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27.xml" ContentType="application/vnd.openxmlformats-officedocument.wordprocessingml.header+xml"/>
  <Override PartName="/word/footer36.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0.xml" ContentType="application/vnd.openxmlformats-officedocument.wordprocessingml.header+xml"/>
  <Override PartName="/word/footer39.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33.xml" ContentType="application/vnd.openxmlformats-officedocument.wordprocessingml.header+xml"/>
  <Override PartName="/word/footer42.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36.xml" ContentType="application/vnd.openxmlformats-officedocument.wordprocessingml.header+xml"/>
  <Override PartName="/word/footer45.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39.xml" ContentType="application/vnd.openxmlformats-officedocument.wordprocessingml.header+xml"/>
  <Override PartName="/word/footer48.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footer54.xml" ContentType="application/vnd.openxmlformats-officedocument.wordprocessingml.footer+xml"/>
  <Override PartName="/word/header44.xml" ContentType="application/vnd.openxmlformats-officedocument.wordprocessingml.header+xml"/>
  <Override PartName="/word/header45.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header46.xml" ContentType="application/vnd.openxmlformats-officedocument.wordprocessingml.header+xml"/>
  <Override PartName="/word/footer57.xml" ContentType="application/vnd.openxmlformats-officedocument.wordprocessingml.footer+xml"/>
  <Override PartName="/word/header47.xml" ContentType="application/vnd.openxmlformats-officedocument.wordprocessingml.header+xml"/>
  <Override PartName="/word/header48.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header49.xml" ContentType="application/vnd.openxmlformats-officedocument.wordprocessingml.header+xml"/>
  <Override PartName="/word/footer60.xml" ContentType="application/vnd.openxmlformats-officedocument.wordprocessingml.footer+xml"/>
  <Override PartName="/word/header50.xml" ContentType="application/vnd.openxmlformats-officedocument.wordprocessingml.header+xml"/>
  <Override PartName="/word/header51.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footer63.xml" ContentType="application/vnd.openxmlformats-officedocument.wordprocessingml.footer+xml"/>
  <Override PartName="/word/header52.xml" ContentType="application/vnd.openxmlformats-officedocument.wordprocessingml.header+xml"/>
  <Override PartName="/word/header53.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footer66.xml" ContentType="application/vnd.openxmlformats-officedocument.wordprocessingml.footer+xml"/>
  <Override PartName="/word/header54.xml" ContentType="application/vnd.openxmlformats-officedocument.wordprocessingml.header+xml"/>
  <Override PartName="/word/header55.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footer69.xml" ContentType="application/vnd.openxmlformats-officedocument.wordprocessingml.footer+xml"/>
  <Override PartName="/word/header56.xml" ContentType="application/vnd.openxmlformats-officedocument.wordprocessingml.header+xml"/>
  <Override PartName="/word/header57.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footer72.xml" ContentType="application/vnd.openxmlformats-officedocument.wordprocessingml.footer+xml"/>
  <Override PartName="/word/header58.xml" ContentType="application/vnd.openxmlformats-officedocument.wordprocessingml.header+xml"/>
  <Override PartName="/word/header59.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footer75.xml" ContentType="application/vnd.openxmlformats-officedocument.wordprocessingml.footer+xml"/>
  <Override PartName="/word/header60.xml" ContentType="application/vnd.openxmlformats-officedocument.wordprocessingml.header+xml"/>
  <Override PartName="/word/header61.xml" ContentType="application/vnd.openxmlformats-officedocument.wordprocessingml.header+xml"/>
  <Override PartName="/word/footer76.xml" ContentType="application/vnd.openxmlformats-officedocument.wordprocessingml.footer+xml"/>
  <Override PartName="/word/footer77.xml" ContentType="application/vnd.openxmlformats-officedocument.wordprocessingml.footer+xml"/>
  <Override PartName="/word/footer78.xml" ContentType="application/vnd.openxmlformats-officedocument.wordprocessingml.footer+xml"/>
  <Override PartName="/word/header62.xml" ContentType="application/vnd.openxmlformats-officedocument.wordprocessingml.header+xml"/>
  <Override PartName="/word/header63.xml" ContentType="application/vnd.openxmlformats-officedocument.wordprocessingml.header+xml"/>
  <Override PartName="/word/footer79.xml" ContentType="application/vnd.openxmlformats-officedocument.wordprocessingml.footer+xml"/>
  <Override PartName="/word/footer80.xml" ContentType="application/vnd.openxmlformats-officedocument.wordprocessingml.footer+xml"/>
  <Override PartName="/word/footer81.xml" ContentType="application/vnd.openxmlformats-officedocument.wordprocessingml.footer+xml"/>
  <Override PartName="/word/header64.xml" ContentType="application/vnd.openxmlformats-officedocument.wordprocessingml.header+xml"/>
  <Override PartName="/word/header65.xml" ContentType="application/vnd.openxmlformats-officedocument.wordprocessingml.header+xml"/>
  <Override PartName="/word/footer82.xml" ContentType="application/vnd.openxmlformats-officedocument.wordprocessingml.footer+xml"/>
  <Override PartName="/word/footer83.xml" ContentType="application/vnd.openxmlformats-officedocument.wordprocessingml.footer+xml"/>
  <Override PartName="/word/footer84.xml" ContentType="application/vnd.openxmlformats-officedocument.wordprocessingml.footer+xml"/>
  <Override PartName="/word/header66.xml" ContentType="application/vnd.openxmlformats-officedocument.wordprocessingml.header+xml"/>
  <Override PartName="/word/header67.xml" ContentType="application/vnd.openxmlformats-officedocument.wordprocessingml.header+xml"/>
  <Override PartName="/word/footer85.xml" ContentType="application/vnd.openxmlformats-officedocument.wordprocessingml.footer+xml"/>
  <Override PartName="/word/footer86.xml" ContentType="application/vnd.openxmlformats-officedocument.wordprocessingml.footer+xml"/>
  <Override PartName="/word/footer87.xml" ContentType="application/vnd.openxmlformats-officedocument.wordprocessingml.footer+xml"/>
  <Override PartName="/word/header68.xml" ContentType="application/vnd.openxmlformats-officedocument.wordprocessingml.header+xml"/>
  <Override PartName="/word/header69.xml" ContentType="application/vnd.openxmlformats-officedocument.wordprocessingml.header+xml"/>
  <Override PartName="/word/footer88.xml" ContentType="application/vnd.openxmlformats-officedocument.wordprocessingml.footer+xml"/>
  <Override PartName="/word/footer89.xml" ContentType="application/vnd.openxmlformats-officedocument.wordprocessingml.footer+xml"/>
  <Override PartName="/word/header70.xml" ContentType="application/vnd.openxmlformats-officedocument.wordprocessingml.header+xml"/>
  <Override PartName="/word/footer90.xml" ContentType="application/vnd.openxmlformats-officedocument.wordprocessingml.footer+xml"/>
  <Override PartName="/word/header71.xml" ContentType="application/vnd.openxmlformats-officedocument.wordprocessingml.header+xml"/>
  <Override PartName="/word/header72.xml" ContentType="application/vnd.openxmlformats-officedocument.wordprocessingml.header+xml"/>
  <Override PartName="/word/footer91.xml" ContentType="application/vnd.openxmlformats-officedocument.wordprocessingml.footer+xml"/>
  <Override PartName="/word/footer92.xml" ContentType="application/vnd.openxmlformats-officedocument.wordprocessingml.footer+xml"/>
  <Override PartName="/word/header73.xml" ContentType="application/vnd.openxmlformats-officedocument.wordprocessingml.header+xml"/>
  <Override PartName="/word/footer9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88D4F18" w14:textId="77777777" w:rsidR="00F01F4D" w:rsidRDefault="00F01F4D" w:rsidP="00333C9D">
      <w:pPr>
        <w:pStyle w:val="Prophuvudrubrik"/>
      </w:pPr>
      <w:r>
        <w:t>Regeringens proposition</w:t>
      </w:r>
      <w:r>
        <w:rPr>
          <w:noProof/>
          <w:lang w:eastAsia="sv-SE"/>
        </w:rPr>
        <mc:AlternateContent>
          <mc:Choice Requires="wps">
            <w:drawing>
              <wp:anchor distT="0" distB="0" distL="114300" distR="114300" simplePos="0" relativeHeight="251659264" behindDoc="1" locked="0" layoutInCell="1" allowOverlap="1" wp14:anchorId="0604F8D9" wp14:editId="07CB5F26">
                <wp:simplePos x="0" y="0"/>
                <wp:positionH relativeFrom="column">
                  <wp:posOffset>3683000</wp:posOffset>
                </wp:positionH>
                <wp:positionV relativeFrom="paragraph">
                  <wp:posOffset>-277495</wp:posOffset>
                </wp:positionV>
                <wp:extent cx="716400" cy="1036800"/>
                <wp:effectExtent l="0" t="0" r="0" b="0"/>
                <wp:wrapNone/>
                <wp:docPr id="1" name="Textruta 1"/>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21EE810B" w14:textId="77777777" w:rsidR="00F01F4D" w:rsidRPr="00811BB8" w:rsidRDefault="00F01F4D" w:rsidP="00C37AA0">
                                <w:pPr>
                                  <w:pStyle w:val="Brdtext"/>
                                </w:pPr>
                                <w:r>
                                  <w:rPr>
                                    <w:noProof/>
                                    <w:lang w:eastAsia="sv-SE"/>
                                  </w:rPr>
                                  <w:drawing>
                                    <wp:inline distT="0" distB="0" distL="0" distR="0" wp14:anchorId="08C694BD" wp14:editId="4544B980">
                                      <wp:extent cx="514155" cy="921598"/>
                                      <wp:effectExtent l="0" t="0" r="635" b="0"/>
                                      <wp:docPr id="2" name="Bildobjekt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604F8D9" id="_x0000_t202" coordsize="21600,21600" o:spt="202" path="m,l,21600r21600,l21600,xe">
                <v:stroke joinstyle="miter"/>
                <v:path gradientshapeok="t" o:connecttype="rect"/>
              </v:shapetype>
              <v:shape id="Textruta 1"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21EE810B" w14:textId="77777777" w:rsidR="00F01F4D" w:rsidRPr="00811BB8" w:rsidRDefault="00F01F4D" w:rsidP="00C37AA0">
                          <w:pPr>
                            <w:pStyle w:val="Brdtext"/>
                          </w:pPr>
                          <w:r>
                            <w:rPr>
                              <w:noProof/>
                              <w:lang w:eastAsia="sv-SE"/>
                            </w:rPr>
                            <w:drawing>
                              <wp:inline distT="0" distB="0" distL="0" distR="0" wp14:anchorId="08C694BD" wp14:editId="4544B980">
                                <wp:extent cx="514155" cy="921598"/>
                                <wp:effectExtent l="0" t="0" r="635" b="0"/>
                                <wp:docPr id="2" name="Bildobjekt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placeholder>
          <w:docPart w:val="A292F385D2884424AAAEE7CCBA9A4A3B"/>
        </w:placeholder>
        <w:showingPlcHdr/>
        <w:dataBinding w:prefixMappings="xmlns:ns0='http://rkdhs/mallar/lagstiftning/Prop/Prop.xsd'" w:xpath="/ns0:dokumentvärden[1]/ns0:dokumentnummer[1]" w:storeItemID="{068625C3-B546-44A5-B525-B7CC092E5AD6}"/>
        <w:text/>
      </w:sdtPr>
      <w:sdtEndPr/>
      <w:sdtContent>
        <w:p w14:paraId="602045A0" w14:textId="0063AE8F" w:rsidR="00F01F4D" w:rsidRDefault="005C4F59" w:rsidP="00333C9D">
          <w:pPr>
            <w:pStyle w:val="Prophuvudrubrik"/>
          </w:pPr>
          <w:r>
            <w:t>2023/24:152</w:t>
          </w:r>
        </w:p>
      </w:sdtContent>
    </w:sdt>
    <w:p w14:paraId="511BF958" w14:textId="77777777" w:rsidR="00F01F4D" w:rsidRPr="005F407A" w:rsidRDefault="00F01F4D"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D927B8" w14:paraId="6D2E55A6" w14:textId="77777777">
        <w:tc>
          <w:tcPr>
            <w:tcW w:w="5834" w:type="dxa"/>
            <w:tcMar>
              <w:left w:w="0" w:type="dxa"/>
            </w:tcMar>
          </w:tcPr>
          <w:p w14:paraId="3939863A" w14:textId="710BA77A" w:rsidR="00F01F4D" w:rsidRDefault="00D14C5D" w:rsidP="00333C9D">
            <w:pPr>
              <w:pStyle w:val="Proprubrik"/>
              <w:spacing w:after="20"/>
            </w:pPr>
            <w:r>
              <w:t xml:space="preserve">Steg på vägen </w:t>
            </w:r>
            <w:r w:rsidR="005C4F59">
              <w:t>mot</w:t>
            </w:r>
            <w:r>
              <w:t xml:space="preserve"> en mer effektiv miljöprövning</w:t>
            </w:r>
          </w:p>
        </w:tc>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6EDF3011" w14:textId="0AFBB297" w:rsidR="00F01F4D" w:rsidRDefault="00D14C5D" w:rsidP="00333C9D">
                <w:pPr>
                  <w:pStyle w:val="Proprubrik"/>
                </w:pPr>
                <w:r>
                  <w:t>Prop.</w:t>
                </w:r>
              </w:p>
            </w:sdtContent>
          </w:sdt>
          <w:sdt>
            <w:sdtPr>
              <w:rPr>
                <w:szCs w:val="26"/>
              </w:rPr>
              <w:alias w:val="Nummer"/>
              <w:tag w:val="Nummer"/>
              <w:id w:val="-348560707"/>
              <w:lock w:val="contentLocked"/>
              <w:placeholder>
                <w:docPart w:val="C7B0407323F64C3EA5CBB4F663087B11"/>
              </w:placeholder>
              <w:showingPlcHdr/>
              <w:dataBinding w:prefixMappings="xmlns:ns0='http://rkdhs/mallar/lagstiftning/Prop/Prop.xsd'" w:xpath="/ns0:dokumentvärden[1]/ns0:dokumentnummer[1]" w:storeItemID="{068625C3-B546-44A5-B525-B7CC092E5AD6}"/>
              <w:text/>
            </w:sdtPr>
            <w:sdtEndPr/>
            <w:sdtContent>
              <w:p w14:paraId="0343E395" w14:textId="5D081B89" w:rsidR="00F01F4D" w:rsidRPr="00141F91" w:rsidRDefault="005C4F59" w:rsidP="00333C9D">
                <w:pPr>
                  <w:pStyle w:val="Proprubrik"/>
                  <w:rPr>
                    <w:szCs w:val="26"/>
                  </w:rPr>
                </w:pPr>
                <w:r w:rsidRPr="005C4F59">
                  <w:rPr>
                    <w:szCs w:val="26"/>
                  </w:rPr>
                  <w:t>2023/24:152</w:t>
                </w:r>
              </w:p>
            </w:sdtContent>
          </w:sdt>
        </w:tc>
      </w:tr>
    </w:tbl>
    <w:p w14:paraId="33DD683A" w14:textId="77777777" w:rsidR="00F01F4D" w:rsidRDefault="00F01F4D" w:rsidP="00333C9D">
      <w:pPr>
        <w:pStyle w:val="Brdtext"/>
        <w:spacing w:before="60"/>
      </w:pPr>
    </w:p>
    <w:p w14:paraId="4FF45562" w14:textId="77777777" w:rsidR="00F01F4D" w:rsidRDefault="00F01F4D" w:rsidP="00333C9D">
      <w:pPr>
        <w:pStyle w:val="Brdtext"/>
      </w:pPr>
      <w:r>
        <w:t>Regeringen överlämnar denna proposition till riksdagen.</w:t>
      </w:r>
    </w:p>
    <w:p w14:paraId="6B7C620C" w14:textId="77777777" w:rsidR="00F01F4D" w:rsidRDefault="00F01F4D" w:rsidP="00333C9D">
      <w:pPr>
        <w:pStyle w:val="Brdtext"/>
      </w:pPr>
    </w:p>
    <w:p w14:paraId="1DCA5136" w14:textId="1C61CAAB" w:rsidR="00F01F4D" w:rsidRDefault="00F01F4D" w:rsidP="00333C9D">
      <w:pPr>
        <w:pStyle w:val="Brdtext"/>
      </w:pPr>
      <w:r>
        <w:t xml:space="preserve">Stockholm </w:t>
      </w:r>
      <w:sdt>
        <w:sdtPr>
          <w:alias w:val="Datum"/>
          <w:tag w:val="Datum"/>
          <w:id w:val="-1894106154"/>
          <w:placeholder>
            <w:docPart w:val="94C20FA4E1C042C4AFE97E44C554CE25"/>
          </w:placeholder>
          <w:date w:fullDate="2024-05-23T00:00:00Z">
            <w:dateFormat w:val="'den' d MMMM yyyy"/>
            <w:lid w:val="sv-SE"/>
            <w:storeMappedDataAs w:val="dateTime"/>
            <w:calendar w:val="gregorian"/>
          </w:date>
        </w:sdtPr>
        <w:sdtEndPr/>
        <w:sdtContent>
          <w:r w:rsidR="005C4F59">
            <w:t>den 23 maj 2024</w:t>
          </w:r>
        </w:sdtContent>
      </w:sdt>
    </w:p>
    <w:p w14:paraId="759A38FD" w14:textId="77777777" w:rsidR="00F01F4D" w:rsidRDefault="00F01F4D" w:rsidP="00333C9D">
      <w:pPr>
        <w:pStyle w:val="Brdtextmedindrag"/>
      </w:pPr>
    </w:p>
    <w:p w14:paraId="388940D7" w14:textId="02146D2C" w:rsidR="00F01F4D" w:rsidRDefault="005C4F59" w:rsidP="00333C9D">
      <w:pPr>
        <w:pStyle w:val="Propnamnunderskrift1"/>
      </w:pPr>
      <w:r>
        <w:t>Ulf Kristersson</w:t>
      </w:r>
    </w:p>
    <w:p w14:paraId="0489468F" w14:textId="1A58292E" w:rsidR="00F01F4D" w:rsidRDefault="00F01F4D" w:rsidP="00333C9D">
      <w:pPr>
        <w:pStyle w:val="Propnamnunderskrift2"/>
        <w:tabs>
          <w:tab w:val="clear" w:pos="2693"/>
          <w:tab w:val="clear" w:pos="7474"/>
          <w:tab w:val="left" w:pos="2126"/>
        </w:tabs>
      </w:pPr>
      <w:r>
        <w:tab/>
      </w:r>
      <w:r w:rsidR="005C4F59">
        <w:t>Romina Pourmokhtari</w:t>
      </w:r>
    </w:p>
    <w:p w14:paraId="2164963F" w14:textId="4380405D" w:rsidR="00F01F4D" w:rsidRPr="008624B2" w:rsidRDefault="00F01F4D"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D14C5D">
            <w:rPr>
              <w:i w:val="0"/>
            </w:rPr>
            <w:t>Klimat- och näringslivsdepartementet</w:t>
          </w:r>
        </w:sdtContent>
      </w:sdt>
      <w:r w:rsidRPr="008F01E7">
        <w:rPr>
          <w:i w:val="0"/>
          <w:iCs w:val="0"/>
        </w:rPr>
        <w:t>)</w:t>
      </w:r>
    </w:p>
    <w:p w14:paraId="2AE4AE81" w14:textId="77777777" w:rsidR="00F01F4D" w:rsidRDefault="00F01F4D" w:rsidP="00333C9D">
      <w:pPr>
        <w:pStyle w:val="Proprubrik"/>
        <w:spacing w:before="80" w:after="400"/>
      </w:pPr>
      <w:r>
        <w:t>Propositionens huvudsakliga innehåll</w:t>
      </w:r>
    </w:p>
    <w:p w14:paraId="52581A4B" w14:textId="7AF04EC3" w:rsidR="00F01F4D" w:rsidRDefault="00F01F4D" w:rsidP="00F01F4D">
      <w:pPr>
        <w:pStyle w:val="Brdtext"/>
      </w:pPr>
      <w:r>
        <w:t>I propositionen lämnas förslag som syftar till en modernare och mer effektiv miljöprövning. Förslagen ska också förenkla regelverket för miljöprövning genom större enhetlighet och tydligare kravnivå</w:t>
      </w:r>
      <w:r w:rsidR="009870BD">
        <w:t>er</w:t>
      </w:r>
      <w:r>
        <w:t>.</w:t>
      </w:r>
    </w:p>
    <w:p w14:paraId="18F58438" w14:textId="3FBCCED2" w:rsidR="00F01F4D" w:rsidRDefault="00F01F4D" w:rsidP="00F01F4D">
      <w:pPr>
        <w:pStyle w:val="Brdtextmedindrag"/>
      </w:pPr>
      <w:r>
        <w:t>Förslagen innebär bl.a. följande. Ändringstillstånd ska kunna användas i större utsträckning än i dag. Giltighetstiden för tillstånd ska kunna förlängas med tre år, vilket kan ge tillståndshavaren mer tid att avsluta den tillståndspliktiga verksamheten eller få ett nytt tillstånd. Vidare föreslås att länsstyrelsens uppgifter under avgränsningssamrådet utvecklas för att öka möjligheterna att få fram ett bra underlag och för att förtydliga utfallet av samrådet. För att effektivisera prövningen föreslås att antalet parts</w:t>
      </w:r>
      <w:r w:rsidR="001C7ED9">
        <w:t>m</w:t>
      </w:r>
      <w:r>
        <w:t>yndig</w:t>
      </w:r>
      <w:r>
        <w:softHyphen/>
        <w:t>heter minskas genom att Kammarkollegiet inte längre ska vara sådan myndighet. Propositionen innehåller också bestämmelser för att effekti</w:t>
      </w:r>
      <w:r w:rsidR="00F61151">
        <w:softHyphen/>
      </w:r>
      <w:r>
        <w:t xml:space="preserve">visera prövningsmyndigheternas handläggning av ansökan om tillstånd. Det föreslås bl.a. ändringar för att fler muntliga förberedelser ska hållas och användningen av tidsplaner ska öka. Vidare ska fler mål få avgöras utan huvudförhandling och utrymmet för digital handläggning ska öka. </w:t>
      </w:r>
    </w:p>
    <w:p w14:paraId="1DDE0B13" w14:textId="77777777" w:rsidR="00F01F4D" w:rsidRDefault="00F01F4D" w:rsidP="00F01F4D">
      <w:pPr>
        <w:pStyle w:val="Brdtextmedindrag"/>
      </w:pPr>
      <w:r>
        <w:t>De nya bestämmelserna föreslås träda i kraft den 1 januari 2025.</w:t>
      </w:r>
    </w:p>
    <w:p w14:paraId="6434E490" w14:textId="725E8ED4" w:rsidR="00A33C75" w:rsidRPr="00A33C75" w:rsidRDefault="00A33C75" w:rsidP="00A33C75">
      <w:pPr>
        <w:pStyle w:val="Brdtext"/>
      </w:pPr>
    </w:p>
    <w:p w14:paraId="0C28B32F" w14:textId="77777777" w:rsidR="00F01F4D" w:rsidRPr="008F2013" w:rsidRDefault="00F01F4D" w:rsidP="005E3C60">
      <w:pPr>
        <w:pStyle w:val="Innehllsfrteckning"/>
        <w:pageBreakBefore/>
        <w:rPr>
          <w:sz w:val="30"/>
          <w:szCs w:val="30"/>
        </w:rPr>
      </w:pPr>
      <w:r>
        <w:rPr>
          <w:rFonts w:eastAsiaTheme="minorHAnsi"/>
        </w:rPr>
        <w:lastRenderedPageBreak/>
        <w:t>Innehållsförteckning</w:t>
      </w:r>
    </w:p>
    <w:p w14:paraId="6FBEBF9E" w14:textId="2F861CBE" w:rsidR="006A2E4C" w:rsidRDefault="00F01F4D">
      <w:pPr>
        <w:pStyle w:val="Innehll1"/>
        <w:rPr>
          <w:rFonts w:asciiTheme="minorHAnsi" w:eastAsiaTheme="minorEastAsia" w:hAnsiTheme="minorHAnsi"/>
          <w:kern w:val="2"/>
          <w:sz w:val="22"/>
          <w:lang w:eastAsia="sv-SE"/>
          <w14:ligatures w14:val="standardContextual"/>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67353406" w:history="1">
        <w:r w:rsidR="006A2E4C" w:rsidRPr="00C37040">
          <w:rPr>
            <w:rStyle w:val="Hyperlnk"/>
          </w:rPr>
          <w:t>1</w:t>
        </w:r>
        <w:r w:rsidR="006A2E4C">
          <w:rPr>
            <w:rFonts w:asciiTheme="minorHAnsi" w:eastAsiaTheme="minorEastAsia" w:hAnsiTheme="minorHAnsi"/>
            <w:kern w:val="2"/>
            <w:sz w:val="22"/>
            <w:lang w:eastAsia="sv-SE"/>
            <w14:ligatures w14:val="standardContextual"/>
          </w:rPr>
          <w:tab/>
        </w:r>
        <w:r w:rsidR="006A2E4C" w:rsidRPr="00C37040">
          <w:rPr>
            <w:rStyle w:val="Hyperlnk"/>
          </w:rPr>
          <w:t>Förslag till riksdagsbeslut</w:t>
        </w:r>
        <w:r w:rsidR="006A2E4C">
          <w:rPr>
            <w:webHidden/>
          </w:rPr>
          <w:tab/>
        </w:r>
        <w:r w:rsidR="006A2E4C">
          <w:rPr>
            <w:webHidden/>
          </w:rPr>
          <w:fldChar w:fldCharType="begin"/>
        </w:r>
        <w:r w:rsidR="006A2E4C">
          <w:rPr>
            <w:webHidden/>
          </w:rPr>
          <w:instrText xml:space="preserve"> PAGEREF _Toc167353406 \h </w:instrText>
        </w:r>
        <w:r w:rsidR="006A2E4C">
          <w:rPr>
            <w:webHidden/>
          </w:rPr>
        </w:r>
        <w:r w:rsidR="006A2E4C">
          <w:rPr>
            <w:webHidden/>
          </w:rPr>
          <w:fldChar w:fldCharType="separate"/>
        </w:r>
        <w:r w:rsidR="00E0032D">
          <w:rPr>
            <w:webHidden/>
          </w:rPr>
          <w:t>5</w:t>
        </w:r>
        <w:r w:rsidR="006A2E4C">
          <w:rPr>
            <w:webHidden/>
          </w:rPr>
          <w:fldChar w:fldCharType="end"/>
        </w:r>
      </w:hyperlink>
    </w:p>
    <w:p w14:paraId="03CA0E5B" w14:textId="0AA7F56C" w:rsidR="006A2E4C" w:rsidRDefault="00DB3A03">
      <w:pPr>
        <w:pStyle w:val="Innehll1"/>
        <w:rPr>
          <w:rFonts w:asciiTheme="minorHAnsi" w:eastAsiaTheme="minorEastAsia" w:hAnsiTheme="minorHAnsi"/>
          <w:kern w:val="2"/>
          <w:sz w:val="22"/>
          <w:lang w:eastAsia="sv-SE"/>
          <w14:ligatures w14:val="standardContextual"/>
        </w:rPr>
      </w:pPr>
      <w:hyperlink w:anchor="_Toc167353407" w:history="1">
        <w:r w:rsidR="006A2E4C" w:rsidRPr="00C37040">
          <w:rPr>
            <w:rStyle w:val="Hyperlnk"/>
          </w:rPr>
          <w:t>2</w:t>
        </w:r>
        <w:r w:rsidR="006A2E4C">
          <w:rPr>
            <w:rFonts w:asciiTheme="minorHAnsi" w:eastAsiaTheme="minorEastAsia" w:hAnsiTheme="minorHAnsi"/>
            <w:kern w:val="2"/>
            <w:sz w:val="22"/>
            <w:lang w:eastAsia="sv-SE"/>
            <w14:ligatures w14:val="standardContextual"/>
          </w:rPr>
          <w:tab/>
        </w:r>
        <w:r w:rsidR="006A2E4C" w:rsidRPr="00C37040">
          <w:rPr>
            <w:rStyle w:val="Hyperlnk"/>
          </w:rPr>
          <w:t>Lagtext</w:t>
        </w:r>
        <w:r w:rsidR="006A2E4C">
          <w:rPr>
            <w:webHidden/>
          </w:rPr>
          <w:tab/>
        </w:r>
        <w:r w:rsidR="006A2E4C">
          <w:rPr>
            <w:webHidden/>
          </w:rPr>
          <w:fldChar w:fldCharType="begin"/>
        </w:r>
        <w:r w:rsidR="006A2E4C">
          <w:rPr>
            <w:webHidden/>
          </w:rPr>
          <w:instrText xml:space="preserve"> PAGEREF _Toc167353407 \h </w:instrText>
        </w:r>
        <w:r w:rsidR="006A2E4C">
          <w:rPr>
            <w:webHidden/>
          </w:rPr>
        </w:r>
        <w:r w:rsidR="006A2E4C">
          <w:rPr>
            <w:webHidden/>
          </w:rPr>
          <w:fldChar w:fldCharType="separate"/>
        </w:r>
        <w:r w:rsidR="00E0032D">
          <w:rPr>
            <w:webHidden/>
          </w:rPr>
          <w:t>6</w:t>
        </w:r>
        <w:r w:rsidR="006A2E4C">
          <w:rPr>
            <w:webHidden/>
          </w:rPr>
          <w:fldChar w:fldCharType="end"/>
        </w:r>
      </w:hyperlink>
    </w:p>
    <w:p w14:paraId="79957992" w14:textId="684E5F23"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08" w:history="1">
        <w:r w:rsidR="006A2E4C" w:rsidRPr="00C37040">
          <w:rPr>
            <w:rStyle w:val="Hyperlnk"/>
            <w:rFonts w:eastAsiaTheme="majorEastAsia"/>
          </w:rPr>
          <w:t>2.1</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Förslag till lag om ändring i miljöbalken</w:t>
        </w:r>
        <w:r w:rsidR="006A2E4C">
          <w:rPr>
            <w:webHidden/>
          </w:rPr>
          <w:tab/>
        </w:r>
        <w:r w:rsidR="006A2E4C">
          <w:rPr>
            <w:webHidden/>
          </w:rPr>
          <w:fldChar w:fldCharType="begin"/>
        </w:r>
        <w:r w:rsidR="006A2E4C">
          <w:rPr>
            <w:webHidden/>
          </w:rPr>
          <w:instrText xml:space="preserve"> PAGEREF _Toc167353408 \h </w:instrText>
        </w:r>
        <w:r w:rsidR="006A2E4C">
          <w:rPr>
            <w:webHidden/>
          </w:rPr>
        </w:r>
        <w:r w:rsidR="006A2E4C">
          <w:rPr>
            <w:webHidden/>
          </w:rPr>
          <w:fldChar w:fldCharType="separate"/>
        </w:r>
        <w:r w:rsidR="00E0032D">
          <w:rPr>
            <w:webHidden/>
          </w:rPr>
          <w:t>6</w:t>
        </w:r>
        <w:r w:rsidR="006A2E4C">
          <w:rPr>
            <w:webHidden/>
          </w:rPr>
          <w:fldChar w:fldCharType="end"/>
        </w:r>
      </w:hyperlink>
    </w:p>
    <w:p w14:paraId="7665BEF0" w14:textId="48A1C6B0"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09" w:history="1">
        <w:r w:rsidR="006A2E4C" w:rsidRPr="00C37040">
          <w:rPr>
            <w:rStyle w:val="Hyperlnk"/>
            <w:rFonts w:eastAsiaTheme="majorEastAsia"/>
          </w:rPr>
          <w:t>2.2</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Förslag till lag om ändring i lagen (1966:314) om kontinentalsockeln</w:t>
        </w:r>
        <w:r w:rsidR="006A2E4C">
          <w:rPr>
            <w:webHidden/>
          </w:rPr>
          <w:tab/>
        </w:r>
        <w:r w:rsidR="006A2E4C">
          <w:rPr>
            <w:webHidden/>
          </w:rPr>
          <w:fldChar w:fldCharType="begin"/>
        </w:r>
        <w:r w:rsidR="006A2E4C">
          <w:rPr>
            <w:webHidden/>
          </w:rPr>
          <w:instrText xml:space="preserve"> PAGEREF _Toc167353409 \h </w:instrText>
        </w:r>
        <w:r w:rsidR="006A2E4C">
          <w:rPr>
            <w:webHidden/>
          </w:rPr>
        </w:r>
        <w:r w:rsidR="006A2E4C">
          <w:rPr>
            <w:webHidden/>
          </w:rPr>
          <w:fldChar w:fldCharType="separate"/>
        </w:r>
        <w:r w:rsidR="00E0032D">
          <w:rPr>
            <w:webHidden/>
          </w:rPr>
          <w:t>24</w:t>
        </w:r>
        <w:r w:rsidR="006A2E4C">
          <w:rPr>
            <w:webHidden/>
          </w:rPr>
          <w:fldChar w:fldCharType="end"/>
        </w:r>
      </w:hyperlink>
    </w:p>
    <w:p w14:paraId="385AE26B" w14:textId="7E180C2C"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10" w:history="1">
        <w:r w:rsidR="006A2E4C" w:rsidRPr="00C37040">
          <w:rPr>
            <w:rStyle w:val="Hyperlnk"/>
            <w:rFonts w:eastAsiaTheme="majorEastAsia"/>
          </w:rPr>
          <w:t>2.3</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Förslag till lag om ändring i lagen (1978:160) om vissa rörledningar</w:t>
        </w:r>
        <w:r w:rsidR="006A2E4C">
          <w:rPr>
            <w:webHidden/>
          </w:rPr>
          <w:tab/>
        </w:r>
        <w:r w:rsidR="006A2E4C">
          <w:rPr>
            <w:webHidden/>
          </w:rPr>
          <w:fldChar w:fldCharType="begin"/>
        </w:r>
        <w:r w:rsidR="006A2E4C">
          <w:rPr>
            <w:webHidden/>
          </w:rPr>
          <w:instrText xml:space="preserve"> PAGEREF _Toc167353410 \h </w:instrText>
        </w:r>
        <w:r w:rsidR="006A2E4C">
          <w:rPr>
            <w:webHidden/>
          </w:rPr>
        </w:r>
        <w:r w:rsidR="006A2E4C">
          <w:rPr>
            <w:webHidden/>
          </w:rPr>
          <w:fldChar w:fldCharType="separate"/>
        </w:r>
        <w:r w:rsidR="00E0032D">
          <w:rPr>
            <w:webHidden/>
          </w:rPr>
          <w:t>25</w:t>
        </w:r>
        <w:r w:rsidR="006A2E4C">
          <w:rPr>
            <w:webHidden/>
          </w:rPr>
          <w:fldChar w:fldCharType="end"/>
        </w:r>
      </w:hyperlink>
    </w:p>
    <w:p w14:paraId="11ACE5A3" w14:textId="1006CC93"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11" w:history="1">
        <w:r w:rsidR="006A2E4C" w:rsidRPr="00C37040">
          <w:rPr>
            <w:rStyle w:val="Hyperlnk"/>
            <w:rFonts w:eastAsiaTheme="majorEastAsia"/>
          </w:rPr>
          <w:t>2.4</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Förslag till lag om ändring i lagen (1983:293) om inrättande, utvidgning och avlysning av allmän farled och allmän hamn</w:t>
        </w:r>
        <w:r w:rsidR="006A2E4C">
          <w:rPr>
            <w:webHidden/>
          </w:rPr>
          <w:tab/>
        </w:r>
        <w:r w:rsidR="006A2E4C">
          <w:rPr>
            <w:webHidden/>
          </w:rPr>
          <w:fldChar w:fldCharType="begin"/>
        </w:r>
        <w:r w:rsidR="006A2E4C">
          <w:rPr>
            <w:webHidden/>
          </w:rPr>
          <w:instrText xml:space="preserve"> PAGEREF _Toc167353411 \h </w:instrText>
        </w:r>
        <w:r w:rsidR="006A2E4C">
          <w:rPr>
            <w:webHidden/>
          </w:rPr>
        </w:r>
        <w:r w:rsidR="006A2E4C">
          <w:rPr>
            <w:webHidden/>
          </w:rPr>
          <w:fldChar w:fldCharType="separate"/>
        </w:r>
        <w:r w:rsidR="00E0032D">
          <w:rPr>
            <w:webHidden/>
          </w:rPr>
          <w:t>26</w:t>
        </w:r>
        <w:r w:rsidR="006A2E4C">
          <w:rPr>
            <w:webHidden/>
          </w:rPr>
          <w:fldChar w:fldCharType="end"/>
        </w:r>
      </w:hyperlink>
    </w:p>
    <w:p w14:paraId="30F24B9F" w14:textId="6BDBCD19"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12" w:history="1">
        <w:r w:rsidR="006A2E4C" w:rsidRPr="00C37040">
          <w:rPr>
            <w:rStyle w:val="Hyperlnk"/>
            <w:rFonts w:eastAsiaTheme="majorEastAsia"/>
          </w:rPr>
          <w:t>2.5</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Förslag till lag om ändring i lagen (1984:3) om kärnteknisk verksamhet</w:t>
        </w:r>
        <w:r w:rsidR="006A2E4C">
          <w:rPr>
            <w:webHidden/>
          </w:rPr>
          <w:tab/>
        </w:r>
        <w:r w:rsidR="006A2E4C">
          <w:rPr>
            <w:webHidden/>
          </w:rPr>
          <w:fldChar w:fldCharType="begin"/>
        </w:r>
        <w:r w:rsidR="006A2E4C">
          <w:rPr>
            <w:webHidden/>
          </w:rPr>
          <w:instrText xml:space="preserve"> PAGEREF _Toc167353412 \h </w:instrText>
        </w:r>
        <w:r w:rsidR="006A2E4C">
          <w:rPr>
            <w:webHidden/>
          </w:rPr>
        </w:r>
        <w:r w:rsidR="006A2E4C">
          <w:rPr>
            <w:webHidden/>
          </w:rPr>
          <w:fldChar w:fldCharType="separate"/>
        </w:r>
        <w:r w:rsidR="00E0032D">
          <w:rPr>
            <w:webHidden/>
          </w:rPr>
          <w:t>27</w:t>
        </w:r>
        <w:r w:rsidR="006A2E4C">
          <w:rPr>
            <w:webHidden/>
          </w:rPr>
          <w:fldChar w:fldCharType="end"/>
        </w:r>
      </w:hyperlink>
    </w:p>
    <w:p w14:paraId="5A4BEF72" w14:textId="53D62CE3"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13" w:history="1">
        <w:r w:rsidR="006A2E4C" w:rsidRPr="00C37040">
          <w:rPr>
            <w:rStyle w:val="Hyperlnk"/>
            <w:rFonts w:eastAsiaTheme="majorEastAsia"/>
          </w:rPr>
          <w:t>2.6</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Förslag till lag om ändring i lagen (1992:1140) om Sveriges ekonomiska zon</w:t>
        </w:r>
        <w:r w:rsidR="006A2E4C">
          <w:rPr>
            <w:webHidden/>
          </w:rPr>
          <w:tab/>
        </w:r>
        <w:r w:rsidR="006A2E4C">
          <w:rPr>
            <w:webHidden/>
          </w:rPr>
          <w:fldChar w:fldCharType="begin"/>
        </w:r>
        <w:r w:rsidR="006A2E4C">
          <w:rPr>
            <w:webHidden/>
          </w:rPr>
          <w:instrText xml:space="preserve"> PAGEREF _Toc167353413 \h </w:instrText>
        </w:r>
        <w:r w:rsidR="006A2E4C">
          <w:rPr>
            <w:webHidden/>
          </w:rPr>
        </w:r>
        <w:r w:rsidR="006A2E4C">
          <w:rPr>
            <w:webHidden/>
          </w:rPr>
          <w:fldChar w:fldCharType="separate"/>
        </w:r>
        <w:r w:rsidR="00E0032D">
          <w:rPr>
            <w:webHidden/>
          </w:rPr>
          <w:t>28</w:t>
        </w:r>
        <w:r w:rsidR="006A2E4C">
          <w:rPr>
            <w:webHidden/>
          </w:rPr>
          <w:fldChar w:fldCharType="end"/>
        </w:r>
      </w:hyperlink>
    </w:p>
    <w:p w14:paraId="2E2DDCB4" w14:textId="3963A9B8"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14" w:history="1">
        <w:r w:rsidR="006A2E4C" w:rsidRPr="00C37040">
          <w:rPr>
            <w:rStyle w:val="Hyperlnk"/>
            <w:rFonts w:eastAsiaTheme="majorEastAsia"/>
          </w:rPr>
          <w:t>2.7</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Förslag till lag om ändring i ellagen (1997:857)</w:t>
        </w:r>
        <w:r w:rsidR="006A2E4C">
          <w:rPr>
            <w:webHidden/>
          </w:rPr>
          <w:tab/>
        </w:r>
        <w:r w:rsidR="006A2E4C">
          <w:rPr>
            <w:webHidden/>
          </w:rPr>
          <w:fldChar w:fldCharType="begin"/>
        </w:r>
        <w:r w:rsidR="006A2E4C">
          <w:rPr>
            <w:webHidden/>
          </w:rPr>
          <w:instrText xml:space="preserve"> PAGEREF _Toc167353414 \h </w:instrText>
        </w:r>
        <w:r w:rsidR="006A2E4C">
          <w:rPr>
            <w:webHidden/>
          </w:rPr>
        </w:r>
        <w:r w:rsidR="006A2E4C">
          <w:rPr>
            <w:webHidden/>
          </w:rPr>
          <w:fldChar w:fldCharType="separate"/>
        </w:r>
        <w:r w:rsidR="00E0032D">
          <w:rPr>
            <w:webHidden/>
          </w:rPr>
          <w:t>29</w:t>
        </w:r>
        <w:r w:rsidR="006A2E4C">
          <w:rPr>
            <w:webHidden/>
          </w:rPr>
          <w:fldChar w:fldCharType="end"/>
        </w:r>
      </w:hyperlink>
    </w:p>
    <w:p w14:paraId="3078BBA2" w14:textId="3216E16E"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15" w:history="1">
        <w:r w:rsidR="006A2E4C" w:rsidRPr="00C37040">
          <w:rPr>
            <w:rStyle w:val="Hyperlnk"/>
            <w:rFonts w:eastAsiaTheme="majorEastAsia"/>
          </w:rPr>
          <w:t>2.8</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Förslag till lag om ändring i lagen (1998:812) med särskilda bestämmelser om vattenverksamhet</w:t>
        </w:r>
        <w:r w:rsidR="006A2E4C">
          <w:rPr>
            <w:webHidden/>
          </w:rPr>
          <w:tab/>
        </w:r>
        <w:r w:rsidR="006A2E4C">
          <w:rPr>
            <w:webHidden/>
          </w:rPr>
          <w:fldChar w:fldCharType="begin"/>
        </w:r>
        <w:r w:rsidR="006A2E4C">
          <w:rPr>
            <w:webHidden/>
          </w:rPr>
          <w:instrText xml:space="preserve"> PAGEREF _Toc167353415 \h </w:instrText>
        </w:r>
        <w:r w:rsidR="006A2E4C">
          <w:rPr>
            <w:webHidden/>
          </w:rPr>
        </w:r>
        <w:r w:rsidR="006A2E4C">
          <w:rPr>
            <w:webHidden/>
          </w:rPr>
          <w:fldChar w:fldCharType="separate"/>
        </w:r>
        <w:r w:rsidR="00E0032D">
          <w:rPr>
            <w:webHidden/>
          </w:rPr>
          <w:t>31</w:t>
        </w:r>
        <w:r w:rsidR="006A2E4C">
          <w:rPr>
            <w:webHidden/>
          </w:rPr>
          <w:fldChar w:fldCharType="end"/>
        </w:r>
      </w:hyperlink>
    </w:p>
    <w:p w14:paraId="22C31251" w14:textId="644ECD9F"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16" w:history="1">
        <w:r w:rsidR="006A2E4C" w:rsidRPr="00C37040">
          <w:rPr>
            <w:rStyle w:val="Hyperlnk"/>
            <w:rFonts w:eastAsiaTheme="majorEastAsia"/>
          </w:rPr>
          <w:t>2.9</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Förslag till lag om ändring i naturgaslagen (2005:403)</w:t>
        </w:r>
        <w:r w:rsidR="006A2E4C">
          <w:rPr>
            <w:webHidden/>
          </w:rPr>
          <w:tab/>
        </w:r>
        <w:r w:rsidR="006A2E4C">
          <w:rPr>
            <w:webHidden/>
          </w:rPr>
          <w:fldChar w:fldCharType="begin"/>
        </w:r>
        <w:r w:rsidR="006A2E4C">
          <w:rPr>
            <w:webHidden/>
          </w:rPr>
          <w:instrText xml:space="preserve"> PAGEREF _Toc167353416 \h </w:instrText>
        </w:r>
        <w:r w:rsidR="006A2E4C">
          <w:rPr>
            <w:webHidden/>
          </w:rPr>
        </w:r>
        <w:r w:rsidR="006A2E4C">
          <w:rPr>
            <w:webHidden/>
          </w:rPr>
          <w:fldChar w:fldCharType="separate"/>
        </w:r>
        <w:r w:rsidR="00E0032D">
          <w:rPr>
            <w:webHidden/>
          </w:rPr>
          <w:t>32</w:t>
        </w:r>
        <w:r w:rsidR="006A2E4C">
          <w:rPr>
            <w:webHidden/>
          </w:rPr>
          <w:fldChar w:fldCharType="end"/>
        </w:r>
      </w:hyperlink>
    </w:p>
    <w:p w14:paraId="30A26673" w14:textId="4C3A09A9" w:rsidR="006A2E4C" w:rsidRDefault="00DB3A03">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7353417" w:history="1">
        <w:r w:rsidR="006A2E4C" w:rsidRPr="00C37040">
          <w:rPr>
            <w:rStyle w:val="Hyperlnk"/>
            <w:rFonts w:eastAsiaTheme="majorEastAsia"/>
          </w:rPr>
          <w:t>2.10</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Förslag till lag om ändring i lagen (2010:921) om mark- och miljödomstolar</w:t>
        </w:r>
        <w:r w:rsidR="006A2E4C">
          <w:rPr>
            <w:webHidden/>
          </w:rPr>
          <w:tab/>
        </w:r>
        <w:r w:rsidR="006A2E4C">
          <w:rPr>
            <w:webHidden/>
          </w:rPr>
          <w:fldChar w:fldCharType="begin"/>
        </w:r>
        <w:r w:rsidR="006A2E4C">
          <w:rPr>
            <w:webHidden/>
          </w:rPr>
          <w:instrText xml:space="preserve"> PAGEREF _Toc167353417 \h </w:instrText>
        </w:r>
        <w:r w:rsidR="006A2E4C">
          <w:rPr>
            <w:webHidden/>
          </w:rPr>
        </w:r>
        <w:r w:rsidR="006A2E4C">
          <w:rPr>
            <w:webHidden/>
          </w:rPr>
          <w:fldChar w:fldCharType="separate"/>
        </w:r>
        <w:r w:rsidR="00E0032D">
          <w:rPr>
            <w:webHidden/>
          </w:rPr>
          <w:t>33</w:t>
        </w:r>
        <w:r w:rsidR="006A2E4C">
          <w:rPr>
            <w:webHidden/>
          </w:rPr>
          <w:fldChar w:fldCharType="end"/>
        </w:r>
      </w:hyperlink>
    </w:p>
    <w:p w14:paraId="61410605" w14:textId="0A376C39" w:rsidR="006A2E4C" w:rsidRDefault="00DB3A03">
      <w:pPr>
        <w:pStyle w:val="Innehll1"/>
        <w:rPr>
          <w:rFonts w:asciiTheme="minorHAnsi" w:eastAsiaTheme="minorEastAsia" w:hAnsiTheme="minorHAnsi"/>
          <w:kern w:val="2"/>
          <w:sz w:val="22"/>
          <w:lang w:eastAsia="sv-SE"/>
          <w14:ligatures w14:val="standardContextual"/>
        </w:rPr>
      </w:pPr>
      <w:hyperlink w:anchor="_Toc167353418" w:history="1">
        <w:r w:rsidR="006A2E4C" w:rsidRPr="00C37040">
          <w:rPr>
            <w:rStyle w:val="Hyperlnk"/>
          </w:rPr>
          <w:t>3</w:t>
        </w:r>
        <w:r w:rsidR="006A2E4C">
          <w:rPr>
            <w:rFonts w:asciiTheme="minorHAnsi" w:eastAsiaTheme="minorEastAsia" w:hAnsiTheme="minorHAnsi"/>
            <w:kern w:val="2"/>
            <w:sz w:val="22"/>
            <w:lang w:eastAsia="sv-SE"/>
            <w14:ligatures w14:val="standardContextual"/>
          </w:rPr>
          <w:tab/>
        </w:r>
        <w:r w:rsidR="006A2E4C" w:rsidRPr="00C37040">
          <w:rPr>
            <w:rStyle w:val="Hyperlnk"/>
          </w:rPr>
          <w:t>Ärendet och dess beredning</w:t>
        </w:r>
        <w:r w:rsidR="006A2E4C">
          <w:rPr>
            <w:webHidden/>
          </w:rPr>
          <w:tab/>
        </w:r>
        <w:r w:rsidR="006A2E4C">
          <w:rPr>
            <w:webHidden/>
          </w:rPr>
          <w:fldChar w:fldCharType="begin"/>
        </w:r>
        <w:r w:rsidR="006A2E4C">
          <w:rPr>
            <w:webHidden/>
          </w:rPr>
          <w:instrText xml:space="preserve"> PAGEREF _Toc167353418 \h </w:instrText>
        </w:r>
        <w:r w:rsidR="006A2E4C">
          <w:rPr>
            <w:webHidden/>
          </w:rPr>
        </w:r>
        <w:r w:rsidR="006A2E4C">
          <w:rPr>
            <w:webHidden/>
          </w:rPr>
          <w:fldChar w:fldCharType="separate"/>
        </w:r>
        <w:r w:rsidR="00E0032D">
          <w:rPr>
            <w:webHidden/>
          </w:rPr>
          <w:t>34</w:t>
        </w:r>
        <w:r w:rsidR="006A2E4C">
          <w:rPr>
            <w:webHidden/>
          </w:rPr>
          <w:fldChar w:fldCharType="end"/>
        </w:r>
      </w:hyperlink>
    </w:p>
    <w:p w14:paraId="1690C928" w14:textId="207DE960" w:rsidR="006A2E4C" w:rsidRDefault="00DB3A03">
      <w:pPr>
        <w:pStyle w:val="Innehll1"/>
        <w:rPr>
          <w:rFonts w:asciiTheme="minorHAnsi" w:eastAsiaTheme="minorEastAsia" w:hAnsiTheme="minorHAnsi"/>
          <w:kern w:val="2"/>
          <w:sz w:val="22"/>
          <w:lang w:eastAsia="sv-SE"/>
          <w14:ligatures w14:val="standardContextual"/>
        </w:rPr>
      </w:pPr>
      <w:hyperlink w:anchor="_Toc167353419" w:history="1">
        <w:r w:rsidR="006A2E4C" w:rsidRPr="00C37040">
          <w:rPr>
            <w:rStyle w:val="Hyperlnk"/>
          </w:rPr>
          <w:t>4</w:t>
        </w:r>
        <w:r w:rsidR="006A2E4C">
          <w:rPr>
            <w:rFonts w:asciiTheme="minorHAnsi" w:eastAsiaTheme="minorEastAsia" w:hAnsiTheme="minorHAnsi"/>
            <w:kern w:val="2"/>
            <w:sz w:val="22"/>
            <w:lang w:eastAsia="sv-SE"/>
            <w14:ligatures w14:val="standardContextual"/>
          </w:rPr>
          <w:tab/>
        </w:r>
        <w:r w:rsidR="006A2E4C" w:rsidRPr="00C37040">
          <w:rPr>
            <w:rStyle w:val="Hyperlnk"/>
          </w:rPr>
          <w:t>Om tillståndsprövningen</w:t>
        </w:r>
        <w:r w:rsidR="006A2E4C">
          <w:rPr>
            <w:webHidden/>
          </w:rPr>
          <w:tab/>
        </w:r>
        <w:r w:rsidR="006A2E4C">
          <w:rPr>
            <w:webHidden/>
          </w:rPr>
          <w:fldChar w:fldCharType="begin"/>
        </w:r>
        <w:r w:rsidR="006A2E4C">
          <w:rPr>
            <w:webHidden/>
          </w:rPr>
          <w:instrText xml:space="preserve"> PAGEREF _Toc167353419 \h </w:instrText>
        </w:r>
        <w:r w:rsidR="006A2E4C">
          <w:rPr>
            <w:webHidden/>
          </w:rPr>
        </w:r>
        <w:r w:rsidR="006A2E4C">
          <w:rPr>
            <w:webHidden/>
          </w:rPr>
          <w:fldChar w:fldCharType="separate"/>
        </w:r>
        <w:r w:rsidR="00E0032D">
          <w:rPr>
            <w:webHidden/>
          </w:rPr>
          <w:t>35</w:t>
        </w:r>
        <w:r w:rsidR="006A2E4C">
          <w:rPr>
            <w:webHidden/>
          </w:rPr>
          <w:fldChar w:fldCharType="end"/>
        </w:r>
      </w:hyperlink>
    </w:p>
    <w:p w14:paraId="4B81C71E" w14:textId="47C2E11E"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20" w:history="1">
        <w:r w:rsidR="006A2E4C" w:rsidRPr="00C37040">
          <w:rPr>
            <w:rStyle w:val="Hyperlnk"/>
            <w:rFonts w:eastAsiaTheme="majorEastAsia"/>
          </w:rPr>
          <w:t>4.1</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Miljötillståndsprocessens betydelse för snabbare grön omställning</w:t>
        </w:r>
        <w:r w:rsidR="006A2E4C">
          <w:rPr>
            <w:webHidden/>
          </w:rPr>
          <w:tab/>
        </w:r>
        <w:r w:rsidR="006A2E4C">
          <w:rPr>
            <w:webHidden/>
          </w:rPr>
          <w:fldChar w:fldCharType="begin"/>
        </w:r>
        <w:r w:rsidR="006A2E4C">
          <w:rPr>
            <w:webHidden/>
          </w:rPr>
          <w:instrText xml:space="preserve"> PAGEREF _Toc167353420 \h </w:instrText>
        </w:r>
        <w:r w:rsidR="006A2E4C">
          <w:rPr>
            <w:webHidden/>
          </w:rPr>
        </w:r>
        <w:r w:rsidR="006A2E4C">
          <w:rPr>
            <w:webHidden/>
          </w:rPr>
          <w:fldChar w:fldCharType="separate"/>
        </w:r>
        <w:r w:rsidR="00E0032D">
          <w:rPr>
            <w:webHidden/>
          </w:rPr>
          <w:t>35</w:t>
        </w:r>
        <w:r w:rsidR="006A2E4C">
          <w:rPr>
            <w:webHidden/>
          </w:rPr>
          <w:fldChar w:fldCharType="end"/>
        </w:r>
      </w:hyperlink>
    </w:p>
    <w:p w14:paraId="4CC09D98" w14:textId="1B3E1E7B"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21" w:history="1">
        <w:r w:rsidR="006A2E4C" w:rsidRPr="00C37040">
          <w:rPr>
            <w:rStyle w:val="Hyperlnk"/>
            <w:rFonts w:eastAsiaTheme="majorEastAsia"/>
          </w:rPr>
          <w:t>4.2</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Handläggningstiderna för ansökan om miljötillstånd behöver kortas</w:t>
        </w:r>
        <w:r w:rsidR="006A2E4C">
          <w:rPr>
            <w:webHidden/>
          </w:rPr>
          <w:tab/>
        </w:r>
        <w:r w:rsidR="006A2E4C">
          <w:rPr>
            <w:webHidden/>
          </w:rPr>
          <w:fldChar w:fldCharType="begin"/>
        </w:r>
        <w:r w:rsidR="006A2E4C">
          <w:rPr>
            <w:webHidden/>
          </w:rPr>
          <w:instrText xml:space="preserve"> PAGEREF _Toc167353421 \h </w:instrText>
        </w:r>
        <w:r w:rsidR="006A2E4C">
          <w:rPr>
            <w:webHidden/>
          </w:rPr>
        </w:r>
        <w:r w:rsidR="006A2E4C">
          <w:rPr>
            <w:webHidden/>
          </w:rPr>
          <w:fldChar w:fldCharType="separate"/>
        </w:r>
        <w:r w:rsidR="00E0032D">
          <w:rPr>
            <w:webHidden/>
          </w:rPr>
          <w:t>36</w:t>
        </w:r>
        <w:r w:rsidR="006A2E4C">
          <w:rPr>
            <w:webHidden/>
          </w:rPr>
          <w:fldChar w:fldCharType="end"/>
        </w:r>
      </w:hyperlink>
    </w:p>
    <w:p w14:paraId="146AA5F1" w14:textId="380BEB0A" w:rsidR="006A2E4C" w:rsidRDefault="00DB3A03">
      <w:pPr>
        <w:pStyle w:val="Innehll1"/>
        <w:rPr>
          <w:rFonts w:asciiTheme="minorHAnsi" w:eastAsiaTheme="minorEastAsia" w:hAnsiTheme="minorHAnsi"/>
          <w:kern w:val="2"/>
          <w:sz w:val="22"/>
          <w:lang w:eastAsia="sv-SE"/>
          <w14:ligatures w14:val="standardContextual"/>
        </w:rPr>
      </w:pPr>
      <w:hyperlink w:anchor="_Toc167353422" w:history="1">
        <w:r w:rsidR="006A2E4C" w:rsidRPr="00C37040">
          <w:rPr>
            <w:rStyle w:val="Hyperlnk"/>
          </w:rPr>
          <w:t>5</w:t>
        </w:r>
        <w:r w:rsidR="006A2E4C">
          <w:rPr>
            <w:rFonts w:asciiTheme="minorHAnsi" w:eastAsiaTheme="minorEastAsia" w:hAnsiTheme="minorHAnsi"/>
            <w:kern w:val="2"/>
            <w:sz w:val="22"/>
            <w:lang w:eastAsia="sv-SE"/>
            <w14:ligatures w14:val="standardContextual"/>
          </w:rPr>
          <w:tab/>
        </w:r>
        <w:r w:rsidR="006A2E4C" w:rsidRPr="00C37040">
          <w:rPr>
            <w:rStyle w:val="Hyperlnk"/>
          </w:rPr>
          <w:t>Reglerna för miljöprövning</w:t>
        </w:r>
        <w:r w:rsidR="006A2E4C">
          <w:rPr>
            <w:webHidden/>
          </w:rPr>
          <w:tab/>
        </w:r>
        <w:r w:rsidR="006A2E4C">
          <w:rPr>
            <w:webHidden/>
          </w:rPr>
          <w:fldChar w:fldCharType="begin"/>
        </w:r>
        <w:r w:rsidR="006A2E4C">
          <w:rPr>
            <w:webHidden/>
          </w:rPr>
          <w:instrText xml:space="preserve"> PAGEREF _Toc167353422 \h </w:instrText>
        </w:r>
        <w:r w:rsidR="006A2E4C">
          <w:rPr>
            <w:webHidden/>
          </w:rPr>
        </w:r>
        <w:r w:rsidR="006A2E4C">
          <w:rPr>
            <w:webHidden/>
          </w:rPr>
          <w:fldChar w:fldCharType="separate"/>
        </w:r>
        <w:r w:rsidR="00E0032D">
          <w:rPr>
            <w:webHidden/>
          </w:rPr>
          <w:t>37</w:t>
        </w:r>
        <w:r w:rsidR="006A2E4C">
          <w:rPr>
            <w:webHidden/>
          </w:rPr>
          <w:fldChar w:fldCharType="end"/>
        </w:r>
      </w:hyperlink>
    </w:p>
    <w:p w14:paraId="5A6CBA3C" w14:textId="320FBB05"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23" w:history="1">
        <w:r w:rsidR="006A2E4C" w:rsidRPr="00C37040">
          <w:rPr>
            <w:rStyle w:val="Hyperlnk"/>
            <w:rFonts w:eastAsiaTheme="majorEastAsia"/>
          </w:rPr>
          <w:t>5.1</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Tillstånds- och anmälningsplikt</w:t>
        </w:r>
        <w:r w:rsidR="006A2E4C">
          <w:rPr>
            <w:webHidden/>
          </w:rPr>
          <w:tab/>
        </w:r>
        <w:r w:rsidR="006A2E4C">
          <w:rPr>
            <w:webHidden/>
          </w:rPr>
          <w:fldChar w:fldCharType="begin"/>
        </w:r>
        <w:r w:rsidR="006A2E4C">
          <w:rPr>
            <w:webHidden/>
          </w:rPr>
          <w:instrText xml:space="preserve"> PAGEREF _Toc167353423 \h </w:instrText>
        </w:r>
        <w:r w:rsidR="006A2E4C">
          <w:rPr>
            <w:webHidden/>
          </w:rPr>
        </w:r>
        <w:r w:rsidR="006A2E4C">
          <w:rPr>
            <w:webHidden/>
          </w:rPr>
          <w:fldChar w:fldCharType="separate"/>
        </w:r>
        <w:r w:rsidR="00E0032D">
          <w:rPr>
            <w:webHidden/>
          </w:rPr>
          <w:t>37</w:t>
        </w:r>
        <w:r w:rsidR="006A2E4C">
          <w:rPr>
            <w:webHidden/>
          </w:rPr>
          <w:fldChar w:fldCharType="end"/>
        </w:r>
      </w:hyperlink>
    </w:p>
    <w:p w14:paraId="183165AB" w14:textId="62E515D5" w:rsidR="006A2E4C" w:rsidRDefault="00DB3A03">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7353424" w:history="1">
        <w:r w:rsidR="006A2E4C" w:rsidRPr="00C37040">
          <w:rPr>
            <w:rStyle w:val="Hyperlnk"/>
            <w:rFonts w:eastAsiaTheme="majorEastAsia"/>
          </w:rPr>
          <w:t>5.1.1</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Miljöfarlig verksamhet</w:t>
        </w:r>
        <w:r w:rsidR="006A2E4C">
          <w:rPr>
            <w:webHidden/>
          </w:rPr>
          <w:tab/>
        </w:r>
        <w:r w:rsidR="006A2E4C">
          <w:rPr>
            <w:webHidden/>
          </w:rPr>
          <w:fldChar w:fldCharType="begin"/>
        </w:r>
        <w:r w:rsidR="006A2E4C">
          <w:rPr>
            <w:webHidden/>
          </w:rPr>
          <w:instrText xml:space="preserve"> PAGEREF _Toc167353424 \h </w:instrText>
        </w:r>
        <w:r w:rsidR="006A2E4C">
          <w:rPr>
            <w:webHidden/>
          </w:rPr>
        </w:r>
        <w:r w:rsidR="006A2E4C">
          <w:rPr>
            <w:webHidden/>
          </w:rPr>
          <w:fldChar w:fldCharType="separate"/>
        </w:r>
        <w:r w:rsidR="00E0032D">
          <w:rPr>
            <w:webHidden/>
          </w:rPr>
          <w:t>37</w:t>
        </w:r>
        <w:r w:rsidR="006A2E4C">
          <w:rPr>
            <w:webHidden/>
          </w:rPr>
          <w:fldChar w:fldCharType="end"/>
        </w:r>
      </w:hyperlink>
    </w:p>
    <w:p w14:paraId="3A160ABE" w14:textId="14287F29" w:rsidR="006A2E4C" w:rsidRDefault="00DB3A03">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7353425" w:history="1">
        <w:r w:rsidR="006A2E4C" w:rsidRPr="00C37040">
          <w:rPr>
            <w:rStyle w:val="Hyperlnk"/>
            <w:rFonts w:eastAsiaTheme="majorEastAsia"/>
          </w:rPr>
          <w:t>5.1.2</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Vattenverksamhet</w:t>
        </w:r>
        <w:r w:rsidR="006A2E4C">
          <w:rPr>
            <w:webHidden/>
          </w:rPr>
          <w:tab/>
        </w:r>
        <w:r w:rsidR="006A2E4C">
          <w:rPr>
            <w:webHidden/>
          </w:rPr>
          <w:fldChar w:fldCharType="begin"/>
        </w:r>
        <w:r w:rsidR="006A2E4C">
          <w:rPr>
            <w:webHidden/>
          </w:rPr>
          <w:instrText xml:space="preserve"> PAGEREF _Toc167353425 \h </w:instrText>
        </w:r>
        <w:r w:rsidR="006A2E4C">
          <w:rPr>
            <w:webHidden/>
          </w:rPr>
        </w:r>
        <w:r w:rsidR="006A2E4C">
          <w:rPr>
            <w:webHidden/>
          </w:rPr>
          <w:fldChar w:fldCharType="separate"/>
        </w:r>
        <w:r w:rsidR="00E0032D">
          <w:rPr>
            <w:webHidden/>
          </w:rPr>
          <w:t>38</w:t>
        </w:r>
        <w:r w:rsidR="006A2E4C">
          <w:rPr>
            <w:webHidden/>
          </w:rPr>
          <w:fldChar w:fldCharType="end"/>
        </w:r>
      </w:hyperlink>
    </w:p>
    <w:p w14:paraId="7AA6E8A5" w14:textId="39B7447C" w:rsidR="006A2E4C" w:rsidRDefault="00DB3A03">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7353426" w:history="1">
        <w:r w:rsidR="006A2E4C" w:rsidRPr="00C37040">
          <w:rPr>
            <w:rStyle w:val="Hyperlnk"/>
            <w:rFonts w:eastAsiaTheme="majorEastAsia"/>
          </w:rPr>
          <w:t>5.1.3</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Rättskraft</w:t>
        </w:r>
        <w:r w:rsidR="006A2E4C">
          <w:rPr>
            <w:webHidden/>
          </w:rPr>
          <w:tab/>
        </w:r>
        <w:r w:rsidR="006A2E4C">
          <w:rPr>
            <w:webHidden/>
          </w:rPr>
          <w:fldChar w:fldCharType="begin"/>
        </w:r>
        <w:r w:rsidR="006A2E4C">
          <w:rPr>
            <w:webHidden/>
          </w:rPr>
          <w:instrText xml:space="preserve"> PAGEREF _Toc167353426 \h </w:instrText>
        </w:r>
        <w:r w:rsidR="006A2E4C">
          <w:rPr>
            <w:webHidden/>
          </w:rPr>
        </w:r>
        <w:r w:rsidR="006A2E4C">
          <w:rPr>
            <w:webHidden/>
          </w:rPr>
          <w:fldChar w:fldCharType="separate"/>
        </w:r>
        <w:r w:rsidR="00E0032D">
          <w:rPr>
            <w:webHidden/>
          </w:rPr>
          <w:t>38</w:t>
        </w:r>
        <w:r w:rsidR="006A2E4C">
          <w:rPr>
            <w:webHidden/>
          </w:rPr>
          <w:fldChar w:fldCharType="end"/>
        </w:r>
      </w:hyperlink>
    </w:p>
    <w:p w14:paraId="70380909" w14:textId="76FE130D"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27" w:history="1">
        <w:r w:rsidR="006A2E4C" w:rsidRPr="00C37040">
          <w:rPr>
            <w:rStyle w:val="Hyperlnk"/>
            <w:rFonts w:eastAsiaTheme="majorEastAsia"/>
          </w:rPr>
          <w:t>5.2</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Ändringstillstånd och tidsbegränsade tillstånd</w:t>
        </w:r>
        <w:r w:rsidR="006A2E4C">
          <w:rPr>
            <w:webHidden/>
          </w:rPr>
          <w:tab/>
        </w:r>
        <w:r w:rsidR="006A2E4C">
          <w:rPr>
            <w:webHidden/>
          </w:rPr>
          <w:fldChar w:fldCharType="begin"/>
        </w:r>
        <w:r w:rsidR="006A2E4C">
          <w:rPr>
            <w:webHidden/>
          </w:rPr>
          <w:instrText xml:space="preserve"> PAGEREF _Toc167353427 \h </w:instrText>
        </w:r>
        <w:r w:rsidR="006A2E4C">
          <w:rPr>
            <w:webHidden/>
          </w:rPr>
        </w:r>
        <w:r w:rsidR="006A2E4C">
          <w:rPr>
            <w:webHidden/>
          </w:rPr>
          <w:fldChar w:fldCharType="separate"/>
        </w:r>
        <w:r w:rsidR="00E0032D">
          <w:rPr>
            <w:webHidden/>
          </w:rPr>
          <w:t>39</w:t>
        </w:r>
        <w:r w:rsidR="006A2E4C">
          <w:rPr>
            <w:webHidden/>
          </w:rPr>
          <w:fldChar w:fldCharType="end"/>
        </w:r>
      </w:hyperlink>
    </w:p>
    <w:p w14:paraId="30BF8B4B" w14:textId="5602AB5C"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28" w:history="1">
        <w:r w:rsidR="006A2E4C" w:rsidRPr="00C37040">
          <w:rPr>
            <w:rStyle w:val="Hyperlnk"/>
            <w:rFonts w:eastAsiaTheme="majorEastAsia"/>
          </w:rPr>
          <w:t>5.3</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Specifik miljöbedömning</w:t>
        </w:r>
        <w:r w:rsidR="006A2E4C">
          <w:rPr>
            <w:webHidden/>
          </w:rPr>
          <w:tab/>
        </w:r>
        <w:r w:rsidR="006A2E4C">
          <w:rPr>
            <w:webHidden/>
          </w:rPr>
          <w:fldChar w:fldCharType="begin"/>
        </w:r>
        <w:r w:rsidR="006A2E4C">
          <w:rPr>
            <w:webHidden/>
          </w:rPr>
          <w:instrText xml:space="preserve"> PAGEREF _Toc167353428 \h </w:instrText>
        </w:r>
        <w:r w:rsidR="006A2E4C">
          <w:rPr>
            <w:webHidden/>
          </w:rPr>
        </w:r>
        <w:r w:rsidR="006A2E4C">
          <w:rPr>
            <w:webHidden/>
          </w:rPr>
          <w:fldChar w:fldCharType="separate"/>
        </w:r>
        <w:r w:rsidR="00E0032D">
          <w:rPr>
            <w:webHidden/>
          </w:rPr>
          <w:t>40</w:t>
        </w:r>
        <w:r w:rsidR="006A2E4C">
          <w:rPr>
            <w:webHidden/>
          </w:rPr>
          <w:fldChar w:fldCharType="end"/>
        </w:r>
      </w:hyperlink>
    </w:p>
    <w:p w14:paraId="3F4F7AD0" w14:textId="00BFCE50" w:rsidR="006A2E4C" w:rsidRDefault="00DB3A03">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7353429" w:history="1">
        <w:r w:rsidR="006A2E4C" w:rsidRPr="00C37040">
          <w:rPr>
            <w:rStyle w:val="Hyperlnk"/>
            <w:rFonts w:eastAsiaTheme="majorEastAsia"/>
          </w:rPr>
          <w:t>5.3.1</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Allmänt om specifik miljöbedömning</w:t>
        </w:r>
        <w:r w:rsidR="006A2E4C">
          <w:rPr>
            <w:webHidden/>
          </w:rPr>
          <w:tab/>
        </w:r>
        <w:r w:rsidR="006A2E4C">
          <w:rPr>
            <w:webHidden/>
          </w:rPr>
          <w:fldChar w:fldCharType="begin"/>
        </w:r>
        <w:r w:rsidR="006A2E4C">
          <w:rPr>
            <w:webHidden/>
          </w:rPr>
          <w:instrText xml:space="preserve"> PAGEREF _Toc167353429 \h </w:instrText>
        </w:r>
        <w:r w:rsidR="006A2E4C">
          <w:rPr>
            <w:webHidden/>
          </w:rPr>
        </w:r>
        <w:r w:rsidR="006A2E4C">
          <w:rPr>
            <w:webHidden/>
          </w:rPr>
          <w:fldChar w:fldCharType="separate"/>
        </w:r>
        <w:r w:rsidR="00E0032D">
          <w:rPr>
            <w:webHidden/>
          </w:rPr>
          <w:t>40</w:t>
        </w:r>
        <w:r w:rsidR="006A2E4C">
          <w:rPr>
            <w:webHidden/>
          </w:rPr>
          <w:fldChar w:fldCharType="end"/>
        </w:r>
      </w:hyperlink>
    </w:p>
    <w:p w14:paraId="67274ABD" w14:textId="00F68D2A" w:rsidR="006A2E4C" w:rsidRDefault="00DB3A03">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7353430" w:history="1">
        <w:r w:rsidR="006A2E4C" w:rsidRPr="00C37040">
          <w:rPr>
            <w:rStyle w:val="Hyperlnk"/>
            <w:rFonts w:eastAsiaTheme="majorEastAsia"/>
          </w:rPr>
          <w:t>5.3.2</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Avgränsningssamråd</w:t>
        </w:r>
        <w:r w:rsidR="006A2E4C">
          <w:rPr>
            <w:webHidden/>
          </w:rPr>
          <w:tab/>
        </w:r>
        <w:r w:rsidR="006A2E4C">
          <w:rPr>
            <w:webHidden/>
          </w:rPr>
          <w:fldChar w:fldCharType="begin"/>
        </w:r>
        <w:r w:rsidR="006A2E4C">
          <w:rPr>
            <w:webHidden/>
          </w:rPr>
          <w:instrText xml:space="preserve"> PAGEREF _Toc167353430 \h </w:instrText>
        </w:r>
        <w:r w:rsidR="006A2E4C">
          <w:rPr>
            <w:webHidden/>
          </w:rPr>
        </w:r>
        <w:r w:rsidR="006A2E4C">
          <w:rPr>
            <w:webHidden/>
          </w:rPr>
          <w:fldChar w:fldCharType="separate"/>
        </w:r>
        <w:r w:rsidR="00E0032D">
          <w:rPr>
            <w:webHidden/>
          </w:rPr>
          <w:t>41</w:t>
        </w:r>
        <w:r w:rsidR="006A2E4C">
          <w:rPr>
            <w:webHidden/>
          </w:rPr>
          <w:fldChar w:fldCharType="end"/>
        </w:r>
      </w:hyperlink>
    </w:p>
    <w:p w14:paraId="696B11F2" w14:textId="3C010986"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31" w:history="1">
        <w:r w:rsidR="006A2E4C" w:rsidRPr="00C37040">
          <w:rPr>
            <w:rStyle w:val="Hyperlnk"/>
            <w:rFonts w:eastAsiaTheme="majorEastAsia"/>
          </w:rPr>
          <w:t>5.4</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Tillståndsprövningen</w:t>
        </w:r>
        <w:r w:rsidR="006A2E4C">
          <w:rPr>
            <w:webHidden/>
          </w:rPr>
          <w:tab/>
        </w:r>
        <w:r w:rsidR="006A2E4C">
          <w:rPr>
            <w:webHidden/>
          </w:rPr>
          <w:fldChar w:fldCharType="begin"/>
        </w:r>
        <w:r w:rsidR="006A2E4C">
          <w:rPr>
            <w:webHidden/>
          </w:rPr>
          <w:instrText xml:space="preserve"> PAGEREF _Toc167353431 \h </w:instrText>
        </w:r>
        <w:r w:rsidR="006A2E4C">
          <w:rPr>
            <w:webHidden/>
          </w:rPr>
        </w:r>
        <w:r w:rsidR="006A2E4C">
          <w:rPr>
            <w:webHidden/>
          </w:rPr>
          <w:fldChar w:fldCharType="separate"/>
        </w:r>
        <w:r w:rsidR="00E0032D">
          <w:rPr>
            <w:webHidden/>
          </w:rPr>
          <w:t>41</w:t>
        </w:r>
        <w:r w:rsidR="006A2E4C">
          <w:rPr>
            <w:webHidden/>
          </w:rPr>
          <w:fldChar w:fldCharType="end"/>
        </w:r>
      </w:hyperlink>
    </w:p>
    <w:p w14:paraId="4B9C5039" w14:textId="71185480" w:rsidR="006A2E4C" w:rsidRDefault="00DB3A03">
      <w:pPr>
        <w:pStyle w:val="Innehll1"/>
        <w:rPr>
          <w:rFonts w:asciiTheme="minorHAnsi" w:eastAsiaTheme="minorEastAsia" w:hAnsiTheme="minorHAnsi"/>
          <w:kern w:val="2"/>
          <w:sz w:val="22"/>
          <w:lang w:eastAsia="sv-SE"/>
          <w14:ligatures w14:val="standardContextual"/>
        </w:rPr>
      </w:pPr>
      <w:hyperlink w:anchor="_Toc167353432" w:history="1">
        <w:r w:rsidR="006A2E4C" w:rsidRPr="00C37040">
          <w:rPr>
            <w:rStyle w:val="Hyperlnk"/>
          </w:rPr>
          <w:t>6</w:t>
        </w:r>
        <w:r w:rsidR="006A2E4C">
          <w:rPr>
            <w:rFonts w:asciiTheme="minorHAnsi" w:eastAsiaTheme="minorEastAsia" w:hAnsiTheme="minorHAnsi"/>
            <w:kern w:val="2"/>
            <w:sz w:val="22"/>
            <w:lang w:eastAsia="sv-SE"/>
            <w14:ligatures w14:val="standardContextual"/>
          </w:rPr>
          <w:tab/>
        </w:r>
        <w:r w:rsidR="006A2E4C" w:rsidRPr="00C37040">
          <w:rPr>
            <w:rStyle w:val="Hyperlnk"/>
          </w:rPr>
          <w:t>Förslag</w:t>
        </w:r>
        <w:r w:rsidR="006A2E4C">
          <w:rPr>
            <w:webHidden/>
          </w:rPr>
          <w:tab/>
        </w:r>
        <w:r w:rsidR="006A2E4C">
          <w:rPr>
            <w:webHidden/>
          </w:rPr>
          <w:fldChar w:fldCharType="begin"/>
        </w:r>
        <w:r w:rsidR="006A2E4C">
          <w:rPr>
            <w:webHidden/>
          </w:rPr>
          <w:instrText xml:space="preserve"> PAGEREF _Toc167353432 \h </w:instrText>
        </w:r>
        <w:r w:rsidR="006A2E4C">
          <w:rPr>
            <w:webHidden/>
          </w:rPr>
        </w:r>
        <w:r w:rsidR="006A2E4C">
          <w:rPr>
            <w:webHidden/>
          </w:rPr>
          <w:fldChar w:fldCharType="separate"/>
        </w:r>
        <w:r w:rsidR="00E0032D">
          <w:rPr>
            <w:webHidden/>
          </w:rPr>
          <w:t>42</w:t>
        </w:r>
        <w:r w:rsidR="006A2E4C">
          <w:rPr>
            <w:webHidden/>
          </w:rPr>
          <w:fldChar w:fldCharType="end"/>
        </w:r>
      </w:hyperlink>
    </w:p>
    <w:p w14:paraId="46BE7658" w14:textId="2AB3762C"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33" w:history="1">
        <w:r w:rsidR="006A2E4C" w:rsidRPr="00C37040">
          <w:rPr>
            <w:rStyle w:val="Hyperlnk"/>
            <w:rFonts w:eastAsiaTheme="majorEastAsia"/>
          </w:rPr>
          <w:t>6.1</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Enklare regler för ändringstillstånd</w:t>
        </w:r>
        <w:r w:rsidR="006A2E4C">
          <w:rPr>
            <w:webHidden/>
          </w:rPr>
          <w:tab/>
        </w:r>
        <w:r w:rsidR="006A2E4C">
          <w:rPr>
            <w:webHidden/>
          </w:rPr>
          <w:fldChar w:fldCharType="begin"/>
        </w:r>
        <w:r w:rsidR="006A2E4C">
          <w:rPr>
            <w:webHidden/>
          </w:rPr>
          <w:instrText xml:space="preserve"> PAGEREF _Toc167353433 \h </w:instrText>
        </w:r>
        <w:r w:rsidR="006A2E4C">
          <w:rPr>
            <w:webHidden/>
          </w:rPr>
        </w:r>
        <w:r w:rsidR="006A2E4C">
          <w:rPr>
            <w:webHidden/>
          </w:rPr>
          <w:fldChar w:fldCharType="separate"/>
        </w:r>
        <w:r w:rsidR="00E0032D">
          <w:rPr>
            <w:webHidden/>
          </w:rPr>
          <w:t>42</w:t>
        </w:r>
        <w:r w:rsidR="006A2E4C">
          <w:rPr>
            <w:webHidden/>
          </w:rPr>
          <w:fldChar w:fldCharType="end"/>
        </w:r>
      </w:hyperlink>
    </w:p>
    <w:p w14:paraId="13CEED6E" w14:textId="63334162"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34" w:history="1">
        <w:r w:rsidR="006A2E4C" w:rsidRPr="00C37040">
          <w:rPr>
            <w:rStyle w:val="Hyperlnk"/>
            <w:rFonts w:eastAsiaTheme="majorEastAsia"/>
          </w:rPr>
          <w:t>6.2</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Föreläggande om tillstånd vid betydande miljöpåverkan</w:t>
        </w:r>
        <w:r w:rsidR="006A2E4C">
          <w:rPr>
            <w:webHidden/>
          </w:rPr>
          <w:tab/>
        </w:r>
        <w:r w:rsidR="006A2E4C">
          <w:rPr>
            <w:webHidden/>
          </w:rPr>
          <w:fldChar w:fldCharType="begin"/>
        </w:r>
        <w:r w:rsidR="006A2E4C">
          <w:rPr>
            <w:webHidden/>
          </w:rPr>
          <w:instrText xml:space="preserve"> PAGEREF _Toc167353434 \h </w:instrText>
        </w:r>
        <w:r w:rsidR="006A2E4C">
          <w:rPr>
            <w:webHidden/>
          </w:rPr>
        </w:r>
        <w:r w:rsidR="006A2E4C">
          <w:rPr>
            <w:webHidden/>
          </w:rPr>
          <w:fldChar w:fldCharType="separate"/>
        </w:r>
        <w:r w:rsidR="00E0032D">
          <w:rPr>
            <w:webHidden/>
          </w:rPr>
          <w:t>49</w:t>
        </w:r>
        <w:r w:rsidR="006A2E4C">
          <w:rPr>
            <w:webHidden/>
          </w:rPr>
          <w:fldChar w:fldCharType="end"/>
        </w:r>
      </w:hyperlink>
    </w:p>
    <w:p w14:paraId="0477582D" w14:textId="45DA55C3"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35" w:history="1">
        <w:r w:rsidR="006A2E4C" w:rsidRPr="00C37040">
          <w:rPr>
            <w:rStyle w:val="Hyperlnk"/>
            <w:rFonts w:eastAsiaTheme="majorEastAsia"/>
          </w:rPr>
          <w:t>6.3</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Förenklat underlag för verksamheter med liten miljöpåverkan</w:t>
        </w:r>
        <w:r w:rsidR="006A2E4C">
          <w:rPr>
            <w:webHidden/>
          </w:rPr>
          <w:tab/>
        </w:r>
        <w:r w:rsidR="006A2E4C">
          <w:rPr>
            <w:webHidden/>
          </w:rPr>
          <w:fldChar w:fldCharType="begin"/>
        </w:r>
        <w:r w:rsidR="006A2E4C">
          <w:rPr>
            <w:webHidden/>
          </w:rPr>
          <w:instrText xml:space="preserve"> PAGEREF _Toc167353435 \h </w:instrText>
        </w:r>
        <w:r w:rsidR="006A2E4C">
          <w:rPr>
            <w:webHidden/>
          </w:rPr>
        </w:r>
        <w:r w:rsidR="006A2E4C">
          <w:rPr>
            <w:webHidden/>
          </w:rPr>
          <w:fldChar w:fldCharType="separate"/>
        </w:r>
        <w:r w:rsidR="00E0032D">
          <w:rPr>
            <w:webHidden/>
          </w:rPr>
          <w:t>53</w:t>
        </w:r>
        <w:r w:rsidR="006A2E4C">
          <w:rPr>
            <w:webHidden/>
          </w:rPr>
          <w:fldChar w:fldCharType="end"/>
        </w:r>
      </w:hyperlink>
    </w:p>
    <w:p w14:paraId="717E6733" w14:textId="2DC1BAF1"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36" w:history="1">
        <w:r w:rsidR="006A2E4C" w:rsidRPr="00C37040">
          <w:rPr>
            <w:rStyle w:val="Hyperlnk"/>
            <w:rFonts w:eastAsiaTheme="majorEastAsia"/>
          </w:rPr>
          <w:t>6.4</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Möjlighet till giltighetsförlängning av tidsbegränsade tillstånd införs</w:t>
        </w:r>
        <w:r w:rsidR="006A2E4C">
          <w:rPr>
            <w:webHidden/>
          </w:rPr>
          <w:tab/>
        </w:r>
        <w:r w:rsidR="006A2E4C">
          <w:rPr>
            <w:webHidden/>
          </w:rPr>
          <w:fldChar w:fldCharType="begin"/>
        </w:r>
        <w:r w:rsidR="006A2E4C">
          <w:rPr>
            <w:webHidden/>
          </w:rPr>
          <w:instrText xml:space="preserve"> PAGEREF _Toc167353436 \h </w:instrText>
        </w:r>
        <w:r w:rsidR="006A2E4C">
          <w:rPr>
            <w:webHidden/>
          </w:rPr>
        </w:r>
        <w:r w:rsidR="006A2E4C">
          <w:rPr>
            <w:webHidden/>
          </w:rPr>
          <w:fldChar w:fldCharType="separate"/>
        </w:r>
        <w:r w:rsidR="00E0032D">
          <w:rPr>
            <w:webHidden/>
          </w:rPr>
          <w:t>55</w:t>
        </w:r>
        <w:r w:rsidR="006A2E4C">
          <w:rPr>
            <w:webHidden/>
          </w:rPr>
          <w:fldChar w:fldCharType="end"/>
        </w:r>
      </w:hyperlink>
    </w:p>
    <w:p w14:paraId="1949F9DA" w14:textId="7980F88F"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37" w:history="1">
        <w:r w:rsidR="006A2E4C" w:rsidRPr="00C37040">
          <w:rPr>
            <w:rStyle w:val="Hyperlnk"/>
            <w:rFonts w:eastAsiaTheme="majorEastAsia"/>
          </w:rPr>
          <w:t>6.5</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Länsstyrelsens roll under avgränsningssamrådet</w:t>
        </w:r>
        <w:r w:rsidR="006A2E4C">
          <w:rPr>
            <w:webHidden/>
          </w:rPr>
          <w:tab/>
        </w:r>
        <w:r w:rsidR="006A2E4C">
          <w:rPr>
            <w:webHidden/>
          </w:rPr>
          <w:fldChar w:fldCharType="begin"/>
        </w:r>
        <w:r w:rsidR="006A2E4C">
          <w:rPr>
            <w:webHidden/>
          </w:rPr>
          <w:instrText xml:space="preserve"> PAGEREF _Toc167353437 \h </w:instrText>
        </w:r>
        <w:r w:rsidR="006A2E4C">
          <w:rPr>
            <w:webHidden/>
          </w:rPr>
        </w:r>
        <w:r w:rsidR="006A2E4C">
          <w:rPr>
            <w:webHidden/>
          </w:rPr>
          <w:fldChar w:fldCharType="separate"/>
        </w:r>
        <w:r w:rsidR="00E0032D">
          <w:rPr>
            <w:webHidden/>
          </w:rPr>
          <w:t>62</w:t>
        </w:r>
        <w:r w:rsidR="006A2E4C">
          <w:rPr>
            <w:webHidden/>
          </w:rPr>
          <w:fldChar w:fldCharType="end"/>
        </w:r>
      </w:hyperlink>
    </w:p>
    <w:p w14:paraId="4602F072" w14:textId="360471C8"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38" w:history="1">
        <w:r w:rsidR="006A2E4C" w:rsidRPr="00C37040">
          <w:rPr>
            <w:rStyle w:val="Hyperlnk"/>
            <w:rFonts w:eastAsiaTheme="majorEastAsia"/>
          </w:rPr>
          <w:t>6.6</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Kammarkollegiet tas bort som partsmyndighet</w:t>
        </w:r>
        <w:r w:rsidR="006A2E4C">
          <w:rPr>
            <w:webHidden/>
          </w:rPr>
          <w:tab/>
        </w:r>
        <w:r w:rsidR="006A2E4C">
          <w:rPr>
            <w:webHidden/>
          </w:rPr>
          <w:fldChar w:fldCharType="begin"/>
        </w:r>
        <w:r w:rsidR="006A2E4C">
          <w:rPr>
            <w:webHidden/>
          </w:rPr>
          <w:instrText xml:space="preserve"> PAGEREF _Toc167353438 \h </w:instrText>
        </w:r>
        <w:r w:rsidR="006A2E4C">
          <w:rPr>
            <w:webHidden/>
          </w:rPr>
        </w:r>
        <w:r w:rsidR="006A2E4C">
          <w:rPr>
            <w:webHidden/>
          </w:rPr>
          <w:fldChar w:fldCharType="separate"/>
        </w:r>
        <w:r w:rsidR="00E0032D">
          <w:rPr>
            <w:webHidden/>
          </w:rPr>
          <w:t>73</w:t>
        </w:r>
        <w:r w:rsidR="006A2E4C">
          <w:rPr>
            <w:webHidden/>
          </w:rPr>
          <w:fldChar w:fldCharType="end"/>
        </w:r>
      </w:hyperlink>
    </w:p>
    <w:p w14:paraId="79CF0D7E" w14:textId="52C713B3"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39" w:history="1">
        <w:r w:rsidR="006A2E4C" w:rsidRPr="00C37040">
          <w:rPr>
            <w:rStyle w:val="Hyperlnk"/>
            <w:rFonts w:eastAsiaTheme="majorEastAsia"/>
          </w:rPr>
          <w:t>6.7</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En effektivare förberedelse i mål och ärenden</w:t>
        </w:r>
        <w:r w:rsidR="006A2E4C">
          <w:rPr>
            <w:webHidden/>
          </w:rPr>
          <w:tab/>
        </w:r>
        <w:r w:rsidR="006A2E4C">
          <w:rPr>
            <w:webHidden/>
          </w:rPr>
          <w:fldChar w:fldCharType="begin"/>
        </w:r>
        <w:r w:rsidR="006A2E4C">
          <w:rPr>
            <w:webHidden/>
          </w:rPr>
          <w:instrText xml:space="preserve"> PAGEREF _Toc167353439 \h </w:instrText>
        </w:r>
        <w:r w:rsidR="006A2E4C">
          <w:rPr>
            <w:webHidden/>
          </w:rPr>
        </w:r>
        <w:r w:rsidR="006A2E4C">
          <w:rPr>
            <w:webHidden/>
          </w:rPr>
          <w:fldChar w:fldCharType="separate"/>
        </w:r>
        <w:r w:rsidR="00E0032D">
          <w:rPr>
            <w:webHidden/>
          </w:rPr>
          <w:t>76</w:t>
        </w:r>
        <w:r w:rsidR="006A2E4C">
          <w:rPr>
            <w:webHidden/>
          </w:rPr>
          <w:fldChar w:fldCharType="end"/>
        </w:r>
      </w:hyperlink>
    </w:p>
    <w:p w14:paraId="174590F0" w14:textId="00775D32"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40" w:history="1">
        <w:r w:rsidR="006A2E4C" w:rsidRPr="00C37040">
          <w:rPr>
            <w:rStyle w:val="Hyperlnk"/>
            <w:rFonts w:eastAsiaTheme="majorEastAsia"/>
          </w:rPr>
          <w:t>6.8</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Ökad användning av tidsplaner</w:t>
        </w:r>
        <w:r w:rsidR="006A2E4C">
          <w:rPr>
            <w:webHidden/>
          </w:rPr>
          <w:tab/>
        </w:r>
        <w:r w:rsidR="006A2E4C">
          <w:rPr>
            <w:webHidden/>
          </w:rPr>
          <w:fldChar w:fldCharType="begin"/>
        </w:r>
        <w:r w:rsidR="006A2E4C">
          <w:rPr>
            <w:webHidden/>
          </w:rPr>
          <w:instrText xml:space="preserve"> PAGEREF _Toc167353440 \h </w:instrText>
        </w:r>
        <w:r w:rsidR="006A2E4C">
          <w:rPr>
            <w:webHidden/>
          </w:rPr>
        </w:r>
        <w:r w:rsidR="006A2E4C">
          <w:rPr>
            <w:webHidden/>
          </w:rPr>
          <w:fldChar w:fldCharType="separate"/>
        </w:r>
        <w:r w:rsidR="00E0032D">
          <w:rPr>
            <w:webHidden/>
          </w:rPr>
          <w:t>79</w:t>
        </w:r>
        <w:r w:rsidR="006A2E4C">
          <w:rPr>
            <w:webHidden/>
          </w:rPr>
          <w:fldChar w:fldCharType="end"/>
        </w:r>
      </w:hyperlink>
    </w:p>
    <w:p w14:paraId="62D60BE5" w14:textId="5072DF24"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41" w:history="1">
        <w:r w:rsidR="006A2E4C" w:rsidRPr="00C37040">
          <w:rPr>
            <w:rStyle w:val="Hyperlnk"/>
            <w:rFonts w:eastAsiaTheme="majorEastAsia"/>
          </w:rPr>
          <w:t>6.9</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Möjlighet att begära uppdaterade ansökningar och yttranden</w:t>
        </w:r>
        <w:r w:rsidR="006A2E4C">
          <w:rPr>
            <w:webHidden/>
          </w:rPr>
          <w:tab/>
        </w:r>
        <w:r w:rsidR="006A2E4C">
          <w:rPr>
            <w:webHidden/>
          </w:rPr>
          <w:fldChar w:fldCharType="begin"/>
        </w:r>
        <w:r w:rsidR="006A2E4C">
          <w:rPr>
            <w:webHidden/>
          </w:rPr>
          <w:instrText xml:space="preserve"> PAGEREF _Toc167353441 \h </w:instrText>
        </w:r>
        <w:r w:rsidR="006A2E4C">
          <w:rPr>
            <w:webHidden/>
          </w:rPr>
        </w:r>
        <w:r w:rsidR="006A2E4C">
          <w:rPr>
            <w:webHidden/>
          </w:rPr>
          <w:fldChar w:fldCharType="separate"/>
        </w:r>
        <w:r w:rsidR="00E0032D">
          <w:rPr>
            <w:webHidden/>
          </w:rPr>
          <w:t>82</w:t>
        </w:r>
        <w:r w:rsidR="006A2E4C">
          <w:rPr>
            <w:webHidden/>
          </w:rPr>
          <w:fldChar w:fldCharType="end"/>
        </w:r>
      </w:hyperlink>
    </w:p>
    <w:p w14:paraId="48933FAF" w14:textId="7EF2B063" w:rsidR="006A2E4C" w:rsidRDefault="00DB3A03">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7353442" w:history="1">
        <w:r w:rsidR="006A2E4C" w:rsidRPr="00C37040">
          <w:rPr>
            <w:rStyle w:val="Hyperlnk"/>
            <w:rFonts w:eastAsiaTheme="majorEastAsia"/>
          </w:rPr>
          <w:t>6.10</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Fler mål ska få avgöras utan huvudförhandling</w:t>
        </w:r>
        <w:r w:rsidR="006A2E4C">
          <w:rPr>
            <w:webHidden/>
          </w:rPr>
          <w:tab/>
        </w:r>
        <w:r w:rsidR="006A2E4C">
          <w:rPr>
            <w:webHidden/>
          </w:rPr>
          <w:fldChar w:fldCharType="begin"/>
        </w:r>
        <w:r w:rsidR="006A2E4C">
          <w:rPr>
            <w:webHidden/>
          </w:rPr>
          <w:instrText xml:space="preserve"> PAGEREF _Toc167353442 \h </w:instrText>
        </w:r>
        <w:r w:rsidR="006A2E4C">
          <w:rPr>
            <w:webHidden/>
          </w:rPr>
        </w:r>
        <w:r w:rsidR="006A2E4C">
          <w:rPr>
            <w:webHidden/>
          </w:rPr>
          <w:fldChar w:fldCharType="separate"/>
        </w:r>
        <w:r w:rsidR="00E0032D">
          <w:rPr>
            <w:webHidden/>
          </w:rPr>
          <w:t>87</w:t>
        </w:r>
        <w:r w:rsidR="006A2E4C">
          <w:rPr>
            <w:webHidden/>
          </w:rPr>
          <w:fldChar w:fldCharType="end"/>
        </w:r>
      </w:hyperlink>
    </w:p>
    <w:p w14:paraId="53FF0134" w14:textId="3C090D0B" w:rsidR="006A2E4C" w:rsidRDefault="00DB3A03">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7353443" w:history="1">
        <w:r w:rsidR="006A2E4C" w:rsidRPr="00C37040">
          <w:rPr>
            <w:rStyle w:val="Hyperlnk"/>
            <w:rFonts w:eastAsiaTheme="majorEastAsia"/>
          </w:rPr>
          <w:t>6.11</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Utrymmet för digital handläggning ska öka</w:t>
        </w:r>
        <w:r w:rsidR="006A2E4C">
          <w:rPr>
            <w:webHidden/>
          </w:rPr>
          <w:tab/>
        </w:r>
        <w:r w:rsidR="006A2E4C">
          <w:rPr>
            <w:webHidden/>
          </w:rPr>
          <w:fldChar w:fldCharType="begin"/>
        </w:r>
        <w:r w:rsidR="006A2E4C">
          <w:rPr>
            <w:webHidden/>
          </w:rPr>
          <w:instrText xml:space="preserve"> PAGEREF _Toc167353443 \h </w:instrText>
        </w:r>
        <w:r w:rsidR="006A2E4C">
          <w:rPr>
            <w:webHidden/>
          </w:rPr>
        </w:r>
        <w:r w:rsidR="006A2E4C">
          <w:rPr>
            <w:webHidden/>
          </w:rPr>
          <w:fldChar w:fldCharType="separate"/>
        </w:r>
        <w:r w:rsidR="00E0032D">
          <w:rPr>
            <w:webHidden/>
          </w:rPr>
          <w:t>89</w:t>
        </w:r>
        <w:r w:rsidR="006A2E4C">
          <w:rPr>
            <w:webHidden/>
          </w:rPr>
          <w:fldChar w:fldCharType="end"/>
        </w:r>
      </w:hyperlink>
    </w:p>
    <w:p w14:paraId="78DDFF8E" w14:textId="1BE810F1" w:rsidR="006A2E4C" w:rsidRDefault="00DB3A03">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7353444" w:history="1">
        <w:r w:rsidR="006A2E4C" w:rsidRPr="00C37040">
          <w:rPr>
            <w:rStyle w:val="Hyperlnk"/>
            <w:rFonts w:eastAsiaTheme="majorEastAsia"/>
          </w:rPr>
          <w:t>6.12</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Riksdagens tillkännagivanden</w:t>
        </w:r>
        <w:r w:rsidR="006A2E4C">
          <w:rPr>
            <w:webHidden/>
          </w:rPr>
          <w:tab/>
        </w:r>
        <w:r w:rsidR="006A2E4C">
          <w:rPr>
            <w:webHidden/>
          </w:rPr>
          <w:fldChar w:fldCharType="begin"/>
        </w:r>
        <w:r w:rsidR="006A2E4C">
          <w:rPr>
            <w:webHidden/>
          </w:rPr>
          <w:instrText xml:space="preserve"> PAGEREF _Toc167353444 \h </w:instrText>
        </w:r>
        <w:r w:rsidR="006A2E4C">
          <w:rPr>
            <w:webHidden/>
          </w:rPr>
        </w:r>
        <w:r w:rsidR="006A2E4C">
          <w:rPr>
            <w:webHidden/>
          </w:rPr>
          <w:fldChar w:fldCharType="separate"/>
        </w:r>
        <w:r w:rsidR="00E0032D">
          <w:rPr>
            <w:webHidden/>
          </w:rPr>
          <w:t>92</w:t>
        </w:r>
        <w:r w:rsidR="006A2E4C">
          <w:rPr>
            <w:webHidden/>
          </w:rPr>
          <w:fldChar w:fldCharType="end"/>
        </w:r>
      </w:hyperlink>
    </w:p>
    <w:p w14:paraId="77A1D85A" w14:textId="697AE834" w:rsidR="006A2E4C" w:rsidRDefault="00DB3A03">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7353445" w:history="1">
        <w:r w:rsidR="006A2E4C" w:rsidRPr="00C37040">
          <w:rPr>
            <w:rStyle w:val="Hyperlnk"/>
            <w:rFonts w:eastAsiaTheme="majorEastAsia"/>
          </w:rPr>
          <w:t>6.13</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Ikraftträdande- och övergångsbestämmelser</w:t>
        </w:r>
        <w:r w:rsidR="006A2E4C">
          <w:rPr>
            <w:webHidden/>
          </w:rPr>
          <w:tab/>
        </w:r>
        <w:r w:rsidR="006A2E4C">
          <w:rPr>
            <w:webHidden/>
          </w:rPr>
          <w:fldChar w:fldCharType="begin"/>
        </w:r>
        <w:r w:rsidR="006A2E4C">
          <w:rPr>
            <w:webHidden/>
          </w:rPr>
          <w:instrText xml:space="preserve"> PAGEREF _Toc167353445 \h </w:instrText>
        </w:r>
        <w:r w:rsidR="006A2E4C">
          <w:rPr>
            <w:webHidden/>
          </w:rPr>
        </w:r>
        <w:r w:rsidR="006A2E4C">
          <w:rPr>
            <w:webHidden/>
          </w:rPr>
          <w:fldChar w:fldCharType="separate"/>
        </w:r>
        <w:r w:rsidR="00E0032D">
          <w:rPr>
            <w:webHidden/>
          </w:rPr>
          <w:t>93</w:t>
        </w:r>
        <w:r w:rsidR="006A2E4C">
          <w:rPr>
            <w:webHidden/>
          </w:rPr>
          <w:fldChar w:fldCharType="end"/>
        </w:r>
      </w:hyperlink>
    </w:p>
    <w:p w14:paraId="16F5F8F2" w14:textId="29EAE68C" w:rsidR="006A2E4C" w:rsidRDefault="00DB3A03">
      <w:pPr>
        <w:pStyle w:val="Innehll1"/>
        <w:rPr>
          <w:rFonts w:asciiTheme="minorHAnsi" w:eastAsiaTheme="minorEastAsia" w:hAnsiTheme="minorHAnsi"/>
          <w:kern w:val="2"/>
          <w:sz w:val="22"/>
          <w:lang w:eastAsia="sv-SE"/>
          <w14:ligatures w14:val="standardContextual"/>
        </w:rPr>
      </w:pPr>
      <w:hyperlink w:anchor="_Toc167353446" w:history="1">
        <w:r w:rsidR="006A2E4C" w:rsidRPr="00C37040">
          <w:rPr>
            <w:rStyle w:val="Hyperlnk"/>
          </w:rPr>
          <w:t>7</w:t>
        </w:r>
        <w:r w:rsidR="006A2E4C">
          <w:rPr>
            <w:rFonts w:asciiTheme="minorHAnsi" w:eastAsiaTheme="minorEastAsia" w:hAnsiTheme="minorHAnsi"/>
            <w:kern w:val="2"/>
            <w:sz w:val="22"/>
            <w:lang w:eastAsia="sv-SE"/>
            <w14:ligatures w14:val="standardContextual"/>
          </w:rPr>
          <w:tab/>
        </w:r>
        <w:r w:rsidR="006A2E4C" w:rsidRPr="00C37040">
          <w:rPr>
            <w:rStyle w:val="Hyperlnk"/>
          </w:rPr>
          <w:t>Konsekvenser</w:t>
        </w:r>
        <w:r w:rsidR="006A2E4C">
          <w:rPr>
            <w:webHidden/>
          </w:rPr>
          <w:tab/>
        </w:r>
        <w:r w:rsidR="006A2E4C">
          <w:rPr>
            <w:webHidden/>
          </w:rPr>
          <w:fldChar w:fldCharType="begin"/>
        </w:r>
        <w:r w:rsidR="006A2E4C">
          <w:rPr>
            <w:webHidden/>
          </w:rPr>
          <w:instrText xml:space="preserve"> PAGEREF _Toc167353446 \h </w:instrText>
        </w:r>
        <w:r w:rsidR="006A2E4C">
          <w:rPr>
            <w:webHidden/>
          </w:rPr>
        </w:r>
        <w:r w:rsidR="006A2E4C">
          <w:rPr>
            <w:webHidden/>
          </w:rPr>
          <w:fldChar w:fldCharType="separate"/>
        </w:r>
        <w:r w:rsidR="00E0032D">
          <w:rPr>
            <w:webHidden/>
          </w:rPr>
          <w:t>94</w:t>
        </w:r>
        <w:r w:rsidR="006A2E4C">
          <w:rPr>
            <w:webHidden/>
          </w:rPr>
          <w:fldChar w:fldCharType="end"/>
        </w:r>
      </w:hyperlink>
    </w:p>
    <w:p w14:paraId="755C2651" w14:textId="663297BB"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47" w:history="1">
        <w:r w:rsidR="006A2E4C" w:rsidRPr="00C37040">
          <w:rPr>
            <w:rStyle w:val="Hyperlnk"/>
            <w:rFonts w:eastAsiaTheme="majorEastAsia"/>
          </w:rPr>
          <w:t>7.1</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Problemet och vad man vill uppnå</w:t>
        </w:r>
        <w:r w:rsidR="006A2E4C">
          <w:rPr>
            <w:webHidden/>
          </w:rPr>
          <w:tab/>
        </w:r>
        <w:r w:rsidR="006A2E4C">
          <w:rPr>
            <w:webHidden/>
          </w:rPr>
          <w:fldChar w:fldCharType="begin"/>
        </w:r>
        <w:r w:rsidR="006A2E4C">
          <w:rPr>
            <w:webHidden/>
          </w:rPr>
          <w:instrText xml:space="preserve"> PAGEREF _Toc167353447 \h </w:instrText>
        </w:r>
        <w:r w:rsidR="006A2E4C">
          <w:rPr>
            <w:webHidden/>
          </w:rPr>
        </w:r>
        <w:r w:rsidR="006A2E4C">
          <w:rPr>
            <w:webHidden/>
          </w:rPr>
          <w:fldChar w:fldCharType="separate"/>
        </w:r>
        <w:r w:rsidR="00E0032D">
          <w:rPr>
            <w:webHidden/>
          </w:rPr>
          <w:t>94</w:t>
        </w:r>
        <w:r w:rsidR="006A2E4C">
          <w:rPr>
            <w:webHidden/>
          </w:rPr>
          <w:fldChar w:fldCharType="end"/>
        </w:r>
      </w:hyperlink>
    </w:p>
    <w:p w14:paraId="6B36D96D" w14:textId="4C64D7AD"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48" w:history="1">
        <w:r w:rsidR="006A2E4C" w:rsidRPr="00C37040">
          <w:rPr>
            <w:rStyle w:val="Hyperlnk"/>
            <w:rFonts w:eastAsiaTheme="majorEastAsia"/>
          </w:rPr>
          <w:t>7.2</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Förslagen i korthet</w:t>
        </w:r>
        <w:r w:rsidR="006A2E4C">
          <w:rPr>
            <w:webHidden/>
          </w:rPr>
          <w:tab/>
        </w:r>
        <w:r w:rsidR="006A2E4C">
          <w:rPr>
            <w:webHidden/>
          </w:rPr>
          <w:fldChar w:fldCharType="begin"/>
        </w:r>
        <w:r w:rsidR="006A2E4C">
          <w:rPr>
            <w:webHidden/>
          </w:rPr>
          <w:instrText xml:space="preserve"> PAGEREF _Toc167353448 \h </w:instrText>
        </w:r>
        <w:r w:rsidR="006A2E4C">
          <w:rPr>
            <w:webHidden/>
          </w:rPr>
        </w:r>
        <w:r w:rsidR="006A2E4C">
          <w:rPr>
            <w:webHidden/>
          </w:rPr>
          <w:fldChar w:fldCharType="separate"/>
        </w:r>
        <w:r w:rsidR="00E0032D">
          <w:rPr>
            <w:webHidden/>
          </w:rPr>
          <w:t>95</w:t>
        </w:r>
        <w:r w:rsidR="006A2E4C">
          <w:rPr>
            <w:webHidden/>
          </w:rPr>
          <w:fldChar w:fldCharType="end"/>
        </w:r>
      </w:hyperlink>
    </w:p>
    <w:p w14:paraId="324008EF" w14:textId="113286FB"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49" w:history="1">
        <w:r w:rsidR="006A2E4C" w:rsidRPr="00C37040">
          <w:rPr>
            <w:rStyle w:val="Hyperlnk"/>
            <w:rFonts w:eastAsiaTheme="majorEastAsia"/>
          </w:rPr>
          <w:t>7.3</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Alternativa lösningar</w:t>
        </w:r>
        <w:r w:rsidR="006A2E4C">
          <w:rPr>
            <w:webHidden/>
          </w:rPr>
          <w:tab/>
        </w:r>
        <w:r w:rsidR="006A2E4C">
          <w:rPr>
            <w:webHidden/>
          </w:rPr>
          <w:fldChar w:fldCharType="begin"/>
        </w:r>
        <w:r w:rsidR="006A2E4C">
          <w:rPr>
            <w:webHidden/>
          </w:rPr>
          <w:instrText xml:space="preserve"> PAGEREF _Toc167353449 \h </w:instrText>
        </w:r>
        <w:r w:rsidR="006A2E4C">
          <w:rPr>
            <w:webHidden/>
          </w:rPr>
        </w:r>
        <w:r w:rsidR="006A2E4C">
          <w:rPr>
            <w:webHidden/>
          </w:rPr>
          <w:fldChar w:fldCharType="separate"/>
        </w:r>
        <w:r w:rsidR="00E0032D">
          <w:rPr>
            <w:webHidden/>
          </w:rPr>
          <w:t>96</w:t>
        </w:r>
        <w:r w:rsidR="006A2E4C">
          <w:rPr>
            <w:webHidden/>
          </w:rPr>
          <w:fldChar w:fldCharType="end"/>
        </w:r>
      </w:hyperlink>
    </w:p>
    <w:p w14:paraId="5DA386AC" w14:textId="3FA3A000" w:rsidR="006A2E4C" w:rsidRDefault="00DB3A03">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7353450" w:history="1">
        <w:r w:rsidR="006A2E4C" w:rsidRPr="00C37040">
          <w:rPr>
            <w:rStyle w:val="Hyperlnk"/>
            <w:rFonts w:eastAsiaTheme="majorEastAsia"/>
          </w:rPr>
          <w:t>7.3.1</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Effekter om regleringen inte kommer till stånd</w:t>
        </w:r>
        <w:r w:rsidR="006A2E4C">
          <w:rPr>
            <w:webHidden/>
          </w:rPr>
          <w:tab/>
        </w:r>
        <w:r w:rsidR="006A2E4C">
          <w:rPr>
            <w:webHidden/>
          </w:rPr>
          <w:fldChar w:fldCharType="begin"/>
        </w:r>
        <w:r w:rsidR="006A2E4C">
          <w:rPr>
            <w:webHidden/>
          </w:rPr>
          <w:instrText xml:space="preserve"> PAGEREF _Toc167353450 \h </w:instrText>
        </w:r>
        <w:r w:rsidR="006A2E4C">
          <w:rPr>
            <w:webHidden/>
          </w:rPr>
        </w:r>
        <w:r w:rsidR="006A2E4C">
          <w:rPr>
            <w:webHidden/>
          </w:rPr>
          <w:fldChar w:fldCharType="separate"/>
        </w:r>
        <w:r w:rsidR="00E0032D">
          <w:rPr>
            <w:webHidden/>
          </w:rPr>
          <w:t>96</w:t>
        </w:r>
        <w:r w:rsidR="006A2E4C">
          <w:rPr>
            <w:webHidden/>
          </w:rPr>
          <w:fldChar w:fldCharType="end"/>
        </w:r>
      </w:hyperlink>
    </w:p>
    <w:p w14:paraId="65726A1F" w14:textId="7CE5906B" w:rsidR="006A2E4C" w:rsidRDefault="00DB3A03">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7353451" w:history="1">
        <w:r w:rsidR="006A2E4C" w:rsidRPr="00C37040">
          <w:rPr>
            <w:rStyle w:val="Hyperlnk"/>
            <w:rFonts w:eastAsiaTheme="majorEastAsia"/>
          </w:rPr>
          <w:t>7.3.2</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Alternativa lösningar</w:t>
        </w:r>
        <w:r w:rsidR="006A2E4C">
          <w:rPr>
            <w:webHidden/>
          </w:rPr>
          <w:tab/>
        </w:r>
        <w:r w:rsidR="006A2E4C">
          <w:rPr>
            <w:webHidden/>
          </w:rPr>
          <w:fldChar w:fldCharType="begin"/>
        </w:r>
        <w:r w:rsidR="006A2E4C">
          <w:rPr>
            <w:webHidden/>
          </w:rPr>
          <w:instrText xml:space="preserve"> PAGEREF _Toc167353451 \h </w:instrText>
        </w:r>
        <w:r w:rsidR="006A2E4C">
          <w:rPr>
            <w:webHidden/>
          </w:rPr>
        </w:r>
        <w:r w:rsidR="006A2E4C">
          <w:rPr>
            <w:webHidden/>
          </w:rPr>
          <w:fldChar w:fldCharType="separate"/>
        </w:r>
        <w:r w:rsidR="00E0032D">
          <w:rPr>
            <w:webHidden/>
          </w:rPr>
          <w:t>96</w:t>
        </w:r>
        <w:r w:rsidR="006A2E4C">
          <w:rPr>
            <w:webHidden/>
          </w:rPr>
          <w:fldChar w:fldCharType="end"/>
        </w:r>
      </w:hyperlink>
    </w:p>
    <w:p w14:paraId="715E07D7" w14:textId="3FDEF262"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52" w:history="1">
        <w:r w:rsidR="006A2E4C" w:rsidRPr="00C37040">
          <w:rPr>
            <w:rStyle w:val="Hyperlnk"/>
            <w:rFonts w:eastAsiaTheme="majorEastAsia"/>
          </w:rPr>
          <w:t>7.4</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Vilka som berörs av regleringen</w:t>
        </w:r>
        <w:r w:rsidR="006A2E4C">
          <w:rPr>
            <w:webHidden/>
          </w:rPr>
          <w:tab/>
        </w:r>
        <w:r w:rsidR="006A2E4C">
          <w:rPr>
            <w:webHidden/>
          </w:rPr>
          <w:fldChar w:fldCharType="begin"/>
        </w:r>
        <w:r w:rsidR="006A2E4C">
          <w:rPr>
            <w:webHidden/>
          </w:rPr>
          <w:instrText xml:space="preserve"> PAGEREF _Toc167353452 \h </w:instrText>
        </w:r>
        <w:r w:rsidR="006A2E4C">
          <w:rPr>
            <w:webHidden/>
          </w:rPr>
        </w:r>
        <w:r w:rsidR="006A2E4C">
          <w:rPr>
            <w:webHidden/>
          </w:rPr>
          <w:fldChar w:fldCharType="separate"/>
        </w:r>
        <w:r w:rsidR="00E0032D">
          <w:rPr>
            <w:webHidden/>
          </w:rPr>
          <w:t>97</w:t>
        </w:r>
        <w:r w:rsidR="006A2E4C">
          <w:rPr>
            <w:webHidden/>
          </w:rPr>
          <w:fldChar w:fldCharType="end"/>
        </w:r>
      </w:hyperlink>
    </w:p>
    <w:p w14:paraId="3F5FC87A" w14:textId="59668DFC"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53" w:history="1">
        <w:r w:rsidR="006A2E4C" w:rsidRPr="00C37040">
          <w:rPr>
            <w:rStyle w:val="Hyperlnk"/>
            <w:rFonts w:eastAsiaTheme="majorEastAsia"/>
          </w:rPr>
          <w:t>7.5</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Konsekvenser för miljön</w:t>
        </w:r>
        <w:r w:rsidR="006A2E4C">
          <w:rPr>
            <w:webHidden/>
          </w:rPr>
          <w:tab/>
        </w:r>
        <w:r w:rsidR="006A2E4C">
          <w:rPr>
            <w:webHidden/>
          </w:rPr>
          <w:fldChar w:fldCharType="begin"/>
        </w:r>
        <w:r w:rsidR="006A2E4C">
          <w:rPr>
            <w:webHidden/>
          </w:rPr>
          <w:instrText xml:space="preserve"> PAGEREF _Toc167353453 \h </w:instrText>
        </w:r>
        <w:r w:rsidR="006A2E4C">
          <w:rPr>
            <w:webHidden/>
          </w:rPr>
        </w:r>
        <w:r w:rsidR="006A2E4C">
          <w:rPr>
            <w:webHidden/>
          </w:rPr>
          <w:fldChar w:fldCharType="separate"/>
        </w:r>
        <w:r w:rsidR="00E0032D">
          <w:rPr>
            <w:webHidden/>
          </w:rPr>
          <w:t>97</w:t>
        </w:r>
        <w:r w:rsidR="006A2E4C">
          <w:rPr>
            <w:webHidden/>
          </w:rPr>
          <w:fldChar w:fldCharType="end"/>
        </w:r>
      </w:hyperlink>
    </w:p>
    <w:p w14:paraId="589AD672" w14:textId="1DEE1D29"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54" w:history="1">
        <w:r w:rsidR="006A2E4C" w:rsidRPr="00C37040">
          <w:rPr>
            <w:rStyle w:val="Hyperlnk"/>
            <w:rFonts w:eastAsiaTheme="majorEastAsia"/>
          </w:rPr>
          <w:t>7.6</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Konsekvenser för staten</w:t>
        </w:r>
        <w:r w:rsidR="006A2E4C">
          <w:rPr>
            <w:webHidden/>
          </w:rPr>
          <w:tab/>
        </w:r>
        <w:r w:rsidR="006A2E4C">
          <w:rPr>
            <w:webHidden/>
          </w:rPr>
          <w:fldChar w:fldCharType="begin"/>
        </w:r>
        <w:r w:rsidR="006A2E4C">
          <w:rPr>
            <w:webHidden/>
          </w:rPr>
          <w:instrText xml:space="preserve"> PAGEREF _Toc167353454 \h </w:instrText>
        </w:r>
        <w:r w:rsidR="006A2E4C">
          <w:rPr>
            <w:webHidden/>
          </w:rPr>
        </w:r>
        <w:r w:rsidR="006A2E4C">
          <w:rPr>
            <w:webHidden/>
          </w:rPr>
          <w:fldChar w:fldCharType="separate"/>
        </w:r>
        <w:r w:rsidR="00E0032D">
          <w:rPr>
            <w:webHidden/>
          </w:rPr>
          <w:t>99</w:t>
        </w:r>
        <w:r w:rsidR="006A2E4C">
          <w:rPr>
            <w:webHidden/>
          </w:rPr>
          <w:fldChar w:fldCharType="end"/>
        </w:r>
      </w:hyperlink>
    </w:p>
    <w:p w14:paraId="4721C35B" w14:textId="2D7AD300" w:rsidR="006A2E4C" w:rsidRDefault="00DB3A03">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7353455" w:history="1">
        <w:r w:rsidR="006A2E4C" w:rsidRPr="00C37040">
          <w:rPr>
            <w:rStyle w:val="Hyperlnk"/>
            <w:rFonts w:eastAsiaTheme="majorEastAsia"/>
          </w:rPr>
          <w:t>7.6.1</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Prövningsmyndigheter</w:t>
        </w:r>
        <w:r w:rsidR="006A2E4C">
          <w:rPr>
            <w:webHidden/>
          </w:rPr>
          <w:tab/>
        </w:r>
        <w:r w:rsidR="006A2E4C">
          <w:rPr>
            <w:webHidden/>
          </w:rPr>
          <w:fldChar w:fldCharType="begin"/>
        </w:r>
        <w:r w:rsidR="006A2E4C">
          <w:rPr>
            <w:webHidden/>
          </w:rPr>
          <w:instrText xml:space="preserve"> PAGEREF _Toc167353455 \h </w:instrText>
        </w:r>
        <w:r w:rsidR="006A2E4C">
          <w:rPr>
            <w:webHidden/>
          </w:rPr>
        </w:r>
        <w:r w:rsidR="006A2E4C">
          <w:rPr>
            <w:webHidden/>
          </w:rPr>
          <w:fldChar w:fldCharType="separate"/>
        </w:r>
        <w:r w:rsidR="00E0032D">
          <w:rPr>
            <w:webHidden/>
          </w:rPr>
          <w:t>99</w:t>
        </w:r>
        <w:r w:rsidR="006A2E4C">
          <w:rPr>
            <w:webHidden/>
          </w:rPr>
          <w:fldChar w:fldCharType="end"/>
        </w:r>
      </w:hyperlink>
    </w:p>
    <w:p w14:paraId="75506222" w14:textId="26B1F060" w:rsidR="006A2E4C" w:rsidRDefault="00DB3A03">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7353456" w:history="1">
        <w:r w:rsidR="006A2E4C" w:rsidRPr="00C37040">
          <w:rPr>
            <w:rStyle w:val="Hyperlnk"/>
            <w:rFonts w:eastAsiaTheme="majorEastAsia"/>
          </w:rPr>
          <w:t>7.6.2</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Övriga statliga myndigheter</w:t>
        </w:r>
        <w:r w:rsidR="006A2E4C">
          <w:rPr>
            <w:webHidden/>
          </w:rPr>
          <w:tab/>
        </w:r>
        <w:r w:rsidR="006A2E4C">
          <w:rPr>
            <w:webHidden/>
          </w:rPr>
          <w:fldChar w:fldCharType="begin"/>
        </w:r>
        <w:r w:rsidR="006A2E4C">
          <w:rPr>
            <w:webHidden/>
          </w:rPr>
          <w:instrText xml:space="preserve"> PAGEREF _Toc167353456 \h </w:instrText>
        </w:r>
        <w:r w:rsidR="006A2E4C">
          <w:rPr>
            <w:webHidden/>
          </w:rPr>
        </w:r>
        <w:r w:rsidR="006A2E4C">
          <w:rPr>
            <w:webHidden/>
          </w:rPr>
          <w:fldChar w:fldCharType="separate"/>
        </w:r>
        <w:r w:rsidR="00E0032D">
          <w:rPr>
            <w:webHidden/>
          </w:rPr>
          <w:t>100</w:t>
        </w:r>
        <w:r w:rsidR="006A2E4C">
          <w:rPr>
            <w:webHidden/>
          </w:rPr>
          <w:fldChar w:fldCharType="end"/>
        </w:r>
      </w:hyperlink>
    </w:p>
    <w:p w14:paraId="27D197A8" w14:textId="4BC9BD75"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57" w:history="1">
        <w:r w:rsidR="006A2E4C" w:rsidRPr="00C37040">
          <w:rPr>
            <w:rStyle w:val="Hyperlnk"/>
            <w:rFonts w:eastAsiaTheme="majorEastAsia"/>
          </w:rPr>
          <w:t>7.7</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Konsekvenser för kommuner</w:t>
        </w:r>
        <w:r w:rsidR="006A2E4C">
          <w:rPr>
            <w:webHidden/>
          </w:rPr>
          <w:tab/>
        </w:r>
        <w:r w:rsidR="006A2E4C">
          <w:rPr>
            <w:webHidden/>
          </w:rPr>
          <w:fldChar w:fldCharType="begin"/>
        </w:r>
        <w:r w:rsidR="006A2E4C">
          <w:rPr>
            <w:webHidden/>
          </w:rPr>
          <w:instrText xml:space="preserve"> PAGEREF _Toc167353457 \h </w:instrText>
        </w:r>
        <w:r w:rsidR="006A2E4C">
          <w:rPr>
            <w:webHidden/>
          </w:rPr>
        </w:r>
        <w:r w:rsidR="006A2E4C">
          <w:rPr>
            <w:webHidden/>
          </w:rPr>
          <w:fldChar w:fldCharType="separate"/>
        </w:r>
        <w:r w:rsidR="00E0032D">
          <w:rPr>
            <w:webHidden/>
          </w:rPr>
          <w:t>102</w:t>
        </w:r>
        <w:r w:rsidR="006A2E4C">
          <w:rPr>
            <w:webHidden/>
          </w:rPr>
          <w:fldChar w:fldCharType="end"/>
        </w:r>
      </w:hyperlink>
    </w:p>
    <w:p w14:paraId="2EB3D1B0" w14:textId="6E6CCBD1"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58" w:history="1">
        <w:r w:rsidR="006A2E4C" w:rsidRPr="00C37040">
          <w:rPr>
            <w:rStyle w:val="Hyperlnk"/>
            <w:rFonts w:eastAsiaTheme="majorEastAsia"/>
          </w:rPr>
          <w:t>7.8</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Konsekvenser för företag</w:t>
        </w:r>
        <w:r w:rsidR="006A2E4C">
          <w:rPr>
            <w:webHidden/>
          </w:rPr>
          <w:tab/>
        </w:r>
        <w:r w:rsidR="006A2E4C">
          <w:rPr>
            <w:webHidden/>
          </w:rPr>
          <w:fldChar w:fldCharType="begin"/>
        </w:r>
        <w:r w:rsidR="006A2E4C">
          <w:rPr>
            <w:webHidden/>
          </w:rPr>
          <w:instrText xml:space="preserve"> PAGEREF _Toc167353458 \h </w:instrText>
        </w:r>
        <w:r w:rsidR="006A2E4C">
          <w:rPr>
            <w:webHidden/>
          </w:rPr>
        </w:r>
        <w:r w:rsidR="006A2E4C">
          <w:rPr>
            <w:webHidden/>
          </w:rPr>
          <w:fldChar w:fldCharType="separate"/>
        </w:r>
        <w:r w:rsidR="00E0032D">
          <w:rPr>
            <w:webHidden/>
          </w:rPr>
          <w:t>102</w:t>
        </w:r>
        <w:r w:rsidR="006A2E4C">
          <w:rPr>
            <w:webHidden/>
          </w:rPr>
          <w:fldChar w:fldCharType="end"/>
        </w:r>
      </w:hyperlink>
    </w:p>
    <w:p w14:paraId="4380159E" w14:textId="06DEA51E" w:rsidR="006A2E4C" w:rsidRDefault="00DB3A03">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7353459" w:history="1">
        <w:r w:rsidR="006A2E4C" w:rsidRPr="00C37040">
          <w:rPr>
            <w:rStyle w:val="Hyperlnk"/>
            <w:rFonts w:eastAsiaTheme="majorEastAsia"/>
          </w:rPr>
          <w:t>7.8.1</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Tidsvinster och kostnadsbesparingar</w:t>
        </w:r>
        <w:r w:rsidR="006A2E4C">
          <w:rPr>
            <w:webHidden/>
          </w:rPr>
          <w:tab/>
        </w:r>
        <w:r w:rsidR="006A2E4C">
          <w:rPr>
            <w:webHidden/>
          </w:rPr>
          <w:fldChar w:fldCharType="begin"/>
        </w:r>
        <w:r w:rsidR="006A2E4C">
          <w:rPr>
            <w:webHidden/>
          </w:rPr>
          <w:instrText xml:space="preserve"> PAGEREF _Toc167353459 \h </w:instrText>
        </w:r>
        <w:r w:rsidR="006A2E4C">
          <w:rPr>
            <w:webHidden/>
          </w:rPr>
        </w:r>
        <w:r w:rsidR="006A2E4C">
          <w:rPr>
            <w:webHidden/>
          </w:rPr>
          <w:fldChar w:fldCharType="separate"/>
        </w:r>
        <w:r w:rsidR="00E0032D">
          <w:rPr>
            <w:webHidden/>
          </w:rPr>
          <w:t>103</w:t>
        </w:r>
        <w:r w:rsidR="006A2E4C">
          <w:rPr>
            <w:webHidden/>
          </w:rPr>
          <w:fldChar w:fldCharType="end"/>
        </w:r>
      </w:hyperlink>
    </w:p>
    <w:p w14:paraId="23CA2F95" w14:textId="5EA5FD31" w:rsidR="006A2E4C" w:rsidRDefault="00DB3A03">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7353460" w:history="1">
        <w:r w:rsidR="006A2E4C" w:rsidRPr="00C37040">
          <w:rPr>
            <w:rStyle w:val="Hyperlnk"/>
            <w:rFonts w:eastAsiaTheme="majorEastAsia"/>
          </w:rPr>
          <w:t>7.8.2</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Investeringsviljan</w:t>
        </w:r>
        <w:r w:rsidR="006A2E4C">
          <w:rPr>
            <w:webHidden/>
          </w:rPr>
          <w:tab/>
        </w:r>
        <w:r w:rsidR="006A2E4C">
          <w:rPr>
            <w:webHidden/>
          </w:rPr>
          <w:fldChar w:fldCharType="begin"/>
        </w:r>
        <w:r w:rsidR="006A2E4C">
          <w:rPr>
            <w:webHidden/>
          </w:rPr>
          <w:instrText xml:space="preserve"> PAGEREF _Toc167353460 \h </w:instrText>
        </w:r>
        <w:r w:rsidR="006A2E4C">
          <w:rPr>
            <w:webHidden/>
          </w:rPr>
        </w:r>
        <w:r w:rsidR="006A2E4C">
          <w:rPr>
            <w:webHidden/>
          </w:rPr>
          <w:fldChar w:fldCharType="separate"/>
        </w:r>
        <w:r w:rsidR="00E0032D">
          <w:rPr>
            <w:webHidden/>
          </w:rPr>
          <w:t>104</w:t>
        </w:r>
        <w:r w:rsidR="006A2E4C">
          <w:rPr>
            <w:webHidden/>
          </w:rPr>
          <w:fldChar w:fldCharType="end"/>
        </w:r>
      </w:hyperlink>
    </w:p>
    <w:p w14:paraId="1E903129" w14:textId="103CB2FC" w:rsidR="006A2E4C" w:rsidRDefault="00DB3A03">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7353461" w:history="1">
        <w:r w:rsidR="006A2E4C" w:rsidRPr="00C37040">
          <w:rPr>
            <w:rStyle w:val="Hyperlnk"/>
            <w:rFonts w:eastAsiaTheme="majorEastAsia"/>
          </w:rPr>
          <w:t>7.8.3</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Konkurrensförhållanden och särskild hänsyn till små företag</w:t>
        </w:r>
        <w:r w:rsidR="006A2E4C">
          <w:rPr>
            <w:webHidden/>
          </w:rPr>
          <w:tab/>
        </w:r>
        <w:r w:rsidR="006A2E4C">
          <w:rPr>
            <w:webHidden/>
          </w:rPr>
          <w:fldChar w:fldCharType="begin"/>
        </w:r>
        <w:r w:rsidR="006A2E4C">
          <w:rPr>
            <w:webHidden/>
          </w:rPr>
          <w:instrText xml:space="preserve"> PAGEREF _Toc167353461 \h </w:instrText>
        </w:r>
        <w:r w:rsidR="006A2E4C">
          <w:rPr>
            <w:webHidden/>
          </w:rPr>
        </w:r>
        <w:r w:rsidR="006A2E4C">
          <w:rPr>
            <w:webHidden/>
          </w:rPr>
          <w:fldChar w:fldCharType="separate"/>
        </w:r>
        <w:r w:rsidR="00E0032D">
          <w:rPr>
            <w:webHidden/>
          </w:rPr>
          <w:t>104</w:t>
        </w:r>
        <w:r w:rsidR="006A2E4C">
          <w:rPr>
            <w:webHidden/>
          </w:rPr>
          <w:fldChar w:fldCharType="end"/>
        </w:r>
      </w:hyperlink>
    </w:p>
    <w:p w14:paraId="1CBAB70E" w14:textId="59AB377E"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62" w:history="1">
        <w:r w:rsidR="006A2E4C" w:rsidRPr="00C37040">
          <w:rPr>
            <w:rStyle w:val="Hyperlnk"/>
            <w:rFonts w:eastAsiaTheme="majorEastAsia"/>
          </w:rPr>
          <w:t>7.9</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Övriga berörda</w:t>
        </w:r>
        <w:r w:rsidR="006A2E4C">
          <w:rPr>
            <w:webHidden/>
          </w:rPr>
          <w:tab/>
        </w:r>
        <w:r w:rsidR="006A2E4C">
          <w:rPr>
            <w:webHidden/>
          </w:rPr>
          <w:fldChar w:fldCharType="begin"/>
        </w:r>
        <w:r w:rsidR="006A2E4C">
          <w:rPr>
            <w:webHidden/>
          </w:rPr>
          <w:instrText xml:space="preserve"> PAGEREF _Toc167353462 \h </w:instrText>
        </w:r>
        <w:r w:rsidR="006A2E4C">
          <w:rPr>
            <w:webHidden/>
          </w:rPr>
        </w:r>
        <w:r w:rsidR="006A2E4C">
          <w:rPr>
            <w:webHidden/>
          </w:rPr>
          <w:fldChar w:fldCharType="separate"/>
        </w:r>
        <w:r w:rsidR="00E0032D">
          <w:rPr>
            <w:webHidden/>
          </w:rPr>
          <w:t>105</w:t>
        </w:r>
        <w:r w:rsidR="006A2E4C">
          <w:rPr>
            <w:webHidden/>
          </w:rPr>
          <w:fldChar w:fldCharType="end"/>
        </w:r>
      </w:hyperlink>
    </w:p>
    <w:p w14:paraId="420D60AA" w14:textId="06EEAEC0" w:rsidR="006A2E4C" w:rsidRDefault="00DB3A03">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7353463" w:history="1">
        <w:r w:rsidR="006A2E4C" w:rsidRPr="00C37040">
          <w:rPr>
            <w:rStyle w:val="Hyperlnk"/>
            <w:rFonts w:eastAsiaTheme="majorEastAsia"/>
          </w:rPr>
          <w:t>7.10</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Bedömning av om regleringen överensstämmer med eller går utöver de skyldigheter som följer av anslutningen till EU</w:t>
        </w:r>
        <w:r w:rsidR="006A2E4C">
          <w:rPr>
            <w:webHidden/>
          </w:rPr>
          <w:tab/>
        </w:r>
        <w:r w:rsidR="006A2E4C">
          <w:rPr>
            <w:webHidden/>
          </w:rPr>
          <w:fldChar w:fldCharType="begin"/>
        </w:r>
        <w:r w:rsidR="006A2E4C">
          <w:rPr>
            <w:webHidden/>
          </w:rPr>
          <w:instrText xml:space="preserve"> PAGEREF _Toc167353463 \h </w:instrText>
        </w:r>
        <w:r w:rsidR="006A2E4C">
          <w:rPr>
            <w:webHidden/>
          </w:rPr>
        </w:r>
        <w:r w:rsidR="006A2E4C">
          <w:rPr>
            <w:webHidden/>
          </w:rPr>
          <w:fldChar w:fldCharType="separate"/>
        </w:r>
        <w:r w:rsidR="00E0032D">
          <w:rPr>
            <w:webHidden/>
          </w:rPr>
          <w:t>105</w:t>
        </w:r>
        <w:r w:rsidR="006A2E4C">
          <w:rPr>
            <w:webHidden/>
          </w:rPr>
          <w:fldChar w:fldCharType="end"/>
        </w:r>
      </w:hyperlink>
    </w:p>
    <w:p w14:paraId="164225AA" w14:textId="19CB4353" w:rsidR="006A2E4C" w:rsidRDefault="00DB3A03">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7353464" w:history="1">
        <w:r w:rsidR="006A2E4C" w:rsidRPr="00C37040">
          <w:rPr>
            <w:rStyle w:val="Hyperlnk"/>
            <w:rFonts w:eastAsiaTheme="majorEastAsia"/>
          </w:rPr>
          <w:t>7.11</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Övriga konsekvenser</w:t>
        </w:r>
        <w:r w:rsidR="006A2E4C">
          <w:rPr>
            <w:webHidden/>
          </w:rPr>
          <w:tab/>
        </w:r>
        <w:r w:rsidR="006A2E4C">
          <w:rPr>
            <w:webHidden/>
          </w:rPr>
          <w:fldChar w:fldCharType="begin"/>
        </w:r>
        <w:r w:rsidR="006A2E4C">
          <w:rPr>
            <w:webHidden/>
          </w:rPr>
          <w:instrText xml:space="preserve"> PAGEREF _Toc167353464 \h </w:instrText>
        </w:r>
        <w:r w:rsidR="006A2E4C">
          <w:rPr>
            <w:webHidden/>
          </w:rPr>
        </w:r>
        <w:r w:rsidR="006A2E4C">
          <w:rPr>
            <w:webHidden/>
          </w:rPr>
          <w:fldChar w:fldCharType="separate"/>
        </w:r>
        <w:r w:rsidR="00E0032D">
          <w:rPr>
            <w:webHidden/>
          </w:rPr>
          <w:t>105</w:t>
        </w:r>
        <w:r w:rsidR="006A2E4C">
          <w:rPr>
            <w:webHidden/>
          </w:rPr>
          <w:fldChar w:fldCharType="end"/>
        </w:r>
      </w:hyperlink>
    </w:p>
    <w:p w14:paraId="02AB9E50" w14:textId="7E111270" w:rsidR="006A2E4C" w:rsidRDefault="00DB3A03">
      <w:pPr>
        <w:pStyle w:val="Innehll1"/>
        <w:rPr>
          <w:rFonts w:asciiTheme="minorHAnsi" w:eastAsiaTheme="minorEastAsia" w:hAnsiTheme="minorHAnsi"/>
          <w:kern w:val="2"/>
          <w:sz w:val="22"/>
          <w:lang w:eastAsia="sv-SE"/>
          <w14:ligatures w14:val="standardContextual"/>
        </w:rPr>
      </w:pPr>
      <w:hyperlink w:anchor="_Toc167353465" w:history="1">
        <w:r w:rsidR="006A2E4C" w:rsidRPr="00C37040">
          <w:rPr>
            <w:rStyle w:val="Hyperlnk"/>
          </w:rPr>
          <w:t>8</w:t>
        </w:r>
        <w:r w:rsidR="006A2E4C">
          <w:rPr>
            <w:rFonts w:asciiTheme="minorHAnsi" w:eastAsiaTheme="minorEastAsia" w:hAnsiTheme="minorHAnsi"/>
            <w:kern w:val="2"/>
            <w:sz w:val="22"/>
            <w:lang w:eastAsia="sv-SE"/>
            <w14:ligatures w14:val="standardContextual"/>
          </w:rPr>
          <w:tab/>
        </w:r>
        <w:r w:rsidR="006A2E4C" w:rsidRPr="00C37040">
          <w:rPr>
            <w:rStyle w:val="Hyperlnk"/>
          </w:rPr>
          <w:t>Författningskommentar</w:t>
        </w:r>
        <w:r w:rsidR="006A2E4C">
          <w:rPr>
            <w:webHidden/>
          </w:rPr>
          <w:tab/>
        </w:r>
        <w:r w:rsidR="006A2E4C">
          <w:rPr>
            <w:webHidden/>
          </w:rPr>
          <w:fldChar w:fldCharType="begin"/>
        </w:r>
        <w:r w:rsidR="006A2E4C">
          <w:rPr>
            <w:webHidden/>
          </w:rPr>
          <w:instrText xml:space="preserve"> PAGEREF _Toc167353465 \h </w:instrText>
        </w:r>
        <w:r w:rsidR="006A2E4C">
          <w:rPr>
            <w:webHidden/>
          </w:rPr>
        </w:r>
        <w:r w:rsidR="006A2E4C">
          <w:rPr>
            <w:webHidden/>
          </w:rPr>
          <w:fldChar w:fldCharType="separate"/>
        </w:r>
        <w:r w:rsidR="00E0032D">
          <w:rPr>
            <w:webHidden/>
          </w:rPr>
          <w:t>106</w:t>
        </w:r>
        <w:r w:rsidR="006A2E4C">
          <w:rPr>
            <w:webHidden/>
          </w:rPr>
          <w:fldChar w:fldCharType="end"/>
        </w:r>
      </w:hyperlink>
    </w:p>
    <w:p w14:paraId="0CE51558" w14:textId="65F154AC"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66" w:history="1">
        <w:r w:rsidR="006A2E4C" w:rsidRPr="00C37040">
          <w:rPr>
            <w:rStyle w:val="Hyperlnk"/>
            <w:rFonts w:eastAsiaTheme="majorEastAsia"/>
          </w:rPr>
          <w:t>8.1</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Förslaget till lag om ändring i miljöbalken</w:t>
        </w:r>
        <w:r w:rsidR="006A2E4C">
          <w:rPr>
            <w:webHidden/>
          </w:rPr>
          <w:tab/>
        </w:r>
        <w:r w:rsidR="006A2E4C">
          <w:rPr>
            <w:webHidden/>
          </w:rPr>
          <w:fldChar w:fldCharType="begin"/>
        </w:r>
        <w:r w:rsidR="006A2E4C">
          <w:rPr>
            <w:webHidden/>
          </w:rPr>
          <w:instrText xml:space="preserve"> PAGEREF _Toc167353466 \h </w:instrText>
        </w:r>
        <w:r w:rsidR="006A2E4C">
          <w:rPr>
            <w:webHidden/>
          </w:rPr>
        </w:r>
        <w:r w:rsidR="006A2E4C">
          <w:rPr>
            <w:webHidden/>
          </w:rPr>
          <w:fldChar w:fldCharType="separate"/>
        </w:r>
        <w:r w:rsidR="00E0032D">
          <w:rPr>
            <w:webHidden/>
          </w:rPr>
          <w:t>106</w:t>
        </w:r>
        <w:r w:rsidR="006A2E4C">
          <w:rPr>
            <w:webHidden/>
          </w:rPr>
          <w:fldChar w:fldCharType="end"/>
        </w:r>
      </w:hyperlink>
    </w:p>
    <w:p w14:paraId="4B707FE0" w14:textId="17CD39E5"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67" w:history="1">
        <w:r w:rsidR="006A2E4C" w:rsidRPr="00C37040">
          <w:rPr>
            <w:rStyle w:val="Hyperlnk"/>
            <w:rFonts w:eastAsiaTheme="majorEastAsia"/>
          </w:rPr>
          <w:t>8.2</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Förslaget till lag om ändring i lagen (1966:314) om kontinentalsockeln</w:t>
        </w:r>
        <w:r w:rsidR="006A2E4C">
          <w:rPr>
            <w:webHidden/>
          </w:rPr>
          <w:tab/>
        </w:r>
        <w:r w:rsidR="006A2E4C">
          <w:rPr>
            <w:webHidden/>
          </w:rPr>
          <w:fldChar w:fldCharType="begin"/>
        </w:r>
        <w:r w:rsidR="006A2E4C">
          <w:rPr>
            <w:webHidden/>
          </w:rPr>
          <w:instrText xml:space="preserve"> PAGEREF _Toc167353467 \h </w:instrText>
        </w:r>
        <w:r w:rsidR="006A2E4C">
          <w:rPr>
            <w:webHidden/>
          </w:rPr>
        </w:r>
        <w:r w:rsidR="006A2E4C">
          <w:rPr>
            <w:webHidden/>
          </w:rPr>
          <w:fldChar w:fldCharType="separate"/>
        </w:r>
        <w:r w:rsidR="00E0032D">
          <w:rPr>
            <w:webHidden/>
          </w:rPr>
          <w:t>126</w:t>
        </w:r>
        <w:r w:rsidR="006A2E4C">
          <w:rPr>
            <w:webHidden/>
          </w:rPr>
          <w:fldChar w:fldCharType="end"/>
        </w:r>
      </w:hyperlink>
    </w:p>
    <w:p w14:paraId="35E699F8" w14:textId="2ED334C3"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68" w:history="1">
        <w:r w:rsidR="006A2E4C" w:rsidRPr="00C37040">
          <w:rPr>
            <w:rStyle w:val="Hyperlnk"/>
            <w:rFonts w:eastAsiaTheme="majorEastAsia"/>
          </w:rPr>
          <w:t>8.3</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Förslaget till lag om ändring i lagen (1978:160) om vissa rörledningar</w:t>
        </w:r>
        <w:r w:rsidR="006A2E4C">
          <w:rPr>
            <w:webHidden/>
          </w:rPr>
          <w:tab/>
        </w:r>
        <w:r w:rsidR="006A2E4C">
          <w:rPr>
            <w:webHidden/>
          </w:rPr>
          <w:fldChar w:fldCharType="begin"/>
        </w:r>
        <w:r w:rsidR="006A2E4C">
          <w:rPr>
            <w:webHidden/>
          </w:rPr>
          <w:instrText xml:space="preserve"> PAGEREF _Toc167353468 \h </w:instrText>
        </w:r>
        <w:r w:rsidR="006A2E4C">
          <w:rPr>
            <w:webHidden/>
          </w:rPr>
        </w:r>
        <w:r w:rsidR="006A2E4C">
          <w:rPr>
            <w:webHidden/>
          </w:rPr>
          <w:fldChar w:fldCharType="separate"/>
        </w:r>
        <w:r w:rsidR="00E0032D">
          <w:rPr>
            <w:webHidden/>
          </w:rPr>
          <w:t>126</w:t>
        </w:r>
        <w:r w:rsidR="006A2E4C">
          <w:rPr>
            <w:webHidden/>
          </w:rPr>
          <w:fldChar w:fldCharType="end"/>
        </w:r>
      </w:hyperlink>
    </w:p>
    <w:p w14:paraId="6AAD9555" w14:textId="32F79E0B"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69" w:history="1">
        <w:r w:rsidR="006A2E4C" w:rsidRPr="00C37040">
          <w:rPr>
            <w:rStyle w:val="Hyperlnk"/>
            <w:rFonts w:eastAsiaTheme="majorEastAsia"/>
          </w:rPr>
          <w:t>8.4</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Förslaget till lag om ändring i lagen (1983:293) om inrättande, utvidgning och avlysning av allmän farled och allmän hamn</w:t>
        </w:r>
        <w:r w:rsidR="006A2E4C">
          <w:rPr>
            <w:webHidden/>
          </w:rPr>
          <w:tab/>
        </w:r>
        <w:r w:rsidR="006A2E4C">
          <w:rPr>
            <w:webHidden/>
          </w:rPr>
          <w:fldChar w:fldCharType="begin"/>
        </w:r>
        <w:r w:rsidR="006A2E4C">
          <w:rPr>
            <w:webHidden/>
          </w:rPr>
          <w:instrText xml:space="preserve"> PAGEREF _Toc167353469 \h </w:instrText>
        </w:r>
        <w:r w:rsidR="006A2E4C">
          <w:rPr>
            <w:webHidden/>
          </w:rPr>
        </w:r>
        <w:r w:rsidR="006A2E4C">
          <w:rPr>
            <w:webHidden/>
          </w:rPr>
          <w:fldChar w:fldCharType="separate"/>
        </w:r>
        <w:r w:rsidR="00E0032D">
          <w:rPr>
            <w:webHidden/>
          </w:rPr>
          <w:t>127</w:t>
        </w:r>
        <w:r w:rsidR="006A2E4C">
          <w:rPr>
            <w:webHidden/>
          </w:rPr>
          <w:fldChar w:fldCharType="end"/>
        </w:r>
      </w:hyperlink>
    </w:p>
    <w:p w14:paraId="2046E0B5" w14:textId="49C1326B"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70" w:history="1">
        <w:r w:rsidR="006A2E4C" w:rsidRPr="00C37040">
          <w:rPr>
            <w:rStyle w:val="Hyperlnk"/>
            <w:rFonts w:eastAsiaTheme="majorEastAsia"/>
          </w:rPr>
          <w:t>8.5</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Förslaget till lag om ändring i lagen (1984:3) om kärnteknisk verksamhet</w:t>
        </w:r>
        <w:r w:rsidR="006A2E4C">
          <w:rPr>
            <w:webHidden/>
          </w:rPr>
          <w:tab/>
        </w:r>
        <w:r w:rsidR="006A2E4C">
          <w:rPr>
            <w:webHidden/>
          </w:rPr>
          <w:fldChar w:fldCharType="begin"/>
        </w:r>
        <w:r w:rsidR="006A2E4C">
          <w:rPr>
            <w:webHidden/>
          </w:rPr>
          <w:instrText xml:space="preserve"> PAGEREF _Toc167353470 \h </w:instrText>
        </w:r>
        <w:r w:rsidR="006A2E4C">
          <w:rPr>
            <w:webHidden/>
          </w:rPr>
        </w:r>
        <w:r w:rsidR="006A2E4C">
          <w:rPr>
            <w:webHidden/>
          </w:rPr>
          <w:fldChar w:fldCharType="separate"/>
        </w:r>
        <w:r w:rsidR="00E0032D">
          <w:rPr>
            <w:webHidden/>
          </w:rPr>
          <w:t>128</w:t>
        </w:r>
        <w:r w:rsidR="006A2E4C">
          <w:rPr>
            <w:webHidden/>
          </w:rPr>
          <w:fldChar w:fldCharType="end"/>
        </w:r>
      </w:hyperlink>
    </w:p>
    <w:p w14:paraId="5A2738C6" w14:textId="164839BE"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71" w:history="1">
        <w:r w:rsidR="006A2E4C" w:rsidRPr="00C37040">
          <w:rPr>
            <w:rStyle w:val="Hyperlnk"/>
            <w:rFonts w:eastAsiaTheme="majorEastAsia"/>
          </w:rPr>
          <w:t>8.6</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Förslaget till lag om ändring i lagen (1992:1140) om Sveriges ekonomiska zon</w:t>
        </w:r>
        <w:r w:rsidR="006A2E4C">
          <w:rPr>
            <w:webHidden/>
          </w:rPr>
          <w:tab/>
        </w:r>
        <w:r w:rsidR="006A2E4C">
          <w:rPr>
            <w:webHidden/>
          </w:rPr>
          <w:fldChar w:fldCharType="begin"/>
        </w:r>
        <w:r w:rsidR="006A2E4C">
          <w:rPr>
            <w:webHidden/>
          </w:rPr>
          <w:instrText xml:space="preserve"> PAGEREF _Toc167353471 \h </w:instrText>
        </w:r>
        <w:r w:rsidR="006A2E4C">
          <w:rPr>
            <w:webHidden/>
          </w:rPr>
        </w:r>
        <w:r w:rsidR="006A2E4C">
          <w:rPr>
            <w:webHidden/>
          </w:rPr>
          <w:fldChar w:fldCharType="separate"/>
        </w:r>
        <w:r w:rsidR="00E0032D">
          <w:rPr>
            <w:webHidden/>
          </w:rPr>
          <w:t>128</w:t>
        </w:r>
        <w:r w:rsidR="006A2E4C">
          <w:rPr>
            <w:webHidden/>
          </w:rPr>
          <w:fldChar w:fldCharType="end"/>
        </w:r>
      </w:hyperlink>
    </w:p>
    <w:p w14:paraId="2DB9E689" w14:textId="6CFF41D3"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72" w:history="1">
        <w:r w:rsidR="006A2E4C" w:rsidRPr="00C37040">
          <w:rPr>
            <w:rStyle w:val="Hyperlnk"/>
            <w:rFonts w:eastAsiaTheme="majorEastAsia"/>
          </w:rPr>
          <w:t>8.7</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Förslaget till lag om ändring i ellagen (1997:857)</w:t>
        </w:r>
        <w:r w:rsidR="006A2E4C">
          <w:rPr>
            <w:webHidden/>
          </w:rPr>
          <w:tab/>
        </w:r>
        <w:r w:rsidR="006A2E4C">
          <w:rPr>
            <w:webHidden/>
          </w:rPr>
          <w:fldChar w:fldCharType="begin"/>
        </w:r>
        <w:r w:rsidR="006A2E4C">
          <w:rPr>
            <w:webHidden/>
          </w:rPr>
          <w:instrText xml:space="preserve"> PAGEREF _Toc167353472 \h </w:instrText>
        </w:r>
        <w:r w:rsidR="006A2E4C">
          <w:rPr>
            <w:webHidden/>
          </w:rPr>
        </w:r>
        <w:r w:rsidR="006A2E4C">
          <w:rPr>
            <w:webHidden/>
          </w:rPr>
          <w:fldChar w:fldCharType="separate"/>
        </w:r>
        <w:r w:rsidR="00E0032D">
          <w:rPr>
            <w:webHidden/>
          </w:rPr>
          <w:t>129</w:t>
        </w:r>
        <w:r w:rsidR="006A2E4C">
          <w:rPr>
            <w:webHidden/>
          </w:rPr>
          <w:fldChar w:fldCharType="end"/>
        </w:r>
      </w:hyperlink>
    </w:p>
    <w:p w14:paraId="4FCDF11B" w14:textId="1F6F1B9E" w:rsidR="006A2E4C" w:rsidRDefault="00DB3A03">
      <w:pPr>
        <w:pStyle w:val="Innehll2"/>
        <w:rPr>
          <w:rFonts w:asciiTheme="minorHAnsi" w:eastAsiaTheme="minorEastAsia" w:hAnsiTheme="minorHAnsi" w:cstheme="minorBidi"/>
          <w:kern w:val="2"/>
          <w:sz w:val="22"/>
          <w:szCs w:val="22"/>
          <w:lang w:eastAsia="sv-SE"/>
          <w14:ligatures w14:val="standardContextual"/>
        </w:rPr>
      </w:pPr>
      <w:hyperlink w:anchor="_Toc167353473" w:history="1">
        <w:r w:rsidR="006A2E4C" w:rsidRPr="00C37040">
          <w:rPr>
            <w:rStyle w:val="Hyperlnk"/>
            <w:rFonts w:eastAsiaTheme="majorEastAsia"/>
          </w:rPr>
          <w:t>8.8</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Förslaget till lag om ändring i lagen (1998:812) med särskilda bestämmelser om vattenverksamheter</w:t>
        </w:r>
        <w:r w:rsidR="006A2E4C">
          <w:rPr>
            <w:webHidden/>
          </w:rPr>
          <w:tab/>
        </w:r>
        <w:r w:rsidR="006A2E4C">
          <w:rPr>
            <w:webHidden/>
          </w:rPr>
          <w:fldChar w:fldCharType="begin"/>
        </w:r>
        <w:r w:rsidR="006A2E4C">
          <w:rPr>
            <w:webHidden/>
          </w:rPr>
          <w:instrText xml:space="preserve"> PAGEREF _Toc167353473 \h </w:instrText>
        </w:r>
        <w:r w:rsidR="006A2E4C">
          <w:rPr>
            <w:webHidden/>
          </w:rPr>
        </w:r>
        <w:r w:rsidR="006A2E4C">
          <w:rPr>
            <w:webHidden/>
          </w:rPr>
          <w:fldChar w:fldCharType="separate"/>
        </w:r>
        <w:r w:rsidR="00E0032D">
          <w:rPr>
            <w:webHidden/>
          </w:rPr>
          <w:t>130</w:t>
        </w:r>
        <w:r w:rsidR="006A2E4C">
          <w:rPr>
            <w:webHidden/>
          </w:rPr>
          <w:fldChar w:fldCharType="end"/>
        </w:r>
      </w:hyperlink>
    </w:p>
    <w:p w14:paraId="2AA782C2" w14:textId="3D035A2B" w:rsidR="006A2E4C" w:rsidRDefault="00DB3A03" w:rsidP="006A2E4C">
      <w:pPr>
        <w:pStyle w:val="Innehll2"/>
        <w:keepNext/>
        <w:rPr>
          <w:rFonts w:asciiTheme="minorHAnsi" w:eastAsiaTheme="minorEastAsia" w:hAnsiTheme="minorHAnsi" w:cstheme="minorBidi"/>
          <w:kern w:val="2"/>
          <w:sz w:val="22"/>
          <w:szCs w:val="22"/>
          <w:lang w:eastAsia="sv-SE"/>
          <w14:ligatures w14:val="standardContextual"/>
        </w:rPr>
      </w:pPr>
      <w:hyperlink w:anchor="_Toc167353474" w:history="1">
        <w:r w:rsidR="006A2E4C" w:rsidRPr="00C37040">
          <w:rPr>
            <w:rStyle w:val="Hyperlnk"/>
            <w:rFonts w:eastAsiaTheme="majorEastAsia"/>
          </w:rPr>
          <w:t>8.9</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Förslaget till lag om ändring i naturgaslagen (2005:403)</w:t>
        </w:r>
        <w:r w:rsidR="006A2E4C">
          <w:rPr>
            <w:webHidden/>
          </w:rPr>
          <w:tab/>
        </w:r>
        <w:r w:rsidR="006A2E4C">
          <w:rPr>
            <w:webHidden/>
          </w:rPr>
          <w:fldChar w:fldCharType="begin"/>
        </w:r>
        <w:r w:rsidR="006A2E4C">
          <w:rPr>
            <w:webHidden/>
          </w:rPr>
          <w:instrText xml:space="preserve"> PAGEREF _Toc167353474 \h </w:instrText>
        </w:r>
        <w:r w:rsidR="006A2E4C">
          <w:rPr>
            <w:webHidden/>
          </w:rPr>
        </w:r>
        <w:r w:rsidR="006A2E4C">
          <w:rPr>
            <w:webHidden/>
          </w:rPr>
          <w:fldChar w:fldCharType="separate"/>
        </w:r>
        <w:r w:rsidR="00E0032D">
          <w:rPr>
            <w:webHidden/>
          </w:rPr>
          <w:t>130</w:t>
        </w:r>
        <w:r w:rsidR="006A2E4C">
          <w:rPr>
            <w:webHidden/>
          </w:rPr>
          <w:fldChar w:fldCharType="end"/>
        </w:r>
      </w:hyperlink>
    </w:p>
    <w:p w14:paraId="7750202B" w14:textId="56C938DB" w:rsidR="006A2E4C" w:rsidRDefault="00DB3A03">
      <w:pPr>
        <w:pStyle w:val="Innehll2"/>
        <w:tabs>
          <w:tab w:val="left" w:pos="1134"/>
        </w:tabs>
        <w:rPr>
          <w:rFonts w:asciiTheme="minorHAnsi" w:eastAsiaTheme="minorEastAsia" w:hAnsiTheme="minorHAnsi" w:cstheme="minorBidi"/>
          <w:kern w:val="2"/>
          <w:sz w:val="22"/>
          <w:szCs w:val="22"/>
          <w:lang w:eastAsia="sv-SE"/>
          <w14:ligatures w14:val="standardContextual"/>
        </w:rPr>
      </w:pPr>
      <w:hyperlink w:anchor="_Toc167353475" w:history="1">
        <w:r w:rsidR="006A2E4C" w:rsidRPr="00C37040">
          <w:rPr>
            <w:rStyle w:val="Hyperlnk"/>
            <w:rFonts w:eastAsiaTheme="majorEastAsia"/>
          </w:rPr>
          <w:t>8.10</w:t>
        </w:r>
        <w:r w:rsidR="006A2E4C">
          <w:rPr>
            <w:rFonts w:asciiTheme="minorHAnsi" w:eastAsiaTheme="minorEastAsia" w:hAnsiTheme="minorHAnsi" w:cstheme="minorBidi"/>
            <w:kern w:val="2"/>
            <w:sz w:val="22"/>
            <w:szCs w:val="22"/>
            <w:lang w:eastAsia="sv-SE"/>
            <w14:ligatures w14:val="standardContextual"/>
          </w:rPr>
          <w:tab/>
        </w:r>
        <w:r w:rsidR="006A2E4C" w:rsidRPr="00C37040">
          <w:rPr>
            <w:rStyle w:val="Hyperlnk"/>
            <w:rFonts w:eastAsiaTheme="majorEastAsia"/>
          </w:rPr>
          <w:t>Förslaget till lag om ändring i lagen (2010:921) om mark- och miljödomstolar</w:t>
        </w:r>
        <w:r w:rsidR="006A2E4C">
          <w:rPr>
            <w:webHidden/>
          </w:rPr>
          <w:tab/>
        </w:r>
        <w:r w:rsidR="006A2E4C">
          <w:rPr>
            <w:webHidden/>
          </w:rPr>
          <w:fldChar w:fldCharType="begin"/>
        </w:r>
        <w:r w:rsidR="006A2E4C">
          <w:rPr>
            <w:webHidden/>
          </w:rPr>
          <w:instrText xml:space="preserve"> PAGEREF _Toc167353475 \h </w:instrText>
        </w:r>
        <w:r w:rsidR="006A2E4C">
          <w:rPr>
            <w:webHidden/>
          </w:rPr>
        </w:r>
        <w:r w:rsidR="006A2E4C">
          <w:rPr>
            <w:webHidden/>
          </w:rPr>
          <w:fldChar w:fldCharType="separate"/>
        </w:r>
        <w:r w:rsidR="00E0032D">
          <w:rPr>
            <w:webHidden/>
          </w:rPr>
          <w:t>131</w:t>
        </w:r>
        <w:r w:rsidR="006A2E4C">
          <w:rPr>
            <w:webHidden/>
          </w:rPr>
          <w:fldChar w:fldCharType="end"/>
        </w:r>
      </w:hyperlink>
    </w:p>
    <w:p w14:paraId="57EF0DB4" w14:textId="3D2AC910" w:rsidR="006A2E4C" w:rsidRDefault="00DB3A03">
      <w:pPr>
        <w:pStyle w:val="Innehll4"/>
        <w:rPr>
          <w:rFonts w:asciiTheme="minorHAnsi" w:eastAsiaTheme="minorEastAsia" w:hAnsiTheme="minorHAnsi"/>
          <w:noProof/>
          <w:kern w:val="2"/>
          <w:sz w:val="22"/>
          <w:lang w:eastAsia="sv-SE"/>
          <w14:ligatures w14:val="standardContextual"/>
        </w:rPr>
      </w:pPr>
      <w:hyperlink w:anchor="_Toc167353476" w:history="1">
        <w:r w:rsidR="006A2E4C" w:rsidRPr="00C37040">
          <w:rPr>
            <w:rStyle w:val="Hyperlnk"/>
            <w:noProof/>
          </w:rPr>
          <w:t>Sammanfattning av relevanta delar av betänkandet Om prövning och omprövning – en del av den gröna omställningen</w:t>
        </w:r>
        <w:r w:rsidR="006A2E4C">
          <w:rPr>
            <w:noProof/>
            <w:webHidden/>
          </w:rPr>
          <w:tab/>
        </w:r>
        <w:r w:rsidR="006A2E4C">
          <w:rPr>
            <w:noProof/>
            <w:webHidden/>
          </w:rPr>
          <w:fldChar w:fldCharType="begin"/>
        </w:r>
        <w:r w:rsidR="006A2E4C">
          <w:rPr>
            <w:noProof/>
            <w:webHidden/>
          </w:rPr>
          <w:instrText xml:space="preserve"> PAGEREF _Toc167353476 \h </w:instrText>
        </w:r>
        <w:r w:rsidR="006A2E4C">
          <w:rPr>
            <w:noProof/>
            <w:webHidden/>
          </w:rPr>
        </w:r>
        <w:r w:rsidR="006A2E4C">
          <w:rPr>
            <w:noProof/>
            <w:webHidden/>
          </w:rPr>
          <w:fldChar w:fldCharType="separate"/>
        </w:r>
        <w:r w:rsidR="00E0032D">
          <w:rPr>
            <w:noProof/>
            <w:webHidden/>
          </w:rPr>
          <w:t>132</w:t>
        </w:r>
        <w:r w:rsidR="006A2E4C">
          <w:rPr>
            <w:noProof/>
            <w:webHidden/>
          </w:rPr>
          <w:fldChar w:fldCharType="end"/>
        </w:r>
      </w:hyperlink>
    </w:p>
    <w:p w14:paraId="08ED8471" w14:textId="45D305A4" w:rsidR="006A2E4C" w:rsidRDefault="00DB3A03">
      <w:pPr>
        <w:pStyle w:val="Innehll4"/>
        <w:rPr>
          <w:rFonts w:asciiTheme="minorHAnsi" w:eastAsiaTheme="minorEastAsia" w:hAnsiTheme="minorHAnsi"/>
          <w:noProof/>
          <w:kern w:val="2"/>
          <w:sz w:val="22"/>
          <w:lang w:eastAsia="sv-SE"/>
          <w14:ligatures w14:val="standardContextual"/>
        </w:rPr>
      </w:pPr>
      <w:hyperlink w:anchor="_Toc167353477" w:history="1">
        <w:r w:rsidR="006A2E4C" w:rsidRPr="00C37040">
          <w:rPr>
            <w:rStyle w:val="Hyperlnk"/>
            <w:noProof/>
          </w:rPr>
          <w:t>Lagförslag i betänkandet Om prövning och omprövning – en del av den gröna omställningen</w:t>
        </w:r>
        <w:r w:rsidR="006A2E4C">
          <w:rPr>
            <w:noProof/>
            <w:webHidden/>
          </w:rPr>
          <w:tab/>
        </w:r>
        <w:r w:rsidR="006A2E4C">
          <w:rPr>
            <w:noProof/>
            <w:webHidden/>
          </w:rPr>
          <w:fldChar w:fldCharType="begin"/>
        </w:r>
        <w:r w:rsidR="006A2E4C">
          <w:rPr>
            <w:noProof/>
            <w:webHidden/>
          </w:rPr>
          <w:instrText xml:space="preserve"> PAGEREF _Toc167353477 \h </w:instrText>
        </w:r>
        <w:r w:rsidR="006A2E4C">
          <w:rPr>
            <w:noProof/>
            <w:webHidden/>
          </w:rPr>
        </w:r>
        <w:r w:rsidR="006A2E4C">
          <w:rPr>
            <w:noProof/>
            <w:webHidden/>
          </w:rPr>
          <w:fldChar w:fldCharType="separate"/>
        </w:r>
        <w:r w:rsidR="00E0032D">
          <w:rPr>
            <w:noProof/>
            <w:webHidden/>
          </w:rPr>
          <w:t>134</w:t>
        </w:r>
        <w:r w:rsidR="006A2E4C">
          <w:rPr>
            <w:noProof/>
            <w:webHidden/>
          </w:rPr>
          <w:fldChar w:fldCharType="end"/>
        </w:r>
      </w:hyperlink>
    </w:p>
    <w:p w14:paraId="1AFE928F" w14:textId="5FD5CE70" w:rsidR="006A2E4C" w:rsidRDefault="00DB3A03">
      <w:pPr>
        <w:pStyle w:val="Innehll4"/>
        <w:rPr>
          <w:rFonts w:asciiTheme="minorHAnsi" w:eastAsiaTheme="minorEastAsia" w:hAnsiTheme="minorHAnsi"/>
          <w:noProof/>
          <w:kern w:val="2"/>
          <w:sz w:val="22"/>
          <w:lang w:eastAsia="sv-SE"/>
          <w14:ligatures w14:val="standardContextual"/>
        </w:rPr>
      </w:pPr>
      <w:hyperlink w:anchor="_Toc167353478" w:history="1">
        <w:r w:rsidR="006A2E4C" w:rsidRPr="00C37040">
          <w:rPr>
            <w:rStyle w:val="Hyperlnk"/>
            <w:noProof/>
          </w:rPr>
          <w:t>Förteckning över remissinstanserna</w:t>
        </w:r>
        <w:r w:rsidR="006A2E4C">
          <w:rPr>
            <w:noProof/>
            <w:webHidden/>
          </w:rPr>
          <w:tab/>
        </w:r>
        <w:r w:rsidR="006A2E4C">
          <w:rPr>
            <w:noProof/>
            <w:webHidden/>
          </w:rPr>
          <w:fldChar w:fldCharType="begin"/>
        </w:r>
        <w:r w:rsidR="006A2E4C">
          <w:rPr>
            <w:noProof/>
            <w:webHidden/>
          </w:rPr>
          <w:instrText xml:space="preserve"> PAGEREF _Toc167353478 \h </w:instrText>
        </w:r>
        <w:r w:rsidR="006A2E4C">
          <w:rPr>
            <w:noProof/>
            <w:webHidden/>
          </w:rPr>
        </w:r>
        <w:r w:rsidR="006A2E4C">
          <w:rPr>
            <w:noProof/>
            <w:webHidden/>
          </w:rPr>
          <w:fldChar w:fldCharType="separate"/>
        </w:r>
        <w:r w:rsidR="00E0032D">
          <w:rPr>
            <w:noProof/>
            <w:webHidden/>
          </w:rPr>
          <w:t>153</w:t>
        </w:r>
        <w:r w:rsidR="006A2E4C">
          <w:rPr>
            <w:noProof/>
            <w:webHidden/>
          </w:rPr>
          <w:fldChar w:fldCharType="end"/>
        </w:r>
      </w:hyperlink>
    </w:p>
    <w:p w14:paraId="33493192" w14:textId="249AE814" w:rsidR="006A2E4C" w:rsidRDefault="00DB3A03">
      <w:pPr>
        <w:pStyle w:val="Innehll4"/>
        <w:rPr>
          <w:rFonts w:asciiTheme="minorHAnsi" w:eastAsiaTheme="minorEastAsia" w:hAnsiTheme="minorHAnsi"/>
          <w:noProof/>
          <w:kern w:val="2"/>
          <w:sz w:val="22"/>
          <w:lang w:eastAsia="sv-SE"/>
          <w14:ligatures w14:val="standardContextual"/>
        </w:rPr>
      </w:pPr>
      <w:hyperlink w:anchor="_Toc167353479" w:history="1">
        <w:r w:rsidR="006A2E4C" w:rsidRPr="00C37040">
          <w:rPr>
            <w:rStyle w:val="Hyperlnk"/>
            <w:noProof/>
          </w:rPr>
          <w:t>Lagrådsremissens lagförslag</w:t>
        </w:r>
        <w:r w:rsidR="006A2E4C">
          <w:rPr>
            <w:noProof/>
            <w:webHidden/>
          </w:rPr>
          <w:tab/>
        </w:r>
        <w:r w:rsidR="006A2E4C">
          <w:rPr>
            <w:noProof/>
            <w:webHidden/>
          </w:rPr>
          <w:fldChar w:fldCharType="begin"/>
        </w:r>
        <w:r w:rsidR="006A2E4C">
          <w:rPr>
            <w:noProof/>
            <w:webHidden/>
          </w:rPr>
          <w:instrText xml:space="preserve"> PAGEREF _Toc167353479 \h </w:instrText>
        </w:r>
        <w:r w:rsidR="006A2E4C">
          <w:rPr>
            <w:noProof/>
            <w:webHidden/>
          </w:rPr>
        </w:r>
        <w:r w:rsidR="006A2E4C">
          <w:rPr>
            <w:noProof/>
            <w:webHidden/>
          </w:rPr>
          <w:fldChar w:fldCharType="separate"/>
        </w:r>
        <w:r w:rsidR="00E0032D">
          <w:rPr>
            <w:noProof/>
            <w:webHidden/>
          </w:rPr>
          <w:t>155</w:t>
        </w:r>
        <w:r w:rsidR="006A2E4C">
          <w:rPr>
            <w:noProof/>
            <w:webHidden/>
          </w:rPr>
          <w:fldChar w:fldCharType="end"/>
        </w:r>
      </w:hyperlink>
    </w:p>
    <w:p w14:paraId="19FF7BAB" w14:textId="7BAEE8F6" w:rsidR="006A2E4C" w:rsidRDefault="00DB3A03">
      <w:pPr>
        <w:pStyle w:val="Innehll4"/>
        <w:rPr>
          <w:rFonts w:asciiTheme="minorHAnsi" w:eastAsiaTheme="minorEastAsia" w:hAnsiTheme="minorHAnsi"/>
          <w:noProof/>
          <w:kern w:val="2"/>
          <w:sz w:val="22"/>
          <w:lang w:eastAsia="sv-SE"/>
          <w14:ligatures w14:val="standardContextual"/>
        </w:rPr>
      </w:pPr>
      <w:hyperlink w:anchor="_Toc167353480" w:history="1">
        <w:r w:rsidR="006A2E4C" w:rsidRPr="00C37040">
          <w:rPr>
            <w:rStyle w:val="Hyperlnk"/>
            <w:noProof/>
          </w:rPr>
          <w:t>Lagrådets yttrande</w:t>
        </w:r>
        <w:r w:rsidR="006A2E4C">
          <w:rPr>
            <w:noProof/>
            <w:webHidden/>
          </w:rPr>
          <w:tab/>
        </w:r>
        <w:r w:rsidR="006A2E4C">
          <w:rPr>
            <w:noProof/>
            <w:webHidden/>
          </w:rPr>
          <w:fldChar w:fldCharType="begin"/>
        </w:r>
        <w:r w:rsidR="006A2E4C">
          <w:rPr>
            <w:noProof/>
            <w:webHidden/>
          </w:rPr>
          <w:instrText xml:space="preserve"> PAGEREF _Toc167353480 \h </w:instrText>
        </w:r>
        <w:r w:rsidR="006A2E4C">
          <w:rPr>
            <w:noProof/>
            <w:webHidden/>
          </w:rPr>
        </w:r>
        <w:r w:rsidR="006A2E4C">
          <w:rPr>
            <w:noProof/>
            <w:webHidden/>
          </w:rPr>
          <w:fldChar w:fldCharType="separate"/>
        </w:r>
        <w:r w:rsidR="00E0032D">
          <w:rPr>
            <w:noProof/>
            <w:webHidden/>
          </w:rPr>
          <w:t>183</w:t>
        </w:r>
        <w:r w:rsidR="006A2E4C">
          <w:rPr>
            <w:noProof/>
            <w:webHidden/>
          </w:rPr>
          <w:fldChar w:fldCharType="end"/>
        </w:r>
      </w:hyperlink>
    </w:p>
    <w:p w14:paraId="7938097D" w14:textId="38C6E27E" w:rsidR="006A2E4C" w:rsidRDefault="00DB3A03">
      <w:pPr>
        <w:pStyle w:val="Innehll5"/>
        <w:rPr>
          <w:rFonts w:asciiTheme="minorHAnsi" w:eastAsiaTheme="minorEastAsia" w:hAnsiTheme="minorHAnsi"/>
          <w:noProof/>
          <w:kern w:val="2"/>
          <w:sz w:val="22"/>
          <w:lang w:eastAsia="sv-SE"/>
          <w14:ligatures w14:val="standardContextual"/>
        </w:rPr>
      </w:pPr>
      <w:hyperlink w:anchor="_Toc167353481" w:history="1">
        <w:r w:rsidR="006A2E4C" w:rsidRPr="00C37040">
          <w:rPr>
            <w:rStyle w:val="Hyperlnk"/>
            <w:noProof/>
          </w:rPr>
          <w:t>Utdrag ur protokoll vid regeringssammanträde den 23 maj 2024</w:t>
        </w:r>
        <w:r w:rsidR="006A2E4C">
          <w:rPr>
            <w:noProof/>
            <w:webHidden/>
          </w:rPr>
          <w:tab/>
        </w:r>
        <w:r w:rsidR="006A2E4C">
          <w:rPr>
            <w:noProof/>
            <w:webHidden/>
          </w:rPr>
          <w:fldChar w:fldCharType="begin"/>
        </w:r>
        <w:r w:rsidR="006A2E4C">
          <w:rPr>
            <w:noProof/>
            <w:webHidden/>
          </w:rPr>
          <w:instrText xml:space="preserve"> PAGEREF _Toc167353481 \h </w:instrText>
        </w:r>
        <w:r w:rsidR="006A2E4C">
          <w:rPr>
            <w:noProof/>
            <w:webHidden/>
          </w:rPr>
        </w:r>
        <w:r w:rsidR="006A2E4C">
          <w:rPr>
            <w:noProof/>
            <w:webHidden/>
          </w:rPr>
          <w:fldChar w:fldCharType="separate"/>
        </w:r>
        <w:r w:rsidR="00E0032D">
          <w:rPr>
            <w:noProof/>
            <w:webHidden/>
          </w:rPr>
          <w:t>187</w:t>
        </w:r>
        <w:r w:rsidR="006A2E4C">
          <w:rPr>
            <w:noProof/>
            <w:webHidden/>
          </w:rPr>
          <w:fldChar w:fldCharType="end"/>
        </w:r>
      </w:hyperlink>
    </w:p>
    <w:p w14:paraId="06389168" w14:textId="75D0ED5A" w:rsidR="00F01F4D" w:rsidRDefault="00F01F4D" w:rsidP="005E3C60">
      <w:pPr>
        <w:pStyle w:val="Brdtext"/>
      </w:pPr>
      <w:r>
        <w:fldChar w:fldCharType="end"/>
      </w:r>
    </w:p>
    <w:p w14:paraId="432EE7F2" w14:textId="77777777" w:rsidR="00F01F4D" w:rsidRPr="005A72C8" w:rsidRDefault="00F01F4D" w:rsidP="00333C9D">
      <w:pPr>
        <w:pStyle w:val="Rubrik1"/>
      </w:pPr>
      <w:r>
        <w:br w:type="page"/>
      </w:r>
      <w:bookmarkStart w:id="0" w:name="_Toc337112318"/>
      <w:bookmarkStart w:id="1" w:name="_Toc4079163"/>
      <w:bookmarkStart w:id="2" w:name="_Toc167353406"/>
      <w:r w:rsidRPr="005A72C8">
        <w:lastRenderedPageBreak/>
        <w:t>Förslag till riksdagsbeslut</w:t>
      </w:r>
      <w:bookmarkEnd w:id="0"/>
      <w:bookmarkEnd w:id="1"/>
      <w:bookmarkEnd w:id="2"/>
    </w:p>
    <w:p w14:paraId="0B67515E" w14:textId="77777777" w:rsidR="00F01F4D" w:rsidRDefault="00F01F4D" w:rsidP="00F01F4D">
      <w:pPr>
        <w:pStyle w:val="Brdtext"/>
      </w:pPr>
      <w:r w:rsidRPr="009831A0">
        <w:t>Regeringens förslag:</w:t>
      </w:r>
    </w:p>
    <w:p w14:paraId="52B8037E" w14:textId="11F564F0" w:rsidR="00F01F4D" w:rsidRDefault="00896730" w:rsidP="00F01F4D">
      <w:pPr>
        <w:pStyle w:val="Numreradlista"/>
      </w:pPr>
      <w:r w:rsidRPr="00896730">
        <w:t xml:space="preserve">Riksdagen antar regeringens förslag till </w:t>
      </w:r>
      <w:r w:rsidR="00F01F4D">
        <w:t>lag om ändring i miljöbalken,</w:t>
      </w:r>
    </w:p>
    <w:p w14:paraId="786AE8F0" w14:textId="46CF0F8B" w:rsidR="00F01F4D" w:rsidRDefault="00896730" w:rsidP="00F01F4D">
      <w:pPr>
        <w:pStyle w:val="Numreradlista"/>
      </w:pPr>
      <w:r w:rsidRPr="00896730">
        <w:t xml:space="preserve">Riksdagen antar regeringens förslag till </w:t>
      </w:r>
      <w:r w:rsidR="00F01F4D">
        <w:t>lag om ändring i lagen (1966:314) om kontinentalsockeln,</w:t>
      </w:r>
    </w:p>
    <w:p w14:paraId="38773C2B" w14:textId="4B8CDBEE" w:rsidR="00F01F4D" w:rsidRDefault="00896730" w:rsidP="00F01F4D">
      <w:pPr>
        <w:pStyle w:val="Numreradlista"/>
      </w:pPr>
      <w:r w:rsidRPr="00896730">
        <w:t xml:space="preserve">Riksdagen antar regeringens förslag till </w:t>
      </w:r>
      <w:r w:rsidR="00F01F4D">
        <w:t xml:space="preserve">lag om ändring </w:t>
      </w:r>
      <w:r w:rsidR="00F01F4D" w:rsidRPr="00B44E6E">
        <w:t>i lagen (1978:160) om vissa rörledningar</w:t>
      </w:r>
      <w:r w:rsidR="00F01F4D">
        <w:t>,</w:t>
      </w:r>
    </w:p>
    <w:p w14:paraId="514C168F" w14:textId="724EA140" w:rsidR="00F01F4D" w:rsidRDefault="00896730" w:rsidP="00F01F4D">
      <w:pPr>
        <w:pStyle w:val="Numreradlista"/>
      </w:pPr>
      <w:r w:rsidRPr="00896730">
        <w:t xml:space="preserve">Riksdagen antar regeringens förslag till </w:t>
      </w:r>
      <w:r w:rsidR="00F01F4D" w:rsidRPr="00B44E6E">
        <w:t xml:space="preserve">lag </w:t>
      </w:r>
      <w:r w:rsidR="00F01F4D">
        <w:t>om</w:t>
      </w:r>
      <w:r w:rsidR="00F01F4D" w:rsidRPr="00B44E6E">
        <w:t xml:space="preserve"> ändring i lagen (1983:293) om inrättande, utvidgning och avlysning av allmän farled och allmän hamn</w:t>
      </w:r>
      <w:r w:rsidR="00F01F4D">
        <w:t>,</w:t>
      </w:r>
    </w:p>
    <w:p w14:paraId="6F0A5D17" w14:textId="7231FD9A" w:rsidR="00F01F4D" w:rsidRDefault="00896730" w:rsidP="00F01F4D">
      <w:pPr>
        <w:pStyle w:val="Numreradlista"/>
      </w:pPr>
      <w:r w:rsidRPr="00896730">
        <w:t xml:space="preserve">Riksdagen antar regeringens förslag till </w:t>
      </w:r>
      <w:r w:rsidR="00F01F4D" w:rsidRPr="006D4373">
        <w:t>lag om ändring i lagen (1984:3) om kärnteknisk verksamhet</w:t>
      </w:r>
      <w:r w:rsidR="00F01F4D">
        <w:t>,</w:t>
      </w:r>
    </w:p>
    <w:p w14:paraId="7BA21FD5" w14:textId="037BF7AA" w:rsidR="00F01F4D" w:rsidRDefault="00896730" w:rsidP="00F01F4D">
      <w:pPr>
        <w:pStyle w:val="Numreradlista"/>
      </w:pPr>
      <w:r w:rsidRPr="00896730">
        <w:t xml:space="preserve">Riksdagen antar regeringens förslag till </w:t>
      </w:r>
      <w:r w:rsidR="00F01F4D" w:rsidRPr="006D4373">
        <w:t xml:space="preserve">lag om ändring </w:t>
      </w:r>
      <w:r w:rsidR="00F01F4D">
        <w:t>i</w:t>
      </w:r>
      <w:r w:rsidR="00F01F4D" w:rsidRPr="006D4373">
        <w:t xml:space="preserve"> lagen (1992:1140) om Sveriges ekonomiska zon</w:t>
      </w:r>
      <w:r w:rsidR="00F01F4D">
        <w:t>,</w:t>
      </w:r>
    </w:p>
    <w:p w14:paraId="15AC1E8D" w14:textId="7B3740A8" w:rsidR="00F01F4D" w:rsidRDefault="00896730" w:rsidP="00F01F4D">
      <w:pPr>
        <w:pStyle w:val="Numreradlista"/>
      </w:pPr>
      <w:r w:rsidRPr="00896730">
        <w:t xml:space="preserve">Riksdagen antar regeringens förslag till </w:t>
      </w:r>
      <w:r w:rsidR="00F01F4D" w:rsidRPr="006D4373">
        <w:t xml:space="preserve">lag </w:t>
      </w:r>
      <w:r w:rsidR="00F01F4D">
        <w:t>om</w:t>
      </w:r>
      <w:r w:rsidR="00F01F4D" w:rsidRPr="006D4373">
        <w:t xml:space="preserve"> ändring i ellagen (1997:857)</w:t>
      </w:r>
      <w:r w:rsidR="00F01F4D">
        <w:t>,</w:t>
      </w:r>
    </w:p>
    <w:p w14:paraId="071CB78E" w14:textId="4B2CE5F6" w:rsidR="00F01F4D" w:rsidDel="001902A6" w:rsidRDefault="00896730" w:rsidP="00F01F4D">
      <w:pPr>
        <w:pStyle w:val="Numreradlista"/>
      </w:pPr>
      <w:r w:rsidRPr="00896730">
        <w:t xml:space="preserve">Riksdagen antar regeringens förslag till </w:t>
      </w:r>
      <w:r w:rsidR="00F01F4D" w:rsidDel="001902A6">
        <w:t>lag om ändring i lagen (19</w:t>
      </w:r>
      <w:r w:rsidR="00F01F4D">
        <w:t>9</w:t>
      </w:r>
      <w:r w:rsidR="00F01F4D" w:rsidDel="001902A6">
        <w:t>8:812) med särskilda bestämmelser om vattenverksamheter,</w:t>
      </w:r>
    </w:p>
    <w:p w14:paraId="73BA7C21" w14:textId="37EB9DA7" w:rsidR="00F01F4D" w:rsidRDefault="00896730" w:rsidP="00F01F4D">
      <w:pPr>
        <w:pStyle w:val="Numreradlista"/>
      </w:pPr>
      <w:r w:rsidRPr="00896730">
        <w:t xml:space="preserve">Riksdagen antar regeringens förslag till </w:t>
      </w:r>
      <w:r w:rsidR="00F01F4D" w:rsidRPr="006D4373">
        <w:t>lag om ändring i naturgaslagen (2005:403)</w:t>
      </w:r>
      <w:r w:rsidR="00F01F4D">
        <w:t>,</w:t>
      </w:r>
    </w:p>
    <w:p w14:paraId="5438EB02" w14:textId="4DD05995" w:rsidR="00F01F4D" w:rsidRDefault="00896730" w:rsidP="00F01F4D">
      <w:pPr>
        <w:pStyle w:val="Numreradlista"/>
      </w:pPr>
      <w:r w:rsidRPr="00896730">
        <w:t xml:space="preserve">Riksdagen antar regeringens förslag till </w:t>
      </w:r>
      <w:r w:rsidR="00F01F4D" w:rsidRPr="00FF15F0">
        <w:t>lag om ändring i lagen (2010:921) om mark- och miljödomstolar</w:t>
      </w:r>
      <w:r w:rsidR="00F01F4D">
        <w:t>.</w:t>
      </w:r>
    </w:p>
    <w:p w14:paraId="323913C4" w14:textId="77777777" w:rsidR="00F01F4D" w:rsidRPr="00144361" w:rsidRDefault="00F01F4D" w:rsidP="005C4F59">
      <w:pPr>
        <w:pStyle w:val="Brdtextefternumreradlista"/>
      </w:pPr>
    </w:p>
    <w:p w14:paraId="70F1C44F" w14:textId="77777777" w:rsidR="00F01F4D" w:rsidRPr="00152749" w:rsidRDefault="00F01F4D" w:rsidP="00152749">
      <w:pPr>
        <w:pStyle w:val="Brdtextmedindrag"/>
      </w:pPr>
      <w:r>
        <w:br w:type="page"/>
      </w:r>
    </w:p>
    <w:p w14:paraId="7281D996" w14:textId="77777777" w:rsidR="00DB62B9" w:rsidRPr="00152749" w:rsidRDefault="00DB62B9" w:rsidP="00152749">
      <w:pPr>
        <w:pStyle w:val="Brdtextmedindrag"/>
        <w:sectPr w:rsidR="00DB62B9" w:rsidRPr="00152749"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p>
    <w:p w14:paraId="350822A6" w14:textId="77777777" w:rsidR="00624359" w:rsidRDefault="00624359" w:rsidP="00634FB9">
      <w:pPr>
        <w:pStyle w:val="Rubrik1"/>
        <w:spacing w:before="0"/>
      </w:pPr>
      <w:bookmarkStart w:id="3" w:name="_Toc167353407"/>
      <w:r>
        <w:lastRenderedPageBreak/>
        <w:t>Lagtext</w:t>
      </w:r>
      <w:bookmarkEnd w:id="3"/>
    </w:p>
    <w:p w14:paraId="1425FDF8" w14:textId="77777777" w:rsidR="00624359" w:rsidRDefault="00624359" w:rsidP="00634FB9">
      <w:pPr>
        <w:pStyle w:val="Rubrik2"/>
        <w:spacing w:before="0"/>
      </w:pPr>
      <w:bookmarkStart w:id="4" w:name="_Toc167353408"/>
      <w:r>
        <w:t>Förslag till lag om ändring i miljöbalken</w:t>
      </w:r>
      <w:bookmarkEnd w:id="4"/>
    </w:p>
    <w:p w14:paraId="108CC766" w14:textId="77777777" w:rsidR="00624359" w:rsidRDefault="00624359" w:rsidP="00634FB9">
      <w:pPr>
        <w:pStyle w:val="Brdtext"/>
      </w:pPr>
      <w:r>
        <w:t>Härigenom föreskrivs i fråga om miljöbalken</w:t>
      </w:r>
    </w:p>
    <w:p w14:paraId="03CA3F4B" w14:textId="77777777" w:rsidR="00624359" w:rsidRPr="00340C98" w:rsidRDefault="00624359" w:rsidP="00634FB9">
      <w:pPr>
        <w:pStyle w:val="Brdtextmedindrag"/>
        <w:rPr>
          <w:i/>
          <w:iCs/>
        </w:rPr>
      </w:pPr>
      <w:r w:rsidRPr="00340C98">
        <w:rPr>
          <w:i/>
          <w:iCs/>
        </w:rPr>
        <w:t>del</w:t>
      </w:r>
      <w:r>
        <w:rPr>
          <w:i/>
          <w:iCs/>
        </w:rPr>
        <w:t xml:space="preserve">s </w:t>
      </w:r>
      <w:r>
        <w:t>att</w:t>
      </w:r>
      <w:r>
        <w:rPr>
          <w:i/>
          <w:iCs/>
        </w:rPr>
        <w:t xml:space="preserve"> </w:t>
      </w:r>
      <w:r>
        <w:t>6 kap. 20, 26, 32</w:t>
      </w:r>
      <w:r w:rsidDel="00813A51">
        <w:t>,</w:t>
      </w:r>
      <w:r>
        <w:t xml:space="preserve"> </w:t>
      </w:r>
      <w:r w:rsidDel="00813A51">
        <w:t>35</w:t>
      </w:r>
      <w:r>
        <w:t xml:space="preserve"> och 47 §§, 9 kap. 6 a §, 16 kap. 2 a §, 19 kap. 5 §, 21 kap. 1 a §, 22 kap. 1, 1 d, 2, 3, 4, 6, 10, 11, 16, 17, 21 och 25 g §§, 23 kap. 5 §, 24 kap. 11, 12 och 18 §§, 25 kap. 3 och 8 §§ och rubriken närmast före 6 kap. 47 §, ska ha följande lydelse,</w:t>
      </w:r>
    </w:p>
    <w:p w14:paraId="00EACC4F" w14:textId="77777777" w:rsidR="00624359" w:rsidRPr="00516775" w:rsidRDefault="00624359" w:rsidP="00634FB9">
      <w:pPr>
        <w:pStyle w:val="Brdtextmedindrag"/>
        <w:rPr>
          <w:i/>
          <w:iCs/>
        </w:rPr>
      </w:pPr>
      <w:r>
        <w:rPr>
          <w:i/>
          <w:iCs/>
        </w:rPr>
        <w:t>dels</w:t>
      </w:r>
      <w:r>
        <w:t xml:space="preserve"> att det ska införas åtta nya paragrafer, 19 kap. 5 a §, 22 kap. 1 g, 3 b, 10 a, 11 a, 11 b och 16 a §§ och 24 kap. 14 a §, och närmast före 19 kap. 5 a § en ny rubrik av följande lydelse.</w:t>
      </w:r>
    </w:p>
    <w:p w14:paraId="4AAC9EAF" w14:textId="77777777" w:rsidR="00624359" w:rsidRDefault="00624359" w:rsidP="00634FB9">
      <w:pPr>
        <w:pStyle w:val="Brdtextmedindrag"/>
      </w:pPr>
    </w:p>
    <w:p w14:paraId="5B506AF4" w14:textId="77777777" w:rsidR="00624359" w:rsidRDefault="00624359" w:rsidP="00634FB9">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927B8" w14:paraId="0AC50CD0" w14:textId="77777777">
        <w:tc>
          <w:tcPr>
            <w:tcW w:w="2500" w:type="pct"/>
            <w:shd w:val="clear" w:color="auto" w:fill="auto"/>
            <w:tcMar>
              <w:left w:w="0" w:type="dxa"/>
            </w:tcMar>
          </w:tcPr>
          <w:p w14:paraId="3723ED9B" w14:textId="77777777" w:rsidR="00624359" w:rsidRPr="005B0E77" w:rsidRDefault="00624359" w:rsidP="004E1D29">
            <w:pPr>
              <w:pStyle w:val="Brdtext"/>
              <w:rPr>
                <w:i/>
              </w:rPr>
            </w:pPr>
            <w:r w:rsidRPr="005B0E77">
              <w:rPr>
                <w:i/>
              </w:rPr>
              <w:t>Nuvarande lydelse</w:t>
            </w:r>
          </w:p>
        </w:tc>
        <w:tc>
          <w:tcPr>
            <w:tcW w:w="2500" w:type="pct"/>
            <w:shd w:val="clear" w:color="auto" w:fill="auto"/>
            <w:tcMar>
              <w:right w:w="0" w:type="dxa"/>
            </w:tcMar>
          </w:tcPr>
          <w:p w14:paraId="785F1A6A" w14:textId="77777777" w:rsidR="00624359" w:rsidRPr="005B0E77" w:rsidRDefault="00624359" w:rsidP="004E1D29">
            <w:pPr>
              <w:pStyle w:val="Brdtext"/>
              <w:rPr>
                <w:i/>
              </w:rPr>
            </w:pPr>
            <w:r w:rsidRPr="005B0E77">
              <w:rPr>
                <w:i/>
              </w:rPr>
              <w:t>Föreslagen lydelse</w:t>
            </w:r>
          </w:p>
        </w:tc>
      </w:tr>
    </w:tbl>
    <w:p w14:paraId="597AA50B" w14:textId="77777777" w:rsidR="00624359" w:rsidRDefault="00624359" w:rsidP="00634FB9">
      <w:pPr>
        <w:pStyle w:val="Brdtext"/>
        <w:spacing w:before="230"/>
        <w:jc w:val="center"/>
        <w:rPr>
          <w:b/>
        </w:rPr>
      </w:pPr>
      <w:r>
        <w:rPr>
          <w:b/>
        </w:rPr>
        <w:t>6 kap.</w:t>
      </w:r>
    </w:p>
    <w:p w14:paraId="511A7ABA" w14:textId="77777777" w:rsidR="00624359" w:rsidRDefault="00624359" w:rsidP="00634FB9">
      <w:pPr>
        <w:pStyle w:val="Brdtext"/>
        <w:jc w:val="center"/>
      </w:pPr>
      <w:r>
        <w:t>20 §</w:t>
      </w:r>
      <w:r>
        <w:rPr>
          <w:rStyle w:val="Fotnotsreferens"/>
        </w:rPr>
        <w:footnoteReference w:id="2"/>
      </w:r>
    </w:p>
    <w:p w14:paraId="7FE30257" w14:textId="77777777" w:rsidR="00624359" w:rsidRDefault="00624359" w:rsidP="00634FB9">
      <w:pPr>
        <w:pStyle w:val="Brdtextmedindrag"/>
        <w:ind w:firstLine="0"/>
      </w:pPr>
      <w:r>
        <w:t>En specifik miljöbedömning ska göras i fråga om en verksamhet eller åtgärd som ska prövas</w:t>
      </w:r>
    </w:p>
    <w:p w14:paraId="42DDBC77" w14:textId="77777777" w:rsidR="00624359" w:rsidRDefault="00624359" w:rsidP="00634FB9">
      <w:pPr>
        <w:pStyle w:val="Brdtextmedindrag"/>
      </w:pPr>
      <w:r>
        <w:t>1. för ett tillstånd som avses i 7 kap. 28 a §, om det inte rör sig om brådskande åtgärder som är nödvändiga med hänsyn till skyddet mot allvarliga olägenheter för människors hälsa, eller</w:t>
      </w:r>
    </w:p>
    <w:p w14:paraId="4F93FA9F" w14:textId="77777777" w:rsidR="00624359" w:rsidRDefault="00624359" w:rsidP="00634FB9">
      <w:pPr>
        <w:pStyle w:val="Brdtextmedindrag"/>
      </w:pPr>
      <w:r>
        <w:t>2. för ett tillstånd som avses i 9 eller 11 kap. eller för en tillåtlighet som avses i 17 kap., om verksamheten eller åtgärden kan antas medföra en betydande miljöpåverkan.</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093435EF" w14:textId="77777777">
        <w:tc>
          <w:tcPr>
            <w:tcW w:w="2500" w:type="pct"/>
            <w:shd w:val="clear" w:color="auto" w:fill="auto"/>
            <w:tcMar>
              <w:left w:w="0" w:type="dxa"/>
            </w:tcMar>
          </w:tcPr>
          <w:p w14:paraId="7B0273FC" w14:textId="77777777" w:rsidR="00624359" w:rsidRDefault="00624359" w:rsidP="004E1D29">
            <w:pPr>
              <w:pStyle w:val="Brdtextmedindrag"/>
            </w:pPr>
            <w:r>
              <w:t xml:space="preserve">En specifik miljöbedömning krävs inte för en sådan prövning som avses i 24 kap. 3, 5, 10, 13, 13 a </w:t>
            </w:r>
            <w:r w:rsidRPr="00D5608A">
              <w:rPr>
                <w:i/>
                <w:iCs/>
              </w:rPr>
              <w:t xml:space="preserve">eller </w:t>
            </w:r>
            <w:r w:rsidRPr="000C3DA6">
              <w:t>14 </w:t>
            </w:r>
            <w:r w:rsidRPr="00D5608A">
              <w:rPr>
                <w:i/>
                <w:iCs/>
              </w:rPr>
              <w:t>§</w:t>
            </w:r>
            <w:r>
              <w:t>.</w:t>
            </w:r>
          </w:p>
        </w:tc>
        <w:tc>
          <w:tcPr>
            <w:tcW w:w="2500" w:type="pct"/>
            <w:shd w:val="clear" w:color="auto" w:fill="auto"/>
            <w:tcMar>
              <w:right w:w="0" w:type="dxa"/>
            </w:tcMar>
          </w:tcPr>
          <w:p w14:paraId="28287CAA" w14:textId="77777777" w:rsidR="00624359" w:rsidRDefault="00624359" w:rsidP="004E1D29">
            <w:pPr>
              <w:pStyle w:val="Brdtextmedindrag"/>
            </w:pPr>
            <w:r>
              <w:t xml:space="preserve">En specifik miljöbedömning krävs inte för en sådan prövning som avses i 24 kap. 3, 5, 10, 13, </w:t>
            </w:r>
            <w:r w:rsidRPr="00D5608A">
              <w:t>13 a</w:t>
            </w:r>
            <w:r>
              <w:rPr>
                <w:i/>
                <w:iCs/>
              </w:rPr>
              <w:t>,</w:t>
            </w:r>
            <w:r>
              <w:t xml:space="preserve"> </w:t>
            </w:r>
            <w:r w:rsidRPr="000C3DA6">
              <w:rPr>
                <w:iCs/>
              </w:rPr>
              <w:t>14</w:t>
            </w:r>
            <w:r>
              <w:rPr>
                <w:i/>
                <w:iCs/>
              </w:rPr>
              <w:t xml:space="preserve"> </w:t>
            </w:r>
            <w:r w:rsidRPr="00D5608A">
              <w:rPr>
                <w:i/>
                <w:iCs/>
              </w:rPr>
              <w:t xml:space="preserve">eller </w:t>
            </w:r>
            <w:r>
              <w:rPr>
                <w:i/>
                <w:iCs/>
              </w:rPr>
              <w:t>14 a </w:t>
            </w:r>
            <w:r w:rsidRPr="00D5608A">
              <w:rPr>
                <w:i/>
                <w:iCs/>
              </w:rPr>
              <w:t>§.</w:t>
            </w:r>
          </w:p>
        </w:tc>
      </w:tr>
    </w:tbl>
    <w:p w14:paraId="15A65A0E" w14:textId="77777777" w:rsidR="00624359" w:rsidRPr="00B64FD8" w:rsidRDefault="00624359" w:rsidP="00634FB9">
      <w:pPr>
        <w:pStyle w:val="Brdtextmedindrag"/>
      </w:pPr>
    </w:p>
    <w:p w14:paraId="29D9751F" w14:textId="77777777" w:rsidR="00624359" w:rsidRDefault="00624359" w:rsidP="00634FB9">
      <w:pPr>
        <w:pStyle w:val="Brdtextmedindrag"/>
        <w:jc w:val="center"/>
      </w:pPr>
      <w:r>
        <w:t>26 §</w:t>
      </w:r>
      <w:r>
        <w:rPr>
          <w:rStyle w:val="Fotnotsreferens"/>
        </w:rPr>
        <w:footnoteReference w:id="3"/>
      </w:r>
    </w:p>
    <w:p w14:paraId="166EFC48" w14:textId="77777777" w:rsidR="00624359" w:rsidRDefault="00624359" w:rsidP="00634FB9">
      <w:pPr>
        <w:pStyle w:val="Brdtextmedindrag"/>
        <w:ind w:firstLine="0"/>
      </w:pPr>
      <w:r>
        <w:t>Länsstyrelsen ska efter undersökningen i ett särskilt beslut avgöra om verksamheten eller åtgärden kan antas medföra en betydande miljö</w:t>
      </w:r>
      <w:r>
        <w:softHyphen/>
        <w:t>påverkan.</w:t>
      </w:r>
    </w:p>
    <w:p w14:paraId="3AD11DB7" w14:textId="77777777" w:rsidR="00624359" w:rsidRDefault="00624359" w:rsidP="00634FB9">
      <w:pPr>
        <w:pStyle w:val="Brdtextmedindrag"/>
      </w:pPr>
      <w:r>
        <w:t>Beslutet ska redovisa de omständigheter som talar för eller emot att verksamheten eller åtgärden kan antas medföra en betydande miljö</w:t>
      </w:r>
      <w:r>
        <w:softHyphen/>
        <w:t>påverkan.</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00AB1E6C" w14:textId="77777777">
        <w:tc>
          <w:tcPr>
            <w:tcW w:w="2500" w:type="pct"/>
            <w:shd w:val="clear" w:color="auto" w:fill="auto"/>
            <w:tcMar>
              <w:left w:w="0" w:type="dxa"/>
            </w:tcMar>
          </w:tcPr>
          <w:p w14:paraId="036DBADE" w14:textId="77777777" w:rsidR="00624359" w:rsidRDefault="00624359" w:rsidP="004E1D29">
            <w:pPr>
              <w:pStyle w:val="Brdtextmedindrag"/>
            </w:pPr>
            <w:r>
              <w:t xml:space="preserve">I 47 § finns en bestämmelse om att </w:t>
            </w:r>
            <w:r w:rsidRPr="000C3DA6">
              <w:rPr>
                <w:i/>
                <w:iCs/>
              </w:rPr>
              <w:t>en</w:t>
            </w:r>
            <w:r>
              <w:t xml:space="preserve"> </w:t>
            </w:r>
            <w:r w:rsidRPr="00FD035D">
              <w:rPr>
                <w:i/>
              </w:rPr>
              <w:t>liten miljökonsekvensbeskriv</w:t>
            </w:r>
            <w:r>
              <w:rPr>
                <w:i/>
              </w:rPr>
              <w:softHyphen/>
            </w:r>
            <w:r w:rsidRPr="00FD035D">
              <w:rPr>
                <w:i/>
              </w:rPr>
              <w:t>ning</w:t>
            </w:r>
            <w:r>
              <w:t xml:space="preserve"> ska tas fram om länsstyrelsen beslutar att en betydande miljö</w:t>
            </w:r>
            <w:r>
              <w:softHyphen/>
              <w:t>påverkan inte kan antas.</w:t>
            </w:r>
          </w:p>
        </w:tc>
        <w:tc>
          <w:tcPr>
            <w:tcW w:w="2500" w:type="pct"/>
            <w:shd w:val="clear" w:color="auto" w:fill="auto"/>
            <w:tcMar>
              <w:right w:w="0" w:type="dxa"/>
            </w:tcMar>
          </w:tcPr>
          <w:p w14:paraId="23A691C5" w14:textId="77777777" w:rsidR="00624359" w:rsidRDefault="00624359" w:rsidP="004E1D29">
            <w:pPr>
              <w:pStyle w:val="Brdtextmedindrag"/>
            </w:pPr>
            <w:r>
              <w:t xml:space="preserve">I 47 § finns en bestämmelse om att </w:t>
            </w:r>
            <w:r>
              <w:rPr>
                <w:i/>
                <w:iCs/>
              </w:rPr>
              <w:t>ett förenklat underlag</w:t>
            </w:r>
            <w:r>
              <w:t xml:space="preserve"> ska tas fram om länsstyrelsen beslutar att en betydande miljöpåverkan inte kan antas.</w:t>
            </w:r>
          </w:p>
        </w:tc>
      </w:tr>
    </w:tbl>
    <w:p w14:paraId="657ED0D8" w14:textId="77777777" w:rsidR="00624359" w:rsidRPr="00B64FD8" w:rsidRDefault="00624359" w:rsidP="00634FB9">
      <w:pPr>
        <w:pStyle w:val="Brdtextmedindrag"/>
      </w:pPr>
    </w:p>
    <w:p w14:paraId="4D1EE2E8" w14:textId="77777777" w:rsidR="00624359" w:rsidRDefault="00624359" w:rsidP="00634FB9">
      <w:pPr>
        <w:pStyle w:val="Brdtext"/>
        <w:keepNext/>
        <w:keepLines/>
        <w:jc w:val="center"/>
      </w:pPr>
      <w:r>
        <w:lastRenderedPageBreak/>
        <w:t>32 §</w:t>
      </w:r>
      <w:r>
        <w:rPr>
          <w:rStyle w:val="Fotnotsreferens"/>
        </w:rPr>
        <w:footnoteReference w:id="4"/>
      </w:r>
    </w:p>
    <w:tbl>
      <w:tblPr>
        <w:tblW w:w="5000" w:type="pct"/>
        <w:tblCellMar>
          <w:left w:w="125" w:type="dxa"/>
          <w:right w:w="125" w:type="dxa"/>
        </w:tblCellMar>
        <w:tblLook w:val="0000" w:firstRow="0" w:lastRow="0" w:firstColumn="0" w:lastColumn="0" w:noHBand="0" w:noVBand="0"/>
      </w:tblPr>
      <w:tblGrid>
        <w:gridCol w:w="2948"/>
        <w:gridCol w:w="2949"/>
      </w:tblGrid>
      <w:tr w:rsidR="00D927B8" w14:paraId="7CAFB468" w14:textId="77777777">
        <w:tc>
          <w:tcPr>
            <w:tcW w:w="2500" w:type="pct"/>
            <w:shd w:val="clear" w:color="auto" w:fill="auto"/>
            <w:tcMar>
              <w:left w:w="0" w:type="dxa"/>
            </w:tcMar>
          </w:tcPr>
          <w:p w14:paraId="34F3C276" w14:textId="77777777" w:rsidR="00624359" w:rsidRDefault="00624359" w:rsidP="004E1D29">
            <w:pPr>
              <w:pStyle w:val="Brdtextmedindrag"/>
              <w:keepNext/>
              <w:keepLines/>
              <w:ind w:firstLine="0"/>
            </w:pPr>
            <w:r>
              <w:t>Länsstyrelsen ska under avgräns</w:t>
            </w:r>
            <w:r>
              <w:softHyphen/>
              <w:t>ningssamrådet verka för att inne</w:t>
            </w:r>
            <w:r>
              <w:softHyphen/>
              <w:t>hållet i miljökonsekvensbeskriv</w:t>
            </w:r>
            <w:r>
              <w:softHyphen/>
              <w:t>ningen får den omfattning och detaljeringsgrad som behövs för tillståndsprövningen.</w:t>
            </w:r>
          </w:p>
        </w:tc>
        <w:tc>
          <w:tcPr>
            <w:tcW w:w="2500" w:type="pct"/>
            <w:shd w:val="clear" w:color="auto" w:fill="auto"/>
            <w:tcMar>
              <w:right w:w="0" w:type="dxa"/>
            </w:tcMar>
          </w:tcPr>
          <w:p w14:paraId="0677FD17" w14:textId="77777777" w:rsidR="00624359" w:rsidRPr="00E15B6F" w:rsidRDefault="00624359" w:rsidP="004E1D29">
            <w:pPr>
              <w:pStyle w:val="Brdtextmedindrag"/>
              <w:keepNext/>
              <w:keepLines/>
              <w:ind w:firstLine="0"/>
              <w:rPr>
                <w:i/>
                <w:iCs/>
              </w:rPr>
            </w:pPr>
            <w:r>
              <w:t>Länsstyrelsen ska under avgräns</w:t>
            </w:r>
            <w:r>
              <w:softHyphen/>
              <w:t>ningssamrådet</w:t>
            </w:r>
            <w:r w:rsidRPr="000C3DA6">
              <w:rPr>
                <w:i/>
                <w:iCs/>
              </w:rPr>
              <w:t>,</w:t>
            </w:r>
            <w:r>
              <w:t xml:space="preserve"> </w:t>
            </w:r>
            <w:r w:rsidRPr="00694722">
              <w:rPr>
                <w:i/>
                <w:iCs/>
              </w:rPr>
              <w:t xml:space="preserve">i dialog </w:t>
            </w:r>
            <w:r>
              <w:rPr>
                <w:i/>
                <w:iCs/>
              </w:rPr>
              <w:t>med den som avser att bedriva en verksam</w:t>
            </w:r>
            <w:r>
              <w:rPr>
                <w:i/>
                <w:iCs/>
              </w:rPr>
              <w:softHyphen/>
              <w:t xml:space="preserve">het eller vidta en åtgärd, </w:t>
            </w:r>
            <w:r>
              <w:t>verka för att innehållet i miljökonsekvens</w:t>
            </w:r>
            <w:r>
              <w:softHyphen/>
              <w:t>beskrivningen får den omfattning och detaljeringsgrad som behövs för tillståndsprövningen.</w:t>
            </w:r>
          </w:p>
        </w:tc>
      </w:tr>
      <w:tr w:rsidR="00D927B8" w14:paraId="7BA8F39D" w14:textId="77777777">
        <w:tblPrEx>
          <w:tblLook w:val="0600" w:firstRow="0" w:lastRow="0" w:firstColumn="0" w:lastColumn="0" w:noHBand="1" w:noVBand="1"/>
        </w:tblPrEx>
        <w:tc>
          <w:tcPr>
            <w:tcW w:w="2500" w:type="pct"/>
            <w:shd w:val="clear" w:color="auto" w:fill="auto"/>
            <w:tcMar>
              <w:left w:w="0" w:type="dxa"/>
            </w:tcMar>
          </w:tcPr>
          <w:p w14:paraId="43784830" w14:textId="77777777" w:rsidR="00624359" w:rsidRDefault="00624359" w:rsidP="004E1D29">
            <w:pPr>
              <w:pStyle w:val="Brdtextmedindrag"/>
            </w:pPr>
            <w:r w:rsidRPr="00E15B6F">
              <w:rPr>
                <w:i/>
                <w:iCs/>
              </w:rPr>
              <w:t>Om den som avser att bedriva verksamheten eller vidta åtgärden begär det, ska länsstyrelsen redo</w:t>
            </w:r>
            <w:r>
              <w:rPr>
                <w:i/>
                <w:iCs/>
              </w:rPr>
              <w:softHyphen/>
            </w:r>
            <w:r w:rsidRPr="00E15B6F">
              <w:rPr>
                <w:i/>
                <w:iCs/>
              </w:rPr>
              <w:t>visa sin bedömning i frågan. Läns</w:t>
            </w:r>
            <w:r>
              <w:rPr>
                <w:i/>
                <w:iCs/>
              </w:rPr>
              <w:softHyphen/>
            </w:r>
            <w:r w:rsidRPr="00E15B6F">
              <w:rPr>
                <w:i/>
                <w:iCs/>
              </w:rPr>
              <w:t>styrelsens redovisning är inte bindande.</w:t>
            </w:r>
          </w:p>
        </w:tc>
        <w:tc>
          <w:tcPr>
            <w:tcW w:w="2500" w:type="pct"/>
            <w:shd w:val="clear" w:color="auto" w:fill="auto"/>
            <w:tcMar>
              <w:right w:w="0" w:type="dxa"/>
            </w:tcMar>
          </w:tcPr>
          <w:p w14:paraId="787631ED" w14:textId="77777777" w:rsidR="00624359" w:rsidRDefault="00624359" w:rsidP="004E1D29">
            <w:pPr>
              <w:pStyle w:val="Brdtextmedindrag"/>
            </w:pPr>
            <w:r w:rsidRPr="00E15B6F">
              <w:rPr>
                <w:i/>
                <w:iCs/>
              </w:rPr>
              <w:t>Länsstyrelsen ska</w:t>
            </w:r>
            <w:r>
              <w:rPr>
                <w:i/>
                <w:iCs/>
              </w:rPr>
              <w:t xml:space="preserve"> skriftligen </w:t>
            </w:r>
            <w:r w:rsidRPr="00E15B6F">
              <w:rPr>
                <w:i/>
                <w:iCs/>
              </w:rPr>
              <w:t xml:space="preserve">redovisa sin bedömning </w:t>
            </w:r>
            <w:r>
              <w:rPr>
                <w:i/>
                <w:iCs/>
              </w:rPr>
              <w:t>av</w:t>
            </w:r>
            <w:r w:rsidRPr="00E15B6F">
              <w:rPr>
                <w:i/>
                <w:iCs/>
              </w:rPr>
              <w:t xml:space="preserve"> vad en miljökonsekvensbeskrivning</w:t>
            </w:r>
            <w:r>
              <w:rPr>
                <w:i/>
                <w:iCs/>
              </w:rPr>
              <w:t xml:space="preserve"> </w:t>
            </w:r>
            <w:r w:rsidRPr="00E15B6F">
              <w:rPr>
                <w:i/>
                <w:iCs/>
              </w:rPr>
              <w:t>ska innehålla</w:t>
            </w:r>
            <w:r>
              <w:rPr>
                <w:i/>
                <w:iCs/>
              </w:rPr>
              <w:t xml:space="preserve"> </w:t>
            </w:r>
            <w:r w:rsidRPr="00E15B6F">
              <w:rPr>
                <w:i/>
                <w:iCs/>
              </w:rPr>
              <w:t>för att kunna ligga till grund för</w:t>
            </w:r>
            <w:r>
              <w:rPr>
                <w:i/>
                <w:iCs/>
              </w:rPr>
              <w:t xml:space="preserve"> </w:t>
            </w:r>
            <w:r w:rsidRPr="00E15B6F">
              <w:rPr>
                <w:i/>
                <w:iCs/>
              </w:rPr>
              <w:t>den fortsatta miljö</w:t>
            </w:r>
            <w:r>
              <w:rPr>
                <w:i/>
                <w:iCs/>
              </w:rPr>
              <w:softHyphen/>
            </w:r>
            <w:r w:rsidRPr="00E15B6F">
              <w:rPr>
                <w:i/>
                <w:iCs/>
              </w:rPr>
              <w:t>bedömningen</w:t>
            </w:r>
            <w:r>
              <w:rPr>
                <w:i/>
                <w:iCs/>
              </w:rPr>
              <w:t>. Bedömningen ska lämnas till den som avser att bedriva verksamheten eller vidta åtgärden</w:t>
            </w:r>
            <w:r w:rsidRPr="00E15B6F">
              <w:rPr>
                <w:i/>
                <w:iCs/>
              </w:rPr>
              <w:t>.</w:t>
            </w:r>
            <w:r>
              <w:rPr>
                <w:i/>
                <w:iCs/>
              </w:rPr>
              <w:t xml:space="preserve"> B</w:t>
            </w:r>
            <w:r w:rsidRPr="00E15B6F">
              <w:rPr>
                <w:i/>
                <w:iCs/>
              </w:rPr>
              <w:t>edömning</w:t>
            </w:r>
            <w:r>
              <w:rPr>
                <w:i/>
                <w:iCs/>
              </w:rPr>
              <w:t xml:space="preserve">en </w:t>
            </w:r>
            <w:r w:rsidRPr="00E15B6F">
              <w:rPr>
                <w:i/>
                <w:iCs/>
              </w:rPr>
              <w:t>är inte bindande.</w:t>
            </w:r>
          </w:p>
        </w:tc>
      </w:tr>
    </w:tbl>
    <w:p w14:paraId="1283C897" w14:textId="77777777" w:rsidR="00624359" w:rsidRDefault="00624359" w:rsidP="00634FB9">
      <w:pPr>
        <w:pStyle w:val="Slutstreck"/>
      </w:pPr>
    </w:p>
    <w:p w14:paraId="64B31056" w14:textId="77777777" w:rsidR="00624359" w:rsidRDefault="00624359" w:rsidP="00634FB9">
      <w:pPr>
        <w:pStyle w:val="Brdtextmedindrag"/>
        <w:jc w:val="center"/>
      </w:pPr>
      <w:r>
        <w:t>35 §</w:t>
      </w:r>
      <w:r>
        <w:rPr>
          <w:rStyle w:val="Fotnotsreferens"/>
        </w:rPr>
        <w:footnoteReference w:id="5"/>
      </w:r>
    </w:p>
    <w:p w14:paraId="44869805" w14:textId="77777777" w:rsidR="00624359" w:rsidRDefault="00624359" w:rsidP="00634FB9">
      <w:pPr>
        <w:pStyle w:val="Brdtextmedindrag"/>
        <w:ind w:firstLine="0"/>
      </w:pPr>
      <w:r>
        <w:t>Miljökonsekvensbeskrivningen ska innehålla</w:t>
      </w:r>
    </w:p>
    <w:p w14:paraId="7A82DD6A" w14:textId="77777777" w:rsidR="00624359" w:rsidRDefault="00624359" w:rsidP="00634FB9">
      <w:pPr>
        <w:pStyle w:val="Brdtextmedindrag"/>
      </w:pPr>
      <w:r>
        <w:t>1. uppgifter om verksamhetens eller åtgärdens lokalisering, utformning, omfattning och andra egenskaper som kan ha betydelse för miljöbedöm</w:t>
      </w:r>
      <w:r>
        <w:softHyphen/>
        <w:t>ningen,</w:t>
      </w:r>
    </w:p>
    <w:p w14:paraId="09753767" w14:textId="77777777" w:rsidR="00624359" w:rsidRDefault="00624359" w:rsidP="00634FB9">
      <w:pPr>
        <w:pStyle w:val="Brdtextmedindrag"/>
      </w:pPr>
      <w:r>
        <w:t>2. uppgifter om alternativa lösningar för verksamheten eller åtgärden,</w:t>
      </w:r>
    </w:p>
    <w:p w14:paraId="70DB22B0" w14:textId="77777777" w:rsidR="00624359" w:rsidRDefault="00624359" w:rsidP="00634FB9">
      <w:pPr>
        <w:pStyle w:val="Brdtextmedindrag"/>
      </w:pPr>
      <w:r>
        <w:t>3. uppgifter om rådande miljöförhållanden innan verksamheten påbörjas eller åtgärden vidtas och hur de förhållandena förväntas utveckla sig om verksamheten eller åtgärden inte påbörjas eller vidtas,</w:t>
      </w:r>
    </w:p>
    <w:p w14:paraId="21CEA397" w14:textId="77777777" w:rsidR="00624359" w:rsidRDefault="00624359" w:rsidP="00634FB9">
      <w:pPr>
        <w:pStyle w:val="Brdtextmedindrag"/>
      </w:pPr>
      <w:r>
        <w:t>4. en identifiering, beskrivning och bedömning av de miljöeffekter som verksamheten eller åtgärden kan antas medföra i sig eller till följd av yttre händelser,</w:t>
      </w:r>
    </w:p>
    <w:p w14:paraId="0F668FD5" w14:textId="77777777" w:rsidR="00624359" w:rsidRDefault="00624359" w:rsidP="00634FB9">
      <w:pPr>
        <w:pStyle w:val="Brdtextmedindrag"/>
      </w:pPr>
      <w:r>
        <w:t>5. uppgifter om de åtgärder som planeras för att förebygga, hindra, mot</w:t>
      </w:r>
      <w:r>
        <w:softHyphen/>
        <w:t>verka eller avhjälpa de negativa miljöeffekterna,</w:t>
      </w:r>
    </w:p>
    <w:p w14:paraId="6CA885CA" w14:textId="77777777" w:rsidR="00624359" w:rsidRDefault="00624359" w:rsidP="00634FB9">
      <w:pPr>
        <w:pStyle w:val="Brdtextmedindrag"/>
      </w:pPr>
      <w:r>
        <w:t>6. uppgifter om de åtgärder som planeras för att undvika att verksam</w:t>
      </w:r>
      <w:r>
        <w:softHyphen/>
        <w:t>heten eller åtgärden bidrar till att en miljökvalitetsnorm enligt 5 kap. inte följs, om sådana uppgifter är relevanta med hänsyn till verksamhetens art och omfattning,</w:t>
      </w:r>
    </w:p>
    <w:p w14:paraId="1821850E" w14:textId="77777777" w:rsidR="00624359" w:rsidRDefault="00624359" w:rsidP="00634FB9">
      <w:pPr>
        <w:pStyle w:val="Brdtextmedindrag"/>
      </w:pPr>
      <w:r>
        <w:t>7. en icke-teknisk sammanfattning av 1–6, och</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7FB876D7" w14:textId="77777777">
        <w:tc>
          <w:tcPr>
            <w:tcW w:w="2500" w:type="pct"/>
            <w:shd w:val="clear" w:color="auto" w:fill="auto"/>
            <w:tcMar>
              <w:left w:w="0" w:type="dxa"/>
            </w:tcMar>
          </w:tcPr>
          <w:p w14:paraId="58FA2880" w14:textId="77777777" w:rsidR="00624359" w:rsidRDefault="00624359" w:rsidP="004E1D29">
            <w:pPr>
              <w:pStyle w:val="Brdtextmedindrag"/>
            </w:pPr>
            <w:r>
              <w:t xml:space="preserve">8. en redogörelse för de samråd som har skett </w:t>
            </w:r>
            <w:r w:rsidRPr="000201F3">
              <w:rPr>
                <w:i/>
                <w:iCs/>
              </w:rPr>
              <w:t xml:space="preserve">och </w:t>
            </w:r>
            <w:r>
              <w:t>vad som kommit fram i samråden.</w:t>
            </w:r>
          </w:p>
        </w:tc>
        <w:tc>
          <w:tcPr>
            <w:tcW w:w="2500" w:type="pct"/>
            <w:shd w:val="clear" w:color="auto" w:fill="auto"/>
            <w:tcMar>
              <w:right w:w="0" w:type="dxa"/>
            </w:tcMar>
          </w:tcPr>
          <w:p w14:paraId="0FF09C1B" w14:textId="77777777" w:rsidR="00624359" w:rsidRPr="00E91412" w:rsidRDefault="00624359" w:rsidP="004E1D29">
            <w:pPr>
              <w:pStyle w:val="Brdtextmedindrag"/>
              <w:rPr>
                <w:i/>
                <w:iCs/>
              </w:rPr>
            </w:pPr>
            <w:r>
              <w:t>8. en redogörelse för de samråd som har skett</w:t>
            </w:r>
            <w:r w:rsidRPr="000C3DA6">
              <w:rPr>
                <w:i/>
                <w:iCs/>
              </w:rPr>
              <w:t>,</w:t>
            </w:r>
            <w:r>
              <w:t xml:space="preserve"> vad som kommit fram i samråden</w:t>
            </w:r>
            <w:r>
              <w:rPr>
                <w:i/>
                <w:iCs/>
              </w:rPr>
              <w:t xml:space="preserve"> </w:t>
            </w:r>
            <w:r w:rsidRPr="00E91412">
              <w:rPr>
                <w:i/>
                <w:iCs/>
              </w:rPr>
              <w:t>och länsstyrelsens</w:t>
            </w:r>
          </w:p>
          <w:p w14:paraId="1CA176FA" w14:textId="77777777" w:rsidR="00624359" w:rsidRDefault="00624359" w:rsidP="004E1D29">
            <w:pPr>
              <w:pStyle w:val="Brdtextmedindrag"/>
              <w:ind w:firstLine="0"/>
            </w:pPr>
            <w:r w:rsidRPr="00E91412">
              <w:rPr>
                <w:i/>
                <w:iCs/>
              </w:rPr>
              <w:t>bedömning enligt 32</w:t>
            </w:r>
            <w:r>
              <w:rPr>
                <w:i/>
                <w:iCs/>
              </w:rPr>
              <w:t> </w:t>
            </w:r>
            <w:r w:rsidRPr="00E91412">
              <w:rPr>
                <w:i/>
                <w:iCs/>
              </w:rPr>
              <w:t>§ andra stycket</w:t>
            </w:r>
            <w:r>
              <w:t>.</w:t>
            </w:r>
          </w:p>
        </w:tc>
      </w:tr>
    </w:tbl>
    <w:p w14:paraId="28263523" w14:textId="77777777" w:rsidR="00624359" w:rsidRDefault="00624359" w:rsidP="00634FB9">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62B40FF0" w14:textId="77777777">
        <w:tc>
          <w:tcPr>
            <w:tcW w:w="2500" w:type="pct"/>
            <w:shd w:val="clear" w:color="auto" w:fill="auto"/>
            <w:tcMar>
              <w:left w:w="0" w:type="dxa"/>
            </w:tcMar>
          </w:tcPr>
          <w:p w14:paraId="5CD13BBB" w14:textId="77777777" w:rsidR="00624359" w:rsidRPr="004509A5" w:rsidRDefault="00624359" w:rsidP="004E1D29">
            <w:pPr>
              <w:pStyle w:val="Brdtextmedindrag"/>
              <w:keepNext/>
              <w:keepLines/>
              <w:ind w:firstLine="0"/>
              <w:rPr>
                <w:b/>
                <w:bCs/>
              </w:rPr>
            </w:pPr>
            <w:r w:rsidRPr="005E65B2">
              <w:rPr>
                <w:b/>
                <w:bCs/>
                <w:i/>
                <w:iCs/>
              </w:rPr>
              <w:lastRenderedPageBreak/>
              <w:t>Liten miljökonsekvensbeskrivning</w:t>
            </w:r>
            <w:r>
              <w:rPr>
                <w:b/>
                <w:bCs/>
              </w:rPr>
              <w:t xml:space="preserve"> när en specifik miljöbedömning inte ska göras</w:t>
            </w:r>
          </w:p>
        </w:tc>
        <w:tc>
          <w:tcPr>
            <w:tcW w:w="2500" w:type="pct"/>
            <w:shd w:val="clear" w:color="auto" w:fill="auto"/>
            <w:tcMar>
              <w:right w:w="0" w:type="dxa"/>
            </w:tcMar>
          </w:tcPr>
          <w:p w14:paraId="61ED61BA" w14:textId="77777777" w:rsidR="00624359" w:rsidRPr="004509A5" w:rsidRDefault="00624359" w:rsidP="004E1D29">
            <w:pPr>
              <w:pStyle w:val="Brdtextmedindrag"/>
              <w:keepNext/>
              <w:keepLines/>
              <w:ind w:firstLine="0"/>
              <w:rPr>
                <w:b/>
                <w:bCs/>
              </w:rPr>
            </w:pPr>
            <w:r w:rsidRPr="005E65B2">
              <w:rPr>
                <w:b/>
                <w:bCs/>
                <w:i/>
                <w:iCs/>
              </w:rPr>
              <w:t>Förenklat underlag</w:t>
            </w:r>
            <w:r>
              <w:rPr>
                <w:b/>
                <w:bCs/>
              </w:rPr>
              <w:t xml:space="preserve"> när en specifik miljöbedömning inte ska göras</w:t>
            </w:r>
          </w:p>
        </w:tc>
      </w:tr>
    </w:tbl>
    <w:p w14:paraId="0BA03AAD" w14:textId="77777777" w:rsidR="00624359" w:rsidRDefault="00624359" w:rsidP="00634FB9">
      <w:pPr>
        <w:pStyle w:val="Brdtextmedindrag"/>
        <w:keepNext/>
        <w:keepLines/>
        <w:spacing w:before="240"/>
        <w:jc w:val="center"/>
      </w:pPr>
      <w:r>
        <w:t>47 §</w:t>
      </w:r>
      <w:r>
        <w:rPr>
          <w:rStyle w:val="Fotnotsreferens"/>
        </w:rPr>
        <w:footnoteReference w:id="6"/>
      </w:r>
    </w:p>
    <w:tbl>
      <w:tblPr>
        <w:tblW w:w="5000" w:type="pct"/>
        <w:tblCellMar>
          <w:left w:w="125" w:type="dxa"/>
          <w:right w:w="125" w:type="dxa"/>
        </w:tblCellMar>
        <w:tblLook w:val="0600" w:firstRow="0" w:lastRow="0" w:firstColumn="0" w:lastColumn="0" w:noHBand="1" w:noVBand="1"/>
      </w:tblPr>
      <w:tblGrid>
        <w:gridCol w:w="2948"/>
        <w:gridCol w:w="2949"/>
      </w:tblGrid>
      <w:tr w:rsidR="00D927B8" w14:paraId="5C47FAEF" w14:textId="77777777">
        <w:tc>
          <w:tcPr>
            <w:tcW w:w="2500" w:type="pct"/>
            <w:shd w:val="clear" w:color="auto" w:fill="auto"/>
            <w:tcMar>
              <w:left w:w="0" w:type="dxa"/>
            </w:tcMar>
          </w:tcPr>
          <w:p w14:paraId="1CF7B8EB" w14:textId="77777777" w:rsidR="00624359" w:rsidRDefault="00624359" w:rsidP="004E1D29">
            <w:pPr>
              <w:pStyle w:val="Brdtextmedindrag"/>
              <w:keepNext/>
              <w:keepLines/>
              <w:ind w:firstLine="0"/>
            </w:pPr>
            <w:r>
              <w:t>Om länsstyrelsen enligt 26 § beslutar att en betydande miljöpå</w:t>
            </w:r>
            <w:r>
              <w:softHyphen/>
              <w:t xml:space="preserve">verkan inte kan antas, ska den som avser att bedriva verksamheten eller vidta åtgärden </w:t>
            </w:r>
            <w:r w:rsidRPr="00BA5063">
              <w:t>i</w:t>
            </w:r>
            <w:r w:rsidRPr="00A14F05">
              <w:rPr>
                <w:i/>
                <w:iCs/>
              </w:rPr>
              <w:t xml:space="preserve"> en liten miljö</w:t>
            </w:r>
            <w:r w:rsidRPr="00A14F05">
              <w:rPr>
                <w:i/>
                <w:iCs/>
              </w:rPr>
              <w:softHyphen/>
              <w:t xml:space="preserve">konsekvensbeskrivning </w:t>
            </w:r>
            <w:r w:rsidRPr="00BA5063">
              <w:t>lämna</w:t>
            </w:r>
            <w:r>
              <w:t xml:space="preserve"> de upplysningar som behövs för en bedömning av de väsentliga miljö</w:t>
            </w:r>
            <w:r>
              <w:softHyphen/>
              <w:t xml:space="preserve">effekter som verksamheten eller åtgärden kan förväntas ge. </w:t>
            </w:r>
            <w:r w:rsidRPr="00A14F05">
              <w:rPr>
                <w:i/>
                <w:iCs/>
              </w:rPr>
              <w:t>Beskriv</w:t>
            </w:r>
            <w:r w:rsidRPr="00A14F05">
              <w:rPr>
                <w:i/>
                <w:iCs/>
              </w:rPr>
              <w:softHyphen/>
              <w:t>ningen</w:t>
            </w:r>
            <w:r>
              <w:t xml:space="preserve"> ska innehålla den samråds</w:t>
            </w:r>
            <w:r>
              <w:softHyphen/>
              <w:t>redogörelse som har tagits fram enligt 25 § 2.</w:t>
            </w:r>
          </w:p>
        </w:tc>
        <w:tc>
          <w:tcPr>
            <w:tcW w:w="2500" w:type="pct"/>
            <w:shd w:val="clear" w:color="auto" w:fill="auto"/>
            <w:tcMar>
              <w:right w:w="0" w:type="dxa"/>
            </w:tcMar>
          </w:tcPr>
          <w:p w14:paraId="667DE071" w14:textId="77777777" w:rsidR="00624359" w:rsidRDefault="00624359" w:rsidP="004E1D29">
            <w:pPr>
              <w:pStyle w:val="Brdtextmedindrag"/>
              <w:keepNext/>
              <w:keepLines/>
              <w:ind w:firstLine="0"/>
            </w:pPr>
            <w:r>
              <w:t>Om länsstyrelsen enligt 26 § beslutar att en betydande miljö</w:t>
            </w:r>
            <w:r>
              <w:softHyphen/>
              <w:t xml:space="preserve">påverkan inte kan antas, ska den som avser att bedriva verksamheten eller vidta åtgärden </w:t>
            </w:r>
            <w:r w:rsidRPr="00BA5063">
              <w:t>i</w:t>
            </w:r>
            <w:r w:rsidRPr="00A14F05">
              <w:rPr>
                <w:i/>
                <w:iCs/>
              </w:rPr>
              <w:t xml:space="preserve"> ett förenklat underlag </w:t>
            </w:r>
            <w:r w:rsidRPr="00BA5063">
              <w:t>lämna</w:t>
            </w:r>
            <w:r>
              <w:t xml:space="preserve"> de upplysningar som behövs för en bedömning av de väsentliga miljöeffekter som verksamheten eller åtgärden kan förväntas ge. </w:t>
            </w:r>
            <w:r w:rsidRPr="00A14F05">
              <w:rPr>
                <w:i/>
                <w:iCs/>
              </w:rPr>
              <w:t>Underlaget</w:t>
            </w:r>
            <w:r>
              <w:t xml:space="preserve"> ska inne</w:t>
            </w:r>
            <w:r>
              <w:softHyphen/>
              <w:t>hålla den samrådsredogörelse som har tagits fram enligt 25 § 2.</w:t>
            </w:r>
          </w:p>
        </w:tc>
      </w:tr>
    </w:tbl>
    <w:p w14:paraId="6AF92110" w14:textId="77777777" w:rsidR="00624359" w:rsidRDefault="00624359" w:rsidP="00634FB9">
      <w:pPr>
        <w:pStyle w:val="Brdtextmedindrag"/>
      </w:pPr>
      <w:r>
        <w:t>För verksamheter eller åtgärder som kan antas påverka miljön i ett naturområde som har förtecknats enligt 7 kap. 27 § första stycket 1 eller 2 ska beskrivningen innehålla de uppgifter som behövs för prövningen enligt 7 kap. 28 b och 29 §§.</w:t>
      </w:r>
    </w:p>
    <w:p w14:paraId="727651EE" w14:textId="77777777" w:rsidR="00624359" w:rsidRDefault="00624359" w:rsidP="00634FB9">
      <w:pPr>
        <w:pStyle w:val="Brdtextmedindrag"/>
      </w:pPr>
    </w:p>
    <w:p w14:paraId="4031FFB0" w14:textId="77777777" w:rsidR="00624359" w:rsidRDefault="00624359" w:rsidP="00634FB9">
      <w:pPr>
        <w:pStyle w:val="Brdtextmedindrag"/>
        <w:jc w:val="center"/>
        <w:rPr>
          <w:b/>
          <w:bCs/>
        </w:rPr>
      </w:pPr>
      <w:r>
        <w:rPr>
          <w:b/>
          <w:bCs/>
        </w:rPr>
        <w:t>9 kap.</w:t>
      </w:r>
    </w:p>
    <w:p w14:paraId="592ACFE3" w14:textId="77777777" w:rsidR="00624359" w:rsidRDefault="00624359" w:rsidP="00634FB9">
      <w:pPr>
        <w:pStyle w:val="Brdtextmedindrag"/>
        <w:jc w:val="center"/>
      </w:pPr>
      <w:r>
        <w:t>6 a §</w:t>
      </w:r>
      <w:r>
        <w:rPr>
          <w:rStyle w:val="Fotnotsreferens"/>
        </w:rPr>
        <w:footnoteReference w:id="7"/>
      </w:r>
    </w:p>
    <w:tbl>
      <w:tblPr>
        <w:tblW w:w="5000" w:type="pct"/>
        <w:tblCellMar>
          <w:left w:w="125" w:type="dxa"/>
          <w:right w:w="125" w:type="dxa"/>
        </w:tblCellMar>
        <w:tblLook w:val="0600" w:firstRow="0" w:lastRow="0" w:firstColumn="0" w:lastColumn="0" w:noHBand="1" w:noVBand="1"/>
      </w:tblPr>
      <w:tblGrid>
        <w:gridCol w:w="2948"/>
        <w:gridCol w:w="2949"/>
      </w:tblGrid>
      <w:tr w:rsidR="00D927B8" w14:paraId="56E56C3C" w14:textId="77777777">
        <w:tc>
          <w:tcPr>
            <w:tcW w:w="2500" w:type="pct"/>
            <w:shd w:val="clear" w:color="auto" w:fill="auto"/>
            <w:tcMar>
              <w:left w:w="0" w:type="dxa"/>
            </w:tcMar>
          </w:tcPr>
          <w:p w14:paraId="5A762635" w14:textId="77777777" w:rsidR="00624359" w:rsidRDefault="00624359" w:rsidP="004E1D29">
            <w:pPr>
              <w:pStyle w:val="Brdtextmedindrag"/>
              <w:ind w:firstLine="0"/>
            </w:pPr>
            <w:r w:rsidRPr="00C16545">
              <w:t>Även om tillståndsplikt inte följer av föreskrifter som har meddelats med stöd av 6</w:t>
            </w:r>
            <w:r>
              <w:t> </w:t>
            </w:r>
            <w:r w:rsidRPr="00C16545">
              <w:t>§, får tillsynsmyn</w:t>
            </w:r>
            <w:r>
              <w:softHyphen/>
            </w:r>
            <w:r w:rsidRPr="00C16545">
              <w:t xml:space="preserve">digheten besluta att förelägga </w:t>
            </w:r>
            <w:r w:rsidRPr="00AB27D9">
              <w:t xml:space="preserve">en </w:t>
            </w:r>
            <w:r w:rsidRPr="000C3DA6">
              <w:t>verksamhetsutövare</w:t>
            </w:r>
            <w:r w:rsidRPr="00C16545">
              <w:t xml:space="preserve"> att ansöka om tillstånd, om verksamheten </w:t>
            </w:r>
            <w:r w:rsidRPr="00A14F05">
              <w:rPr>
                <w:i/>
                <w:iCs/>
              </w:rPr>
              <w:t>medför risk för betydande föroreningar eller andra betydande olägenheter för människors hälsa eller miljön.</w:t>
            </w:r>
          </w:p>
        </w:tc>
        <w:tc>
          <w:tcPr>
            <w:tcW w:w="2500" w:type="pct"/>
            <w:shd w:val="clear" w:color="auto" w:fill="auto"/>
            <w:tcMar>
              <w:right w:w="0" w:type="dxa"/>
            </w:tcMar>
          </w:tcPr>
          <w:p w14:paraId="01A4AAEE" w14:textId="77777777" w:rsidR="00624359" w:rsidRDefault="00624359" w:rsidP="004E1D29">
            <w:pPr>
              <w:pStyle w:val="Brdtextmedindrag"/>
              <w:ind w:firstLine="0"/>
            </w:pPr>
            <w:r>
              <w:t>Även om tillståndsplikt inte följer av föreskrifter som har meddelats med stöd av 6 §, får tillsynsmyn</w:t>
            </w:r>
            <w:r>
              <w:softHyphen/>
              <w:t xml:space="preserve">digheten besluta att förelägga en verksamhetsutövare att ansöka om tillstånd, om verksamheten </w:t>
            </w:r>
            <w:r w:rsidRPr="00A14F05">
              <w:rPr>
                <w:i/>
                <w:iCs/>
              </w:rPr>
              <w:t>eller åtgärden kan antas medföra betydande miljöpåverkan.</w:t>
            </w:r>
          </w:p>
        </w:tc>
      </w:tr>
    </w:tbl>
    <w:p w14:paraId="5B75EAB2" w14:textId="77777777" w:rsidR="00624359" w:rsidRDefault="00624359" w:rsidP="00634FB9">
      <w:pPr>
        <w:pStyle w:val="Brdtextmedindrag"/>
        <w:ind w:firstLine="0"/>
      </w:pPr>
    </w:p>
    <w:p w14:paraId="55B994D4" w14:textId="77777777" w:rsidR="00624359" w:rsidRPr="001615A6" w:rsidRDefault="00624359" w:rsidP="00634FB9">
      <w:pPr>
        <w:pStyle w:val="Brdtextmedindrag"/>
        <w:ind w:firstLine="0"/>
        <w:jc w:val="center"/>
      </w:pPr>
      <w:r>
        <w:rPr>
          <w:b/>
          <w:bCs/>
        </w:rPr>
        <w:t>16 kap.</w:t>
      </w:r>
    </w:p>
    <w:p w14:paraId="4B8F6939" w14:textId="77777777" w:rsidR="00624359" w:rsidRDefault="00624359" w:rsidP="00634FB9">
      <w:pPr>
        <w:pStyle w:val="Brdtextmedindrag"/>
        <w:jc w:val="center"/>
      </w:pPr>
      <w:r>
        <w:t>2 a §</w:t>
      </w:r>
      <w:r>
        <w:rPr>
          <w:rStyle w:val="Fotnotsreferens"/>
        </w:rPr>
        <w:footnoteReference w:id="8"/>
      </w:r>
    </w:p>
    <w:tbl>
      <w:tblPr>
        <w:tblW w:w="5000" w:type="pct"/>
        <w:tblCellMar>
          <w:left w:w="125" w:type="dxa"/>
          <w:right w:w="125" w:type="dxa"/>
        </w:tblCellMar>
        <w:tblLook w:val="0600" w:firstRow="0" w:lastRow="0" w:firstColumn="0" w:lastColumn="0" w:noHBand="1" w:noVBand="1"/>
      </w:tblPr>
      <w:tblGrid>
        <w:gridCol w:w="2948"/>
        <w:gridCol w:w="2949"/>
      </w:tblGrid>
      <w:tr w:rsidR="00D927B8" w14:paraId="5F7D1EA5" w14:textId="77777777">
        <w:tc>
          <w:tcPr>
            <w:tcW w:w="2500" w:type="pct"/>
            <w:shd w:val="clear" w:color="auto" w:fill="auto"/>
            <w:tcMar>
              <w:left w:w="0" w:type="dxa"/>
            </w:tcMar>
          </w:tcPr>
          <w:p w14:paraId="57C4923D" w14:textId="77777777" w:rsidR="00624359" w:rsidRDefault="00624359" w:rsidP="004E1D29">
            <w:pPr>
              <w:pStyle w:val="Brdtextmedindrag"/>
              <w:ind w:firstLine="0"/>
            </w:pPr>
            <w:r w:rsidRPr="001615A6">
              <w:t>Vid ändring av en miljöfarlig verk</w:t>
            </w:r>
            <w:r>
              <w:softHyphen/>
            </w:r>
            <w:r w:rsidRPr="001615A6">
              <w:t xml:space="preserve">samhet </w:t>
            </w:r>
            <w:r w:rsidRPr="009F358D">
              <w:rPr>
                <w:i/>
                <w:iCs/>
              </w:rPr>
              <w:t>får</w:t>
            </w:r>
            <w:r w:rsidRPr="001615A6">
              <w:t xml:space="preserve"> tillståndet begränsas till att enbart avse ändringen (änd</w:t>
            </w:r>
            <w:r>
              <w:softHyphen/>
            </w:r>
            <w:r w:rsidRPr="001615A6">
              <w:t>ringstillstånd).</w:t>
            </w:r>
          </w:p>
        </w:tc>
        <w:tc>
          <w:tcPr>
            <w:tcW w:w="2500" w:type="pct"/>
            <w:shd w:val="clear" w:color="auto" w:fill="auto"/>
            <w:tcMar>
              <w:right w:w="0" w:type="dxa"/>
            </w:tcMar>
          </w:tcPr>
          <w:p w14:paraId="2B2B0288" w14:textId="77777777" w:rsidR="00624359" w:rsidRDefault="00624359" w:rsidP="004E1D29">
            <w:pPr>
              <w:pStyle w:val="Brdtextmedindrag"/>
              <w:ind w:firstLine="0"/>
              <w:rPr>
                <w:i/>
                <w:iCs/>
              </w:rPr>
            </w:pPr>
            <w:r w:rsidRPr="002A491B">
              <w:t xml:space="preserve">Vid ändring av en miljöfarlig verksamhet </w:t>
            </w:r>
            <w:r w:rsidRPr="009F358D">
              <w:rPr>
                <w:i/>
                <w:iCs/>
              </w:rPr>
              <w:t>ska</w:t>
            </w:r>
            <w:r w:rsidRPr="002A491B">
              <w:t xml:space="preserve"> tillståndet begrän</w:t>
            </w:r>
            <w:r>
              <w:softHyphen/>
            </w:r>
            <w:r w:rsidRPr="002A491B">
              <w:t>sas till att enbart avse ändringen (ändringstillstånd)</w:t>
            </w:r>
            <w:r>
              <w:t>.</w:t>
            </w:r>
            <w:r w:rsidRPr="002A491B">
              <w:t xml:space="preserve"> </w:t>
            </w:r>
            <w:r w:rsidRPr="00EB65C9">
              <w:rPr>
                <w:i/>
                <w:iCs/>
              </w:rPr>
              <w:t>Ett ändrings</w:t>
            </w:r>
            <w:r>
              <w:rPr>
                <w:i/>
                <w:iCs/>
              </w:rPr>
              <w:softHyphen/>
            </w:r>
            <w:r w:rsidRPr="00EB65C9">
              <w:rPr>
                <w:i/>
                <w:iCs/>
              </w:rPr>
              <w:t>tillstånd får dock inte meddelas om</w:t>
            </w:r>
          </w:p>
          <w:p w14:paraId="2C0CE31D" w14:textId="77777777" w:rsidR="00624359" w:rsidRPr="009F358D" w:rsidRDefault="00624359" w:rsidP="004E1D29">
            <w:pPr>
              <w:pStyle w:val="Brdtextmedindrag"/>
              <w:rPr>
                <w:i/>
                <w:iCs/>
              </w:rPr>
            </w:pPr>
            <w:r w:rsidRPr="009F358D">
              <w:rPr>
                <w:i/>
                <w:iCs/>
              </w:rPr>
              <w:t>1. ansökan avser tillstånd för hela verksamheten, eller</w:t>
            </w:r>
          </w:p>
          <w:p w14:paraId="0571A2DC" w14:textId="77777777" w:rsidR="00624359" w:rsidRDefault="00624359" w:rsidP="004E1D29">
            <w:pPr>
              <w:pStyle w:val="Brdtextmedindrag"/>
            </w:pPr>
            <w:r w:rsidRPr="009F358D">
              <w:rPr>
                <w:i/>
                <w:iCs/>
              </w:rPr>
              <w:lastRenderedPageBreak/>
              <w:t>2. </w:t>
            </w:r>
            <w:r w:rsidRPr="00EB65C9">
              <w:rPr>
                <w:i/>
                <w:iCs/>
              </w:rPr>
              <w:t>det är olämpligt att tillståndet begränsas till att enbart avse ändringen av verksamheten</w:t>
            </w:r>
            <w:r w:rsidRPr="009F358D">
              <w:rPr>
                <w:i/>
                <w:iCs/>
              </w:rPr>
              <w:t>.</w:t>
            </w:r>
          </w:p>
        </w:tc>
      </w:tr>
    </w:tbl>
    <w:p w14:paraId="4AD06CC3" w14:textId="77777777" w:rsidR="00624359" w:rsidRDefault="00624359" w:rsidP="00634FB9">
      <w:pPr>
        <w:pStyle w:val="Brdtextmedindrag"/>
        <w:jc w:val="left"/>
      </w:pPr>
    </w:p>
    <w:p w14:paraId="38E948FC" w14:textId="77777777" w:rsidR="00624359" w:rsidRPr="000A449F" w:rsidRDefault="00624359" w:rsidP="00634FB9">
      <w:pPr>
        <w:pStyle w:val="Brdtextmedindrag"/>
        <w:keepNext/>
        <w:keepLines/>
        <w:jc w:val="center"/>
        <w:rPr>
          <w:b/>
          <w:bCs/>
        </w:rPr>
      </w:pPr>
      <w:r>
        <w:rPr>
          <w:b/>
          <w:bCs/>
        </w:rPr>
        <w:t>19 kap.</w:t>
      </w:r>
    </w:p>
    <w:p w14:paraId="68A1C4B6" w14:textId="77777777" w:rsidR="00624359" w:rsidRDefault="00624359" w:rsidP="00634FB9">
      <w:pPr>
        <w:pStyle w:val="Brdtextmedindrag"/>
        <w:keepNext/>
        <w:keepLines/>
        <w:jc w:val="center"/>
      </w:pPr>
      <w:r>
        <w:t>5 §</w:t>
      </w:r>
      <w:r>
        <w:rPr>
          <w:rStyle w:val="Fotnotsreferens"/>
        </w:rPr>
        <w:footnoteReference w:id="9"/>
      </w:r>
    </w:p>
    <w:tbl>
      <w:tblPr>
        <w:tblW w:w="5000" w:type="pct"/>
        <w:tblCellMar>
          <w:left w:w="125" w:type="dxa"/>
          <w:right w:w="125" w:type="dxa"/>
        </w:tblCellMar>
        <w:tblLook w:val="0600" w:firstRow="0" w:lastRow="0" w:firstColumn="0" w:lastColumn="0" w:noHBand="1" w:noVBand="1"/>
      </w:tblPr>
      <w:tblGrid>
        <w:gridCol w:w="2948"/>
        <w:gridCol w:w="2949"/>
      </w:tblGrid>
      <w:tr w:rsidR="00D927B8" w14:paraId="45DD8123" w14:textId="77777777">
        <w:tc>
          <w:tcPr>
            <w:tcW w:w="2500" w:type="pct"/>
            <w:shd w:val="clear" w:color="auto" w:fill="auto"/>
            <w:tcMar>
              <w:left w:w="0" w:type="dxa"/>
            </w:tcMar>
          </w:tcPr>
          <w:p w14:paraId="210459CE" w14:textId="77777777" w:rsidR="00624359" w:rsidRDefault="00624359" w:rsidP="004E1D29">
            <w:pPr>
              <w:pStyle w:val="Brdtextmedindrag"/>
              <w:ind w:firstLine="0"/>
            </w:pPr>
            <w:r>
              <w:t>I ett ärende som prövas av läns</w:t>
            </w:r>
            <w:r>
              <w:softHyphen/>
              <w:t xml:space="preserve">styrelsen eller en kommunal nämnd ska </w:t>
            </w:r>
            <w:r w:rsidRPr="00D5608A">
              <w:rPr>
                <w:i/>
                <w:iCs/>
              </w:rPr>
              <w:t>styrelsen</w:t>
            </w:r>
            <w:r>
              <w:t xml:space="preserve"> eller nämnden tillämpa bestämmelserna</w:t>
            </w:r>
          </w:p>
        </w:tc>
        <w:tc>
          <w:tcPr>
            <w:tcW w:w="2500" w:type="pct"/>
            <w:shd w:val="clear" w:color="auto" w:fill="auto"/>
            <w:tcMar>
              <w:right w:w="0" w:type="dxa"/>
            </w:tcMar>
          </w:tcPr>
          <w:p w14:paraId="3EF5E597" w14:textId="77777777" w:rsidR="00624359" w:rsidRDefault="00624359" w:rsidP="004E1D29">
            <w:pPr>
              <w:pStyle w:val="Brdtextmedindrag"/>
              <w:ind w:firstLine="0"/>
            </w:pPr>
            <w:r>
              <w:t>I ett ärende som prövas av läns</w:t>
            </w:r>
            <w:r>
              <w:softHyphen/>
              <w:t xml:space="preserve">styrelsen eller en kommunal nämnd ska </w:t>
            </w:r>
            <w:r>
              <w:rPr>
                <w:i/>
                <w:iCs/>
              </w:rPr>
              <w:t>läns</w:t>
            </w:r>
            <w:r w:rsidRPr="00D5608A">
              <w:rPr>
                <w:i/>
                <w:iCs/>
              </w:rPr>
              <w:t>styrelsen</w:t>
            </w:r>
            <w:r>
              <w:t xml:space="preserve"> eller nämnden tillämpa bestämmelserna</w:t>
            </w:r>
          </w:p>
        </w:tc>
      </w:tr>
      <w:tr w:rsidR="00D927B8" w14:paraId="5DB0086F" w14:textId="77777777">
        <w:tc>
          <w:tcPr>
            <w:tcW w:w="2500" w:type="pct"/>
            <w:shd w:val="clear" w:color="auto" w:fill="auto"/>
            <w:tcMar>
              <w:left w:w="0" w:type="dxa"/>
            </w:tcMar>
          </w:tcPr>
          <w:p w14:paraId="0D09B734" w14:textId="77777777" w:rsidR="00624359" w:rsidRDefault="00624359" w:rsidP="004E1D29">
            <w:pPr>
              <w:pStyle w:val="Brdtextmedindrag"/>
            </w:pPr>
            <w:r>
              <w:t>1. i 22 kap. 1 och 1 d</w:t>
            </w:r>
            <w:r w:rsidRPr="00B10032">
              <w:t>–</w:t>
            </w:r>
            <w:r>
              <w:t>1 </w:t>
            </w:r>
            <w:r w:rsidRPr="00D02ACB">
              <w:rPr>
                <w:i/>
                <w:iCs/>
              </w:rPr>
              <w:t>f</w:t>
            </w:r>
            <w:r>
              <w:rPr>
                <w:i/>
                <w:iCs/>
              </w:rPr>
              <w:t> </w:t>
            </w:r>
            <w:r>
              <w:t>§§ om ansökans form och innehåll,</w:t>
            </w:r>
          </w:p>
        </w:tc>
        <w:tc>
          <w:tcPr>
            <w:tcW w:w="2500" w:type="pct"/>
            <w:shd w:val="clear" w:color="auto" w:fill="auto"/>
            <w:tcMar>
              <w:right w:w="0" w:type="dxa"/>
            </w:tcMar>
          </w:tcPr>
          <w:p w14:paraId="48C60BA6" w14:textId="77777777" w:rsidR="00624359" w:rsidRDefault="00624359" w:rsidP="004E1D29">
            <w:pPr>
              <w:pStyle w:val="Brdtextmedindrag"/>
            </w:pPr>
            <w:r>
              <w:t>1. i 22 kap. 1 och 1 d</w:t>
            </w:r>
            <w:r w:rsidRPr="00B10032">
              <w:t>–</w:t>
            </w:r>
            <w:r>
              <w:t>1 </w:t>
            </w:r>
            <w:r w:rsidRPr="00D02ACB">
              <w:rPr>
                <w:i/>
                <w:iCs/>
              </w:rPr>
              <w:t>g</w:t>
            </w:r>
            <w:r>
              <w:t> §§ om ansökans form och innehåll,</w:t>
            </w:r>
          </w:p>
        </w:tc>
      </w:tr>
    </w:tbl>
    <w:p w14:paraId="209EAB01" w14:textId="77777777" w:rsidR="00624359" w:rsidRDefault="00624359" w:rsidP="00634FB9">
      <w:pPr>
        <w:pStyle w:val="Brdtextmedindrag"/>
      </w:pPr>
      <w:r>
        <w:t>2. i 22 kap. 2 § om en ansökans ingivande och brister i den,</w:t>
      </w:r>
    </w:p>
    <w:p w14:paraId="0212FBFD" w14:textId="77777777" w:rsidR="00624359" w:rsidRDefault="00624359" w:rsidP="00634FB9">
      <w:pPr>
        <w:pStyle w:val="Brdtextmedindrag"/>
      </w:pPr>
      <w:r>
        <w:t>3. i 22 kap. 2 a § om prövningar som avses i 24 kap. 3, 5, 8, 9 och 13 §§,</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454079AB" w14:textId="77777777">
        <w:tc>
          <w:tcPr>
            <w:tcW w:w="2500" w:type="pct"/>
            <w:shd w:val="clear" w:color="auto" w:fill="auto"/>
            <w:tcMar>
              <w:left w:w="0" w:type="dxa"/>
            </w:tcMar>
          </w:tcPr>
          <w:p w14:paraId="2D59DC59" w14:textId="77777777" w:rsidR="00624359" w:rsidRDefault="00624359" w:rsidP="004E1D29">
            <w:pPr>
              <w:pStyle w:val="Brdtextmedindrag"/>
            </w:pPr>
            <w:r w:rsidRPr="00D02ACB">
              <w:t>4.</w:t>
            </w:r>
            <w:r>
              <w:t> i 22 kap. 3 § om kungörelses innehåll,</w:t>
            </w:r>
          </w:p>
        </w:tc>
        <w:tc>
          <w:tcPr>
            <w:tcW w:w="2500" w:type="pct"/>
            <w:shd w:val="clear" w:color="auto" w:fill="auto"/>
            <w:tcMar>
              <w:right w:w="0" w:type="dxa"/>
            </w:tcMar>
          </w:tcPr>
          <w:p w14:paraId="6B670817" w14:textId="77777777" w:rsidR="00624359" w:rsidRDefault="00624359" w:rsidP="004E1D29">
            <w:pPr>
              <w:pStyle w:val="Brdtextmedindrag"/>
            </w:pPr>
            <w:r w:rsidRPr="00D02ACB">
              <w:t>4.</w:t>
            </w:r>
            <w:r>
              <w:t xml:space="preserve"> i 22 kap. 3 </w:t>
            </w:r>
            <w:r>
              <w:rPr>
                <w:i/>
                <w:iCs/>
              </w:rPr>
              <w:t>och 3 a §</w:t>
            </w:r>
            <w:r>
              <w:t>§ om kun</w:t>
            </w:r>
            <w:r>
              <w:softHyphen/>
              <w:t>görelses innehåll,</w:t>
            </w:r>
          </w:p>
        </w:tc>
      </w:tr>
    </w:tbl>
    <w:p w14:paraId="3C25C518" w14:textId="77777777" w:rsidR="00624359" w:rsidRPr="00B10032" w:rsidRDefault="00624359" w:rsidP="00634FB9">
      <w:pPr>
        <w:pStyle w:val="Brdtextmedindrag"/>
      </w:pPr>
      <w:r w:rsidRPr="00D02ACB">
        <w:t>5.</w:t>
      </w:r>
      <w:r w:rsidRPr="00B10032">
        <w:t> i 22 kap. 6 § om talerätt,</w:t>
      </w:r>
    </w:p>
    <w:tbl>
      <w:tblPr>
        <w:tblW w:w="5000" w:type="pct"/>
        <w:tblCellMar>
          <w:left w:w="125" w:type="dxa"/>
          <w:right w:w="125" w:type="dxa"/>
        </w:tblCellMar>
        <w:tblLook w:val="0600" w:firstRow="0" w:lastRow="0" w:firstColumn="0" w:lastColumn="0" w:noHBand="1" w:noVBand="1"/>
      </w:tblPr>
      <w:tblGrid>
        <w:gridCol w:w="5897"/>
      </w:tblGrid>
      <w:tr w:rsidR="00D927B8" w14:paraId="55886BD0" w14:textId="77777777">
        <w:tc>
          <w:tcPr>
            <w:tcW w:w="2500" w:type="pct"/>
            <w:shd w:val="clear" w:color="auto" w:fill="auto"/>
            <w:tcMar>
              <w:left w:w="0" w:type="dxa"/>
            </w:tcMar>
          </w:tcPr>
          <w:p w14:paraId="10070E6D" w14:textId="77777777" w:rsidR="00624359" w:rsidRPr="00B10032" w:rsidRDefault="00624359" w:rsidP="004E1D29">
            <w:pPr>
              <w:pStyle w:val="Brdtextmedindrag"/>
            </w:pPr>
            <w:r w:rsidRPr="00D02ACB">
              <w:t>6.</w:t>
            </w:r>
            <w:r w:rsidRPr="00B10032">
              <w:t> i 22 kap. 9 § om rätt att företräda fastighet,</w:t>
            </w:r>
          </w:p>
          <w:p w14:paraId="79C123DE" w14:textId="77777777" w:rsidR="00624359" w:rsidRPr="00B10032" w:rsidRDefault="00624359" w:rsidP="004E1D29">
            <w:pPr>
              <w:pStyle w:val="Brdtextmedindrag"/>
            </w:pPr>
            <w:r w:rsidRPr="00D02ACB">
              <w:t>7.</w:t>
            </w:r>
            <w:r w:rsidRPr="00B10032">
              <w:t> i 22 kap. 12 och 13 §§ om sakkunniga och om att inhämta yttrande,</w:t>
            </w:r>
          </w:p>
          <w:p w14:paraId="0189E54D" w14:textId="77777777" w:rsidR="00624359" w:rsidRPr="00B10032" w:rsidRDefault="00624359" w:rsidP="004E1D29">
            <w:pPr>
              <w:pStyle w:val="Brdtextmedindrag"/>
            </w:pPr>
            <w:r w:rsidRPr="00D02ACB">
              <w:t>8. </w:t>
            </w:r>
            <w:r w:rsidRPr="00B10032">
              <w:t>i 3</w:t>
            </w:r>
            <w:r>
              <w:t> </w:t>
            </w:r>
            <w:r w:rsidRPr="00B10032">
              <w:t>kap. 4</w:t>
            </w:r>
            <w:r>
              <w:t> </w:t>
            </w:r>
            <w:r w:rsidRPr="00B10032">
              <w:t>§ lagen (2010:921) om mark- och miljödomstolar om undersökning på platsen,</w:t>
            </w:r>
          </w:p>
          <w:p w14:paraId="222E72F2" w14:textId="77777777" w:rsidR="00624359" w:rsidRDefault="00624359" w:rsidP="004E1D29">
            <w:pPr>
              <w:pStyle w:val="Brdtextmedindrag"/>
            </w:pPr>
            <w:r w:rsidRPr="00D02ACB">
              <w:t>9.</w:t>
            </w:r>
            <w:r w:rsidRPr="00B10032">
              <w:t> i 22</w:t>
            </w:r>
            <w:r>
              <w:t> </w:t>
            </w:r>
            <w:r w:rsidRPr="00B10032">
              <w:t>kap. 25</w:t>
            </w:r>
            <w:r>
              <w:t> </w:t>
            </w:r>
            <w:r w:rsidRPr="00B10032">
              <w:t>§ första stycket 1–3 och 5–11, andra stycket sista meningen och tredje stycket samt 25 a–25</w:t>
            </w:r>
            <w:r>
              <w:t> </w:t>
            </w:r>
            <w:r w:rsidRPr="00B10032">
              <w:t>c och 25 f–25</w:t>
            </w:r>
            <w:r>
              <w:t> </w:t>
            </w:r>
            <w:r w:rsidRPr="00B10032">
              <w:t>h</w:t>
            </w:r>
            <w:r>
              <w:t> </w:t>
            </w:r>
            <w:r w:rsidRPr="00B10032">
              <w:t>§§ om en tillståndsdoms innehåll,</w:t>
            </w:r>
          </w:p>
          <w:p w14:paraId="6AFC7BB0" w14:textId="77777777" w:rsidR="00624359" w:rsidRDefault="00624359" w:rsidP="004E1D29">
            <w:pPr>
              <w:pStyle w:val="Brdtextmedindrag"/>
            </w:pPr>
            <w:r>
              <w:t>10. i 22 kap. 26 § om särskild dom,</w:t>
            </w:r>
          </w:p>
          <w:p w14:paraId="7322091B" w14:textId="77777777" w:rsidR="00624359" w:rsidRDefault="00624359" w:rsidP="004E1D29">
            <w:pPr>
              <w:pStyle w:val="Brdtextmedindrag"/>
            </w:pPr>
            <w:r>
              <w:t>11. i 22 kap. 27 § första stycket, andra stycket andra meningen samt tredje stycket första meningen om uppskjutna frågor och provisoriska föreskrifter,</w:t>
            </w:r>
          </w:p>
          <w:p w14:paraId="7BC44445" w14:textId="77777777" w:rsidR="00624359" w:rsidRDefault="00624359" w:rsidP="004E1D29">
            <w:pPr>
              <w:pStyle w:val="Brdtextmedindrag"/>
            </w:pPr>
            <w:r>
              <w:t>12. i 22 kap. 28 § första stycket första meningen om verkställighets</w:t>
            </w:r>
            <w:r>
              <w:softHyphen/>
              <w:t>förordnande, och</w:t>
            </w:r>
          </w:p>
          <w:p w14:paraId="337C07D3" w14:textId="77777777" w:rsidR="00624359" w:rsidRPr="00B10032" w:rsidRDefault="00624359" w:rsidP="004E1D29">
            <w:pPr>
              <w:pStyle w:val="Brdtextmedindrag"/>
            </w:pPr>
            <w:r>
              <w:t>13. i 23 kap. 3 § när det gäller särskilt överklagande i frågor om sak</w:t>
            </w:r>
            <w:r>
              <w:softHyphen/>
              <w:t>kunniga som avses i 22 kap. 12 §.</w:t>
            </w:r>
          </w:p>
        </w:tc>
      </w:tr>
    </w:tbl>
    <w:p w14:paraId="47622FF3" w14:textId="77777777" w:rsidR="00624359" w:rsidRDefault="00624359" w:rsidP="00634FB9">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6D9CEA78" w14:textId="77777777">
        <w:tc>
          <w:tcPr>
            <w:tcW w:w="2500" w:type="pct"/>
            <w:shd w:val="clear" w:color="auto" w:fill="auto"/>
            <w:tcMar>
              <w:left w:w="0" w:type="dxa"/>
            </w:tcMar>
          </w:tcPr>
          <w:p w14:paraId="1CD65C84" w14:textId="77777777" w:rsidR="00624359" w:rsidRDefault="00624359" w:rsidP="004E1D29">
            <w:pPr>
              <w:pStyle w:val="Brdtextmedindrag"/>
            </w:pPr>
          </w:p>
        </w:tc>
        <w:tc>
          <w:tcPr>
            <w:tcW w:w="2500" w:type="pct"/>
            <w:shd w:val="clear" w:color="auto" w:fill="auto"/>
            <w:tcMar>
              <w:right w:w="0" w:type="dxa"/>
            </w:tcMar>
          </w:tcPr>
          <w:p w14:paraId="66A7E242" w14:textId="77777777" w:rsidR="00624359" w:rsidRPr="00763772" w:rsidRDefault="00624359" w:rsidP="004E1D29">
            <w:pPr>
              <w:pStyle w:val="Brdtextmedindrag"/>
              <w:ind w:firstLine="0"/>
              <w:rPr>
                <w:i/>
                <w:iCs/>
              </w:rPr>
            </w:pPr>
            <w:r w:rsidRPr="00763772">
              <w:rPr>
                <w:b/>
                <w:bCs/>
                <w:i/>
                <w:iCs/>
              </w:rPr>
              <w:t>Särskilt om länsstyrelsens miljöprövningsdelegation</w:t>
            </w:r>
          </w:p>
        </w:tc>
      </w:tr>
      <w:tr w:rsidR="00D927B8" w14:paraId="37DBEA9E" w14:textId="77777777">
        <w:tc>
          <w:tcPr>
            <w:tcW w:w="2500" w:type="pct"/>
            <w:shd w:val="clear" w:color="auto" w:fill="auto"/>
            <w:tcMar>
              <w:left w:w="0" w:type="dxa"/>
            </w:tcMar>
          </w:tcPr>
          <w:p w14:paraId="7D9CEDC8" w14:textId="77777777" w:rsidR="00624359" w:rsidRDefault="00624359" w:rsidP="004E1D29">
            <w:pPr>
              <w:pStyle w:val="Brdtextmedindrag"/>
              <w:keepNext/>
              <w:keepLines/>
            </w:pPr>
          </w:p>
        </w:tc>
        <w:tc>
          <w:tcPr>
            <w:tcW w:w="2500" w:type="pct"/>
            <w:shd w:val="clear" w:color="auto" w:fill="auto"/>
            <w:tcMar>
              <w:right w:w="0" w:type="dxa"/>
            </w:tcMar>
          </w:tcPr>
          <w:p w14:paraId="085B12C3" w14:textId="77777777" w:rsidR="00624359" w:rsidRPr="006D6ED9" w:rsidRDefault="00624359" w:rsidP="004E1D29">
            <w:pPr>
              <w:pStyle w:val="Brdtextmedindrag"/>
              <w:keepNext/>
              <w:keepLines/>
              <w:spacing w:before="240"/>
              <w:ind w:firstLine="0"/>
              <w:rPr>
                <w:i/>
              </w:rPr>
            </w:pPr>
            <w:r w:rsidRPr="006D6ED9">
              <w:rPr>
                <w:i/>
              </w:rPr>
              <w:t>5 a §</w:t>
            </w:r>
          </w:p>
        </w:tc>
      </w:tr>
      <w:tr w:rsidR="00D927B8" w14:paraId="0AC46DF8" w14:textId="77777777">
        <w:tc>
          <w:tcPr>
            <w:tcW w:w="2500" w:type="pct"/>
            <w:shd w:val="clear" w:color="auto" w:fill="auto"/>
            <w:tcMar>
              <w:left w:w="0" w:type="dxa"/>
            </w:tcMar>
          </w:tcPr>
          <w:p w14:paraId="6BF8D52A" w14:textId="77777777" w:rsidR="00624359" w:rsidRDefault="00624359" w:rsidP="004E1D29">
            <w:pPr>
              <w:pStyle w:val="Brdtextmedindrag"/>
            </w:pPr>
          </w:p>
        </w:tc>
        <w:tc>
          <w:tcPr>
            <w:tcW w:w="2500" w:type="pct"/>
            <w:shd w:val="clear" w:color="auto" w:fill="auto"/>
            <w:tcMar>
              <w:right w:w="0" w:type="dxa"/>
            </w:tcMar>
          </w:tcPr>
          <w:p w14:paraId="4416A139" w14:textId="77777777" w:rsidR="00624359" w:rsidRDefault="00624359" w:rsidP="004E1D29">
            <w:pPr>
              <w:pStyle w:val="Brdtextmedindrag"/>
              <w:ind w:firstLine="0"/>
              <w:rPr>
                <w:i/>
                <w:iCs/>
              </w:rPr>
            </w:pPr>
            <w:r>
              <w:rPr>
                <w:i/>
                <w:iCs/>
              </w:rPr>
              <w:t>I ett ärende som prövas av l</w:t>
            </w:r>
            <w:r w:rsidRPr="00CA74C4">
              <w:rPr>
                <w:i/>
                <w:iCs/>
              </w:rPr>
              <w:t>äns</w:t>
            </w:r>
            <w:r>
              <w:rPr>
                <w:i/>
                <w:iCs/>
              </w:rPr>
              <w:softHyphen/>
            </w:r>
            <w:r w:rsidRPr="00CA74C4">
              <w:rPr>
                <w:i/>
                <w:iCs/>
              </w:rPr>
              <w:t>styrelsens miljöprövningsdelega</w:t>
            </w:r>
            <w:r>
              <w:rPr>
                <w:i/>
                <w:iCs/>
              </w:rPr>
              <w:softHyphen/>
            </w:r>
            <w:r w:rsidRPr="00CA74C4">
              <w:rPr>
                <w:i/>
                <w:iCs/>
              </w:rPr>
              <w:t>tion</w:t>
            </w:r>
            <w:r>
              <w:rPr>
                <w:i/>
                <w:iCs/>
              </w:rPr>
              <w:t xml:space="preserve"> ska miljöprövningsdelega</w:t>
            </w:r>
            <w:r>
              <w:rPr>
                <w:i/>
                <w:iCs/>
              </w:rPr>
              <w:softHyphen/>
              <w:t>tionen utöver det som anges i 5 § tillämpa bestämmelserna i</w:t>
            </w:r>
          </w:p>
          <w:p w14:paraId="3333D004" w14:textId="77777777" w:rsidR="00624359" w:rsidRDefault="00624359" w:rsidP="004E1D29">
            <w:pPr>
              <w:pStyle w:val="Brdtextmedindrag"/>
              <w:rPr>
                <w:i/>
                <w:iCs/>
              </w:rPr>
            </w:pPr>
            <w:r>
              <w:rPr>
                <w:i/>
                <w:iCs/>
              </w:rPr>
              <w:t>1. 22 kap. 10 § om synpunkter på ansökan,</w:t>
            </w:r>
          </w:p>
          <w:p w14:paraId="65BFE7CB" w14:textId="77777777" w:rsidR="00624359" w:rsidRDefault="00624359" w:rsidP="004E1D29">
            <w:pPr>
              <w:pStyle w:val="Brdtextmedindrag"/>
              <w:rPr>
                <w:i/>
                <w:iCs/>
              </w:rPr>
            </w:pPr>
            <w:r>
              <w:rPr>
                <w:i/>
                <w:iCs/>
              </w:rPr>
              <w:t>2. 22 kap. 10 a § om komplett</w:t>
            </w:r>
            <w:r>
              <w:rPr>
                <w:i/>
                <w:iCs/>
              </w:rPr>
              <w:softHyphen/>
              <w:t>ering av ansökan och sammanställ</w:t>
            </w:r>
            <w:r>
              <w:rPr>
                <w:i/>
                <w:iCs/>
              </w:rPr>
              <w:softHyphen/>
              <w:t>ning av svar på synpunkter,</w:t>
            </w:r>
          </w:p>
          <w:p w14:paraId="0E2C3562" w14:textId="77777777" w:rsidR="00624359" w:rsidRDefault="00624359" w:rsidP="004E1D29">
            <w:pPr>
              <w:pStyle w:val="Brdtextmedindrag"/>
              <w:rPr>
                <w:i/>
                <w:iCs/>
              </w:rPr>
            </w:pPr>
            <w:r>
              <w:rPr>
                <w:i/>
                <w:iCs/>
              </w:rPr>
              <w:lastRenderedPageBreak/>
              <w:t>3. 22 kap. 11 § och 11 a § första och andra styckena om förbered</w:t>
            </w:r>
            <w:r>
              <w:rPr>
                <w:i/>
                <w:iCs/>
              </w:rPr>
              <w:softHyphen/>
              <w:t>else, och</w:t>
            </w:r>
          </w:p>
          <w:p w14:paraId="5108B3E3" w14:textId="77777777" w:rsidR="00624359" w:rsidRPr="00BC0499" w:rsidRDefault="00624359" w:rsidP="004E1D29">
            <w:pPr>
              <w:pStyle w:val="Brdtextmedindrag"/>
              <w:rPr>
                <w:i/>
                <w:lang w:val="nb-NO"/>
              </w:rPr>
            </w:pPr>
            <w:r w:rsidRPr="00BC0499">
              <w:rPr>
                <w:i/>
                <w:lang w:val="nb-NO"/>
              </w:rPr>
              <w:t>4. 22 kap. 11 b § om tidsplaner.</w:t>
            </w:r>
          </w:p>
        </w:tc>
      </w:tr>
    </w:tbl>
    <w:p w14:paraId="09B56B83" w14:textId="77777777" w:rsidR="00624359" w:rsidRPr="00BC0499" w:rsidRDefault="00624359" w:rsidP="00634FB9">
      <w:pPr>
        <w:pStyle w:val="Brdtextmedindrag"/>
        <w:rPr>
          <w:lang w:val="nb-NO"/>
        </w:rPr>
      </w:pPr>
    </w:p>
    <w:p w14:paraId="0FEA2AC7" w14:textId="77777777" w:rsidR="00624359" w:rsidRDefault="00624359" w:rsidP="00634FB9">
      <w:pPr>
        <w:pStyle w:val="Brdtextmedindrag"/>
        <w:keepNext/>
        <w:keepLines/>
        <w:jc w:val="center"/>
      </w:pPr>
      <w:r>
        <w:rPr>
          <w:b/>
          <w:bCs/>
        </w:rPr>
        <w:t>21 kap.</w:t>
      </w:r>
    </w:p>
    <w:p w14:paraId="2577D1E3" w14:textId="77777777" w:rsidR="00624359" w:rsidRDefault="00624359" w:rsidP="00634FB9">
      <w:pPr>
        <w:pStyle w:val="Brdtextmedindrag"/>
        <w:keepNext/>
        <w:keepLines/>
        <w:jc w:val="center"/>
      </w:pPr>
      <w:r>
        <w:t>1 a §</w:t>
      </w:r>
      <w:r>
        <w:rPr>
          <w:rStyle w:val="Fotnotsreferens"/>
        </w:rPr>
        <w:footnoteReference w:id="10"/>
      </w:r>
    </w:p>
    <w:p w14:paraId="00BBB0C9" w14:textId="77777777" w:rsidR="00624359" w:rsidRDefault="00624359" w:rsidP="00634FB9">
      <w:pPr>
        <w:pStyle w:val="Brdtextmedindrag"/>
        <w:ind w:firstLine="0"/>
      </w:pPr>
      <w:r>
        <w:t>Ansökningsmål är mål</w:t>
      </w:r>
    </w:p>
    <w:p w14:paraId="3B79AECA" w14:textId="77777777" w:rsidR="00624359" w:rsidRDefault="00624359" w:rsidP="00634FB9">
      <w:pPr>
        <w:pStyle w:val="Brdtextmedindrag"/>
      </w:pPr>
      <w:r>
        <w:t>1. om tillstånd till miljöfarlig verksamhet som avses i 9 kap. 6 § som inte ska prövas av en länsstyrelse eller en kommun enligt föreskrifter som har meddelats med stöd av 9 kap. 8 §,</w:t>
      </w:r>
    </w:p>
    <w:p w14:paraId="463355D3" w14:textId="77777777" w:rsidR="00624359" w:rsidRDefault="00624359" w:rsidP="00634FB9">
      <w:pPr>
        <w:pStyle w:val="Brdtextmedindrag"/>
      </w:pPr>
      <w:r>
        <w:t>2. om tillstånd till vattenverksamhet enligt 11 kap. 9 § som inte ska prövas av en länsstyrelse,</w:t>
      </w:r>
    </w:p>
    <w:p w14:paraId="3A7047CF" w14:textId="77777777" w:rsidR="00624359" w:rsidRDefault="00624359" w:rsidP="00634FB9">
      <w:pPr>
        <w:pStyle w:val="Brdtextmedindrag"/>
      </w:pPr>
      <w:r>
        <w:t>3. om godkännande enligt 11 kap. 16 § av ett utfört ändrings- eller lagningsarbete eller av åtgärder som strider mot meddelade bestämmelser om innehållande och tappning av vatten, om arbetet eller åtgärderna inte avser en markavvattning som ska prövas av en länsstyrelse,</w:t>
      </w:r>
    </w:p>
    <w:p w14:paraId="007FA6F8" w14:textId="77777777" w:rsidR="00624359" w:rsidRDefault="00624359" w:rsidP="00634FB9">
      <w:pPr>
        <w:pStyle w:val="Brdtextmedindrag"/>
      </w:pPr>
      <w:r>
        <w:t>4. om tillstånd enligt 11 kap. till utrivning av en vattenanläggning eller tillståndsprövning enligt 11 kap. 22 §,</w:t>
      </w:r>
    </w:p>
    <w:p w14:paraId="3C35389C" w14:textId="77777777" w:rsidR="00624359" w:rsidRDefault="00624359" w:rsidP="00634FB9">
      <w:pPr>
        <w:pStyle w:val="Brdtextmedindrag"/>
      </w:pPr>
      <w:r>
        <w:t>5. om förlängning enligt 24 kap. 2 § andra stycket av genomförande</w:t>
      </w:r>
      <w:r>
        <w:softHyphen/>
        <w:t xml:space="preserve">tiden eller den tid inom vilken verksamheten ska ha satts </w:t>
      </w:r>
      <w:r w:rsidRPr="008C218F">
        <w:t>igång,</w:t>
      </w:r>
    </w:p>
    <w:p w14:paraId="60C97B35" w14:textId="77777777" w:rsidR="00624359" w:rsidRDefault="00624359" w:rsidP="00634FB9">
      <w:pPr>
        <w:pStyle w:val="Brdtextmedindrag"/>
      </w:pPr>
      <w:r>
        <w:t>6. om återkallelse eller förbud mot fortsatt verksamhet enligt 24 kap. 3 §,</w:t>
      </w:r>
    </w:p>
    <w:p w14:paraId="2C8890F3" w14:textId="77777777" w:rsidR="00624359" w:rsidRDefault="00624359" w:rsidP="00634FB9">
      <w:pPr>
        <w:pStyle w:val="Brdtextmedindrag"/>
      </w:pPr>
      <w:r>
        <w:t>7. om omprövning enligt 24 kap. 5–14 §§ som inte ska prövas av en länsstyrelse eller en kommun enligt föreskrifter som har meddelats med stöd av 9 kap. 8 §,</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2CDAC692" w14:textId="77777777">
        <w:tc>
          <w:tcPr>
            <w:tcW w:w="2500" w:type="pct"/>
            <w:shd w:val="clear" w:color="auto" w:fill="auto"/>
            <w:tcMar>
              <w:left w:w="0" w:type="dxa"/>
            </w:tcMar>
          </w:tcPr>
          <w:p w14:paraId="0E2D74F3" w14:textId="77777777" w:rsidR="00624359" w:rsidRDefault="00624359" w:rsidP="004E1D29">
            <w:pPr>
              <w:pStyle w:val="Brdtextmedindrag"/>
            </w:pPr>
          </w:p>
        </w:tc>
        <w:tc>
          <w:tcPr>
            <w:tcW w:w="2500" w:type="pct"/>
            <w:shd w:val="clear" w:color="auto" w:fill="auto"/>
            <w:tcMar>
              <w:right w:w="0" w:type="dxa"/>
            </w:tcMar>
          </w:tcPr>
          <w:p w14:paraId="00EC4A60" w14:textId="77777777" w:rsidR="00624359" w:rsidRPr="00525B65" w:rsidRDefault="00624359" w:rsidP="004E1D29">
            <w:pPr>
              <w:pStyle w:val="Brdtextmedindrag"/>
              <w:rPr>
                <w:i/>
                <w:iCs/>
              </w:rPr>
            </w:pPr>
            <w:r>
              <w:rPr>
                <w:i/>
                <w:iCs/>
              </w:rPr>
              <w:t>8. om giltighetsförlängning enligt 24 kap. 14 a §,</w:t>
            </w:r>
          </w:p>
        </w:tc>
      </w:tr>
      <w:tr w:rsidR="00D927B8" w14:paraId="600087FC" w14:textId="77777777">
        <w:tc>
          <w:tcPr>
            <w:tcW w:w="2500" w:type="pct"/>
            <w:shd w:val="clear" w:color="auto" w:fill="auto"/>
            <w:tcMar>
              <w:left w:w="0" w:type="dxa"/>
            </w:tcMar>
          </w:tcPr>
          <w:p w14:paraId="59803BD6" w14:textId="77777777" w:rsidR="00624359" w:rsidRDefault="00624359" w:rsidP="004E1D29">
            <w:pPr>
              <w:pStyle w:val="Brdtextmedindrag"/>
            </w:pPr>
            <w:r>
              <w:rPr>
                <w:i/>
                <w:iCs/>
              </w:rPr>
              <w:t>8</w:t>
            </w:r>
            <w:r w:rsidRPr="00D02ACB">
              <w:rPr>
                <w:i/>
                <w:iCs/>
              </w:rPr>
              <w:t>. </w:t>
            </w:r>
            <w:r>
              <w:t>enligt 7 kap. 1 § lagen (1998:812) med särskilda bestäm</w:t>
            </w:r>
            <w:r>
              <w:softHyphen/>
              <w:t>melser om vattenverksamhet,</w:t>
            </w:r>
            <w:r w:rsidRPr="003D6DE5">
              <w:t xml:space="preserve"> eller</w:t>
            </w:r>
          </w:p>
        </w:tc>
        <w:tc>
          <w:tcPr>
            <w:tcW w:w="2500" w:type="pct"/>
            <w:shd w:val="clear" w:color="auto" w:fill="auto"/>
            <w:tcMar>
              <w:right w:w="0" w:type="dxa"/>
            </w:tcMar>
          </w:tcPr>
          <w:p w14:paraId="27845F30" w14:textId="77777777" w:rsidR="00624359" w:rsidRDefault="00624359" w:rsidP="004E1D29">
            <w:pPr>
              <w:pStyle w:val="Brdtextmedindrag"/>
            </w:pPr>
            <w:r w:rsidRPr="00D02ACB">
              <w:rPr>
                <w:i/>
                <w:iCs/>
              </w:rPr>
              <w:t>9.</w:t>
            </w:r>
            <w:r>
              <w:t> enligt 7 kap. 1 § lagen (1998:812) med särskilda bestäm</w:t>
            </w:r>
            <w:r>
              <w:softHyphen/>
              <w:t>melser om vattenverksamhet, eller</w:t>
            </w:r>
          </w:p>
        </w:tc>
      </w:tr>
      <w:tr w:rsidR="00D927B8" w14:paraId="0F6DAA30" w14:textId="77777777">
        <w:tc>
          <w:tcPr>
            <w:tcW w:w="2500" w:type="pct"/>
            <w:shd w:val="clear" w:color="auto" w:fill="auto"/>
            <w:tcMar>
              <w:left w:w="0" w:type="dxa"/>
            </w:tcMar>
          </w:tcPr>
          <w:p w14:paraId="08D19C7C" w14:textId="77777777" w:rsidR="00624359" w:rsidRDefault="00624359" w:rsidP="004E1D29">
            <w:pPr>
              <w:pStyle w:val="Brdtextmedindrag"/>
            </w:pPr>
            <w:r w:rsidRPr="006F701B">
              <w:rPr>
                <w:i/>
              </w:rPr>
              <w:t>9.</w:t>
            </w:r>
            <w:r>
              <w:t> om omprövning enligt 7 kap. 13–15 §§ lagen med särskilda bestämmelser om vattenverksam</w:t>
            </w:r>
            <w:r>
              <w:softHyphen/>
              <w:t>het.</w:t>
            </w:r>
          </w:p>
        </w:tc>
        <w:tc>
          <w:tcPr>
            <w:tcW w:w="2500" w:type="pct"/>
            <w:shd w:val="clear" w:color="auto" w:fill="auto"/>
            <w:tcMar>
              <w:right w:w="0" w:type="dxa"/>
            </w:tcMar>
          </w:tcPr>
          <w:p w14:paraId="6C6CE90E" w14:textId="77777777" w:rsidR="00624359" w:rsidRDefault="00624359" w:rsidP="004E1D29">
            <w:pPr>
              <w:pStyle w:val="Brdtextmedindrag"/>
            </w:pPr>
            <w:r w:rsidRPr="006F701B">
              <w:rPr>
                <w:i/>
                <w:iCs/>
              </w:rPr>
              <w:t>10</w:t>
            </w:r>
            <w:r w:rsidRPr="006F701B">
              <w:rPr>
                <w:i/>
              </w:rPr>
              <w:t>.</w:t>
            </w:r>
            <w:r>
              <w:t> om omprövning enligt 7 kap. 13–15 §§ lagen med särskilda bestämmelser om vattenverksam</w:t>
            </w:r>
            <w:r>
              <w:softHyphen/>
              <w:t>het.</w:t>
            </w:r>
          </w:p>
        </w:tc>
      </w:tr>
    </w:tbl>
    <w:p w14:paraId="0DCC2EE4" w14:textId="77777777" w:rsidR="00624359" w:rsidRDefault="00624359" w:rsidP="00634FB9">
      <w:pPr>
        <w:pStyle w:val="Brdtextmedindrag"/>
      </w:pPr>
      <w:r>
        <w:t>Mark- och miljödomstol får besluta att ett ansökningsmål som gäller ute</w:t>
      </w:r>
      <w:r>
        <w:softHyphen/>
        <w:t>slutande en viss eller vissa sakägare ska behandlas enligt det som gäller för stämningsmål enligt 7 kap. lagen med särskilda bestämmelser om vattenverksamhet, om sökanden medger det och målet kan avgöras med bindande verkan endast mot dessa sakägare.</w:t>
      </w:r>
    </w:p>
    <w:p w14:paraId="6D2FA310" w14:textId="77777777" w:rsidR="00624359" w:rsidRDefault="00624359" w:rsidP="00634FB9">
      <w:pPr>
        <w:pStyle w:val="Brdtextmedindrag"/>
      </w:pPr>
    </w:p>
    <w:p w14:paraId="578F8C88" w14:textId="77777777" w:rsidR="00624359" w:rsidRDefault="00624359" w:rsidP="00634FB9">
      <w:pPr>
        <w:pStyle w:val="Brdtextmedindrag"/>
        <w:keepNext/>
        <w:keepLines/>
        <w:jc w:val="center"/>
        <w:rPr>
          <w:b/>
          <w:bCs/>
        </w:rPr>
      </w:pPr>
      <w:r>
        <w:rPr>
          <w:b/>
          <w:bCs/>
        </w:rPr>
        <w:t>22 kap.</w:t>
      </w:r>
    </w:p>
    <w:p w14:paraId="390F10A7" w14:textId="77777777" w:rsidR="00624359" w:rsidRDefault="00624359" w:rsidP="00634FB9">
      <w:pPr>
        <w:pStyle w:val="Brdtextmedindrag"/>
        <w:keepNext/>
        <w:keepLines/>
        <w:jc w:val="center"/>
      </w:pPr>
      <w:r>
        <w:t>1 §</w:t>
      </w:r>
      <w:r>
        <w:rPr>
          <w:rStyle w:val="Fotnotsreferens"/>
        </w:rPr>
        <w:footnoteReference w:id="11"/>
      </w:r>
    </w:p>
    <w:p w14:paraId="11FEA8F1" w14:textId="77777777" w:rsidR="00624359" w:rsidRPr="007312E8" w:rsidRDefault="00624359" w:rsidP="00634FB9">
      <w:pPr>
        <w:pStyle w:val="Brdtextmedindrag"/>
        <w:ind w:firstLine="0"/>
      </w:pPr>
      <w:r w:rsidRPr="007312E8">
        <w:t>En ansökan i ett ansökningsmål ska vara skriftlig. Den ska innehålla</w:t>
      </w:r>
    </w:p>
    <w:p w14:paraId="71A3E9F5" w14:textId="77777777" w:rsidR="00624359" w:rsidRPr="007312E8" w:rsidRDefault="00624359" w:rsidP="00634FB9">
      <w:pPr>
        <w:pStyle w:val="Brdtextmedindrag"/>
      </w:pPr>
      <w:r w:rsidRPr="007312E8">
        <w:t>1.</w:t>
      </w:r>
      <w:r>
        <w:t> </w:t>
      </w:r>
      <w:r w:rsidRPr="007312E8">
        <w:t>ritningar och tekniska beskrivningar med uppgifter om förhållandena på platsen, om produktionsmängd eller liknande, om användningen av råvaror, andra insatsvaror och ämnen och om energianvändning,</w:t>
      </w:r>
    </w:p>
    <w:p w14:paraId="385355FD" w14:textId="77777777" w:rsidR="00624359" w:rsidRPr="007312E8" w:rsidRDefault="00624359" w:rsidP="00634FB9">
      <w:pPr>
        <w:pStyle w:val="Brdtextmedindrag"/>
      </w:pPr>
      <w:r w:rsidRPr="007312E8">
        <w:lastRenderedPageBreak/>
        <w:t>2.</w:t>
      </w:r>
      <w:r>
        <w:t> </w:t>
      </w:r>
      <w:r w:rsidRPr="007312E8">
        <w:t>uppgifter om utsläppskällor, om arten och mängden av alla förutse</w:t>
      </w:r>
      <w:r>
        <w:softHyphen/>
      </w:r>
      <w:r w:rsidRPr="007312E8">
        <w:t>bara utsläpp och om förslag till de åtgärder som kan behövas dels för att förebygga uppkomsten av avfall, dels för att förbereda för återanvändning, materialåtervinning och annan återvinning av det avfall som anläggningen ger upphov till,</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4FB5C6FB" w14:textId="77777777">
        <w:tc>
          <w:tcPr>
            <w:tcW w:w="2500" w:type="pct"/>
            <w:shd w:val="clear" w:color="auto" w:fill="auto"/>
            <w:tcMar>
              <w:left w:w="0" w:type="dxa"/>
            </w:tcMar>
          </w:tcPr>
          <w:p w14:paraId="701699A8" w14:textId="77777777" w:rsidR="00624359" w:rsidRPr="005A4A97" w:rsidRDefault="00624359" w:rsidP="004E1D29">
            <w:pPr>
              <w:pStyle w:val="Brdtextmedindrag"/>
              <w:rPr>
                <w:i/>
                <w:iCs/>
              </w:rPr>
            </w:pPr>
            <w:r w:rsidRPr="00BB7AE6">
              <w:t>3</w:t>
            </w:r>
            <w:r>
              <w:t>.</w:t>
            </w:r>
            <w:r w:rsidRPr="005A4A97">
              <w:rPr>
                <w:i/>
                <w:iCs/>
              </w:rPr>
              <w:t> </w:t>
            </w:r>
            <w:r w:rsidRPr="008C218F">
              <w:t>en miljökonsekvensbeskriv</w:t>
            </w:r>
            <w:r w:rsidRPr="008C218F">
              <w:softHyphen/>
              <w:t>ning när det krävs enligt 6 kap.,</w:t>
            </w:r>
          </w:p>
        </w:tc>
        <w:tc>
          <w:tcPr>
            <w:tcW w:w="2500" w:type="pct"/>
            <w:shd w:val="clear" w:color="auto" w:fill="auto"/>
            <w:tcMar>
              <w:right w:w="0" w:type="dxa"/>
            </w:tcMar>
          </w:tcPr>
          <w:p w14:paraId="2E11BE90" w14:textId="77777777" w:rsidR="00624359" w:rsidRDefault="00624359" w:rsidP="004E1D29">
            <w:pPr>
              <w:pStyle w:val="Brdtextmedindrag"/>
            </w:pPr>
            <w:r w:rsidRPr="007312E8">
              <w:t>3</w:t>
            </w:r>
            <w:r>
              <w:t>. </w:t>
            </w:r>
            <w:r w:rsidRPr="008C218F">
              <w:t>en miljökonsekvensbeskriv</w:t>
            </w:r>
            <w:r w:rsidRPr="008C218F">
              <w:softHyphen/>
              <w:t xml:space="preserve">ning </w:t>
            </w:r>
            <w:r>
              <w:rPr>
                <w:i/>
                <w:iCs/>
              </w:rPr>
              <w:t>eller ett förenklat underlag</w:t>
            </w:r>
            <w:r w:rsidRPr="008C218F">
              <w:t xml:space="preserve"> när det krävs enligt 6 kap.</w:t>
            </w:r>
            <w:r>
              <w:rPr>
                <w:i/>
                <w:iCs/>
              </w:rPr>
              <w:t>,</w:t>
            </w:r>
          </w:p>
        </w:tc>
      </w:tr>
    </w:tbl>
    <w:p w14:paraId="197BD516" w14:textId="77777777" w:rsidR="00624359" w:rsidRPr="007312E8" w:rsidRDefault="00624359" w:rsidP="00634FB9">
      <w:pPr>
        <w:pStyle w:val="Brdtextmedindrag"/>
      </w:pPr>
      <w:r w:rsidRPr="007312E8">
        <w:t>4.</w:t>
      </w:r>
      <w:r>
        <w:t> </w:t>
      </w:r>
      <w:r w:rsidRPr="007312E8">
        <w:t>förslag till skyddsåtgärder eller andra försiktighetsmått samt de övriga uppgifter som behövs för att bedöma hur de allmänna hänsynsreglerna i 2</w:t>
      </w:r>
      <w:r>
        <w:t> </w:t>
      </w:r>
      <w:r w:rsidRPr="007312E8">
        <w:t>kap. följs,</w:t>
      </w:r>
    </w:p>
    <w:p w14:paraId="3EAA60C5" w14:textId="77777777" w:rsidR="00624359" w:rsidRPr="007312E8" w:rsidRDefault="00624359" w:rsidP="00634FB9">
      <w:pPr>
        <w:pStyle w:val="Brdtextmedindrag"/>
      </w:pPr>
      <w:r w:rsidRPr="007312E8">
        <w:t>5.</w:t>
      </w:r>
      <w:r>
        <w:t> </w:t>
      </w:r>
      <w:r w:rsidRPr="007312E8">
        <w:t>förslag till övervakning och kontroll av verksamheten,</w:t>
      </w:r>
    </w:p>
    <w:p w14:paraId="294F2CC0" w14:textId="77777777" w:rsidR="00624359" w:rsidRPr="007312E8" w:rsidRDefault="00624359" w:rsidP="00634FB9">
      <w:pPr>
        <w:pStyle w:val="Brdtextmedindrag"/>
      </w:pPr>
      <w:r w:rsidRPr="007312E8">
        <w:t>6.</w:t>
      </w:r>
      <w:r>
        <w:t> </w:t>
      </w:r>
      <w:r w:rsidRPr="007312E8">
        <w:t>det handlingsprogram och den säkerhetsrapport som krävs enligt lagen (1999:381) om åtgärder för att förebygga och begränsa följderna av allvarliga kemikalieolyckor, om den verksamhet eller åtgärd som målet avser omfattas av den lagen,</w:t>
      </w:r>
    </w:p>
    <w:p w14:paraId="5D748AA7" w14:textId="77777777" w:rsidR="00624359" w:rsidRPr="007312E8" w:rsidRDefault="00624359" w:rsidP="00634FB9">
      <w:pPr>
        <w:pStyle w:val="Brdtextmedindrag"/>
      </w:pPr>
      <w:r w:rsidRPr="007312E8">
        <w:t>7.</w:t>
      </w:r>
      <w:r>
        <w:t> </w:t>
      </w:r>
      <w:r w:rsidRPr="007312E8">
        <w:t>en statusrapport när det krävs enligt föreskrifter som har meddelats med stöd av 10 kap. 21 § första stycket 5,</w:t>
      </w:r>
    </w:p>
    <w:p w14:paraId="5AF81EC1" w14:textId="77777777" w:rsidR="00624359" w:rsidRPr="007312E8" w:rsidRDefault="00624359" w:rsidP="00634FB9">
      <w:pPr>
        <w:pStyle w:val="Brdtextmedindrag"/>
      </w:pPr>
      <w:r w:rsidRPr="007312E8">
        <w:t>8.</w:t>
      </w:r>
      <w:r>
        <w:t> </w:t>
      </w:r>
      <w:r w:rsidRPr="007312E8">
        <w:t>en avfallshanteringsplan för utvinningsavfall när en sådan krävs enligt föreskrifter som har meddelats med stöd av 15 kap. 40 §, och</w:t>
      </w:r>
    </w:p>
    <w:p w14:paraId="7BC0B624" w14:textId="77777777" w:rsidR="00624359" w:rsidRPr="007312E8" w:rsidRDefault="00624359" w:rsidP="00634FB9">
      <w:pPr>
        <w:pStyle w:val="Brdtextmedindrag"/>
        <w:jc w:val="left"/>
      </w:pPr>
      <w:r w:rsidRPr="007312E8">
        <w:t>9.</w:t>
      </w:r>
      <w:r>
        <w:t> </w:t>
      </w:r>
      <w:r w:rsidRPr="007312E8">
        <w:t>en icke-teknisk sammanfattning av de uppgifter som anges i 1</w:t>
      </w:r>
      <w:r>
        <w:t>–</w:t>
      </w:r>
      <w:r w:rsidRPr="007312E8">
        <w:t>8.</w:t>
      </w:r>
    </w:p>
    <w:p w14:paraId="2B186FBA" w14:textId="77777777" w:rsidR="00624359" w:rsidRPr="00B67A72" w:rsidRDefault="00624359" w:rsidP="00634FB9">
      <w:pPr>
        <w:pStyle w:val="Brdtextmedindrag"/>
        <w:jc w:val="center"/>
        <w:rPr>
          <w:b/>
          <w:bCs/>
        </w:rPr>
      </w:pPr>
    </w:p>
    <w:p w14:paraId="6382F4BB" w14:textId="77777777" w:rsidR="00624359" w:rsidRDefault="00624359" w:rsidP="00634FB9">
      <w:pPr>
        <w:pStyle w:val="Brdtextmedindrag"/>
        <w:keepNext/>
        <w:keepLines/>
        <w:jc w:val="center"/>
      </w:pPr>
      <w:r>
        <w:t>1 d §</w:t>
      </w:r>
      <w:r>
        <w:rPr>
          <w:rStyle w:val="Fotnotsreferens"/>
        </w:rPr>
        <w:footnoteReference w:id="12"/>
      </w:r>
    </w:p>
    <w:p w14:paraId="31F392AF" w14:textId="77777777" w:rsidR="00624359" w:rsidRDefault="00624359" w:rsidP="00634FB9">
      <w:pPr>
        <w:pStyle w:val="Brdtextmedindrag"/>
        <w:keepNext/>
        <w:keepLines/>
        <w:ind w:firstLine="0"/>
      </w:pPr>
      <w:r>
        <w:t>En ansökan om omprövning eller om tillstånd att ändra en verksamhet ska innehålla en redogörelse för alla tillståndsbestämmelser och villkor som gäller för verksamheten enligt tidigare tillstånd.</w:t>
      </w:r>
    </w:p>
    <w:p w14:paraId="684F1ADD" w14:textId="77777777" w:rsidR="00624359" w:rsidRDefault="00624359" w:rsidP="00634FB9">
      <w:pPr>
        <w:pStyle w:val="Brdtextmedindrag"/>
      </w:pPr>
      <w:r>
        <w:t>Om ansökan avser ett ändringstillstånd enligt 16 kap. 2 a §, ska ansökan också innehålla</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7C91AD3F" w14:textId="77777777">
        <w:tc>
          <w:tcPr>
            <w:tcW w:w="2500" w:type="pct"/>
            <w:shd w:val="clear" w:color="auto" w:fill="auto"/>
            <w:tcMar>
              <w:left w:w="0" w:type="dxa"/>
            </w:tcMar>
          </w:tcPr>
          <w:p w14:paraId="3DC68194" w14:textId="77777777" w:rsidR="00624359" w:rsidRDefault="00624359" w:rsidP="004E1D29">
            <w:pPr>
              <w:pStyle w:val="Brdtextmedindrag"/>
            </w:pPr>
            <w:r>
              <w:t xml:space="preserve">1. de uppgifter som behövs för att bedöma </w:t>
            </w:r>
            <w:r w:rsidRPr="000C3DA6">
              <w:rPr>
                <w:i/>
                <w:iCs/>
              </w:rPr>
              <w:t>om ett sådant ändrings</w:t>
            </w:r>
            <w:r w:rsidRPr="000C3DA6">
              <w:rPr>
                <w:i/>
                <w:iCs/>
              </w:rPr>
              <w:softHyphen/>
              <w:t>tillstånd är</w:t>
            </w:r>
            <w:r>
              <w:t xml:space="preserve"> </w:t>
            </w:r>
            <w:r w:rsidRPr="00F12DDF">
              <w:rPr>
                <w:i/>
                <w:iCs/>
              </w:rPr>
              <w:t>lämpligt</w:t>
            </w:r>
            <w:r>
              <w:t>, och</w:t>
            </w:r>
          </w:p>
        </w:tc>
        <w:tc>
          <w:tcPr>
            <w:tcW w:w="2500" w:type="pct"/>
            <w:shd w:val="clear" w:color="auto" w:fill="auto"/>
            <w:tcMar>
              <w:right w:w="0" w:type="dxa"/>
            </w:tcMar>
          </w:tcPr>
          <w:p w14:paraId="0365D6D2" w14:textId="77777777" w:rsidR="00624359" w:rsidRDefault="00624359" w:rsidP="004E1D29">
            <w:pPr>
              <w:pStyle w:val="Brdtextmedindrag"/>
            </w:pPr>
            <w:r>
              <w:t xml:space="preserve">1. de uppgifter som behövs för att bedöma </w:t>
            </w:r>
            <w:r w:rsidRPr="000C3DA6">
              <w:rPr>
                <w:i/>
                <w:iCs/>
              </w:rPr>
              <w:t xml:space="preserve">att </w:t>
            </w:r>
            <w:r>
              <w:rPr>
                <w:i/>
                <w:iCs/>
              </w:rPr>
              <w:t xml:space="preserve">det </w:t>
            </w:r>
            <w:r w:rsidRPr="00BB7AE6">
              <w:rPr>
                <w:i/>
              </w:rPr>
              <w:t>inte</w:t>
            </w:r>
            <w:r>
              <w:t xml:space="preserve"> </w:t>
            </w:r>
            <w:r w:rsidRPr="008C218F">
              <w:rPr>
                <w:i/>
                <w:iCs/>
              </w:rPr>
              <w:t xml:space="preserve">är </w:t>
            </w:r>
            <w:r w:rsidRPr="00F12DDF">
              <w:rPr>
                <w:i/>
                <w:iCs/>
              </w:rPr>
              <w:t>olämpligt</w:t>
            </w:r>
            <w:r>
              <w:t xml:space="preserve"> </w:t>
            </w:r>
            <w:r w:rsidRPr="008C218F">
              <w:rPr>
                <w:i/>
                <w:iCs/>
              </w:rPr>
              <w:t>att tillståndet begränsas till att enbart avse ändringen av verksamheten</w:t>
            </w:r>
            <w:r>
              <w:t>, och</w:t>
            </w:r>
          </w:p>
        </w:tc>
      </w:tr>
    </w:tbl>
    <w:p w14:paraId="0EA45DB2" w14:textId="77777777" w:rsidR="00624359" w:rsidRDefault="00624359" w:rsidP="00634FB9">
      <w:pPr>
        <w:pStyle w:val="Brdtextmedindrag"/>
        <w:jc w:val="left"/>
      </w:pPr>
      <w:r>
        <w:t>2. en avfallshanteringsplan för utvinningsavfall när en sådan krävs enligt föreskrifter som har meddelats med stöd av 15 kap. 40 §.</w:t>
      </w:r>
    </w:p>
    <w:p w14:paraId="52AB2564" w14:textId="77777777" w:rsidR="00624359" w:rsidRDefault="00624359" w:rsidP="00634FB9">
      <w:pPr>
        <w:pStyle w:val="Brdtextmedindrag"/>
        <w:jc w:val="left"/>
      </w:pPr>
      <w:r w:rsidRPr="00896DFF">
        <w:t>Om ansökan avser en omprövning enligt 24</w:t>
      </w:r>
      <w:r>
        <w:t> </w:t>
      </w:r>
      <w:r w:rsidRPr="00896DFF">
        <w:t>kap. 13</w:t>
      </w:r>
      <w:r>
        <w:t> </w:t>
      </w:r>
      <w:r w:rsidRPr="00896DFF">
        <w:t>a</w:t>
      </w:r>
      <w:r>
        <w:t> </w:t>
      </w:r>
      <w:r w:rsidRPr="00896DFF">
        <w:t>§ ska den också innehålla en redogörelse för de arbeten som återstår för den tillstånds</w:t>
      </w:r>
      <w:r>
        <w:softHyphen/>
      </w:r>
      <w:r w:rsidRPr="00896DFF">
        <w:t>givna vattenverksamheten.</w:t>
      </w:r>
    </w:p>
    <w:p w14:paraId="0AC66238" w14:textId="0FA07CD6" w:rsidR="00624359" w:rsidRDefault="00624359" w:rsidP="00634FB9">
      <w:pPr>
        <w:pStyle w:val="Brdtextmedindrag"/>
        <w:jc w:val="left"/>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7BB03C4D" w14:textId="77777777">
        <w:tc>
          <w:tcPr>
            <w:tcW w:w="2500" w:type="pct"/>
            <w:shd w:val="clear" w:color="auto" w:fill="auto"/>
            <w:tcMar>
              <w:left w:w="0" w:type="dxa"/>
            </w:tcMar>
          </w:tcPr>
          <w:p w14:paraId="77B2BF9A" w14:textId="77777777" w:rsidR="00624359" w:rsidRDefault="00624359" w:rsidP="004E1D29">
            <w:pPr>
              <w:pStyle w:val="Brdtextmedindrag"/>
            </w:pPr>
          </w:p>
        </w:tc>
        <w:tc>
          <w:tcPr>
            <w:tcW w:w="2500" w:type="pct"/>
            <w:shd w:val="clear" w:color="auto" w:fill="auto"/>
            <w:tcMar>
              <w:right w:w="0" w:type="dxa"/>
            </w:tcMar>
          </w:tcPr>
          <w:p w14:paraId="1F6D7F2B" w14:textId="77777777" w:rsidR="00624359" w:rsidRPr="00C8390D" w:rsidRDefault="00624359" w:rsidP="004E1D29">
            <w:pPr>
              <w:pStyle w:val="Brdtextmedindrag"/>
              <w:ind w:firstLine="0"/>
              <w:rPr>
                <w:i/>
                <w:iCs/>
              </w:rPr>
            </w:pPr>
            <w:r>
              <w:rPr>
                <w:i/>
                <w:iCs/>
              </w:rPr>
              <w:t>1 g §</w:t>
            </w:r>
          </w:p>
        </w:tc>
      </w:tr>
      <w:tr w:rsidR="00D927B8" w14:paraId="33063DE6" w14:textId="77777777">
        <w:tc>
          <w:tcPr>
            <w:tcW w:w="2500" w:type="pct"/>
            <w:shd w:val="clear" w:color="auto" w:fill="auto"/>
            <w:tcMar>
              <w:left w:w="0" w:type="dxa"/>
            </w:tcMar>
          </w:tcPr>
          <w:p w14:paraId="0E8C29C1" w14:textId="77777777" w:rsidR="00624359" w:rsidRDefault="00624359" w:rsidP="004E1D29">
            <w:pPr>
              <w:pStyle w:val="Brdtextmedindrag"/>
            </w:pPr>
          </w:p>
        </w:tc>
        <w:tc>
          <w:tcPr>
            <w:tcW w:w="2500" w:type="pct"/>
            <w:shd w:val="clear" w:color="auto" w:fill="auto"/>
            <w:tcMar>
              <w:right w:w="0" w:type="dxa"/>
            </w:tcMar>
          </w:tcPr>
          <w:p w14:paraId="3058D1B1" w14:textId="2F600F59" w:rsidR="00624359" w:rsidRDefault="00624359" w:rsidP="004E1D29">
            <w:pPr>
              <w:pStyle w:val="Brdtextmedindrag"/>
              <w:ind w:firstLine="0"/>
              <w:rPr>
                <w:i/>
                <w:iCs/>
              </w:rPr>
            </w:pPr>
            <w:r>
              <w:rPr>
                <w:i/>
                <w:iCs/>
              </w:rPr>
              <w:t>En ansökan om giltighetsförläng</w:t>
            </w:r>
            <w:r>
              <w:rPr>
                <w:i/>
                <w:iCs/>
              </w:rPr>
              <w:softHyphen/>
              <w:t>ning av ett tillstånd enligt 24 kap. 14 a § ska innehålla den utredning om verksamheten och övriga för</w:t>
            </w:r>
            <w:r>
              <w:rPr>
                <w:i/>
                <w:iCs/>
              </w:rPr>
              <w:softHyphen/>
              <w:t>hållanden som behövs för pröv</w:t>
            </w:r>
            <w:r>
              <w:rPr>
                <w:i/>
                <w:iCs/>
              </w:rPr>
              <w:softHyphen/>
              <w:t>ningen.</w:t>
            </w:r>
          </w:p>
          <w:p w14:paraId="322A98D2" w14:textId="6B46EAD4" w:rsidR="00624359" w:rsidRPr="00C8390D" w:rsidRDefault="00624359">
            <w:pPr>
              <w:pStyle w:val="Brdtextmedindrag"/>
            </w:pPr>
            <w:r>
              <w:rPr>
                <w:i/>
                <w:iCs/>
              </w:rPr>
              <w:t>En ansökan om giltighetsförläng</w:t>
            </w:r>
            <w:r>
              <w:rPr>
                <w:i/>
                <w:iCs/>
              </w:rPr>
              <w:softHyphen/>
              <w:t xml:space="preserve">ning av ett tillstånd som avses i </w:t>
            </w:r>
            <w:r>
              <w:rPr>
                <w:i/>
                <w:iCs/>
              </w:rPr>
              <w:lastRenderedPageBreak/>
              <w:t>7 kap. 28 a § miljöbalken ska även innehålla en utredning som visar hur verksamheten ensam eller till</w:t>
            </w:r>
            <w:r>
              <w:rPr>
                <w:i/>
                <w:iCs/>
              </w:rPr>
              <w:softHyphen/>
              <w:t>sammans med andra verksamheter eller åtgärder kan komma att påverka miljön i naturområdet.</w:t>
            </w:r>
          </w:p>
        </w:tc>
      </w:tr>
    </w:tbl>
    <w:p w14:paraId="4B06D0E9" w14:textId="0A61CCBA" w:rsidR="00624359" w:rsidRDefault="00624359" w:rsidP="00634FB9">
      <w:pPr>
        <w:pStyle w:val="Brdtextmedindrag"/>
        <w:jc w:val="left"/>
      </w:pPr>
    </w:p>
    <w:p w14:paraId="5F89614B" w14:textId="77777777" w:rsidR="00624359" w:rsidRDefault="00624359" w:rsidP="00634FB9">
      <w:pPr>
        <w:pStyle w:val="Brdtextmedindrag"/>
        <w:keepNext/>
        <w:keepLines/>
        <w:jc w:val="center"/>
      </w:pPr>
      <w:r>
        <w:t>2 §</w:t>
      </w:r>
      <w:r>
        <w:rPr>
          <w:rStyle w:val="Fotnotsreferens"/>
        </w:rPr>
        <w:footnoteReference w:id="13"/>
      </w:r>
    </w:p>
    <w:tbl>
      <w:tblPr>
        <w:tblW w:w="5000" w:type="pct"/>
        <w:tblCellMar>
          <w:left w:w="125" w:type="dxa"/>
          <w:right w:w="125" w:type="dxa"/>
        </w:tblCellMar>
        <w:tblLook w:val="0600" w:firstRow="0" w:lastRow="0" w:firstColumn="0" w:lastColumn="0" w:noHBand="1" w:noVBand="1"/>
      </w:tblPr>
      <w:tblGrid>
        <w:gridCol w:w="2948"/>
        <w:gridCol w:w="2949"/>
      </w:tblGrid>
      <w:tr w:rsidR="00D927B8" w14:paraId="2EE54A81" w14:textId="77777777">
        <w:tc>
          <w:tcPr>
            <w:tcW w:w="2500" w:type="pct"/>
            <w:shd w:val="clear" w:color="auto" w:fill="auto"/>
            <w:tcMar>
              <w:left w:w="0" w:type="dxa"/>
            </w:tcMar>
          </w:tcPr>
          <w:p w14:paraId="3466749B" w14:textId="77777777" w:rsidR="00624359" w:rsidRDefault="00624359" w:rsidP="004E1D29">
            <w:pPr>
              <w:pStyle w:val="Brdtextmedindrag"/>
              <w:keepNext/>
              <w:keepLines/>
              <w:ind w:firstLine="0"/>
            </w:pPr>
            <w:r>
              <w:t xml:space="preserve">Ansökningshandlingarna </w:t>
            </w:r>
            <w:r w:rsidRPr="005938BE">
              <w:rPr>
                <w:i/>
                <w:iCs/>
              </w:rPr>
              <w:t>skall</w:t>
            </w:r>
            <w:r>
              <w:t xml:space="preserve"> </w:t>
            </w:r>
            <w:r w:rsidRPr="000201F3">
              <w:rPr>
                <w:i/>
                <w:iCs/>
              </w:rPr>
              <w:t>ges</w:t>
            </w:r>
            <w:r>
              <w:t xml:space="preserve"> in i det antal exemplar som mark- och miljödomstolen </w:t>
            </w:r>
            <w:r w:rsidRPr="00525B65">
              <w:rPr>
                <w:i/>
                <w:iCs/>
              </w:rPr>
              <w:t>finner behöv</w:t>
            </w:r>
            <w:r>
              <w:rPr>
                <w:i/>
                <w:iCs/>
              </w:rPr>
              <w:softHyphen/>
            </w:r>
            <w:r w:rsidRPr="00525B65">
              <w:rPr>
                <w:i/>
                <w:iCs/>
              </w:rPr>
              <w:t>ligt</w:t>
            </w:r>
            <w:r>
              <w:t>.</w:t>
            </w:r>
          </w:p>
        </w:tc>
        <w:tc>
          <w:tcPr>
            <w:tcW w:w="2500" w:type="pct"/>
            <w:shd w:val="clear" w:color="auto" w:fill="auto"/>
            <w:tcMar>
              <w:right w:w="0" w:type="dxa"/>
            </w:tcMar>
          </w:tcPr>
          <w:p w14:paraId="59942989" w14:textId="77777777" w:rsidR="00624359" w:rsidRDefault="00624359" w:rsidP="004E1D29">
            <w:pPr>
              <w:pStyle w:val="Brdtextmedindrag"/>
              <w:keepNext/>
              <w:keepLines/>
              <w:ind w:firstLine="0"/>
            </w:pPr>
            <w:r>
              <w:t xml:space="preserve">Ansökningshandlingarna </w:t>
            </w:r>
            <w:r w:rsidRPr="005938BE">
              <w:rPr>
                <w:i/>
                <w:iCs/>
              </w:rPr>
              <w:t>ska</w:t>
            </w:r>
            <w:r>
              <w:t xml:space="preserve"> </w:t>
            </w:r>
            <w:r>
              <w:rPr>
                <w:i/>
                <w:iCs/>
              </w:rPr>
              <w:t>läm</w:t>
            </w:r>
            <w:r>
              <w:rPr>
                <w:i/>
                <w:iCs/>
              </w:rPr>
              <w:softHyphen/>
              <w:t>nas</w:t>
            </w:r>
            <w:r>
              <w:t xml:space="preserve"> in i det antal exemplar som mark- och miljödomstolen</w:t>
            </w:r>
            <w:r>
              <w:rPr>
                <w:i/>
                <w:iCs/>
              </w:rPr>
              <w:t xml:space="preserve"> anser behövs och i det format </w:t>
            </w:r>
            <w:r w:rsidRPr="004E43DA">
              <w:rPr>
                <w:i/>
                <w:iCs/>
              </w:rPr>
              <w:t>som dom</w:t>
            </w:r>
            <w:r>
              <w:rPr>
                <w:i/>
                <w:iCs/>
              </w:rPr>
              <w:softHyphen/>
            </w:r>
            <w:r w:rsidRPr="004E43DA">
              <w:rPr>
                <w:i/>
                <w:iCs/>
              </w:rPr>
              <w:t>stolen</w:t>
            </w:r>
            <w:r>
              <w:t xml:space="preserve"> </w:t>
            </w:r>
            <w:r>
              <w:rPr>
                <w:i/>
                <w:iCs/>
              </w:rPr>
              <w:t>anger</w:t>
            </w:r>
            <w:r>
              <w:t>.</w:t>
            </w:r>
          </w:p>
        </w:tc>
      </w:tr>
      <w:tr w:rsidR="00D927B8" w14:paraId="2D67FAAD" w14:textId="77777777">
        <w:tc>
          <w:tcPr>
            <w:tcW w:w="2500" w:type="pct"/>
            <w:shd w:val="clear" w:color="auto" w:fill="auto"/>
            <w:tcMar>
              <w:left w:w="0" w:type="dxa"/>
            </w:tcMar>
          </w:tcPr>
          <w:p w14:paraId="3B600808" w14:textId="77777777" w:rsidR="00624359" w:rsidRPr="00BE48A2" w:rsidRDefault="00624359" w:rsidP="004E1D29">
            <w:pPr>
              <w:pStyle w:val="Brdtextmedindrag"/>
              <w:rPr>
                <w:i/>
                <w:iCs/>
              </w:rPr>
            </w:pPr>
            <w:r w:rsidRPr="00BE48A2">
              <w:rPr>
                <w:i/>
                <w:iCs/>
              </w:rPr>
              <w:t>Har ansökningshandlingarna inte getts in i tillräckligt antal exemplar eller finner mark- och miljödomstolen att ansökan är ofullständig skall domstolen före</w:t>
            </w:r>
            <w:r>
              <w:rPr>
                <w:i/>
                <w:iCs/>
              </w:rPr>
              <w:softHyphen/>
            </w:r>
            <w:r w:rsidRPr="00BE48A2">
              <w:rPr>
                <w:i/>
                <w:iCs/>
              </w:rPr>
              <w:t xml:space="preserve">lägga sökanden att avhjälpa bristen inom viss tid. </w:t>
            </w:r>
            <w:r w:rsidRPr="00EA47F8">
              <w:rPr>
                <w:i/>
              </w:rPr>
              <w:t>Följer</w:t>
            </w:r>
            <w:r w:rsidRPr="00C17A8C">
              <w:t xml:space="preserve"> sökan</w:t>
            </w:r>
            <w:r w:rsidRPr="00C17A8C">
              <w:softHyphen/>
              <w:t xml:space="preserve">den inte </w:t>
            </w:r>
            <w:r w:rsidRPr="00EA47F8">
              <w:rPr>
                <w:i/>
              </w:rPr>
              <w:t>ett föreläggande</w:t>
            </w:r>
            <w:r w:rsidRPr="00C17A8C">
              <w:t>, får dom</w:t>
            </w:r>
            <w:r w:rsidRPr="00C17A8C">
              <w:softHyphen/>
              <w:t xml:space="preserve">stolen besluta att bristen </w:t>
            </w:r>
            <w:r w:rsidRPr="00BE48A2">
              <w:rPr>
                <w:i/>
                <w:iCs/>
              </w:rPr>
              <w:t xml:space="preserve">skall </w:t>
            </w:r>
            <w:r w:rsidRPr="00C17A8C">
              <w:t>avhjälpas på sökandens bekostnad eller, om bristen är så väsentlig att ansökan inte kan ligga till grund för prövning av målet, avvisa ansökan.</w:t>
            </w:r>
          </w:p>
        </w:tc>
        <w:tc>
          <w:tcPr>
            <w:tcW w:w="2500" w:type="pct"/>
            <w:shd w:val="clear" w:color="auto" w:fill="auto"/>
            <w:tcMar>
              <w:right w:w="0" w:type="dxa"/>
            </w:tcMar>
          </w:tcPr>
          <w:p w14:paraId="6E20ECCD" w14:textId="77777777" w:rsidR="00624359" w:rsidRPr="00956BA3" w:rsidRDefault="00624359" w:rsidP="004E1D29">
            <w:pPr>
              <w:pStyle w:val="Brdtextmedindrag"/>
              <w:rPr>
                <w:i/>
                <w:iCs/>
              </w:rPr>
            </w:pPr>
            <w:r w:rsidRPr="00956BA3">
              <w:rPr>
                <w:i/>
                <w:iCs/>
              </w:rPr>
              <w:t>Domstolen ska förelägga sökan</w:t>
            </w:r>
            <w:r w:rsidRPr="00956BA3">
              <w:rPr>
                <w:i/>
                <w:iCs/>
              </w:rPr>
              <w:softHyphen/>
              <w:t>den att inom viss tid avhjälpa en brist i ansökan</w:t>
            </w:r>
            <w:r>
              <w:rPr>
                <w:i/>
                <w:iCs/>
              </w:rPr>
              <w:t xml:space="preserve"> som består i att</w:t>
            </w:r>
            <w:r w:rsidRPr="00956BA3">
              <w:rPr>
                <w:i/>
                <w:iCs/>
              </w:rPr>
              <w:t xml:space="preserve"> ansökningshandlingarna</w:t>
            </w:r>
          </w:p>
          <w:p w14:paraId="002962C5" w14:textId="77777777" w:rsidR="00624359" w:rsidRPr="00956BA3" w:rsidRDefault="00624359" w:rsidP="004E1D29">
            <w:pPr>
              <w:pStyle w:val="Brdtextmedindrag"/>
              <w:rPr>
                <w:i/>
                <w:iCs/>
              </w:rPr>
            </w:pPr>
            <w:r w:rsidRPr="00956BA3">
              <w:rPr>
                <w:i/>
                <w:iCs/>
              </w:rPr>
              <w:t>1.</w:t>
            </w:r>
            <w:r>
              <w:rPr>
                <w:i/>
                <w:iCs/>
              </w:rPr>
              <w:t> </w:t>
            </w:r>
            <w:r w:rsidRPr="00956BA3">
              <w:rPr>
                <w:i/>
                <w:iCs/>
              </w:rPr>
              <w:t xml:space="preserve">inte har lämnats in i rätt antal </w:t>
            </w:r>
            <w:r>
              <w:rPr>
                <w:i/>
                <w:iCs/>
              </w:rPr>
              <w:t xml:space="preserve">exemplar </w:t>
            </w:r>
            <w:r w:rsidRPr="00956BA3">
              <w:rPr>
                <w:i/>
                <w:iCs/>
              </w:rPr>
              <w:t>eller format,</w:t>
            </w:r>
            <w:r>
              <w:rPr>
                <w:i/>
                <w:iCs/>
              </w:rPr>
              <w:t xml:space="preserve"> </w:t>
            </w:r>
            <w:r w:rsidRPr="00956BA3">
              <w:rPr>
                <w:i/>
                <w:iCs/>
              </w:rPr>
              <w:t>eller</w:t>
            </w:r>
          </w:p>
          <w:p w14:paraId="4EBEE16E" w14:textId="77777777" w:rsidR="00624359" w:rsidRPr="00956BA3" w:rsidRDefault="00624359" w:rsidP="004E1D29">
            <w:pPr>
              <w:pStyle w:val="Brdtextmedindrag"/>
              <w:rPr>
                <w:i/>
                <w:iCs/>
              </w:rPr>
            </w:pPr>
            <w:r>
              <w:rPr>
                <w:i/>
                <w:iCs/>
              </w:rPr>
              <w:t>2</w:t>
            </w:r>
            <w:r w:rsidRPr="00956BA3">
              <w:rPr>
                <w:i/>
                <w:iCs/>
              </w:rPr>
              <w:t>.</w:t>
            </w:r>
            <w:r>
              <w:rPr>
                <w:i/>
                <w:iCs/>
              </w:rPr>
              <w:t> </w:t>
            </w:r>
            <w:r w:rsidRPr="00956BA3">
              <w:rPr>
                <w:i/>
                <w:iCs/>
              </w:rPr>
              <w:t>är ofullständiga på annat sätt.</w:t>
            </w:r>
          </w:p>
          <w:p w14:paraId="0BDB05D8" w14:textId="77777777" w:rsidR="00624359" w:rsidRPr="00956BA3" w:rsidRDefault="00624359" w:rsidP="004E1D29">
            <w:pPr>
              <w:pStyle w:val="Brdtextmedindrag"/>
              <w:rPr>
                <w:i/>
                <w:iCs/>
              </w:rPr>
            </w:pPr>
            <w:r w:rsidRPr="00EA47F8">
              <w:rPr>
                <w:i/>
                <w:iCs/>
              </w:rPr>
              <w:t>Om</w:t>
            </w:r>
            <w:r w:rsidRPr="00C17A8C">
              <w:t xml:space="preserve"> sökanden inte </w:t>
            </w:r>
            <w:r w:rsidRPr="00EA47F8">
              <w:rPr>
                <w:i/>
                <w:iCs/>
              </w:rPr>
              <w:t>följer</w:t>
            </w:r>
            <w:r>
              <w:t xml:space="preserve"> </w:t>
            </w:r>
            <w:r w:rsidRPr="00EA47F8">
              <w:rPr>
                <w:i/>
                <w:iCs/>
              </w:rPr>
              <w:t>före</w:t>
            </w:r>
            <w:r>
              <w:rPr>
                <w:i/>
                <w:iCs/>
              </w:rPr>
              <w:softHyphen/>
            </w:r>
            <w:r w:rsidRPr="00EA47F8">
              <w:rPr>
                <w:i/>
                <w:iCs/>
              </w:rPr>
              <w:t>läggandet</w:t>
            </w:r>
            <w:r>
              <w:t>,</w:t>
            </w:r>
            <w:r w:rsidRPr="00C17A8C">
              <w:t xml:space="preserve"> får domstolen besluta att bristen</w:t>
            </w:r>
            <w:r>
              <w:rPr>
                <w:i/>
                <w:iCs/>
              </w:rPr>
              <w:t xml:space="preserve"> ska </w:t>
            </w:r>
            <w:r w:rsidRPr="00C17A8C">
              <w:t>avhjälpas på sökandens bekostnad eller, om bristen är så väsentlig att ansökan inte kan ligga till grund för prövning av målet, avvisa ansökan</w:t>
            </w:r>
            <w:r>
              <w:t>.</w:t>
            </w:r>
          </w:p>
        </w:tc>
      </w:tr>
    </w:tbl>
    <w:p w14:paraId="663D00EA" w14:textId="77777777" w:rsidR="00624359" w:rsidRDefault="00624359" w:rsidP="00634FB9">
      <w:pPr>
        <w:pStyle w:val="Brdtextmedindrag"/>
        <w:jc w:val="center"/>
      </w:pPr>
    </w:p>
    <w:p w14:paraId="4D58F988" w14:textId="77777777" w:rsidR="00624359" w:rsidRDefault="00624359" w:rsidP="00634FB9">
      <w:pPr>
        <w:pStyle w:val="Brdtextmedindrag"/>
        <w:jc w:val="center"/>
      </w:pPr>
      <w:r>
        <w:t>3 §</w:t>
      </w:r>
      <w:r>
        <w:rPr>
          <w:rStyle w:val="Fotnotsreferens"/>
        </w:rPr>
        <w:footnoteReference w:id="14"/>
      </w:r>
    </w:p>
    <w:tbl>
      <w:tblPr>
        <w:tblW w:w="5000" w:type="pct"/>
        <w:tblCellMar>
          <w:left w:w="125" w:type="dxa"/>
          <w:right w:w="125" w:type="dxa"/>
        </w:tblCellMar>
        <w:tblLook w:val="0600" w:firstRow="0" w:lastRow="0" w:firstColumn="0" w:lastColumn="0" w:noHBand="1" w:noVBand="1"/>
      </w:tblPr>
      <w:tblGrid>
        <w:gridCol w:w="2948"/>
        <w:gridCol w:w="2949"/>
      </w:tblGrid>
      <w:tr w:rsidR="00D927B8" w14:paraId="264CF259" w14:textId="77777777">
        <w:tc>
          <w:tcPr>
            <w:tcW w:w="2500" w:type="pct"/>
            <w:shd w:val="clear" w:color="auto" w:fill="auto"/>
            <w:tcMar>
              <w:left w:w="0" w:type="dxa"/>
            </w:tcMar>
          </w:tcPr>
          <w:p w14:paraId="6969BF27" w14:textId="77777777" w:rsidR="00624359" w:rsidRDefault="00624359" w:rsidP="004E1D29">
            <w:pPr>
              <w:pStyle w:val="Brdtextmedindrag"/>
              <w:ind w:firstLine="0"/>
            </w:pPr>
            <w:r>
              <w:t>Om en ansökan tas upp till pröv</w:t>
            </w:r>
            <w:r>
              <w:softHyphen/>
              <w:t xml:space="preserve">ning, </w:t>
            </w:r>
            <w:r w:rsidRPr="00CB2082">
              <w:rPr>
                <w:i/>
                <w:iCs/>
              </w:rPr>
              <w:t>skall</w:t>
            </w:r>
            <w:r>
              <w:t xml:space="preserve"> mark- och miljödom</w:t>
            </w:r>
            <w:r>
              <w:softHyphen/>
              <w:t>stolen utfärda kungörelse. Kungör</w:t>
            </w:r>
            <w:r>
              <w:softHyphen/>
              <w:t xml:space="preserve">elsen </w:t>
            </w:r>
            <w:r w:rsidRPr="00CB2082">
              <w:rPr>
                <w:i/>
                <w:iCs/>
              </w:rPr>
              <w:t xml:space="preserve">skall </w:t>
            </w:r>
            <w:r>
              <w:t>innehålla</w:t>
            </w:r>
          </w:p>
        </w:tc>
        <w:tc>
          <w:tcPr>
            <w:tcW w:w="2500" w:type="pct"/>
            <w:shd w:val="clear" w:color="auto" w:fill="auto"/>
            <w:tcMar>
              <w:right w:w="0" w:type="dxa"/>
            </w:tcMar>
          </w:tcPr>
          <w:p w14:paraId="18D738D3" w14:textId="77777777" w:rsidR="00624359" w:rsidRDefault="00624359" w:rsidP="004E1D29">
            <w:pPr>
              <w:pStyle w:val="Brdtextmedindrag"/>
              <w:ind w:firstLine="0"/>
            </w:pPr>
            <w:r>
              <w:t>Om en ansökan tas upp till pröv</w:t>
            </w:r>
            <w:r>
              <w:softHyphen/>
              <w:t xml:space="preserve">ning, </w:t>
            </w:r>
            <w:r w:rsidRPr="00CB2082">
              <w:rPr>
                <w:i/>
                <w:iCs/>
              </w:rPr>
              <w:t>ska</w:t>
            </w:r>
            <w:r>
              <w:t xml:space="preserve"> mark- och miljödom</w:t>
            </w:r>
            <w:r>
              <w:softHyphen/>
              <w:t xml:space="preserve">stolen utfärda </w:t>
            </w:r>
            <w:r>
              <w:rPr>
                <w:i/>
                <w:iCs/>
              </w:rPr>
              <w:t xml:space="preserve">en </w:t>
            </w:r>
            <w:r>
              <w:t xml:space="preserve">kungörelse. Kungörelsen </w:t>
            </w:r>
            <w:r w:rsidRPr="00CB2082">
              <w:rPr>
                <w:i/>
                <w:iCs/>
              </w:rPr>
              <w:t>ska</w:t>
            </w:r>
            <w:r>
              <w:t xml:space="preserve"> innehålla</w:t>
            </w:r>
          </w:p>
        </w:tc>
      </w:tr>
    </w:tbl>
    <w:p w14:paraId="3F2E3D2E" w14:textId="77777777" w:rsidR="00624359" w:rsidRDefault="00624359" w:rsidP="00634FB9">
      <w:pPr>
        <w:pStyle w:val="Brdtextmedindrag"/>
      </w:pPr>
      <w:r>
        <w:t>1. en kortfattad redogörelse för ansökan och i mål om vattenverksamhet uppgift om de fastigheter som kan beröras,</w:t>
      </w:r>
    </w:p>
    <w:p w14:paraId="6BEDF58F" w14:textId="77777777" w:rsidR="00624359" w:rsidRDefault="00624359" w:rsidP="00634FB9">
      <w:pPr>
        <w:pStyle w:val="Brdtextmedindrag"/>
      </w:pPr>
      <w:r>
        <w:t>2. en upplysning om innehållet i 7 §, om den inte kan lämnas på annat lämpligt sätt, samt en upplysning om innehållet i 10 och 19 §§,</w:t>
      </w:r>
    </w:p>
    <w:p w14:paraId="22F265B6" w14:textId="77777777" w:rsidR="00624359" w:rsidRDefault="00624359" w:rsidP="00634FB9">
      <w:pPr>
        <w:pStyle w:val="Brdtextmedindrag"/>
      </w:pPr>
      <w:r>
        <w:t>3. sista tidpunkt för synpunkter enligt 10 §,</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70FA1380" w14:textId="77777777">
        <w:tc>
          <w:tcPr>
            <w:tcW w:w="2500" w:type="pct"/>
            <w:shd w:val="clear" w:color="auto" w:fill="auto"/>
            <w:tcMar>
              <w:left w:w="0" w:type="dxa"/>
            </w:tcMar>
          </w:tcPr>
          <w:p w14:paraId="4834CD36" w14:textId="77777777" w:rsidR="00624359" w:rsidRDefault="00624359" w:rsidP="004E1D29">
            <w:pPr>
              <w:pStyle w:val="Brdtextmedindrag"/>
            </w:pPr>
            <w:r>
              <w:t xml:space="preserve">4. ett tillkännagivande om att kallelser och andra meddelanden i målet till parterna </w:t>
            </w:r>
            <w:r w:rsidRPr="00CB2082">
              <w:rPr>
                <w:i/>
                <w:iCs/>
              </w:rPr>
              <w:t>skall</w:t>
            </w:r>
            <w:r>
              <w:t xml:space="preserve"> införas i alla, eller vissa namngivna ortstid</w:t>
            </w:r>
            <w:r>
              <w:softHyphen/>
              <w:t>ningar och att de, om de inte särskilt skickas till en part, hålls tillgäng</w:t>
            </w:r>
            <w:r>
              <w:softHyphen/>
              <w:t xml:space="preserve">liga </w:t>
            </w:r>
            <w:r w:rsidRPr="00CB2082">
              <w:rPr>
                <w:i/>
                <w:iCs/>
              </w:rPr>
              <w:t xml:space="preserve">hos den som förvarar </w:t>
            </w:r>
            <w:r w:rsidRPr="00BB1BF7">
              <w:t>akten</w:t>
            </w:r>
            <w:r w:rsidRPr="00CB2082">
              <w:rPr>
                <w:i/>
                <w:iCs/>
              </w:rPr>
              <w:t xml:space="preserve">, </w:t>
            </w:r>
            <w:r w:rsidRPr="000C3DA6">
              <w:t>och</w:t>
            </w:r>
          </w:p>
        </w:tc>
        <w:tc>
          <w:tcPr>
            <w:tcW w:w="2500" w:type="pct"/>
            <w:shd w:val="clear" w:color="auto" w:fill="auto"/>
            <w:tcMar>
              <w:right w:w="0" w:type="dxa"/>
            </w:tcMar>
          </w:tcPr>
          <w:p w14:paraId="2CB15F25" w14:textId="77777777" w:rsidR="00624359" w:rsidRDefault="00624359" w:rsidP="004E1D29">
            <w:pPr>
              <w:pStyle w:val="Brdtextmedindrag"/>
            </w:pPr>
            <w:r>
              <w:t xml:space="preserve">4. ett tillkännagivande om att kallelser och andra meddelanden i målet till parterna </w:t>
            </w:r>
            <w:r>
              <w:rPr>
                <w:i/>
                <w:iCs/>
              </w:rPr>
              <w:t>kommer att</w:t>
            </w:r>
            <w:r>
              <w:t xml:space="preserve"> införas i alla, eller vissa namngivna ortstidningar och att de, om de inte särskilt skickas till en part, hålls tillgängliga </w:t>
            </w:r>
            <w:r w:rsidRPr="00BB1BF7">
              <w:rPr>
                <w:i/>
                <w:iCs/>
              </w:rPr>
              <w:t xml:space="preserve">i </w:t>
            </w:r>
            <w:r>
              <w:t>akten, och</w:t>
            </w:r>
          </w:p>
        </w:tc>
      </w:tr>
      <w:tr w:rsidR="00D927B8" w14:paraId="44CB072B" w14:textId="77777777">
        <w:tc>
          <w:tcPr>
            <w:tcW w:w="2500" w:type="pct"/>
            <w:shd w:val="clear" w:color="auto" w:fill="auto"/>
            <w:tcMar>
              <w:left w:w="0" w:type="dxa"/>
            </w:tcMar>
          </w:tcPr>
          <w:p w14:paraId="137C0E40" w14:textId="77777777" w:rsidR="00624359" w:rsidRDefault="00624359" w:rsidP="004E1D29">
            <w:pPr>
              <w:pStyle w:val="Brdtextmedindrag"/>
            </w:pPr>
            <w:r>
              <w:lastRenderedPageBreak/>
              <w:t>5. </w:t>
            </w:r>
            <w:r w:rsidRPr="00CB2082">
              <w:rPr>
                <w:i/>
                <w:iCs/>
              </w:rPr>
              <w:t>namn och adress på aktför</w:t>
            </w:r>
            <w:r>
              <w:rPr>
                <w:i/>
                <w:iCs/>
              </w:rPr>
              <w:softHyphen/>
            </w:r>
            <w:r w:rsidRPr="00CB2082">
              <w:rPr>
                <w:i/>
                <w:iCs/>
              </w:rPr>
              <w:t>vararen.</w:t>
            </w:r>
          </w:p>
        </w:tc>
        <w:tc>
          <w:tcPr>
            <w:tcW w:w="2500" w:type="pct"/>
            <w:shd w:val="clear" w:color="auto" w:fill="auto"/>
            <w:tcMar>
              <w:right w:w="0" w:type="dxa"/>
            </w:tcMar>
          </w:tcPr>
          <w:p w14:paraId="193B6945" w14:textId="77777777" w:rsidR="00624359" w:rsidRDefault="00624359" w:rsidP="004E1D29">
            <w:pPr>
              <w:pStyle w:val="Brdtextmedindrag"/>
            </w:pPr>
            <w:r>
              <w:t>5. </w:t>
            </w:r>
            <w:r w:rsidRPr="00CB2082">
              <w:rPr>
                <w:i/>
                <w:iCs/>
              </w:rPr>
              <w:t xml:space="preserve">uppgift om </w:t>
            </w:r>
            <w:r>
              <w:rPr>
                <w:i/>
                <w:iCs/>
              </w:rPr>
              <w:t>en</w:t>
            </w:r>
            <w:r w:rsidRPr="00CB2082">
              <w:rPr>
                <w:i/>
                <w:iCs/>
              </w:rPr>
              <w:t xml:space="preserve"> webbplats eller </w:t>
            </w:r>
            <w:r>
              <w:rPr>
                <w:i/>
                <w:iCs/>
              </w:rPr>
              <w:t>e</w:t>
            </w:r>
            <w:r w:rsidRPr="00CB2082">
              <w:rPr>
                <w:i/>
                <w:iCs/>
              </w:rPr>
              <w:t xml:space="preserve">n </w:t>
            </w:r>
            <w:r>
              <w:rPr>
                <w:i/>
                <w:iCs/>
              </w:rPr>
              <w:t>lokal</w:t>
            </w:r>
            <w:r w:rsidRPr="00CB2082">
              <w:rPr>
                <w:i/>
                <w:iCs/>
              </w:rPr>
              <w:t xml:space="preserve"> där akten </w:t>
            </w:r>
            <w:r>
              <w:rPr>
                <w:i/>
                <w:iCs/>
              </w:rPr>
              <w:t>hålls tillgänglig.</w:t>
            </w:r>
          </w:p>
        </w:tc>
      </w:tr>
      <w:tr w:rsidR="00D927B8" w14:paraId="3BDEC53A" w14:textId="77777777">
        <w:tc>
          <w:tcPr>
            <w:tcW w:w="2500" w:type="pct"/>
            <w:shd w:val="clear" w:color="auto" w:fill="auto"/>
            <w:tcMar>
              <w:left w:w="0" w:type="dxa"/>
            </w:tcMar>
          </w:tcPr>
          <w:p w14:paraId="63FDF872" w14:textId="77777777" w:rsidR="00624359" w:rsidRDefault="00624359" w:rsidP="004E1D29">
            <w:pPr>
              <w:pStyle w:val="Brdtextmedindrag"/>
            </w:pPr>
          </w:p>
        </w:tc>
        <w:tc>
          <w:tcPr>
            <w:tcW w:w="2500" w:type="pct"/>
            <w:shd w:val="clear" w:color="auto" w:fill="auto"/>
            <w:tcMar>
              <w:right w:w="0" w:type="dxa"/>
            </w:tcMar>
          </w:tcPr>
          <w:p w14:paraId="2131265A" w14:textId="77777777" w:rsidR="00624359" w:rsidRPr="00CB2082" w:rsidRDefault="00624359" w:rsidP="004E1D29">
            <w:pPr>
              <w:pStyle w:val="Brdtextmedindrag"/>
              <w:rPr>
                <w:i/>
                <w:iCs/>
              </w:rPr>
            </w:pPr>
            <w:r w:rsidRPr="006B1C19">
              <w:rPr>
                <w:i/>
                <w:iCs/>
              </w:rPr>
              <w:t>Om målet kan komma att avgöras på handlingarna, ska det anges i kungörelsen</w:t>
            </w:r>
            <w:r>
              <w:rPr>
                <w:i/>
                <w:iCs/>
              </w:rPr>
              <w:t>.</w:t>
            </w:r>
          </w:p>
        </w:tc>
      </w:tr>
      <w:tr w:rsidR="00D927B8" w14:paraId="6C411C48" w14:textId="77777777">
        <w:trPr>
          <w:cantSplit/>
        </w:trPr>
        <w:tc>
          <w:tcPr>
            <w:tcW w:w="2500" w:type="pct"/>
            <w:shd w:val="clear" w:color="auto" w:fill="auto"/>
            <w:tcMar>
              <w:left w:w="0" w:type="dxa"/>
            </w:tcMar>
          </w:tcPr>
          <w:p w14:paraId="0A52E48A" w14:textId="77777777" w:rsidR="00624359" w:rsidRDefault="00624359" w:rsidP="004E1D29">
            <w:pPr>
              <w:pStyle w:val="Brdtextmedindrag"/>
            </w:pPr>
            <w:r w:rsidRPr="00521EC8">
              <w:rPr>
                <w:i/>
                <w:iCs/>
              </w:rPr>
              <w:t>Mark- och miljödomstolen skall förordna en eller flera personer att förvara ett exemplar av hand</w:t>
            </w:r>
            <w:r>
              <w:rPr>
                <w:i/>
                <w:iCs/>
              </w:rPr>
              <w:softHyphen/>
            </w:r>
            <w:r w:rsidRPr="00D02ACB">
              <w:rPr>
                <w:i/>
                <w:iCs/>
              </w:rPr>
              <w:t>lingarna i målet (aktförvarare).</w:t>
            </w:r>
          </w:p>
        </w:tc>
        <w:tc>
          <w:tcPr>
            <w:tcW w:w="2500" w:type="pct"/>
            <w:shd w:val="clear" w:color="auto" w:fill="auto"/>
            <w:tcMar>
              <w:right w:w="0" w:type="dxa"/>
            </w:tcMar>
          </w:tcPr>
          <w:p w14:paraId="29162C05" w14:textId="77777777" w:rsidR="00624359" w:rsidRDefault="00624359" w:rsidP="004E1D29">
            <w:pPr>
              <w:pStyle w:val="Brdtextmedindrag"/>
            </w:pPr>
          </w:p>
        </w:tc>
      </w:tr>
      <w:tr w:rsidR="00D927B8" w14:paraId="18E6EAAC" w14:textId="77777777">
        <w:tc>
          <w:tcPr>
            <w:tcW w:w="2500" w:type="pct"/>
            <w:shd w:val="clear" w:color="auto" w:fill="auto"/>
            <w:tcMar>
              <w:left w:w="0" w:type="dxa"/>
            </w:tcMar>
          </w:tcPr>
          <w:p w14:paraId="6607DE5A" w14:textId="5CA00C3C" w:rsidR="00624359" w:rsidRPr="000C3DA6" w:rsidRDefault="00624359" w:rsidP="004E1D29">
            <w:pPr>
              <w:pStyle w:val="Brdtextmedindrag"/>
              <w:rPr>
                <w:i/>
                <w:iCs/>
              </w:rPr>
            </w:pPr>
            <w:r w:rsidRPr="000C3DA6">
              <w:rPr>
                <w:i/>
                <w:iCs/>
              </w:rPr>
              <w:t xml:space="preserve">Kungörelsen </w:t>
            </w:r>
            <w:r w:rsidRPr="006B1C19">
              <w:rPr>
                <w:i/>
                <w:iCs/>
              </w:rPr>
              <w:t>skall</w:t>
            </w:r>
            <w:r w:rsidRPr="000C3DA6">
              <w:rPr>
                <w:i/>
                <w:iCs/>
              </w:rPr>
              <w:t xml:space="preserve"> snarast in</w:t>
            </w:r>
            <w:r>
              <w:rPr>
                <w:i/>
                <w:iCs/>
              </w:rPr>
              <w:softHyphen/>
            </w:r>
            <w:r w:rsidRPr="000C3DA6">
              <w:rPr>
                <w:i/>
                <w:iCs/>
              </w:rPr>
              <w:t xml:space="preserve">föras i ortstidning. En utskrift av kungörelsen </w:t>
            </w:r>
            <w:r w:rsidRPr="006B1C19">
              <w:rPr>
                <w:i/>
                <w:iCs/>
              </w:rPr>
              <w:t>skall</w:t>
            </w:r>
            <w:r w:rsidRPr="000C3DA6">
              <w:rPr>
                <w:i/>
                <w:iCs/>
              </w:rPr>
              <w:t xml:space="preserve"> i mål om vatten</w:t>
            </w:r>
            <w:r>
              <w:rPr>
                <w:i/>
                <w:iCs/>
              </w:rPr>
              <w:softHyphen/>
            </w:r>
            <w:r w:rsidRPr="000C3DA6">
              <w:rPr>
                <w:i/>
                <w:iCs/>
              </w:rPr>
              <w:t>verksamhet sändas till varje sak</w:t>
            </w:r>
            <w:r>
              <w:rPr>
                <w:i/>
                <w:iCs/>
              </w:rPr>
              <w:softHyphen/>
            </w:r>
            <w:r w:rsidRPr="000C3DA6">
              <w:rPr>
                <w:i/>
                <w:iCs/>
              </w:rPr>
              <w:t>ägare som har angetts i ansök</w:t>
            </w:r>
            <w:r>
              <w:rPr>
                <w:i/>
                <w:iCs/>
              </w:rPr>
              <w:softHyphen/>
            </w:r>
            <w:r w:rsidRPr="000C3DA6">
              <w:rPr>
                <w:i/>
                <w:iCs/>
              </w:rPr>
              <w:t>ningen eller som på annat sätt är känd för domstolen.</w:t>
            </w:r>
          </w:p>
        </w:tc>
        <w:tc>
          <w:tcPr>
            <w:tcW w:w="2500" w:type="pct"/>
            <w:shd w:val="clear" w:color="auto" w:fill="auto"/>
            <w:tcMar>
              <w:right w:w="0" w:type="dxa"/>
            </w:tcMar>
          </w:tcPr>
          <w:p w14:paraId="56EA0DB1" w14:textId="77777777" w:rsidR="00624359" w:rsidRDefault="00624359" w:rsidP="004E1D29">
            <w:pPr>
              <w:pStyle w:val="Brdtextmedindrag"/>
            </w:pPr>
          </w:p>
        </w:tc>
      </w:tr>
      <w:tr w:rsidR="00D927B8" w14:paraId="6DC58D57" w14:textId="77777777">
        <w:tc>
          <w:tcPr>
            <w:tcW w:w="2500" w:type="pct"/>
            <w:shd w:val="clear" w:color="auto" w:fill="auto"/>
            <w:tcMar>
              <w:left w:w="0" w:type="dxa"/>
            </w:tcMar>
          </w:tcPr>
          <w:p w14:paraId="0F30B268" w14:textId="77777777" w:rsidR="00624359" w:rsidRPr="000C3DA6" w:rsidRDefault="00624359" w:rsidP="004E1D29">
            <w:pPr>
              <w:pStyle w:val="Brdtextmedindrag"/>
              <w:rPr>
                <w:i/>
                <w:iCs/>
              </w:rPr>
            </w:pPr>
            <w:r w:rsidRPr="000C3DA6">
              <w:rPr>
                <w:i/>
                <w:iCs/>
              </w:rPr>
              <w:t>Om ansökan berör fast egendom som är samfälld för flera fastig</w:t>
            </w:r>
            <w:r w:rsidRPr="000C3DA6">
              <w:rPr>
                <w:i/>
                <w:iCs/>
              </w:rPr>
              <w:softHyphen/>
              <w:t>heter, behöver någon utskrift av kungörelsen inte sändas till de särskilda delägarna i samfällig</w:t>
            </w:r>
            <w:r w:rsidRPr="000C3DA6">
              <w:rPr>
                <w:i/>
                <w:iCs/>
              </w:rPr>
              <w:softHyphen/>
              <w:t xml:space="preserve">heten. Finns en känd styrelse för samfälligheten, </w:t>
            </w:r>
            <w:r w:rsidRPr="006B1C19">
              <w:rPr>
                <w:i/>
                <w:iCs/>
              </w:rPr>
              <w:t>skall</w:t>
            </w:r>
            <w:r w:rsidRPr="000C3DA6">
              <w:rPr>
                <w:i/>
                <w:iCs/>
              </w:rPr>
              <w:t xml:space="preserve"> en utskrift av kungörelsen sändas till styrelsen.</w:t>
            </w:r>
          </w:p>
        </w:tc>
        <w:tc>
          <w:tcPr>
            <w:tcW w:w="2500" w:type="pct"/>
            <w:shd w:val="clear" w:color="auto" w:fill="auto"/>
            <w:tcMar>
              <w:right w:w="0" w:type="dxa"/>
            </w:tcMar>
          </w:tcPr>
          <w:p w14:paraId="5A38F0DC" w14:textId="77777777" w:rsidR="00624359" w:rsidRDefault="00624359" w:rsidP="004E1D29">
            <w:pPr>
              <w:pStyle w:val="Brdtextmedindrag"/>
            </w:pPr>
          </w:p>
        </w:tc>
      </w:tr>
    </w:tbl>
    <w:p w14:paraId="37940932" w14:textId="77777777" w:rsidR="00624359" w:rsidRDefault="00624359" w:rsidP="00634FB9">
      <w:pPr>
        <w:pStyle w:val="Brdtextmedindrag"/>
        <w:jc w:val="center"/>
      </w:pPr>
    </w:p>
    <w:tbl>
      <w:tblPr>
        <w:tblW w:w="5000" w:type="pct"/>
        <w:tblCellMar>
          <w:left w:w="125" w:type="dxa"/>
          <w:right w:w="125" w:type="dxa"/>
        </w:tblCellMar>
        <w:tblLook w:val="0600" w:firstRow="0" w:lastRow="0" w:firstColumn="0" w:lastColumn="0" w:noHBand="1" w:noVBand="1"/>
      </w:tblPr>
      <w:tblGrid>
        <w:gridCol w:w="2946"/>
        <w:gridCol w:w="2951"/>
      </w:tblGrid>
      <w:tr w:rsidR="00D927B8" w14:paraId="4ECC4009" w14:textId="77777777">
        <w:tc>
          <w:tcPr>
            <w:tcW w:w="2498" w:type="pct"/>
            <w:shd w:val="clear" w:color="auto" w:fill="auto"/>
            <w:tcMar>
              <w:left w:w="0" w:type="dxa"/>
            </w:tcMar>
          </w:tcPr>
          <w:p w14:paraId="45318567" w14:textId="77777777" w:rsidR="00624359" w:rsidRDefault="00624359" w:rsidP="004E1D29">
            <w:pPr>
              <w:pStyle w:val="Brdtextmedindrag"/>
            </w:pPr>
          </w:p>
        </w:tc>
        <w:tc>
          <w:tcPr>
            <w:tcW w:w="2498" w:type="pct"/>
            <w:shd w:val="clear" w:color="auto" w:fill="auto"/>
            <w:tcMar>
              <w:right w:w="0" w:type="dxa"/>
            </w:tcMar>
          </w:tcPr>
          <w:p w14:paraId="17D789C7" w14:textId="77777777" w:rsidR="00624359" w:rsidRPr="000C3DA6" w:rsidRDefault="00624359" w:rsidP="004E1D29">
            <w:pPr>
              <w:pStyle w:val="Brdtextmedindrag"/>
              <w:ind w:firstLine="0"/>
              <w:rPr>
                <w:i/>
                <w:iCs/>
              </w:rPr>
            </w:pPr>
            <w:r>
              <w:rPr>
                <w:i/>
                <w:iCs/>
              </w:rPr>
              <w:t>3 b §</w:t>
            </w:r>
          </w:p>
        </w:tc>
      </w:tr>
      <w:tr w:rsidR="00D927B8" w14:paraId="0CC175CF" w14:textId="77777777">
        <w:tc>
          <w:tcPr>
            <w:tcW w:w="2498" w:type="pct"/>
            <w:shd w:val="clear" w:color="auto" w:fill="auto"/>
            <w:tcMar>
              <w:left w:w="0" w:type="dxa"/>
            </w:tcMar>
          </w:tcPr>
          <w:p w14:paraId="57BA64BF" w14:textId="77777777" w:rsidR="00624359" w:rsidRDefault="00624359" w:rsidP="004E1D29">
            <w:pPr>
              <w:pStyle w:val="Brdtextmedindrag"/>
            </w:pPr>
          </w:p>
        </w:tc>
        <w:tc>
          <w:tcPr>
            <w:tcW w:w="2502" w:type="pct"/>
            <w:shd w:val="clear" w:color="auto" w:fill="auto"/>
            <w:tcMar>
              <w:right w:w="0" w:type="dxa"/>
            </w:tcMar>
          </w:tcPr>
          <w:p w14:paraId="24B7E248" w14:textId="77777777" w:rsidR="00624359" w:rsidRDefault="00624359" w:rsidP="004E1D29">
            <w:pPr>
              <w:pStyle w:val="Brdtextmedindrag"/>
              <w:ind w:firstLine="0"/>
              <w:rPr>
                <w:i/>
                <w:iCs/>
              </w:rPr>
            </w:pPr>
            <w:r w:rsidRPr="000C3DA6">
              <w:rPr>
                <w:i/>
                <w:iCs/>
              </w:rPr>
              <w:t xml:space="preserve">Kungörelsen </w:t>
            </w:r>
            <w:r w:rsidRPr="006B1C19">
              <w:rPr>
                <w:i/>
                <w:iCs/>
              </w:rPr>
              <w:t>ska</w:t>
            </w:r>
            <w:r w:rsidRPr="000C3DA6">
              <w:rPr>
                <w:i/>
                <w:iCs/>
              </w:rPr>
              <w:t xml:space="preserve"> snarast införas i ortstidning.</w:t>
            </w:r>
          </w:p>
          <w:p w14:paraId="3D70B767" w14:textId="77777777" w:rsidR="00624359" w:rsidRPr="000C3DA6" w:rsidRDefault="00624359" w:rsidP="004E1D29">
            <w:pPr>
              <w:pStyle w:val="Brdtextmedindrag"/>
              <w:rPr>
                <w:i/>
                <w:iCs/>
              </w:rPr>
            </w:pPr>
            <w:r w:rsidRPr="000C3DA6">
              <w:rPr>
                <w:i/>
                <w:iCs/>
              </w:rPr>
              <w:t xml:space="preserve">I mål om vattenverksamhet ska en utskrift av kungörelsen sändas till varje sakägare som har angetts i </w:t>
            </w:r>
            <w:r>
              <w:rPr>
                <w:i/>
                <w:iCs/>
              </w:rPr>
              <w:t>ansökan</w:t>
            </w:r>
            <w:r w:rsidRPr="000C3DA6">
              <w:rPr>
                <w:i/>
                <w:iCs/>
              </w:rPr>
              <w:t xml:space="preserve"> eller som på annat sätt är känd för domstolen.</w:t>
            </w:r>
          </w:p>
        </w:tc>
      </w:tr>
      <w:tr w:rsidR="00D927B8" w14:paraId="74D1462F" w14:textId="77777777">
        <w:tc>
          <w:tcPr>
            <w:tcW w:w="2498" w:type="pct"/>
            <w:shd w:val="clear" w:color="auto" w:fill="auto"/>
            <w:tcMar>
              <w:left w:w="0" w:type="dxa"/>
            </w:tcMar>
          </w:tcPr>
          <w:p w14:paraId="23AB96B6" w14:textId="77777777" w:rsidR="00624359" w:rsidRDefault="00624359" w:rsidP="004E1D29">
            <w:pPr>
              <w:pStyle w:val="Brdtextmedindrag"/>
            </w:pPr>
          </w:p>
        </w:tc>
        <w:tc>
          <w:tcPr>
            <w:tcW w:w="2502" w:type="pct"/>
            <w:shd w:val="clear" w:color="auto" w:fill="auto"/>
            <w:tcMar>
              <w:right w:w="0" w:type="dxa"/>
            </w:tcMar>
          </w:tcPr>
          <w:p w14:paraId="08C197BE" w14:textId="77777777" w:rsidR="00624359" w:rsidRPr="000C3DA6" w:rsidRDefault="00624359" w:rsidP="004E1D29">
            <w:pPr>
              <w:pStyle w:val="Brdtextmedindrag"/>
              <w:rPr>
                <w:i/>
                <w:iCs/>
              </w:rPr>
            </w:pPr>
            <w:r w:rsidRPr="000C3DA6">
              <w:rPr>
                <w:i/>
                <w:iCs/>
              </w:rPr>
              <w:t>Om ansökan berör fast egendom som är samfälld för flera fastig</w:t>
            </w:r>
            <w:r w:rsidRPr="000C3DA6">
              <w:rPr>
                <w:i/>
                <w:iCs/>
              </w:rPr>
              <w:softHyphen/>
              <w:t>heter, behöver någon utskrift av kungörelsen inte sändas till de sär</w:t>
            </w:r>
            <w:r>
              <w:rPr>
                <w:i/>
                <w:iCs/>
              </w:rPr>
              <w:softHyphen/>
            </w:r>
            <w:r w:rsidRPr="000C3DA6">
              <w:rPr>
                <w:i/>
                <w:iCs/>
              </w:rPr>
              <w:t>skilda delägarna i samfälligheten. Finns en känd styrelse för sam</w:t>
            </w:r>
            <w:r>
              <w:rPr>
                <w:i/>
                <w:iCs/>
              </w:rPr>
              <w:softHyphen/>
            </w:r>
            <w:r w:rsidRPr="000C3DA6">
              <w:rPr>
                <w:i/>
                <w:iCs/>
              </w:rPr>
              <w:t xml:space="preserve">fälligheten, </w:t>
            </w:r>
            <w:r w:rsidRPr="006B1C19">
              <w:rPr>
                <w:i/>
                <w:iCs/>
              </w:rPr>
              <w:t>ska</w:t>
            </w:r>
            <w:r w:rsidRPr="000C3DA6">
              <w:rPr>
                <w:i/>
                <w:iCs/>
              </w:rPr>
              <w:t xml:space="preserve"> en utskrift av kun</w:t>
            </w:r>
            <w:r>
              <w:rPr>
                <w:i/>
                <w:iCs/>
              </w:rPr>
              <w:softHyphen/>
            </w:r>
            <w:r w:rsidRPr="000C3DA6">
              <w:rPr>
                <w:i/>
                <w:iCs/>
              </w:rPr>
              <w:t>görelsen sändas till styrelsen.</w:t>
            </w:r>
          </w:p>
        </w:tc>
      </w:tr>
    </w:tbl>
    <w:p w14:paraId="096E1E51" w14:textId="77777777" w:rsidR="00624359" w:rsidRDefault="00624359" w:rsidP="00634FB9">
      <w:pPr>
        <w:pStyle w:val="Brdtextmedindrag"/>
        <w:jc w:val="center"/>
      </w:pPr>
    </w:p>
    <w:p w14:paraId="608DB88E" w14:textId="77777777" w:rsidR="00624359" w:rsidRDefault="00624359" w:rsidP="00634FB9">
      <w:pPr>
        <w:pStyle w:val="Brdtextmedindrag"/>
        <w:keepNext/>
        <w:keepLines/>
        <w:jc w:val="center"/>
      </w:pPr>
      <w:r>
        <w:lastRenderedPageBreak/>
        <w:t>4 §</w:t>
      </w:r>
      <w:r>
        <w:rPr>
          <w:rStyle w:val="Fotnotsreferens"/>
        </w:rPr>
        <w:footnoteReference w:id="15"/>
      </w:r>
    </w:p>
    <w:tbl>
      <w:tblPr>
        <w:tblW w:w="5000" w:type="pct"/>
        <w:tblCellMar>
          <w:left w:w="125" w:type="dxa"/>
          <w:right w:w="125" w:type="dxa"/>
        </w:tblCellMar>
        <w:tblLook w:val="0600" w:firstRow="0" w:lastRow="0" w:firstColumn="0" w:lastColumn="0" w:noHBand="1" w:noVBand="1"/>
      </w:tblPr>
      <w:tblGrid>
        <w:gridCol w:w="2948"/>
        <w:gridCol w:w="2949"/>
      </w:tblGrid>
      <w:tr w:rsidR="00D927B8" w14:paraId="5EB1A285" w14:textId="77777777">
        <w:tc>
          <w:tcPr>
            <w:tcW w:w="2500" w:type="pct"/>
            <w:shd w:val="clear" w:color="auto" w:fill="auto"/>
            <w:tcMar>
              <w:left w:w="0" w:type="dxa"/>
            </w:tcMar>
          </w:tcPr>
          <w:p w14:paraId="37EE0317" w14:textId="77777777" w:rsidR="00624359" w:rsidRDefault="00624359" w:rsidP="004E1D29">
            <w:pPr>
              <w:pStyle w:val="Brdtextmedindrag"/>
              <w:keepNext/>
              <w:keepLines/>
              <w:ind w:firstLine="0"/>
            </w:pPr>
            <w:r>
              <w:t xml:space="preserve">Mark- och miljödomstolen ska skicka </w:t>
            </w:r>
            <w:r w:rsidRPr="00AF42B5">
              <w:rPr>
                <w:i/>
                <w:iCs/>
              </w:rPr>
              <w:t>ett exemplar</w:t>
            </w:r>
            <w:r>
              <w:t xml:space="preserve"> </w:t>
            </w:r>
            <w:r w:rsidRPr="000C3DA6">
              <w:rPr>
                <w:i/>
                <w:iCs/>
              </w:rPr>
              <w:t>av</w:t>
            </w:r>
            <w:r>
              <w:t xml:space="preserve"> ansöknings</w:t>
            </w:r>
            <w:r>
              <w:softHyphen/>
              <w:t xml:space="preserve">handlingarna och av kungörelsen till Naturvårdsverket, Havs- och vattenmyndigheten, </w:t>
            </w:r>
            <w:r w:rsidRPr="00AF42B5">
              <w:rPr>
                <w:i/>
                <w:iCs/>
              </w:rPr>
              <w:t>Kammarkolle</w:t>
            </w:r>
            <w:r>
              <w:rPr>
                <w:i/>
                <w:iCs/>
              </w:rPr>
              <w:softHyphen/>
            </w:r>
            <w:r w:rsidRPr="00AF42B5">
              <w:rPr>
                <w:i/>
                <w:iCs/>
              </w:rPr>
              <w:t>giet</w:t>
            </w:r>
            <w:r w:rsidRPr="000C3DA6">
              <w:rPr>
                <w:i/>
                <w:iCs/>
              </w:rPr>
              <w:t>,</w:t>
            </w:r>
            <w:r>
              <w:t xml:space="preserve"> Myndigheten för samhälls</w:t>
            </w:r>
            <w:r>
              <w:softHyphen/>
              <w:t>skydd och beredskap, länsstyrelsen och den eller de berörda kom</w:t>
            </w:r>
            <w:r>
              <w:softHyphen/>
              <w:t>munala nämnder som fullgör upp</w:t>
            </w:r>
            <w:r>
              <w:softHyphen/>
              <w:t>gifter inom miljö- och hälsoskydds</w:t>
            </w:r>
            <w:r>
              <w:softHyphen/>
              <w:t xml:space="preserve">området. Handlingarna behöver dock inte skickas över, om det kan antas </w:t>
            </w:r>
            <w:r w:rsidRPr="00F1694E">
              <w:t>att det allmänna fiskeintresset eller</w:t>
            </w:r>
            <w:r>
              <w:t xml:space="preserve"> något </w:t>
            </w:r>
            <w:r w:rsidRPr="00F1694E">
              <w:t xml:space="preserve">annat </w:t>
            </w:r>
            <w:r>
              <w:t>allmänt intresse inte berörs av verksamheten.</w:t>
            </w:r>
          </w:p>
        </w:tc>
        <w:tc>
          <w:tcPr>
            <w:tcW w:w="2500" w:type="pct"/>
            <w:shd w:val="clear" w:color="auto" w:fill="auto"/>
            <w:tcMar>
              <w:right w:w="0" w:type="dxa"/>
            </w:tcMar>
          </w:tcPr>
          <w:p w14:paraId="40F96B96" w14:textId="77777777" w:rsidR="00624359" w:rsidRDefault="00624359" w:rsidP="004E1D29">
            <w:pPr>
              <w:pStyle w:val="Brdtextmedindrag"/>
              <w:keepNext/>
              <w:keepLines/>
              <w:ind w:firstLine="0"/>
            </w:pPr>
            <w:r>
              <w:t>Mark- och miljödomstolen ska skicka ansökningshandlingarna och kungörelsen till Naturvårdsverket, Havs- och vattenmyndigheten, Myndigheten för samhällsskydd och beredskap, länsstyrelsen och den eller de berörda kommunala nämnder som fullgör uppgifter inom miljö- och hälsoskyddsom</w:t>
            </w:r>
            <w:r>
              <w:softHyphen/>
              <w:t xml:space="preserve">rådet. Handlingarna behöver dock inte skickas över, om det kan antas att </w:t>
            </w:r>
            <w:r w:rsidRPr="00351516">
              <w:t xml:space="preserve">det allmänna fiskeintresset eller </w:t>
            </w:r>
            <w:r w:rsidRPr="00F1694E">
              <w:t xml:space="preserve">något annat allmänt intresse </w:t>
            </w:r>
            <w:r>
              <w:t xml:space="preserve">inte berörs av </w:t>
            </w:r>
            <w:r w:rsidRPr="00351516">
              <w:t>verksamheten</w:t>
            </w:r>
            <w:r>
              <w:t>.</w:t>
            </w:r>
          </w:p>
        </w:tc>
      </w:tr>
    </w:tbl>
    <w:p w14:paraId="32FBACE3" w14:textId="77777777" w:rsidR="00624359" w:rsidRDefault="00624359" w:rsidP="00634FB9">
      <w:pPr>
        <w:pStyle w:val="Brdtextmedindrag"/>
      </w:pPr>
      <w:r>
        <w:t>Kungörelsen ska även skickas till berörda kommuner och andra myndigheter vars verksamhet kan beröras av ansökan.</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5FB4B5B6" w14:textId="77777777">
        <w:trPr>
          <w:cantSplit/>
        </w:trPr>
        <w:tc>
          <w:tcPr>
            <w:tcW w:w="2500" w:type="pct"/>
            <w:shd w:val="clear" w:color="auto" w:fill="auto"/>
            <w:tcMar>
              <w:left w:w="0" w:type="dxa"/>
            </w:tcMar>
          </w:tcPr>
          <w:p w14:paraId="7C245248" w14:textId="77777777" w:rsidR="00624359" w:rsidRDefault="00624359" w:rsidP="004E1D29">
            <w:pPr>
              <w:pStyle w:val="Brdtextmedindrag"/>
            </w:pPr>
            <w:r>
              <w:t>Om målet avser geologisk lag</w:t>
            </w:r>
            <w:r>
              <w:softHyphen/>
              <w:t xml:space="preserve">ring av koldioxid, ska domstolen alltid skicka </w:t>
            </w:r>
            <w:r w:rsidRPr="000D09F4">
              <w:rPr>
                <w:i/>
                <w:iCs/>
              </w:rPr>
              <w:t>ett exemplar</w:t>
            </w:r>
            <w:r>
              <w:t xml:space="preserve"> </w:t>
            </w:r>
            <w:r w:rsidRPr="000C3DA6">
              <w:rPr>
                <w:i/>
                <w:iCs/>
              </w:rPr>
              <w:t>av</w:t>
            </w:r>
            <w:r>
              <w:t xml:space="preserve"> ansök</w:t>
            </w:r>
            <w:r>
              <w:softHyphen/>
              <w:t>ningshandlingarna till Sveriges geologiska undersökning och Euro</w:t>
            </w:r>
            <w:r>
              <w:softHyphen/>
              <w:t>peiska kommissionen och under</w:t>
            </w:r>
            <w:r>
              <w:softHyphen/>
              <w:t xml:space="preserve">rätta dem </w:t>
            </w:r>
            <w:r w:rsidRPr="000C3DA6">
              <w:t>om</w:t>
            </w:r>
            <w:r w:rsidRPr="000D09F4">
              <w:rPr>
                <w:i/>
                <w:iCs/>
              </w:rPr>
              <w:t xml:space="preserve"> hos vilken aktför</w:t>
            </w:r>
            <w:r>
              <w:rPr>
                <w:i/>
                <w:iCs/>
              </w:rPr>
              <w:softHyphen/>
            </w:r>
            <w:r w:rsidRPr="000D09F4">
              <w:rPr>
                <w:i/>
                <w:iCs/>
              </w:rPr>
              <w:t>varare</w:t>
            </w:r>
            <w:r>
              <w:t xml:space="preserve"> handlingarna i målet finns tillgängliga. Detta ska göras inom en månad från det att ansökan kom in till domstolen.</w:t>
            </w:r>
          </w:p>
        </w:tc>
        <w:tc>
          <w:tcPr>
            <w:tcW w:w="2500" w:type="pct"/>
            <w:shd w:val="clear" w:color="auto" w:fill="auto"/>
            <w:tcMar>
              <w:right w:w="0" w:type="dxa"/>
            </w:tcMar>
          </w:tcPr>
          <w:p w14:paraId="1875A1D9" w14:textId="77777777" w:rsidR="00624359" w:rsidRDefault="00624359" w:rsidP="004E1D29">
            <w:pPr>
              <w:pStyle w:val="Brdtextmedindrag"/>
            </w:pPr>
            <w:r>
              <w:t>Om målet avser geologisk lag</w:t>
            </w:r>
            <w:r>
              <w:softHyphen/>
              <w:t>ring av koldioxid, ska domstolen alltid skicka ansökningshandling</w:t>
            </w:r>
            <w:r>
              <w:softHyphen/>
              <w:t>arna till Sveriges geologiska under</w:t>
            </w:r>
            <w:r>
              <w:softHyphen/>
              <w:t>sökning och Europeiska kom</w:t>
            </w:r>
            <w:r>
              <w:softHyphen/>
              <w:t xml:space="preserve">missionen och underrätta dem om </w:t>
            </w:r>
            <w:r w:rsidRPr="000D09F4">
              <w:rPr>
                <w:i/>
                <w:iCs/>
              </w:rPr>
              <w:t>var</w:t>
            </w:r>
            <w:r>
              <w:t xml:space="preserve"> handlingarna i målet finns till</w:t>
            </w:r>
            <w:r>
              <w:softHyphen/>
              <w:t>gängliga. Detta ska göras inom en månad från det att ansökan kom in till domstolen.</w:t>
            </w:r>
          </w:p>
        </w:tc>
      </w:tr>
    </w:tbl>
    <w:p w14:paraId="5ED7494C" w14:textId="77777777" w:rsidR="00624359" w:rsidRDefault="00624359" w:rsidP="00634FB9">
      <w:pPr>
        <w:pStyle w:val="Brdtextmedindrag"/>
        <w:jc w:val="left"/>
      </w:pPr>
    </w:p>
    <w:p w14:paraId="0423CFF1" w14:textId="77777777" w:rsidR="00624359" w:rsidRDefault="00624359" w:rsidP="00634FB9">
      <w:pPr>
        <w:pStyle w:val="Brdtextmedindrag"/>
        <w:jc w:val="center"/>
      </w:pPr>
      <w:r>
        <w:t>6 §</w:t>
      </w:r>
      <w:r>
        <w:rPr>
          <w:rStyle w:val="Fotnotsreferens"/>
        </w:rPr>
        <w:footnoteReference w:id="16"/>
      </w:r>
    </w:p>
    <w:tbl>
      <w:tblPr>
        <w:tblW w:w="5000" w:type="pct"/>
        <w:tblCellMar>
          <w:left w:w="125" w:type="dxa"/>
          <w:right w:w="125" w:type="dxa"/>
        </w:tblCellMar>
        <w:tblLook w:val="0600" w:firstRow="0" w:lastRow="0" w:firstColumn="0" w:lastColumn="0" w:noHBand="1" w:noVBand="1"/>
      </w:tblPr>
      <w:tblGrid>
        <w:gridCol w:w="2948"/>
        <w:gridCol w:w="2949"/>
      </w:tblGrid>
      <w:tr w:rsidR="00D927B8" w14:paraId="08015BBF" w14:textId="77777777">
        <w:tc>
          <w:tcPr>
            <w:tcW w:w="2500" w:type="pct"/>
            <w:shd w:val="clear" w:color="auto" w:fill="auto"/>
            <w:tcMar>
              <w:left w:w="0" w:type="dxa"/>
            </w:tcMar>
          </w:tcPr>
          <w:p w14:paraId="6CECF02B" w14:textId="77777777" w:rsidR="00624359" w:rsidRDefault="00624359" w:rsidP="004E1D29">
            <w:pPr>
              <w:pStyle w:val="Brdtextmedindrag"/>
              <w:ind w:firstLine="0"/>
            </w:pPr>
            <w:r>
              <w:t xml:space="preserve">Naturvårdsverket, Havs- och vattenmyndigheten, </w:t>
            </w:r>
            <w:r w:rsidRPr="009418CC">
              <w:rPr>
                <w:i/>
                <w:iCs/>
              </w:rPr>
              <w:t>Kammarkolle</w:t>
            </w:r>
            <w:r w:rsidRPr="009418CC">
              <w:rPr>
                <w:i/>
                <w:iCs/>
              </w:rPr>
              <w:softHyphen/>
              <w:t xml:space="preserve">giet, </w:t>
            </w:r>
            <w:r>
              <w:t>Myndigheten för samhälls</w:t>
            </w:r>
            <w:r>
              <w:softHyphen/>
              <w:t>skydd och beredskap och läns</w:t>
            </w:r>
            <w:r>
              <w:softHyphen/>
              <w:t>styrelsen ska, när det behövs, föra talan i målet för att tillvarata miljö</w:t>
            </w:r>
            <w:r>
              <w:softHyphen/>
              <w:t>intressen och andra allmänna intressen.</w:t>
            </w:r>
          </w:p>
        </w:tc>
        <w:tc>
          <w:tcPr>
            <w:tcW w:w="2500" w:type="pct"/>
            <w:shd w:val="clear" w:color="auto" w:fill="auto"/>
            <w:tcMar>
              <w:right w:w="0" w:type="dxa"/>
            </w:tcMar>
          </w:tcPr>
          <w:p w14:paraId="58C6947C" w14:textId="77777777" w:rsidR="00624359" w:rsidRDefault="00624359" w:rsidP="004E1D29">
            <w:pPr>
              <w:pStyle w:val="Brdtextmedindrag"/>
              <w:ind w:firstLine="0"/>
            </w:pPr>
            <w:r>
              <w:t>Naturvårdsverket, Havs- och vattenmyndigheten, Myndigheten för samhällsskydd och beredskap och länsstyrelsen ska, när det behövs, föra talan i målet för att tillvarata miljöintressen och andra allmänna intressen.</w:t>
            </w:r>
          </w:p>
        </w:tc>
      </w:tr>
    </w:tbl>
    <w:p w14:paraId="5DBCA1DF" w14:textId="77777777" w:rsidR="00624359" w:rsidRDefault="00624359" w:rsidP="00634FB9">
      <w:pPr>
        <w:pStyle w:val="Brdtextmedindrag"/>
      </w:pPr>
      <w:r>
        <w:t>En kommun får föra talan för att tillvarata miljöintressen och andra allmänna intressen inom kommunen.</w:t>
      </w:r>
    </w:p>
    <w:p w14:paraId="289AE285" w14:textId="77777777" w:rsidR="00624359" w:rsidRDefault="00624359" w:rsidP="00634FB9">
      <w:pPr>
        <w:pStyle w:val="Brdtextmedindrag"/>
        <w:jc w:val="center"/>
      </w:pPr>
    </w:p>
    <w:p w14:paraId="58F0E17B" w14:textId="77777777" w:rsidR="00624359" w:rsidRDefault="00624359" w:rsidP="00634FB9">
      <w:pPr>
        <w:pStyle w:val="Brdtextmedindrag"/>
        <w:jc w:val="center"/>
      </w:pPr>
      <w:r>
        <w:t>10 §</w:t>
      </w:r>
      <w:r>
        <w:rPr>
          <w:rStyle w:val="Fotnotsreferens"/>
        </w:rPr>
        <w:footnoteReference w:id="17"/>
      </w:r>
    </w:p>
    <w:tbl>
      <w:tblPr>
        <w:tblW w:w="5000" w:type="pct"/>
        <w:tblCellMar>
          <w:left w:w="125" w:type="dxa"/>
          <w:right w:w="125" w:type="dxa"/>
        </w:tblCellMar>
        <w:tblLook w:val="0600" w:firstRow="0" w:lastRow="0" w:firstColumn="0" w:lastColumn="0" w:noHBand="1" w:noVBand="1"/>
      </w:tblPr>
      <w:tblGrid>
        <w:gridCol w:w="2948"/>
        <w:gridCol w:w="2949"/>
      </w:tblGrid>
      <w:tr w:rsidR="00D927B8" w14:paraId="4B065CA9" w14:textId="77777777">
        <w:tc>
          <w:tcPr>
            <w:tcW w:w="2500" w:type="pct"/>
            <w:shd w:val="clear" w:color="auto" w:fill="auto"/>
            <w:tcMar>
              <w:left w:w="0" w:type="dxa"/>
            </w:tcMar>
          </w:tcPr>
          <w:p w14:paraId="2C070B5E" w14:textId="77777777" w:rsidR="00624359" w:rsidRDefault="00624359" w:rsidP="004E1D29">
            <w:pPr>
              <w:pStyle w:val="Brdtextmedindrag"/>
              <w:ind w:firstLine="0"/>
            </w:pPr>
            <w:r w:rsidRPr="00BE48A2">
              <w:t xml:space="preserve">Synpunkter på ansökan </w:t>
            </w:r>
            <w:r w:rsidRPr="00F1694E">
              <w:rPr>
                <w:i/>
                <w:iCs/>
              </w:rPr>
              <w:t xml:space="preserve">skall </w:t>
            </w:r>
            <w:r w:rsidRPr="00BE48A2">
              <w:t xml:space="preserve">lämnas skriftligen </w:t>
            </w:r>
            <w:r w:rsidRPr="00D02ACB">
              <w:rPr>
                <w:i/>
                <w:iCs/>
              </w:rPr>
              <w:t>och lämnas in</w:t>
            </w:r>
            <w:r w:rsidRPr="00BE48A2">
              <w:t xml:space="preserve"> till mark- och miljödomstolen i det </w:t>
            </w:r>
            <w:r w:rsidRPr="00BE48A2">
              <w:lastRenderedPageBreak/>
              <w:t xml:space="preserve">antal exemplar </w:t>
            </w:r>
            <w:r w:rsidRPr="002A20A7">
              <w:rPr>
                <w:i/>
                <w:iCs/>
              </w:rPr>
              <w:t xml:space="preserve">som domstolen finner behövligt </w:t>
            </w:r>
            <w:r w:rsidRPr="00CC320D">
              <w:t>och inom den tid som domstolen har</w:t>
            </w:r>
            <w:r w:rsidRPr="002A20A7">
              <w:rPr>
                <w:i/>
                <w:iCs/>
              </w:rPr>
              <w:t xml:space="preserve"> bestämt. Ett exemplar skall sändas till den sökande.</w:t>
            </w:r>
          </w:p>
        </w:tc>
        <w:tc>
          <w:tcPr>
            <w:tcW w:w="2500" w:type="pct"/>
            <w:shd w:val="clear" w:color="auto" w:fill="auto"/>
            <w:tcMar>
              <w:right w:w="0" w:type="dxa"/>
            </w:tcMar>
          </w:tcPr>
          <w:p w14:paraId="254BED44" w14:textId="77777777" w:rsidR="00624359" w:rsidRDefault="00624359" w:rsidP="004E1D29">
            <w:pPr>
              <w:pStyle w:val="Brdtextmedindrag"/>
              <w:ind w:firstLine="0"/>
              <w:rPr>
                <w:i/>
                <w:iCs/>
              </w:rPr>
            </w:pPr>
            <w:r w:rsidRPr="002A20A7">
              <w:lastRenderedPageBreak/>
              <w:t>Synpunkter på</w:t>
            </w:r>
            <w:r w:rsidRPr="00714F66">
              <w:rPr>
                <w:i/>
                <w:iCs/>
              </w:rPr>
              <w:t xml:space="preserve"> en </w:t>
            </w:r>
            <w:r w:rsidRPr="002A20A7">
              <w:t>ansökan</w:t>
            </w:r>
            <w:r w:rsidRPr="00714F66">
              <w:rPr>
                <w:i/>
                <w:iCs/>
              </w:rPr>
              <w:t xml:space="preserve"> ska </w:t>
            </w:r>
            <w:r w:rsidRPr="002A20A7">
              <w:t>lämnas skriftligen</w:t>
            </w:r>
            <w:r w:rsidRPr="00714F66">
              <w:rPr>
                <w:i/>
                <w:iCs/>
              </w:rPr>
              <w:t xml:space="preserve"> </w:t>
            </w:r>
            <w:r w:rsidRPr="002A20A7">
              <w:t xml:space="preserve">till mark- och miljödomstolen </w:t>
            </w:r>
            <w:r w:rsidRPr="00714F66">
              <w:rPr>
                <w:i/>
                <w:iCs/>
              </w:rPr>
              <w:t>i det format</w:t>
            </w:r>
            <w:r>
              <w:rPr>
                <w:i/>
                <w:iCs/>
              </w:rPr>
              <w:t xml:space="preserve">, </w:t>
            </w:r>
            <w:r w:rsidRPr="002A20A7">
              <w:t xml:space="preserve">i det </w:t>
            </w:r>
            <w:r w:rsidRPr="002A20A7">
              <w:lastRenderedPageBreak/>
              <w:t>antal exemplar</w:t>
            </w:r>
            <w:r w:rsidRPr="00714F66">
              <w:rPr>
                <w:i/>
                <w:iCs/>
              </w:rPr>
              <w:t xml:space="preserve"> </w:t>
            </w:r>
            <w:r w:rsidRPr="00CC320D">
              <w:t>och inom den tid som domstolen har</w:t>
            </w:r>
            <w:r w:rsidRPr="00714F66">
              <w:rPr>
                <w:i/>
                <w:iCs/>
              </w:rPr>
              <w:t xml:space="preserve"> angett. </w:t>
            </w:r>
            <w:r w:rsidRPr="00F1030D">
              <w:rPr>
                <w:i/>
                <w:iCs/>
              </w:rPr>
              <w:t xml:space="preserve">Om domstolen begär det ska </w:t>
            </w:r>
            <w:r>
              <w:rPr>
                <w:i/>
                <w:iCs/>
              </w:rPr>
              <w:t xml:space="preserve">den som har lämnat synpunkter lämna </w:t>
            </w:r>
            <w:r w:rsidRPr="00F1030D">
              <w:rPr>
                <w:i/>
                <w:iCs/>
              </w:rPr>
              <w:t xml:space="preserve">en skriftlig sammanställning av </w:t>
            </w:r>
            <w:r>
              <w:rPr>
                <w:i/>
                <w:iCs/>
              </w:rPr>
              <w:t>dem</w:t>
            </w:r>
            <w:r w:rsidRPr="00F1030D">
              <w:rPr>
                <w:i/>
                <w:iCs/>
              </w:rPr>
              <w:t>.</w:t>
            </w:r>
          </w:p>
          <w:p w14:paraId="6CDA148E" w14:textId="77777777" w:rsidR="00624359" w:rsidRPr="00F1030D" w:rsidRDefault="00624359" w:rsidP="004E1D29">
            <w:pPr>
              <w:pStyle w:val="Brdtextmedindrag"/>
              <w:rPr>
                <w:i/>
                <w:iCs/>
              </w:rPr>
            </w:pPr>
            <w:r w:rsidRPr="00F1030D">
              <w:rPr>
                <w:i/>
                <w:iCs/>
              </w:rPr>
              <w:t xml:space="preserve">Ett exemplar </w:t>
            </w:r>
            <w:r>
              <w:rPr>
                <w:i/>
                <w:iCs/>
              </w:rPr>
              <w:t xml:space="preserve">av synpunkterna och av sammanställningen, om en sådan har begärts, </w:t>
            </w:r>
            <w:r w:rsidRPr="00F1030D">
              <w:rPr>
                <w:i/>
                <w:iCs/>
              </w:rPr>
              <w:t>ska sändas till den sökande.</w:t>
            </w:r>
          </w:p>
        </w:tc>
      </w:tr>
    </w:tbl>
    <w:p w14:paraId="6E0A5A06" w14:textId="77777777" w:rsidR="00624359" w:rsidRDefault="00624359" w:rsidP="00634FB9">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4E1DAA9E" w14:textId="77777777">
        <w:tc>
          <w:tcPr>
            <w:tcW w:w="2500" w:type="pct"/>
            <w:shd w:val="clear" w:color="auto" w:fill="auto"/>
            <w:tcMar>
              <w:left w:w="0" w:type="dxa"/>
            </w:tcMar>
          </w:tcPr>
          <w:p w14:paraId="1E2C9C81" w14:textId="77777777" w:rsidR="00624359" w:rsidRPr="009D5542" w:rsidRDefault="00624359" w:rsidP="004E1D29">
            <w:pPr>
              <w:pStyle w:val="Brdtextmedindrag"/>
              <w:keepNext/>
              <w:keepLines/>
              <w:rPr>
                <w:i/>
                <w:iCs/>
              </w:rPr>
            </w:pPr>
          </w:p>
        </w:tc>
        <w:tc>
          <w:tcPr>
            <w:tcW w:w="2500" w:type="pct"/>
            <w:shd w:val="clear" w:color="auto" w:fill="auto"/>
            <w:tcMar>
              <w:right w:w="0" w:type="dxa"/>
            </w:tcMar>
          </w:tcPr>
          <w:p w14:paraId="307CD250" w14:textId="77777777" w:rsidR="00624359" w:rsidRPr="009D5542" w:rsidRDefault="00624359" w:rsidP="004E1D29">
            <w:pPr>
              <w:pStyle w:val="Brdtextmedindrag"/>
              <w:keepNext/>
              <w:keepLines/>
              <w:ind w:firstLine="0"/>
              <w:rPr>
                <w:i/>
                <w:iCs/>
              </w:rPr>
            </w:pPr>
            <w:r w:rsidRPr="009D5542">
              <w:rPr>
                <w:i/>
                <w:iCs/>
              </w:rPr>
              <w:t>10 a §</w:t>
            </w:r>
          </w:p>
        </w:tc>
      </w:tr>
      <w:tr w:rsidR="00D927B8" w14:paraId="63274677" w14:textId="77777777">
        <w:tc>
          <w:tcPr>
            <w:tcW w:w="2500" w:type="pct"/>
            <w:shd w:val="clear" w:color="auto" w:fill="auto"/>
            <w:tcMar>
              <w:left w:w="0" w:type="dxa"/>
            </w:tcMar>
          </w:tcPr>
          <w:p w14:paraId="06D0D474" w14:textId="77777777" w:rsidR="00624359" w:rsidRPr="009D5542" w:rsidRDefault="00624359" w:rsidP="004E1D29">
            <w:pPr>
              <w:pStyle w:val="Brdtextmedindrag"/>
              <w:keepNext/>
              <w:keepLines/>
              <w:rPr>
                <w:i/>
                <w:iCs/>
              </w:rPr>
            </w:pPr>
          </w:p>
        </w:tc>
        <w:tc>
          <w:tcPr>
            <w:tcW w:w="2500" w:type="pct"/>
            <w:shd w:val="clear" w:color="auto" w:fill="auto"/>
            <w:tcMar>
              <w:right w:w="0" w:type="dxa"/>
            </w:tcMar>
          </w:tcPr>
          <w:p w14:paraId="14730A69" w14:textId="77777777" w:rsidR="00624359" w:rsidRPr="009D5542" w:rsidRDefault="00624359" w:rsidP="004E1D29">
            <w:pPr>
              <w:pStyle w:val="Brdtextmedindrag"/>
              <w:keepNext/>
              <w:keepLines/>
              <w:ind w:firstLine="0"/>
              <w:rPr>
                <w:i/>
                <w:iCs/>
              </w:rPr>
            </w:pPr>
            <w:r w:rsidRPr="009D5542">
              <w:rPr>
                <w:i/>
                <w:iCs/>
              </w:rPr>
              <w:t xml:space="preserve">Om </w:t>
            </w:r>
            <w:r>
              <w:rPr>
                <w:i/>
                <w:iCs/>
              </w:rPr>
              <w:t>mark- och miljödomstolen</w:t>
            </w:r>
            <w:r w:rsidRPr="009D5542">
              <w:rPr>
                <w:i/>
                <w:iCs/>
              </w:rPr>
              <w:t xml:space="preserve"> begär det ska sökanden </w:t>
            </w:r>
            <w:r>
              <w:rPr>
                <w:i/>
                <w:iCs/>
              </w:rPr>
              <w:t>lämna</w:t>
            </w:r>
            <w:r w:rsidRPr="009D5542">
              <w:rPr>
                <w:i/>
                <w:iCs/>
              </w:rPr>
              <w:t xml:space="preserve"> in</w:t>
            </w:r>
          </w:p>
          <w:p w14:paraId="1C630E53" w14:textId="77777777" w:rsidR="00624359" w:rsidRPr="009D5542" w:rsidRDefault="00624359" w:rsidP="004E1D29">
            <w:pPr>
              <w:pStyle w:val="Brdtextmedindrag"/>
              <w:keepNext/>
              <w:keepLines/>
              <w:rPr>
                <w:i/>
                <w:iCs/>
              </w:rPr>
            </w:pPr>
            <w:r w:rsidRPr="009D5542">
              <w:rPr>
                <w:i/>
                <w:iCs/>
              </w:rPr>
              <w:t>1. en komplettering i form av en uppdaterad ansökan, eller</w:t>
            </w:r>
          </w:p>
          <w:p w14:paraId="1F295820" w14:textId="77777777" w:rsidR="00624359" w:rsidRPr="009D5542" w:rsidRDefault="00624359" w:rsidP="004E1D29">
            <w:pPr>
              <w:pStyle w:val="Brdtextmedindrag"/>
              <w:keepNext/>
              <w:keepLines/>
              <w:rPr>
                <w:i/>
                <w:iCs/>
              </w:rPr>
            </w:pPr>
            <w:r w:rsidRPr="009D5542">
              <w:rPr>
                <w:i/>
                <w:iCs/>
              </w:rPr>
              <w:t xml:space="preserve">2. en skriftlig sammanställning av de </w:t>
            </w:r>
            <w:r>
              <w:rPr>
                <w:i/>
                <w:iCs/>
              </w:rPr>
              <w:t>svar</w:t>
            </w:r>
            <w:r w:rsidRPr="009D5542">
              <w:rPr>
                <w:i/>
                <w:iCs/>
              </w:rPr>
              <w:t xml:space="preserve"> som sökanden har </w:t>
            </w:r>
            <w:r>
              <w:rPr>
                <w:i/>
                <w:iCs/>
              </w:rPr>
              <w:t>läm</w:t>
            </w:r>
            <w:r>
              <w:rPr>
                <w:i/>
                <w:iCs/>
              </w:rPr>
              <w:softHyphen/>
              <w:t xml:space="preserve">nat </w:t>
            </w:r>
            <w:r w:rsidRPr="009D5542">
              <w:rPr>
                <w:i/>
                <w:iCs/>
              </w:rPr>
              <w:t xml:space="preserve">med anledning av synpunkter </w:t>
            </w:r>
            <w:r>
              <w:rPr>
                <w:i/>
                <w:iCs/>
              </w:rPr>
              <w:t>på</w:t>
            </w:r>
            <w:r w:rsidRPr="009D5542">
              <w:rPr>
                <w:i/>
                <w:iCs/>
              </w:rPr>
              <w:t xml:space="preserve"> ansökan.</w:t>
            </w:r>
          </w:p>
        </w:tc>
      </w:tr>
    </w:tbl>
    <w:p w14:paraId="32D002C9" w14:textId="77777777" w:rsidR="00624359" w:rsidRDefault="00624359" w:rsidP="00634FB9">
      <w:pPr>
        <w:pStyle w:val="Brdtextmedindrag"/>
      </w:pPr>
    </w:p>
    <w:p w14:paraId="7107A645" w14:textId="77777777" w:rsidR="00624359" w:rsidRDefault="00624359" w:rsidP="00634FB9">
      <w:pPr>
        <w:pStyle w:val="Brdtextmedindrag"/>
        <w:keepNext/>
        <w:keepLines/>
        <w:jc w:val="center"/>
      </w:pPr>
      <w:r>
        <w:t>11 §</w:t>
      </w:r>
      <w:r>
        <w:rPr>
          <w:rStyle w:val="Fotnotsreferens"/>
        </w:rPr>
        <w:footnoteReference w:id="18"/>
      </w:r>
    </w:p>
    <w:p w14:paraId="4D828952" w14:textId="77777777" w:rsidR="00624359" w:rsidRPr="00C51E90" w:rsidRDefault="00624359" w:rsidP="00634FB9">
      <w:pPr>
        <w:pStyle w:val="Brdtextmedindrag"/>
        <w:keepNext/>
        <w:keepLines/>
        <w:ind w:firstLine="0"/>
      </w:pPr>
      <w:r w:rsidRPr="00EB7F76">
        <w:t>Den fortsatta</w:t>
      </w:r>
      <w:r>
        <w:t xml:space="preserve"> </w:t>
      </w:r>
      <w:r w:rsidRPr="00C51E90">
        <w:t>förberedelsen av målet kan vara skriftlig eller muntlig.</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1614C8D1" w14:textId="77777777">
        <w:tc>
          <w:tcPr>
            <w:tcW w:w="2500" w:type="pct"/>
            <w:shd w:val="clear" w:color="auto" w:fill="auto"/>
            <w:tcMar>
              <w:left w:w="0" w:type="dxa"/>
            </w:tcMar>
          </w:tcPr>
          <w:p w14:paraId="23DAEA21" w14:textId="77777777" w:rsidR="00624359" w:rsidRPr="00C51E90" w:rsidRDefault="00624359" w:rsidP="004E1D29">
            <w:pPr>
              <w:pStyle w:val="Brdtextmedindrag"/>
              <w:keepNext/>
              <w:keepLines/>
            </w:pPr>
            <w:r w:rsidRPr="00C51E90">
              <w:t xml:space="preserve">Mark- och miljödomstolen </w:t>
            </w:r>
            <w:r w:rsidRPr="00C51E90">
              <w:rPr>
                <w:i/>
                <w:iCs/>
              </w:rPr>
              <w:t xml:space="preserve">skall </w:t>
            </w:r>
            <w:r w:rsidRPr="00C51E90">
              <w:t>under förberedelsen se till att utred</w:t>
            </w:r>
            <w:r w:rsidRPr="00C51E90">
              <w:softHyphen/>
              <w:t>ningen i målet får den inriktning och omfattning som krävs.</w:t>
            </w:r>
          </w:p>
          <w:p w14:paraId="2054B793" w14:textId="77777777" w:rsidR="00624359" w:rsidRPr="00C51E90" w:rsidRDefault="00624359" w:rsidP="004E1D29">
            <w:pPr>
              <w:pStyle w:val="Brdtextmedindrag"/>
              <w:keepNext/>
              <w:keepLines/>
            </w:pPr>
          </w:p>
        </w:tc>
        <w:tc>
          <w:tcPr>
            <w:tcW w:w="2500" w:type="pct"/>
            <w:shd w:val="clear" w:color="auto" w:fill="auto"/>
            <w:tcMar>
              <w:right w:w="0" w:type="dxa"/>
            </w:tcMar>
          </w:tcPr>
          <w:p w14:paraId="6D135618" w14:textId="77777777" w:rsidR="00624359" w:rsidRPr="00C51E90" w:rsidRDefault="00624359" w:rsidP="004E1D29">
            <w:pPr>
              <w:pStyle w:val="Brdtextmedindrag"/>
              <w:keepNext/>
              <w:keepLines/>
              <w:rPr>
                <w:i/>
                <w:iCs/>
              </w:rPr>
            </w:pPr>
            <w:r w:rsidRPr="00C51E90">
              <w:t>Mark- och miljödomstolen</w:t>
            </w:r>
            <w:r w:rsidRPr="00C51E90">
              <w:rPr>
                <w:i/>
                <w:iCs/>
              </w:rPr>
              <w:t xml:space="preserve"> ska </w:t>
            </w:r>
            <w:r w:rsidRPr="00C51E90">
              <w:t>under förberedelsen se till att utred</w:t>
            </w:r>
            <w:r>
              <w:softHyphen/>
            </w:r>
            <w:r w:rsidRPr="00C51E90">
              <w:t>ningen i målet får den inriktning och omfattning som krävs</w:t>
            </w:r>
            <w:r w:rsidRPr="00C51E90">
              <w:rPr>
                <w:i/>
                <w:iCs/>
              </w:rPr>
              <w:t xml:space="preserve"> med hän</w:t>
            </w:r>
            <w:r>
              <w:rPr>
                <w:i/>
                <w:iCs/>
              </w:rPr>
              <w:softHyphen/>
            </w:r>
            <w:r w:rsidRPr="00C51E90">
              <w:rPr>
                <w:i/>
                <w:iCs/>
              </w:rPr>
              <w:t>syn till verksamhetens eller åtgär</w:t>
            </w:r>
            <w:r>
              <w:rPr>
                <w:i/>
                <w:iCs/>
              </w:rPr>
              <w:softHyphen/>
            </w:r>
            <w:r w:rsidRPr="00C51E90">
              <w:rPr>
                <w:i/>
                <w:iCs/>
              </w:rPr>
              <w:t>dens art och omfattning samt väsentliga miljöeffekter. Domstol</w:t>
            </w:r>
            <w:r>
              <w:rPr>
                <w:i/>
                <w:iCs/>
              </w:rPr>
              <w:softHyphen/>
            </w:r>
            <w:r w:rsidRPr="00C51E90">
              <w:rPr>
                <w:i/>
                <w:iCs/>
              </w:rPr>
              <w:t>en ska driva förberedelsen med inriktning på ett effektivt avgör</w:t>
            </w:r>
            <w:r>
              <w:rPr>
                <w:i/>
                <w:iCs/>
              </w:rPr>
              <w:softHyphen/>
            </w:r>
            <w:r w:rsidRPr="00C51E90">
              <w:rPr>
                <w:i/>
                <w:iCs/>
              </w:rPr>
              <w:t>ande av målet.</w:t>
            </w:r>
          </w:p>
        </w:tc>
      </w:tr>
      <w:tr w:rsidR="00D927B8" w14:paraId="3668BA4A" w14:textId="77777777">
        <w:tc>
          <w:tcPr>
            <w:tcW w:w="2500" w:type="pct"/>
            <w:shd w:val="clear" w:color="auto" w:fill="auto"/>
            <w:tcMar>
              <w:left w:w="0" w:type="dxa"/>
            </w:tcMar>
          </w:tcPr>
          <w:p w14:paraId="7AD5D484" w14:textId="77777777" w:rsidR="00624359" w:rsidRPr="00C51E90" w:rsidRDefault="00624359" w:rsidP="004E1D29">
            <w:pPr>
              <w:pStyle w:val="Brdtextmedindrag"/>
              <w:keepNext/>
              <w:keepLines/>
              <w:rPr>
                <w:i/>
                <w:iCs/>
              </w:rPr>
            </w:pPr>
            <w:r w:rsidRPr="00C51E90">
              <w:rPr>
                <w:i/>
              </w:rPr>
              <w:t>Mark- och miljödomstolen be</w:t>
            </w:r>
            <w:r>
              <w:rPr>
                <w:i/>
              </w:rPr>
              <w:softHyphen/>
            </w:r>
            <w:r w:rsidRPr="00C51E90">
              <w:rPr>
                <w:i/>
              </w:rPr>
              <w:t>stämmer vad en muntlig för</w:t>
            </w:r>
            <w:r w:rsidRPr="00C51E90">
              <w:rPr>
                <w:i/>
              </w:rPr>
              <w:softHyphen/>
              <w:t>beredelse skall avse</w:t>
            </w:r>
            <w:r w:rsidRPr="00C51E90">
              <w:rPr>
                <w:i/>
                <w:iCs/>
              </w:rPr>
              <w:t xml:space="preserve"> </w:t>
            </w:r>
            <w:r w:rsidRPr="00C51E90">
              <w:rPr>
                <w:i/>
              </w:rPr>
              <w:t>och vilka</w:t>
            </w:r>
            <w:r w:rsidRPr="00C51E90">
              <w:rPr>
                <w:i/>
                <w:iCs/>
              </w:rPr>
              <w:t xml:space="preserve"> par</w:t>
            </w:r>
            <w:r w:rsidRPr="00C51E90">
              <w:rPr>
                <w:i/>
                <w:iCs/>
              </w:rPr>
              <w:softHyphen/>
              <w:t xml:space="preserve">ter </w:t>
            </w:r>
            <w:r w:rsidRPr="00C51E90">
              <w:rPr>
                <w:i/>
              </w:rPr>
              <w:t>som skall kallas till förberedel</w:t>
            </w:r>
            <w:r w:rsidRPr="00C51E90">
              <w:rPr>
                <w:i/>
              </w:rPr>
              <w:softHyphen/>
              <w:t>sen.</w:t>
            </w:r>
            <w:r w:rsidRPr="00C51E90">
              <w:rPr>
                <w:i/>
                <w:iCs/>
              </w:rPr>
              <w:t xml:space="preserve"> </w:t>
            </w:r>
            <w:r w:rsidRPr="00C51E90">
              <w:rPr>
                <w:i/>
              </w:rPr>
              <w:t>Kallelsen skall delges</w:t>
            </w:r>
            <w:r w:rsidRPr="00C51E90">
              <w:rPr>
                <w:i/>
                <w:iCs/>
              </w:rPr>
              <w:t xml:space="preserve"> parterna </w:t>
            </w:r>
            <w:r w:rsidRPr="00C51E90">
              <w:rPr>
                <w:i/>
              </w:rPr>
              <w:t>eller kungöras i ortstidning.</w:t>
            </w:r>
          </w:p>
          <w:p w14:paraId="7846C82E" w14:textId="77777777" w:rsidR="00624359" w:rsidRPr="00C51E90" w:rsidRDefault="00624359" w:rsidP="004E1D29">
            <w:pPr>
              <w:pStyle w:val="Brdtextmedindrag"/>
            </w:pPr>
            <w:r w:rsidRPr="00C51E90">
              <w:rPr>
                <w:i/>
              </w:rPr>
              <w:t>Vid den muntliga förberedelsen får tredskodom inte meddelas.</w:t>
            </w:r>
            <w:r w:rsidRPr="00C51E90">
              <w:rPr>
                <w:i/>
                <w:iCs/>
              </w:rPr>
              <w:t xml:space="preserve"> Parterna </w:t>
            </w:r>
            <w:r w:rsidRPr="00C51E90">
              <w:rPr>
                <w:i/>
              </w:rPr>
              <w:t>får åberopa skrifter som de har gett in.</w:t>
            </w:r>
            <w:r w:rsidRPr="00C51E90">
              <w:rPr>
                <w:i/>
                <w:iCs/>
              </w:rPr>
              <w:t xml:space="preserve"> </w:t>
            </w:r>
            <w:r w:rsidRPr="00C51E90">
              <w:rPr>
                <w:i/>
              </w:rPr>
              <w:t>En redogörelse bör lämnas för skrifternas innehåll.</w:t>
            </w:r>
          </w:p>
        </w:tc>
        <w:tc>
          <w:tcPr>
            <w:tcW w:w="2500" w:type="pct"/>
            <w:shd w:val="clear" w:color="auto" w:fill="auto"/>
            <w:tcMar>
              <w:right w:w="0" w:type="dxa"/>
            </w:tcMar>
          </w:tcPr>
          <w:p w14:paraId="4E7A9335" w14:textId="77777777" w:rsidR="00624359" w:rsidRPr="00C51E90" w:rsidRDefault="00624359" w:rsidP="004E1D29">
            <w:pPr>
              <w:pStyle w:val="Brdtextmedindrag"/>
            </w:pPr>
          </w:p>
        </w:tc>
      </w:tr>
    </w:tbl>
    <w:p w14:paraId="51C99149" w14:textId="77777777" w:rsidR="00624359" w:rsidRPr="00C51E90" w:rsidRDefault="00624359" w:rsidP="00634FB9">
      <w:pPr>
        <w:pStyle w:val="Brdtextmedindrag"/>
        <w:jc w:val="left"/>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6ABF83D8" w14:textId="77777777">
        <w:tc>
          <w:tcPr>
            <w:tcW w:w="2500" w:type="pct"/>
            <w:shd w:val="clear" w:color="auto" w:fill="auto"/>
            <w:tcMar>
              <w:left w:w="0" w:type="dxa"/>
            </w:tcMar>
          </w:tcPr>
          <w:p w14:paraId="3CD78718" w14:textId="77777777" w:rsidR="00624359" w:rsidRPr="00C51E90" w:rsidRDefault="00624359" w:rsidP="004E1D29">
            <w:pPr>
              <w:pStyle w:val="Brdtextmedindrag"/>
              <w:keepNext/>
              <w:keepLines/>
            </w:pPr>
          </w:p>
        </w:tc>
        <w:tc>
          <w:tcPr>
            <w:tcW w:w="2500" w:type="pct"/>
            <w:shd w:val="clear" w:color="auto" w:fill="auto"/>
            <w:tcMar>
              <w:right w:w="0" w:type="dxa"/>
            </w:tcMar>
          </w:tcPr>
          <w:p w14:paraId="33667AF0" w14:textId="77777777" w:rsidR="00624359" w:rsidRPr="00C51E90" w:rsidRDefault="00624359" w:rsidP="004E1D29">
            <w:pPr>
              <w:pStyle w:val="Brdtextmedindrag"/>
              <w:keepNext/>
              <w:keepLines/>
              <w:ind w:firstLine="0"/>
              <w:rPr>
                <w:i/>
                <w:iCs/>
              </w:rPr>
            </w:pPr>
            <w:r w:rsidRPr="00C51E90">
              <w:rPr>
                <w:i/>
                <w:iCs/>
              </w:rPr>
              <w:t>11 a §</w:t>
            </w:r>
          </w:p>
        </w:tc>
      </w:tr>
      <w:tr w:rsidR="00D927B8" w14:paraId="5031E2F0" w14:textId="77777777">
        <w:tc>
          <w:tcPr>
            <w:tcW w:w="2500" w:type="pct"/>
            <w:shd w:val="clear" w:color="auto" w:fill="auto"/>
            <w:tcMar>
              <w:left w:w="0" w:type="dxa"/>
            </w:tcMar>
          </w:tcPr>
          <w:p w14:paraId="41103AFA" w14:textId="77777777" w:rsidR="00624359" w:rsidRPr="00C51E90" w:rsidRDefault="00624359" w:rsidP="004E1D29">
            <w:pPr>
              <w:pStyle w:val="Brdtextmedindrag"/>
              <w:keepNext/>
              <w:keepLines/>
            </w:pPr>
          </w:p>
        </w:tc>
        <w:tc>
          <w:tcPr>
            <w:tcW w:w="2500" w:type="pct"/>
            <w:shd w:val="clear" w:color="auto" w:fill="auto"/>
            <w:tcMar>
              <w:right w:w="0" w:type="dxa"/>
            </w:tcMar>
          </w:tcPr>
          <w:p w14:paraId="26B37073" w14:textId="77777777" w:rsidR="00624359" w:rsidRPr="00C51E90" w:rsidRDefault="00624359" w:rsidP="004E1D29">
            <w:pPr>
              <w:pStyle w:val="Brdtextmedindrag"/>
              <w:keepNext/>
              <w:keepLines/>
              <w:ind w:firstLine="0"/>
              <w:rPr>
                <w:i/>
                <w:iCs/>
              </w:rPr>
            </w:pPr>
            <w:r w:rsidRPr="00C51E90">
              <w:rPr>
                <w:i/>
                <w:iCs/>
              </w:rPr>
              <w:t>Mark- och miljödomstolen bestäm</w:t>
            </w:r>
            <w:r w:rsidRPr="00C51E90">
              <w:rPr>
                <w:i/>
                <w:iCs/>
              </w:rPr>
              <w:softHyphen/>
              <w:t>mer vad en muntlig förberedelse ska avse och vilka som ska kallas till förberedelse</w:t>
            </w:r>
            <w:r>
              <w:rPr>
                <w:i/>
                <w:iCs/>
              </w:rPr>
              <w:t>n</w:t>
            </w:r>
            <w:r w:rsidRPr="00C51E90">
              <w:rPr>
                <w:i/>
                <w:iCs/>
              </w:rPr>
              <w:t>. Kallelsen ska delges eller kungöras i ortstidning</w:t>
            </w:r>
            <w:r w:rsidRPr="00C51E90">
              <w:rPr>
                <w:i/>
              </w:rPr>
              <w:t>.</w:t>
            </w:r>
          </w:p>
          <w:p w14:paraId="4CEDA745" w14:textId="77777777" w:rsidR="00624359" w:rsidRDefault="00624359" w:rsidP="004E1D29">
            <w:pPr>
              <w:pStyle w:val="Brdtextmedindrag"/>
              <w:keepNext/>
              <w:keepLines/>
            </w:pPr>
            <w:r w:rsidRPr="00C51E90">
              <w:rPr>
                <w:i/>
                <w:iCs/>
              </w:rPr>
              <w:t>De som närvarar vid förberedel</w:t>
            </w:r>
            <w:r>
              <w:rPr>
                <w:i/>
                <w:iCs/>
              </w:rPr>
              <w:softHyphen/>
            </w:r>
            <w:r w:rsidRPr="00C51E90">
              <w:rPr>
                <w:i/>
                <w:iCs/>
              </w:rPr>
              <w:t xml:space="preserve">sen får åberopa handlingar som de har </w:t>
            </w:r>
            <w:r>
              <w:rPr>
                <w:i/>
                <w:iCs/>
              </w:rPr>
              <w:t>lämnat</w:t>
            </w:r>
            <w:r w:rsidRPr="00C51E90">
              <w:rPr>
                <w:i/>
                <w:iCs/>
              </w:rPr>
              <w:t xml:space="preserve"> in. En redogörelse bör lämnas för handlingarnas innehåll</w:t>
            </w:r>
            <w:r w:rsidRPr="00C51E90">
              <w:t>.</w:t>
            </w:r>
          </w:p>
          <w:p w14:paraId="5436E472" w14:textId="77777777" w:rsidR="00624359" w:rsidRPr="00C51E90" w:rsidRDefault="00624359" w:rsidP="004E1D29">
            <w:pPr>
              <w:pStyle w:val="Brdtextmedindrag"/>
              <w:keepNext/>
              <w:keepLines/>
            </w:pPr>
            <w:r w:rsidRPr="00C51E90">
              <w:rPr>
                <w:i/>
                <w:iCs/>
              </w:rPr>
              <w:t>Vid den muntliga förberedelsen får tredskodom inte meddelas.</w:t>
            </w:r>
          </w:p>
        </w:tc>
      </w:tr>
    </w:tbl>
    <w:p w14:paraId="2AB4A591" w14:textId="77777777" w:rsidR="00624359" w:rsidRPr="00C51E90" w:rsidRDefault="00624359" w:rsidP="00634FB9">
      <w:pPr>
        <w:pStyle w:val="Brdtextmedindrag"/>
        <w:jc w:val="center"/>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24DBF97D" w14:textId="77777777">
        <w:tc>
          <w:tcPr>
            <w:tcW w:w="2500" w:type="pct"/>
            <w:shd w:val="clear" w:color="auto" w:fill="auto"/>
            <w:tcMar>
              <w:left w:w="0" w:type="dxa"/>
            </w:tcMar>
          </w:tcPr>
          <w:p w14:paraId="6F407E3F" w14:textId="77777777" w:rsidR="00624359" w:rsidRPr="00C51E90" w:rsidRDefault="00624359" w:rsidP="004E1D29">
            <w:pPr>
              <w:pStyle w:val="Brdtextmedindrag"/>
            </w:pPr>
          </w:p>
        </w:tc>
        <w:tc>
          <w:tcPr>
            <w:tcW w:w="2500" w:type="pct"/>
            <w:shd w:val="clear" w:color="auto" w:fill="auto"/>
            <w:tcMar>
              <w:right w:w="0" w:type="dxa"/>
            </w:tcMar>
          </w:tcPr>
          <w:p w14:paraId="1838172C" w14:textId="77777777" w:rsidR="00624359" w:rsidRPr="00C51E90" w:rsidRDefault="00624359" w:rsidP="004E1D29">
            <w:pPr>
              <w:pStyle w:val="Brdtextmedindrag"/>
              <w:keepNext/>
              <w:keepLines/>
              <w:ind w:firstLine="0"/>
              <w:rPr>
                <w:i/>
                <w:iCs/>
              </w:rPr>
            </w:pPr>
            <w:r w:rsidRPr="00C51E90">
              <w:rPr>
                <w:i/>
                <w:iCs/>
              </w:rPr>
              <w:t>11 b</w:t>
            </w:r>
            <w:r>
              <w:rPr>
                <w:i/>
                <w:iCs/>
              </w:rPr>
              <w:t> </w:t>
            </w:r>
            <w:r w:rsidRPr="00C51E90">
              <w:rPr>
                <w:i/>
                <w:iCs/>
              </w:rPr>
              <w:t>§</w:t>
            </w:r>
          </w:p>
        </w:tc>
      </w:tr>
      <w:tr w:rsidR="00D927B8" w14:paraId="25FF0442" w14:textId="77777777">
        <w:tc>
          <w:tcPr>
            <w:tcW w:w="2500" w:type="pct"/>
            <w:shd w:val="clear" w:color="auto" w:fill="auto"/>
            <w:tcMar>
              <w:left w:w="0" w:type="dxa"/>
            </w:tcMar>
          </w:tcPr>
          <w:p w14:paraId="66A37361" w14:textId="77777777" w:rsidR="00624359" w:rsidRPr="00C51E90" w:rsidRDefault="00624359" w:rsidP="004E1D29">
            <w:pPr>
              <w:pStyle w:val="Brdtextmedindrag"/>
            </w:pPr>
          </w:p>
        </w:tc>
        <w:tc>
          <w:tcPr>
            <w:tcW w:w="2500" w:type="pct"/>
            <w:shd w:val="clear" w:color="auto" w:fill="auto"/>
            <w:tcMar>
              <w:right w:w="0" w:type="dxa"/>
            </w:tcMar>
          </w:tcPr>
          <w:p w14:paraId="278E3A90" w14:textId="77777777" w:rsidR="00624359" w:rsidRPr="00C51E90" w:rsidRDefault="00624359" w:rsidP="004E1D29">
            <w:pPr>
              <w:pStyle w:val="Brdtextmedindrag"/>
              <w:keepNext/>
              <w:keepLines/>
              <w:ind w:firstLine="0"/>
              <w:rPr>
                <w:i/>
                <w:iCs/>
              </w:rPr>
            </w:pPr>
            <w:r>
              <w:rPr>
                <w:i/>
                <w:iCs/>
              </w:rPr>
              <w:t>D</w:t>
            </w:r>
            <w:r w:rsidRPr="00C51E90">
              <w:rPr>
                <w:i/>
                <w:iCs/>
              </w:rPr>
              <w:t xml:space="preserve">omstolen </w:t>
            </w:r>
            <w:r>
              <w:rPr>
                <w:i/>
                <w:iCs/>
              </w:rPr>
              <w:t xml:space="preserve">ska </w:t>
            </w:r>
            <w:r w:rsidRPr="00C51E90">
              <w:rPr>
                <w:i/>
                <w:iCs/>
              </w:rPr>
              <w:t xml:space="preserve">senast i </w:t>
            </w:r>
            <w:r>
              <w:rPr>
                <w:i/>
                <w:iCs/>
              </w:rPr>
              <w:t>anslutning till</w:t>
            </w:r>
            <w:r w:rsidRPr="00C51E90">
              <w:rPr>
                <w:i/>
                <w:iCs/>
              </w:rPr>
              <w:t xml:space="preserve"> kungörelse</w:t>
            </w:r>
            <w:r>
              <w:rPr>
                <w:i/>
                <w:iCs/>
              </w:rPr>
              <w:t>n</w:t>
            </w:r>
            <w:r w:rsidRPr="00C51E90">
              <w:rPr>
                <w:i/>
                <w:iCs/>
              </w:rPr>
              <w:t xml:space="preserve"> enligt 3 § upprätta en tidsplan för målets handlägg</w:t>
            </w:r>
            <w:r>
              <w:rPr>
                <w:i/>
                <w:iCs/>
              </w:rPr>
              <w:softHyphen/>
            </w:r>
            <w:r w:rsidRPr="00C51E90">
              <w:rPr>
                <w:i/>
                <w:iCs/>
              </w:rPr>
              <w:t xml:space="preserve">ning, om det inte på grund av målets beskaffenhet eller av något annat </w:t>
            </w:r>
            <w:r>
              <w:rPr>
                <w:i/>
                <w:iCs/>
              </w:rPr>
              <w:t xml:space="preserve">särskilt </w:t>
            </w:r>
            <w:r w:rsidRPr="00C51E90">
              <w:rPr>
                <w:i/>
                <w:iCs/>
              </w:rPr>
              <w:t>skäl är obehövligt.</w:t>
            </w:r>
          </w:p>
          <w:p w14:paraId="1669767D" w14:textId="77777777" w:rsidR="00624359" w:rsidRPr="00C51E90" w:rsidRDefault="00624359" w:rsidP="004E1D29">
            <w:pPr>
              <w:pStyle w:val="Brdtextmedindrag"/>
              <w:keepNext/>
              <w:keepLines/>
              <w:rPr>
                <w:i/>
              </w:rPr>
            </w:pPr>
            <w:r w:rsidRPr="00C51E90">
              <w:rPr>
                <w:i/>
              </w:rPr>
              <w:t>Om en part eller remissinstans bedömer att tidsplanen inte kan hållas</w:t>
            </w:r>
            <w:r>
              <w:rPr>
                <w:i/>
              </w:rPr>
              <w:t>,</w:t>
            </w:r>
            <w:r w:rsidRPr="00C51E90">
              <w:rPr>
                <w:i/>
              </w:rPr>
              <w:t xml:space="preserve"> ska detta genast anmälas till </w:t>
            </w:r>
            <w:r w:rsidRPr="00C51E90">
              <w:rPr>
                <w:i/>
                <w:iCs/>
              </w:rPr>
              <w:t>domstolen.</w:t>
            </w:r>
            <w:r w:rsidRPr="00C51E90">
              <w:rPr>
                <w:i/>
              </w:rPr>
              <w:t xml:space="preserve"> Om domstolen bedömer att tidsplanen inte kan hållas, ska parter och remissinstanser under</w:t>
            </w:r>
            <w:r w:rsidRPr="00C51E90">
              <w:rPr>
                <w:i/>
              </w:rPr>
              <w:softHyphen/>
              <w:t>rättas om detta.</w:t>
            </w:r>
          </w:p>
        </w:tc>
      </w:tr>
    </w:tbl>
    <w:p w14:paraId="20E49A9A" w14:textId="77777777" w:rsidR="00624359" w:rsidRPr="00C51E90" w:rsidRDefault="00624359" w:rsidP="00634FB9">
      <w:pPr>
        <w:pStyle w:val="Slutstreck"/>
      </w:pPr>
    </w:p>
    <w:p w14:paraId="7D0BCA34" w14:textId="77777777" w:rsidR="00624359" w:rsidRPr="00C51E90" w:rsidRDefault="00624359" w:rsidP="00634FB9">
      <w:pPr>
        <w:pStyle w:val="Brdtextmedindrag"/>
        <w:jc w:val="center"/>
      </w:pPr>
      <w:r w:rsidRPr="00C51E90">
        <w:t>16 §</w:t>
      </w:r>
      <w:r w:rsidRPr="00C51E90">
        <w:rPr>
          <w:rStyle w:val="Fotnotsreferens"/>
        </w:rPr>
        <w:footnoteReference w:id="19"/>
      </w:r>
    </w:p>
    <w:tbl>
      <w:tblPr>
        <w:tblW w:w="5000" w:type="pct"/>
        <w:tblCellMar>
          <w:left w:w="125" w:type="dxa"/>
          <w:right w:w="125" w:type="dxa"/>
        </w:tblCellMar>
        <w:tblLook w:val="0600" w:firstRow="0" w:lastRow="0" w:firstColumn="0" w:lastColumn="0" w:noHBand="1" w:noVBand="1"/>
      </w:tblPr>
      <w:tblGrid>
        <w:gridCol w:w="2948"/>
        <w:gridCol w:w="2949"/>
      </w:tblGrid>
      <w:tr w:rsidR="00D927B8" w14:paraId="6563C1DE" w14:textId="77777777">
        <w:tc>
          <w:tcPr>
            <w:tcW w:w="2500" w:type="pct"/>
            <w:shd w:val="clear" w:color="auto" w:fill="auto"/>
            <w:tcMar>
              <w:left w:w="0" w:type="dxa"/>
            </w:tcMar>
          </w:tcPr>
          <w:p w14:paraId="485918F0" w14:textId="77777777" w:rsidR="00624359" w:rsidRPr="00C51E90" w:rsidRDefault="00624359" w:rsidP="004E1D29">
            <w:pPr>
              <w:pStyle w:val="Brdtextmedindrag"/>
              <w:ind w:firstLine="0"/>
              <w:rPr>
                <w:i/>
                <w:iCs/>
              </w:rPr>
            </w:pPr>
            <w:r w:rsidRPr="00C51E90">
              <w:rPr>
                <w:i/>
                <w:iCs/>
              </w:rPr>
              <w:t>När målet är klart för huvudför</w:t>
            </w:r>
            <w:r w:rsidRPr="00C51E90">
              <w:rPr>
                <w:i/>
                <w:iCs/>
              </w:rPr>
              <w:softHyphen/>
              <w:t>handling skall mark- och miljö</w:t>
            </w:r>
            <w:r w:rsidRPr="00C51E90">
              <w:rPr>
                <w:i/>
                <w:iCs/>
              </w:rPr>
              <w:softHyphen/>
              <w:t>domstolen bestämma tid och plats för den.</w:t>
            </w:r>
          </w:p>
        </w:tc>
        <w:tc>
          <w:tcPr>
            <w:tcW w:w="2500" w:type="pct"/>
            <w:shd w:val="clear" w:color="auto" w:fill="auto"/>
            <w:tcMar>
              <w:right w:w="0" w:type="dxa"/>
            </w:tcMar>
          </w:tcPr>
          <w:p w14:paraId="1D1E8655" w14:textId="77777777" w:rsidR="00624359" w:rsidRPr="00C51E90" w:rsidRDefault="00624359" w:rsidP="004E1D29">
            <w:pPr>
              <w:pStyle w:val="Brdtextmedindrag"/>
              <w:ind w:firstLine="0"/>
              <w:rPr>
                <w:i/>
                <w:iCs/>
              </w:rPr>
            </w:pPr>
            <w:r w:rsidRPr="00C51E90">
              <w:rPr>
                <w:i/>
                <w:iCs/>
              </w:rPr>
              <w:t>Domstolen ska avgöra mål efter huvudförhandling</w:t>
            </w:r>
            <w:r>
              <w:rPr>
                <w:i/>
                <w:iCs/>
              </w:rPr>
              <w:t>,</w:t>
            </w:r>
            <w:r w:rsidRPr="00C51E90">
              <w:rPr>
                <w:i/>
                <w:iCs/>
              </w:rPr>
              <w:t xml:space="preserve"> om det inte med hänsyn till utredningen i målet är tillräckligt med skriftlig hand</w:t>
            </w:r>
            <w:r w:rsidRPr="00C51E90">
              <w:rPr>
                <w:i/>
                <w:iCs/>
              </w:rPr>
              <w:softHyphen/>
              <w:t>läggning.</w:t>
            </w:r>
          </w:p>
        </w:tc>
      </w:tr>
      <w:tr w:rsidR="00D927B8" w14:paraId="3F115EA1" w14:textId="77777777">
        <w:tc>
          <w:tcPr>
            <w:tcW w:w="2500" w:type="pct"/>
            <w:shd w:val="clear" w:color="auto" w:fill="auto"/>
            <w:tcMar>
              <w:left w:w="0" w:type="dxa"/>
            </w:tcMar>
          </w:tcPr>
          <w:p w14:paraId="1B4A6A4F" w14:textId="77777777" w:rsidR="00624359" w:rsidRPr="00C51E90" w:rsidRDefault="00624359" w:rsidP="004E1D29">
            <w:pPr>
              <w:pStyle w:val="Brdtextmedindrag"/>
              <w:rPr>
                <w:i/>
                <w:iCs/>
              </w:rPr>
            </w:pPr>
            <w:r w:rsidRPr="00C51E90">
              <w:rPr>
                <w:i/>
                <w:iCs/>
              </w:rPr>
              <w:t xml:space="preserve">Om det är uppenbart onödigt med huvudförhandling, behöver sådan förhandling inte hållas. </w:t>
            </w:r>
            <w:r w:rsidRPr="00821C79">
              <w:t>Om parterna begär det</w:t>
            </w:r>
            <w:r w:rsidRPr="00C51E90">
              <w:rPr>
                <w:i/>
                <w:iCs/>
              </w:rPr>
              <w:t xml:space="preserve"> skall den dock </w:t>
            </w:r>
            <w:r w:rsidRPr="00821C79">
              <w:t>hållas</w:t>
            </w:r>
            <w:r w:rsidRPr="00C51E90">
              <w:rPr>
                <w:i/>
                <w:iCs/>
              </w:rPr>
              <w:t>. Att målet eller ärendet kan komma att avgöras på handlingar</w:t>
            </w:r>
            <w:r w:rsidRPr="00C51E90">
              <w:rPr>
                <w:i/>
                <w:iCs/>
              </w:rPr>
              <w:softHyphen/>
              <w:t xml:space="preserve">na skall anges i kungörelsen. </w:t>
            </w:r>
            <w:r w:rsidRPr="00821C79">
              <w:rPr>
                <w:i/>
              </w:rPr>
              <w:t>I</w:t>
            </w:r>
            <w:r w:rsidRPr="00C51E90">
              <w:t xml:space="preserve"> frågor som avses i 26 § andra stycket </w:t>
            </w:r>
            <w:r w:rsidRPr="00C51E90">
              <w:rPr>
                <w:i/>
                <w:iCs/>
              </w:rPr>
              <w:t>behöver inte huvudförhand</w:t>
            </w:r>
            <w:r w:rsidRPr="00C51E90">
              <w:rPr>
                <w:i/>
                <w:iCs/>
              </w:rPr>
              <w:softHyphen/>
              <w:t xml:space="preserve">ling hållas. Detsamma gäller </w:t>
            </w:r>
            <w:r w:rsidRPr="00C51E90">
              <w:t>i fall som avses i 42 kap. 18 § första stycket 1, 3 och 4 rättegångsbalken</w:t>
            </w:r>
            <w:r w:rsidRPr="00C51E90">
              <w:rPr>
                <w:i/>
                <w:iCs/>
              </w:rPr>
              <w:t>.</w:t>
            </w:r>
          </w:p>
        </w:tc>
        <w:tc>
          <w:tcPr>
            <w:tcW w:w="2500" w:type="pct"/>
            <w:shd w:val="clear" w:color="auto" w:fill="auto"/>
            <w:tcMar>
              <w:right w:w="0" w:type="dxa"/>
            </w:tcMar>
          </w:tcPr>
          <w:p w14:paraId="10DD1971" w14:textId="77777777" w:rsidR="00624359" w:rsidRPr="009F70D4" w:rsidRDefault="00624359" w:rsidP="004E1D29">
            <w:pPr>
              <w:pStyle w:val="Brdtextmedindrag"/>
              <w:rPr>
                <w:i/>
                <w:iCs/>
              </w:rPr>
            </w:pPr>
            <w:r w:rsidRPr="00821C79">
              <w:t>Om parterna begär det</w:t>
            </w:r>
            <w:r w:rsidRPr="00C51E90">
              <w:rPr>
                <w:i/>
                <w:iCs/>
              </w:rPr>
              <w:t xml:space="preserve"> ska </w:t>
            </w:r>
            <w:r>
              <w:rPr>
                <w:i/>
                <w:iCs/>
              </w:rPr>
              <w:t>huvud</w:t>
            </w:r>
            <w:r>
              <w:rPr>
                <w:i/>
                <w:iCs/>
              </w:rPr>
              <w:softHyphen/>
            </w:r>
            <w:r w:rsidRPr="00C51E90">
              <w:rPr>
                <w:i/>
                <w:iCs/>
              </w:rPr>
              <w:t xml:space="preserve">förhandling </w:t>
            </w:r>
            <w:r w:rsidRPr="00821C79">
              <w:t>hållas</w:t>
            </w:r>
            <w:r w:rsidRPr="00C51E90">
              <w:rPr>
                <w:i/>
                <w:iCs/>
              </w:rPr>
              <w:t xml:space="preserve">. </w:t>
            </w:r>
            <w:r>
              <w:rPr>
                <w:i/>
                <w:iCs/>
              </w:rPr>
              <w:t>Huvudf</w:t>
            </w:r>
            <w:r w:rsidRPr="00C51E90">
              <w:rPr>
                <w:i/>
                <w:iCs/>
              </w:rPr>
              <w:t>örhand</w:t>
            </w:r>
            <w:r>
              <w:rPr>
                <w:i/>
                <w:iCs/>
              </w:rPr>
              <w:softHyphen/>
            </w:r>
            <w:r w:rsidRPr="00C51E90">
              <w:rPr>
                <w:i/>
                <w:iCs/>
              </w:rPr>
              <w:t xml:space="preserve">ling behöver dock inte hållas </w:t>
            </w:r>
            <w:r w:rsidRPr="00821C79">
              <w:rPr>
                <w:i/>
              </w:rPr>
              <w:t>i</w:t>
            </w:r>
            <w:r w:rsidRPr="00C51E90">
              <w:t xml:space="preserve"> frågor som avses i 26 § andra stycket</w:t>
            </w:r>
            <w:r w:rsidRPr="00C51E90">
              <w:rPr>
                <w:i/>
                <w:iCs/>
              </w:rPr>
              <w:t xml:space="preserve"> </w:t>
            </w:r>
            <w:r>
              <w:rPr>
                <w:i/>
                <w:iCs/>
              </w:rPr>
              <w:t>och inte heller</w:t>
            </w:r>
            <w:r w:rsidRPr="00C51E90">
              <w:rPr>
                <w:i/>
                <w:iCs/>
              </w:rPr>
              <w:t xml:space="preserve"> </w:t>
            </w:r>
            <w:r w:rsidRPr="00C51E90">
              <w:t>i fall som avses i 42 kap. 18 § första stycket 1, 3 och 4 rättegångsbalken</w:t>
            </w:r>
            <w:r w:rsidRPr="00C51E90">
              <w:rPr>
                <w:i/>
                <w:iCs/>
              </w:rPr>
              <w:t xml:space="preserve"> eller om det annars är uppenbart obehövligt.</w:t>
            </w:r>
          </w:p>
        </w:tc>
      </w:tr>
      <w:tr w:rsidR="00D927B8" w14:paraId="18681F6E" w14:textId="77777777">
        <w:tc>
          <w:tcPr>
            <w:tcW w:w="2500" w:type="pct"/>
            <w:shd w:val="clear" w:color="auto" w:fill="auto"/>
            <w:tcMar>
              <w:left w:w="0" w:type="dxa"/>
            </w:tcMar>
          </w:tcPr>
          <w:p w14:paraId="7AA28BDA" w14:textId="77777777" w:rsidR="00624359" w:rsidRPr="00F2174B" w:rsidRDefault="00624359" w:rsidP="004E1D29">
            <w:pPr>
              <w:pStyle w:val="Brdtextmedindrag"/>
              <w:rPr>
                <w:i/>
                <w:iCs/>
              </w:rPr>
            </w:pPr>
            <w:r w:rsidRPr="006E559A">
              <w:rPr>
                <w:i/>
              </w:rPr>
              <w:lastRenderedPageBreak/>
              <w:t>Besked om tid och plats för huvudförhandling skall i god tid lämnas parterna i den ordning som har bestämts för kallelser till dem.</w:t>
            </w:r>
            <w:r w:rsidRPr="00F2174B">
              <w:rPr>
                <w:i/>
                <w:iCs/>
              </w:rPr>
              <w:t xml:space="preserve"> </w:t>
            </w:r>
            <w:r w:rsidRPr="006E559A">
              <w:rPr>
                <w:i/>
              </w:rPr>
              <w:t>Om anledning till det finns, skall det i kallelsen lämnas uppgift om de frågor som avses behandlas vid huvudförhandlingen.</w:t>
            </w:r>
          </w:p>
          <w:p w14:paraId="48DC145E" w14:textId="0302494B" w:rsidR="00624359" w:rsidRPr="00F2174B" w:rsidRDefault="00624359" w:rsidP="004E1D29">
            <w:pPr>
              <w:pStyle w:val="Brdtextmedindrag"/>
              <w:rPr>
                <w:i/>
                <w:iCs/>
              </w:rPr>
            </w:pPr>
            <w:r w:rsidRPr="006E559A">
              <w:rPr>
                <w:i/>
              </w:rPr>
              <w:t>Om någon part bör infinna sig personligen vid huvudförhand</w:t>
            </w:r>
            <w:r w:rsidRPr="006E559A">
              <w:rPr>
                <w:i/>
              </w:rPr>
              <w:softHyphen/>
              <w:t>lingen, skall mark- och miljödom</w:t>
            </w:r>
            <w:r>
              <w:rPr>
                <w:i/>
              </w:rPr>
              <w:softHyphen/>
            </w:r>
            <w:r w:rsidRPr="006E559A">
              <w:rPr>
                <w:i/>
              </w:rPr>
              <w:t>stolen förelägga vite. Före</w:t>
            </w:r>
            <w:r w:rsidRPr="006E559A">
              <w:rPr>
                <w:i/>
              </w:rPr>
              <w:softHyphen/>
              <w:t>läggan</w:t>
            </w:r>
            <w:r>
              <w:rPr>
                <w:i/>
              </w:rPr>
              <w:softHyphen/>
            </w:r>
            <w:r w:rsidRPr="006E559A">
              <w:rPr>
                <w:i/>
              </w:rPr>
              <w:t>det skall delges.</w:t>
            </w:r>
          </w:p>
          <w:p w14:paraId="3E0642D3" w14:textId="77777777" w:rsidR="00624359" w:rsidRPr="00F2174B" w:rsidRDefault="00624359" w:rsidP="004E1D29">
            <w:pPr>
              <w:pStyle w:val="Brdtextmedindrag"/>
            </w:pPr>
            <w:r w:rsidRPr="006E559A">
              <w:rPr>
                <w:i/>
              </w:rPr>
              <w:t>Huvudförhandling får hållas, även om en part uteblir från den.</w:t>
            </w:r>
            <w:r w:rsidRPr="00F2174B">
              <w:rPr>
                <w:i/>
                <w:iCs/>
              </w:rPr>
              <w:t xml:space="preserve"> </w:t>
            </w:r>
            <w:r w:rsidRPr="006E559A">
              <w:rPr>
                <w:i/>
              </w:rPr>
              <w:t>Tredskodom får dock inte med</w:t>
            </w:r>
            <w:r>
              <w:rPr>
                <w:i/>
              </w:rPr>
              <w:softHyphen/>
            </w:r>
            <w:r w:rsidRPr="006E559A">
              <w:rPr>
                <w:i/>
              </w:rPr>
              <w:t>delas.</w:t>
            </w:r>
          </w:p>
        </w:tc>
        <w:tc>
          <w:tcPr>
            <w:tcW w:w="2500" w:type="pct"/>
            <w:shd w:val="clear" w:color="auto" w:fill="auto"/>
            <w:tcMar>
              <w:right w:w="0" w:type="dxa"/>
            </w:tcMar>
          </w:tcPr>
          <w:p w14:paraId="113E68FB" w14:textId="77777777" w:rsidR="00624359" w:rsidRPr="00F2174B" w:rsidRDefault="00624359" w:rsidP="004E1D29">
            <w:pPr>
              <w:pStyle w:val="Brdtextmedindrag"/>
            </w:pPr>
          </w:p>
        </w:tc>
      </w:tr>
      <w:tr w:rsidR="00D927B8" w14:paraId="6D8A89BD" w14:textId="77777777">
        <w:tc>
          <w:tcPr>
            <w:tcW w:w="2500" w:type="pct"/>
            <w:shd w:val="clear" w:color="auto" w:fill="auto"/>
            <w:tcMar>
              <w:left w:w="0" w:type="dxa"/>
            </w:tcMar>
          </w:tcPr>
          <w:p w14:paraId="2776EFB1" w14:textId="77777777" w:rsidR="00624359" w:rsidRPr="00F2174B" w:rsidRDefault="00624359" w:rsidP="004E1D29">
            <w:pPr>
              <w:pStyle w:val="Brdtextmedindrag"/>
              <w:keepNext/>
              <w:keepLines/>
            </w:pPr>
          </w:p>
        </w:tc>
        <w:tc>
          <w:tcPr>
            <w:tcW w:w="2500" w:type="pct"/>
            <w:shd w:val="clear" w:color="auto" w:fill="auto"/>
            <w:tcMar>
              <w:right w:w="0" w:type="dxa"/>
            </w:tcMar>
          </w:tcPr>
          <w:p w14:paraId="18D61E50" w14:textId="77777777" w:rsidR="00624359" w:rsidRPr="00F2174B" w:rsidRDefault="00624359" w:rsidP="004E1D29">
            <w:pPr>
              <w:pStyle w:val="Brdtextmedindrag"/>
              <w:keepNext/>
              <w:keepLines/>
              <w:ind w:firstLine="0"/>
            </w:pPr>
            <w:r w:rsidRPr="00F2174B">
              <w:rPr>
                <w:i/>
                <w:iCs/>
              </w:rPr>
              <w:t>16 a §</w:t>
            </w:r>
          </w:p>
        </w:tc>
      </w:tr>
      <w:tr w:rsidR="00D927B8" w14:paraId="76D2FC23" w14:textId="77777777">
        <w:tc>
          <w:tcPr>
            <w:tcW w:w="2500" w:type="pct"/>
            <w:shd w:val="clear" w:color="auto" w:fill="auto"/>
            <w:tcMar>
              <w:left w:w="0" w:type="dxa"/>
            </w:tcMar>
          </w:tcPr>
          <w:p w14:paraId="15294A8A" w14:textId="77777777" w:rsidR="00624359" w:rsidRPr="00F2174B" w:rsidRDefault="00624359" w:rsidP="004E1D29">
            <w:pPr>
              <w:pStyle w:val="Brdtextmedindrag"/>
              <w:keepNext/>
              <w:keepLines/>
            </w:pPr>
          </w:p>
        </w:tc>
        <w:tc>
          <w:tcPr>
            <w:tcW w:w="2500" w:type="pct"/>
            <w:shd w:val="clear" w:color="auto" w:fill="auto"/>
            <w:tcMar>
              <w:right w:w="0" w:type="dxa"/>
            </w:tcMar>
          </w:tcPr>
          <w:p w14:paraId="6C1D42EF" w14:textId="77777777" w:rsidR="00624359" w:rsidRPr="00F2174B" w:rsidRDefault="00624359" w:rsidP="004E1D29">
            <w:pPr>
              <w:pStyle w:val="Brdtextmedindrag"/>
              <w:keepNext/>
              <w:keepLines/>
              <w:ind w:firstLine="0"/>
              <w:rPr>
                <w:i/>
                <w:iCs/>
              </w:rPr>
            </w:pPr>
            <w:r w:rsidRPr="006E559A">
              <w:rPr>
                <w:i/>
              </w:rPr>
              <w:t xml:space="preserve">Domstolen ska lämna besked om tid och plats för huvudförhandling till parterna i god tid </w:t>
            </w:r>
            <w:r>
              <w:rPr>
                <w:i/>
              </w:rPr>
              <w:t>och på det sätt</w:t>
            </w:r>
            <w:r w:rsidRPr="006E559A">
              <w:rPr>
                <w:i/>
              </w:rPr>
              <w:t xml:space="preserve"> som har bestämts för kallelser till dem</w:t>
            </w:r>
            <w:r w:rsidRPr="00F2174B">
              <w:rPr>
                <w:i/>
                <w:iCs/>
              </w:rPr>
              <w:t xml:space="preserve">. </w:t>
            </w:r>
            <w:r w:rsidRPr="006E559A">
              <w:rPr>
                <w:i/>
              </w:rPr>
              <w:t>Om det finns anlednin</w:t>
            </w:r>
            <w:r>
              <w:rPr>
                <w:i/>
              </w:rPr>
              <w:t>g</w:t>
            </w:r>
            <w:r w:rsidRPr="006E559A">
              <w:rPr>
                <w:i/>
              </w:rPr>
              <w:t>, ska det i kallelsen lämnas uppgift om de frågor som avses behandlas vid huvudförhandlingen.</w:t>
            </w:r>
          </w:p>
          <w:p w14:paraId="399DAA82" w14:textId="4BFD4699" w:rsidR="00624359" w:rsidRPr="00F2174B" w:rsidRDefault="00624359" w:rsidP="004E1D29">
            <w:pPr>
              <w:pStyle w:val="Brdtextmedindrag"/>
              <w:keepNext/>
              <w:keepLines/>
              <w:rPr>
                <w:i/>
                <w:iCs/>
              </w:rPr>
            </w:pPr>
            <w:r w:rsidRPr="006E559A">
              <w:rPr>
                <w:i/>
              </w:rPr>
              <w:t>Om någon part bör infinna sig personligen vid huvud</w:t>
            </w:r>
            <w:r>
              <w:rPr>
                <w:i/>
              </w:rPr>
              <w:t>för</w:t>
            </w:r>
            <w:r w:rsidRPr="006E559A">
              <w:rPr>
                <w:i/>
              </w:rPr>
              <w:t>hand</w:t>
            </w:r>
            <w:r>
              <w:rPr>
                <w:i/>
              </w:rPr>
              <w:softHyphen/>
            </w:r>
            <w:r w:rsidRPr="006E559A">
              <w:rPr>
                <w:i/>
              </w:rPr>
              <w:t>lingen, ska mark- och miljödom</w:t>
            </w:r>
            <w:r>
              <w:rPr>
                <w:i/>
              </w:rPr>
              <w:softHyphen/>
            </w:r>
            <w:r w:rsidRPr="006E559A">
              <w:rPr>
                <w:i/>
              </w:rPr>
              <w:t>stolen förelägga vite. Förelägg</w:t>
            </w:r>
            <w:r>
              <w:rPr>
                <w:i/>
              </w:rPr>
              <w:softHyphen/>
            </w:r>
            <w:r w:rsidRPr="006E559A">
              <w:rPr>
                <w:i/>
              </w:rPr>
              <w:t>andet ska delges.</w:t>
            </w:r>
          </w:p>
          <w:p w14:paraId="70A3156A" w14:textId="77777777" w:rsidR="00624359" w:rsidRDefault="00624359" w:rsidP="004E1D29">
            <w:pPr>
              <w:pStyle w:val="Brdtextmedindrag"/>
              <w:keepNext/>
              <w:keepLines/>
            </w:pPr>
            <w:r w:rsidRPr="006E559A">
              <w:rPr>
                <w:i/>
              </w:rPr>
              <w:t xml:space="preserve">Huvudförhandling får hållas, även om </w:t>
            </w:r>
            <w:r>
              <w:rPr>
                <w:i/>
              </w:rPr>
              <w:t xml:space="preserve">en </w:t>
            </w:r>
            <w:r w:rsidRPr="006E559A">
              <w:rPr>
                <w:i/>
              </w:rPr>
              <w:t>part uteblir från den. Tredskodom får dock inte med</w:t>
            </w:r>
            <w:r>
              <w:rPr>
                <w:i/>
              </w:rPr>
              <w:softHyphen/>
            </w:r>
            <w:r w:rsidRPr="006E559A">
              <w:rPr>
                <w:i/>
              </w:rPr>
              <w:t>delas.</w:t>
            </w:r>
          </w:p>
        </w:tc>
      </w:tr>
    </w:tbl>
    <w:p w14:paraId="3E8B1CA1" w14:textId="77777777" w:rsidR="00624359" w:rsidRDefault="00624359" w:rsidP="00634FB9">
      <w:pPr>
        <w:pStyle w:val="Slutstreck"/>
      </w:pPr>
    </w:p>
    <w:p w14:paraId="79D61278" w14:textId="77777777" w:rsidR="00624359" w:rsidRDefault="00624359" w:rsidP="00634FB9">
      <w:pPr>
        <w:pStyle w:val="Brdtextmedindrag"/>
        <w:jc w:val="center"/>
      </w:pPr>
      <w:r>
        <w:t>17 §</w:t>
      </w:r>
      <w:r>
        <w:rPr>
          <w:rStyle w:val="Fotnotsreferens"/>
        </w:rPr>
        <w:footnoteReference w:id="20"/>
      </w:r>
    </w:p>
    <w:tbl>
      <w:tblPr>
        <w:tblW w:w="5000" w:type="pct"/>
        <w:tblCellMar>
          <w:left w:w="125" w:type="dxa"/>
          <w:right w:w="125" w:type="dxa"/>
        </w:tblCellMar>
        <w:tblLook w:val="0600" w:firstRow="0" w:lastRow="0" w:firstColumn="0" w:lastColumn="0" w:noHBand="1" w:noVBand="1"/>
      </w:tblPr>
      <w:tblGrid>
        <w:gridCol w:w="2948"/>
        <w:gridCol w:w="2949"/>
      </w:tblGrid>
      <w:tr w:rsidR="00D927B8" w14:paraId="375146CB" w14:textId="77777777">
        <w:tc>
          <w:tcPr>
            <w:tcW w:w="2500" w:type="pct"/>
            <w:shd w:val="clear" w:color="auto" w:fill="auto"/>
            <w:tcMar>
              <w:left w:w="0" w:type="dxa"/>
            </w:tcMar>
          </w:tcPr>
          <w:p w14:paraId="248F7876" w14:textId="77777777" w:rsidR="00624359" w:rsidRDefault="00624359" w:rsidP="004E1D29">
            <w:pPr>
              <w:pStyle w:val="Brdtextmedindrag"/>
              <w:ind w:firstLine="0"/>
            </w:pPr>
            <w:r>
              <w:t>Om mark- och miljödomstolen finner att ett mål kan utredas utan förberedelse, får domstolen i kun</w:t>
            </w:r>
            <w:r>
              <w:softHyphen/>
              <w:t>görelse omedelbart kalla till huvud</w:t>
            </w:r>
            <w:r>
              <w:softHyphen/>
              <w:t>förhandling i målet. Då gäller 3–9 och 12–16 §§. Huvudförhand</w:t>
            </w:r>
            <w:r>
              <w:softHyphen/>
              <w:t>lingen får hållas tidigast tre veckor efter det att kungörandet skedde.</w:t>
            </w:r>
          </w:p>
        </w:tc>
        <w:tc>
          <w:tcPr>
            <w:tcW w:w="2500" w:type="pct"/>
            <w:shd w:val="clear" w:color="auto" w:fill="auto"/>
            <w:tcMar>
              <w:right w:w="0" w:type="dxa"/>
            </w:tcMar>
          </w:tcPr>
          <w:p w14:paraId="2F0D0BE1" w14:textId="77777777" w:rsidR="00624359" w:rsidRDefault="00624359" w:rsidP="004E1D29">
            <w:pPr>
              <w:pStyle w:val="Brdtextmedindrag"/>
              <w:ind w:firstLine="0"/>
            </w:pPr>
            <w:r>
              <w:t>Om mark- och miljödomstolen finner att ett mål kan utredas utan förberedelse, får domstolen i kun</w:t>
            </w:r>
            <w:r>
              <w:softHyphen/>
              <w:t>görelse omedelbart kalla till huvud</w:t>
            </w:r>
            <w:r>
              <w:softHyphen/>
              <w:t>förhandling i målet. Då gäller 3–9 och 12–16 </w:t>
            </w:r>
            <w:r>
              <w:rPr>
                <w:i/>
                <w:iCs/>
              </w:rPr>
              <w:t>a </w:t>
            </w:r>
            <w:r>
              <w:t>§§. Huvudförhand</w:t>
            </w:r>
            <w:r>
              <w:softHyphen/>
              <w:t>lingen får hållas tidigast tre veckor efter det att kungörandet skedde.</w:t>
            </w:r>
          </w:p>
        </w:tc>
      </w:tr>
    </w:tbl>
    <w:p w14:paraId="27DCDE62" w14:textId="77777777" w:rsidR="00624359" w:rsidRDefault="00624359" w:rsidP="00634FB9">
      <w:pPr>
        <w:pStyle w:val="Brdtextmedindrag"/>
      </w:pPr>
    </w:p>
    <w:p w14:paraId="5F4C2EC4" w14:textId="77777777" w:rsidR="00624359" w:rsidRDefault="00624359" w:rsidP="00634FB9">
      <w:pPr>
        <w:pStyle w:val="Brdtextmedindrag"/>
        <w:keepNext/>
        <w:keepLines/>
        <w:jc w:val="center"/>
      </w:pPr>
      <w:r>
        <w:lastRenderedPageBreak/>
        <w:t>21 §</w:t>
      </w:r>
      <w:r>
        <w:rPr>
          <w:rStyle w:val="Fotnotsreferens"/>
        </w:rPr>
        <w:footnoteReference w:id="21"/>
      </w:r>
    </w:p>
    <w:tbl>
      <w:tblPr>
        <w:tblW w:w="5000" w:type="pct"/>
        <w:tblCellMar>
          <w:left w:w="125" w:type="dxa"/>
          <w:right w:w="125" w:type="dxa"/>
        </w:tblCellMar>
        <w:tblLook w:val="0600" w:firstRow="0" w:lastRow="0" w:firstColumn="0" w:lastColumn="0" w:noHBand="1" w:noVBand="1"/>
      </w:tblPr>
      <w:tblGrid>
        <w:gridCol w:w="2948"/>
        <w:gridCol w:w="2949"/>
      </w:tblGrid>
      <w:tr w:rsidR="00D927B8" w14:paraId="108028B1" w14:textId="77777777">
        <w:tc>
          <w:tcPr>
            <w:tcW w:w="2500" w:type="pct"/>
            <w:shd w:val="clear" w:color="auto" w:fill="auto"/>
            <w:tcMar>
              <w:left w:w="0" w:type="dxa"/>
            </w:tcMar>
          </w:tcPr>
          <w:p w14:paraId="08AAF4E4" w14:textId="77777777" w:rsidR="00624359" w:rsidRDefault="00624359" w:rsidP="004E1D29">
            <w:pPr>
              <w:pStyle w:val="Brdtextmedindrag"/>
              <w:keepNext/>
              <w:keepLines/>
              <w:ind w:firstLine="0"/>
            </w:pPr>
            <w:r>
              <w:t xml:space="preserve">Mark- och miljödomstolens dom </w:t>
            </w:r>
            <w:r w:rsidRPr="006B26C4">
              <w:rPr>
                <w:i/>
                <w:iCs/>
              </w:rPr>
              <w:t xml:space="preserve">skall </w:t>
            </w:r>
            <w:r>
              <w:t>grundas på vad som har före</w:t>
            </w:r>
            <w:r>
              <w:softHyphen/>
              <w:t>kommit vid syn och annan förhand</w:t>
            </w:r>
            <w:r>
              <w:softHyphen/>
              <w:t>ling inför domstolen och på vad handlingarna innehåller.</w:t>
            </w:r>
          </w:p>
        </w:tc>
        <w:tc>
          <w:tcPr>
            <w:tcW w:w="2500" w:type="pct"/>
            <w:shd w:val="clear" w:color="auto" w:fill="auto"/>
            <w:tcMar>
              <w:right w:w="0" w:type="dxa"/>
            </w:tcMar>
          </w:tcPr>
          <w:p w14:paraId="21818095" w14:textId="77777777" w:rsidR="00624359" w:rsidRDefault="00624359" w:rsidP="004E1D29">
            <w:pPr>
              <w:pStyle w:val="Brdtextmedindrag"/>
              <w:keepNext/>
              <w:keepLines/>
              <w:ind w:firstLine="0"/>
            </w:pPr>
            <w:r>
              <w:t xml:space="preserve">Mark- och miljödomstolens dom </w:t>
            </w:r>
            <w:r w:rsidRPr="006B26C4">
              <w:rPr>
                <w:i/>
                <w:iCs/>
              </w:rPr>
              <w:t xml:space="preserve">ska </w:t>
            </w:r>
            <w:r>
              <w:t>grundas på vad som har före</w:t>
            </w:r>
            <w:r>
              <w:softHyphen/>
              <w:t>kommit vid syn och annan förhand</w:t>
            </w:r>
            <w:r>
              <w:softHyphen/>
              <w:t>ling inför domstolen och på vad handlingarna innehåller.</w:t>
            </w:r>
          </w:p>
        </w:tc>
      </w:tr>
      <w:tr w:rsidR="00D927B8" w14:paraId="1FA5CCCB" w14:textId="77777777">
        <w:tc>
          <w:tcPr>
            <w:tcW w:w="2500" w:type="pct"/>
            <w:shd w:val="clear" w:color="auto" w:fill="auto"/>
            <w:tcMar>
              <w:left w:w="0" w:type="dxa"/>
            </w:tcMar>
          </w:tcPr>
          <w:p w14:paraId="1795EEA2" w14:textId="77777777" w:rsidR="00624359" w:rsidRDefault="00624359" w:rsidP="004E1D29">
            <w:pPr>
              <w:pStyle w:val="Brdtextmedindrag"/>
            </w:pPr>
            <w:r>
              <w:t xml:space="preserve">Domen </w:t>
            </w:r>
            <w:r w:rsidRPr="006B26C4">
              <w:rPr>
                <w:i/>
                <w:iCs/>
              </w:rPr>
              <w:t xml:space="preserve">skall </w:t>
            </w:r>
            <w:r>
              <w:t xml:space="preserve">meddelas så snart som möjligt med hänsyn till målets art och omständigheterna i övrigt. Om det inte finns synnerliga skäl </w:t>
            </w:r>
            <w:r w:rsidRPr="00D02ACB">
              <w:rPr>
                <w:i/>
                <w:iCs/>
              </w:rPr>
              <w:t>skall</w:t>
            </w:r>
            <w:r>
              <w:t>, om huvudförhandling hållits, domen meddelas inom två månader efter det att förhandlingen avsluta</w:t>
            </w:r>
            <w:r>
              <w:softHyphen/>
              <w:t>des.</w:t>
            </w:r>
          </w:p>
        </w:tc>
        <w:tc>
          <w:tcPr>
            <w:tcW w:w="2500" w:type="pct"/>
            <w:shd w:val="clear" w:color="auto" w:fill="auto"/>
            <w:tcMar>
              <w:right w:w="0" w:type="dxa"/>
            </w:tcMar>
          </w:tcPr>
          <w:p w14:paraId="6DF08275" w14:textId="77777777" w:rsidR="00624359" w:rsidRDefault="00624359" w:rsidP="004E1D29">
            <w:pPr>
              <w:pStyle w:val="Brdtextmedindrag"/>
            </w:pPr>
            <w:r>
              <w:t xml:space="preserve">Domen </w:t>
            </w:r>
            <w:r w:rsidRPr="006B26C4">
              <w:rPr>
                <w:i/>
                <w:iCs/>
              </w:rPr>
              <w:t xml:space="preserve">ska </w:t>
            </w:r>
            <w:r>
              <w:t xml:space="preserve">meddelas så snart som möjligt med hänsyn till målets art och omständigheterna i övrigt. Om det inte finns synnerliga skäl </w:t>
            </w:r>
            <w:r w:rsidRPr="00D02ACB">
              <w:rPr>
                <w:i/>
                <w:iCs/>
              </w:rPr>
              <w:t>ska</w:t>
            </w:r>
            <w:r>
              <w:t>, om huvudförhandling hållits, domen meddelas inom två månader efter det att förhandlingen avsluta</w:t>
            </w:r>
            <w:r>
              <w:softHyphen/>
              <w:t>des.</w:t>
            </w:r>
          </w:p>
        </w:tc>
      </w:tr>
      <w:tr w:rsidR="00D927B8" w14:paraId="36AE4DF4" w14:textId="77777777">
        <w:tc>
          <w:tcPr>
            <w:tcW w:w="2500" w:type="pct"/>
            <w:shd w:val="clear" w:color="auto" w:fill="auto"/>
            <w:tcMar>
              <w:left w:w="0" w:type="dxa"/>
            </w:tcMar>
          </w:tcPr>
          <w:p w14:paraId="5DEE0BA9" w14:textId="77777777" w:rsidR="00624359" w:rsidRDefault="00624359" w:rsidP="004E1D29">
            <w:pPr>
              <w:pStyle w:val="Brdtextmedindrag"/>
            </w:pPr>
            <w:r>
              <w:t xml:space="preserve">Skyldigheten enligt 17 kap. 9 § sjunde stycket rättegångsbalken att underrätta parterna om innehållet i domen </w:t>
            </w:r>
            <w:r w:rsidRPr="00EF1F14">
              <w:rPr>
                <w:i/>
                <w:iCs/>
              </w:rPr>
              <w:t xml:space="preserve">skall </w:t>
            </w:r>
            <w:r>
              <w:t xml:space="preserve">anses fullgjord genom att </w:t>
            </w:r>
            <w:r w:rsidRPr="00D02ACB">
              <w:rPr>
                <w:i/>
              </w:rPr>
              <w:t>ett exemplar av</w:t>
            </w:r>
            <w:r>
              <w:t xml:space="preserve"> domen hålls </w:t>
            </w:r>
            <w:r w:rsidRPr="00C52521">
              <w:rPr>
                <w:i/>
                <w:iCs/>
              </w:rPr>
              <w:t>tillgängligt</w:t>
            </w:r>
            <w:r>
              <w:t xml:space="preserve"> </w:t>
            </w:r>
            <w:r w:rsidRPr="00D02ACB">
              <w:rPr>
                <w:i/>
              </w:rPr>
              <w:t xml:space="preserve">hos den </w:t>
            </w:r>
            <w:r w:rsidRPr="00EF1F14">
              <w:rPr>
                <w:i/>
                <w:iCs/>
              </w:rPr>
              <w:t>eller de akt</w:t>
            </w:r>
            <w:r>
              <w:rPr>
                <w:i/>
                <w:iCs/>
              </w:rPr>
              <w:softHyphen/>
            </w:r>
            <w:r w:rsidRPr="00EF1F14">
              <w:rPr>
                <w:i/>
                <w:iCs/>
              </w:rPr>
              <w:t>förvarare som har förordnats.</w:t>
            </w:r>
          </w:p>
        </w:tc>
        <w:tc>
          <w:tcPr>
            <w:tcW w:w="2500" w:type="pct"/>
            <w:shd w:val="clear" w:color="auto" w:fill="auto"/>
            <w:tcMar>
              <w:right w:w="0" w:type="dxa"/>
            </w:tcMar>
          </w:tcPr>
          <w:p w14:paraId="104246B0" w14:textId="77777777" w:rsidR="00624359" w:rsidRDefault="00624359" w:rsidP="004E1D29">
            <w:pPr>
              <w:pStyle w:val="Brdtextmedindrag"/>
            </w:pPr>
            <w:r>
              <w:t xml:space="preserve">Skyldigheten enligt 17 kap. 9 § sjunde stycket rättegångsbalken att underrätta parterna om innehållet i domen </w:t>
            </w:r>
            <w:r w:rsidRPr="00EF1F14">
              <w:rPr>
                <w:i/>
                <w:iCs/>
              </w:rPr>
              <w:t>ska</w:t>
            </w:r>
            <w:r>
              <w:t xml:space="preserve"> anses fullgjord genom att domen hålls </w:t>
            </w:r>
            <w:r w:rsidRPr="00D02ACB">
              <w:rPr>
                <w:i/>
              </w:rPr>
              <w:t>tillgänglig</w:t>
            </w:r>
            <w:r>
              <w:t xml:space="preserve"> </w:t>
            </w:r>
            <w:r>
              <w:rPr>
                <w:i/>
                <w:iCs/>
              </w:rPr>
              <w:t>på</w:t>
            </w:r>
            <w:r>
              <w:t xml:space="preserve"> </w:t>
            </w:r>
            <w:r w:rsidRPr="00F70325">
              <w:rPr>
                <w:i/>
                <w:iCs/>
              </w:rPr>
              <w:t>den</w:t>
            </w:r>
            <w:r>
              <w:t xml:space="preserve"> </w:t>
            </w:r>
            <w:r>
              <w:rPr>
                <w:i/>
                <w:iCs/>
              </w:rPr>
              <w:t>webbplats eller i den lokal som anges i kungörelsen</w:t>
            </w:r>
            <w:r>
              <w:t>.</w:t>
            </w:r>
          </w:p>
        </w:tc>
      </w:tr>
    </w:tbl>
    <w:p w14:paraId="304D9763" w14:textId="77777777" w:rsidR="00624359" w:rsidRDefault="00624359" w:rsidP="00634FB9">
      <w:pPr>
        <w:pStyle w:val="Brdtextmedindrag"/>
        <w:spacing w:before="240"/>
        <w:jc w:val="center"/>
      </w:pPr>
      <w:r>
        <w:t>25 g §</w:t>
      </w:r>
      <w:r>
        <w:rPr>
          <w:rStyle w:val="Fotnotsreferens"/>
        </w:rPr>
        <w:footnoteReference w:id="22"/>
      </w:r>
    </w:p>
    <w:tbl>
      <w:tblPr>
        <w:tblW w:w="5000" w:type="pct"/>
        <w:tblCellMar>
          <w:left w:w="125" w:type="dxa"/>
          <w:right w:w="125" w:type="dxa"/>
        </w:tblCellMar>
        <w:tblLook w:val="0600" w:firstRow="0" w:lastRow="0" w:firstColumn="0" w:lastColumn="0" w:noHBand="1" w:noVBand="1"/>
      </w:tblPr>
      <w:tblGrid>
        <w:gridCol w:w="2948"/>
        <w:gridCol w:w="2949"/>
      </w:tblGrid>
      <w:tr w:rsidR="00D927B8" w14:paraId="63A48A4B" w14:textId="77777777">
        <w:tc>
          <w:tcPr>
            <w:tcW w:w="2500" w:type="pct"/>
            <w:shd w:val="clear" w:color="auto" w:fill="auto"/>
            <w:tcMar>
              <w:left w:w="0" w:type="dxa"/>
            </w:tcMar>
          </w:tcPr>
          <w:p w14:paraId="2BB5905A" w14:textId="77777777" w:rsidR="00624359" w:rsidRDefault="00624359" w:rsidP="004E1D29">
            <w:pPr>
              <w:pStyle w:val="Brdtextmedindrag"/>
              <w:ind w:firstLine="0"/>
            </w:pPr>
            <w:r w:rsidRPr="001D0E68">
              <w:t>En dom som omfattar tillstånd till en sådan anläggning som avses i 1</w:t>
            </w:r>
            <w:r>
              <w:t> </w:t>
            </w:r>
            <w:r w:rsidRPr="009914BA">
              <w:rPr>
                <w:i/>
                <w:iCs/>
              </w:rPr>
              <w:t>d</w:t>
            </w:r>
            <w:r>
              <w:t> </w:t>
            </w:r>
            <w:r w:rsidRPr="001D0E68">
              <w:t>§ ska dessutom innehålla en redovisning av slutsatserna i den kostnadsnyttoanalys vars slutsatser ska redovisas i ansökan om tillstånd till anläggningen.</w:t>
            </w:r>
          </w:p>
        </w:tc>
        <w:tc>
          <w:tcPr>
            <w:tcW w:w="2500" w:type="pct"/>
            <w:shd w:val="clear" w:color="auto" w:fill="auto"/>
            <w:tcMar>
              <w:right w:w="0" w:type="dxa"/>
            </w:tcMar>
          </w:tcPr>
          <w:p w14:paraId="6F6F88EF" w14:textId="77777777" w:rsidR="00624359" w:rsidRDefault="00624359" w:rsidP="004E1D29">
            <w:pPr>
              <w:pStyle w:val="Brdtextmedindrag"/>
              <w:ind w:firstLine="0"/>
            </w:pPr>
            <w:r w:rsidRPr="001D0E68">
              <w:t>En dom som omfattar tillstånd till en sådan anläggning som avses i 1</w:t>
            </w:r>
            <w:r>
              <w:t> </w:t>
            </w:r>
            <w:r w:rsidRPr="009914BA">
              <w:rPr>
                <w:i/>
                <w:iCs/>
              </w:rPr>
              <w:t>e</w:t>
            </w:r>
            <w:r>
              <w:rPr>
                <w:i/>
                <w:iCs/>
              </w:rPr>
              <w:t> </w:t>
            </w:r>
            <w:r w:rsidRPr="001D0E68">
              <w:t>§ ska dessutom innehålla en redovisning av slutsatserna i den kostnadsnyttoanalys vars slutsatser ska redovisas i ansökan om tillstånd till anläggningen.</w:t>
            </w:r>
          </w:p>
        </w:tc>
      </w:tr>
    </w:tbl>
    <w:p w14:paraId="090310B5" w14:textId="77777777" w:rsidR="00624359" w:rsidRDefault="00624359" w:rsidP="00634FB9">
      <w:pPr>
        <w:pStyle w:val="Brdtextmedindrag"/>
      </w:pPr>
    </w:p>
    <w:p w14:paraId="55A4A40E" w14:textId="77777777" w:rsidR="00624359" w:rsidRDefault="00624359" w:rsidP="00634FB9">
      <w:pPr>
        <w:pStyle w:val="Brdtext"/>
        <w:keepNext/>
        <w:keepLines/>
        <w:spacing w:before="230"/>
        <w:jc w:val="center"/>
        <w:rPr>
          <w:b/>
        </w:rPr>
      </w:pPr>
      <w:r>
        <w:rPr>
          <w:b/>
        </w:rPr>
        <w:lastRenderedPageBreak/>
        <w:t>23 kap.</w:t>
      </w:r>
    </w:p>
    <w:p w14:paraId="28367EAF" w14:textId="5857CB6B" w:rsidR="00624359" w:rsidRDefault="00624359" w:rsidP="00634FB9">
      <w:pPr>
        <w:pStyle w:val="Brdtext"/>
        <w:keepNext/>
        <w:keepLines/>
        <w:jc w:val="center"/>
      </w:pPr>
      <w:r>
        <w:t>5 §</w:t>
      </w:r>
      <w:r>
        <w:rPr>
          <w:rStyle w:val="Fotnotsreferens"/>
        </w:rPr>
        <w:footnoteReference w:id="23"/>
      </w:r>
    </w:p>
    <w:tbl>
      <w:tblPr>
        <w:tblW w:w="5000" w:type="pct"/>
        <w:tblCellMar>
          <w:left w:w="125" w:type="dxa"/>
          <w:right w:w="125" w:type="dxa"/>
        </w:tblCellMar>
        <w:tblLook w:val="0000" w:firstRow="0" w:lastRow="0" w:firstColumn="0" w:lastColumn="0" w:noHBand="0" w:noVBand="0"/>
      </w:tblPr>
      <w:tblGrid>
        <w:gridCol w:w="2948"/>
        <w:gridCol w:w="2949"/>
      </w:tblGrid>
      <w:tr w:rsidR="00D927B8" w14:paraId="3318E97C" w14:textId="77777777">
        <w:tc>
          <w:tcPr>
            <w:tcW w:w="2500" w:type="pct"/>
            <w:shd w:val="clear" w:color="auto" w:fill="auto"/>
            <w:tcMar>
              <w:left w:w="0" w:type="dxa"/>
            </w:tcMar>
          </w:tcPr>
          <w:p w14:paraId="4DA6D1FF" w14:textId="77777777" w:rsidR="00624359" w:rsidRDefault="00624359" w:rsidP="004E1D29">
            <w:pPr>
              <w:pStyle w:val="Brdtextmedindrag"/>
              <w:keepNext/>
              <w:keepLines/>
              <w:ind w:firstLine="0"/>
            </w:pPr>
            <w:r w:rsidRPr="002A20A7">
              <w:rPr>
                <w:i/>
                <w:iCs/>
              </w:rPr>
              <w:t>Har</w:t>
            </w:r>
            <w:r>
              <w:t xml:space="preserve"> i ett ansökningsmål</w:t>
            </w:r>
            <w:r w:rsidRPr="000C3DA6">
              <w:rPr>
                <w:i/>
                <w:iCs/>
              </w:rPr>
              <w:t>,</w:t>
            </w:r>
            <w:r>
              <w:t xml:space="preserve"> där kungörelse enligt 22 kap. 3 § har utfärdats</w:t>
            </w:r>
            <w:r w:rsidRPr="002A20A7">
              <w:rPr>
                <w:i/>
                <w:iCs/>
              </w:rPr>
              <w:t>, sökanden överklagat mark- och miljödomstolens dom eller beslut</w:t>
            </w:r>
            <w:r w:rsidRPr="000C3DA6">
              <w:t>,</w:t>
            </w:r>
            <w:r>
              <w:t xml:space="preserve"> får Mark- och miljö</w:t>
            </w:r>
            <w:r>
              <w:softHyphen/>
              <w:t>överdomstolen i stället för att förordna om delgivning med mot</w:t>
            </w:r>
            <w:r>
              <w:softHyphen/>
              <w:t xml:space="preserve">parterna besluta att </w:t>
            </w:r>
            <w:r w:rsidRPr="00D02ACB">
              <w:rPr>
                <w:i/>
              </w:rPr>
              <w:t>ett exemplar av</w:t>
            </w:r>
            <w:r>
              <w:t xml:space="preserve"> överklagandet </w:t>
            </w:r>
            <w:r w:rsidRPr="00F4440D">
              <w:rPr>
                <w:i/>
                <w:iCs/>
              </w:rPr>
              <w:t>skall</w:t>
            </w:r>
            <w:r>
              <w:t xml:space="preserve"> </w:t>
            </w:r>
            <w:r w:rsidRPr="000C3DA6">
              <w:rPr>
                <w:i/>
                <w:iCs/>
              </w:rPr>
              <w:t>översändas till den</w:t>
            </w:r>
            <w:r>
              <w:t xml:space="preserve"> </w:t>
            </w:r>
            <w:r w:rsidRPr="009D5ABF">
              <w:rPr>
                <w:i/>
                <w:iCs/>
              </w:rPr>
              <w:t>eller de aktförvarare som har förordnats av mark- och miljö</w:t>
            </w:r>
            <w:r>
              <w:rPr>
                <w:i/>
                <w:iCs/>
              </w:rPr>
              <w:softHyphen/>
            </w:r>
            <w:r w:rsidRPr="009D5ABF">
              <w:rPr>
                <w:i/>
                <w:iCs/>
              </w:rPr>
              <w:t>domstolen</w:t>
            </w:r>
            <w:r>
              <w:t xml:space="preserve"> samt utfärda kungörelse om överklagandet.</w:t>
            </w:r>
          </w:p>
        </w:tc>
        <w:tc>
          <w:tcPr>
            <w:tcW w:w="2500" w:type="pct"/>
            <w:shd w:val="clear" w:color="auto" w:fill="auto"/>
            <w:tcMar>
              <w:right w:w="0" w:type="dxa"/>
            </w:tcMar>
          </w:tcPr>
          <w:p w14:paraId="13D2F5FC" w14:textId="77777777" w:rsidR="00624359" w:rsidRDefault="00624359" w:rsidP="004E1D29">
            <w:pPr>
              <w:pStyle w:val="Brdtextmedindrag"/>
              <w:keepNext/>
              <w:keepLines/>
              <w:ind w:firstLine="0"/>
            </w:pPr>
            <w:r w:rsidRPr="002A20A7">
              <w:rPr>
                <w:i/>
                <w:iCs/>
              </w:rPr>
              <w:t xml:space="preserve">Om sökanden har överklagat mark- och miljödomstolens dom eller beslut </w:t>
            </w:r>
            <w:r w:rsidRPr="001113AA">
              <w:t>i ett ansökningsmål där kungörelse enligt 22 kap. 3 § har utfärdats,</w:t>
            </w:r>
            <w:r w:rsidRPr="00025683">
              <w:t xml:space="preserve"> </w:t>
            </w:r>
            <w:r>
              <w:t>får Mark- och miljööver</w:t>
            </w:r>
            <w:r>
              <w:softHyphen/>
              <w:t xml:space="preserve">domstolen i stället för att förordna om delgivning med motparterna besluta att överklagandet </w:t>
            </w:r>
            <w:r w:rsidRPr="00F4440D">
              <w:rPr>
                <w:i/>
                <w:iCs/>
              </w:rPr>
              <w:t>ska</w:t>
            </w:r>
            <w:r>
              <w:t xml:space="preserve"> </w:t>
            </w:r>
            <w:r>
              <w:rPr>
                <w:i/>
                <w:iCs/>
              </w:rPr>
              <w:t>göras tillgängligt på</w:t>
            </w:r>
            <w:r>
              <w:t xml:space="preserve"> den </w:t>
            </w:r>
            <w:r>
              <w:rPr>
                <w:i/>
                <w:iCs/>
              </w:rPr>
              <w:t>webbplats eller i den lokal som anges i mark- och miljödomstolens kungörelse</w:t>
            </w:r>
            <w:r>
              <w:t xml:space="preserve"> samt utfärda </w:t>
            </w:r>
            <w:r w:rsidRPr="000C3DA6">
              <w:rPr>
                <w:i/>
                <w:iCs/>
              </w:rPr>
              <w:t>en</w:t>
            </w:r>
            <w:r>
              <w:t xml:space="preserve"> kungörelse om över</w:t>
            </w:r>
            <w:r>
              <w:softHyphen/>
              <w:t>klagandet.</w:t>
            </w:r>
          </w:p>
        </w:tc>
      </w:tr>
      <w:tr w:rsidR="00D927B8" w14:paraId="5DC1FB62" w14:textId="77777777">
        <w:tblPrEx>
          <w:tblLook w:val="0600" w:firstRow="0" w:lastRow="0" w:firstColumn="0" w:lastColumn="0" w:noHBand="1" w:noVBand="1"/>
        </w:tblPrEx>
        <w:tc>
          <w:tcPr>
            <w:tcW w:w="2500" w:type="pct"/>
            <w:shd w:val="clear" w:color="auto" w:fill="auto"/>
            <w:tcMar>
              <w:left w:w="0" w:type="dxa"/>
            </w:tcMar>
          </w:tcPr>
          <w:p w14:paraId="18254699" w14:textId="77777777" w:rsidR="00624359" w:rsidRDefault="00624359" w:rsidP="004E1D29">
            <w:pPr>
              <w:pStyle w:val="Brdtextmedindrag"/>
            </w:pPr>
            <w:r>
              <w:t xml:space="preserve">I kungörelsen </w:t>
            </w:r>
            <w:r w:rsidRPr="009D5ABF">
              <w:rPr>
                <w:i/>
                <w:iCs/>
              </w:rPr>
              <w:t>skall</w:t>
            </w:r>
            <w:r>
              <w:t xml:space="preserve"> uppges</w:t>
            </w:r>
          </w:p>
        </w:tc>
        <w:tc>
          <w:tcPr>
            <w:tcW w:w="2500" w:type="pct"/>
            <w:shd w:val="clear" w:color="auto" w:fill="auto"/>
            <w:tcMar>
              <w:right w:w="0" w:type="dxa"/>
            </w:tcMar>
          </w:tcPr>
          <w:p w14:paraId="69122AB4" w14:textId="77777777" w:rsidR="00624359" w:rsidRDefault="00624359" w:rsidP="004E1D29">
            <w:pPr>
              <w:pStyle w:val="Brdtextmedindrag"/>
            </w:pPr>
            <w:r>
              <w:t xml:space="preserve">I kungörelsen </w:t>
            </w:r>
            <w:r w:rsidRPr="009D5ABF">
              <w:rPr>
                <w:i/>
                <w:iCs/>
              </w:rPr>
              <w:t>ska</w:t>
            </w:r>
            <w:r>
              <w:rPr>
                <w:i/>
                <w:iCs/>
              </w:rPr>
              <w:t xml:space="preserve"> det</w:t>
            </w:r>
            <w:r>
              <w:t xml:space="preserve"> uppges</w:t>
            </w:r>
          </w:p>
        </w:tc>
      </w:tr>
      <w:tr w:rsidR="00D927B8" w14:paraId="75D5C76C" w14:textId="77777777">
        <w:tblPrEx>
          <w:tblLook w:val="0600" w:firstRow="0" w:lastRow="0" w:firstColumn="0" w:lastColumn="0" w:noHBand="1" w:noVBand="1"/>
        </w:tblPrEx>
        <w:trPr>
          <w:trHeight w:val="580"/>
        </w:trPr>
        <w:tc>
          <w:tcPr>
            <w:tcW w:w="2500" w:type="pct"/>
            <w:shd w:val="clear" w:color="auto" w:fill="auto"/>
            <w:tcMar>
              <w:left w:w="0" w:type="dxa"/>
            </w:tcMar>
          </w:tcPr>
          <w:p w14:paraId="24D0144F" w14:textId="77777777" w:rsidR="00624359" w:rsidRDefault="00624359" w:rsidP="004E1D29">
            <w:pPr>
              <w:pStyle w:val="Brdtextmedindrag"/>
            </w:pPr>
            <w:r>
              <w:t xml:space="preserve">1. att </w:t>
            </w:r>
            <w:r w:rsidRPr="00D02ACB">
              <w:rPr>
                <w:i/>
              </w:rPr>
              <w:t>ett exemplar av</w:t>
            </w:r>
            <w:r>
              <w:t xml:space="preserve"> handling</w:t>
            </w:r>
            <w:r>
              <w:softHyphen/>
              <w:t xml:space="preserve">arna i målet hålls </w:t>
            </w:r>
            <w:r w:rsidRPr="00D02ACB">
              <w:rPr>
                <w:i/>
              </w:rPr>
              <w:t>tillgängligt hos aktförvararen eller aktförvararna</w:t>
            </w:r>
            <w:r w:rsidRPr="000C3DA6">
              <w:rPr>
                <w:iCs/>
              </w:rPr>
              <w:t>,</w:t>
            </w:r>
          </w:p>
        </w:tc>
        <w:tc>
          <w:tcPr>
            <w:tcW w:w="2500" w:type="pct"/>
            <w:shd w:val="clear" w:color="auto" w:fill="auto"/>
            <w:tcMar>
              <w:right w:w="0" w:type="dxa"/>
            </w:tcMar>
          </w:tcPr>
          <w:p w14:paraId="5DA7D9DD" w14:textId="77777777" w:rsidR="00624359" w:rsidRDefault="00624359" w:rsidP="004E1D29">
            <w:pPr>
              <w:pStyle w:val="Brdtextmedindrag"/>
            </w:pPr>
            <w:r>
              <w:t xml:space="preserve">1. att handlingarna i målet hålls </w:t>
            </w:r>
            <w:r w:rsidRPr="00D02ACB">
              <w:rPr>
                <w:i/>
              </w:rPr>
              <w:t>tillgänglig</w:t>
            </w:r>
            <w:r w:rsidRPr="00D02ACB">
              <w:rPr>
                <w:i/>
                <w:iCs/>
              </w:rPr>
              <w:t>a</w:t>
            </w:r>
            <w:r w:rsidRPr="00D02ACB">
              <w:rPr>
                <w:i/>
              </w:rPr>
              <w:t xml:space="preserve"> </w:t>
            </w:r>
            <w:r w:rsidRPr="009D5ABF">
              <w:rPr>
                <w:i/>
                <w:iCs/>
              </w:rPr>
              <w:t xml:space="preserve">på </w:t>
            </w:r>
            <w:r>
              <w:rPr>
                <w:i/>
                <w:iCs/>
              </w:rPr>
              <w:t>den webbplats eller i den lokal som anges i mark- och miljödomstolens kungörelse</w:t>
            </w:r>
            <w:r>
              <w:t>,</w:t>
            </w:r>
          </w:p>
        </w:tc>
      </w:tr>
      <w:tr w:rsidR="00D927B8" w14:paraId="25507EDC" w14:textId="77777777">
        <w:tblPrEx>
          <w:tblLook w:val="0600" w:firstRow="0" w:lastRow="0" w:firstColumn="0" w:lastColumn="0" w:noHBand="1" w:noVBand="1"/>
        </w:tblPrEx>
        <w:trPr>
          <w:cantSplit/>
        </w:trPr>
        <w:tc>
          <w:tcPr>
            <w:tcW w:w="2500" w:type="pct"/>
            <w:shd w:val="clear" w:color="auto" w:fill="auto"/>
            <w:tcMar>
              <w:left w:w="0" w:type="dxa"/>
            </w:tcMar>
          </w:tcPr>
          <w:p w14:paraId="29482E27" w14:textId="77777777" w:rsidR="00624359" w:rsidRDefault="00624359" w:rsidP="004E1D29">
            <w:pPr>
              <w:pStyle w:val="Brdtextmedindrag"/>
            </w:pPr>
            <w:r>
              <w:t>2. att kallelser och andra med</w:t>
            </w:r>
            <w:r>
              <w:softHyphen/>
              <w:t xml:space="preserve">delanden i målet till parterna </w:t>
            </w:r>
            <w:r w:rsidRPr="003C6D22">
              <w:rPr>
                <w:i/>
                <w:iCs/>
              </w:rPr>
              <w:t>skall,</w:t>
            </w:r>
            <w:r>
              <w:t xml:space="preserve"> om de inte särskilt tillställs någon part, införas i viss eller vissa orts</w:t>
            </w:r>
            <w:r>
              <w:softHyphen/>
              <w:t xml:space="preserve">tidningar samt hållas tillgängliga </w:t>
            </w:r>
            <w:r w:rsidRPr="003C6D22">
              <w:rPr>
                <w:i/>
                <w:iCs/>
              </w:rPr>
              <w:t>hos aktförvararen eller aktför</w:t>
            </w:r>
            <w:r>
              <w:rPr>
                <w:i/>
                <w:iCs/>
              </w:rPr>
              <w:softHyphen/>
            </w:r>
            <w:r w:rsidRPr="003C6D22">
              <w:rPr>
                <w:i/>
                <w:iCs/>
              </w:rPr>
              <w:t>vararna</w:t>
            </w:r>
            <w:r w:rsidRPr="00D40903">
              <w:t>,</w:t>
            </w:r>
          </w:p>
        </w:tc>
        <w:tc>
          <w:tcPr>
            <w:tcW w:w="2500" w:type="pct"/>
            <w:shd w:val="clear" w:color="auto" w:fill="auto"/>
            <w:tcMar>
              <w:right w:w="0" w:type="dxa"/>
            </w:tcMar>
          </w:tcPr>
          <w:p w14:paraId="511F4A1C" w14:textId="77777777" w:rsidR="00624359" w:rsidRDefault="00624359" w:rsidP="004E1D29">
            <w:pPr>
              <w:pStyle w:val="Brdtextmedindrag"/>
            </w:pPr>
            <w:r>
              <w:t>2. att kallelser och andra med</w:t>
            </w:r>
            <w:r>
              <w:softHyphen/>
              <w:t xml:space="preserve">delanden i målet till parterna, om de inte särskilt tillställs någon part, </w:t>
            </w:r>
            <w:r>
              <w:rPr>
                <w:i/>
                <w:iCs/>
              </w:rPr>
              <w:t xml:space="preserve">kommer att </w:t>
            </w:r>
            <w:r>
              <w:t>införas i viss eller vissa ortstidningar samt hållas tillgäng</w:t>
            </w:r>
            <w:r>
              <w:softHyphen/>
              <w:t xml:space="preserve">liga </w:t>
            </w:r>
            <w:r w:rsidRPr="009D5ABF">
              <w:rPr>
                <w:i/>
                <w:iCs/>
              </w:rPr>
              <w:t xml:space="preserve">på </w:t>
            </w:r>
            <w:r>
              <w:rPr>
                <w:i/>
                <w:iCs/>
              </w:rPr>
              <w:t>den webbplats eller i den lokal som anges i mark- och miljö</w:t>
            </w:r>
            <w:r>
              <w:rPr>
                <w:i/>
                <w:iCs/>
              </w:rPr>
              <w:softHyphen/>
              <w:t>domstolens kungörelse</w:t>
            </w:r>
            <w:r w:rsidRPr="00D40903">
              <w:t>,</w:t>
            </w:r>
          </w:p>
        </w:tc>
      </w:tr>
      <w:tr w:rsidR="00D927B8" w14:paraId="1C1F84E2" w14:textId="77777777">
        <w:tblPrEx>
          <w:tblLook w:val="0600" w:firstRow="0" w:lastRow="0" w:firstColumn="0" w:lastColumn="0" w:noHBand="1" w:noVBand="1"/>
        </w:tblPrEx>
        <w:tc>
          <w:tcPr>
            <w:tcW w:w="2500" w:type="pct"/>
            <w:shd w:val="clear" w:color="auto" w:fill="auto"/>
            <w:tcMar>
              <w:left w:w="0" w:type="dxa"/>
            </w:tcMar>
          </w:tcPr>
          <w:p w14:paraId="7B05A611" w14:textId="77777777" w:rsidR="00624359" w:rsidRDefault="00624359" w:rsidP="004E1D29">
            <w:pPr>
              <w:pStyle w:val="Brdtextmedindrag"/>
            </w:pPr>
            <w:r>
              <w:t xml:space="preserve">3. att en svarsskrivelse </w:t>
            </w:r>
            <w:r w:rsidRPr="009C0CF2">
              <w:rPr>
                <w:i/>
                <w:iCs/>
              </w:rPr>
              <w:t>skall</w:t>
            </w:r>
            <w:r>
              <w:t xml:space="preserve"> ha kommit in till Mark- och miljö</w:t>
            </w:r>
            <w:r>
              <w:softHyphen/>
              <w:t>överdomstolen inom den tid, minst tre veckor efter kungörandet, som Mark- och miljööverdomstolen bestämt.</w:t>
            </w:r>
          </w:p>
        </w:tc>
        <w:tc>
          <w:tcPr>
            <w:tcW w:w="2500" w:type="pct"/>
            <w:shd w:val="clear" w:color="auto" w:fill="auto"/>
            <w:tcMar>
              <w:right w:w="0" w:type="dxa"/>
            </w:tcMar>
          </w:tcPr>
          <w:p w14:paraId="22C0D2BD" w14:textId="77777777" w:rsidR="00624359" w:rsidRDefault="00624359" w:rsidP="004E1D29">
            <w:pPr>
              <w:pStyle w:val="Brdtextmedindrag"/>
            </w:pPr>
            <w:r>
              <w:t xml:space="preserve">3. att en svarsskrivelse </w:t>
            </w:r>
            <w:r w:rsidRPr="009C0CF2">
              <w:rPr>
                <w:i/>
                <w:iCs/>
              </w:rPr>
              <w:t>ska</w:t>
            </w:r>
            <w:r>
              <w:t xml:space="preserve"> ha kommit in till Mark- och miljööver</w:t>
            </w:r>
            <w:r>
              <w:softHyphen/>
              <w:t>domstolen inom den tid, minst tre veckor efter kungörandet, som Mark- och miljööverdomstolen bestämt.</w:t>
            </w:r>
          </w:p>
        </w:tc>
      </w:tr>
      <w:tr w:rsidR="00D927B8" w14:paraId="0039861B" w14:textId="77777777">
        <w:tblPrEx>
          <w:tblLook w:val="0600" w:firstRow="0" w:lastRow="0" w:firstColumn="0" w:lastColumn="0" w:noHBand="1" w:noVBand="1"/>
        </w:tblPrEx>
        <w:tc>
          <w:tcPr>
            <w:tcW w:w="2500" w:type="pct"/>
            <w:shd w:val="clear" w:color="auto" w:fill="auto"/>
            <w:tcMar>
              <w:left w:w="0" w:type="dxa"/>
            </w:tcMar>
          </w:tcPr>
          <w:p w14:paraId="63CD4F0E" w14:textId="77777777" w:rsidR="00624359" w:rsidRDefault="00624359" w:rsidP="004E1D29">
            <w:pPr>
              <w:pStyle w:val="Brdtextmedindrag"/>
            </w:pPr>
            <w:r>
              <w:t xml:space="preserve">Kungörelsen </w:t>
            </w:r>
            <w:r w:rsidRPr="009C0CF2">
              <w:rPr>
                <w:i/>
                <w:iCs/>
              </w:rPr>
              <w:t>skall</w:t>
            </w:r>
            <w:r>
              <w:t xml:space="preserve"> införas i den eller de ortstidningar som mark- och miljödomstolen har bestämt för meddelanden i målet.</w:t>
            </w:r>
          </w:p>
        </w:tc>
        <w:tc>
          <w:tcPr>
            <w:tcW w:w="2500" w:type="pct"/>
            <w:shd w:val="clear" w:color="auto" w:fill="auto"/>
            <w:tcMar>
              <w:right w:w="0" w:type="dxa"/>
            </w:tcMar>
          </w:tcPr>
          <w:p w14:paraId="565EBCB4" w14:textId="77777777" w:rsidR="00624359" w:rsidRDefault="00624359" w:rsidP="004E1D29">
            <w:pPr>
              <w:pStyle w:val="Brdtextmedindrag"/>
            </w:pPr>
            <w:r>
              <w:t xml:space="preserve">Kungörelsen </w:t>
            </w:r>
            <w:r w:rsidRPr="009C0CF2">
              <w:rPr>
                <w:i/>
                <w:iCs/>
              </w:rPr>
              <w:t>ska</w:t>
            </w:r>
            <w:r>
              <w:t xml:space="preserve"> införas i den eller de ortstidningar som mark- och miljödomstolen har bestämt för meddelanden i målet.</w:t>
            </w:r>
          </w:p>
        </w:tc>
      </w:tr>
      <w:tr w:rsidR="00D927B8" w14:paraId="39DA6F88" w14:textId="77777777">
        <w:tblPrEx>
          <w:tblLook w:val="0600" w:firstRow="0" w:lastRow="0" w:firstColumn="0" w:lastColumn="0" w:noHBand="1" w:noVBand="1"/>
        </w:tblPrEx>
        <w:tc>
          <w:tcPr>
            <w:tcW w:w="2500" w:type="pct"/>
            <w:shd w:val="clear" w:color="auto" w:fill="auto"/>
            <w:tcMar>
              <w:left w:w="0" w:type="dxa"/>
            </w:tcMar>
          </w:tcPr>
          <w:p w14:paraId="67158BB7" w14:textId="77777777" w:rsidR="00624359" w:rsidRDefault="00624359" w:rsidP="004E1D29">
            <w:pPr>
              <w:pStyle w:val="Brdtextmedindrag"/>
            </w:pPr>
            <w:r w:rsidRPr="001F264A">
              <w:rPr>
                <w:i/>
                <w:iCs/>
              </w:rPr>
              <w:t>Då</w:t>
            </w:r>
            <w:r>
              <w:t xml:space="preserve"> föreskrifterna i denna para</w:t>
            </w:r>
            <w:r>
              <w:softHyphen/>
              <w:t xml:space="preserve">graf har iakttagits, </w:t>
            </w:r>
            <w:r w:rsidRPr="009C0CF2">
              <w:rPr>
                <w:i/>
                <w:iCs/>
              </w:rPr>
              <w:t xml:space="preserve">skall </w:t>
            </w:r>
            <w:r>
              <w:t>delgivning anses ha skett.</w:t>
            </w:r>
          </w:p>
        </w:tc>
        <w:tc>
          <w:tcPr>
            <w:tcW w:w="2500" w:type="pct"/>
            <w:shd w:val="clear" w:color="auto" w:fill="auto"/>
            <w:tcMar>
              <w:right w:w="0" w:type="dxa"/>
            </w:tcMar>
          </w:tcPr>
          <w:p w14:paraId="409DDEDF" w14:textId="7AC3A6A9" w:rsidR="00624359" w:rsidRDefault="00624359" w:rsidP="004E1D29">
            <w:pPr>
              <w:pStyle w:val="Brdtextmedindrag"/>
            </w:pPr>
            <w:r>
              <w:rPr>
                <w:i/>
                <w:iCs/>
              </w:rPr>
              <w:t>När</w:t>
            </w:r>
            <w:r>
              <w:t xml:space="preserve"> föreskrifterna i denna para</w:t>
            </w:r>
            <w:r w:rsidR="00F82619">
              <w:softHyphen/>
            </w:r>
            <w:r>
              <w:t xml:space="preserve">graf har iakttagits, </w:t>
            </w:r>
            <w:r w:rsidRPr="009C0CF2">
              <w:rPr>
                <w:i/>
                <w:iCs/>
              </w:rPr>
              <w:t>ska</w:t>
            </w:r>
            <w:r>
              <w:t xml:space="preserve"> delgivning anses ha skett.</w:t>
            </w:r>
          </w:p>
        </w:tc>
      </w:tr>
    </w:tbl>
    <w:p w14:paraId="425B10F9" w14:textId="77777777" w:rsidR="00624359" w:rsidRDefault="00624359" w:rsidP="00634FB9">
      <w:pPr>
        <w:pStyle w:val="Brdtextmedindrag"/>
      </w:pPr>
    </w:p>
    <w:p w14:paraId="3AA6FB58" w14:textId="77777777" w:rsidR="00624359" w:rsidRDefault="00624359" w:rsidP="00634FB9">
      <w:pPr>
        <w:pStyle w:val="Brdtext"/>
        <w:keepNext/>
        <w:keepLines/>
        <w:spacing w:before="230"/>
        <w:jc w:val="center"/>
        <w:rPr>
          <w:b/>
        </w:rPr>
      </w:pPr>
      <w:r>
        <w:rPr>
          <w:b/>
        </w:rPr>
        <w:lastRenderedPageBreak/>
        <w:t>24 kap.</w:t>
      </w:r>
    </w:p>
    <w:p w14:paraId="33054579" w14:textId="77777777" w:rsidR="00624359" w:rsidRDefault="00624359" w:rsidP="00634FB9">
      <w:pPr>
        <w:pStyle w:val="Brdtextmedindrag"/>
        <w:keepNext/>
        <w:keepLines/>
        <w:jc w:val="center"/>
      </w:pPr>
      <w:r>
        <w:t>11 §</w:t>
      </w:r>
      <w:r>
        <w:rPr>
          <w:rStyle w:val="Fotnotsreferens"/>
        </w:rPr>
        <w:footnoteReference w:id="24"/>
      </w:r>
    </w:p>
    <w:tbl>
      <w:tblPr>
        <w:tblW w:w="5000" w:type="pct"/>
        <w:tblCellMar>
          <w:left w:w="125" w:type="dxa"/>
          <w:right w:w="125" w:type="dxa"/>
        </w:tblCellMar>
        <w:tblLook w:val="0600" w:firstRow="0" w:lastRow="0" w:firstColumn="0" w:lastColumn="0" w:noHBand="1" w:noVBand="1"/>
      </w:tblPr>
      <w:tblGrid>
        <w:gridCol w:w="2948"/>
        <w:gridCol w:w="2949"/>
      </w:tblGrid>
      <w:tr w:rsidR="00D927B8" w14:paraId="67BAB74B" w14:textId="77777777">
        <w:tc>
          <w:tcPr>
            <w:tcW w:w="2500" w:type="pct"/>
            <w:shd w:val="clear" w:color="auto" w:fill="auto"/>
            <w:tcMar>
              <w:left w:w="0" w:type="dxa"/>
            </w:tcMar>
          </w:tcPr>
          <w:p w14:paraId="6C46F903" w14:textId="77777777" w:rsidR="00624359" w:rsidRDefault="00624359" w:rsidP="004E1D29">
            <w:pPr>
              <w:pStyle w:val="Brdtextmedindrag"/>
              <w:keepNext/>
              <w:keepLines/>
              <w:ind w:firstLine="0"/>
            </w:pPr>
            <w:r>
              <w:t xml:space="preserve">En ansökan om prövning som avses i 3, 4, 5, 6, 7, 8 eller 9 § får göras hos mark- och miljödomstol av Naturvårdsverket, Havs- och vattenmyndigheten, </w:t>
            </w:r>
            <w:r w:rsidRPr="00C7587F">
              <w:rPr>
                <w:i/>
                <w:iCs/>
              </w:rPr>
              <w:t>Kammarkolle</w:t>
            </w:r>
            <w:r w:rsidRPr="00C7587F">
              <w:rPr>
                <w:i/>
                <w:iCs/>
              </w:rPr>
              <w:softHyphen/>
              <w:t xml:space="preserve">giet, </w:t>
            </w:r>
            <w:r>
              <w:t>Myndigheten för samhälls</w:t>
            </w:r>
            <w:r>
              <w:softHyphen/>
              <w:t>skydd och beredskap och läns</w:t>
            </w:r>
            <w:r>
              <w:softHyphen/>
              <w:t>styrelsen. Om frågan ska prövas av någon annan myndighet än en dom</w:t>
            </w:r>
            <w:r>
              <w:softHyphen/>
              <w:t>stol eller av en kommun, får den tas upp utan någon särskild framställ</w:t>
            </w:r>
            <w:r>
              <w:softHyphen/>
              <w:t>ning. Frågor om omprövning enligt 8 § får tas upp utan särskild ansökan.</w:t>
            </w:r>
          </w:p>
        </w:tc>
        <w:tc>
          <w:tcPr>
            <w:tcW w:w="2500" w:type="pct"/>
            <w:shd w:val="clear" w:color="auto" w:fill="auto"/>
            <w:tcMar>
              <w:right w:w="0" w:type="dxa"/>
            </w:tcMar>
          </w:tcPr>
          <w:p w14:paraId="79CBE1EC" w14:textId="77777777" w:rsidR="00624359" w:rsidRDefault="00624359" w:rsidP="004E1D29">
            <w:pPr>
              <w:pStyle w:val="Brdtextmedindrag"/>
              <w:keepNext/>
              <w:keepLines/>
              <w:ind w:firstLine="0"/>
            </w:pPr>
            <w:r>
              <w:t>En ansökan om prövning som avses i 3, 4, 5, 6, 7, 8 eller 9 § får göras hos mark- och miljödomstol av Naturvårdsverket, Havs- och vattenmyndigheten, Myndigheten för samhällsskydd och beredskap och länsstyrelsen. Om frågan ska prövas av någon annan myndighet än en domstol eller av en kommun, får den tas upp utan någon särskild framställning. Frågor om ompröv</w:t>
            </w:r>
            <w:r>
              <w:softHyphen/>
              <w:t>ning enligt 8 § får tas upp utan särskild ansökan.</w:t>
            </w:r>
          </w:p>
        </w:tc>
      </w:tr>
    </w:tbl>
    <w:p w14:paraId="2B06E5DF" w14:textId="77777777" w:rsidR="00624359" w:rsidRDefault="00624359" w:rsidP="00634FB9">
      <w:pPr>
        <w:pStyle w:val="Brdtextmedindrag"/>
      </w:pPr>
      <w:r>
        <w:t>En ansökan om sådan prövning som avses i första stycket får även göras av en kommun i den utsträckning kommunen har övertagit tillsynen med stöd av 26 kap. 3 § fjärde stycket. Om tillståndet har getts av länsstyrelsen, görs ansökan hos länsstyrelsen.</w:t>
      </w:r>
    </w:p>
    <w:p w14:paraId="42AD6F7B" w14:textId="77777777" w:rsidR="00624359" w:rsidRDefault="00624359" w:rsidP="00634FB9">
      <w:pPr>
        <w:pStyle w:val="Brdtextmedindrag"/>
      </w:pPr>
      <w:r>
        <w:t>I fråga om verksamheter som får bedrivas med stöd av 11 kap. 27 § andra stycket, får en ansökan om prövning som avses i 3 eller 5 § grundas på en omständighet som anges i de paragraferna endast om</w:t>
      </w:r>
    </w:p>
    <w:p w14:paraId="129AA8DD" w14:textId="77777777" w:rsidR="00624359" w:rsidRDefault="00624359" w:rsidP="00634FB9">
      <w:pPr>
        <w:pStyle w:val="Brdtextmedindrag"/>
      </w:pPr>
      <w:r>
        <w:t>1. omständigheten är så allvarlig att den inte tål att vänta på att prövningen för moderna miljövillkor blir klar, och</w:t>
      </w:r>
    </w:p>
    <w:p w14:paraId="524CDE55" w14:textId="09C28084" w:rsidR="00624359" w:rsidRDefault="00624359" w:rsidP="00634FB9">
      <w:pPr>
        <w:pStyle w:val="Brdtextmedindrag"/>
      </w:pPr>
      <w:r>
        <w:t>2. den olägenhet som omständigheten innebär inte kan avhjälpas genom ett föreläggande om försiktighetsmått eller förbud i väntan på att pröv</w:t>
      </w:r>
      <w:r>
        <w:softHyphen/>
        <w:t>ningen blir klar.</w:t>
      </w:r>
    </w:p>
    <w:p w14:paraId="69FA379F" w14:textId="77777777" w:rsidR="00624359" w:rsidRDefault="00624359" w:rsidP="00634FB9">
      <w:pPr>
        <w:pStyle w:val="Brdtextmedindrag"/>
      </w:pPr>
    </w:p>
    <w:p w14:paraId="3F34B94F" w14:textId="77777777" w:rsidR="00624359" w:rsidRDefault="00624359" w:rsidP="00634FB9">
      <w:pPr>
        <w:pStyle w:val="Brdtextmedindrag"/>
        <w:jc w:val="center"/>
      </w:pPr>
      <w:r>
        <w:t>12 §</w:t>
      </w:r>
      <w:r>
        <w:rPr>
          <w:rStyle w:val="Fotnotsreferens"/>
        </w:rPr>
        <w:footnoteReference w:id="25"/>
      </w:r>
    </w:p>
    <w:p w14:paraId="64B5F0C7" w14:textId="77777777" w:rsidR="00624359" w:rsidRDefault="00624359" w:rsidP="00634FB9">
      <w:pPr>
        <w:pStyle w:val="Brdtextmedindrag"/>
        <w:ind w:firstLine="0"/>
      </w:pPr>
      <w:r>
        <w:t>En ansökan om prövning som avses i 10 § får göras av</w:t>
      </w:r>
    </w:p>
    <w:p w14:paraId="32E2DD68" w14:textId="77777777" w:rsidR="00624359" w:rsidRDefault="00624359" w:rsidP="00634FB9">
      <w:pPr>
        <w:pStyle w:val="Brdtextmedindrag"/>
      </w:pPr>
      <w:r>
        <w:t xml:space="preserve">1. tillståndshavaren, </w:t>
      </w:r>
      <w:r w:rsidRPr="000C3DA6">
        <w:t>eller</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5EE88E5F" w14:textId="77777777">
        <w:tc>
          <w:tcPr>
            <w:tcW w:w="2500" w:type="pct"/>
            <w:shd w:val="clear" w:color="auto" w:fill="auto"/>
            <w:tcMar>
              <w:left w:w="0" w:type="dxa"/>
            </w:tcMar>
          </w:tcPr>
          <w:p w14:paraId="4454B3D3" w14:textId="77777777" w:rsidR="00624359" w:rsidRDefault="00624359" w:rsidP="004E1D29">
            <w:pPr>
              <w:pStyle w:val="Brdtextmedindrag"/>
            </w:pPr>
            <w:r>
              <w:t>2. </w:t>
            </w:r>
            <w:r w:rsidRPr="003B138E">
              <w:rPr>
                <w:i/>
                <w:iCs/>
              </w:rPr>
              <w:t>Kammarkollegiet,</w:t>
            </w:r>
            <w:r>
              <w:t xml:space="preserve"> Havs- och vattenmyndigheten eller länsstyrel</w:t>
            </w:r>
            <w:r>
              <w:softHyphen/>
              <w:t>sen, om tillståndshavaren inte har gjort det som krävs enligt 11 kap. 27 § och inte följt ett föreläggande att ansöka om en sådan prövning.</w:t>
            </w:r>
          </w:p>
        </w:tc>
        <w:tc>
          <w:tcPr>
            <w:tcW w:w="2500" w:type="pct"/>
            <w:shd w:val="clear" w:color="auto" w:fill="auto"/>
            <w:tcMar>
              <w:right w:w="0" w:type="dxa"/>
            </w:tcMar>
          </w:tcPr>
          <w:p w14:paraId="008385B7" w14:textId="77777777" w:rsidR="00624359" w:rsidRPr="003B138E" w:rsidRDefault="00624359" w:rsidP="004E1D29">
            <w:pPr>
              <w:pStyle w:val="Brdtextmedindrag"/>
              <w:rPr>
                <w:i/>
                <w:iCs/>
              </w:rPr>
            </w:pPr>
            <w:r>
              <w:t>2. Havs- och vattenmyndigheten eller länsstyrelsen, om tillstånds</w:t>
            </w:r>
            <w:r>
              <w:softHyphen/>
              <w:t xml:space="preserve">havaren inte har gjort det som krävs enligt 11 kap. 27 § och inte </w:t>
            </w:r>
            <w:r>
              <w:rPr>
                <w:i/>
                <w:iCs/>
              </w:rPr>
              <w:t xml:space="preserve">har </w:t>
            </w:r>
            <w:r>
              <w:t>följt ett föreläggande att ansöka om en sådan prövning.</w:t>
            </w:r>
          </w:p>
        </w:tc>
      </w:tr>
    </w:tbl>
    <w:p w14:paraId="280A01BB" w14:textId="77777777" w:rsidR="00624359" w:rsidRDefault="00624359" w:rsidP="00634FB9">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1AAABBB7" w14:textId="77777777">
        <w:tc>
          <w:tcPr>
            <w:tcW w:w="2500" w:type="pct"/>
            <w:shd w:val="clear" w:color="auto" w:fill="auto"/>
            <w:tcMar>
              <w:left w:w="0" w:type="dxa"/>
            </w:tcMar>
          </w:tcPr>
          <w:p w14:paraId="22F1355B" w14:textId="77777777" w:rsidR="00624359" w:rsidRDefault="00624359" w:rsidP="004E1D29">
            <w:pPr>
              <w:pStyle w:val="Brdtextmedindrag"/>
              <w:keepNext/>
              <w:keepLines/>
            </w:pPr>
          </w:p>
        </w:tc>
        <w:tc>
          <w:tcPr>
            <w:tcW w:w="2500" w:type="pct"/>
            <w:shd w:val="clear" w:color="auto" w:fill="auto"/>
            <w:tcMar>
              <w:right w:w="0" w:type="dxa"/>
            </w:tcMar>
          </w:tcPr>
          <w:p w14:paraId="1A98B668" w14:textId="77777777" w:rsidR="00624359" w:rsidRPr="00F162DF" w:rsidRDefault="00624359" w:rsidP="004E1D29">
            <w:pPr>
              <w:pStyle w:val="Brdtextmedindrag"/>
              <w:keepNext/>
              <w:keepLines/>
              <w:ind w:firstLine="0"/>
              <w:rPr>
                <w:i/>
                <w:iCs/>
              </w:rPr>
            </w:pPr>
            <w:r>
              <w:rPr>
                <w:i/>
                <w:iCs/>
              </w:rPr>
              <w:t>14 a §</w:t>
            </w:r>
          </w:p>
        </w:tc>
      </w:tr>
      <w:tr w:rsidR="00D927B8" w14:paraId="22F01B52" w14:textId="77777777">
        <w:tc>
          <w:tcPr>
            <w:tcW w:w="2500" w:type="pct"/>
            <w:shd w:val="clear" w:color="auto" w:fill="auto"/>
            <w:tcMar>
              <w:left w:w="0" w:type="dxa"/>
            </w:tcMar>
          </w:tcPr>
          <w:p w14:paraId="150D1765" w14:textId="77777777" w:rsidR="00624359" w:rsidRDefault="00624359" w:rsidP="004E1D29">
            <w:pPr>
              <w:pStyle w:val="Brdtextmedindrag"/>
              <w:keepNext/>
              <w:keepLines/>
            </w:pPr>
          </w:p>
        </w:tc>
        <w:tc>
          <w:tcPr>
            <w:tcW w:w="2500" w:type="pct"/>
            <w:shd w:val="clear" w:color="auto" w:fill="auto"/>
            <w:tcMar>
              <w:right w:w="0" w:type="dxa"/>
            </w:tcMar>
          </w:tcPr>
          <w:p w14:paraId="32474CE4" w14:textId="7E5523CB" w:rsidR="00624359" w:rsidRPr="00A449FF" w:rsidRDefault="00624359" w:rsidP="004E1D29">
            <w:pPr>
              <w:pStyle w:val="Brdtextmedindrag"/>
              <w:keepNext/>
              <w:keepLines/>
              <w:ind w:firstLine="0"/>
              <w:rPr>
                <w:i/>
                <w:iCs/>
              </w:rPr>
            </w:pPr>
            <w:r w:rsidRPr="00A449FF">
              <w:rPr>
                <w:i/>
                <w:iCs/>
              </w:rPr>
              <w:t>Efter ansökan av tillståndshavaren får tillståndsmyndigheten</w:t>
            </w:r>
            <w:r>
              <w:rPr>
                <w:i/>
                <w:iCs/>
              </w:rPr>
              <w:t>,</w:t>
            </w:r>
            <w:r w:rsidRPr="00A449FF">
              <w:rPr>
                <w:i/>
                <w:iCs/>
              </w:rPr>
              <w:t xml:space="preserve"> om</w:t>
            </w:r>
            <w:r>
              <w:rPr>
                <w:i/>
                <w:iCs/>
              </w:rPr>
              <w:t xml:space="preserve"> </w:t>
            </w:r>
            <w:r w:rsidRPr="00A449FF">
              <w:rPr>
                <w:i/>
                <w:iCs/>
              </w:rPr>
              <w:t>det är lämpligt</w:t>
            </w:r>
            <w:r>
              <w:rPr>
                <w:i/>
                <w:iCs/>
              </w:rPr>
              <w:t xml:space="preserve"> med hänsyn till skyddet för människors hälsa och miljön,</w:t>
            </w:r>
            <w:r w:rsidRPr="00A449FF">
              <w:rPr>
                <w:i/>
                <w:iCs/>
              </w:rPr>
              <w:t xml:space="preserve"> förlänga </w:t>
            </w:r>
            <w:r>
              <w:rPr>
                <w:i/>
                <w:iCs/>
              </w:rPr>
              <w:t xml:space="preserve">giltigheten för </w:t>
            </w:r>
            <w:r w:rsidRPr="00A449FF">
              <w:rPr>
                <w:i/>
                <w:iCs/>
              </w:rPr>
              <w:t xml:space="preserve">ett </w:t>
            </w:r>
            <w:r>
              <w:rPr>
                <w:i/>
                <w:iCs/>
              </w:rPr>
              <w:t>vid tidpunkten för ansökan gällande</w:t>
            </w:r>
            <w:r w:rsidRPr="00A449FF">
              <w:rPr>
                <w:i/>
                <w:iCs/>
              </w:rPr>
              <w:t xml:space="preserve"> tillstånd </w:t>
            </w:r>
            <w:r>
              <w:rPr>
                <w:i/>
                <w:iCs/>
              </w:rPr>
              <w:t xml:space="preserve">som avses i 9 eller 11 kap. eller 7 kap. 28 a § </w:t>
            </w:r>
            <w:r w:rsidRPr="00A449FF">
              <w:rPr>
                <w:i/>
                <w:iCs/>
              </w:rPr>
              <w:t>(giltighetsför</w:t>
            </w:r>
            <w:r>
              <w:rPr>
                <w:i/>
                <w:iCs/>
              </w:rPr>
              <w:softHyphen/>
            </w:r>
            <w:r w:rsidRPr="00A449FF">
              <w:rPr>
                <w:i/>
                <w:iCs/>
              </w:rPr>
              <w:t>längning)</w:t>
            </w:r>
            <w:r>
              <w:rPr>
                <w:i/>
                <w:iCs/>
              </w:rPr>
              <w:t>.</w:t>
            </w:r>
          </w:p>
          <w:p w14:paraId="745DA071" w14:textId="77777777" w:rsidR="00624359" w:rsidRDefault="00624359" w:rsidP="004E1D29">
            <w:pPr>
              <w:pStyle w:val="Brdtextmedindrag"/>
              <w:keepNext/>
              <w:keepLines/>
              <w:rPr>
                <w:i/>
                <w:iCs/>
              </w:rPr>
            </w:pPr>
            <w:r>
              <w:rPr>
                <w:i/>
                <w:iCs/>
              </w:rPr>
              <w:t>Tillståndsmyndigheten får vid en giltighetsförlängning endast</w:t>
            </w:r>
          </w:p>
          <w:p w14:paraId="46E0F22E" w14:textId="77777777" w:rsidR="00624359" w:rsidRDefault="00624359" w:rsidP="004E1D29">
            <w:pPr>
              <w:pStyle w:val="Brdtextmedindrag"/>
              <w:keepNext/>
              <w:keepLines/>
              <w:rPr>
                <w:i/>
                <w:iCs/>
              </w:rPr>
            </w:pPr>
            <w:r>
              <w:rPr>
                <w:i/>
                <w:iCs/>
              </w:rPr>
              <w:t xml:space="preserve">1. förlänga tillståndet </w:t>
            </w:r>
            <w:r w:rsidRPr="00A449FF">
              <w:rPr>
                <w:i/>
                <w:iCs/>
              </w:rPr>
              <w:t xml:space="preserve">i </w:t>
            </w:r>
            <w:r>
              <w:rPr>
                <w:i/>
                <w:iCs/>
              </w:rPr>
              <w:t>högst</w:t>
            </w:r>
            <w:r w:rsidRPr="00A449FF">
              <w:rPr>
                <w:i/>
                <w:iCs/>
              </w:rPr>
              <w:t xml:space="preserve"> tre år</w:t>
            </w:r>
            <w:r>
              <w:rPr>
                <w:i/>
                <w:iCs/>
              </w:rPr>
              <w:t>, och</w:t>
            </w:r>
          </w:p>
          <w:p w14:paraId="3EB7B48A" w14:textId="69C2995C" w:rsidR="00624359" w:rsidRDefault="00624359" w:rsidP="004E1D29">
            <w:pPr>
              <w:pStyle w:val="Brdtextmedindrag"/>
              <w:keepNext/>
              <w:keepLines/>
              <w:rPr>
                <w:i/>
                <w:iCs/>
              </w:rPr>
            </w:pPr>
            <w:r>
              <w:rPr>
                <w:i/>
                <w:iCs/>
              </w:rPr>
              <w:t>2. besluta om de ändringar som krävs för att tillståndets befintliga</w:t>
            </w:r>
            <w:r w:rsidDel="003A52BE">
              <w:rPr>
                <w:i/>
                <w:iCs/>
              </w:rPr>
              <w:t xml:space="preserve"> </w:t>
            </w:r>
            <w:r>
              <w:rPr>
                <w:i/>
                <w:iCs/>
              </w:rPr>
              <w:t>villkor ska kunna gälla under för</w:t>
            </w:r>
            <w:r>
              <w:rPr>
                <w:i/>
                <w:iCs/>
              </w:rPr>
              <w:softHyphen/>
              <w:t>längningen.</w:t>
            </w:r>
          </w:p>
          <w:p w14:paraId="2895E634" w14:textId="60BF296E" w:rsidR="00624359" w:rsidRDefault="00624359" w:rsidP="004E1D29">
            <w:pPr>
              <w:pStyle w:val="Brdtextmedindrag"/>
              <w:keepNext/>
              <w:keepLines/>
            </w:pPr>
            <w:r>
              <w:rPr>
                <w:i/>
                <w:iCs/>
              </w:rPr>
              <w:t>En g</w:t>
            </w:r>
            <w:r w:rsidRPr="00A449FF">
              <w:rPr>
                <w:i/>
                <w:iCs/>
              </w:rPr>
              <w:t xml:space="preserve">iltighetsförlängning får inte avse en verksamhet vars tillstånd </w:t>
            </w:r>
            <w:r>
              <w:rPr>
                <w:i/>
                <w:iCs/>
              </w:rPr>
              <w:t>tidigare</w:t>
            </w:r>
            <w:r w:rsidRPr="00A449FF">
              <w:rPr>
                <w:i/>
                <w:iCs/>
              </w:rPr>
              <w:t xml:space="preserve"> </w:t>
            </w:r>
            <w:r>
              <w:rPr>
                <w:i/>
                <w:iCs/>
              </w:rPr>
              <w:t xml:space="preserve">har </w:t>
            </w:r>
            <w:r w:rsidRPr="00A449FF">
              <w:rPr>
                <w:i/>
                <w:iCs/>
              </w:rPr>
              <w:t>förlängts.</w:t>
            </w:r>
            <w:r>
              <w:rPr>
                <w:i/>
                <w:iCs/>
              </w:rPr>
              <w:t xml:space="preserve"> Ett tillstånd som avses i 7 kap. 28 a § får endast förlängas samtidigt som giltigheten för ett tidsbegränsat tillstånd enligt 9 eller 11 kap. för samma verksam</w:t>
            </w:r>
            <w:r>
              <w:rPr>
                <w:i/>
                <w:iCs/>
              </w:rPr>
              <w:softHyphen/>
              <w:t>het förlängs och om de förutsätt</w:t>
            </w:r>
            <w:r>
              <w:rPr>
                <w:i/>
                <w:iCs/>
              </w:rPr>
              <w:softHyphen/>
              <w:t>ningar som anges i 7 kap. 28 b § är uppfyllda.</w:t>
            </w:r>
          </w:p>
        </w:tc>
      </w:tr>
    </w:tbl>
    <w:p w14:paraId="235ACECC" w14:textId="6E1BEF89" w:rsidR="00624359" w:rsidRDefault="00624359" w:rsidP="00634FB9">
      <w:pPr>
        <w:pStyle w:val="Brdtextmedindrag"/>
      </w:pPr>
    </w:p>
    <w:p w14:paraId="6DBC3FD9" w14:textId="77777777" w:rsidR="00624359" w:rsidRDefault="00624359" w:rsidP="00634FB9">
      <w:pPr>
        <w:pStyle w:val="Brdtextmedindrag"/>
        <w:jc w:val="center"/>
      </w:pPr>
      <w:r>
        <w:t>18 §</w:t>
      </w:r>
      <w:r>
        <w:rPr>
          <w:rStyle w:val="Fotnotsreferens"/>
        </w:rPr>
        <w:footnoteReference w:id="26"/>
      </w:r>
    </w:p>
    <w:p w14:paraId="69EA5C91" w14:textId="77777777" w:rsidR="00624359" w:rsidRDefault="00624359" w:rsidP="00634FB9">
      <w:pPr>
        <w:pStyle w:val="Brdtextmedindrag"/>
        <w:ind w:firstLine="0"/>
      </w:pPr>
      <w:r>
        <w:t>Om en vattenverksamhet eller en vattenanläggning, som har utförts i enlighet med ett tillstånd enligt denna balk, medför skador som inte förutsågs av mark- och miljödomstolen när tillståndet meddelades, får den skadelidande framställa anspråk på ersättning enligt 31 kap.</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04886C33" w14:textId="77777777">
        <w:tc>
          <w:tcPr>
            <w:tcW w:w="2500" w:type="pct"/>
            <w:shd w:val="clear" w:color="auto" w:fill="auto"/>
            <w:tcMar>
              <w:left w:w="0" w:type="dxa"/>
            </w:tcMar>
          </w:tcPr>
          <w:p w14:paraId="5EEE26E0" w14:textId="77777777" w:rsidR="00624359" w:rsidRDefault="00624359" w:rsidP="004E1D29">
            <w:pPr>
              <w:pStyle w:val="Brdtextmedindrag"/>
            </w:pPr>
            <w:r>
              <w:t>Om fråga är om betydande skador för enskild eller för något allmänt intresse, får begäras sådana ändringar på verksamhetsutövarens bekostnad av vattenverksamheten eller vattenanläggningen som, utan att medföra skador för tredje man eller väsentliga olägenheter för tillståndshavaren, är ägnade att förebygga eller minska framtida skador. I fråga om allmänna intressen förs talan av Naturvårds</w:t>
            </w:r>
            <w:r>
              <w:softHyphen/>
              <w:t>verket, Havs- och vattenmyndig</w:t>
            </w:r>
            <w:r>
              <w:softHyphen/>
              <w:t xml:space="preserve">heten, </w:t>
            </w:r>
            <w:r w:rsidRPr="00A449FF">
              <w:rPr>
                <w:i/>
                <w:iCs/>
              </w:rPr>
              <w:t>Kammarkollegiet,</w:t>
            </w:r>
            <w:r>
              <w:t xml:space="preserve"> läns</w:t>
            </w:r>
            <w:r>
              <w:softHyphen/>
              <w:t>styrelse eller kommun.</w:t>
            </w:r>
          </w:p>
        </w:tc>
        <w:tc>
          <w:tcPr>
            <w:tcW w:w="2500" w:type="pct"/>
            <w:shd w:val="clear" w:color="auto" w:fill="auto"/>
            <w:tcMar>
              <w:right w:w="0" w:type="dxa"/>
            </w:tcMar>
          </w:tcPr>
          <w:p w14:paraId="71565768" w14:textId="77777777" w:rsidR="00624359" w:rsidRDefault="00624359" w:rsidP="004E1D29">
            <w:pPr>
              <w:pStyle w:val="Brdtextmedindrag"/>
            </w:pPr>
            <w:r>
              <w:t xml:space="preserve">Om </w:t>
            </w:r>
            <w:r>
              <w:rPr>
                <w:i/>
                <w:iCs/>
              </w:rPr>
              <w:t xml:space="preserve">det är </w:t>
            </w:r>
            <w:r>
              <w:t xml:space="preserve">fråga om betydande skador för </w:t>
            </w:r>
            <w:r>
              <w:rPr>
                <w:i/>
                <w:iCs/>
              </w:rPr>
              <w:t xml:space="preserve">någon </w:t>
            </w:r>
            <w:r w:rsidRPr="00436935">
              <w:t>enskild</w:t>
            </w:r>
            <w:r>
              <w:t xml:space="preserve"> eller för något allmänt intresse, får </w:t>
            </w:r>
            <w:r>
              <w:rPr>
                <w:i/>
                <w:iCs/>
              </w:rPr>
              <w:t xml:space="preserve">det </w:t>
            </w:r>
            <w:r>
              <w:t>begäras sådana ändringar på verk</w:t>
            </w:r>
            <w:r>
              <w:softHyphen/>
              <w:t>samhetsutövarens bekostnad av vattenverksamheten eller vatten</w:t>
            </w:r>
            <w:r>
              <w:softHyphen/>
              <w:t>anläggningen som, utan att medföra skador för tredje man eller väsent</w:t>
            </w:r>
            <w:r>
              <w:softHyphen/>
              <w:t>liga olägenheter för tillstånds</w:t>
            </w:r>
            <w:r>
              <w:softHyphen/>
              <w:t>havaren, är ägnade att förebygga eller minska framtida skador. I fråga om allmänna intressen förs talan av Naturvårdsverket, Havs- och vattenmyndigheten, länsstyrel</w:t>
            </w:r>
            <w:r>
              <w:softHyphen/>
              <w:t>se eller kommun.</w:t>
            </w:r>
          </w:p>
        </w:tc>
      </w:tr>
    </w:tbl>
    <w:p w14:paraId="56A6C612" w14:textId="77777777" w:rsidR="00624359" w:rsidRDefault="00624359" w:rsidP="00634FB9">
      <w:pPr>
        <w:pStyle w:val="Brdtextmedindrag"/>
      </w:pPr>
      <w:r>
        <w:t>Anspråk på grund av oförutsedda skador ska för att få tas upp till prövning framställas till mark- och miljödomstolen inom fem år eller den längre tid, högst tjugo år, som kan ha bestämts i samband med tillståndet. Tiden räknas från utgången av den av domstolen bestämda tiden inom vilken arbetena ska vara utförda.</w:t>
      </w:r>
    </w:p>
    <w:p w14:paraId="57097342" w14:textId="05C8F943" w:rsidR="00624359" w:rsidRDefault="00624359" w:rsidP="00634FB9">
      <w:pPr>
        <w:pStyle w:val="Brdtextmedindrag"/>
      </w:pPr>
      <w:r>
        <w:t>Vid skada som avses i 7 kap. 7 § lagen (1998:812) med särskilda be</w:t>
      </w:r>
      <w:r>
        <w:softHyphen/>
        <w:t>stämmelser om vattenverksamhet utgår tiden för framställan dock aldrig tidigare än två år från det att skadan uppkom.</w:t>
      </w:r>
    </w:p>
    <w:p w14:paraId="20979933" w14:textId="77777777" w:rsidR="00624359" w:rsidRDefault="00624359" w:rsidP="00634FB9">
      <w:pPr>
        <w:pStyle w:val="Brdtextmedindrag"/>
      </w:pPr>
      <w:r>
        <w:t>Bestämmelserna i preskriptionslagen (1981:130) gäller inte anspråk enligt denna paragraf.</w:t>
      </w:r>
    </w:p>
    <w:p w14:paraId="72DCF46B" w14:textId="77777777" w:rsidR="00624359" w:rsidRDefault="00624359" w:rsidP="00634FB9">
      <w:pPr>
        <w:pStyle w:val="Brdtextmedindrag"/>
      </w:pPr>
    </w:p>
    <w:p w14:paraId="2199A43C" w14:textId="77777777" w:rsidR="00624359" w:rsidRPr="00912BCA" w:rsidRDefault="00624359" w:rsidP="00634FB9">
      <w:pPr>
        <w:pStyle w:val="Brdtextmedindrag"/>
        <w:keepNext/>
        <w:keepLines/>
        <w:jc w:val="center"/>
        <w:rPr>
          <w:b/>
          <w:bCs/>
        </w:rPr>
      </w:pPr>
      <w:r>
        <w:rPr>
          <w:b/>
          <w:bCs/>
        </w:rPr>
        <w:t>25 kap.</w:t>
      </w:r>
    </w:p>
    <w:p w14:paraId="1E3E52E9" w14:textId="77777777" w:rsidR="00624359" w:rsidRDefault="00624359" w:rsidP="00634FB9">
      <w:pPr>
        <w:pStyle w:val="Brdtextmedindrag"/>
        <w:keepNext/>
        <w:keepLines/>
        <w:jc w:val="center"/>
      </w:pPr>
      <w:r>
        <w:t>3 §</w:t>
      </w:r>
      <w:r>
        <w:rPr>
          <w:rStyle w:val="Fotnotsreferens"/>
        </w:rPr>
        <w:footnoteReference w:id="27"/>
      </w:r>
    </w:p>
    <w:tbl>
      <w:tblPr>
        <w:tblW w:w="5000" w:type="pct"/>
        <w:tblCellMar>
          <w:left w:w="125" w:type="dxa"/>
          <w:right w:w="125" w:type="dxa"/>
        </w:tblCellMar>
        <w:tblLook w:val="0600" w:firstRow="0" w:lastRow="0" w:firstColumn="0" w:lastColumn="0" w:noHBand="1" w:noVBand="1"/>
      </w:tblPr>
      <w:tblGrid>
        <w:gridCol w:w="2948"/>
        <w:gridCol w:w="2949"/>
      </w:tblGrid>
      <w:tr w:rsidR="00D927B8" w14:paraId="5325A758" w14:textId="77777777">
        <w:tc>
          <w:tcPr>
            <w:tcW w:w="2500" w:type="pct"/>
            <w:shd w:val="clear" w:color="auto" w:fill="auto"/>
            <w:tcMar>
              <w:left w:w="0" w:type="dxa"/>
            </w:tcMar>
          </w:tcPr>
          <w:p w14:paraId="57FF8890" w14:textId="091F0169" w:rsidR="00624359" w:rsidRDefault="00624359" w:rsidP="004E1D29">
            <w:pPr>
              <w:pStyle w:val="Brdtextmedindrag"/>
              <w:ind w:firstLine="0"/>
            </w:pPr>
            <w:r>
              <w:t>I mål som gäller återkallelse, för</w:t>
            </w:r>
            <w:r>
              <w:softHyphen/>
              <w:t>bud mot fortsatt verksamhet eller omprövning enligt någon av be</w:t>
            </w:r>
            <w:r>
              <w:softHyphen/>
              <w:t>stämmelserna i 24 kap. 3–9 §§ eller 7 kap. 15 § lagen (1998:812) med särskilda bestämmelser om vatten</w:t>
            </w:r>
            <w:r>
              <w:softHyphen/>
              <w:t>verksamhet ska Naturvårds</w:t>
            </w:r>
            <w:r>
              <w:softHyphen/>
              <w:t>verket, Havs- och vattenmyndig</w:t>
            </w:r>
            <w:r>
              <w:softHyphen/>
              <w:t xml:space="preserve">heten, </w:t>
            </w:r>
            <w:r w:rsidRPr="00D31602">
              <w:rPr>
                <w:i/>
                <w:iCs/>
              </w:rPr>
              <w:t xml:space="preserve">Kammarkollegiet, </w:t>
            </w:r>
            <w:r>
              <w:t>Myndig</w:t>
            </w:r>
            <w:r>
              <w:softHyphen/>
              <w:t>heten för samhällsskydd och bered</w:t>
            </w:r>
            <w:r>
              <w:softHyphen/>
              <w:t>skap, länsstyrelsen och tillstånds</w:t>
            </w:r>
            <w:r>
              <w:softHyphen/>
              <w:t>havaren svara för sina kostnader vid mark- och miljödomstolen.</w:t>
            </w:r>
          </w:p>
        </w:tc>
        <w:tc>
          <w:tcPr>
            <w:tcW w:w="2500" w:type="pct"/>
            <w:shd w:val="clear" w:color="auto" w:fill="auto"/>
            <w:tcMar>
              <w:right w:w="0" w:type="dxa"/>
            </w:tcMar>
          </w:tcPr>
          <w:p w14:paraId="0126E6F1" w14:textId="024E18EE" w:rsidR="00624359" w:rsidRDefault="00624359" w:rsidP="004E1D29">
            <w:pPr>
              <w:pStyle w:val="Brdtextmedindrag"/>
              <w:ind w:firstLine="0"/>
            </w:pPr>
            <w:r>
              <w:t>I mål som gäller återkallelse, för</w:t>
            </w:r>
            <w:r>
              <w:softHyphen/>
              <w:t>bud mot fortsatt verksamhet eller omprövning enligt någon av be</w:t>
            </w:r>
            <w:r>
              <w:softHyphen/>
              <w:t>stämmelserna i 24 kap. 3–9 §§ eller 7 kap. 15 § lagen (1998:812) med särskilda bestämmelser om vatten</w:t>
            </w:r>
            <w:r>
              <w:softHyphen/>
              <w:t>verksamhet ska Naturvårds</w:t>
            </w:r>
            <w:r>
              <w:softHyphen/>
              <w:t>verket, Havs- och vattenmyndig</w:t>
            </w:r>
            <w:r>
              <w:softHyphen/>
              <w:t>heten, Myndigheten för samhälls</w:t>
            </w:r>
            <w:r>
              <w:softHyphen/>
              <w:t>skydd och beredskap, länsstyrelsen och tillståndshavaren svara för sina kostnader vid mark- och miljö</w:t>
            </w:r>
            <w:r>
              <w:softHyphen/>
              <w:t>domstolen.</w:t>
            </w:r>
          </w:p>
        </w:tc>
      </w:tr>
    </w:tbl>
    <w:p w14:paraId="71232401" w14:textId="77777777" w:rsidR="00624359" w:rsidRDefault="00624359" w:rsidP="00634FB9">
      <w:pPr>
        <w:pStyle w:val="Brdtextmedindrag"/>
      </w:pPr>
      <w:r>
        <w:t>I mål enligt 24 kap. 5 § som avser omprövning för att tillgodose allmänna intressen ska den myndighet som ansökte om omprövning dess</w:t>
      </w:r>
      <w:r>
        <w:softHyphen/>
        <w:t>utom svara för kostnader vid mark- och miljödomstolen som uppkommer för andra motparter än tillståndshavaren. Detta gäller dock inte ompröv</w:t>
      </w:r>
      <w:r>
        <w:softHyphen/>
        <w:t>ning enligt 24 kap. 5 § första stycket 11.</w:t>
      </w:r>
    </w:p>
    <w:p w14:paraId="6C291B3E" w14:textId="77777777" w:rsidR="00624359" w:rsidRDefault="00624359" w:rsidP="00634FB9">
      <w:pPr>
        <w:pStyle w:val="Brdtextmedindrag"/>
      </w:pPr>
      <w:r>
        <w:t>Trots andra stycket första meningen ska tillståndshavaren i stället för den myndighet som ansökte om omprövningen svara för de andra motparternas kostnader, om målet gäller</w:t>
      </w:r>
    </w:p>
    <w:p w14:paraId="0007147C" w14:textId="77777777" w:rsidR="00624359" w:rsidRDefault="00624359" w:rsidP="00634FB9">
      <w:pPr>
        <w:pStyle w:val="Brdtextmedindrag"/>
      </w:pPr>
      <w:r>
        <w:t>1. omprövning enligt 24 kap. 5 § första stycket 10 för att förbättra en anläggnings säkerhet, eller</w:t>
      </w:r>
    </w:p>
    <w:p w14:paraId="2AA98F5F" w14:textId="77777777" w:rsidR="00624359" w:rsidRDefault="00624359" w:rsidP="00634FB9">
      <w:pPr>
        <w:pStyle w:val="Brdtextmedindrag"/>
      </w:pPr>
      <w:r>
        <w:t>2. omprövning enligt 24 kap. 5 § av en sådan särskild rättighet att för</w:t>
      </w:r>
      <w:r>
        <w:softHyphen/>
        <w:t>foga över vatten som avses i 2 kap. 41 § vattenlagen (1918:523).</w:t>
      </w:r>
    </w:p>
    <w:p w14:paraId="45EDFD70" w14:textId="77777777" w:rsidR="00624359" w:rsidRDefault="00624359" w:rsidP="00634FB9">
      <w:pPr>
        <w:pStyle w:val="Brdtextmedindrag"/>
      </w:pPr>
    </w:p>
    <w:p w14:paraId="56209591" w14:textId="77777777" w:rsidR="00624359" w:rsidRDefault="00624359" w:rsidP="00634FB9">
      <w:pPr>
        <w:pStyle w:val="Brdtext"/>
        <w:jc w:val="center"/>
      </w:pPr>
      <w:r>
        <w:t>8 §</w:t>
      </w:r>
      <w:r>
        <w:rPr>
          <w:rStyle w:val="Fotnotsreferens"/>
        </w:rPr>
        <w:footnoteReference w:id="28"/>
      </w:r>
    </w:p>
    <w:tbl>
      <w:tblPr>
        <w:tblW w:w="5000" w:type="pct"/>
        <w:tblCellMar>
          <w:left w:w="125" w:type="dxa"/>
          <w:right w:w="125" w:type="dxa"/>
        </w:tblCellMar>
        <w:tblLook w:val="0000" w:firstRow="0" w:lastRow="0" w:firstColumn="0" w:lastColumn="0" w:noHBand="0" w:noVBand="0"/>
      </w:tblPr>
      <w:tblGrid>
        <w:gridCol w:w="2948"/>
        <w:gridCol w:w="2949"/>
      </w:tblGrid>
      <w:tr w:rsidR="00D927B8" w14:paraId="7DAD1386" w14:textId="77777777">
        <w:tc>
          <w:tcPr>
            <w:tcW w:w="2500" w:type="pct"/>
            <w:shd w:val="clear" w:color="auto" w:fill="auto"/>
            <w:tcMar>
              <w:left w:w="0" w:type="dxa"/>
            </w:tcMar>
          </w:tcPr>
          <w:p w14:paraId="3B16BA63" w14:textId="77777777" w:rsidR="00624359" w:rsidRDefault="00624359" w:rsidP="004E1D29">
            <w:pPr>
              <w:pStyle w:val="Brdtextmedindrag"/>
              <w:ind w:firstLine="0"/>
            </w:pPr>
            <w:r>
              <w:t xml:space="preserve">I fråga om domstolens kostnader för kungörelser, </w:t>
            </w:r>
            <w:r w:rsidRPr="00786385">
              <w:rPr>
                <w:i/>
                <w:iCs/>
              </w:rPr>
              <w:t>aktförvarare,</w:t>
            </w:r>
            <w:r>
              <w:t xml:space="preserve"> sak</w:t>
            </w:r>
            <w:r>
              <w:softHyphen/>
              <w:t>kunniga som har tillkallats av dom</w:t>
            </w:r>
            <w:r>
              <w:softHyphen/>
              <w:t>stolen och lokaler för samman</w:t>
            </w:r>
            <w:r>
              <w:softHyphen/>
              <w:t>träden ska</w:t>
            </w:r>
          </w:p>
        </w:tc>
        <w:tc>
          <w:tcPr>
            <w:tcW w:w="2500" w:type="pct"/>
            <w:shd w:val="clear" w:color="auto" w:fill="auto"/>
            <w:tcMar>
              <w:right w:w="0" w:type="dxa"/>
            </w:tcMar>
          </w:tcPr>
          <w:p w14:paraId="71F93237" w14:textId="77777777" w:rsidR="00624359" w:rsidRDefault="00624359" w:rsidP="004E1D29">
            <w:pPr>
              <w:pStyle w:val="Brdtextmedindrag"/>
              <w:ind w:firstLine="0"/>
            </w:pPr>
            <w:r>
              <w:t>I fråga om domstolens kostnader för kungörelser, sakkunniga som har tillkallats av domstolen och lokaler för sammanträden ska</w:t>
            </w:r>
          </w:p>
        </w:tc>
      </w:tr>
    </w:tbl>
    <w:p w14:paraId="5D9A4482" w14:textId="77777777" w:rsidR="00624359" w:rsidRDefault="00624359" w:rsidP="00634FB9">
      <w:pPr>
        <w:pStyle w:val="Brdtextmedindrag"/>
      </w:pPr>
      <w:r>
        <w:t>1. mark- och miljödomstolens kostnader i</w:t>
      </w:r>
    </w:p>
    <w:p w14:paraId="02430A32" w14:textId="77777777" w:rsidR="00624359" w:rsidRDefault="00624359" w:rsidP="00634FB9">
      <w:pPr>
        <w:pStyle w:val="Brdtextmedindrag"/>
      </w:pPr>
      <w:r>
        <w:t>a) ansökningsmål ersättas av sökanden, och</w:t>
      </w:r>
    </w:p>
    <w:p w14:paraId="60EACE8B" w14:textId="77777777" w:rsidR="00624359" w:rsidRDefault="00624359" w:rsidP="00634FB9">
      <w:pPr>
        <w:pStyle w:val="Brdtextmedindrag"/>
      </w:pPr>
      <w:r>
        <w:t>b) sådana stämningsmål som avses i 7 kap. 2 § lagen (1998:812) med särskilda bestämmelser om vattenverksamhet ersättas av käranden, och</w:t>
      </w:r>
    </w:p>
    <w:p w14:paraId="2B02950C" w14:textId="77777777" w:rsidR="00624359" w:rsidRDefault="00624359" w:rsidP="00634FB9">
      <w:pPr>
        <w:pStyle w:val="Brdtextmedindrag"/>
      </w:pPr>
      <w:r>
        <w:t>2. högre rätts kostnader ersättas av den som fullföljt talan.</w:t>
      </w:r>
    </w:p>
    <w:p w14:paraId="1D1CC314" w14:textId="77777777" w:rsidR="00624359" w:rsidRDefault="00624359" w:rsidP="00634FB9">
      <w:pPr>
        <w:pStyle w:val="Brdtextmedindrag"/>
      </w:pPr>
      <w:r>
        <w:t>Trots första stycket ska tillståndshavaren ersätta kostnaderna i mål om sådan prövning som avses i 24 kap. 10 §.</w:t>
      </w:r>
    </w:p>
    <w:p w14:paraId="7374A84F" w14:textId="77777777" w:rsidR="00624359" w:rsidRDefault="00624359" w:rsidP="00634FB9">
      <w:pPr>
        <w:pStyle w:val="Brdtextmedindrag"/>
      </w:pPr>
      <w:r>
        <w:t>På begäran av domstolen ska förskott på ersättningen betalas.</w:t>
      </w:r>
    </w:p>
    <w:p w14:paraId="5D69DAEE" w14:textId="77777777" w:rsidR="00624359" w:rsidRPr="00811E52" w:rsidRDefault="00624359" w:rsidP="00634FB9">
      <w:pPr>
        <w:pStyle w:val="Slutstreck"/>
      </w:pPr>
      <w:r w:rsidRPr="00811E52">
        <w:t>                      </w:t>
      </w:r>
    </w:p>
    <w:p w14:paraId="4100BC98" w14:textId="77777777" w:rsidR="00624359" w:rsidRDefault="00624359" w:rsidP="00634FB9">
      <w:pPr>
        <w:pStyle w:val="Brdtextmedindrag"/>
      </w:pPr>
      <w:r>
        <w:t>1. Denna lag träder i kraft den 1 januari 2025.</w:t>
      </w:r>
    </w:p>
    <w:p w14:paraId="544FEEC8" w14:textId="77777777" w:rsidR="00624359" w:rsidRDefault="00624359" w:rsidP="00634FB9">
      <w:pPr>
        <w:pStyle w:val="Brdtextmedindrag"/>
      </w:pPr>
      <w:r>
        <w:t xml:space="preserve">2. Äldre föreskrifter gäller fortfarande för mål och ärenden som har inletts hos en prövningsmyndighet före ikraftträdandet. Bestämmelserna i 6 kap. 35 § och 16 kap. 2 a § i den äldre lydelsen gäller fortfarande för mål eller ärenden där samråd inför ansökan har inletts före ikraftträdandet. </w:t>
      </w:r>
    </w:p>
    <w:p w14:paraId="19884726" w14:textId="77777777" w:rsidR="00624359" w:rsidRDefault="00624359" w:rsidP="00634FB9">
      <w:pPr>
        <w:pStyle w:val="Brdtextmedindrag"/>
      </w:pPr>
    </w:p>
    <w:p w14:paraId="1C1E4424" w14:textId="77777777" w:rsidR="00624359" w:rsidRDefault="00624359" w:rsidP="00634FB9">
      <w:pPr>
        <w:pStyle w:val="Brdtextmedindrag"/>
        <w:sectPr w:rsidR="00624359" w:rsidSect="00634FB9">
          <w:headerReference w:type="even" r:id="rId21"/>
          <w:headerReference w:type="default" r:id="rId22"/>
          <w:footerReference w:type="even" r:id="rId23"/>
          <w:footerReference w:type="default" r:id="rId24"/>
          <w:headerReference w:type="first" r:id="rId25"/>
          <w:footerReference w:type="first" r:id="rId26"/>
          <w:footnotePr>
            <w:numRestart w:val="eachSect"/>
          </w:footnotePr>
          <w:type w:val="continuous"/>
          <w:pgSz w:w="9356" w:h="13721" w:code="9"/>
          <w:pgMar w:top="794" w:right="2438" w:bottom="1191" w:left="1021" w:header="0" w:footer="709" w:gutter="0"/>
          <w:cols w:space="708"/>
          <w:docGrid w:linePitch="360"/>
        </w:sectPr>
      </w:pPr>
    </w:p>
    <w:p w14:paraId="5028C98E" w14:textId="77777777" w:rsidR="00624359" w:rsidRDefault="00624359" w:rsidP="00634FB9">
      <w:pPr>
        <w:pStyle w:val="Rubrik2"/>
        <w:spacing w:before="0"/>
      </w:pPr>
      <w:bookmarkStart w:id="5" w:name="_Toc167353409"/>
      <w:r>
        <w:t>Förslag till lag om ändring i lagen (1966:314) om kontinentalsockeln</w:t>
      </w:r>
      <w:bookmarkEnd w:id="5"/>
    </w:p>
    <w:p w14:paraId="47C93A6E" w14:textId="77777777" w:rsidR="00624359" w:rsidRDefault="00624359" w:rsidP="00634FB9">
      <w:pPr>
        <w:pStyle w:val="Brdtextmedindrag"/>
        <w:ind w:firstLine="0"/>
      </w:pPr>
      <w:r>
        <w:t>Härigenom föreskrivs att 3 a § lagen (1966:314) om kontinentalsockeln ska ha följande lydelse.</w:t>
      </w:r>
    </w:p>
    <w:p w14:paraId="0DD372BE" w14:textId="77777777" w:rsidR="00624359" w:rsidRDefault="00624359" w:rsidP="00634FB9">
      <w:pPr>
        <w:pStyle w:val="Brdtextmedindrag"/>
        <w:ind w:firstLine="0"/>
      </w:pPr>
    </w:p>
    <w:p w14:paraId="03E5A244" w14:textId="77777777" w:rsidR="00624359" w:rsidRDefault="00624359" w:rsidP="00634FB9">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349F390E" w14:textId="77777777">
        <w:tc>
          <w:tcPr>
            <w:tcW w:w="2500" w:type="pct"/>
            <w:shd w:val="clear" w:color="auto" w:fill="auto"/>
            <w:tcMar>
              <w:left w:w="0" w:type="dxa"/>
            </w:tcMar>
          </w:tcPr>
          <w:p w14:paraId="1B8EC9DF" w14:textId="77777777" w:rsidR="00624359" w:rsidRPr="000E6F0B" w:rsidRDefault="00624359" w:rsidP="004E1D29">
            <w:pPr>
              <w:pStyle w:val="Brdtext"/>
              <w:rPr>
                <w:i/>
              </w:rPr>
            </w:pPr>
            <w:r w:rsidRPr="000E6F0B">
              <w:rPr>
                <w:i/>
              </w:rPr>
              <w:t>Nuvarande lydelse</w:t>
            </w:r>
          </w:p>
        </w:tc>
        <w:tc>
          <w:tcPr>
            <w:tcW w:w="2500" w:type="pct"/>
            <w:shd w:val="clear" w:color="auto" w:fill="auto"/>
            <w:tcMar>
              <w:right w:w="0" w:type="dxa"/>
            </w:tcMar>
          </w:tcPr>
          <w:p w14:paraId="4FE32835" w14:textId="77777777" w:rsidR="00624359" w:rsidRPr="000E6F0B" w:rsidRDefault="00624359" w:rsidP="004E1D29">
            <w:pPr>
              <w:pStyle w:val="Brdtext"/>
              <w:rPr>
                <w:i/>
              </w:rPr>
            </w:pPr>
            <w:r w:rsidRPr="000E6F0B">
              <w:rPr>
                <w:i/>
              </w:rPr>
              <w:t>Föreslagen lydelse</w:t>
            </w:r>
          </w:p>
        </w:tc>
      </w:tr>
    </w:tbl>
    <w:p w14:paraId="4EF5C221" w14:textId="77777777" w:rsidR="00624359" w:rsidRDefault="00624359" w:rsidP="00634FB9">
      <w:pPr>
        <w:pStyle w:val="Brdtextmedindrag"/>
        <w:spacing w:before="240"/>
        <w:ind w:firstLine="0"/>
        <w:jc w:val="center"/>
      </w:pPr>
      <w:r>
        <w:t>3 a §</w:t>
      </w:r>
      <w:r>
        <w:rPr>
          <w:rStyle w:val="Fotnotsreferens"/>
        </w:rPr>
        <w:footnoteReference w:id="29"/>
      </w:r>
    </w:p>
    <w:p w14:paraId="452551D1" w14:textId="77777777" w:rsidR="00624359" w:rsidRDefault="00624359" w:rsidP="00634FB9">
      <w:pPr>
        <w:pStyle w:val="Brdtext"/>
      </w:pPr>
      <w:r>
        <w:t>Vid prövning av tillstånd att utforska kontinentalsockeln eller att utvinna naturtillgångar från den tillämpas 2 kap. och 5 kap. 3–5 §§ miljöbalken. Prövningsmyndigheten ska tillämpa det som sägs om mark- och miljö</w:t>
      </w:r>
      <w:r>
        <w:softHyphen/>
        <w:t>domstolens handläggning i 22 kap. 13 § miljöbalken. Bestämmelser om att tillstånd krävs för vissa verksamheter och åtgärder finns i 7 kap. 28 a–29 b §§ miljöbalken.</w:t>
      </w:r>
    </w:p>
    <w:p w14:paraId="43C092FF" w14:textId="77777777" w:rsidR="00624359" w:rsidRDefault="00624359" w:rsidP="00634FB9">
      <w:pPr>
        <w:pStyle w:val="Brdtextmedindrag"/>
      </w:pPr>
      <w:r>
        <w:t>Vid prövning av tillstånd att utvinna naturtillgångar från kontinental</w:t>
      </w:r>
      <w:r>
        <w:softHyphen/>
        <w:t>sockeln tillämpas dessutom 3 och 4 kap. miljöbalken.</w:t>
      </w:r>
    </w:p>
    <w:p w14:paraId="4DD412D5" w14:textId="77777777" w:rsidR="00624359" w:rsidRDefault="00624359" w:rsidP="00634FB9">
      <w:pPr>
        <w:pStyle w:val="Brdtextmedindrag"/>
      </w:pPr>
      <w:r>
        <w:t>För verksamheter och åtgärder som ska prövas för ett tillstånd att genom borrning eller sprängning utforska kontinentalsockeln eller att utvinna naturtillgångar från den ska</w:t>
      </w:r>
    </w:p>
    <w:p w14:paraId="5BE3592F" w14:textId="77777777" w:rsidR="00624359" w:rsidRDefault="00624359" w:rsidP="00634FB9">
      <w:pPr>
        <w:pStyle w:val="Brdtextmedindrag"/>
      </w:pPr>
      <w:r>
        <w:t>1. bestämmelserna om planer och annat underlag i 3 kap. 11 och 12 §§ och 5 kap. 18 § miljöbalken tillämpas,</w:t>
      </w:r>
    </w:p>
    <w:p w14:paraId="3BE137D1" w14:textId="77777777" w:rsidR="00624359" w:rsidRDefault="00624359" w:rsidP="00634FB9">
      <w:pPr>
        <w:pStyle w:val="Brdtextmedindrag"/>
      </w:pPr>
      <w:r>
        <w:t>2. frågan om verksamheten eller åtgärden kan antas medföra en betydande miljöpåverkan avgöras i ett särskilt beslut enligt 6 kap. 26 och 27 §§ miljöbalken efter att en undersökning enligt 6 kap. 23–25 §§ har gjorts, om annat inte följer av undantagen i 6 kap. 23 § andra stycket,</w:t>
      </w:r>
    </w:p>
    <w:p w14:paraId="4A271B4D" w14:textId="77777777" w:rsidR="00624359" w:rsidRDefault="00624359" w:rsidP="00634FB9">
      <w:pPr>
        <w:pStyle w:val="Brdtextmedindrag"/>
      </w:pPr>
      <w:r>
        <w:t>3. en specifik miljöbedömning göras, information lämnas och sam</w:t>
      </w:r>
      <w:r>
        <w:softHyphen/>
        <w:t>ordning ske enligt 6 kap. 28–46 §§ miljöbalken, om en betydande miljöpåverkan kan antas, och</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0AA077EC" w14:textId="77777777">
        <w:tc>
          <w:tcPr>
            <w:tcW w:w="2500" w:type="pct"/>
            <w:shd w:val="clear" w:color="auto" w:fill="auto"/>
            <w:tcMar>
              <w:left w:w="0" w:type="dxa"/>
            </w:tcMar>
          </w:tcPr>
          <w:p w14:paraId="594F32A9" w14:textId="77777777" w:rsidR="00624359" w:rsidRDefault="00624359" w:rsidP="004E1D29">
            <w:pPr>
              <w:pStyle w:val="Brdtextmedindrag"/>
            </w:pPr>
            <w:r>
              <w:t>4. </w:t>
            </w:r>
            <w:r w:rsidRPr="005F1938">
              <w:rPr>
                <w:i/>
                <w:iCs/>
              </w:rPr>
              <w:t>en liten miljökonsekvens</w:t>
            </w:r>
            <w:r w:rsidRPr="005F1938">
              <w:rPr>
                <w:i/>
                <w:iCs/>
              </w:rPr>
              <w:softHyphen/>
              <w:t>beskrivning</w:t>
            </w:r>
            <w:r>
              <w:t xml:space="preserve"> tas fram enligt 6 kap. 47 § miljöbalken, om länsstyrelsen beslutar att en betydande miljö</w:t>
            </w:r>
            <w:r>
              <w:softHyphen/>
              <w:t>påverkan inte kan antas.</w:t>
            </w:r>
          </w:p>
        </w:tc>
        <w:tc>
          <w:tcPr>
            <w:tcW w:w="2500" w:type="pct"/>
            <w:shd w:val="clear" w:color="auto" w:fill="auto"/>
            <w:tcMar>
              <w:right w:w="0" w:type="dxa"/>
            </w:tcMar>
          </w:tcPr>
          <w:p w14:paraId="4E57677E" w14:textId="77777777" w:rsidR="00624359" w:rsidRDefault="00624359" w:rsidP="004E1D29">
            <w:pPr>
              <w:pStyle w:val="Brdtextmedindrag"/>
              <w:jc w:val="left"/>
            </w:pPr>
            <w:r>
              <w:t>4. </w:t>
            </w:r>
            <w:r>
              <w:rPr>
                <w:i/>
                <w:iCs/>
              </w:rPr>
              <w:t>ett förenklat underlag</w:t>
            </w:r>
            <w:r>
              <w:t xml:space="preserve"> tas fram enligt 6 kap. 47 § miljöbalken, om länsstyrelsen beslutar att en betyd</w:t>
            </w:r>
            <w:r>
              <w:softHyphen/>
              <w:t>ande miljöpåverkan inte kan antas.</w:t>
            </w:r>
          </w:p>
        </w:tc>
      </w:tr>
    </w:tbl>
    <w:p w14:paraId="0F431943" w14:textId="77777777" w:rsidR="00624359" w:rsidRPr="00811E52" w:rsidRDefault="00624359" w:rsidP="00634FB9">
      <w:pPr>
        <w:pStyle w:val="Slutstreck"/>
      </w:pPr>
      <w:r w:rsidRPr="00811E52">
        <w:t>                      </w:t>
      </w:r>
    </w:p>
    <w:p w14:paraId="1C2CCBC6" w14:textId="77777777" w:rsidR="00624359" w:rsidRDefault="00624359" w:rsidP="00634FB9">
      <w:pPr>
        <w:pStyle w:val="Brdtextmedindrag"/>
      </w:pPr>
      <w:r>
        <w:t>Denna lag träder i kraft den 1 januari 2025.</w:t>
      </w:r>
    </w:p>
    <w:p w14:paraId="7D9239C0" w14:textId="77777777" w:rsidR="00624359" w:rsidRPr="005E0018" w:rsidRDefault="00624359" w:rsidP="00634FB9">
      <w:pPr>
        <w:pStyle w:val="Brdtext"/>
      </w:pPr>
    </w:p>
    <w:p w14:paraId="6DBE7E3F" w14:textId="77777777" w:rsidR="00624359" w:rsidRDefault="00624359" w:rsidP="00634FB9">
      <w:pPr>
        <w:pStyle w:val="Brdtextmedindrag"/>
        <w:jc w:val="left"/>
      </w:pPr>
    </w:p>
    <w:p w14:paraId="3FFE2EB3" w14:textId="77777777" w:rsidR="00624359" w:rsidRDefault="00624359" w:rsidP="00634FB9">
      <w:pPr>
        <w:pStyle w:val="Brdtextmedindrag"/>
      </w:pPr>
    </w:p>
    <w:p w14:paraId="15524D97" w14:textId="77777777" w:rsidR="00624359" w:rsidRDefault="00624359" w:rsidP="00634FB9">
      <w:pPr>
        <w:pStyle w:val="Brdtextmedindrag"/>
        <w:sectPr w:rsidR="00624359" w:rsidSect="002118A8">
          <w:headerReference w:type="even" r:id="rId27"/>
          <w:headerReference w:type="default" r:id="rId28"/>
          <w:footerReference w:type="even" r:id="rId29"/>
          <w:footerReference w:type="default" r:id="rId30"/>
          <w:footerReference w:type="first" r:id="rId31"/>
          <w:footnotePr>
            <w:numRestart w:val="eachSect"/>
          </w:footnotePr>
          <w:pgSz w:w="9356" w:h="13721" w:code="9"/>
          <w:pgMar w:top="794" w:right="2438" w:bottom="1191" w:left="1021" w:header="0" w:footer="709" w:gutter="0"/>
          <w:cols w:space="708"/>
          <w:docGrid w:linePitch="360"/>
        </w:sectPr>
      </w:pPr>
    </w:p>
    <w:p w14:paraId="1177550D" w14:textId="77777777" w:rsidR="00624359" w:rsidRDefault="00624359" w:rsidP="00634FB9">
      <w:pPr>
        <w:pStyle w:val="Rubrik2"/>
        <w:spacing w:before="0"/>
      </w:pPr>
      <w:bookmarkStart w:id="6" w:name="_Toc167353410"/>
      <w:r>
        <w:t>Förslag till lag om ändring i lagen (1978:160) om vissa rörledningar</w:t>
      </w:r>
      <w:bookmarkEnd w:id="6"/>
    </w:p>
    <w:p w14:paraId="2A069A3B" w14:textId="77777777" w:rsidR="00624359" w:rsidRDefault="00624359" w:rsidP="00634FB9">
      <w:pPr>
        <w:pStyle w:val="Brdtextmedindrag"/>
        <w:ind w:firstLine="0"/>
      </w:pPr>
      <w:r>
        <w:t>Härigenom föreskrivs att 4 § lagen (1978:160) om vissa rörledningar ska ha följande lydelse.</w:t>
      </w:r>
    </w:p>
    <w:p w14:paraId="5A57A059" w14:textId="77777777" w:rsidR="00624359" w:rsidRDefault="00624359" w:rsidP="00634FB9">
      <w:pPr>
        <w:pStyle w:val="Brdtextmedindrag"/>
      </w:pPr>
    </w:p>
    <w:p w14:paraId="6EAF6B25" w14:textId="77777777" w:rsidR="00624359" w:rsidRDefault="00624359" w:rsidP="00634FB9">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455B8BF5" w14:textId="77777777">
        <w:tc>
          <w:tcPr>
            <w:tcW w:w="2500" w:type="pct"/>
            <w:shd w:val="clear" w:color="auto" w:fill="auto"/>
            <w:tcMar>
              <w:left w:w="0" w:type="dxa"/>
            </w:tcMar>
          </w:tcPr>
          <w:p w14:paraId="5AAE4B19" w14:textId="77777777" w:rsidR="00624359" w:rsidRPr="000E6F0B" w:rsidRDefault="00624359" w:rsidP="004E1D29">
            <w:pPr>
              <w:pStyle w:val="Brdtext"/>
              <w:rPr>
                <w:i/>
              </w:rPr>
            </w:pPr>
            <w:r w:rsidRPr="000E6F0B">
              <w:rPr>
                <w:i/>
              </w:rPr>
              <w:t>Nuvarande lydelse</w:t>
            </w:r>
          </w:p>
        </w:tc>
        <w:tc>
          <w:tcPr>
            <w:tcW w:w="2500" w:type="pct"/>
            <w:shd w:val="clear" w:color="auto" w:fill="auto"/>
            <w:tcMar>
              <w:right w:w="0" w:type="dxa"/>
            </w:tcMar>
          </w:tcPr>
          <w:p w14:paraId="6B83E435" w14:textId="77777777" w:rsidR="00624359" w:rsidRPr="000E6F0B" w:rsidRDefault="00624359" w:rsidP="004E1D29">
            <w:pPr>
              <w:pStyle w:val="Brdtext"/>
              <w:rPr>
                <w:i/>
              </w:rPr>
            </w:pPr>
            <w:r w:rsidRPr="000E6F0B">
              <w:rPr>
                <w:i/>
              </w:rPr>
              <w:t>Föreslagen lydelse</w:t>
            </w:r>
          </w:p>
        </w:tc>
      </w:tr>
    </w:tbl>
    <w:p w14:paraId="70F22763" w14:textId="77777777" w:rsidR="00624359" w:rsidRDefault="00624359" w:rsidP="00634FB9">
      <w:pPr>
        <w:pStyle w:val="Brdtextmedindrag"/>
        <w:spacing w:before="240"/>
        <w:jc w:val="center"/>
      </w:pPr>
      <w:r>
        <w:t>4 §</w:t>
      </w:r>
      <w:r>
        <w:rPr>
          <w:rStyle w:val="Fotnotsreferens"/>
        </w:rPr>
        <w:footnoteReference w:id="30"/>
      </w:r>
    </w:p>
    <w:p w14:paraId="14DDF435" w14:textId="77777777" w:rsidR="00624359" w:rsidRDefault="00624359" w:rsidP="00634FB9">
      <w:pPr>
        <w:pStyle w:val="Brdtext"/>
      </w:pPr>
      <w:r>
        <w:t>Koncession får meddelas endast om det från allmän synpunkt är lämpligt att ledningen dras fram och används och sökanden är lämplig att utöva verksamhet som avses med koncessionen.</w:t>
      </w:r>
    </w:p>
    <w:p w14:paraId="21EE56D1" w14:textId="77777777" w:rsidR="00624359" w:rsidRDefault="00624359" w:rsidP="00634FB9">
      <w:pPr>
        <w:pStyle w:val="Brdtextmedindrag"/>
      </w:pPr>
      <w:r>
        <w:t>Koncession får inte strida mot en detaljplan eller områdesbestämmelser. Om syftet med planen eller bestämmelserna inte motverkas, får dock mindre avvikelser göras.</w:t>
      </w:r>
    </w:p>
    <w:p w14:paraId="4F85674B" w14:textId="77777777" w:rsidR="00624359" w:rsidRDefault="00624359" w:rsidP="00634FB9">
      <w:pPr>
        <w:pStyle w:val="Brdtextmedindrag"/>
      </w:pPr>
      <w:r>
        <w:t>Vid koncessionsprövning ska 2–4 kap. och 5 kap. 3–5 och 18 §§ miljö</w:t>
      </w:r>
      <w:r>
        <w:softHyphen/>
        <w:t>balken tillämpas.</w:t>
      </w:r>
    </w:p>
    <w:p w14:paraId="4BD87A24" w14:textId="77777777" w:rsidR="00624359" w:rsidRDefault="00624359" w:rsidP="00634FB9">
      <w:pPr>
        <w:pStyle w:val="Brdtextmedindrag"/>
      </w:pPr>
      <w:r>
        <w:t>För verksamheter och åtgärder som ska prövas för en koncession ska</w:t>
      </w:r>
    </w:p>
    <w:p w14:paraId="4AD2A55F" w14:textId="77777777" w:rsidR="00624359" w:rsidRDefault="00624359" w:rsidP="00634FB9">
      <w:pPr>
        <w:pStyle w:val="Brdtextmedindrag"/>
      </w:pPr>
      <w:r>
        <w:t>1. frågan om verksamheten eller åtgärden kan antas medföra en betydande miljöpåverkan avgöras i ett särskilt beslut enligt 6 kap. 26 och 27 §§ miljöbalken efter att en undersökning enligt 6 kap. 23–25 §§ har gjorts, om annat inte följer av undantagen i 6 kap. 23 § andra stycket,</w:t>
      </w:r>
    </w:p>
    <w:p w14:paraId="0E1F15BE" w14:textId="77777777" w:rsidR="00624359" w:rsidRDefault="00624359" w:rsidP="00634FB9">
      <w:pPr>
        <w:pStyle w:val="Brdtextmedindrag"/>
      </w:pPr>
      <w:r>
        <w:t>2. en specifik miljöbedömning göras, information lämnas och sam</w:t>
      </w:r>
      <w:r>
        <w:softHyphen/>
        <w:t>ordning ske enligt 6 kap. 28–46 §§ miljöbalken, om en betydande miljöpåverkan kan antas, och</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19BCAFB3" w14:textId="77777777">
        <w:tc>
          <w:tcPr>
            <w:tcW w:w="2500" w:type="pct"/>
            <w:shd w:val="clear" w:color="auto" w:fill="auto"/>
            <w:tcMar>
              <w:left w:w="0" w:type="dxa"/>
            </w:tcMar>
          </w:tcPr>
          <w:p w14:paraId="5991C089" w14:textId="0585CD4D" w:rsidR="00624359" w:rsidRDefault="00624359" w:rsidP="004E1D29">
            <w:pPr>
              <w:pStyle w:val="Brdtextmedindrag"/>
            </w:pPr>
            <w:r>
              <w:t>3. </w:t>
            </w:r>
            <w:r w:rsidRPr="009914BA">
              <w:rPr>
                <w:i/>
                <w:iCs/>
              </w:rPr>
              <w:t>en liten miljökonsekvens</w:t>
            </w:r>
            <w:r w:rsidRPr="009914BA">
              <w:rPr>
                <w:i/>
                <w:iCs/>
              </w:rPr>
              <w:softHyphen/>
              <w:t>be</w:t>
            </w:r>
            <w:r>
              <w:rPr>
                <w:i/>
                <w:iCs/>
              </w:rPr>
              <w:softHyphen/>
            </w:r>
            <w:r w:rsidRPr="009914BA">
              <w:rPr>
                <w:i/>
                <w:iCs/>
              </w:rPr>
              <w:t>skrivning</w:t>
            </w:r>
            <w:r>
              <w:t xml:space="preserve"> tas fram enligt 6 kap. 47 § miljöbalken, om länsstyrelsen beslutar att en betydande miljöpå</w:t>
            </w:r>
            <w:r>
              <w:softHyphen/>
              <w:t>verkan inte kan antas.</w:t>
            </w:r>
          </w:p>
        </w:tc>
        <w:tc>
          <w:tcPr>
            <w:tcW w:w="2500" w:type="pct"/>
            <w:shd w:val="clear" w:color="auto" w:fill="auto"/>
            <w:tcMar>
              <w:right w:w="0" w:type="dxa"/>
            </w:tcMar>
          </w:tcPr>
          <w:p w14:paraId="47942F8C" w14:textId="77777777" w:rsidR="00624359" w:rsidRDefault="00624359" w:rsidP="004E1D29">
            <w:pPr>
              <w:pStyle w:val="Brdtextmedindrag"/>
            </w:pPr>
            <w:r w:rsidRPr="006D30F6">
              <w:t>3.</w:t>
            </w:r>
            <w:r>
              <w:t> </w:t>
            </w:r>
            <w:r>
              <w:rPr>
                <w:i/>
                <w:iCs/>
              </w:rPr>
              <w:t>ett förenklat underlag</w:t>
            </w:r>
            <w:r w:rsidRPr="006D30F6">
              <w:t xml:space="preserve"> tas fram enligt 6</w:t>
            </w:r>
            <w:r>
              <w:t> </w:t>
            </w:r>
            <w:r w:rsidRPr="006D30F6">
              <w:t>kap. 47</w:t>
            </w:r>
            <w:r>
              <w:t> </w:t>
            </w:r>
            <w:r w:rsidRPr="006D30F6">
              <w:t>§ miljöbalken, om länsstyrelsen beslutar att en betydande miljöpåverkan inte kan antas.</w:t>
            </w:r>
          </w:p>
        </w:tc>
      </w:tr>
    </w:tbl>
    <w:p w14:paraId="24800C06" w14:textId="77777777" w:rsidR="00624359" w:rsidRPr="00811E52" w:rsidRDefault="00624359" w:rsidP="00634FB9">
      <w:pPr>
        <w:pStyle w:val="Slutstreck"/>
      </w:pPr>
      <w:r w:rsidRPr="00811E52">
        <w:t>                      </w:t>
      </w:r>
    </w:p>
    <w:p w14:paraId="5F5A095C" w14:textId="77777777" w:rsidR="00624359" w:rsidRDefault="00624359" w:rsidP="00634FB9">
      <w:pPr>
        <w:pStyle w:val="Brdtextmedindrag"/>
      </w:pPr>
      <w:r>
        <w:t>Denna lag träder i kraft den 1 januari 2025.</w:t>
      </w:r>
    </w:p>
    <w:p w14:paraId="1C25FDB1" w14:textId="77777777" w:rsidR="00624359" w:rsidRDefault="00624359" w:rsidP="00634FB9">
      <w:pPr>
        <w:pStyle w:val="Brdtextmedindrag"/>
      </w:pPr>
    </w:p>
    <w:p w14:paraId="78823F05" w14:textId="77777777" w:rsidR="00624359" w:rsidRDefault="00624359" w:rsidP="00634FB9">
      <w:pPr>
        <w:pStyle w:val="Brdtextmedindrag"/>
      </w:pPr>
    </w:p>
    <w:p w14:paraId="37B8AD36" w14:textId="77777777" w:rsidR="00624359" w:rsidRDefault="00624359" w:rsidP="00634FB9">
      <w:pPr>
        <w:pStyle w:val="Brdtextmedindrag"/>
        <w:sectPr w:rsidR="00624359" w:rsidSect="002118A8">
          <w:headerReference w:type="even" r:id="rId32"/>
          <w:headerReference w:type="default" r:id="rId33"/>
          <w:footerReference w:type="even" r:id="rId34"/>
          <w:footerReference w:type="default" r:id="rId35"/>
          <w:footerReference w:type="first" r:id="rId36"/>
          <w:footnotePr>
            <w:numRestart w:val="eachSect"/>
          </w:footnotePr>
          <w:pgSz w:w="9356" w:h="13721" w:code="9"/>
          <w:pgMar w:top="794" w:right="2438" w:bottom="1191" w:left="1021" w:header="0" w:footer="709" w:gutter="0"/>
          <w:cols w:space="708"/>
          <w:docGrid w:linePitch="360"/>
        </w:sectPr>
      </w:pPr>
    </w:p>
    <w:p w14:paraId="42D9B6FA" w14:textId="77777777" w:rsidR="00624359" w:rsidRDefault="00624359" w:rsidP="00634FB9">
      <w:pPr>
        <w:pStyle w:val="Rubrik2"/>
        <w:spacing w:before="0"/>
      </w:pPr>
      <w:bookmarkStart w:id="7" w:name="_Toc167353411"/>
      <w:r>
        <w:t>Förslag till lag om ändring i lagen (1983:293) om inrättande, utvidgning och avlysning av allmän farled och allmän hamn</w:t>
      </w:r>
      <w:bookmarkEnd w:id="7"/>
    </w:p>
    <w:p w14:paraId="354D5DCD" w14:textId="77777777" w:rsidR="00624359" w:rsidRDefault="00624359" w:rsidP="00634FB9">
      <w:pPr>
        <w:pStyle w:val="Brdtextmedindrag"/>
        <w:ind w:firstLine="0"/>
      </w:pPr>
      <w:r>
        <w:t>Härigenom föreskrivs att 1 b § lagen (1983:293) om inrättande, utvidgning och avlysning av allmän farled och allmän hamn ska ha följande lydelse.</w:t>
      </w:r>
    </w:p>
    <w:p w14:paraId="74145829" w14:textId="77777777" w:rsidR="00624359" w:rsidRDefault="00624359" w:rsidP="00634FB9">
      <w:pPr>
        <w:pStyle w:val="Brdtextmedindrag"/>
      </w:pPr>
    </w:p>
    <w:p w14:paraId="4B87232A" w14:textId="77777777" w:rsidR="00624359" w:rsidRDefault="00624359" w:rsidP="00634FB9">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3B72E09C" w14:textId="77777777">
        <w:tc>
          <w:tcPr>
            <w:tcW w:w="2500" w:type="pct"/>
            <w:shd w:val="clear" w:color="auto" w:fill="auto"/>
            <w:tcMar>
              <w:left w:w="0" w:type="dxa"/>
            </w:tcMar>
          </w:tcPr>
          <w:p w14:paraId="1A5CEF48" w14:textId="77777777" w:rsidR="00624359" w:rsidRPr="000E6F0B" w:rsidRDefault="00624359" w:rsidP="004E1D29">
            <w:pPr>
              <w:pStyle w:val="Brdtext"/>
              <w:rPr>
                <w:i/>
              </w:rPr>
            </w:pPr>
            <w:r w:rsidRPr="000E6F0B">
              <w:rPr>
                <w:i/>
              </w:rPr>
              <w:t>Nuvarande lydelse</w:t>
            </w:r>
          </w:p>
        </w:tc>
        <w:tc>
          <w:tcPr>
            <w:tcW w:w="2500" w:type="pct"/>
            <w:shd w:val="clear" w:color="auto" w:fill="auto"/>
            <w:tcMar>
              <w:right w:w="0" w:type="dxa"/>
            </w:tcMar>
          </w:tcPr>
          <w:p w14:paraId="7A545BA5" w14:textId="77777777" w:rsidR="00624359" w:rsidRPr="000E6F0B" w:rsidRDefault="00624359" w:rsidP="004E1D29">
            <w:pPr>
              <w:pStyle w:val="Brdtext"/>
              <w:rPr>
                <w:i/>
              </w:rPr>
            </w:pPr>
            <w:r w:rsidRPr="000E6F0B">
              <w:rPr>
                <w:i/>
              </w:rPr>
              <w:t>Föreslagen lydelse</w:t>
            </w:r>
          </w:p>
        </w:tc>
      </w:tr>
    </w:tbl>
    <w:p w14:paraId="46DC4412" w14:textId="77777777" w:rsidR="00624359" w:rsidRDefault="00624359" w:rsidP="00634FB9">
      <w:pPr>
        <w:pStyle w:val="Brdtextmedindrag"/>
        <w:spacing w:before="240"/>
        <w:jc w:val="center"/>
      </w:pPr>
      <w:r>
        <w:t>1 b §</w:t>
      </w:r>
      <w:r>
        <w:rPr>
          <w:rStyle w:val="Fotnotsreferens"/>
        </w:rPr>
        <w:footnoteReference w:id="31"/>
      </w:r>
    </w:p>
    <w:p w14:paraId="0B2C4C72" w14:textId="77777777" w:rsidR="00624359" w:rsidRDefault="00624359" w:rsidP="00634FB9">
      <w:pPr>
        <w:pStyle w:val="Brdtext"/>
      </w:pPr>
      <w:r>
        <w:t>I ett ärende enligt denna lag ska</w:t>
      </w:r>
    </w:p>
    <w:p w14:paraId="3D7D6617" w14:textId="77777777" w:rsidR="00624359" w:rsidRDefault="00624359" w:rsidP="00634FB9">
      <w:pPr>
        <w:pStyle w:val="Brdtextmedindrag"/>
      </w:pPr>
      <w:r>
        <w:t>1. frågan om farleden eller hamnen kan antas medföra en betydande miljöpåverkan avgöras i ett särskilt beslut enligt 6 kap. 26 och 27 §§ miljöbalken efter att en undersökning enligt 6 kap. 23–25 §§ har gjorts, om inte annat följer av undantagen i 6 kap. 23 § andra stycket,</w:t>
      </w:r>
    </w:p>
    <w:p w14:paraId="0EC24E6F" w14:textId="77777777" w:rsidR="00624359" w:rsidRDefault="00624359" w:rsidP="00634FB9">
      <w:pPr>
        <w:pStyle w:val="Brdtextmedindrag"/>
      </w:pPr>
      <w:r>
        <w:t>2. en specifik miljöbedömning göras och information lämnas enligt 6 kap. 28–41, 44 och 45 §§ miljöbalken, om en betydande miljöpåverkan kan antas,</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75B0B72A" w14:textId="77777777">
        <w:tc>
          <w:tcPr>
            <w:tcW w:w="2500" w:type="pct"/>
            <w:shd w:val="clear" w:color="auto" w:fill="auto"/>
            <w:tcMar>
              <w:left w:w="0" w:type="dxa"/>
            </w:tcMar>
          </w:tcPr>
          <w:p w14:paraId="4F47B624" w14:textId="630A73BC" w:rsidR="00624359" w:rsidRDefault="00624359" w:rsidP="004E1D29">
            <w:pPr>
              <w:pStyle w:val="Brdtextmedindrag"/>
            </w:pPr>
            <w:r>
              <w:t>3. </w:t>
            </w:r>
            <w:r w:rsidRPr="00657CE8">
              <w:rPr>
                <w:i/>
                <w:iCs/>
              </w:rPr>
              <w:t>en liten miljökonsekvens</w:t>
            </w:r>
            <w:r w:rsidRPr="00657CE8">
              <w:rPr>
                <w:i/>
                <w:iCs/>
              </w:rPr>
              <w:softHyphen/>
              <w:t>be</w:t>
            </w:r>
            <w:r>
              <w:rPr>
                <w:i/>
                <w:iCs/>
              </w:rPr>
              <w:softHyphen/>
            </w:r>
            <w:r w:rsidRPr="00657CE8">
              <w:rPr>
                <w:i/>
                <w:iCs/>
              </w:rPr>
              <w:t>skrivning</w:t>
            </w:r>
            <w:r>
              <w:t xml:space="preserve"> tas fram enligt 6 kap. 47 § miljöbalken, om länsstyrelsen be</w:t>
            </w:r>
            <w:r>
              <w:softHyphen/>
              <w:t>slutar att en betydande miljö</w:t>
            </w:r>
            <w:r>
              <w:softHyphen/>
              <w:t>på</w:t>
            </w:r>
            <w:r>
              <w:softHyphen/>
              <w:t xml:space="preserve">verkan inte kan antas, </w:t>
            </w:r>
          </w:p>
        </w:tc>
        <w:tc>
          <w:tcPr>
            <w:tcW w:w="2500" w:type="pct"/>
            <w:shd w:val="clear" w:color="auto" w:fill="auto"/>
            <w:tcMar>
              <w:right w:w="0" w:type="dxa"/>
            </w:tcMar>
          </w:tcPr>
          <w:p w14:paraId="0D23574D" w14:textId="77777777" w:rsidR="00624359" w:rsidRDefault="00624359" w:rsidP="004E1D29">
            <w:pPr>
              <w:pStyle w:val="Brdtextmedindrag"/>
            </w:pPr>
            <w:r>
              <w:t>3. </w:t>
            </w:r>
            <w:r>
              <w:rPr>
                <w:i/>
                <w:iCs/>
              </w:rPr>
              <w:t>ett förenklat underlag</w:t>
            </w:r>
            <w:r>
              <w:t xml:space="preserve"> tas fram enligt 6 kap. 47 § miljöbalken, om länsstyrelsen beslutar att en betyd</w:t>
            </w:r>
            <w:r>
              <w:softHyphen/>
              <w:t xml:space="preserve">ande miljöpåverkan inte kan antas, </w:t>
            </w:r>
          </w:p>
        </w:tc>
      </w:tr>
    </w:tbl>
    <w:p w14:paraId="5DE5FA96" w14:textId="77777777" w:rsidR="00624359" w:rsidRDefault="00624359" w:rsidP="00634FB9">
      <w:pPr>
        <w:pStyle w:val="Brdtextmedindrag"/>
      </w:pPr>
      <w:r>
        <w:t>4. Sjöfartsverket och berörda länsstyrelser omfattas av de samråd som ska ske, och</w:t>
      </w:r>
    </w:p>
    <w:p w14:paraId="5ACB24FB" w14:textId="77777777" w:rsidR="00624359" w:rsidRDefault="00624359" w:rsidP="00634FB9">
      <w:pPr>
        <w:pStyle w:val="Brdtextmedindrag"/>
      </w:pPr>
      <w:r>
        <w:t>5. det som föreskrivs i 6 kap. miljöbalken om länsstyrelse ska gälla den länsstyrelse inom vars område verksamheten huvudsakligen ska bedrivas.</w:t>
      </w:r>
    </w:p>
    <w:p w14:paraId="3E569EE1" w14:textId="77777777" w:rsidR="00624359" w:rsidRDefault="00624359" w:rsidP="00634FB9">
      <w:pPr>
        <w:pStyle w:val="Brdtextmedindrag"/>
      </w:pPr>
      <w:r>
        <w:t>Berörda länsstyrelser ska ta ställning till om miljökonsekvensbeskriv</w:t>
      </w:r>
      <w:r>
        <w:softHyphen/>
        <w:t>ningen uppfyller kraven i 6 kap. miljöbalken innan beslut fattas om att inrätta, utvidga eller avlysa allmän farled eller allmän hamn. Beslut i den frågan får inte överklagas.</w:t>
      </w:r>
    </w:p>
    <w:p w14:paraId="1C19F495" w14:textId="77777777" w:rsidR="00624359" w:rsidRDefault="00624359" w:rsidP="00634FB9">
      <w:pPr>
        <w:pStyle w:val="Brdtextmedindrag"/>
      </w:pPr>
      <w:r>
        <w:t>I samband med prövningen av ett ärende enligt denna lag ska miljö</w:t>
      </w:r>
      <w:r>
        <w:softHyphen/>
        <w:t>konsekvensbeskrivningen och resultatet av samråd och yttranden beaktas.</w:t>
      </w:r>
    </w:p>
    <w:p w14:paraId="2AC8BF9D" w14:textId="77777777" w:rsidR="00624359" w:rsidRPr="00811E52" w:rsidRDefault="00624359" w:rsidP="00634FB9">
      <w:pPr>
        <w:pStyle w:val="Slutstreck"/>
      </w:pPr>
      <w:r w:rsidRPr="00811E52">
        <w:t>                      </w:t>
      </w:r>
    </w:p>
    <w:p w14:paraId="726BA873" w14:textId="77777777" w:rsidR="00624359" w:rsidRDefault="00624359" w:rsidP="00634FB9">
      <w:pPr>
        <w:pStyle w:val="Brdtextmedindrag"/>
      </w:pPr>
      <w:r>
        <w:t>Denna lag träder i kraft den 1 januari 2025.</w:t>
      </w:r>
    </w:p>
    <w:p w14:paraId="272A2962" w14:textId="77777777" w:rsidR="00624359" w:rsidRPr="005E0018" w:rsidRDefault="00624359" w:rsidP="00634FB9">
      <w:pPr>
        <w:pStyle w:val="Brdtext"/>
      </w:pPr>
    </w:p>
    <w:p w14:paraId="178253C5" w14:textId="77777777" w:rsidR="00624359" w:rsidRPr="000174FA" w:rsidRDefault="00624359" w:rsidP="00634FB9">
      <w:pPr>
        <w:pStyle w:val="Brdtextmedindrag"/>
      </w:pPr>
    </w:p>
    <w:p w14:paraId="7DD464C2" w14:textId="77777777" w:rsidR="00624359" w:rsidRDefault="00624359" w:rsidP="00634FB9">
      <w:pPr>
        <w:pStyle w:val="Brdtext"/>
      </w:pPr>
    </w:p>
    <w:p w14:paraId="582A6F85" w14:textId="77777777" w:rsidR="00624359" w:rsidRDefault="00624359" w:rsidP="00634FB9">
      <w:pPr>
        <w:pStyle w:val="Brdtextmedindrag"/>
        <w:sectPr w:rsidR="00624359" w:rsidSect="002118A8">
          <w:headerReference w:type="even" r:id="rId37"/>
          <w:headerReference w:type="default" r:id="rId38"/>
          <w:footerReference w:type="even" r:id="rId39"/>
          <w:footerReference w:type="default" r:id="rId40"/>
          <w:footerReference w:type="first" r:id="rId41"/>
          <w:footnotePr>
            <w:numRestart w:val="eachSect"/>
          </w:footnotePr>
          <w:pgSz w:w="9356" w:h="13721" w:code="9"/>
          <w:pgMar w:top="794" w:right="2438" w:bottom="1191" w:left="1021" w:header="0" w:footer="709" w:gutter="0"/>
          <w:cols w:space="708"/>
          <w:docGrid w:linePitch="360"/>
        </w:sectPr>
      </w:pPr>
    </w:p>
    <w:p w14:paraId="6F0523B2" w14:textId="77777777" w:rsidR="00624359" w:rsidRDefault="00624359" w:rsidP="00634FB9">
      <w:pPr>
        <w:pStyle w:val="Rubrik2"/>
        <w:spacing w:before="0"/>
      </w:pPr>
      <w:bookmarkStart w:id="8" w:name="_Toc167353412"/>
      <w:r>
        <w:t>Förslag till lag om ändring i lagen (1984:3) om kärnteknisk verksamhet</w:t>
      </w:r>
      <w:bookmarkEnd w:id="8"/>
    </w:p>
    <w:p w14:paraId="33375076" w14:textId="77777777" w:rsidR="00624359" w:rsidRDefault="00624359" w:rsidP="00634FB9">
      <w:pPr>
        <w:pStyle w:val="Brdtextmedindrag"/>
        <w:ind w:firstLine="0"/>
      </w:pPr>
      <w:r>
        <w:t>Härigenom föreskrivs att 5 c § lagen (1984:3) om kärnteknisk verksamhet</w:t>
      </w:r>
      <w:r>
        <w:rPr>
          <w:rStyle w:val="Fotnotsreferens"/>
        </w:rPr>
        <w:footnoteReference w:id="32"/>
      </w:r>
      <w:r>
        <w:t xml:space="preserve"> ska ha följande lydelse.</w:t>
      </w:r>
    </w:p>
    <w:p w14:paraId="6C168ED0" w14:textId="77777777" w:rsidR="00624359" w:rsidRDefault="00624359" w:rsidP="00634FB9">
      <w:pPr>
        <w:pStyle w:val="Brdtextmedindrag"/>
      </w:pPr>
    </w:p>
    <w:p w14:paraId="3871BA7F" w14:textId="77777777" w:rsidR="00624359" w:rsidRDefault="00624359" w:rsidP="00634FB9">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7A014C16" w14:textId="77777777">
        <w:tc>
          <w:tcPr>
            <w:tcW w:w="2500" w:type="pct"/>
            <w:shd w:val="clear" w:color="auto" w:fill="auto"/>
            <w:tcMar>
              <w:left w:w="0" w:type="dxa"/>
            </w:tcMar>
          </w:tcPr>
          <w:p w14:paraId="7E0C7A91" w14:textId="77777777" w:rsidR="00624359" w:rsidRPr="000E6F0B" w:rsidRDefault="00624359" w:rsidP="004E1D29">
            <w:pPr>
              <w:pStyle w:val="Brdtext"/>
              <w:rPr>
                <w:i/>
              </w:rPr>
            </w:pPr>
            <w:r w:rsidRPr="000E6F0B">
              <w:rPr>
                <w:i/>
              </w:rPr>
              <w:t>Nuvarande lydelse</w:t>
            </w:r>
          </w:p>
        </w:tc>
        <w:tc>
          <w:tcPr>
            <w:tcW w:w="2500" w:type="pct"/>
            <w:shd w:val="clear" w:color="auto" w:fill="auto"/>
            <w:tcMar>
              <w:right w:w="0" w:type="dxa"/>
            </w:tcMar>
          </w:tcPr>
          <w:p w14:paraId="3FC7041D" w14:textId="77777777" w:rsidR="00624359" w:rsidRPr="000E6F0B" w:rsidRDefault="00624359" w:rsidP="004E1D29">
            <w:pPr>
              <w:pStyle w:val="Brdtext"/>
              <w:rPr>
                <w:i/>
              </w:rPr>
            </w:pPr>
            <w:r w:rsidRPr="000E6F0B">
              <w:rPr>
                <w:i/>
              </w:rPr>
              <w:t>Föreslagen lydelse</w:t>
            </w:r>
          </w:p>
        </w:tc>
      </w:tr>
    </w:tbl>
    <w:p w14:paraId="78562111" w14:textId="77777777" w:rsidR="00624359" w:rsidRDefault="00624359" w:rsidP="00634FB9">
      <w:pPr>
        <w:pStyle w:val="Brdtextmedindrag"/>
        <w:spacing w:before="240"/>
        <w:jc w:val="center"/>
      </w:pPr>
      <w:r>
        <w:t>5 c §</w:t>
      </w:r>
      <w:r>
        <w:rPr>
          <w:rStyle w:val="Fotnotsreferens"/>
        </w:rPr>
        <w:footnoteReference w:id="33"/>
      </w:r>
    </w:p>
    <w:p w14:paraId="1B3F700E" w14:textId="77777777" w:rsidR="00624359" w:rsidRDefault="00624359" w:rsidP="00634FB9">
      <w:pPr>
        <w:pStyle w:val="Brdtext"/>
      </w:pPr>
      <w:r>
        <w:t>För en kärnteknisk anläggning som ska prövas för ett tillstånd att uppföra, inneha eller driva en sådan anläggning ska</w:t>
      </w:r>
    </w:p>
    <w:p w14:paraId="6BBA8BB2" w14:textId="77777777" w:rsidR="00624359" w:rsidRDefault="00624359" w:rsidP="00634FB9">
      <w:pPr>
        <w:pStyle w:val="Brdtextmedindrag"/>
      </w:pPr>
      <w:r>
        <w:t>1. bestämmelserna om planer och planeringsunderlag i 3 kap. 11 och 12 §§ och 5 kap. 18 § miljöbalken tillämpas,</w:t>
      </w:r>
    </w:p>
    <w:p w14:paraId="6E8E17DC" w14:textId="77777777" w:rsidR="00624359" w:rsidRDefault="00624359" w:rsidP="00634FB9">
      <w:pPr>
        <w:pStyle w:val="Brdtextmedindrag"/>
      </w:pPr>
      <w:r>
        <w:t>2. frågan om verksamheten eller åtgärden kan antas medföra en betydande miljöpåverkan avgöras i ett särskilt beslut enligt 6 kap. 26 och 27 §§ miljöbalken efter att en undersökning enligt 6 kap. 23–25 §§ har gjorts, om annat inte följer av undantagen i 6 kap. 23 § andra stycket,</w:t>
      </w:r>
    </w:p>
    <w:p w14:paraId="5C3637D9" w14:textId="77777777" w:rsidR="00624359" w:rsidRDefault="00624359" w:rsidP="00634FB9">
      <w:pPr>
        <w:pStyle w:val="Brdtextmedindrag"/>
      </w:pPr>
      <w:r>
        <w:t>3. en specifik miljöbedömning göras, information lämnas och samordning ske enligt 6 kap. 28–46 §§ miljöbalken, om en betydande miljöpåverkan kan antas, och</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50378E99" w14:textId="77777777">
        <w:tc>
          <w:tcPr>
            <w:tcW w:w="2500" w:type="pct"/>
            <w:shd w:val="clear" w:color="auto" w:fill="auto"/>
            <w:tcMar>
              <w:left w:w="0" w:type="dxa"/>
            </w:tcMar>
          </w:tcPr>
          <w:p w14:paraId="27097373" w14:textId="77777777" w:rsidR="00624359" w:rsidRDefault="00624359" w:rsidP="004E1D29">
            <w:pPr>
              <w:pStyle w:val="Brdtextmedindrag"/>
            </w:pPr>
            <w:r>
              <w:t>4. </w:t>
            </w:r>
            <w:r w:rsidRPr="00657CE8">
              <w:rPr>
                <w:i/>
                <w:iCs/>
              </w:rPr>
              <w:t>en liten miljökonsekvens</w:t>
            </w:r>
            <w:r w:rsidRPr="00657CE8">
              <w:rPr>
                <w:i/>
                <w:iCs/>
              </w:rPr>
              <w:softHyphen/>
              <w:t>beskrivning</w:t>
            </w:r>
            <w:r>
              <w:t xml:space="preserve"> tas fram enligt 6 kap. 47 § miljöbalken, om länsstyrelsen beslutar att en betydande miljö</w:t>
            </w:r>
            <w:r>
              <w:softHyphen/>
              <w:t>påverkan inte kan antas.</w:t>
            </w:r>
          </w:p>
        </w:tc>
        <w:tc>
          <w:tcPr>
            <w:tcW w:w="2500" w:type="pct"/>
            <w:shd w:val="clear" w:color="auto" w:fill="auto"/>
            <w:tcMar>
              <w:right w:w="0" w:type="dxa"/>
            </w:tcMar>
          </w:tcPr>
          <w:p w14:paraId="309EC0AB" w14:textId="77777777" w:rsidR="00624359" w:rsidRDefault="00624359" w:rsidP="004E1D29">
            <w:pPr>
              <w:pStyle w:val="Brdtextmedindrag"/>
            </w:pPr>
            <w:r>
              <w:t>4. </w:t>
            </w:r>
            <w:r>
              <w:rPr>
                <w:i/>
                <w:iCs/>
              </w:rPr>
              <w:t>ett förenklat underlag</w:t>
            </w:r>
            <w:r>
              <w:t xml:space="preserve"> tas fram enligt 6 kap. 47 § miljöbalken, om länsstyrelsen beslutar att en betyd</w:t>
            </w:r>
            <w:r>
              <w:softHyphen/>
              <w:t>ande miljöpåverkan inte kan antas.</w:t>
            </w:r>
          </w:p>
        </w:tc>
      </w:tr>
    </w:tbl>
    <w:p w14:paraId="4EBA21B6" w14:textId="77777777" w:rsidR="00624359" w:rsidRPr="00811E52" w:rsidRDefault="00624359" w:rsidP="00634FB9">
      <w:pPr>
        <w:pStyle w:val="Slutstreck"/>
      </w:pPr>
      <w:r w:rsidRPr="00811E52">
        <w:t>                      </w:t>
      </w:r>
    </w:p>
    <w:p w14:paraId="55AC1F0E" w14:textId="77777777" w:rsidR="00624359" w:rsidRDefault="00624359" w:rsidP="00634FB9">
      <w:pPr>
        <w:pStyle w:val="Brdtextmedindrag"/>
      </w:pPr>
      <w:r>
        <w:t>Denna lag träder i kraft den 1 januari 2025.</w:t>
      </w:r>
    </w:p>
    <w:p w14:paraId="4730310E" w14:textId="77777777" w:rsidR="00624359" w:rsidRDefault="00624359" w:rsidP="00634FB9">
      <w:pPr>
        <w:pStyle w:val="Brdtextmedindrag"/>
      </w:pPr>
    </w:p>
    <w:p w14:paraId="1ED6BF2E" w14:textId="77777777" w:rsidR="00624359" w:rsidRDefault="00624359" w:rsidP="00634FB9">
      <w:pPr>
        <w:pStyle w:val="Brdtextmedindrag"/>
        <w:sectPr w:rsidR="00624359" w:rsidSect="002118A8">
          <w:headerReference w:type="even" r:id="rId42"/>
          <w:headerReference w:type="default" r:id="rId43"/>
          <w:footerReference w:type="even" r:id="rId44"/>
          <w:footerReference w:type="default" r:id="rId45"/>
          <w:footerReference w:type="first" r:id="rId46"/>
          <w:footnotePr>
            <w:numRestart w:val="eachSect"/>
          </w:footnotePr>
          <w:pgSz w:w="9356" w:h="13721" w:code="9"/>
          <w:pgMar w:top="794" w:right="2438" w:bottom="1191" w:left="1021" w:header="0" w:footer="709" w:gutter="0"/>
          <w:cols w:space="708"/>
          <w:docGrid w:linePitch="360"/>
        </w:sectPr>
      </w:pPr>
    </w:p>
    <w:p w14:paraId="2F70FA10" w14:textId="77777777" w:rsidR="00624359" w:rsidRDefault="00624359" w:rsidP="00634FB9">
      <w:pPr>
        <w:pStyle w:val="Rubrik2"/>
        <w:spacing w:before="0"/>
      </w:pPr>
      <w:bookmarkStart w:id="9" w:name="_Toc167353413"/>
      <w:r>
        <w:t>Förslag till lag om ändring i lagen (1992:1140) om Sveriges ekonomiska zon</w:t>
      </w:r>
      <w:bookmarkEnd w:id="9"/>
    </w:p>
    <w:p w14:paraId="1C36140D" w14:textId="77777777" w:rsidR="00624359" w:rsidRDefault="00624359" w:rsidP="00634FB9">
      <w:pPr>
        <w:pStyle w:val="Brdtext"/>
      </w:pPr>
      <w:r>
        <w:t>Härigenom föreskrivs att 6 § lagen (1992:1140) om Sveriges ekonomiska zon ska ha följande lydelse.</w:t>
      </w:r>
    </w:p>
    <w:p w14:paraId="61AC0133" w14:textId="77777777" w:rsidR="00624359" w:rsidRDefault="00624359" w:rsidP="00634FB9">
      <w:pPr>
        <w:pStyle w:val="Brdtextmedindrag"/>
        <w:ind w:firstLine="0"/>
      </w:pPr>
    </w:p>
    <w:p w14:paraId="1EB6F080" w14:textId="77777777" w:rsidR="00624359" w:rsidRDefault="00624359" w:rsidP="00634FB9">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0429D5CA" w14:textId="77777777">
        <w:tc>
          <w:tcPr>
            <w:tcW w:w="2500" w:type="pct"/>
            <w:shd w:val="clear" w:color="auto" w:fill="auto"/>
            <w:tcMar>
              <w:left w:w="0" w:type="dxa"/>
            </w:tcMar>
          </w:tcPr>
          <w:p w14:paraId="6B351259" w14:textId="77777777" w:rsidR="00624359" w:rsidRPr="000E6F0B" w:rsidRDefault="00624359" w:rsidP="004E1D29">
            <w:pPr>
              <w:pStyle w:val="Brdtext"/>
              <w:rPr>
                <w:i/>
              </w:rPr>
            </w:pPr>
            <w:r w:rsidRPr="000E6F0B">
              <w:rPr>
                <w:i/>
              </w:rPr>
              <w:t>Nuvarande lydelse</w:t>
            </w:r>
          </w:p>
        </w:tc>
        <w:tc>
          <w:tcPr>
            <w:tcW w:w="2500" w:type="pct"/>
            <w:shd w:val="clear" w:color="auto" w:fill="auto"/>
            <w:tcMar>
              <w:right w:w="0" w:type="dxa"/>
            </w:tcMar>
          </w:tcPr>
          <w:p w14:paraId="6E0DD4D8" w14:textId="77777777" w:rsidR="00624359" w:rsidRPr="000E6F0B" w:rsidRDefault="00624359" w:rsidP="004E1D29">
            <w:pPr>
              <w:pStyle w:val="Brdtext"/>
              <w:rPr>
                <w:i/>
              </w:rPr>
            </w:pPr>
            <w:r w:rsidRPr="000E6F0B">
              <w:rPr>
                <w:i/>
              </w:rPr>
              <w:t>Föreslagen lydelse</w:t>
            </w:r>
          </w:p>
        </w:tc>
      </w:tr>
    </w:tbl>
    <w:p w14:paraId="7DD05670" w14:textId="77777777" w:rsidR="00624359" w:rsidRDefault="00624359" w:rsidP="00634FB9">
      <w:pPr>
        <w:pStyle w:val="Brdtextmedindrag"/>
        <w:spacing w:before="240"/>
        <w:ind w:firstLine="0"/>
        <w:jc w:val="center"/>
      </w:pPr>
      <w:r>
        <w:t>6 §</w:t>
      </w:r>
      <w:r>
        <w:rPr>
          <w:rStyle w:val="Fotnotsreferens"/>
        </w:rPr>
        <w:footnoteReference w:id="34"/>
      </w:r>
    </w:p>
    <w:p w14:paraId="3C911068" w14:textId="77777777" w:rsidR="00624359" w:rsidRDefault="00624359" w:rsidP="00634FB9">
      <w:pPr>
        <w:pStyle w:val="Brdtext"/>
      </w:pPr>
      <w:r>
        <w:t>Vid prövning av tillstånd ska 2–4 kap. och 5 kap. 3–5 och 18 §§ miljö</w:t>
      </w:r>
      <w:r>
        <w:softHyphen/>
        <w:t>balken tillämpas.</w:t>
      </w:r>
    </w:p>
    <w:p w14:paraId="242F3A3A" w14:textId="77777777" w:rsidR="00624359" w:rsidRDefault="00624359" w:rsidP="00634FB9">
      <w:pPr>
        <w:pStyle w:val="Brdtextmedindrag"/>
      </w:pPr>
      <w:r>
        <w:t>För verksamheter och åtgärder som ska prövas för ett tillstånd ska, på samma sätt som om ansökan avser en verksamhet i Sverige,</w:t>
      </w:r>
    </w:p>
    <w:p w14:paraId="42D991BF" w14:textId="77777777" w:rsidR="00624359" w:rsidRDefault="00624359" w:rsidP="00634FB9">
      <w:pPr>
        <w:pStyle w:val="Brdtextmedindrag"/>
      </w:pPr>
      <w:r>
        <w:t>1. frågan om verksamheten eller åtgärden kan antas medföra en betydande miljöpåverkan avgöras i ett särskilt beslut enligt 6 kap. 26 och 27 §§ miljöbalken efter att en undersökning enligt 6 kap. 23–25 §§ har gjorts, om annat inte följer av undantagen i 6 kap. 23 § andra stycket,</w:t>
      </w:r>
    </w:p>
    <w:p w14:paraId="2FB91B96" w14:textId="77777777" w:rsidR="00624359" w:rsidRDefault="00624359" w:rsidP="00634FB9">
      <w:pPr>
        <w:pStyle w:val="Brdtextmedindrag"/>
      </w:pPr>
      <w:r>
        <w:t>2. en specifik miljöbedömning göras, information lämnas och samråd ske enligt 6 kap. 28–46 §§ miljöbalken, om en betydande miljöpåverkan kan antas, och</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6B267070" w14:textId="77777777">
        <w:tc>
          <w:tcPr>
            <w:tcW w:w="2500" w:type="pct"/>
            <w:shd w:val="clear" w:color="auto" w:fill="auto"/>
            <w:tcMar>
              <w:left w:w="0" w:type="dxa"/>
            </w:tcMar>
          </w:tcPr>
          <w:p w14:paraId="6B64231B" w14:textId="77777777" w:rsidR="00624359" w:rsidRDefault="00624359" w:rsidP="004E1D29">
            <w:pPr>
              <w:pStyle w:val="Brdtextmedindrag"/>
            </w:pPr>
            <w:r>
              <w:t>3. </w:t>
            </w:r>
            <w:r w:rsidRPr="00657CE8">
              <w:rPr>
                <w:i/>
                <w:iCs/>
              </w:rPr>
              <w:t>en liten miljökonsekvens</w:t>
            </w:r>
            <w:r w:rsidRPr="00657CE8">
              <w:rPr>
                <w:i/>
                <w:iCs/>
              </w:rPr>
              <w:softHyphen/>
              <w:t>beskrivning</w:t>
            </w:r>
            <w:r>
              <w:t xml:space="preserve"> tas fram enligt 6 kap. 47 § miljöbalken, om länsstyrelsen beslutar att en betydande miljö</w:t>
            </w:r>
            <w:r>
              <w:softHyphen/>
              <w:t>påverkan inte kan antas.</w:t>
            </w:r>
          </w:p>
        </w:tc>
        <w:tc>
          <w:tcPr>
            <w:tcW w:w="2500" w:type="pct"/>
            <w:shd w:val="clear" w:color="auto" w:fill="auto"/>
            <w:tcMar>
              <w:right w:w="0" w:type="dxa"/>
            </w:tcMar>
          </w:tcPr>
          <w:p w14:paraId="7BA3A5EF" w14:textId="77777777" w:rsidR="00624359" w:rsidRDefault="00624359" w:rsidP="004E1D29">
            <w:pPr>
              <w:pStyle w:val="Brdtextmedindrag"/>
            </w:pPr>
            <w:r>
              <w:t>3. </w:t>
            </w:r>
            <w:r>
              <w:rPr>
                <w:i/>
                <w:iCs/>
              </w:rPr>
              <w:t>ett förenklat underlag</w:t>
            </w:r>
            <w:r>
              <w:t xml:space="preserve"> tas fram enligt 6 kap. 47 § miljöbalken, om länsstyrelsen beslutar att en betyd</w:t>
            </w:r>
            <w:r>
              <w:softHyphen/>
              <w:t>ande miljöpåverkan inte kan antas.</w:t>
            </w:r>
          </w:p>
        </w:tc>
      </w:tr>
    </w:tbl>
    <w:p w14:paraId="3BE94399" w14:textId="77777777" w:rsidR="00624359" w:rsidRDefault="00624359" w:rsidP="00634FB9">
      <w:pPr>
        <w:pStyle w:val="Brdtextmedindrag"/>
      </w:pPr>
      <w:r>
        <w:t>Det som sägs om länsstyrelsen i 6 kap. miljöbalken ska gälla läns</w:t>
      </w:r>
      <w:r>
        <w:softHyphen/>
        <w:t>styrelsen i det län där Sveriges sjöterritorium är närmast det område där verksamheten avses att bedrivas.</w:t>
      </w:r>
    </w:p>
    <w:p w14:paraId="7ED31DBE" w14:textId="77777777" w:rsidR="00624359" w:rsidRPr="00811E52" w:rsidRDefault="00624359" w:rsidP="00634FB9">
      <w:pPr>
        <w:pStyle w:val="Slutstreck"/>
      </w:pPr>
      <w:r w:rsidRPr="00811E52">
        <w:t>                      </w:t>
      </w:r>
    </w:p>
    <w:p w14:paraId="04290813" w14:textId="77777777" w:rsidR="00624359" w:rsidRDefault="00624359" w:rsidP="00634FB9">
      <w:pPr>
        <w:pStyle w:val="Brdtextmedindrag"/>
      </w:pPr>
      <w:r>
        <w:t>Denna lag träder i kraft den 1 januari 2025.</w:t>
      </w:r>
    </w:p>
    <w:p w14:paraId="352772BB" w14:textId="77777777" w:rsidR="00624359" w:rsidRPr="005E0018" w:rsidRDefault="00624359" w:rsidP="00634FB9">
      <w:pPr>
        <w:pStyle w:val="Brdtext"/>
      </w:pPr>
    </w:p>
    <w:p w14:paraId="456941C1" w14:textId="77777777" w:rsidR="00624359" w:rsidRPr="005E0018" w:rsidRDefault="00624359" w:rsidP="00634FB9">
      <w:pPr>
        <w:pStyle w:val="Brdtext"/>
      </w:pPr>
    </w:p>
    <w:p w14:paraId="720C7070" w14:textId="77777777" w:rsidR="00624359" w:rsidRDefault="00624359" w:rsidP="00634FB9">
      <w:pPr>
        <w:pStyle w:val="Brdtextmedindrag"/>
        <w:sectPr w:rsidR="00624359" w:rsidSect="002118A8">
          <w:headerReference w:type="even" r:id="rId47"/>
          <w:headerReference w:type="default" r:id="rId48"/>
          <w:footerReference w:type="even" r:id="rId49"/>
          <w:footerReference w:type="default" r:id="rId50"/>
          <w:footerReference w:type="first" r:id="rId51"/>
          <w:footnotePr>
            <w:numRestart w:val="eachSect"/>
          </w:footnotePr>
          <w:pgSz w:w="9356" w:h="13721" w:code="9"/>
          <w:pgMar w:top="794" w:right="2438" w:bottom="1191" w:left="1021" w:header="0" w:footer="709" w:gutter="0"/>
          <w:cols w:space="708"/>
          <w:docGrid w:linePitch="360"/>
        </w:sectPr>
      </w:pPr>
    </w:p>
    <w:p w14:paraId="62426508" w14:textId="77777777" w:rsidR="00624359" w:rsidRDefault="00624359" w:rsidP="00634FB9">
      <w:pPr>
        <w:pStyle w:val="Rubrik2"/>
        <w:spacing w:before="0"/>
      </w:pPr>
      <w:bookmarkStart w:id="10" w:name="_Toc167353414"/>
      <w:r>
        <w:t>Förslag till lag om ändring i ellagen (1997:857)</w:t>
      </w:r>
      <w:bookmarkEnd w:id="10"/>
    </w:p>
    <w:p w14:paraId="282AD6EC" w14:textId="77777777" w:rsidR="00624359" w:rsidRDefault="00624359" w:rsidP="00634FB9">
      <w:pPr>
        <w:pStyle w:val="Brdtextmedindrag"/>
        <w:ind w:firstLine="0"/>
      </w:pPr>
      <w:r w:rsidRPr="00BF53FF">
        <w:t xml:space="preserve">Härigenom föreskrivs att </w:t>
      </w:r>
      <w:r>
        <w:t>2 kap. 17 och 35 §§ ellagen (1997:857)</w:t>
      </w:r>
      <w:r w:rsidRPr="00BF53FF">
        <w:t xml:space="preserve"> ska ha följande lydelse.</w:t>
      </w:r>
    </w:p>
    <w:p w14:paraId="0E83EE9C" w14:textId="77777777" w:rsidR="00624359" w:rsidRDefault="00624359" w:rsidP="00634FB9">
      <w:pPr>
        <w:pStyle w:val="Brdtextmedindrag"/>
      </w:pPr>
    </w:p>
    <w:p w14:paraId="76658619" w14:textId="77777777" w:rsidR="00624359" w:rsidRDefault="00624359" w:rsidP="00634FB9">
      <w:pPr>
        <w:pStyle w:val="Brdtextmedindrag"/>
      </w:pPr>
    </w:p>
    <w:tbl>
      <w:tblPr>
        <w:tblW w:w="5000" w:type="pct"/>
        <w:tblCellMar>
          <w:left w:w="125" w:type="dxa"/>
          <w:right w:w="125" w:type="dxa"/>
        </w:tblCellMar>
        <w:tblLook w:val="0000" w:firstRow="0" w:lastRow="0" w:firstColumn="0" w:lastColumn="0" w:noHBand="0" w:noVBand="0"/>
      </w:tblPr>
      <w:tblGrid>
        <w:gridCol w:w="2946"/>
        <w:gridCol w:w="2951"/>
      </w:tblGrid>
      <w:tr w:rsidR="00D927B8" w14:paraId="02657089" w14:textId="77777777">
        <w:tc>
          <w:tcPr>
            <w:tcW w:w="2498" w:type="pct"/>
            <w:shd w:val="clear" w:color="auto" w:fill="auto"/>
            <w:tcMar>
              <w:left w:w="0" w:type="dxa"/>
            </w:tcMar>
          </w:tcPr>
          <w:p w14:paraId="2FD66C76" w14:textId="77777777" w:rsidR="00624359" w:rsidRPr="005B0E77" w:rsidRDefault="00624359" w:rsidP="004E1D29">
            <w:pPr>
              <w:pStyle w:val="Brdtext"/>
              <w:rPr>
                <w:i/>
              </w:rPr>
            </w:pPr>
            <w:r w:rsidRPr="005B0E77">
              <w:rPr>
                <w:i/>
              </w:rPr>
              <w:t>Nuvarande lydelse</w:t>
            </w:r>
          </w:p>
        </w:tc>
        <w:tc>
          <w:tcPr>
            <w:tcW w:w="2502" w:type="pct"/>
            <w:shd w:val="clear" w:color="auto" w:fill="auto"/>
            <w:tcMar>
              <w:right w:w="0" w:type="dxa"/>
            </w:tcMar>
          </w:tcPr>
          <w:p w14:paraId="500BBC9D" w14:textId="77777777" w:rsidR="00624359" w:rsidRPr="005B0E77" w:rsidRDefault="00624359" w:rsidP="004E1D29">
            <w:pPr>
              <w:pStyle w:val="Brdtext"/>
              <w:rPr>
                <w:i/>
              </w:rPr>
            </w:pPr>
            <w:r w:rsidRPr="005B0E77">
              <w:rPr>
                <w:i/>
              </w:rPr>
              <w:t>Föreslagen lydelse</w:t>
            </w:r>
          </w:p>
        </w:tc>
      </w:tr>
    </w:tbl>
    <w:p w14:paraId="25A1F3CC" w14:textId="77777777" w:rsidR="00624359" w:rsidRDefault="00624359" w:rsidP="00634FB9">
      <w:pPr>
        <w:pStyle w:val="Brdtext"/>
        <w:spacing w:before="230"/>
        <w:jc w:val="center"/>
        <w:rPr>
          <w:b/>
        </w:rPr>
      </w:pPr>
      <w:r>
        <w:rPr>
          <w:b/>
        </w:rPr>
        <w:t>2 kap.</w:t>
      </w:r>
    </w:p>
    <w:p w14:paraId="5112A550" w14:textId="77777777" w:rsidR="00624359" w:rsidRDefault="00624359" w:rsidP="00634FB9">
      <w:pPr>
        <w:pStyle w:val="Brdtext"/>
        <w:jc w:val="center"/>
      </w:pPr>
      <w:r>
        <w:t>17 §</w:t>
      </w:r>
      <w:r>
        <w:rPr>
          <w:rStyle w:val="Fotnotsreferens"/>
        </w:rPr>
        <w:footnoteReference w:id="35"/>
      </w:r>
    </w:p>
    <w:p w14:paraId="535CBD7C" w14:textId="77777777" w:rsidR="00624359" w:rsidRDefault="00624359" w:rsidP="00634FB9">
      <w:pPr>
        <w:pStyle w:val="Brdtext"/>
      </w:pPr>
      <w:r>
        <w:t>Vid en prövning av frågor om beviljande av nätkoncession för linje ska 2–4 kap. och 5 kap. 3–5 och 18 §§ miljöbalken tillämpas.</w:t>
      </w:r>
    </w:p>
    <w:p w14:paraId="27DE2C91" w14:textId="77777777" w:rsidR="00624359" w:rsidRDefault="00624359" w:rsidP="00634FB9">
      <w:pPr>
        <w:pStyle w:val="Brdtextmedindrag"/>
      </w:pPr>
      <w:r>
        <w:t>För en starkströmsledning som ska prövas för en nätkoncession för linje ska</w:t>
      </w:r>
    </w:p>
    <w:p w14:paraId="11608D72" w14:textId="77777777" w:rsidR="00624359" w:rsidRDefault="00624359" w:rsidP="00634FB9">
      <w:pPr>
        <w:pStyle w:val="Brdtextmedindrag"/>
      </w:pPr>
      <w:r>
        <w:t>1. frågan om huruvida byggandet eller användandet kan antas medföra en betydande miljöpåverkan avgöras genom ett särskilt beslut enligt 6 kap. 26 och 27 §§ miljöbalken efter det att en undersökning enligt 6 kap. 23–26 §§ har gjorts, om något annat inte följer av 6 kap. 23 § andra stycket,</w:t>
      </w:r>
    </w:p>
    <w:p w14:paraId="401F0EED" w14:textId="77777777" w:rsidR="00624359" w:rsidRDefault="00624359" w:rsidP="00634FB9">
      <w:pPr>
        <w:pStyle w:val="Brdtextmedindrag"/>
      </w:pPr>
      <w:r>
        <w:t>2. en specifik miljöbedömning göras, information lämnas och sam</w:t>
      </w:r>
      <w:r>
        <w:softHyphen/>
        <w:t>ordning ske enligt 6 kap. 28–46 §§ miljöbalken, om en betydande miljö</w:t>
      </w:r>
      <w:r>
        <w:softHyphen/>
        <w:t>påverkan kan antas, och</w:t>
      </w:r>
    </w:p>
    <w:tbl>
      <w:tblPr>
        <w:tblW w:w="5000" w:type="pct"/>
        <w:tblCellMar>
          <w:left w:w="125" w:type="dxa"/>
          <w:right w:w="125" w:type="dxa"/>
        </w:tblCellMar>
        <w:tblLook w:val="0000" w:firstRow="0" w:lastRow="0" w:firstColumn="0" w:lastColumn="0" w:noHBand="0" w:noVBand="0"/>
      </w:tblPr>
      <w:tblGrid>
        <w:gridCol w:w="2948"/>
        <w:gridCol w:w="2949"/>
      </w:tblGrid>
      <w:tr w:rsidR="00D927B8" w14:paraId="39A7486A" w14:textId="77777777">
        <w:tc>
          <w:tcPr>
            <w:tcW w:w="2500" w:type="pct"/>
            <w:shd w:val="clear" w:color="auto" w:fill="auto"/>
            <w:tcMar>
              <w:left w:w="0" w:type="dxa"/>
            </w:tcMar>
          </w:tcPr>
          <w:p w14:paraId="028C8300" w14:textId="727E135C" w:rsidR="00624359" w:rsidRDefault="00624359" w:rsidP="004E1D29">
            <w:pPr>
              <w:pStyle w:val="Brdtextmedindrag"/>
            </w:pPr>
            <w:r>
              <w:t>3. </w:t>
            </w:r>
            <w:r w:rsidRPr="00657CE8">
              <w:rPr>
                <w:i/>
                <w:iCs/>
              </w:rPr>
              <w:t>en liten miljökonsekvens</w:t>
            </w:r>
            <w:r w:rsidRPr="00657CE8">
              <w:rPr>
                <w:i/>
                <w:iCs/>
              </w:rPr>
              <w:softHyphen/>
              <w:t>be</w:t>
            </w:r>
            <w:r w:rsidR="00F82619">
              <w:rPr>
                <w:i/>
                <w:iCs/>
              </w:rPr>
              <w:softHyphen/>
            </w:r>
            <w:r w:rsidRPr="00657CE8">
              <w:rPr>
                <w:i/>
                <w:iCs/>
              </w:rPr>
              <w:t>skrivning</w:t>
            </w:r>
            <w:r>
              <w:t xml:space="preserve"> tas fram enligt 6 kap. 47 § miljöbalken, om länsstyrelsen beslutar att en betydande miljö</w:t>
            </w:r>
            <w:r>
              <w:softHyphen/>
              <w:t>påverkan inte kan antas.</w:t>
            </w:r>
          </w:p>
        </w:tc>
        <w:tc>
          <w:tcPr>
            <w:tcW w:w="2500" w:type="pct"/>
            <w:shd w:val="clear" w:color="auto" w:fill="auto"/>
            <w:tcMar>
              <w:right w:w="0" w:type="dxa"/>
            </w:tcMar>
          </w:tcPr>
          <w:p w14:paraId="638A55DD" w14:textId="77777777" w:rsidR="00624359" w:rsidRDefault="00624359" w:rsidP="004E1D29">
            <w:pPr>
              <w:pStyle w:val="Brdtextmedindrag"/>
            </w:pPr>
            <w:r>
              <w:t>3. </w:t>
            </w:r>
            <w:r>
              <w:rPr>
                <w:i/>
                <w:iCs/>
              </w:rPr>
              <w:t>ett förenklat underlag</w:t>
            </w:r>
            <w:r>
              <w:t xml:space="preserve"> tas fram enligt 6 kap. 47 § miljöbalken, om länsstyrelsen beslutar att en betyd</w:t>
            </w:r>
            <w:r>
              <w:softHyphen/>
              <w:t>ande miljöpåverkan inte kan antas.</w:t>
            </w:r>
          </w:p>
        </w:tc>
      </w:tr>
    </w:tbl>
    <w:p w14:paraId="033A0F0D" w14:textId="77777777" w:rsidR="00624359" w:rsidRDefault="00624359" w:rsidP="00634FB9">
      <w:pPr>
        <w:pStyle w:val="Brdtextmedindrag"/>
      </w:pPr>
      <w:r>
        <w:t>Trots första och andra styckena behöver frågor som har prövats i ett mål eller ärende om tillstånd enligt miljöbalken inte prövas på nytt i ärendet om nätkoncession. Om det i målet eller ärendet om tillstånd enligt miljöbalken finns en miljökonsekvensbeskrivning som beskriver de direkta och indirekta effekter på människors hälsa och miljön som ledningen kan medföra, behöver det inte finnas någon särskild miljökon</w:t>
      </w:r>
      <w:r>
        <w:softHyphen/>
        <w:t>sekvensbeskrivning i koncessionsärendet.</w:t>
      </w:r>
    </w:p>
    <w:p w14:paraId="65601719" w14:textId="77777777" w:rsidR="00624359" w:rsidRDefault="00624359" w:rsidP="00634FB9">
      <w:pPr>
        <w:pStyle w:val="Brdtextmedindrag"/>
      </w:pPr>
    </w:p>
    <w:p w14:paraId="32630ED3" w14:textId="77777777" w:rsidR="00624359" w:rsidRDefault="00624359" w:rsidP="00634FB9">
      <w:pPr>
        <w:pStyle w:val="Brdtextmedindrag"/>
        <w:jc w:val="center"/>
      </w:pPr>
      <w:r>
        <w:t>35 §</w:t>
      </w:r>
      <w:r>
        <w:rPr>
          <w:rStyle w:val="Fotnotsreferens"/>
        </w:rPr>
        <w:footnoteReference w:id="36"/>
      </w:r>
    </w:p>
    <w:p w14:paraId="1D3C7EFC" w14:textId="77777777" w:rsidR="00624359" w:rsidRDefault="00624359" w:rsidP="00634FB9">
      <w:pPr>
        <w:pStyle w:val="Brdtextmedindrag"/>
        <w:ind w:firstLine="0"/>
      </w:pPr>
      <w:r>
        <w:t>Vid en omprövning enligt 31 § ska 2–4 kap. och 5 kap. 3–5 och 18 §§ miljöbalken tillämpas.</w:t>
      </w:r>
    </w:p>
    <w:p w14:paraId="34E04437" w14:textId="77777777" w:rsidR="00624359" w:rsidRDefault="00624359" w:rsidP="00634FB9">
      <w:pPr>
        <w:pStyle w:val="Brdtextmedindrag"/>
      </w:pPr>
      <w:r>
        <w:t>För den nätkoncession som ska omprövas ska</w:t>
      </w:r>
    </w:p>
    <w:p w14:paraId="1AA5D470" w14:textId="77777777" w:rsidR="00624359" w:rsidRDefault="00624359" w:rsidP="00634FB9">
      <w:pPr>
        <w:pStyle w:val="Brdtextmedindrag"/>
      </w:pPr>
      <w:r>
        <w:t>1. frågan om huruvida en betydande miljöpåverkan kan antas avgöras genom ett särskilt beslut enligt 6 kap. 26 och 27 §§ miljöbalken efter det att en undersökning enligt 6 kap. 23–26 §§ har gjorts, om något annat inte följer av 6 kap. 23 § andra stycket,</w:t>
      </w:r>
    </w:p>
    <w:p w14:paraId="66D39A16" w14:textId="77777777" w:rsidR="00624359" w:rsidRDefault="00624359" w:rsidP="00634FB9">
      <w:pPr>
        <w:pStyle w:val="Brdtextmedindrag"/>
      </w:pPr>
      <w:r>
        <w:t>2. en specifik miljöbedömning göras, information lämnas och sam</w:t>
      </w:r>
      <w:r>
        <w:softHyphen/>
        <w:t>ordning ske enligt 6 kap. 28–46 §§ miljöbalken, om en betydande miljö</w:t>
      </w:r>
      <w:r>
        <w:softHyphen/>
        <w:t>påverkan kan antas, och</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368F8D5F" w14:textId="77777777">
        <w:tc>
          <w:tcPr>
            <w:tcW w:w="2500" w:type="pct"/>
            <w:shd w:val="clear" w:color="auto" w:fill="auto"/>
            <w:tcMar>
              <w:left w:w="0" w:type="dxa"/>
            </w:tcMar>
          </w:tcPr>
          <w:p w14:paraId="5ECB302E" w14:textId="2306E80A" w:rsidR="00624359" w:rsidRDefault="00624359" w:rsidP="004E1D29">
            <w:pPr>
              <w:pStyle w:val="Brdtextmedindrag"/>
            </w:pPr>
            <w:r>
              <w:t>3. </w:t>
            </w:r>
            <w:r w:rsidRPr="00AB034F">
              <w:rPr>
                <w:i/>
                <w:iCs/>
              </w:rPr>
              <w:t>en liten miljökonsekvens</w:t>
            </w:r>
            <w:r w:rsidRPr="00AB034F">
              <w:rPr>
                <w:i/>
                <w:iCs/>
              </w:rPr>
              <w:softHyphen/>
              <w:t>be</w:t>
            </w:r>
            <w:r>
              <w:rPr>
                <w:i/>
                <w:iCs/>
              </w:rPr>
              <w:softHyphen/>
            </w:r>
            <w:r w:rsidRPr="00AB034F">
              <w:rPr>
                <w:i/>
                <w:iCs/>
              </w:rPr>
              <w:t>skrivning</w:t>
            </w:r>
            <w:r>
              <w:t xml:space="preserve"> tas fram enligt 6 kap. 47 § miljöbalken, om länsstyrelsen beslutar att en betydande miljö</w:t>
            </w:r>
            <w:r>
              <w:softHyphen/>
              <w:t>påverkan inte kan antas.</w:t>
            </w:r>
          </w:p>
        </w:tc>
        <w:tc>
          <w:tcPr>
            <w:tcW w:w="2500" w:type="pct"/>
            <w:shd w:val="clear" w:color="auto" w:fill="auto"/>
            <w:tcMar>
              <w:right w:w="0" w:type="dxa"/>
            </w:tcMar>
          </w:tcPr>
          <w:p w14:paraId="34044E05" w14:textId="77777777" w:rsidR="00624359" w:rsidRDefault="00624359" w:rsidP="004E1D29">
            <w:pPr>
              <w:pStyle w:val="Brdtextmedindrag"/>
            </w:pPr>
            <w:r>
              <w:t>3. </w:t>
            </w:r>
            <w:r>
              <w:rPr>
                <w:i/>
                <w:iCs/>
              </w:rPr>
              <w:t>ett förenklat underlag</w:t>
            </w:r>
            <w:r>
              <w:t xml:space="preserve"> tas fram enligt 6 kap. 47 § miljöbalken, om länsstyrelsen beslutar att en betyd</w:t>
            </w:r>
            <w:r>
              <w:softHyphen/>
              <w:t>ande miljöpåverkan inte kan antas.</w:t>
            </w:r>
          </w:p>
        </w:tc>
      </w:tr>
    </w:tbl>
    <w:p w14:paraId="2B33ECA9" w14:textId="77777777" w:rsidR="00624359" w:rsidRPr="00811E52" w:rsidRDefault="00624359" w:rsidP="00634FB9">
      <w:pPr>
        <w:pStyle w:val="Slutstreck"/>
      </w:pPr>
      <w:r w:rsidRPr="00811E52">
        <w:t>                      </w:t>
      </w:r>
    </w:p>
    <w:p w14:paraId="020AE185" w14:textId="77777777" w:rsidR="00624359" w:rsidRDefault="00624359" w:rsidP="00634FB9">
      <w:pPr>
        <w:pStyle w:val="Brdtextmedindrag"/>
      </w:pPr>
      <w:r>
        <w:t>Denna lag träder i kraft den 1 januari 2025.</w:t>
      </w:r>
    </w:p>
    <w:p w14:paraId="767A61C9" w14:textId="77777777" w:rsidR="00624359" w:rsidRPr="005E0018" w:rsidRDefault="00624359" w:rsidP="00634FB9">
      <w:pPr>
        <w:pStyle w:val="Brdtext"/>
      </w:pPr>
    </w:p>
    <w:p w14:paraId="50065E3F" w14:textId="77777777" w:rsidR="00624359" w:rsidRDefault="00624359" w:rsidP="00634FB9">
      <w:pPr>
        <w:pStyle w:val="Brdtextmedindrag"/>
      </w:pPr>
    </w:p>
    <w:p w14:paraId="1F5A7BF8" w14:textId="77777777" w:rsidR="00624359" w:rsidRDefault="00624359" w:rsidP="00634FB9">
      <w:pPr>
        <w:pStyle w:val="Brdtextmedindrag"/>
        <w:sectPr w:rsidR="00624359" w:rsidSect="002118A8">
          <w:headerReference w:type="even" r:id="rId52"/>
          <w:headerReference w:type="default" r:id="rId53"/>
          <w:footerReference w:type="even" r:id="rId54"/>
          <w:footerReference w:type="default" r:id="rId55"/>
          <w:footerReference w:type="first" r:id="rId56"/>
          <w:footnotePr>
            <w:numRestart w:val="eachSect"/>
          </w:footnotePr>
          <w:pgSz w:w="9356" w:h="13721" w:code="9"/>
          <w:pgMar w:top="794" w:right="2438" w:bottom="1191" w:left="1021" w:header="0" w:footer="709" w:gutter="0"/>
          <w:cols w:space="708"/>
          <w:docGrid w:linePitch="360"/>
        </w:sectPr>
      </w:pPr>
    </w:p>
    <w:p w14:paraId="6D528DD7" w14:textId="77777777" w:rsidR="00624359" w:rsidRDefault="00624359" w:rsidP="00634FB9">
      <w:pPr>
        <w:pStyle w:val="Rubrik2"/>
        <w:spacing w:before="0"/>
      </w:pPr>
      <w:bookmarkStart w:id="11" w:name="_Toc167353415"/>
      <w:r>
        <w:t>Förslag till lag om ändring i lagen (1998:812) med särskilda bestämmelser om vattenverksamhet</w:t>
      </w:r>
      <w:bookmarkEnd w:id="11"/>
    </w:p>
    <w:p w14:paraId="13186C84" w14:textId="77777777" w:rsidR="00624359" w:rsidRDefault="00624359" w:rsidP="00634FB9">
      <w:pPr>
        <w:pStyle w:val="Brdtext"/>
      </w:pPr>
      <w:r>
        <w:t>Härigenom föreskrivs att 7 kap. 11 § lagen (1998:812) med särskilda bestämmelser om vattenverksamhet ska ha följande lydelse.</w:t>
      </w:r>
    </w:p>
    <w:p w14:paraId="2B07BDB9" w14:textId="77777777" w:rsidR="00624359" w:rsidRDefault="00624359" w:rsidP="00634FB9">
      <w:pPr>
        <w:pStyle w:val="Brdtextmedindrag"/>
      </w:pPr>
    </w:p>
    <w:p w14:paraId="63063DC5" w14:textId="77777777" w:rsidR="00624359" w:rsidRDefault="00624359" w:rsidP="00634FB9">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927B8" w14:paraId="77246033" w14:textId="77777777">
        <w:tc>
          <w:tcPr>
            <w:tcW w:w="2500" w:type="pct"/>
            <w:shd w:val="clear" w:color="auto" w:fill="auto"/>
            <w:tcMar>
              <w:left w:w="0" w:type="dxa"/>
            </w:tcMar>
          </w:tcPr>
          <w:p w14:paraId="017C8710" w14:textId="77777777" w:rsidR="00624359" w:rsidRPr="005B0E77" w:rsidRDefault="00624359" w:rsidP="004E1D29">
            <w:pPr>
              <w:pStyle w:val="Brdtext"/>
              <w:rPr>
                <w:i/>
              </w:rPr>
            </w:pPr>
            <w:r w:rsidRPr="005B0E77">
              <w:rPr>
                <w:i/>
              </w:rPr>
              <w:t>Nuvarande lydelse</w:t>
            </w:r>
          </w:p>
        </w:tc>
        <w:tc>
          <w:tcPr>
            <w:tcW w:w="2500" w:type="pct"/>
            <w:shd w:val="clear" w:color="auto" w:fill="auto"/>
            <w:tcMar>
              <w:right w:w="0" w:type="dxa"/>
            </w:tcMar>
          </w:tcPr>
          <w:p w14:paraId="215611C8" w14:textId="77777777" w:rsidR="00624359" w:rsidRPr="005B0E77" w:rsidRDefault="00624359" w:rsidP="004E1D29">
            <w:pPr>
              <w:pStyle w:val="Brdtext"/>
              <w:rPr>
                <w:i/>
              </w:rPr>
            </w:pPr>
            <w:r w:rsidRPr="005B0E77">
              <w:rPr>
                <w:i/>
              </w:rPr>
              <w:t>Föreslagen lydelse</w:t>
            </w:r>
          </w:p>
        </w:tc>
      </w:tr>
    </w:tbl>
    <w:p w14:paraId="3A878D7C" w14:textId="77777777" w:rsidR="00624359" w:rsidRDefault="00624359" w:rsidP="00634FB9">
      <w:pPr>
        <w:pStyle w:val="Brdtext"/>
        <w:spacing w:before="230"/>
        <w:jc w:val="center"/>
        <w:rPr>
          <w:b/>
        </w:rPr>
      </w:pPr>
      <w:r>
        <w:rPr>
          <w:b/>
        </w:rPr>
        <w:t>7 kap.</w:t>
      </w:r>
    </w:p>
    <w:p w14:paraId="7D4B9B25" w14:textId="77777777" w:rsidR="00624359" w:rsidRDefault="00624359" w:rsidP="00634FB9">
      <w:pPr>
        <w:pStyle w:val="Brdtext"/>
        <w:jc w:val="center"/>
      </w:pPr>
      <w:r>
        <w:t>11 §</w:t>
      </w:r>
    </w:p>
    <w:tbl>
      <w:tblPr>
        <w:tblW w:w="5000" w:type="pct"/>
        <w:tblCellMar>
          <w:left w:w="125" w:type="dxa"/>
          <w:right w:w="125" w:type="dxa"/>
        </w:tblCellMar>
        <w:tblLook w:val="0000" w:firstRow="0" w:lastRow="0" w:firstColumn="0" w:lastColumn="0" w:noHBand="0" w:noVBand="0"/>
      </w:tblPr>
      <w:tblGrid>
        <w:gridCol w:w="2948"/>
        <w:gridCol w:w="2949"/>
      </w:tblGrid>
      <w:tr w:rsidR="00D927B8" w14:paraId="498B8003" w14:textId="77777777">
        <w:tc>
          <w:tcPr>
            <w:tcW w:w="2500" w:type="pct"/>
            <w:shd w:val="clear" w:color="auto" w:fill="auto"/>
            <w:tcMar>
              <w:left w:w="0" w:type="dxa"/>
            </w:tcMar>
          </w:tcPr>
          <w:p w14:paraId="588BD71F" w14:textId="77777777" w:rsidR="00624359" w:rsidRDefault="00624359" w:rsidP="004E1D29">
            <w:pPr>
              <w:pStyle w:val="Brdtextmedindrag"/>
              <w:ind w:firstLine="0"/>
            </w:pPr>
            <w:r>
              <w:t>I fråga om förfarandet i stämnings</w:t>
            </w:r>
            <w:r>
              <w:softHyphen/>
              <w:t xml:space="preserve">mål gäller i övrigt bestämmelserna om ansökningsmål i 22 kap. </w:t>
            </w:r>
            <w:r w:rsidRPr="00521EC8">
              <w:rPr>
                <w:i/>
                <w:iCs/>
              </w:rPr>
              <w:t>11 § fjärde stycket</w:t>
            </w:r>
            <w:r w:rsidRPr="000C3DA6">
              <w:t>,</w:t>
            </w:r>
            <w:r>
              <w:t xml:space="preserve"> 12 och 13 §§, 16 § första stycket, 18 och 20 §§, 21 § första och andra stycket samt 24 § miljöbalken.</w:t>
            </w:r>
          </w:p>
        </w:tc>
        <w:tc>
          <w:tcPr>
            <w:tcW w:w="2500" w:type="pct"/>
            <w:shd w:val="clear" w:color="auto" w:fill="auto"/>
            <w:tcMar>
              <w:right w:w="0" w:type="dxa"/>
            </w:tcMar>
          </w:tcPr>
          <w:p w14:paraId="07C8A3B2" w14:textId="77777777" w:rsidR="00624359" w:rsidRDefault="00624359" w:rsidP="004E1D29">
            <w:pPr>
              <w:pStyle w:val="Brdtextmedindrag"/>
              <w:ind w:firstLine="0"/>
            </w:pPr>
            <w:r>
              <w:t>I fråga om förfarandet i stämnings</w:t>
            </w:r>
            <w:r>
              <w:softHyphen/>
              <w:t xml:space="preserve">mål gäller i övrigt bestämmelserna om ansökningsmål i 22 kap. </w:t>
            </w:r>
            <w:r>
              <w:rPr>
                <w:i/>
                <w:iCs/>
              </w:rPr>
              <w:t>11 a § andra och tredje styckena</w:t>
            </w:r>
            <w:r>
              <w:t>, 12 och 13 §§, 16 § första stycket, 18 och 20 §§, 21 § första och andra stycket samt 24 § miljöbalken.</w:t>
            </w:r>
          </w:p>
        </w:tc>
      </w:tr>
    </w:tbl>
    <w:p w14:paraId="2AB5AF4B" w14:textId="77777777" w:rsidR="00624359" w:rsidRDefault="00624359" w:rsidP="00634FB9">
      <w:pPr>
        <w:pStyle w:val="Brdtextmedindrag"/>
      </w:pPr>
      <w:r>
        <w:t>I mål enligt 2 § 6 gäller också 22 kap. 23 och 28 §§ miljöbalken. Om det i ett sådant mål är fråga om arbete för att förebygga eller minska skador eller olägenheter till följd av verksamhet enligt balken eller denna lag, gäller även 22 kap. 14 § miljöbalken.</w:t>
      </w:r>
    </w:p>
    <w:p w14:paraId="1712A811" w14:textId="77777777" w:rsidR="00624359" w:rsidRPr="00811E52" w:rsidRDefault="00624359" w:rsidP="00634FB9">
      <w:pPr>
        <w:pStyle w:val="Slutstreck"/>
      </w:pPr>
      <w:r w:rsidRPr="00811E52">
        <w:t>                      </w:t>
      </w:r>
    </w:p>
    <w:p w14:paraId="41C64328" w14:textId="77777777" w:rsidR="00624359" w:rsidRDefault="00624359" w:rsidP="00634FB9">
      <w:pPr>
        <w:pStyle w:val="Brdtextmedindrag"/>
      </w:pPr>
      <w:r>
        <w:t>Denna lag träder i kraft den 1 januari 2025.</w:t>
      </w:r>
    </w:p>
    <w:p w14:paraId="6E0B2B19" w14:textId="77777777" w:rsidR="00624359" w:rsidRDefault="00624359" w:rsidP="00634FB9">
      <w:pPr>
        <w:pStyle w:val="Brdtext"/>
      </w:pPr>
    </w:p>
    <w:p w14:paraId="3D81488E" w14:textId="77777777" w:rsidR="00624359" w:rsidRDefault="00624359" w:rsidP="00634FB9">
      <w:pPr>
        <w:pStyle w:val="Brdtextmedindrag"/>
        <w:sectPr w:rsidR="00624359" w:rsidSect="002118A8">
          <w:headerReference w:type="even" r:id="rId57"/>
          <w:headerReference w:type="default" r:id="rId58"/>
          <w:footerReference w:type="even" r:id="rId59"/>
          <w:footerReference w:type="default" r:id="rId60"/>
          <w:footerReference w:type="first" r:id="rId61"/>
          <w:footnotePr>
            <w:numRestart w:val="eachSect"/>
          </w:footnotePr>
          <w:pgSz w:w="9356" w:h="13721" w:code="9"/>
          <w:pgMar w:top="794" w:right="2438" w:bottom="1191" w:left="1021" w:header="0" w:footer="709" w:gutter="0"/>
          <w:cols w:space="708"/>
          <w:docGrid w:linePitch="360"/>
        </w:sectPr>
      </w:pPr>
    </w:p>
    <w:p w14:paraId="23C94DC6" w14:textId="77777777" w:rsidR="00624359" w:rsidRPr="00BF53FF" w:rsidRDefault="00624359" w:rsidP="00634FB9">
      <w:pPr>
        <w:pStyle w:val="Rubrik2"/>
        <w:spacing w:before="0"/>
      </w:pPr>
      <w:bookmarkStart w:id="12" w:name="_Toc167353416"/>
      <w:r>
        <w:t>Förslag till lag om ändring i naturgaslagen (2005:403)</w:t>
      </w:r>
      <w:bookmarkEnd w:id="12"/>
    </w:p>
    <w:p w14:paraId="7CB964C4" w14:textId="77777777" w:rsidR="00624359" w:rsidRDefault="00624359" w:rsidP="00634FB9">
      <w:pPr>
        <w:pStyle w:val="Brdtextmedindrag"/>
        <w:ind w:firstLine="0"/>
      </w:pPr>
      <w:r w:rsidRPr="00BF53FF">
        <w:t xml:space="preserve">Härigenom föreskrivs att </w:t>
      </w:r>
      <w:r>
        <w:t>2 kap. 7 </w:t>
      </w:r>
      <w:r w:rsidRPr="00BF53FF">
        <w:t xml:space="preserve">§ </w:t>
      </w:r>
      <w:r>
        <w:t>naturgaslagen (2005:403)</w:t>
      </w:r>
      <w:r w:rsidRPr="00BF53FF">
        <w:t xml:space="preserve"> ska ha följande lydelse.</w:t>
      </w:r>
    </w:p>
    <w:p w14:paraId="6F5BAA1D" w14:textId="77777777" w:rsidR="00624359" w:rsidRDefault="00624359" w:rsidP="00634FB9">
      <w:pPr>
        <w:pStyle w:val="Brdtextmedindrag"/>
        <w:ind w:firstLine="0"/>
      </w:pPr>
    </w:p>
    <w:p w14:paraId="2A99FE91" w14:textId="77777777" w:rsidR="00624359" w:rsidRDefault="00624359" w:rsidP="00634FB9">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473FD34F" w14:textId="77777777">
        <w:tc>
          <w:tcPr>
            <w:tcW w:w="2500" w:type="pct"/>
            <w:shd w:val="clear" w:color="auto" w:fill="auto"/>
            <w:tcMar>
              <w:left w:w="0" w:type="dxa"/>
            </w:tcMar>
          </w:tcPr>
          <w:p w14:paraId="70C7C708" w14:textId="77777777" w:rsidR="00624359" w:rsidRPr="000E6F0B" w:rsidRDefault="00624359" w:rsidP="004E1D29">
            <w:pPr>
              <w:pStyle w:val="Brdtext"/>
              <w:rPr>
                <w:i/>
              </w:rPr>
            </w:pPr>
            <w:r w:rsidRPr="000E6F0B">
              <w:rPr>
                <w:i/>
              </w:rPr>
              <w:t>Nuvarande lydelse</w:t>
            </w:r>
          </w:p>
        </w:tc>
        <w:tc>
          <w:tcPr>
            <w:tcW w:w="2500" w:type="pct"/>
            <w:shd w:val="clear" w:color="auto" w:fill="auto"/>
            <w:tcMar>
              <w:right w:w="0" w:type="dxa"/>
            </w:tcMar>
          </w:tcPr>
          <w:p w14:paraId="3B2B6D40" w14:textId="77777777" w:rsidR="00624359" w:rsidRPr="000E6F0B" w:rsidRDefault="00624359" w:rsidP="004E1D29">
            <w:pPr>
              <w:pStyle w:val="Brdtext"/>
              <w:rPr>
                <w:i/>
              </w:rPr>
            </w:pPr>
            <w:r w:rsidRPr="000E6F0B">
              <w:rPr>
                <w:i/>
              </w:rPr>
              <w:t>Föreslagen lydelse</w:t>
            </w:r>
          </w:p>
        </w:tc>
      </w:tr>
    </w:tbl>
    <w:p w14:paraId="1E1BEB34" w14:textId="77777777" w:rsidR="00624359" w:rsidRDefault="00624359" w:rsidP="00634FB9">
      <w:pPr>
        <w:pStyle w:val="Brdtext"/>
        <w:spacing w:before="230"/>
        <w:jc w:val="center"/>
        <w:rPr>
          <w:b/>
        </w:rPr>
      </w:pPr>
      <w:r>
        <w:rPr>
          <w:b/>
        </w:rPr>
        <w:t>2 kap.</w:t>
      </w:r>
    </w:p>
    <w:p w14:paraId="301AE84F" w14:textId="77777777" w:rsidR="00624359" w:rsidRDefault="00624359" w:rsidP="00634FB9">
      <w:pPr>
        <w:pStyle w:val="Brdtext"/>
        <w:jc w:val="center"/>
      </w:pPr>
      <w:r>
        <w:t>7 §</w:t>
      </w:r>
      <w:r w:rsidRPr="00BC06B0">
        <w:rPr>
          <w:rStyle w:val="Fotnotsreferens"/>
        </w:rPr>
        <w:footnoteReference w:id="37"/>
      </w:r>
    </w:p>
    <w:p w14:paraId="134EDDF1" w14:textId="77777777" w:rsidR="00624359" w:rsidRDefault="00624359" w:rsidP="00634FB9">
      <w:pPr>
        <w:pStyle w:val="Brdtext"/>
      </w:pPr>
      <w:r>
        <w:t>Vid prövning av frågor om meddelande av koncession ska 2–4 kap. och 5 kap. 3–5 och 18 §§ miljöbalken tillämpas.</w:t>
      </w:r>
    </w:p>
    <w:p w14:paraId="53A525B7" w14:textId="77777777" w:rsidR="00624359" w:rsidRDefault="00624359" w:rsidP="00634FB9">
      <w:pPr>
        <w:pStyle w:val="Brdtextmedindrag"/>
      </w:pPr>
      <w:r>
        <w:t>För verksamheter och åtgärder som ska prövas för en koncession ska</w:t>
      </w:r>
    </w:p>
    <w:p w14:paraId="01A4BC0B" w14:textId="77777777" w:rsidR="00624359" w:rsidRDefault="00624359" w:rsidP="00634FB9">
      <w:pPr>
        <w:pStyle w:val="Brdtextmedindrag"/>
      </w:pPr>
      <w:r>
        <w:t>1. frågan om verksamheten eller åtgärden kan antas medföra en betydande miljöpåverkan avgöras i ett särskilt beslut enligt 6 kap. 26 och 27 §§ miljöbalken efter att en undersökning enligt 6 kap. 23–26 §§ har gjorts om annat inte följer av undantagen i 6 kap. 23 § andra stycket,</w:t>
      </w:r>
    </w:p>
    <w:p w14:paraId="27CEAE51" w14:textId="77777777" w:rsidR="00624359" w:rsidRDefault="00624359" w:rsidP="00634FB9">
      <w:pPr>
        <w:pStyle w:val="Brdtextmedindrag"/>
      </w:pPr>
      <w:r>
        <w:t>2. en specifik miljöbedömning göras, information lämnas och samord</w:t>
      </w:r>
      <w:r>
        <w:softHyphen/>
        <w:t>ning ske enligt 6 kap. 28–46 §§ miljöbalken, om en betydande miljö</w:t>
      </w:r>
      <w:r>
        <w:softHyphen/>
        <w:t>påverkan kan antas, och</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18C70A32" w14:textId="77777777">
        <w:tc>
          <w:tcPr>
            <w:tcW w:w="2500" w:type="pct"/>
            <w:shd w:val="clear" w:color="auto" w:fill="auto"/>
            <w:tcMar>
              <w:left w:w="0" w:type="dxa"/>
            </w:tcMar>
          </w:tcPr>
          <w:p w14:paraId="3F02155F" w14:textId="1CBAF8E9" w:rsidR="00624359" w:rsidRDefault="00624359" w:rsidP="004E1D29">
            <w:pPr>
              <w:pStyle w:val="Brdtextmedindrag"/>
            </w:pPr>
            <w:r>
              <w:t>3. </w:t>
            </w:r>
            <w:r w:rsidRPr="00657CE8">
              <w:rPr>
                <w:i/>
                <w:iCs/>
              </w:rPr>
              <w:t>en liten miljökonsekvensbe</w:t>
            </w:r>
            <w:r>
              <w:rPr>
                <w:i/>
                <w:iCs/>
              </w:rPr>
              <w:softHyphen/>
            </w:r>
            <w:r w:rsidRPr="00657CE8">
              <w:rPr>
                <w:i/>
                <w:iCs/>
              </w:rPr>
              <w:t>skrivning</w:t>
            </w:r>
            <w:r>
              <w:t xml:space="preserve"> tas fram enligt 6 kap. 47 § miljöbalken, om länsstyrelsen beslutar att en betydande miljö</w:t>
            </w:r>
            <w:r>
              <w:softHyphen/>
              <w:t>påverkan inte kan antas.</w:t>
            </w:r>
          </w:p>
        </w:tc>
        <w:tc>
          <w:tcPr>
            <w:tcW w:w="2500" w:type="pct"/>
            <w:shd w:val="clear" w:color="auto" w:fill="auto"/>
            <w:tcMar>
              <w:right w:w="0" w:type="dxa"/>
            </w:tcMar>
          </w:tcPr>
          <w:p w14:paraId="4DFAA87A" w14:textId="77777777" w:rsidR="00624359" w:rsidRDefault="00624359" w:rsidP="004E1D29">
            <w:pPr>
              <w:pStyle w:val="Brdtextmedindrag"/>
            </w:pPr>
            <w:r>
              <w:t>3. </w:t>
            </w:r>
            <w:r>
              <w:rPr>
                <w:i/>
                <w:iCs/>
              </w:rPr>
              <w:t>ett förenklat underlag</w:t>
            </w:r>
            <w:r>
              <w:t xml:space="preserve"> tas fram enligt 6 kap. 47 § miljöbalken, om länsstyrelsen beslutar att en betyd</w:t>
            </w:r>
            <w:r>
              <w:softHyphen/>
              <w:t>ande miljöpåverkan inte kan antas.</w:t>
            </w:r>
          </w:p>
        </w:tc>
      </w:tr>
    </w:tbl>
    <w:p w14:paraId="359A492D" w14:textId="77777777" w:rsidR="00624359" w:rsidRPr="00811E52" w:rsidRDefault="00624359" w:rsidP="00634FB9">
      <w:pPr>
        <w:pStyle w:val="Slutstreck"/>
      </w:pPr>
      <w:r w:rsidRPr="00811E52">
        <w:t>                      </w:t>
      </w:r>
    </w:p>
    <w:p w14:paraId="7AF6250D" w14:textId="77777777" w:rsidR="00624359" w:rsidRDefault="00624359" w:rsidP="00634FB9">
      <w:pPr>
        <w:pStyle w:val="Brdtextmedindrag"/>
      </w:pPr>
      <w:r>
        <w:t>Denna lag träder i kraft den 1 januari 2025.</w:t>
      </w:r>
    </w:p>
    <w:p w14:paraId="4FF85E88" w14:textId="77777777" w:rsidR="00624359" w:rsidRDefault="00624359" w:rsidP="00634FB9">
      <w:pPr>
        <w:pStyle w:val="Brdtextmedindrag"/>
      </w:pPr>
    </w:p>
    <w:p w14:paraId="064F5629" w14:textId="77777777" w:rsidR="00624359" w:rsidRDefault="00624359" w:rsidP="00634FB9">
      <w:pPr>
        <w:pStyle w:val="Brdtextmedindrag"/>
        <w:sectPr w:rsidR="00624359" w:rsidSect="002118A8">
          <w:headerReference w:type="even" r:id="rId62"/>
          <w:headerReference w:type="default" r:id="rId63"/>
          <w:footerReference w:type="even" r:id="rId64"/>
          <w:footerReference w:type="default" r:id="rId65"/>
          <w:footerReference w:type="first" r:id="rId66"/>
          <w:footnotePr>
            <w:numRestart w:val="eachSect"/>
          </w:footnotePr>
          <w:pgSz w:w="9356" w:h="13721" w:code="9"/>
          <w:pgMar w:top="794" w:right="2438" w:bottom="1191" w:left="1021" w:header="0" w:footer="709" w:gutter="0"/>
          <w:cols w:space="708"/>
          <w:docGrid w:linePitch="360"/>
        </w:sectPr>
      </w:pPr>
    </w:p>
    <w:p w14:paraId="2CA912B3" w14:textId="77777777" w:rsidR="00624359" w:rsidRDefault="00624359" w:rsidP="00634FB9">
      <w:pPr>
        <w:pStyle w:val="Rubrik2"/>
        <w:pageBreakBefore/>
        <w:spacing w:before="0"/>
      </w:pPr>
      <w:bookmarkStart w:id="13" w:name="_Toc167353417"/>
      <w:r>
        <w:t>Förslag till lag om ändring i lagen (2010:921) om mark- och miljödomstolar</w:t>
      </w:r>
      <w:bookmarkEnd w:id="13"/>
    </w:p>
    <w:p w14:paraId="6D3F3285" w14:textId="77777777" w:rsidR="00624359" w:rsidRDefault="00624359" w:rsidP="00634FB9">
      <w:pPr>
        <w:pStyle w:val="Brdtext"/>
      </w:pPr>
      <w:r>
        <w:t>Härigenom föreskrivs att 3 kap. 7 § lagen (2010:921) om mark- och miljö</w:t>
      </w:r>
      <w:r>
        <w:softHyphen/>
        <w:t>domstolar ska ha följande lydelse.</w:t>
      </w:r>
    </w:p>
    <w:p w14:paraId="2C81FBD3" w14:textId="77777777" w:rsidR="00624359" w:rsidRDefault="00624359" w:rsidP="00634FB9">
      <w:pPr>
        <w:pStyle w:val="Brdtextmedindrag"/>
      </w:pPr>
    </w:p>
    <w:p w14:paraId="11A68986" w14:textId="77777777" w:rsidR="00624359" w:rsidRDefault="00624359" w:rsidP="00634FB9">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927B8" w14:paraId="0F476C90" w14:textId="77777777">
        <w:tc>
          <w:tcPr>
            <w:tcW w:w="2500" w:type="pct"/>
            <w:shd w:val="clear" w:color="auto" w:fill="auto"/>
            <w:tcMar>
              <w:left w:w="0" w:type="dxa"/>
            </w:tcMar>
          </w:tcPr>
          <w:p w14:paraId="3CF6922D" w14:textId="77777777" w:rsidR="00624359" w:rsidRPr="005B0E77" w:rsidRDefault="00624359" w:rsidP="004E1D29">
            <w:pPr>
              <w:pStyle w:val="Brdtext"/>
              <w:rPr>
                <w:i/>
              </w:rPr>
            </w:pPr>
            <w:r w:rsidRPr="005B0E77">
              <w:rPr>
                <w:i/>
              </w:rPr>
              <w:t>Nuvarande lydelse</w:t>
            </w:r>
          </w:p>
        </w:tc>
        <w:tc>
          <w:tcPr>
            <w:tcW w:w="2500" w:type="pct"/>
            <w:shd w:val="clear" w:color="auto" w:fill="auto"/>
            <w:tcMar>
              <w:right w:w="0" w:type="dxa"/>
            </w:tcMar>
          </w:tcPr>
          <w:p w14:paraId="5A52A089" w14:textId="77777777" w:rsidR="00624359" w:rsidRPr="005B0E77" w:rsidRDefault="00624359" w:rsidP="004E1D29">
            <w:pPr>
              <w:pStyle w:val="Brdtext"/>
              <w:rPr>
                <w:i/>
              </w:rPr>
            </w:pPr>
            <w:r w:rsidRPr="005B0E77">
              <w:rPr>
                <w:i/>
              </w:rPr>
              <w:t>Förslagen lydelse</w:t>
            </w:r>
          </w:p>
        </w:tc>
      </w:tr>
    </w:tbl>
    <w:p w14:paraId="3A363AF8" w14:textId="77777777" w:rsidR="00624359" w:rsidRDefault="00624359" w:rsidP="00634FB9">
      <w:pPr>
        <w:pStyle w:val="Brdtext"/>
        <w:spacing w:before="230"/>
        <w:jc w:val="center"/>
        <w:rPr>
          <w:b/>
        </w:rPr>
      </w:pPr>
      <w:r>
        <w:rPr>
          <w:b/>
        </w:rPr>
        <w:t>3 kap.</w:t>
      </w:r>
    </w:p>
    <w:p w14:paraId="4D810214" w14:textId="77777777" w:rsidR="00624359" w:rsidRDefault="00624359" w:rsidP="00634FB9">
      <w:pPr>
        <w:pStyle w:val="Brdtext"/>
        <w:jc w:val="center"/>
      </w:pPr>
      <w:r>
        <w:t>7 §</w:t>
      </w:r>
    </w:p>
    <w:p w14:paraId="693985C4" w14:textId="77777777" w:rsidR="00624359" w:rsidRPr="00935C41" w:rsidRDefault="00624359" w:rsidP="00634FB9">
      <w:pPr>
        <w:pStyle w:val="Brdtextmedindrag"/>
        <w:ind w:firstLine="0"/>
      </w:pPr>
      <w:r>
        <w:t>Statliga myndigheter och kommuner är skyldiga att utan ersättning till domstolarna låna ut de lokaler som domstolarna behöver för sina sammanträden, förutsatt att lokalerna inte är upptagna för sina huvud</w:t>
      </w:r>
      <w:r>
        <w:softHyphen/>
        <w:t>sakliga ändamål.</w:t>
      </w:r>
      <w:r w:rsidRPr="00935C41">
        <w:t xml:space="preserve"> </w:t>
      </w:r>
      <w:r>
        <w:t>Upplåtaren har dock rätt till ersättning för de särskilda kostnader som sammanträdet medför.</w:t>
      </w:r>
    </w:p>
    <w:tbl>
      <w:tblPr>
        <w:tblW w:w="5000" w:type="pct"/>
        <w:tblCellMar>
          <w:left w:w="125" w:type="dxa"/>
          <w:right w:w="125" w:type="dxa"/>
        </w:tblCellMar>
        <w:tblLook w:val="0000" w:firstRow="0" w:lastRow="0" w:firstColumn="0" w:lastColumn="0" w:noHBand="0" w:noVBand="0"/>
      </w:tblPr>
      <w:tblGrid>
        <w:gridCol w:w="2948"/>
        <w:gridCol w:w="2949"/>
      </w:tblGrid>
      <w:tr w:rsidR="00D927B8" w14:paraId="421C82E4" w14:textId="77777777">
        <w:tc>
          <w:tcPr>
            <w:tcW w:w="2500" w:type="pct"/>
            <w:shd w:val="clear" w:color="auto" w:fill="auto"/>
            <w:tcMar>
              <w:left w:w="0" w:type="dxa"/>
            </w:tcMar>
          </w:tcPr>
          <w:p w14:paraId="5ECD9B80" w14:textId="77777777" w:rsidR="00624359" w:rsidRDefault="00624359" w:rsidP="004E1D29">
            <w:pPr>
              <w:pStyle w:val="Brdtextmedindrag"/>
            </w:pPr>
          </w:p>
        </w:tc>
        <w:tc>
          <w:tcPr>
            <w:tcW w:w="2500" w:type="pct"/>
            <w:shd w:val="clear" w:color="auto" w:fill="auto"/>
            <w:tcMar>
              <w:right w:w="0" w:type="dxa"/>
            </w:tcMar>
          </w:tcPr>
          <w:p w14:paraId="10D35B8A" w14:textId="77777777" w:rsidR="00624359" w:rsidRPr="00935C41" w:rsidRDefault="00624359" w:rsidP="004E1D29">
            <w:pPr>
              <w:pStyle w:val="Brdtextmedindrag"/>
              <w:rPr>
                <w:i/>
                <w:iCs/>
              </w:rPr>
            </w:pPr>
            <w:r w:rsidRPr="00935C41">
              <w:rPr>
                <w:i/>
                <w:iCs/>
              </w:rPr>
              <w:t>Statliga myndigheter och kom</w:t>
            </w:r>
            <w:r>
              <w:rPr>
                <w:i/>
                <w:iCs/>
              </w:rPr>
              <w:softHyphen/>
            </w:r>
            <w:r w:rsidRPr="00935C41">
              <w:rPr>
                <w:i/>
                <w:iCs/>
              </w:rPr>
              <w:t xml:space="preserve">muner är även skyldiga att </w:t>
            </w:r>
            <w:r>
              <w:rPr>
                <w:i/>
                <w:iCs/>
              </w:rPr>
              <w:t xml:space="preserve">utan ersättning </w:t>
            </w:r>
            <w:r w:rsidRPr="00935C41">
              <w:rPr>
                <w:i/>
                <w:iCs/>
              </w:rPr>
              <w:t xml:space="preserve">bistå </w:t>
            </w:r>
            <w:r>
              <w:rPr>
                <w:i/>
                <w:iCs/>
              </w:rPr>
              <w:t>en domstol</w:t>
            </w:r>
            <w:r w:rsidRPr="00935C41">
              <w:rPr>
                <w:i/>
                <w:iCs/>
              </w:rPr>
              <w:t xml:space="preserve"> med </w:t>
            </w:r>
            <w:r>
              <w:rPr>
                <w:i/>
                <w:iCs/>
              </w:rPr>
              <w:t>att göra en akt tillgänglig i myndig</w:t>
            </w:r>
            <w:r>
              <w:rPr>
                <w:i/>
                <w:iCs/>
              </w:rPr>
              <w:softHyphen/>
              <w:t>hetens eller kommunens lokal, om</w:t>
            </w:r>
            <w:r w:rsidRPr="00935C41">
              <w:rPr>
                <w:i/>
                <w:iCs/>
              </w:rPr>
              <w:t xml:space="preserve"> domstol</w:t>
            </w:r>
            <w:r>
              <w:rPr>
                <w:i/>
                <w:iCs/>
              </w:rPr>
              <w:t>en</w:t>
            </w:r>
            <w:r w:rsidRPr="00935C41">
              <w:rPr>
                <w:i/>
                <w:iCs/>
              </w:rPr>
              <w:t xml:space="preserve"> begär det.</w:t>
            </w:r>
          </w:p>
        </w:tc>
      </w:tr>
    </w:tbl>
    <w:p w14:paraId="0F8F8510" w14:textId="77777777" w:rsidR="00624359" w:rsidRPr="00811E52" w:rsidRDefault="00624359" w:rsidP="00634FB9">
      <w:pPr>
        <w:pStyle w:val="Slutstreck"/>
      </w:pPr>
      <w:r w:rsidRPr="00811E52">
        <w:t>                      </w:t>
      </w:r>
    </w:p>
    <w:p w14:paraId="280996C6" w14:textId="0FF073A8" w:rsidR="00DB62B9" w:rsidRDefault="00624359" w:rsidP="00634FB9">
      <w:pPr>
        <w:pStyle w:val="Brdtextmedindrag"/>
      </w:pPr>
      <w:r>
        <w:t>Denna lag träder i kraft den 1 januari 2025.</w:t>
      </w:r>
    </w:p>
    <w:p w14:paraId="5BED3803" w14:textId="77777777" w:rsidR="00624359" w:rsidRPr="00152749" w:rsidRDefault="00624359" w:rsidP="00634FB9">
      <w:pPr>
        <w:pStyle w:val="Brdtextmedindrag"/>
        <w:sectPr w:rsidR="00624359" w:rsidRPr="00152749" w:rsidSect="00155500">
          <w:headerReference w:type="even" r:id="rId67"/>
          <w:headerReference w:type="default" r:id="rId68"/>
          <w:footerReference w:type="even" r:id="rId69"/>
          <w:footerReference w:type="default" r:id="rId70"/>
          <w:footerReference w:type="first" r:id="rId71"/>
          <w:type w:val="continuous"/>
          <w:pgSz w:w="9356" w:h="13721" w:code="9"/>
          <w:pgMar w:top="794" w:right="2438" w:bottom="1191" w:left="1021" w:header="0" w:footer="709" w:gutter="0"/>
          <w:cols w:space="708"/>
          <w:docGrid w:linePitch="360"/>
        </w:sectPr>
      </w:pPr>
    </w:p>
    <w:p w14:paraId="5F3C2C88" w14:textId="77777777" w:rsidR="00624359" w:rsidRDefault="00624359" w:rsidP="001354E7">
      <w:pPr>
        <w:pStyle w:val="Rubrik1"/>
        <w:pageBreakBefore/>
        <w:spacing w:before="0"/>
      </w:pPr>
      <w:bookmarkStart w:id="14" w:name="_Toc165537279"/>
      <w:bookmarkStart w:id="15" w:name="_Toc167353418"/>
      <w:r>
        <w:t>Ärendet och dess beredning</w:t>
      </w:r>
      <w:bookmarkEnd w:id="14"/>
      <w:bookmarkEnd w:id="15"/>
    </w:p>
    <w:p w14:paraId="228537EC" w14:textId="77777777" w:rsidR="00624359" w:rsidRDefault="00624359" w:rsidP="001354E7">
      <w:pPr>
        <w:pStyle w:val="Brdtext"/>
      </w:pPr>
      <w:r>
        <w:t>Regeringen beslutade den 20 augusti 2020 att ge en särskild utredare i uppdrag att se över det nuvarande systemet för miljöprövning och lämna förslag på de ändringar och åtgärder som krävs för att uppnå en modernare och mer effektiv miljöprövning (dir. 2020:86). Syftet med direktiven var att genom horisontella förändringar i miljöprövningen underlätta för miljö- och klimatförbättrande investeringar och åstadkomma snabbare och enklare prövningsprocesser, samtidigt som miljöskyddet bibehålls.</w:t>
      </w:r>
    </w:p>
    <w:p w14:paraId="6BBF1C64" w14:textId="77777777" w:rsidR="00624359" w:rsidRDefault="00624359" w:rsidP="001354E7">
      <w:pPr>
        <w:pStyle w:val="Brdtextmedindrag"/>
      </w:pPr>
      <w:r>
        <w:t>Uppdraget utökades och förlängdes genom tilläggsdirektiv den 22 juli 2021 (dir. 2021:57).</w:t>
      </w:r>
      <w:r w:rsidDel="00B45556">
        <w:t xml:space="preserve"> </w:t>
      </w:r>
      <w:r>
        <w:t>Tilläggsdirektiven innebar bl.a. att utredningen fick i uppdrag att utreda ett begränsat förtursförfarande för vissa verksamheter för att nå klimatmålen. Den fick också i uppdrag att utreda hur omprövning och tidsbegränsning av tillstånd ska kunna användas för att säkerställa att verksamheter bedrivs med moderna miljövillkor i syfte att nå miljö- och klimatmålen.</w:t>
      </w:r>
    </w:p>
    <w:p w14:paraId="1DB1295B" w14:textId="77777777" w:rsidR="00624359" w:rsidRDefault="00624359" w:rsidP="001354E7">
      <w:pPr>
        <w:pStyle w:val="Brdtextmedindrag"/>
      </w:pPr>
      <w:r>
        <w:t>Utredningen, som tog namnet Miljöprövningsutredningen, överlämnade den 23 juni 2022 betänkandet Om prövning och omprövning – en del av den gröna omställningen (SOU 2022:33). En sammanfattning av be</w:t>
      </w:r>
      <w:r>
        <w:softHyphen/>
        <w:t xml:space="preserve">tänkandet finns i </w:t>
      </w:r>
      <w:r>
        <w:rPr>
          <w:i/>
          <w:iCs/>
        </w:rPr>
        <w:t>bilaga 1</w:t>
      </w:r>
      <w:r>
        <w:t xml:space="preserve">. Betänkandets lagförslag finns i </w:t>
      </w:r>
      <w:r>
        <w:rPr>
          <w:i/>
          <w:iCs/>
        </w:rPr>
        <w:t>bilaga 2</w:t>
      </w:r>
      <w:r>
        <w:t>.</w:t>
      </w:r>
    </w:p>
    <w:p w14:paraId="308C59CE" w14:textId="77777777" w:rsidR="00624359" w:rsidRDefault="00624359" w:rsidP="001354E7">
      <w:pPr>
        <w:pStyle w:val="Brdtextmedindrag"/>
      </w:pPr>
      <w:r>
        <w:t>Betänkandet har remissbehandlats. En förteckning över remissinstans</w:t>
      </w:r>
      <w:r>
        <w:softHyphen/>
        <w:t xml:space="preserve">erna finns i </w:t>
      </w:r>
      <w:r>
        <w:rPr>
          <w:i/>
          <w:iCs/>
        </w:rPr>
        <w:t>bilaga 3</w:t>
      </w:r>
      <w:r>
        <w:t>. Remissvaren finns tillgängliga i Klimat- och närings</w:t>
      </w:r>
      <w:r>
        <w:softHyphen/>
        <w:t>livsdepartementet (KN</w:t>
      </w:r>
      <w:r w:rsidRPr="006E0316">
        <w:t>2023/00940</w:t>
      </w:r>
      <w:r>
        <w:t>).</w:t>
      </w:r>
    </w:p>
    <w:p w14:paraId="135E1432" w14:textId="77777777" w:rsidR="00624359" w:rsidRDefault="00624359" w:rsidP="001354E7">
      <w:pPr>
        <w:pStyle w:val="Brdtextmedindrag"/>
      </w:pPr>
      <w:r>
        <w:t>I betänkandet finns även förslag om en obligatorisk omprövning av miljöfarlig verksamhet för moderna miljövillkor, möjlighet till ompröv</w:t>
      </w:r>
      <w:r>
        <w:softHyphen/>
        <w:t>ning av Natura 2000-tillstånd, att tillstånd ska kunna omprövas om det behövs för att uppfylla en EU-rättslig förpliktelse, att regeringens tillåtlighetsprövning ska göras tidigt i processen och att den begränsning som innebär att verksamheter med äldre tillstånd endast kan tidsbegränsas under vissa förutsättningar ska tas bort. Dessa förslag behandlas inte i detta lagstiftningsärende.</w:t>
      </w:r>
    </w:p>
    <w:p w14:paraId="6E86F6E7" w14:textId="7EB62253" w:rsidR="00624359" w:rsidRDefault="00624359" w:rsidP="001354E7">
      <w:pPr>
        <w:pStyle w:val="Brdtextmedindrag"/>
      </w:pPr>
      <w:r w:rsidRPr="008A7574">
        <w:t>Riksdagen har tillkännagett för regeringen att den snarast bör vidta nödvändiga åtgärder för att förenkla och förkorta tillståndsprocesserna för gruv- och mineralnäringen och därefter återkomma till riksdagen med en redovisning av vilka åtgärder som har vidtagits (bet. 2018/19:NU11 punkt</w:t>
      </w:r>
      <w:r>
        <w:t> </w:t>
      </w:r>
      <w:r w:rsidRPr="008A7574">
        <w:t xml:space="preserve">1, rskr. 2018/19:209). Riksdagen har även </w:t>
      </w:r>
      <w:r>
        <w:t>tillkännagett för regeringen det som utskottet anför om</w:t>
      </w:r>
      <w:r w:rsidRPr="008A7574">
        <w:t xml:space="preserve"> tillståndsprocesser och handlägg</w:t>
      </w:r>
      <w:r>
        <w:softHyphen/>
      </w:r>
      <w:r w:rsidRPr="008A7574">
        <w:t>ningstider (bet. 2020/21:NU18 s. 11, rskr. 2020/21:228). Av det tillkänna</w:t>
      </w:r>
      <w:r>
        <w:softHyphen/>
      </w:r>
      <w:r w:rsidRPr="008A7574">
        <w:t>givandet framgår att regeringen senast den 30</w:t>
      </w:r>
      <w:r>
        <w:t> </w:t>
      </w:r>
      <w:r w:rsidRPr="008A7574">
        <w:t xml:space="preserve">juni 2022 ska återkomma till riksdagen med konkreta förslag på förenklade tillståndsprocesser och kortare handläggningstider för gruv- och mineralnäringen. </w:t>
      </w:r>
      <w:r>
        <w:t>Tillkänna</w:t>
      </w:r>
      <w:r>
        <w:softHyphen/>
        <w:t>givandena behandlas i avsnitt 6.12. Genom förslagen i den här proposi</w:t>
      </w:r>
      <w:r>
        <w:softHyphen/>
        <w:t xml:space="preserve">tionen bedömer regeringen att dessa tillkännagivanden är slutbehandlade. </w:t>
      </w:r>
    </w:p>
    <w:p w14:paraId="04EBDC4D" w14:textId="19858EF3" w:rsidR="00624359" w:rsidRDefault="00624359" w:rsidP="001354E7">
      <w:pPr>
        <w:pStyle w:val="Brdtextmedindrag"/>
      </w:pPr>
      <w:r w:rsidRPr="00E63EF2">
        <w:t>Riksdagen har vidare tillkännagett för regeringen det som utskottet anför om behovet av ett s.k. grönt spår för att ta ytterligare steg för att förbättra tillståndsprocesserna, bl.a. genom skyndsammare handläggning och proaktivt arbete (bet. 2018/19:MJU18 punkt</w:t>
      </w:r>
      <w:r w:rsidR="00F82619">
        <w:t> </w:t>
      </w:r>
      <w:r w:rsidRPr="00E63EF2">
        <w:t>4, rskr</w:t>
      </w:r>
      <w:r w:rsidR="00F82619">
        <w:t>.</w:t>
      </w:r>
      <w:r w:rsidRPr="00E63EF2">
        <w:t xml:space="preserve"> 2018/19:275). Riksdagen har också tillkännagett för regeringen det som utskottet anför om tidsfrist vid miljöprövning (bet. 2021/22:MJU29 punkt</w:t>
      </w:r>
      <w:r w:rsidR="00F82619">
        <w:t> </w:t>
      </w:r>
      <w:r w:rsidRPr="00E63EF2">
        <w:t xml:space="preserve">9 rskr. 2021/22:389). Enligt tillkännagivandet bör som utgångspunkt ett slutligt avgörande i ärenden om miljötillstånd inom jordbruket finnas inom den tidsfrist om sex månader som gäller enligt förvaltningslagen. </w:t>
      </w:r>
      <w:r>
        <w:t>Tillkänna</w:t>
      </w:r>
      <w:r>
        <w:softHyphen/>
        <w:t>givandena behandlas i avsnitt 6.12. De</w:t>
      </w:r>
      <w:r w:rsidRPr="00E63EF2">
        <w:t xml:space="preserve"> är inte slutbehandlade.</w:t>
      </w:r>
    </w:p>
    <w:p w14:paraId="44A96929" w14:textId="77777777" w:rsidR="00624359" w:rsidRDefault="00624359" w:rsidP="00E31C7B">
      <w:pPr>
        <w:pStyle w:val="Rubrik5utannumrering"/>
      </w:pPr>
      <w:r>
        <w:t>Lagrådet</w:t>
      </w:r>
    </w:p>
    <w:p w14:paraId="3234186C" w14:textId="2503DC82" w:rsidR="00624359" w:rsidRDefault="00624359" w:rsidP="00E31C7B">
      <w:pPr>
        <w:pStyle w:val="Brdtext"/>
      </w:pPr>
      <w:r>
        <w:t xml:space="preserve">Regeringen beslutade den 2 maj 2024 att inhämta Lagrådets yttrande över de lagförslag som återges i </w:t>
      </w:r>
      <w:r w:rsidRPr="000F7E6B">
        <w:rPr>
          <w:i/>
          <w:iCs/>
        </w:rPr>
        <w:t>bilaga </w:t>
      </w:r>
      <w:r>
        <w:rPr>
          <w:i/>
          <w:iCs/>
        </w:rPr>
        <w:t>4</w:t>
      </w:r>
      <w:r>
        <w:t xml:space="preserve">. Lagrådets yttrande finns i </w:t>
      </w:r>
      <w:r w:rsidRPr="000F7E6B">
        <w:rPr>
          <w:i/>
          <w:iCs/>
        </w:rPr>
        <w:t>bilaga </w:t>
      </w:r>
      <w:r>
        <w:rPr>
          <w:i/>
          <w:iCs/>
        </w:rPr>
        <w:t>5</w:t>
      </w:r>
      <w:r>
        <w:t>. Lagrådet avstyrker förslaget om giltighetsförlängning av tidsbegränsade tillstånd såvitt avser förlängning av tillstånd som avses i 7 kap. 28 a § miljöbalken</w:t>
      </w:r>
      <w:r w:rsidRPr="00E63EF2">
        <w:t xml:space="preserve">. </w:t>
      </w:r>
      <w:r w:rsidRPr="001A170B">
        <w:t xml:space="preserve">Med anledning av Lagrådets synpunkter har ändringar gjorts i </w:t>
      </w:r>
      <w:r w:rsidR="009870BD">
        <w:t xml:space="preserve">lagrådsremissens </w:t>
      </w:r>
      <w:r w:rsidRPr="001A170B">
        <w:t>förslag till 22 kap. 1 g § och 24 kap. 14 a §</w:t>
      </w:r>
      <w:r w:rsidR="009870BD">
        <w:t xml:space="preserve"> miljö</w:t>
      </w:r>
      <w:r w:rsidR="00F82619">
        <w:softHyphen/>
      </w:r>
      <w:r w:rsidR="009870BD">
        <w:t>balken</w:t>
      </w:r>
      <w:r w:rsidRPr="001A170B">
        <w:t xml:space="preserve">. Lagrådets synpunkter behandlas i avsnitt 6.4 </w:t>
      </w:r>
      <w:r w:rsidRPr="00E63EF2">
        <w:t>och 8.1.</w:t>
      </w:r>
      <w:r w:rsidRPr="001A170B">
        <w:t xml:space="preserve"> I förhållande till lagrådsremissen görs dessutom vissa redaktionella och språkliga ändringar.</w:t>
      </w:r>
    </w:p>
    <w:p w14:paraId="1B398C45" w14:textId="77777777" w:rsidR="00624359" w:rsidRDefault="00624359" w:rsidP="001354E7">
      <w:pPr>
        <w:pStyle w:val="Rubrik1"/>
      </w:pPr>
      <w:bookmarkStart w:id="16" w:name="_Toc165537280"/>
      <w:bookmarkStart w:id="17" w:name="_Toc167353419"/>
      <w:r>
        <w:t>Om tillståndsprövningen</w:t>
      </w:r>
      <w:bookmarkEnd w:id="16"/>
      <w:bookmarkEnd w:id="17"/>
    </w:p>
    <w:p w14:paraId="09C6FF32" w14:textId="77777777" w:rsidR="00624359" w:rsidRPr="00952971" w:rsidRDefault="00624359" w:rsidP="001354E7">
      <w:pPr>
        <w:pStyle w:val="Rubrik2"/>
        <w:spacing w:before="0"/>
      </w:pPr>
      <w:bookmarkStart w:id="18" w:name="_Toc165537281"/>
      <w:bookmarkStart w:id="19" w:name="_Toc167353420"/>
      <w:r>
        <w:t>Miljötillståndsprocessens betydelse för snabbare grön omställning</w:t>
      </w:r>
      <w:bookmarkEnd w:id="18"/>
      <w:bookmarkEnd w:id="19"/>
    </w:p>
    <w:p w14:paraId="3238E99F" w14:textId="16F8C99F" w:rsidR="00624359" w:rsidRDefault="00624359" w:rsidP="001354E7">
      <w:pPr>
        <w:pStyle w:val="Brdtext"/>
      </w:pPr>
      <w:r w:rsidRPr="00242901">
        <w:t xml:space="preserve">Tillståndsprövningarna enligt miljöbalken spelar en viktig roll för att </w:t>
      </w:r>
      <w:r>
        <w:t>avgöra</w:t>
      </w:r>
      <w:r w:rsidRPr="00242901">
        <w:t xml:space="preserve"> för vilka ändamål mark- och vattenområden </w:t>
      </w:r>
      <w:r>
        <w:t>ska</w:t>
      </w:r>
      <w:r w:rsidRPr="00242901">
        <w:t xml:space="preserve"> användas och för att motverka negativ påverkan på hälsa och miljö. </w:t>
      </w:r>
      <w:r w:rsidRPr="00186D55">
        <w:t>För att Sverige ska kunna möta klimatomställningens utmaningar och säkra näringslivets konkurrenskraft krävs snabba och förutsebara tillståndsprocesser. Miljö</w:t>
      </w:r>
      <w:r>
        <w:softHyphen/>
      </w:r>
      <w:r w:rsidRPr="00186D55">
        <w:t>till</w:t>
      </w:r>
      <w:r>
        <w:softHyphen/>
      </w:r>
      <w:r w:rsidRPr="00186D55">
        <w:t xml:space="preserve">ståndsprocesserna behöver förenklas och förkortas </w:t>
      </w:r>
      <w:r w:rsidRPr="006A5FF6">
        <w:t>för</w:t>
      </w:r>
      <w:r w:rsidRPr="00186D55">
        <w:t xml:space="preserve"> att göra prövningen mer flexibel, effektiv och förutsebar.</w:t>
      </w:r>
    </w:p>
    <w:p w14:paraId="4C67450A" w14:textId="77777777" w:rsidR="00624359" w:rsidRDefault="00624359" w:rsidP="001354E7">
      <w:pPr>
        <w:pStyle w:val="Brdtextmedindrag"/>
      </w:pPr>
      <w:r w:rsidRPr="00283C94">
        <w:t xml:space="preserve">Regeringen beslutade </w:t>
      </w:r>
      <w:r>
        <w:t xml:space="preserve">därför </w:t>
      </w:r>
      <w:r w:rsidRPr="00283C94">
        <w:t>den 8</w:t>
      </w:r>
      <w:r>
        <w:t> </w:t>
      </w:r>
      <w:r w:rsidRPr="00283C94">
        <w:t xml:space="preserve">juni 2023 att tillsätta en särskild utredare med uppgift att ta ett större grepp om frågan om miljöprövning än vad som hittills har gjorts och vidta fler åtgärder i syfte att effektivisera prövningen så att Sverige kan möta klimatomställningens utmaningar och säkra näringslivets konkurrenskraft </w:t>
      </w:r>
      <w:r w:rsidRPr="00C444B6">
        <w:t xml:space="preserve">(dir. 2023:78). Utredningen har tagit namnet Miljötillståndsutredningen </w:t>
      </w:r>
      <w:r w:rsidRPr="00D1659F">
        <w:t>(KN2023:02</w:t>
      </w:r>
      <w:r w:rsidRPr="00283C94">
        <w:t>).</w:t>
      </w:r>
    </w:p>
    <w:p w14:paraId="30D06707" w14:textId="74EF80FC" w:rsidR="00624359" w:rsidRPr="00242901" w:rsidRDefault="00624359" w:rsidP="001354E7">
      <w:pPr>
        <w:pStyle w:val="Brdtextmedindrag"/>
      </w:pPr>
      <w:r>
        <w:t xml:space="preserve">Omställningen kan inte vänta och svensk </w:t>
      </w:r>
      <w:r w:rsidRPr="00283C94">
        <w:t>industri är redo att göra stora investeringar för grön omställning</w:t>
      </w:r>
      <w:r>
        <w:t xml:space="preserve">. </w:t>
      </w:r>
      <w:r w:rsidRPr="00283C94">
        <w:t xml:space="preserve">Det är viktigt att så snabbt som möjligt få till effektiva och förutsebara tillståndsprocesser så att </w:t>
      </w:r>
      <w:r>
        <w:t>d</w:t>
      </w:r>
      <w:r w:rsidRPr="00E7319F">
        <w:t>et blir möjligt för industrin att satsa och etablera sig</w:t>
      </w:r>
      <w:r>
        <w:t xml:space="preserve"> </w:t>
      </w:r>
      <w:r w:rsidRPr="00283C94">
        <w:t xml:space="preserve">i Sverige. </w:t>
      </w:r>
      <w:r>
        <w:t>Det är därför angeläget att de åtgärder som kan vidtas för en effektivare prövning vidtas redan nu. Som regeringspartierna och Sverigedemokraterna har enats om i Tidö</w:t>
      </w:r>
      <w:r>
        <w:softHyphen/>
        <w:t>avtalet ska därför d</w:t>
      </w:r>
      <w:r w:rsidRPr="00062A05">
        <w:t>elar av Miljöprövningsutredninge</w:t>
      </w:r>
      <w:r>
        <w:t xml:space="preserve">ns </w:t>
      </w:r>
      <w:r w:rsidRPr="00062A05">
        <w:t>förslag genom</w:t>
      </w:r>
      <w:r>
        <w:softHyphen/>
      </w:r>
      <w:r w:rsidRPr="00062A05">
        <w:t>för</w:t>
      </w:r>
      <w:r>
        <w:t>a</w:t>
      </w:r>
      <w:r w:rsidRPr="00062A05">
        <w:t>s</w:t>
      </w:r>
      <w:r>
        <w:t>. Förslagen i den här propositionen är således steg på vägen mot f</w:t>
      </w:r>
      <w:r w:rsidRPr="00283C94">
        <w:t>örenklade och förkortade tillståndsprocesser enligt miljöbalken</w:t>
      </w:r>
      <w:r>
        <w:t>.</w:t>
      </w:r>
    </w:p>
    <w:p w14:paraId="460D3B94" w14:textId="77777777" w:rsidR="00624359" w:rsidRPr="00216338" w:rsidRDefault="00624359" w:rsidP="001354E7">
      <w:pPr>
        <w:pStyle w:val="Rubrik2"/>
      </w:pPr>
      <w:bookmarkStart w:id="20" w:name="_Toc165537282"/>
      <w:bookmarkStart w:id="21" w:name="_Toc167353421"/>
      <w:r>
        <w:t>Handläggningstiderna för ansökan om miljötillstånd behöver kortas</w:t>
      </w:r>
      <w:bookmarkEnd w:id="20"/>
      <w:bookmarkEnd w:id="21"/>
    </w:p>
    <w:p w14:paraId="04B373E9" w14:textId="77777777" w:rsidR="00624359" w:rsidRDefault="00624359" w:rsidP="001354E7">
      <w:pPr>
        <w:pStyle w:val="Brdtext"/>
      </w:pPr>
      <w:r>
        <w:t>Det har tidigare saknats heltäckande statistik över handläggningstider för miljöprövningar. Sedan 2020 finns dock samlad statistik från länsstyrel</w:t>
      </w:r>
      <w:r>
        <w:softHyphen/>
        <w:t>serna och Domstolsverket som sammanställs av Naturvårdsverket. Statistiken omfattar antal mål och ärenden samt handläggningstid för</w:t>
      </w:r>
    </w:p>
    <w:p w14:paraId="73726EA2" w14:textId="77777777" w:rsidR="00624359" w:rsidRDefault="00624359" w:rsidP="001354E7">
      <w:pPr>
        <w:pStyle w:val="Strecklista"/>
      </w:pPr>
      <w:r>
        <w:t>ärenden om tillstånd till miljöfarlig verksamhet som prövas av miljö</w:t>
      </w:r>
      <w:r>
        <w:softHyphen/>
        <w:t xml:space="preserve">prövningsdelegation, </w:t>
      </w:r>
    </w:p>
    <w:p w14:paraId="080B3783" w14:textId="77777777" w:rsidR="00624359" w:rsidRDefault="00624359" w:rsidP="001354E7">
      <w:pPr>
        <w:pStyle w:val="Strecklista"/>
      </w:pPr>
      <w:r>
        <w:t>mål om tillstånd till miljöfarlig verksamhet och vattenverksamhet som prövas av mark- och miljödomstol i första instans,</w:t>
      </w:r>
    </w:p>
    <w:p w14:paraId="315D5D67" w14:textId="485B5248" w:rsidR="00624359" w:rsidRDefault="00624359" w:rsidP="001354E7">
      <w:pPr>
        <w:pStyle w:val="Strecklista"/>
      </w:pPr>
      <w:r>
        <w:t>överklagade mål om tillstånd till miljöfarlig verksamhet och vatten</w:t>
      </w:r>
      <w:r>
        <w:softHyphen/>
        <w:t>verksamhet.</w:t>
      </w:r>
    </w:p>
    <w:p w14:paraId="65D516D3" w14:textId="77777777" w:rsidR="00624359" w:rsidRDefault="00624359" w:rsidP="001354E7">
      <w:pPr>
        <w:pStyle w:val="Brdtextefterstrecklista"/>
        <w:numPr>
          <w:ilvl w:val="0"/>
          <w:numId w:val="0"/>
        </w:numPr>
      </w:pPr>
      <w:r>
        <w:t>Majoriteten av ansökningarna om tillstånd till miljöfarlig verksamhet enligt miljöbalken prövas av länsstyrelsernas miljöprövningsdelegationer (</w:t>
      </w:r>
      <w:r w:rsidRPr="00953049">
        <w:t>B-verksamhet</w:t>
      </w:r>
      <w:r>
        <w:t>er). Under 2022 meddelade miljöprövningsdelegationerna avgöranden i 489 ärenden. Medianvärdet för handläggningstiden hos miljöprövningsdelegationerna var 349 dagar under 2022, 299 dagar under 2021 och 236 dagar under 2020. Handläggningstiderna räknas från det att ansökan ges in, vilket innebär att tiden för samråd inte räknas in.</w:t>
      </w:r>
    </w:p>
    <w:p w14:paraId="3AD997C3" w14:textId="77777777" w:rsidR="00624359" w:rsidRDefault="00624359" w:rsidP="001354E7">
      <w:pPr>
        <w:pStyle w:val="Brdtextmedindrag"/>
      </w:pPr>
      <w:r>
        <w:t>Ansökningar om tillstånd till verksamheter och åtgärder som har mer omfattande miljöeffekter prövas av en mark- och miljödomstol (A-verk</w:t>
      </w:r>
      <w:r>
        <w:softHyphen/>
        <w:t>samheter). Under 2022 meddelade mark- och miljödomstolarna avgöran</w:t>
      </w:r>
      <w:r>
        <w:softHyphen/>
        <w:t>den i 62 mål om tillstånd</w:t>
      </w:r>
      <w:r w:rsidRPr="008626EE">
        <w:t xml:space="preserve"> </w:t>
      </w:r>
      <w:r>
        <w:t xml:space="preserve">som första instans. För domstolarna var medianen 474 dagar för tillstånd till miljöfarlig verksamhet och 354 dagar för vattenverksamhet. (För 2020 var medianen 421 dagar </w:t>
      </w:r>
      <w:r w:rsidRPr="00AC11CE">
        <w:t xml:space="preserve">för tillstånd till miljöfarlig verksamhet </w:t>
      </w:r>
      <w:r>
        <w:t xml:space="preserve">och för 2021 var medianen 501 dagar </w:t>
      </w:r>
      <w:r w:rsidRPr="00AC11CE">
        <w:t>för tillstånd till miljöfarlig verksamhet</w:t>
      </w:r>
      <w:r>
        <w:t>.</w:t>
      </w:r>
      <w:r w:rsidRPr="00AC11CE">
        <w:t xml:space="preserve"> </w:t>
      </w:r>
      <w:r>
        <w:t>När det gäller vattenverksamheter var medianen 379 dagar för 2020 och 330 dagar för 2021.)</w:t>
      </w:r>
    </w:p>
    <w:p w14:paraId="489FD806" w14:textId="5F39C7E7" w:rsidR="00624359" w:rsidRDefault="00624359" w:rsidP="001354E7">
      <w:pPr>
        <w:pStyle w:val="Brdtextmedindrag"/>
      </w:pPr>
      <w:r>
        <w:t>Av de ansökningar om tillstånd som avgjordes av mark- och miljödom</w:t>
      </w:r>
      <w:r>
        <w:softHyphen/>
        <w:t>stolarna under 2022 fick 85 procent tillstånd. För miljöprövnings</w:t>
      </w:r>
      <w:r>
        <w:softHyphen/>
        <w:t>delega</w:t>
      </w:r>
      <w:r>
        <w:softHyphen/>
        <w:t>tionerna var motsvarande andel 80 procent.</w:t>
      </w:r>
    </w:p>
    <w:p w14:paraId="372F4342" w14:textId="77777777" w:rsidR="00624359" w:rsidRDefault="00624359" w:rsidP="001354E7">
      <w:pPr>
        <w:pStyle w:val="Brdtextmedindrag"/>
      </w:pPr>
      <w:r>
        <w:t>För mål om tillstånd till miljöfarlig verksamhet som prövats i mark- och miljödomstol i första instans och i Mark- och miljööverdomstolen i andra instans var medianhandläggningstiden 961 dagar och för vatten</w:t>
      </w:r>
      <w:r>
        <w:softHyphen/>
        <w:t>verk</w:t>
      </w:r>
      <w:r>
        <w:softHyphen/>
        <w:t>samhet 789 dagar. För mål som inletts i miljöprövningsdelegation och fått slutligt avgörande i mark- och miljödomstol eller Mark- och miljö</w:t>
      </w:r>
      <w:r>
        <w:softHyphen/>
        <w:t>över</w:t>
      </w:r>
      <w:r>
        <w:softHyphen/>
        <w:t>domstolen under 2022 var medianhandläggningstiden 725 dagar. Hand</w:t>
      </w:r>
      <w:r>
        <w:softHyphen/>
        <w:t>läggningstiden för överklagade mål avser tidsåtgången från ansökan i första instans till dess ett slutligt avgörande i överinstans får laga kraft. (Se Naturvårdsverkets redovisning, Uppdrag att analysera statistik för miljö</w:t>
      </w:r>
      <w:r>
        <w:softHyphen/>
        <w:t>tillståndsprövningen under 2022, KN2023/03355).</w:t>
      </w:r>
    </w:p>
    <w:p w14:paraId="2B341617" w14:textId="77777777" w:rsidR="00624359" w:rsidRDefault="00624359" w:rsidP="001354E7">
      <w:pPr>
        <w:pStyle w:val="Brdtextmedindrag"/>
      </w:pPr>
      <w:r>
        <w:t>S</w:t>
      </w:r>
      <w:r w:rsidRPr="005E143C">
        <w:t xml:space="preserve">tatistiken visar enligt regeringens uppfattning att de flesta mål och ärenden handläggs i rimlig tid, även om det finns tid att vinna genom effektiviseringar. Framför </w:t>
      </w:r>
      <w:r>
        <w:t>allt</w:t>
      </w:r>
      <w:r w:rsidRPr="005E143C">
        <w:t xml:space="preserve"> finns det utrymme att ”kapa topparna”, dvs. undvika att vissa mål och ärenden tar mycket lång tid att handlägga.</w:t>
      </w:r>
    </w:p>
    <w:p w14:paraId="08404567" w14:textId="77777777" w:rsidR="00624359" w:rsidRDefault="00624359" w:rsidP="001354E7">
      <w:pPr>
        <w:pStyle w:val="Brdtextmedindrag"/>
      </w:pPr>
      <w:r>
        <w:t>Hur lång handläggningstiden blir i ett enskilt fall i en miljöprövning beror på ett flertal omständigheter. Faktorer som påverkar handläggnings</w:t>
      </w:r>
      <w:r>
        <w:softHyphen/>
        <w:t xml:space="preserve">tiden är framför allt hur samrådet genomförs, hur </w:t>
      </w:r>
      <w:r w:rsidRPr="00B7116E">
        <w:t>dialogen mellan verksamhetsutövaren, länsstyrelsen och andra myndigheter</w:t>
      </w:r>
      <w:r>
        <w:t xml:space="preserve"> fungerar</w:t>
      </w:r>
      <w:r w:rsidRPr="00B7116E">
        <w:t>, kvalitet</w:t>
      </w:r>
      <w:r>
        <w:t xml:space="preserve"> på </w:t>
      </w:r>
      <w:r w:rsidRPr="00B7116E">
        <w:t>ansökan och miljökonsekvensbeskrivningen,</w:t>
      </w:r>
      <w:r>
        <w:t xml:space="preserve"> domstolarnas </w:t>
      </w:r>
      <w:r w:rsidRPr="00B7116E">
        <w:t>processledning, miljöprövningarnas komplexitet i sa</w:t>
      </w:r>
      <w:r>
        <w:t xml:space="preserve">k samt </w:t>
      </w:r>
      <w:r w:rsidRPr="00B7116E">
        <w:t>resurser, kompetens och prioriteringar</w:t>
      </w:r>
      <w:r>
        <w:t>.</w:t>
      </w:r>
    </w:p>
    <w:p w14:paraId="24B33A1D" w14:textId="77777777" w:rsidR="00624359" w:rsidRDefault="00624359" w:rsidP="001354E7">
      <w:pPr>
        <w:pStyle w:val="Brdtextmedindrag"/>
      </w:pPr>
      <w:r w:rsidRPr="00863F60">
        <w:t xml:space="preserve">Att </w:t>
      </w:r>
      <w:r>
        <w:t>miljöprövningarna</w:t>
      </w:r>
      <w:r w:rsidRPr="00863F60">
        <w:t xml:space="preserve"> ibland tar längre tid beror på </w:t>
      </w:r>
      <w:r>
        <w:t>de</w:t>
      </w:r>
      <w:r w:rsidRPr="00863F60">
        <w:t xml:space="preserve"> frågor som</w:t>
      </w:r>
      <w:r>
        <w:t xml:space="preserve"> </w:t>
      </w:r>
      <w:r w:rsidRPr="00863F60">
        <w:t xml:space="preserve">ska prövas och </w:t>
      </w:r>
      <w:r>
        <w:t>de</w:t>
      </w:r>
      <w:r w:rsidRPr="00863F60">
        <w:t xml:space="preserve"> miljökrav som ska ställas på en verksamhet.</w:t>
      </w:r>
      <w:r>
        <w:t xml:space="preserve"> </w:t>
      </w:r>
      <w:r w:rsidRPr="00863F60">
        <w:t>Dessa materiella krav förutsätter</w:t>
      </w:r>
      <w:r>
        <w:t xml:space="preserve"> </w:t>
      </w:r>
      <w:r w:rsidRPr="00863F60">
        <w:t xml:space="preserve">ofta utredningar om t.ex. artskydd, </w:t>
      </w:r>
      <w:r>
        <w:t xml:space="preserve">påverkan på </w:t>
      </w:r>
      <w:r w:rsidRPr="00863F60">
        <w:t>Natura</w:t>
      </w:r>
      <w:r>
        <w:t xml:space="preserve"> </w:t>
      </w:r>
      <w:r w:rsidRPr="00863F60">
        <w:t>2000</w:t>
      </w:r>
      <w:r>
        <w:t>-områden</w:t>
      </w:r>
      <w:r w:rsidRPr="00863F60">
        <w:t xml:space="preserve"> och miljökvalitetsnormer</w:t>
      </w:r>
      <w:r>
        <w:t xml:space="preserve"> </w:t>
      </w:r>
      <w:r w:rsidRPr="00863F60">
        <w:t xml:space="preserve">för vatten. </w:t>
      </w:r>
      <w:r>
        <w:t>Natura 2000-områden är</w:t>
      </w:r>
      <w:r w:rsidRPr="00534D20">
        <w:t xml:space="preserve"> naturområden som ingår i det europeiska Natura 2000-nätverket.</w:t>
      </w:r>
      <w:r>
        <w:t xml:space="preserve"> Bestämmelserna syftar till a</w:t>
      </w:r>
      <w:r w:rsidRPr="00440606">
        <w:t xml:space="preserve">tt säkerställa </w:t>
      </w:r>
      <w:r>
        <w:t xml:space="preserve">ett skydd för miljön </w:t>
      </w:r>
      <w:r w:rsidRPr="00440606">
        <w:t xml:space="preserve">genom bevarande av livsmiljöer samt vilda djur och växter </w:t>
      </w:r>
      <w:r>
        <w:t>och till att upprätta skydd för vatten</w:t>
      </w:r>
      <w:r w:rsidRPr="00440606">
        <w:t>.</w:t>
      </w:r>
      <w:r>
        <w:t xml:space="preserve"> </w:t>
      </w:r>
      <w:r w:rsidRPr="009B6F1F">
        <w:t xml:space="preserve">Dessa krav har ofta </w:t>
      </w:r>
      <w:r>
        <w:t>sin grund</w:t>
      </w:r>
      <w:r w:rsidRPr="009B6F1F">
        <w:t xml:space="preserve"> i EU-rätten och Sverige är därför skyldig</w:t>
      </w:r>
      <w:r>
        <w:t>t</w:t>
      </w:r>
      <w:r w:rsidRPr="009B6F1F">
        <w:t xml:space="preserve"> att upprätthålla kraven. </w:t>
      </w:r>
      <w:r w:rsidRPr="00863F60">
        <w:t xml:space="preserve">Kraven </w:t>
      </w:r>
      <w:r>
        <w:t xml:space="preserve">kan </w:t>
      </w:r>
      <w:r w:rsidRPr="00863F60">
        <w:t>medför</w:t>
      </w:r>
      <w:r>
        <w:t xml:space="preserve">a </w:t>
      </w:r>
      <w:r w:rsidRPr="00863F60">
        <w:t>tidsödande utredningar</w:t>
      </w:r>
      <w:r>
        <w:t xml:space="preserve"> </w:t>
      </w:r>
      <w:r w:rsidRPr="00863F60">
        <w:t xml:space="preserve">för </w:t>
      </w:r>
      <w:r>
        <w:t>den som ansöker om tillstånd</w:t>
      </w:r>
      <w:r w:rsidRPr="00863F60">
        <w:t xml:space="preserve"> och komplicerade bedömningar för</w:t>
      </w:r>
      <w:r>
        <w:t xml:space="preserve"> </w:t>
      </w:r>
      <w:r w:rsidRPr="00863F60">
        <w:t xml:space="preserve">förvaltningsmyndigheter och prövningsmyndigheter. </w:t>
      </w:r>
      <w:r>
        <w:t>Det kan</w:t>
      </w:r>
      <w:r w:rsidRPr="00863F60">
        <w:t xml:space="preserve"> finn</w:t>
      </w:r>
      <w:r>
        <w:t>a</w:t>
      </w:r>
      <w:r w:rsidRPr="00863F60">
        <w:t xml:space="preserve">s </w:t>
      </w:r>
      <w:r>
        <w:t>möjligheter att effektivisera</w:t>
      </w:r>
      <w:r w:rsidRPr="00863F60">
        <w:t xml:space="preserve"> systemet.</w:t>
      </w:r>
    </w:p>
    <w:p w14:paraId="0AC93F22" w14:textId="1DCCABF8" w:rsidR="00624359" w:rsidRDefault="00624359" w:rsidP="001354E7">
      <w:pPr>
        <w:pStyle w:val="Brdtextmedindrag"/>
      </w:pPr>
      <w:r>
        <w:t>D</w:t>
      </w:r>
      <w:r w:rsidRPr="00863F60">
        <w:t xml:space="preserve">et </w:t>
      </w:r>
      <w:r>
        <w:t>är</w:t>
      </w:r>
      <w:r w:rsidDel="00A530DA">
        <w:t xml:space="preserve"> </w:t>
      </w:r>
      <w:r>
        <w:t xml:space="preserve">av </w:t>
      </w:r>
      <w:r w:rsidRPr="00863F60">
        <w:t>vikt att</w:t>
      </w:r>
      <w:r>
        <w:t xml:space="preserve"> tillståndsprocessen fungerar så effektivt som möjligt och</w:t>
      </w:r>
      <w:r w:rsidRPr="00863F60">
        <w:t xml:space="preserve"> </w:t>
      </w:r>
      <w:r>
        <w:t xml:space="preserve">att den som ansöker om tillstånd </w:t>
      </w:r>
      <w:r w:rsidRPr="00863F60">
        <w:t xml:space="preserve">tidigt </w:t>
      </w:r>
      <w:r>
        <w:t xml:space="preserve">i processen </w:t>
      </w:r>
      <w:r w:rsidRPr="00863F60">
        <w:t>få</w:t>
      </w:r>
      <w:r>
        <w:t>r</w:t>
      </w:r>
      <w:r w:rsidRPr="00863F60">
        <w:t xml:space="preserve"> klarhet i t.ex. behovet och omfattningen av </w:t>
      </w:r>
      <w:r>
        <w:t>utredning</w:t>
      </w:r>
      <w:r w:rsidRPr="00863F60">
        <w:t>.</w:t>
      </w:r>
      <w:r w:rsidRPr="00B7116E">
        <w:t xml:space="preserve"> </w:t>
      </w:r>
      <w:r>
        <w:t>Förslagen i denna proposition syftar till att korta den samlade prövningstiden och minska administra</w:t>
      </w:r>
      <w:r>
        <w:softHyphen/>
        <w:t>tionen.</w:t>
      </w:r>
    </w:p>
    <w:p w14:paraId="6587B199" w14:textId="77777777" w:rsidR="00624359" w:rsidRPr="0096551D" w:rsidRDefault="00624359" w:rsidP="001354E7">
      <w:pPr>
        <w:pStyle w:val="Rubrik1"/>
      </w:pPr>
      <w:bookmarkStart w:id="22" w:name="_Toc165537283"/>
      <w:bookmarkStart w:id="23" w:name="_Toc167353422"/>
      <w:r>
        <w:t>Reglerna för miljöprövning</w:t>
      </w:r>
      <w:bookmarkEnd w:id="22"/>
      <w:bookmarkEnd w:id="23"/>
    </w:p>
    <w:p w14:paraId="21B527E8" w14:textId="77777777" w:rsidR="00624359" w:rsidRDefault="00624359" w:rsidP="001354E7">
      <w:pPr>
        <w:pStyle w:val="Rubrik2"/>
        <w:spacing w:before="0"/>
      </w:pPr>
      <w:bookmarkStart w:id="24" w:name="_Toc165537284"/>
      <w:bookmarkStart w:id="25" w:name="_Toc167353423"/>
      <w:r>
        <w:t>Tillstånds- och anmälningsplikt</w:t>
      </w:r>
      <w:bookmarkEnd w:id="24"/>
      <w:bookmarkEnd w:id="25"/>
    </w:p>
    <w:p w14:paraId="3DC8A348" w14:textId="77777777" w:rsidR="00624359" w:rsidRDefault="00624359" w:rsidP="001354E7">
      <w:pPr>
        <w:pStyle w:val="Rubrik3"/>
        <w:spacing w:before="0"/>
        <w:ind w:left="1134" w:hanging="1134"/>
      </w:pPr>
      <w:bookmarkStart w:id="26" w:name="_Toc165537285"/>
      <w:bookmarkStart w:id="27" w:name="_Toc167353424"/>
      <w:r>
        <w:t>Miljöfarlig verksamhet</w:t>
      </w:r>
      <w:bookmarkEnd w:id="26"/>
      <w:bookmarkEnd w:id="27"/>
    </w:p>
    <w:p w14:paraId="552CDD3E" w14:textId="77777777" w:rsidR="00624359" w:rsidRDefault="00624359" w:rsidP="001354E7">
      <w:pPr>
        <w:pStyle w:val="Brdtext"/>
      </w:pPr>
      <w:r>
        <w:t>I 9 kap. miljöbalken och miljöprövningsförordningen (2013:251) finns bestämmelser om tillstånds- och anmälningsplikt för miljöfarlig verk</w:t>
      </w:r>
      <w:r>
        <w:softHyphen/>
        <w:t>samhet.</w:t>
      </w:r>
      <w:r w:rsidRPr="00B740EF">
        <w:t xml:space="preserve"> </w:t>
      </w:r>
      <w:r>
        <w:t>Vad som är en miljöfarlig verksamhet framgår av 9 kap. 1 § miljö</w:t>
      </w:r>
      <w:r>
        <w:softHyphen/>
        <w:t xml:space="preserve">balken. </w:t>
      </w:r>
    </w:p>
    <w:p w14:paraId="3530766E" w14:textId="21B38195" w:rsidR="00624359" w:rsidRDefault="00624359" w:rsidP="001354E7">
      <w:pPr>
        <w:pStyle w:val="Brdtextmedindrag"/>
      </w:pPr>
      <w:r>
        <w:t>I miljöprövningsförordningen anges vilka typer av miljöfarliga verk</w:t>
      </w:r>
      <w:r>
        <w:softHyphen/>
        <w:t>samheter som är tillstånds- respektive anmälningspliktiga. Verksam</w:t>
      </w:r>
      <w:r>
        <w:softHyphen/>
        <w:t>heter</w:t>
      </w:r>
      <w:r>
        <w:softHyphen/>
        <w:t>na har beteckningen A, B eller C. Med A-verksamheter avses de verk</w:t>
      </w:r>
      <w:r>
        <w:softHyphen/>
        <w:t>samheter där tillstånd söks vid mark- och miljödomstolen. För B-verksam</w:t>
      </w:r>
      <w:r>
        <w:softHyphen/>
        <w:t>heter söks tillstånd hos länsstyrelsens miljöprövningsdelegation. Miljö</w:t>
      </w:r>
      <w:r>
        <w:softHyphen/>
        <w:t>prövningsdelegationen</w:t>
      </w:r>
      <w:r w:rsidRPr="000B57F7">
        <w:t xml:space="preserve"> är </w:t>
      </w:r>
      <w:r w:rsidRPr="00D62836">
        <w:t>ett särskilt beslutsfattande organ</w:t>
      </w:r>
      <w:r w:rsidRPr="000B57F7">
        <w:t xml:space="preserve"> </w:t>
      </w:r>
      <w:r>
        <w:t>inom läns</w:t>
      </w:r>
      <w:r>
        <w:softHyphen/>
        <w:t xml:space="preserve">styrelsen </w:t>
      </w:r>
      <w:r w:rsidRPr="000B57F7">
        <w:t>som fattar beslut i ärenden om tillstånd för miljöfarlig verk</w:t>
      </w:r>
      <w:r>
        <w:softHyphen/>
      </w:r>
      <w:r w:rsidRPr="000B57F7">
        <w:t>sam</w:t>
      </w:r>
      <w:r>
        <w:softHyphen/>
      </w:r>
      <w:r w:rsidRPr="000B57F7">
        <w:t>het</w:t>
      </w:r>
      <w:r>
        <w:t>.</w:t>
      </w:r>
      <w:r w:rsidRPr="000B57F7">
        <w:t xml:space="preserve"> </w:t>
      </w:r>
      <w:r>
        <w:t>C-verksamheter omfattas endast av anmälningsplikt. Anmälan görs till en kommunal nämnd med ansvar för miljöfrågor. Övriga verksamheter kallas U-verksamheter. Dessa omfattas vare sig av tillstånds- eller anmälnings</w:t>
      </w:r>
      <w:r>
        <w:softHyphen/>
        <w:t>plikt och får normalt påbörjas utan förprövning. U-verksam</w:t>
      </w:r>
      <w:r>
        <w:softHyphen/>
        <w:t>heter omfattas dock av krav på anmälan för samråd enligt 12 kap. 6 § miljöbalken om det är fråga om en verksamhet eller åtgärd som kan komma att väsentligt ändra naturmiljön. Anmälan ska då göras till tillsyns</w:t>
      </w:r>
      <w:r w:rsidR="00F82619">
        <w:softHyphen/>
      </w:r>
      <w:r>
        <w:t>myndigheten. Det är i de flesta fall en länsstyrelse eller en kommunal nämnd som är tillsyns</w:t>
      </w:r>
      <w:r>
        <w:softHyphen/>
        <w:t>myndighet (26 kap. 3 § miljöbalken och 2 kap. miljötill</w:t>
      </w:r>
      <w:r>
        <w:softHyphen/>
        <w:t>synsförordningen [2011:13]).</w:t>
      </w:r>
    </w:p>
    <w:p w14:paraId="1F3C2AD0" w14:textId="77777777" w:rsidR="00624359" w:rsidRDefault="00624359" w:rsidP="001354E7">
      <w:pPr>
        <w:pStyle w:val="Brdtextmedindrag"/>
      </w:pPr>
      <w:r>
        <w:t>Tillstånds- eller anmälningsplikt gäller inte bara för nya verksamheter utan även vid vissa ändringar av verksamheten (1 kap. 4 och 11 §§ miljö</w:t>
      </w:r>
      <w:r>
        <w:softHyphen/>
        <w:t>prövningsförordningen).</w:t>
      </w:r>
    </w:p>
    <w:p w14:paraId="624320A9" w14:textId="77777777" w:rsidR="00624359" w:rsidRDefault="00624359" w:rsidP="001354E7">
      <w:pPr>
        <w:pStyle w:val="Rubrik3"/>
        <w:ind w:left="851" w:hanging="851"/>
      </w:pPr>
      <w:bookmarkStart w:id="28" w:name="_Toc165537286"/>
      <w:bookmarkStart w:id="29" w:name="_Toc167353425"/>
      <w:r>
        <w:t>Vattenverksamhet</w:t>
      </w:r>
      <w:bookmarkEnd w:id="28"/>
      <w:bookmarkEnd w:id="29"/>
    </w:p>
    <w:p w14:paraId="4448EEF4" w14:textId="77777777" w:rsidR="00624359" w:rsidRDefault="00624359" w:rsidP="001354E7">
      <w:pPr>
        <w:pStyle w:val="Brdtextmedindrag"/>
        <w:ind w:firstLine="0"/>
      </w:pPr>
      <w:r>
        <w:t>I 11 kap. miljöbalken finns bestämmelser om att det som huvudregel krävs tillstånd för vattenverksamhet (11 kap. 9 § miljöbalken). I förordningen (1998:1388) om vattenverksamheter finns bestämmelser om vilka vatten</w:t>
      </w:r>
      <w:r>
        <w:softHyphen/>
        <w:t>verksamheter som omfattas av anmälningsplikt i stället för tillståndsplikt (19 §). Vad som är en vattenverksamhet framgår av 11 kap. 3 § miljö</w:t>
      </w:r>
      <w:r>
        <w:softHyphen/>
        <w:t>balken.</w:t>
      </w:r>
    </w:p>
    <w:p w14:paraId="3D03CE46" w14:textId="6CC25C8A" w:rsidR="00624359" w:rsidRDefault="00624359" w:rsidP="001354E7">
      <w:pPr>
        <w:pStyle w:val="Brdtextmedindrag"/>
      </w:pPr>
      <w:r w:rsidRPr="00762C1F">
        <w:t>Ansökan om tillstånd till vattenverksamhet prövas i de flesta fall av mark- och miljödomstolen och i vissa fall av länsstyrelsen (11 kap. 9</w:t>
      </w:r>
      <w:r>
        <w:t> </w:t>
      </w:r>
      <w:r w:rsidRPr="00762C1F">
        <w:t>b</w:t>
      </w:r>
      <w:r>
        <w:t> </w:t>
      </w:r>
      <w:r w:rsidRPr="00762C1F">
        <w:t>§ miljö</w:t>
      </w:r>
      <w:r>
        <w:softHyphen/>
      </w:r>
      <w:r w:rsidRPr="00762C1F">
        <w:t>balken).</w:t>
      </w:r>
      <w:r>
        <w:t xml:space="preserve"> Ansökan ska göras hos domstolen. Anmälan ska göras till tillsyns</w:t>
      </w:r>
      <w:r>
        <w:softHyphen/>
        <w:t>myndigheten (19 § förordningen om vattenverksamheter). Det är i de flesta fall en länsstyrelse som är tillsynsmyndighet (2 kap. 29 § miljö</w:t>
      </w:r>
      <w:r w:rsidR="00F82619">
        <w:softHyphen/>
      </w:r>
      <w:r>
        <w:t>till</w:t>
      </w:r>
      <w:r>
        <w:softHyphen/>
        <w:t>synsförordningen).</w:t>
      </w:r>
    </w:p>
    <w:p w14:paraId="560D1FC8" w14:textId="77777777" w:rsidR="00624359" w:rsidRDefault="00624359" w:rsidP="001354E7">
      <w:pPr>
        <w:pStyle w:val="Brdtextmedindrag"/>
      </w:pPr>
      <w:r>
        <w:t>Tillstånd eller anmälan behövs inte om det är uppenbart att vare sig allmänna eller enskilda intressen skadas genom vattenverksamhetens inverkan på vattenförhållandena (11 kap. 12 § miljöbalken).</w:t>
      </w:r>
    </w:p>
    <w:p w14:paraId="50891904" w14:textId="77777777" w:rsidR="00624359" w:rsidRDefault="00624359" w:rsidP="001354E7">
      <w:pPr>
        <w:pStyle w:val="Rubrik3"/>
        <w:ind w:left="851" w:hanging="851"/>
      </w:pPr>
      <w:bookmarkStart w:id="30" w:name="_Toc165537287"/>
      <w:bookmarkStart w:id="31" w:name="_Toc167353426"/>
      <w:r>
        <w:t>Rättskraft</w:t>
      </w:r>
      <w:bookmarkEnd w:id="30"/>
      <w:bookmarkEnd w:id="31"/>
    </w:p>
    <w:p w14:paraId="369194BB" w14:textId="77777777" w:rsidR="00624359" w:rsidRDefault="00624359" w:rsidP="001354E7">
      <w:pPr>
        <w:pStyle w:val="Brdtext"/>
      </w:pPr>
      <w:r>
        <w:t>Med ett tillstånd följer ett rättskraftigt beslut som ger trygghet för verk</w:t>
      </w:r>
      <w:r>
        <w:softHyphen/>
        <w:t xml:space="preserve">samhetsutövaren enligt reglerna i 24 kap. miljöbalken. En lagakraftvunnen dom om tillstånd i ett ansökningsmål innebär att alla som har fört eller har kunnat föra talan i målet blir bundna av domen. </w:t>
      </w:r>
    </w:p>
    <w:p w14:paraId="0A03A174" w14:textId="2966F922" w:rsidR="00624359" w:rsidRDefault="00624359" w:rsidP="001354E7">
      <w:pPr>
        <w:pStyle w:val="Brdtextmedindrag"/>
      </w:pPr>
      <w:r>
        <w:t>För en verksamhet som omfattas av ett tillstånd innebär ofta be</w:t>
      </w:r>
      <w:r>
        <w:softHyphen/>
        <w:t>stämmelserna om tillståndsbeslutets rättsverkan att hänsynsreglerna inte behöver följas i vidare mån än som följer av tillståndet. Den tillstånds</w:t>
      </w:r>
      <w:r>
        <w:softHyphen/>
        <w:t>havare som följer tillståndsvillkoren riskerar inte att det allmänna ställer krav med stöd av de allmänna hänsynsreglerna, i vart fall inte beträffande sådana frågor som har prövats i tillståndsgivningen (prop. 1997/98:45 del 2, s. 251 och 252). Av</w:t>
      </w:r>
      <w:r w:rsidDel="00DB2110">
        <w:t xml:space="preserve"> </w:t>
      </w:r>
      <w:r>
        <w:t>miljöbalken framgår dock att rättskraften kan brytas igenom under vissa förutsättningar.</w:t>
      </w:r>
    </w:p>
    <w:p w14:paraId="4855989C" w14:textId="77777777" w:rsidR="00624359" w:rsidRDefault="00624359" w:rsidP="001354E7">
      <w:pPr>
        <w:pStyle w:val="Brdtextmedindrag"/>
      </w:pPr>
      <w:r>
        <w:t>För andra än verksamhetsutövaren ger tillståndet en trygghet på så sätt att man t.ex. vet att utsläppen inte kommer att överskrida vissa nivåer.</w:t>
      </w:r>
    </w:p>
    <w:p w14:paraId="16CC7EBA" w14:textId="77777777" w:rsidR="00624359" w:rsidRDefault="00624359" w:rsidP="001354E7">
      <w:pPr>
        <w:pStyle w:val="Brdtextmedindrag"/>
      </w:pPr>
      <w:r>
        <w:t>En anmälan av en miljöfarlig verksamhet eller en vattenverksamhet medför inte rättskraft. Tillsynsmyndigheten kan göra bedömningen att en anmälan inte leder till någon åtgärd från myndigheten. Tillsyns</w:t>
      </w:r>
      <w:r>
        <w:softHyphen/>
        <w:t>myndig</w:t>
      </w:r>
      <w:r>
        <w:softHyphen/>
        <w:t>heten kan även besluta om föreläggande av försiktighets</w:t>
      </w:r>
      <w:r>
        <w:softHyphen/>
        <w:t>mått. Ett sådant beslut har ingen rättskraft. Det innebär att tillsynsmyndigheten vid ett senare tillfälle kan besluta om ytterligare försiktighetsmått om myndig</w:t>
      </w:r>
      <w:r>
        <w:softHyphen/>
        <w:t>heten bedömer att det behövs för att följa miljöbalken eller föreskrifter som meddelats med stöd av balken. Detsamma gäller om tillsynsmyndig</w:t>
      </w:r>
      <w:r>
        <w:softHyphen/>
        <w:t>heten tidigare valt att inte vidta någon åtgärd med anledning av anmälan.</w:t>
      </w:r>
    </w:p>
    <w:p w14:paraId="3E26682F" w14:textId="77777777" w:rsidR="00624359" w:rsidRDefault="00624359" w:rsidP="001354E7">
      <w:pPr>
        <w:pStyle w:val="Brdtextmedindrag"/>
      </w:pPr>
      <w:r>
        <w:t>Den som bedriver eller ska bedriva en miljöfarlig verksamhet eller vattenverksamhet som inte är tillståndspliktig har möjlighet att frivilligt ansöka om tillstånd (9 kap. 6 b § och 11 kap. 9 § miljöbalken) och på så sätt få ett tillstånd och ett rättskraftigt beslut.</w:t>
      </w:r>
    </w:p>
    <w:p w14:paraId="627798E8" w14:textId="77777777" w:rsidR="00624359" w:rsidRDefault="00624359" w:rsidP="001354E7">
      <w:pPr>
        <w:pStyle w:val="Rubrik2"/>
      </w:pPr>
      <w:bookmarkStart w:id="32" w:name="_Toc165537288"/>
      <w:bookmarkStart w:id="33" w:name="_Toc167353427"/>
      <w:r>
        <w:t>Ändringstillstånd och tidsbegränsade tillstånd</w:t>
      </w:r>
      <w:bookmarkEnd w:id="32"/>
      <w:bookmarkEnd w:id="33"/>
    </w:p>
    <w:p w14:paraId="2131E136" w14:textId="77777777" w:rsidR="00624359" w:rsidRDefault="00624359" w:rsidP="001354E7">
      <w:pPr>
        <w:pStyle w:val="Brdtextmedindrag"/>
        <w:ind w:firstLine="0"/>
      </w:pPr>
      <w:r>
        <w:t>Enligt 16 kap. 2 § miljöbalken får tillstånd, godkännande eller dispens enligt balken eller enligt föreskrifter som har meddelats med stöd av balken, ges för begränsad tid. Även ändringstillstånd kan enligt samma bestämmelse meddelas för begränsad tid. När ett tidsbegränsat tillstånd löper ut måste verksamhetsutövaren ansöka om ett nytt tillstånd om verksamheten ska fortsätta.</w:t>
      </w:r>
    </w:p>
    <w:p w14:paraId="1199A1CC" w14:textId="77777777" w:rsidR="00624359" w:rsidRDefault="00624359" w:rsidP="001354E7">
      <w:pPr>
        <w:pStyle w:val="Brdtextmedindrag"/>
      </w:pPr>
      <w:r>
        <w:t xml:space="preserve">Reglerna om ändringstillstånd för miljöfarliga verksamheter har utvecklats över tid. </w:t>
      </w:r>
      <w:r w:rsidRPr="00625D88">
        <w:t xml:space="preserve">Under miljöskyddslagens </w:t>
      </w:r>
      <w:r>
        <w:t>(1969:387)</w:t>
      </w:r>
      <w:r w:rsidRPr="00625D88">
        <w:t xml:space="preserve"> tid prövades ändringar och mindre utbyggnader</w:t>
      </w:r>
      <w:r>
        <w:t xml:space="preserve"> </w:t>
      </w:r>
      <w:r w:rsidRPr="00625D88">
        <w:t>av tillståndsgivna verksamheter genom så kallade påbyggnadstillstånd.</w:t>
      </w:r>
      <w:r>
        <w:t xml:space="preserve"> </w:t>
      </w:r>
      <w:r w:rsidRPr="00625D88">
        <w:t>Prövningen avgränsades till ändringen och påbyggnadstillståndet</w:t>
      </w:r>
      <w:r>
        <w:t xml:space="preserve"> </w:t>
      </w:r>
      <w:r w:rsidRPr="00625D88">
        <w:t>kompletterade ett befintligt grundtillstånd. Till slut blev det</w:t>
      </w:r>
      <w:r>
        <w:t xml:space="preserve"> </w:t>
      </w:r>
      <w:r w:rsidRPr="00625D88">
        <w:t>svårt att få en samlad bild av vilka bestämmelser som gällde för hela</w:t>
      </w:r>
      <w:r>
        <w:t xml:space="preserve"> </w:t>
      </w:r>
      <w:r w:rsidRPr="00625D88">
        <w:t>verksamheten och att överblicka verksamhetens totala påverkan på</w:t>
      </w:r>
      <w:r>
        <w:t xml:space="preserve"> miljön. Praxis utvecklades därför till att hela verksamheten ofta prövades vid ändringar och utökningar.</w:t>
      </w:r>
    </w:p>
    <w:p w14:paraId="4DE0C608" w14:textId="77777777" w:rsidR="00624359" w:rsidRDefault="00624359" w:rsidP="001354E7">
      <w:pPr>
        <w:pStyle w:val="Brdtextmedindrag"/>
      </w:pPr>
      <w:r>
        <w:t>När miljöbalken infördes lades tonvikten vid en samlad prövning och påbyggnadstillstånden togs bort. En samlad prövning skulle göras varje gång en verksamhet ändrades, om det inte var en liten eller obetydlig ändring som inte ökade utsläpp eller andra störningar. Syftet var att över</w:t>
      </w:r>
      <w:r>
        <w:softHyphen/>
        <w:t>blickbarheten skulle öka och att prövningens omfattning skulle bli tydligare. Det skulle också bli lättare både för verksamhetsutövaren och för tillsynsmyndigheten att kontrollera att tillståndet följdes.</w:t>
      </w:r>
    </w:p>
    <w:p w14:paraId="431A0037" w14:textId="3B2EE535" w:rsidR="00624359" w:rsidRDefault="00624359" w:rsidP="001354E7">
      <w:pPr>
        <w:pStyle w:val="Brdtextmedindrag"/>
      </w:pPr>
      <w:r>
        <w:t>I augusti 2005 infördes en möjlighet till en begränsad prövning (ändrings</w:t>
      </w:r>
      <w:r w:rsidR="0093680D">
        <w:softHyphen/>
      </w:r>
      <w:r>
        <w:t>tillstånd). Motiveringen till ändringen var bl.a. att en tillstånds</w:t>
      </w:r>
      <w:r>
        <w:softHyphen/>
        <w:t>prövning som avser verksamheten i dess helhet riskerar att dra ut på tiden, vilket kan medföra att verksamhetsutövare avstår från angelägna föränd</w:t>
      </w:r>
      <w:r>
        <w:softHyphen/>
        <w:t>ringar av verksamheten. Tillståndsprövningen förenklades för att ange</w:t>
      </w:r>
      <w:r>
        <w:softHyphen/>
        <w:t>lägna och brådskande ändringar av miljöfarliga verksamheter inte skulle försvåras. Reformen innebar att prövningen ska begränsas till att enbart avse ändringen av en miljöfarlig verksamhet och de tidigare meddelade villkor för verksamheten som har ett samband med ändringen. Prövningen ska inte behöva belastas med frågor som avser delar av verksamheten som från miljösynpunkt inte har något samband med ändringen. I förarbetena angavs bl.a. att ett ändringstillstånd får förenas med bestämmelser om ändringar av villkor som tidigare har meddelats för de delar av verksam</w:t>
      </w:r>
      <w:r>
        <w:softHyphen/>
        <w:t>heten som inte omfattas av ändringen, om de tidigare villkoren har ett samband med ändringen. Tillstånd som endast avser en ändring av en miljöfarlig verksamhet ska alltid kunna omprövas samtidigt med grund</w:t>
      </w:r>
      <w:r>
        <w:softHyphen/>
        <w:t>tillståndet (prop. 2004/05:129 s. 59–68 och s. 96)).</w:t>
      </w:r>
    </w:p>
    <w:p w14:paraId="5787199E" w14:textId="77777777" w:rsidR="00624359" w:rsidRDefault="00624359" w:rsidP="001354E7">
      <w:pPr>
        <w:pStyle w:val="Brdtextmedindrag"/>
      </w:pPr>
      <w:r w:rsidRPr="00203006">
        <w:t>För</w:t>
      </w:r>
      <w:r>
        <w:t xml:space="preserve"> en verksamhet eller åtgärd som kräver ändringstillstånd kan det bli aktuellt med antingen en specifik miljöbedömning eller en liten miljö</w:t>
      </w:r>
      <w:r>
        <w:softHyphen/>
        <w:t>beskrivning beroende på hur omfattande miljöpåverkan är. För mer om miljöbedömning se avsnitt 5.3.</w:t>
      </w:r>
    </w:p>
    <w:p w14:paraId="74EEA1DB" w14:textId="77777777" w:rsidR="00624359" w:rsidRDefault="00624359" w:rsidP="001354E7">
      <w:pPr>
        <w:pStyle w:val="Rubrik2"/>
      </w:pPr>
      <w:bookmarkStart w:id="34" w:name="_Ref159595983"/>
      <w:bookmarkStart w:id="35" w:name="_Toc165537289"/>
      <w:bookmarkStart w:id="36" w:name="_Toc167353428"/>
      <w:r>
        <w:t>Specifik miljöbedömning</w:t>
      </w:r>
      <w:bookmarkEnd w:id="34"/>
      <w:bookmarkEnd w:id="35"/>
      <w:bookmarkEnd w:id="36"/>
    </w:p>
    <w:p w14:paraId="01C43823" w14:textId="77777777" w:rsidR="00624359" w:rsidRPr="00D85DA3" w:rsidRDefault="00624359" w:rsidP="001354E7">
      <w:pPr>
        <w:pStyle w:val="Rubrik3"/>
        <w:tabs>
          <w:tab w:val="num" w:pos="1418"/>
        </w:tabs>
        <w:spacing w:before="0"/>
        <w:ind w:left="851" w:hanging="851"/>
      </w:pPr>
      <w:bookmarkStart w:id="37" w:name="_Toc165537290"/>
      <w:bookmarkStart w:id="38" w:name="_Toc167353429"/>
      <w:r>
        <w:t>Allmänt om specifik miljöbedömning</w:t>
      </w:r>
      <w:bookmarkEnd w:id="37"/>
      <w:bookmarkEnd w:id="38"/>
    </w:p>
    <w:p w14:paraId="5FAA47A4" w14:textId="77777777" w:rsidR="00624359" w:rsidRDefault="00624359" w:rsidP="001354E7">
      <w:pPr>
        <w:pStyle w:val="Brdtext"/>
      </w:pPr>
      <w:r>
        <w:t>I Europaparlamentets och rådets direktiv 2011/92/EU av den 13 december 2011 om bedömning av inverkan på miljön av vissa offentliga och privata projekt (MKB-direktivet) finns bestämmelser om miljöbedömningar.</w:t>
      </w:r>
    </w:p>
    <w:p w14:paraId="228B4FE0" w14:textId="77777777" w:rsidR="00624359" w:rsidRDefault="00624359" w:rsidP="001354E7">
      <w:pPr>
        <w:pStyle w:val="Brdtextmedindrag"/>
      </w:pPr>
      <w:r>
        <w:t>Bestämmelserna är genomförda i svensk rätt huvudsakligen genom bestämmelser i 6 kap. miljöbalken och miljöbedömningsförordningen (2017:966).</w:t>
      </w:r>
    </w:p>
    <w:p w14:paraId="55840111" w14:textId="77777777" w:rsidR="00624359" w:rsidRDefault="00624359" w:rsidP="001354E7">
      <w:pPr>
        <w:pStyle w:val="Brdtextmedindrag"/>
      </w:pPr>
      <w:r>
        <w:t>En specifik miljöbedömning ska göras i fråga om en verksamhet eller åtgärd som ska prövas för ett tillstånd för miljöfarlig verksamhet eller vattenverksamhet eller för en tillåtlighet som avses i 17 kap. miljöbalken, om verksamheten eller åtgärden kan antas medföra en betydande miljö</w:t>
      </w:r>
      <w:r>
        <w:softHyphen/>
        <w:t>påverkan. Det ska även göras i fråga om en verksamhet eller åtgärd som avses i ett Natura 2000-tillstånd (om det inte rör sig om vissa brådskande åtgärder). En specifik miljöbedömning krävs inte för prövning om återkallelse av tillstånd eller omprövning av tillstånd, eller för att efter ansökan av tillstånds</w:t>
      </w:r>
      <w:r>
        <w:softHyphen/>
        <w:t>havaren upphäva ett tillstånd eller ändra villkor i tillstånd (6 kap. 20 § miljöbalken).</w:t>
      </w:r>
    </w:p>
    <w:p w14:paraId="4429C7F6" w14:textId="77777777" w:rsidR="00624359" w:rsidRDefault="00624359" w:rsidP="001354E7">
      <w:pPr>
        <w:pStyle w:val="Brdtextmedindrag"/>
      </w:pPr>
      <w:r>
        <w:t>Inom ramen för en specifik miljöbedömning ska den som avser att bedriva en verksamhet eller åtgärd undersöka om verksamheten kan antas ha en betydande miljöpåverkan. Undersökningen innebär att den som avser att bedriva verksamheten eller vidta åtgärden tar fram ett samråds</w:t>
      </w:r>
      <w:r>
        <w:softHyphen/>
        <w:t>underlag och samråder i frågan om betydande miljöpåverkan och i fråga om miljökonsekvensbeskrivningens innehåll och utformning. Samrådet ska ske med länsstyrelsen, tillsynsmyndigheten och de enskilda som kan antas bli särskilt berörda av verksamheten eller åtgärden, undersöknings</w:t>
      </w:r>
      <w:r>
        <w:softHyphen/>
        <w:t>samråd, (6 kap. 24 § miljöbalken). Detta behöver dock inte göras om den som avser att bedriva verksamheten eller vidta åtgärden anser att betydande miljö</w:t>
      </w:r>
      <w:r>
        <w:softHyphen/>
        <w:t>påverkan kan antas, om frågan är avgjord genom före</w:t>
      </w:r>
      <w:r>
        <w:softHyphen/>
        <w:t>skrifter eller om tillsynsmyndigheten har förelagt om tillståndsansökan (6 kap. 23 § miljöbalken). Länsstyrelsen ska efter undersökningen i ett särskilt beslut avgöra om verksamheten eller åtgärden kan antas medföra en betydande miljöpåverkan (6 kap. 26 § miljöbalken).</w:t>
      </w:r>
    </w:p>
    <w:p w14:paraId="11E8F998" w14:textId="6E7066D0" w:rsidR="00624359" w:rsidRDefault="00624359" w:rsidP="001354E7">
      <w:pPr>
        <w:pStyle w:val="Brdtextmedindrag"/>
      </w:pPr>
      <w:r>
        <w:t>Om länsstyrelsen beslutar att en betydande miljöpåverkan inte kan antas, ska den som avser att bedriva verksamheten eller vidta åtgärden i en liten miljökonsekvensbeskrivning lämna de upplysningar som behövs för en bedömning av de väsentliga miljöeffekter som verksamheten eller åt</w:t>
      </w:r>
      <w:r>
        <w:softHyphen/>
        <w:t>gärden kan förväntas ge (6 kap. 47 § miljöbalken).</w:t>
      </w:r>
    </w:p>
    <w:p w14:paraId="31BBEBCD" w14:textId="77777777" w:rsidR="00624359" w:rsidRDefault="00624359" w:rsidP="001354E7">
      <w:pPr>
        <w:pStyle w:val="Brdtextmedindrag"/>
      </w:pPr>
      <w:r>
        <w:t>När en specifik miljöbedömning ska göras ska den som avser att bedriva verksamheten eller vidta åtgärden vid ett avgränsningssamråd samråda om hur en miljökonsekvensbeskrivning ska avgränsas. Därefter ska en miljö</w:t>
      </w:r>
      <w:r>
        <w:softHyphen/>
        <w:t>konsekvensbeskrivning tas fram och ges in till tillstånds</w:t>
      </w:r>
      <w:r>
        <w:softHyphen/>
        <w:t>myndig</w:t>
      </w:r>
      <w:r>
        <w:softHyphen/>
        <w:t>heten. Tillståndsmyndigheten ska ge tillfälle till synpunkter på miljö</w:t>
      </w:r>
      <w:r>
        <w:softHyphen/>
        <w:t>konsekvens</w:t>
      </w:r>
      <w:r>
        <w:softHyphen/>
        <w:t>beskrivningen och slutföra miljöbedömningen (6 kap. 28 § miljöbalken).</w:t>
      </w:r>
    </w:p>
    <w:p w14:paraId="1151D810" w14:textId="77777777" w:rsidR="00624359" w:rsidRDefault="00624359" w:rsidP="001354E7">
      <w:pPr>
        <w:pStyle w:val="Rubrik3"/>
        <w:ind w:left="851" w:hanging="851"/>
      </w:pPr>
      <w:bookmarkStart w:id="39" w:name="_Toc165537291"/>
      <w:bookmarkStart w:id="40" w:name="_Toc167353430"/>
      <w:r>
        <w:t>Avgränsningssamråd</w:t>
      </w:r>
      <w:bookmarkEnd w:id="39"/>
      <w:bookmarkEnd w:id="40"/>
    </w:p>
    <w:p w14:paraId="0BDAA752" w14:textId="77777777" w:rsidR="00624359" w:rsidRDefault="00624359" w:rsidP="001354E7">
      <w:pPr>
        <w:pStyle w:val="Brdtext"/>
      </w:pPr>
      <w:r>
        <w:t>Som framgår i föregående avsnitt ingår avgränsningssamrådet som ett moment i en specifik miljöbedömning. Avgränsningssamrådet ska genomföras inför arbetet med miljökonsekvensbeskrivningen och innebär att den som avser att bedriva verksamheten eller vidta åtgärden samråder om verksamhetens eller åtgärdens lokalisering, omfattning och ut</w:t>
      </w:r>
      <w:r>
        <w:softHyphen/>
        <w:t>form</w:t>
      </w:r>
      <w:r>
        <w:softHyphen/>
        <w:t>ning, de miljöeffekter som verksamheten eller åtgärden kan antas medföra i sig eller till följd av yttre händelser samt om miljökonsekvens</w:t>
      </w:r>
      <w:r>
        <w:softHyphen/>
        <w:t>beskriv</w:t>
      </w:r>
      <w:r>
        <w:softHyphen/>
        <w:t>ningens innehåll och utformning (6 kap. 29 § miljöbalken). Hur samrådet ska genomföras måste anpassas till förhållandena i varje enskilt fall.</w:t>
      </w:r>
    </w:p>
    <w:p w14:paraId="5E51AF88" w14:textId="77777777" w:rsidR="00624359" w:rsidRDefault="00624359" w:rsidP="001354E7">
      <w:pPr>
        <w:pStyle w:val="Brdtextmedindrag"/>
      </w:pPr>
      <w:r>
        <w:t>Samrådskretsen utgörs av länsstyrelsen, tillsynsmyndigheten och de enskilda som kan antas bli särskilt berörda av verksamheten eller åtgärden samt med de övriga statliga myndigheter, de kommuner, den allmänhet och de organisationer som kan antas bli berörda (6 kap. 30 § miljöbalken).</w:t>
      </w:r>
    </w:p>
    <w:p w14:paraId="7EC7DDD4" w14:textId="77777777" w:rsidR="00624359" w:rsidRDefault="00624359" w:rsidP="001354E7">
      <w:pPr>
        <w:pStyle w:val="Brdtextmedindrag"/>
      </w:pPr>
      <w:r>
        <w:t>Länsstyrelsen ska under avgränsningssamrådet verka för att innehållet i miljökonsekvensbeskrivningen får den omfattning och detaljeringsgrad som behövs för tillståndsprövningen. Om den som avser att bedriva verk</w:t>
      </w:r>
      <w:r>
        <w:softHyphen/>
        <w:t>samheten eller vidta åtgärden begär det, ska länsstyrelsen redovisa sin bedömning i frågan om miljökonsekvensbeskrivningens omfattning och detaljeringsgrad. Länsstyrelsens redovisning är dock inte bindande (6 kap. 32 § miljöbalken).</w:t>
      </w:r>
    </w:p>
    <w:p w14:paraId="5495FDA8" w14:textId="77777777" w:rsidR="00624359" w:rsidRDefault="00624359" w:rsidP="001354E7">
      <w:pPr>
        <w:pStyle w:val="Rubrik2"/>
      </w:pPr>
      <w:bookmarkStart w:id="41" w:name="_Toc165537292"/>
      <w:bookmarkStart w:id="42" w:name="_Toc167353431"/>
      <w:r>
        <w:t>Tillståndsprövningen</w:t>
      </w:r>
      <w:bookmarkEnd w:id="41"/>
      <w:bookmarkEnd w:id="42"/>
    </w:p>
    <w:p w14:paraId="193108C0" w14:textId="77777777" w:rsidR="00624359" w:rsidRDefault="00624359" w:rsidP="001354E7">
      <w:pPr>
        <w:pStyle w:val="Brdtextmedindrag"/>
        <w:ind w:firstLine="0"/>
      </w:pPr>
      <w:r>
        <w:t>I 22 kap. miljöbalken finns bestämmelser om förfarandet vid mark- och miljödomstolar i ansökningsmål. Ett ansökningsmål kan bl.a. vara ett mål om tillstånd till en miljöfarlig verksamhet eller vattenverksamhet som ska prövas av mark- och miljödomstolen som första instans (21 kap. 1 a § miljöbalken), en A-verksamhet. Kapitlet innehåller bl.a. bestämmelser om vad en ansökan ska innehålla. Mark och miljödomstolen ska granska ansökan och om ansökan är ofullständig ska domstolen förelägga sökan</w:t>
      </w:r>
      <w:r>
        <w:softHyphen/>
        <w:t>den att avhjälpa bristen. Om sökanden inte följer föreläggandet får dom</w:t>
      </w:r>
      <w:r>
        <w:softHyphen/>
        <w:t>stolen avvisa ansökan, om bristen är så väsentlig att ansökan inte kan ligga till grund för prövning av målet (22 kap. 2 §).</w:t>
      </w:r>
    </w:p>
    <w:p w14:paraId="092964C0" w14:textId="77777777" w:rsidR="00624359" w:rsidRDefault="00624359" w:rsidP="001354E7">
      <w:pPr>
        <w:pStyle w:val="Brdtextmedindrag"/>
      </w:pPr>
      <w:r>
        <w:t>Om en ansökan tas upp till prövning ska mark- och miljödomstolen utfärda kungörelse (22 kap. 3 § miljöbalken). Bakgrunden till detta är att tillstånd enligt miljöbalken har rättskraft mot tredje man och det rör sig ofta om en obestämd krets av sakägare som behöver nås. Kungörelsen ska bl.a. innehålla en kortfattad redogörelse för ansökan, ett tillkännagivande av hur kallelser och andra meddelanden når parter samt namn och adress på den som är aktförvarare. Med aktförvarare avses en person som har till uppgift att förvara ett exemplar av handlingarna i målet. Mark- och miljödomstolen ska skicka ett exemplar av ansökningshandlingarna och av kungörelsen till Naturvårdsverket, Havs- och vattenmyndigheten, Kammarkollegiet, Myndigheten för samhällsskydd och beredskap, läns</w:t>
      </w:r>
      <w:r>
        <w:softHyphen/>
        <w:t>styrelsen och den eller de berörda kommunala nämnder som fullgör uppgifter inom miljö- och hälsoskyddsområdet. Kungörelsen ska även skickas till berörda kommuner och andra myndigheter vars verksamhet kan beröras av ansökan (</w:t>
      </w:r>
      <w:r w:rsidRPr="009678A2">
        <w:t>22</w:t>
      </w:r>
      <w:r>
        <w:t> </w:t>
      </w:r>
      <w:r w:rsidRPr="009678A2">
        <w:t>kap. 4</w:t>
      </w:r>
      <w:r>
        <w:t> </w:t>
      </w:r>
      <w:r w:rsidRPr="009678A2">
        <w:t>§ miljöbalken</w:t>
      </w:r>
      <w:r>
        <w:t>)</w:t>
      </w:r>
      <w:r w:rsidRPr="009678A2">
        <w:t>.</w:t>
      </w:r>
    </w:p>
    <w:p w14:paraId="140AD9AB" w14:textId="77777777" w:rsidR="00624359" w:rsidRDefault="00624359" w:rsidP="001354E7">
      <w:pPr>
        <w:pStyle w:val="Brdtextmedindrag"/>
      </w:pPr>
      <w:r>
        <w:t>Naturvårdsverket, Havs- och vattenmyndigheten, Kammarkollegiet, Myndigheten för samhällsskydd och beredskap och länsstyrelsen ska, när det behövs, föra talan i målet eller ärendet för att tillvarata miljöintressen och andra allmänna intressen (22 kap. 6 §). En kommun får föra talan för att tillvarata miljöintressen och andra allmänna intressen inom kommunen.</w:t>
      </w:r>
    </w:p>
    <w:p w14:paraId="7F4D2645" w14:textId="77777777" w:rsidR="00624359" w:rsidRDefault="00624359" w:rsidP="001354E7">
      <w:pPr>
        <w:pStyle w:val="Brdtextmedindrag"/>
      </w:pPr>
      <w:r>
        <w:t>Förberedelsen av målet kan vara skriftlig eller muntlig. Mark- och miljö</w:t>
      </w:r>
      <w:r>
        <w:softHyphen/>
        <w:t>domstolen ska under förberedelsen se till att utredningen i målet får den inriktning och omfattning som krävs. Domstolen bestämmer vad en muntlig förberedelse ska avse och vilka parter som ska kallas till för</w:t>
      </w:r>
      <w:r>
        <w:softHyphen/>
        <w:t>beredelsen (22 kap.11 § miljöbalken).</w:t>
      </w:r>
    </w:p>
    <w:p w14:paraId="4DC22B43" w14:textId="77777777" w:rsidR="00624359" w:rsidRDefault="00624359" w:rsidP="001354E7">
      <w:pPr>
        <w:pStyle w:val="Brdtextmedindrag"/>
      </w:pPr>
      <w:r>
        <w:t>Huvudförhandling ska hållas i målet om det inte är uppenbart onödigt. Förhandling ska alltid hållas om parterna begär det (22 kap. 16 § miljö</w:t>
      </w:r>
      <w:r>
        <w:softHyphen/>
        <w:t>balken).</w:t>
      </w:r>
    </w:p>
    <w:p w14:paraId="2D028F78" w14:textId="77777777" w:rsidR="00624359" w:rsidRDefault="00624359" w:rsidP="001354E7">
      <w:pPr>
        <w:pStyle w:val="Brdtextmedindrag"/>
      </w:pPr>
      <w:r>
        <w:t>I 19 kap. miljöbalken finns bestämmelser om när bestämmelserna i 22 kap. om förfarandet vid mark- och miljödomstol i ansökningsmål ska tillämpas av länsstyrelsen eller en kommunal nämnd.</w:t>
      </w:r>
    </w:p>
    <w:p w14:paraId="5646B82C" w14:textId="77777777" w:rsidR="00624359" w:rsidRDefault="00624359" w:rsidP="001354E7">
      <w:pPr>
        <w:pStyle w:val="Brdtextmedindrag"/>
      </w:pPr>
      <w:r>
        <w:t>Av lagen (2010:921) om mark- och miljödomstolar framgår att i mål där mark- och miljödomstol är första instans ska tillämpas vad som är föreskrivet om tvistemål i allmän domstol om inte annat är föreskrivet (4 kap. 1 §).</w:t>
      </w:r>
    </w:p>
    <w:p w14:paraId="57A23A80" w14:textId="05D21C78" w:rsidR="00DB62B9" w:rsidRDefault="00624359" w:rsidP="001354E7">
      <w:pPr>
        <w:pStyle w:val="Brdtextmedindrag"/>
      </w:pPr>
      <w:r>
        <w:t>Länsstyrelsens miljöprövningsdelegationer ska tillämpa förvaltnings</w:t>
      </w:r>
      <w:r>
        <w:softHyphen/>
        <w:t>lagen (2017:900). Om annan lag eller förordning innehåller någon be</w:t>
      </w:r>
      <w:r w:rsidR="0093680D">
        <w:softHyphen/>
      </w:r>
      <w:r>
        <w:t>stämmelse som avviker från denna lag ska den bestämmelsen tillämpas (4 § förvaltningslagen).</w:t>
      </w:r>
    </w:p>
    <w:p w14:paraId="3FE5D7DA" w14:textId="046CC8A8" w:rsidR="00624359" w:rsidRDefault="00624359" w:rsidP="006623F4">
      <w:pPr>
        <w:pStyle w:val="Rubrik1"/>
      </w:pPr>
      <w:bookmarkStart w:id="43" w:name="_Toc165537293"/>
      <w:bookmarkStart w:id="44" w:name="_Toc167353432"/>
      <w:r>
        <w:t>Förslag</w:t>
      </w:r>
      <w:bookmarkEnd w:id="43"/>
      <w:bookmarkEnd w:id="44"/>
    </w:p>
    <w:p w14:paraId="6F9691CC" w14:textId="77777777" w:rsidR="00624359" w:rsidRDefault="00624359" w:rsidP="004B7517">
      <w:pPr>
        <w:pStyle w:val="Rubrik2"/>
        <w:spacing w:before="0"/>
      </w:pPr>
      <w:bookmarkStart w:id="45" w:name="_Toc165537294"/>
      <w:bookmarkStart w:id="46" w:name="_Toc167353433"/>
      <w:r>
        <w:t>Enklare regler för ändringstillstånd</w:t>
      </w:r>
      <w:bookmarkEnd w:id="45"/>
      <w:bookmarkEnd w:id="46"/>
    </w:p>
    <w:p w14:paraId="7E642383" w14:textId="77777777" w:rsidR="00624359" w:rsidRDefault="00624359" w:rsidP="004B7517">
      <w:pPr>
        <w:pStyle w:val="Brdtextram"/>
      </w:pPr>
      <w:r w:rsidRPr="00420062">
        <w:rPr>
          <w:b/>
        </w:rPr>
        <w:t>Regeringens förslag:</w:t>
      </w:r>
      <w:r>
        <w:t xml:space="preserve"> Vid ändring av en miljöfarlig verksamhet ska till</w:t>
      </w:r>
      <w:r>
        <w:softHyphen/>
        <w:t>ståndet begränsas till att enbart avse ändringen (ändringstillstånd). Ett ändringstillstånd får dock inte meddelas om ansökan avser tillstånd för hela verksamheten eller om det är olämpligt att tillståndet begränsas till att enbart avse ändringen av verksamheten.</w:t>
      </w:r>
    </w:p>
    <w:p w14:paraId="62B341B6" w14:textId="77777777" w:rsidR="00624359" w:rsidRDefault="00624359" w:rsidP="004B7517">
      <w:pPr>
        <w:pStyle w:val="Brdtextmedindragram"/>
      </w:pPr>
      <w:r>
        <w:t>En ansökan som avser ett ändringstillstånd ska innehålla de uppgifter som behövs för att bedöma om det är olämpligt att tillståndet begränsas till att enbart avse ändringen av verksamheten.</w:t>
      </w:r>
    </w:p>
    <w:p w14:paraId="11ECDD54" w14:textId="77777777" w:rsidR="00624359" w:rsidRPr="00A76360" w:rsidRDefault="00624359" w:rsidP="004B7517">
      <w:pPr>
        <w:pStyle w:val="Brdtextmedindrag"/>
        <w:rPr>
          <w:sz w:val="8"/>
          <w:szCs w:val="8"/>
        </w:rPr>
      </w:pPr>
    </w:p>
    <w:p w14:paraId="46F39CCF" w14:textId="225FED8A" w:rsidR="00624359" w:rsidRDefault="00624359" w:rsidP="004B7517">
      <w:pPr>
        <w:pStyle w:val="Brdtextmedindrag"/>
      </w:pPr>
      <w:r w:rsidRPr="0006285B">
        <w:rPr>
          <w:b/>
        </w:rPr>
        <w:t>Utredningens förslag</w:t>
      </w:r>
      <w:r>
        <w:t xml:space="preserve"> stämmer delvis överens med regeringens förslag. Utredningens förslag innebär att tillståndet alltid ska begränsas till att enbart avse ändringen om inte ansökan avser tillstånd för hela verksam</w:t>
      </w:r>
      <w:r>
        <w:softHyphen/>
        <w:t>heten, dvs. att det inte ska göras någon bedömning av om det är olämpligt att tillståndet begränsas till att enbart avse ändringen av verksamheten. Utredningen anger dock att förslaget om ändringstillstånd ska läsas till</w:t>
      </w:r>
      <w:r>
        <w:softHyphen/>
        <w:t>sammans med dess förslag om obligatorisk omprövning. Utredningen föreslår en obligatorisk omprövning av domar och beslut för att förse miljö</w:t>
      </w:r>
      <w:r>
        <w:softHyphen/>
        <w:t>farliga verksamheter med moderna miljövillkor. Det förslaget behandlas inte i detta lagstiftningsärende.</w:t>
      </w:r>
    </w:p>
    <w:p w14:paraId="0AD37B02" w14:textId="77777777" w:rsidR="00624359" w:rsidRPr="00867EBD" w:rsidRDefault="00624359" w:rsidP="004B7517">
      <w:pPr>
        <w:pStyle w:val="Brdtextmedindrag"/>
      </w:pPr>
      <w:r>
        <w:rPr>
          <w:b/>
          <w:bCs/>
        </w:rPr>
        <w:t>Remissinstanserna:</w:t>
      </w:r>
      <w:r>
        <w:t xml:space="preserve"> En stor andel av remissinstanserna tillstyrker förslaget eller </w:t>
      </w:r>
      <w:r w:rsidRPr="00867EBD">
        <w:t>har inget att invända mot det.</w:t>
      </w:r>
    </w:p>
    <w:p w14:paraId="6E22ABFA" w14:textId="77777777" w:rsidR="00624359" w:rsidRPr="00867EBD" w:rsidRDefault="00624359" w:rsidP="004B7517">
      <w:pPr>
        <w:pStyle w:val="Brdtextmedindrag"/>
        <w:rPr>
          <w:i/>
          <w:iCs/>
        </w:rPr>
      </w:pPr>
      <w:r w:rsidRPr="00267BFD">
        <w:rPr>
          <w:i/>
          <w:iCs/>
        </w:rPr>
        <w:t>Arbetsgruppen för tillståndsfrågor inom Utvecklingsrådet</w:t>
      </w:r>
      <w:r w:rsidRPr="00867EBD">
        <w:t xml:space="preserve"> </w:t>
      </w:r>
      <w:r>
        <w:t xml:space="preserve">tillstyrker förslaget och </w:t>
      </w:r>
      <w:r w:rsidRPr="00867EBD">
        <w:t>framhåller vikten av att det är verksamhetsutövarens yrkande som styr prövningens omfattning.</w:t>
      </w:r>
    </w:p>
    <w:p w14:paraId="432C9520" w14:textId="77777777" w:rsidR="00624359" w:rsidRPr="00867EBD" w:rsidRDefault="00624359" w:rsidP="004B7517">
      <w:pPr>
        <w:pStyle w:val="Brdtextmedindrag"/>
      </w:pPr>
      <w:r w:rsidRPr="00867EBD">
        <w:rPr>
          <w:i/>
          <w:iCs/>
        </w:rPr>
        <w:t xml:space="preserve">Cementa AB </w:t>
      </w:r>
      <w:r>
        <w:t xml:space="preserve">tillstyrker förslaget men </w:t>
      </w:r>
      <w:r w:rsidRPr="00867EBD">
        <w:t xml:space="preserve">påpekar att det är viktigt att det finns tydliga kriterier för när en ändringsansökan är möjlig. </w:t>
      </w:r>
      <w:r>
        <w:t>Bolaget anser att a</w:t>
      </w:r>
      <w:r w:rsidRPr="00867EBD">
        <w:t>nsökan om ändringstillstånd innebär en processrisk eftersom en ansökan kan avvisas på grund av olämplig avgränsning.</w:t>
      </w:r>
    </w:p>
    <w:p w14:paraId="2061B77B" w14:textId="77777777" w:rsidR="00624359" w:rsidRPr="00867EBD" w:rsidRDefault="00624359" w:rsidP="004B7517">
      <w:pPr>
        <w:pStyle w:val="Brdtextmedindrag"/>
      </w:pPr>
      <w:r w:rsidRPr="00867EBD">
        <w:rPr>
          <w:i/>
          <w:iCs/>
        </w:rPr>
        <w:t xml:space="preserve">Energiföretagen Sverige </w:t>
      </w:r>
      <w:r>
        <w:t xml:space="preserve">tillstyrker förslaget men </w:t>
      </w:r>
      <w:r w:rsidRPr="00867EBD">
        <w:t>anser att förslaget bör kompletteras med en bestämmelse om att det är just ändringen som ska bedömas.</w:t>
      </w:r>
    </w:p>
    <w:p w14:paraId="5FC8AEC4" w14:textId="77777777" w:rsidR="00624359" w:rsidRPr="00867EBD" w:rsidRDefault="00624359" w:rsidP="004B7517">
      <w:pPr>
        <w:pStyle w:val="Brdtextmedindrag"/>
        <w:rPr>
          <w:i/>
          <w:iCs/>
        </w:rPr>
      </w:pPr>
      <w:r w:rsidRPr="00867EBD">
        <w:rPr>
          <w:i/>
          <w:iCs/>
        </w:rPr>
        <w:t xml:space="preserve">Folkhälsomyndigheten </w:t>
      </w:r>
      <w:r w:rsidRPr="00867EBD">
        <w:t>tillstyrker förslaget under förutsättning att det inte försämrar skyddet för miljön eller människors hälsa.</w:t>
      </w:r>
    </w:p>
    <w:p w14:paraId="30E5812D" w14:textId="77777777" w:rsidR="00624359" w:rsidRPr="00867EBD" w:rsidRDefault="00624359" w:rsidP="004B7517">
      <w:pPr>
        <w:pStyle w:val="Brdtextmedindrag"/>
      </w:pPr>
      <w:r w:rsidRPr="00867EBD">
        <w:rPr>
          <w:i/>
          <w:iCs/>
        </w:rPr>
        <w:t>Lovang Lantbrukskonsult AB</w:t>
      </w:r>
      <w:r w:rsidRPr="00867EBD">
        <w:t xml:space="preserve"> </w:t>
      </w:r>
      <w:r>
        <w:t xml:space="preserve">tillstyrker förslaget och </w:t>
      </w:r>
      <w:r w:rsidRPr="00867EBD">
        <w:t>framhåller att det på jordbruksområdet inte är någon skillnad mellan att göra en helt ny ansökan och att göra en ändringsansökan, varken avseende ansökans omfattning eller processtiden hos myndigheterna.</w:t>
      </w:r>
    </w:p>
    <w:p w14:paraId="6F996B5E" w14:textId="77777777" w:rsidR="00624359" w:rsidRPr="00867EBD" w:rsidRDefault="00624359" w:rsidP="004B7517">
      <w:pPr>
        <w:pStyle w:val="Brdtextmedindrag"/>
      </w:pPr>
      <w:r w:rsidRPr="00867EBD">
        <w:rPr>
          <w:i/>
          <w:iCs/>
        </w:rPr>
        <w:t>Länsstyrelsen i Gävleborgs län</w:t>
      </w:r>
      <w:r w:rsidRPr="00867EBD">
        <w:t xml:space="preserve"> tillstyrker förslaget. Länsstyrelsen konstaterar att länsstyrelsens roll kommer att bli central vid samrådet för att ge vägledning om hur tillståndsansökan ska begränsas. </w:t>
      </w:r>
      <w:r>
        <w:t>Länsstyrelsen påpekar att f</w:t>
      </w:r>
      <w:r w:rsidRPr="00867EBD">
        <w:t xml:space="preserve">örslaget kommer att </w:t>
      </w:r>
      <w:r w:rsidRPr="007B6DF9">
        <w:t>innebära utökade krav på tillsynsmyndig</w:t>
      </w:r>
      <w:r w:rsidRPr="007B6DF9">
        <w:softHyphen/>
        <w:t>heterna när de behöver ta hänsyn till flera parallellt gällande tillstånd</w:t>
      </w:r>
      <w:r w:rsidRPr="00867EBD">
        <w:t>.</w:t>
      </w:r>
    </w:p>
    <w:p w14:paraId="6BB8F50C" w14:textId="77777777" w:rsidR="00624359" w:rsidRPr="00867EBD" w:rsidRDefault="00624359" w:rsidP="004B7517">
      <w:pPr>
        <w:pStyle w:val="Brdtextmedindrag"/>
      </w:pPr>
      <w:r w:rsidRPr="00867EBD">
        <w:rPr>
          <w:i/>
          <w:iCs/>
        </w:rPr>
        <w:t>Länsstyrelsen i Hallands län</w:t>
      </w:r>
      <w:r w:rsidRPr="00867EBD">
        <w:t xml:space="preserve"> avstyrker förslaget. </w:t>
      </w:r>
      <w:r>
        <w:t xml:space="preserve">Länsstyrelsen anför i huvudsak följande. </w:t>
      </w:r>
      <w:r w:rsidRPr="00867EBD">
        <w:t>Med ändringsprövning som huvudregel blir det mer arbete för prövningsmyndigheterna eftersom de regelmässigt måste be</w:t>
      </w:r>
      <w:r>
        <w:softHyphen/>
      </w:r>
      <w:r w:rsidRPr="00867EBD">
        <w:t xml:space="preserve">döma prövningsramen och vilket underlag som krävs för den begränsade ändringsprövningen. </w:t>
      </w:r>
      <w:r>
        <w:t>Om ändringstillstånd blir huvudregel medför det också en olycklig återgång till tidigare system med påbygg</w:t>
      </w:r>
      <w:r>
        <w:softHyphen/>
        <w:t>nadstillstånd, vilket gjorde regleringen av miljöfarlig verksamhet svår</w:t>
      </w:r>
      <w:r>
        <w:softHyphen/>
        <w:t xml:space="preserve">överskådlig för såväl tillsyns- och prövningsmyndigheter som sakägare. </w:t>
      </w:r>
      <w:r w:rsidRPr="00867EBD">
        <w:t>Ändringstillstånd bör inte komma i fråga om en ändring av en verksamhet innebär att ett nytt geografiskt område tas i anspråk.</w:t>
      </w:r>
    </w:p>
    <w:p w14:paraId="319DCFF6" w14:textId="77777777" w:rsidR="00624359" w:rsidRPr="00867EBD" w:rsidRDefault="00624359" w:rsidP="004B7517">
      <w:pPr>
        <w:pStyle w:val="Brdtextmedindrag"/>
      </w:pPr>
      <w:r w:rsidRPr="00867EBD">
        <w:rPr>
          <w:i/>
          <w:iCs/>
        </w:rPr>
        <w:t>Länsstyrelsen i Kalmar län</w:t>
      </w:r>
      <w:r w:rsidRPr="00867EBD">
        <w:t xml:space="preserve"> </w:t>
      </w:r>
      <w:r>
        <w:t xml:space="preserve">tillstyrker förslaget men </w:t>
      </w:r>
      <w:r w:rsidRPr="00867EBD">
        <w:t xml:space="preserve">framhåller att det är otydligt om utredningen förordar att en </w:t>
      </w:r>
      <w:r w:rsidRPr="007B6DF9">
        <w:t xml:space="preserve">tillståndspliktig ändring av en anmälningspliktig verksamhet ska kunna leda till att enbart ändringen får tillstånd och att ingen samlad prövning görs av hela </w:t>
      </w:r>
      <w:r w:rsidRPr="000D2076">
        <w:t>verksamheten.</w:t>
      </w:r>
    </w:p>
    <w:p w14:paraId="0E3FDAED" w14:textId="77777777" w:rsidR="00624359" w:rsidRPr="00867EBD" w:rsidRDefault="00624359" w:rsidP="004B7517">
      <w:pPr>
        <w:pStyle w:val="Brdtextmedindrag"/>
      </w:pPr>
      <w:r w:rsidRPr="00867EBD">
        <w:rPr>
          <w:i/>
          <w:iCs/>
        </w:rPr>
        <w:t>Länsstyrelsen i Stockholms län</w:t>
      </w:r>
      <w:r w:rsidRPr="00867EBD">
        <w:t xml:space="preserve"> har ingen </w:t>
      </w:r>
      <w:r>
        <w:t>invändning</w:t>
      </w:r>
      <w:r w:rsidRPr="00867EBD">
        <w:t xml:space="preserve"> mot förslaget förutsatt att även förslaget med regelbunden översyn av villkor och omprövningar genomförs.</w:t>
      </w:r>
    </w:p>
    <w:p w14:paraId="42BE5F4F" w14:textId="552891D6" w:rsidR="00624359" w:rsidRPr="00867EBD" w:rsidRDefault="00624359" w:rsidP="004B7517">
      <w:pPr>
        <w:pStyle w:val="Brdtextmedindrag"/>
        <w:rPr>
          <w:i/>
          <w:iCs/>
        </w:rPr>
      </w:pPr>
      <w:r w:rsidRPr="00867EBD">
        <w:rPr>
          <w:i/>
          <w:iCs/>
        </w:rPr>
        <w:t xml:space="preserve">Länsstyrelsen i Västerbottens län </w:t>
      </w:r>
      <w:r>
        <w:t>godtar utredningens förslag. Läns</w:t>
      </w:r>
      <w:r>
        <w:softHyphen/>
        <w:t xml:space="preserve">styrelsen framhåller dock </w:t>
      </w:r>
      <w:r w:rsidRPr="00867EBD">
        <w:t>att dagens system med en fakultativ bestäm</w:t>
      </w:r>
      <w:r>
        <w:softHyphen/>
      </w:r>
      <w:r w:rsidRPr="00867EBD">
        <w:t xml:space="preserve">melse om ändringstillstånd fungerar bra. Länsstyrelsen </w:t>
      </w:r>
      <w:r>
        <w:t>anför bl.a. följande. F</w:t>
      </w:r>
      <w:r w:rsidRPr="00867EBD">
        <w:t>örslaget behöver tydligt kopplas till ett fungerande system för omprövningar för att inte återgå till det system som fanns innan miljö</w:t>
      </w:r>
      <w:r>
        <w:softHyphen/>
      </w:r>
      <w:r w:rsidRPr="00867EBD">
        <w:t>balken med flera parallella och ibland föråldrade tillstånd. Även ut</w:t>
      </w:r>
      <w:r>
        <w:softHyphen/>
      </w:r>
      <w:r w:rsidRPr="00867EBD">
        <w:t>redningens förslag till formulering kan i förlängningen leda till svåra bedömningar om ansökans avgränsning.</w:t>
      </w:r>
    </w:p>
    <w:p w14:paraId="1C5B2FCB" w14:textId="77777777" w:rsidR="00624359" w:rsidRPr="00867EBD" w:rsidRDefault="00624359" w:rsidP="004B7517">
      <w:pPr>
        <w:pStyle w:val="Brdtextmedindrag"/>
      </w:pPr>
      <w:r w:rsidRPr="00867EBD">
        <w:rPr>
          <w:i/>
          <w:iCs/>
        </w:rPr>
        <w:t>Nacka tingsrätt, mark- och miljödomstolen</w:t>
      </w:r>
      <w:r>
        <w:rPr>
          <w:i/>
          <w:iCs/>
        </w:rPr>
        <w:t>,</w:t>
      </w:r>
      <w:r w:rsidRPr="00867EBD">
        <w:rPr>
          <w:i/>
          <w:iCs/>
        </w:rPr>
        <w:t xml:space="preserve"> </w:t>
      </w:r>
      <w:r w:rsidRPr="00867EBD">
        <w:t>avstyrker förslaget</w:t>
      </w:r>
      <w:r>
        <w:t xml:space="preserve"> och anför i huvudsak följande</w:t>
      </w:r>
      <w:r w:rsidRPr="00867EBD">
        <w:t>. Bestämmelsens formulering väcker frågor om hur tillståndsmyndigheten ska hantera en situation där verksamhets</w:t>
      </w:r>
      <w:r>
        <w:softHyphen/>
      </w:r>
      <w:r w:rsidRPr="00867EBD">
        <w:t xml:space="preserve">utövaren har ansökt om ett ändringstillstånd, men tillståndsmyndigheten bedömer att ansökan har fått en olämplig avgränsning. Det följer av grundläggande principer att tillståndsmyndigheten alltid har att ta ställning till om en ansökan är korrekt avgränsad. </w:t>
      </w:r>
      <w:r>
        <w:t xml:space="preserve">Tillståndsmyndigheten bör </w:t>
      </w:r>
      <w:r w:rsidRPr="00867EBD">
        <w:t>inte vara bunden av verksamhetsutövarens yrkande</w:t>
      </w:r>
      <w:r>
        <w:t xml:space="preserve"> utan myndigheten bör även fortsättningsvis ha möjlighet att göra en bedömning av om det är lämpligt med ändringstillstånd.</w:t>
      </w:r>
      <w:r w:rsidRPr="00867EBD">
        <w:t xml:space="preserve"> Förslaget riskerar att leda till osäkerheter i rätts</w:t>
      </w:r>
      <w:r>
        <w:softHyphen/>
      </w:r>
      <w:r w:rsidRPr="00867EBD">
        <w:t>tillämpningen och ytterst till negativa konsekvenser för klimatet och miljön.</w:t>
      </w:r>
    </w:p>
    <w:p w14:paraId="71454D45" w14:textId="77777777" w:rsidR="00624359" w:rsidRPr="00867EBD" w:rsidRDefault="00624359" w:rsidP="004B7517">
      <w:pPr>
        <w:pStyle w:val="Brdtextmedindrag"/>
      </w:pPr>
      <w:r w:rsidRPr="00867EBD">
        <w:rPr>
          <w:i/>
          <w:iCs/>
        </w:rPr>
        <w:t xml:space="preserve">Naturskyddsföreningen </w:t>
      </w:r>
      <w:r w:rsidRPr="00867EBD">
        <w:t xml:space="preserve">framhåller att ändringstillstånd inte bör kunna användas om grundtillståndet är äldre än miljöbalken. </w:t>
      </w:r>
      <w:r>
        <w:t>Föreningen anser att d</w:t>
      </w:r>
      <w:r w:rsidRPr="00867EBD">
        <w:t>en utökade möjligheten till ändringstillstånd förutsätter att det före</w:t>
      </w:r>
      <w:r>
        <w:softHyphen/>
      </w:r>
      <w:r w:rsidRPr="00867EBD">
        <w:t>slagna systemet för obligatorisk omprövning blir verklighet.</w:t>
      </w:r>
    </w:p>
    <w:p w14:paraId="0AB237B2" w14:textId="106F9C42" w:rsidR="00624359" w:rsidRPr="00867EBD" w:rsidRDefault="00624359" w:rsidP="004B7517">
      <w:pPr>
        <w:pStyle w:val="Brdtextmedindrag"/>
      </w:pPr>
      <w:r w:rsidRPr="00867EBD">
        <w:rPr>
          <w:i/>
          <w:iCs/>
        </w:rPr>
        <w:t>Naturvårdsverket</w:t>
      </w:r>
      <w:r w:rsidRPr="00867EBD">
        <w:t xml:space="preserve"> tillstyrker förslaget under förutsättning att tiden för obligatorisk omprövning sätts till en kortare tid än 40 år. </w:t>
      </w:r>
      <w:r>
        <w:t>Verket framhåller att när</w:t>
      </w:r>
      <w:r w:rsidRPr="00867EBD">
        <w:t xml:space="preserve"> möjligheten till begränsade ändringstillstånd infördes 2005 under</w:t>
      </w:r>
      <w:r>
        <w:softHyphen/>
      </w:r>
      <w:r w:rsidRPr="00867EBD">
        <w:t>strök lagstiftaren vikten av att äldre tillstånd uppdaterades aktivt och såg framför sig ett att alla tillstånd och villkor skulle ha anpassats till miljö</w:t>
      </w:r>
      <w:r>
        <w:softHyphen/>
      </w:r>
      <w:r w:rsidRPr="00867EBD">
        <w:t>balkens krav senast 2015.</w:t>
      </w:r>
    </w:p>
    <w:p w14:paraId="720F633B" w14:textId="77777777" w:rsidR="00624359" w:rsidRPr="00867EBD" w:rsidRDefault="00624359" w:rsidP="004B7517">
      <w:pPr>
        <w:pStyle w:val="Brdtextmedindrag"/>
      </w:pPr>
      <w:r w:rsidRPr="00867EBD">
        <w:rPr>
          <w:i/>
          <w:iCs/>
        </w:rPr>
        <w:t xml:space="preserve">Peab AB </w:t>
      </w:r>
      <w:r w:rsidRPr="00867EBD">
        <w:t xml:space="preserve">tillstyrker förslaget, men anser att det i lagstiftningen ska framgå vad som gäller vid större ändringar respektive mindre utökningar i befintlig verksamhet. </w:t>
      </w:r>
      <w:r>
        <w:t>Bolaget anser att ö</w:t>
      </w:r>
      <w:r w:rsidRPr="00867EBD">
        <w:t>verflödiga moment</w:t>
      </w:r>
      <w:r>
        <w:t xml:space="preserve"> –</w:t>
      </w:r>
      <w:r w:rsidRPr="00867EBD">
        <w:t xml:space="preserve"> som t.ex. lokaliseringsprövning, redovisning av alternativa lokaliseringar och behovsutredningar</w:t>
      </w:r>
      <w:r>
        <w:t xml:space="preserve"> – </w:t>
      </w:r>
      <w:r w:rsidRPr="00867EBD">
        <w:t>i normalfallet inte ska behövas vid fortsatt och utökad verksamhet.</w:t>
      </w:r>
    </w:p>
    <w:p w14:paraId="535EB7C8" w14:textId="77777777" w:rsidR="00624359" w:rsidRPr="00867EBD" w:rsidRDefault="00624359" w:rsidP="004B7517">
      <w:pPr>
        <w:pStyle w:val="Brdtextmedindrag"/>
      </w:pPr>
      <w:r w:rsidRPr="006F40CD">
        <w:rPr>
          <w:i/>
          <w:iCs/>
        </w:rPr>
        <w:t>Research Institutes of Sweden</w:t>
      </w:r>
      <w:r>
        <w:t xml:space="preserve"> (</w:t>
      </w:r>
      <w:r w:rsidRPr="00867EBD">
        <w:rPr>
          <w:i/>
          <w:iCs/>
        </w:rPr>
        <w:t>RISE</w:t>
      </w:r>
      <w:r>
        <w:rPr>
          <w:i/>
          <w:iCs/>
        </w:rPr>
        <w:t>)</w:t>
      </w:r>
      <w:r w:rsidRPr="00867EBD">
        <w:t xml:space="preserve"> </w:t>
      </w:r>
      <w:r>
        <w:t xml:space="preserve">invänder inte mot förslaget men </w:t>
      </w:r>
      <w:r w:rsidRPr="00867EBD">
        <w:t>framhåller att det krävs tydliga riktlinjer när det gäller avgränsningen av prövningen.</w:t>
      </w:r>
    </w:p>
    <w:p w14:paraId="73BD5C7A" w14:textId="77777777" w:rsidR="00624359" w:rsidRPr="00867EBD" w:rsidRDefault="00624359" w:rsidP="004B7517">
      <w:pPr>
        <w:pStyle w:val="Brdtextmedindrag"/>
      </w:pPr>
      <w:r w:rsidRPr="00867EBD">
        <w:rPr>
          <w:i/>
          <w:iCs/>
        </w:rPr>
        <w:t>Sveriges bergmaterialindustri (SBMI)</w:t>
      </w:r>
      <w:r w:rsidRPr="00867EBD">
        <w:t xml:space="preserve"> </w:t>
      </w:r>
      <w:r>
        <w:t xml:space="preserve">tillstyrker förslaget men </w:t>
      </w:r>
      <w:r w:rsidRPr="00867EBD">
        <w:t>fram</w:t>
      </w:r>
      <w:r>
        <w:softHyphen/>
      </w:r>
      <w:r w:rsidRPr="00867EBD">
        <w:t>håller att för att förslaget ska medföra effektiviseringsvinster bör det förtydligas om detta även ska gälla större ändringar och mindre utökningar i befintlig verksamhet.</w:t>
      </w:r>
    </w:p>
    <w:p w14:paraId="4291B8F2" w14:textId="77777777" w:rsidR="00624359" w:rsidRPr="00867EBD" w:rsidRDefault="00624359" w:rsidP="004B7517">
      <w:pPr>
        <w:pStyle w:val="Brdtextmedindrag"/>
      </w:pPr>
      <w:r w:rsidRPr="00867EBD">
        <w:rPr>
          <w:i/>
          <w:iCs/>
        </w:rPr>
        <w:t xml:space="preserve">Skanska Sverige AB </w:t>
      </w:r>
      <w:r w:rsidRPr="00867EBD">
        <w:t xml:space="preserve">och </w:t>
      </w:r>
      <w:r w:rsidRPr="00867EBD">
        <w:rPr>
          <w:i/>
          <w:iCs/>
        </w:rPr>
        <w:t xml:space="preserve">Skanska Industrial Solutions AB (Skanska) </w:t>
      </w:r>
      <w:r>
        <w:t xml:space="preserve">tillstyrker förslaget och </w:t>
      </w:r>
      <w:r w:rsidRPr="00867EBD">
        <w:t>framhåller vikten av att regeln är tvingande och att processen inte ska fördröjas av att prövningsmyndigheten eller remiss</w:t>
      </w:r>
      <w:r>
        <w:softHyphen/>
      </w:r>
      <w:r w:rsidRPr="00867EBD">
        <w:t>myndigheter ska bedöma om en ändring är lämplig att pröva som ett ändringstillstånd.</w:t>
      </w:r>
    </w:p>
    <w:p w14:paraId="6B70E2DE" w14:textId="77777777" w:rsidR="00624359" w:rsidRPr="00867EBD" w:rsidRDefault="00624359" w:rsidP="004B7517">
      <w:pPr>
        <w:pStyle w:val="Brdtextmedindrag"/>
      </w:pPr>
      <w:r w:rsidRPr="00867EBD">
        <w:rPr>
          <w:i/>
          <w:iCs/>
        </w:rPr>
        <w:t>Sveriges kommuner och regioner</w:t>
      </w:r>
      <w:r w:rsidRPr="00867EBD">
        <w:t xml:space="preserve"> (</w:t>
      </w:r>
      <w:r w:rsidRPr="00867EBD">
        <w:rPr>
          <w:i/>
          <w:iCs/>
        </w:rPr>
        <w:t>SKR)</w:t>
      </w:r>
      <w:r w:rsidRPr="00867EBD">
        <w:t xml:space="preserve"> tillstyrker förslaget, men framhåll</w:t>
      </w:r>
      <w:r>
        <w:t>er</w:t>
      </w:r>
      <w:r w:rsidRPr="00867EBD">
        <w:t xml:space="preserve"> risken för att det blir svårare att överblicka giltiga tillstånds</w:t>
      </w:r>
      <w:r w:rsidRPr="00867EBD">
        <w:softHyphen/>
        <w:t xml:space="preserve">villkor. </w:t>
      </w:r>
      <w:r>
        <w:t>SKR anser att</w:t>
      </w:r>
      <w:r w:rsidRPr="00867EBD">
        <w:t xml:space="preserve"> konkreta krav behövs för att underlätta för tillsyns</w:t>
      </w:r>
      <w:r>
        <w:softHyphen/>
      </w:r>
      <w:r w:rsidRPr="00867EBD">
        <w:t xml:space="preserve">myndigheterna, t.ex. att </w:t>
      </w:r>
      <w:r w:rsidRPr="004A2160">
        <w:t>prövningsmyndigheterna ansvarar för konsoli</w:t>
      </w:r>
      <w:r w:rsidRPr="004A2160">
        <w:softHyphen/>
        <w:t>derade tillstånd vid ändringstillstånd eller särskilda villkorsändringar.</w:t>
      </w:r>
    </w:p>
    <w:p w14:paraId="64BC5F60" w14:textId="7CBE9F80" w:rsidR="00624359" w:rsidRPr="00867EBD" w:rsidRDefault="00624359" w:rsidP="004B7517">
      <w:pPr>
        <w:pStyle w:val="Brdtextmedindrag"/>
        <w:rPr>
          <w:i/>
          <w:iCs/>
        </w:rPr>
      </w:pPr>
      <w:r w:rsidRPr="00D70DEF">
        <w:rPr>
          <w:i/>
          <w:iCs/>
        </w:rPr>
        <w:t>Stena Recycling AB</w:t>
      </w:r>
      <w:r w:rsidRPr="00867EBD">
        <w:rPr>
          <w:i/>
          <w:iCs/>
        </w:rPr>
        <w:t xml:space="preserve"> </w:t>
      </w:r>
      <w:r>
        <w:t xml:space="preserve">tillstyrker förslaget och </w:t>
      </w:r>
      <w:r w:rsidRPr="00867EBD">
        <w:t xml:space="preserve">anser att det behöver förtydligas att </w:t>
      </w:r>
      <w:r w:rsidRPr="004A2160">
        <w:t>en ändring som i sig har en högre prövningsnivå än tidigare meddelat tillstånd ska kunna prövas som ett ändringstillstånd, dvs. den planerade ändringen kräver domstolsprövning men den befintliga verk</w:t>
      </w:r>
      <w:r>
        <w:softHyphen/>
      </w:r>
      <w:r w:rsidRPr="004A2160">
        <w:t>sam</w:t>
      </w:r>
      <w:r>
        <w:softHyphen/>
      </w:r>
      <w:r w:rsidRPr="004A2160">
        <w:t>heten är en B-verksamhet.</w:t>
      </w:r>
      <w:r w:rsidRPr="00867EBD">
        <w:t xml:space="preserve"> </w:t>
      </w:r>
      <w:r>
        <w:t xml:space="preserve">Bolaget anför bl.a. följande. </w:t>
      </w:r>
      <w:r w:rsidRPr="00867EBD">
        <w:t>En praktisk situation är om en avfallsverksamhet ska utökas till att även omfatta hantering av farligt avfall. Om den tillkommande verksamheten är väl avgränsad och inte har någon reell effekt på miljöpåverkan från den befintliga verksamheten borde den kunna prövas separat.</w:t>
      </w:r>
    </w:p>
    <w:p w14:paraId="29A3C21D" w14:textId="77777777" w:rsidR="00624359" w:rsidRPr="00867EBD" w:rsidRDefault="00624359" w:rsidP="004B7517">
      <w:pPr>
        <w:pStyle w:val="Brdtextmedindrag"/>
      </w:pPr>
      <w:r w:rsidRPr="00867EBD">
        <w:rPr>
          <w:i/>
          <w:iCs/>
        </w:rPr>
        <w:t xml:space="preserve">Svemin </w:t>
      </w:r>
      <w:r w:rsidRPr="00867EBD">
        <w:t>tillstyrker förslaget och framhåller att det är vanligt med invänd</w:t>
      </w:r>
      <w:r>
        <w:softHyphen/>
      </w:r>
      <w:r w:rsidRPr="00867EBD">
        <w:t xml:space="preserve">ningar om att ansökningar avgränsats felaktigt och att det krävs en samlad prövning. </w:t>
      </w:r>
      <w:r>
        <w:t xml:space="preserve">Organisationen anför bl.a. följande. </w:t>
      </w:r>
      <w:r w:rsidRPr="00867EBD">
        <w:t>Det är angeläget att undan</w:t>
      </w:r>
      <w:r>
        <w:softHyphen/>
      </w:r>
      <w:r w:rsidRPr="00867EBD">
        <w:t>röja processuella oklarheter som avhåller verksamhetsutövare från att ansöka om ändringstillstånd. Det är bra att det klargörs att det är sökandens yrkande som ska styra om en ansökan ska prövas som ett ändringstillstånd.</w:t>
      </w:r>
    </w:p>
    <w:p w14:paraId="0A5A9D04" w14:textId="77777777" w:rsidR="00624359" w:rsidRPr="00867EBD" w:rsidRDefault="00624359" w:rsidP="004B7517">
      <w:pPr>
        <w:pStyle w:val="Brdtextmedindrag"/>
      </w:pPr>
      <w:r w:rsidRPr="00867EBD">
        <w:rPr>
          <w:i/>
          <w:iCs/>
        </w:rPr>
        <w:t>Svenskt Näringsliv</w:t>
      </w:r>
      <w:r w:rsidRPr="00867EBD">
        <w:t xml:space="preserve"> och </w:t>
      </w:r>
      <w:r w:rsidRPr="00867EBD">
        <w:rPr>
          <w:i/>
          <w:iCs/>
        </w:rPr>
        <w:t xml:space="preserve">Teknikföretagen </w:t>
      </w:r>
      <w:r>
        <w:t xml:space="preserve">tillstyrker förslaget och </w:t>
      </w:r>
      <w:r w:rsidRPr="00867EBD">
        <w:t>fram</w:t>
      </w:r>
      <w:r>
        <w:softHyphen/>
      </w:r>
      <w:r w:rsidRPr="00867EBD">
        <w:t xml:space="preserve">håller att förslaget behöver kompletteras med en skrivning om att det är ändringen, dvs. den tillkommande verksamheten och dess miljöpåverkan som ska bedömas. </w:t>
      </w:r>
      <w:r>
        <w:t>Man anser att u</w:t>
      </w:r>
      <w:r w:rsidRPr="00867EBD">
        <w:t>tredningens resonemang om svårigheter med avgränsningen riskerar att försvåra den praktiska tillämpningen och begränsa den positiva effekten av förslaget.</w:t>
      </w:r>
    </w:p>
    <w:p w14:paraId="51466B0F" w14:textId="77777777" w:rsidR="00624359" w:rsidRPr="00867EBD" w:rsidRDefault="00624359" w:rsidP="004B7517">
      <w:pPr>
        <w:pStyle w:val="Brdtextmedindrag"/>
      </w:pPr>
      <w:r w:rsidRPr="00867EBD">
        <w:rPr>
          <w:i/>
          <w:iCs/>
        </w:rPr>
        <w:t>Vattenfall</w:t>
      </w:r>
      <w:r>
        <w:rPr>
          <w:i/>
          <w:iCs/>
        </w:rPr>
        <w:t xml:space="preserve"> AB (Vattenfall) </w:t>
      </w:r>
      <w:r w:rsidRPr="00867EBD">
        <w:t>tillstyrker förslaget och framhåller att för</w:t>
      </w:r>
      <w:r>
        <w:softHyphen/>
      </w:r>
      <w:r w:rsidRPr="00867EBD">
        <w:t xml:space="preserve">slaget gör processen mer förutsebar och enklare att planera vilket sparar tid och resurser för alla parter. </w:t>
      </w:r>
      <w:r>
        <w:t>Vattenfall menar att f</w:t>
      </w:r>
      <w:r w:rsidRPr="00867EBD">
        <w:t>örfattningsändringar är nödvändiga för att komma bort från nuvarande restriktiva praxis vad gäller ändringstillstånd.</w:t>
      </w:r>
    </w:p>
    <w:p w14:paraId="1585F8AA" w14:textId="77777777" w:rsidR="00624359" w:rsidRPr="00867EBD" w:rsidRDefault="00624359" w:rsidP="004B7517">
      <w:pPr>
        <w:pStyle w:val="Brdtextmedindrag"/>
      </w:pPr>
      <w:r w:rsidRPr="00867EBD">
        <w:rPr>
          <w:i/>
          <w:iCs/>
        </w:rPr>
        <w:t>Vänersborgs tingsrätt, mark- och miljödomstolen</w:t>
      </w:r>
      <w:r>
        <w:rPr>
          <w:i/>
          <w:iCs/>
        </w:rPr>
        <w:t>,</w:t>
      </w:r>
      <w:r w:rsidRPr="00867EBD">
        <w:t xml:space="preserve"> avstyrker förslaget i den del som innebär att en ändringsansökans lämplighet inte ska bedömas. </w:t>
      </w:r>
      <w:r>
        <w:t xml:space="preserve">Domstolen anför i huvudsak följande. </w:t>
      </w:r>
      <w:r w:rsidRPr="00867EBD">
        <w:t>Ansökningar kan prövas som ändringar av befintliga tillstånd i högre utsträckning än vad som sker i dag även utan lagändringar. Förslaget medför en risk för att viktiga frågor, som vilka av den befintliga verksamhetens miljöproblem som har samband med ändringen, inte hanteras i samrådet. Detta kan leda till omfattande kompletteringsbehov eller att ansökan inte kan prövas. Osäkerhet kan uppkomma i frågor om vad som gäller för en verksamhet liksom vilka delar som är skyddade genom det grundläggande tillstånds respektive ändringstillståndets rättskraft.</w:t>
      </w:r>
    </w:p>
    <w:p w14:paraId="4FA15FE8" w14:textId="36F7C9A3" w:rsidR="00624359" w:rsidRPr="00867EBD" w:rsidRDefault="00624359" w:rsidP="004B7517">
      <w:pPr>
        <w:pStyle w:val="Brdtextmedindrag"/>
      </w:pPr>
      <w:r w:rsidRPr="00867EBD">
        <w:rPr>
          <w:i/>
          <w:iCs/>
        </w:rPr>
        <w:t xml:space="preserve">Världsnaturfonden (WWF) </w:t>
      </w:r>
      <w:r w:rsidRPr="00867EBD">
        <w:t>anser att huvudregeln bör vara att grund</w:t>
      </w:r>
      <w:r>
        <w:softHyphen/>
      </w:r>
      <w:r w:rsidRPr="00867EBD">
        <w:t xml:space="preserve">tillståndet inte får vara äldre än att det är meddelat med stöd av miljöbalken för att det ska vara möjligt med ändringstillstånd. WWF motsätter sig att ändringstillstånd ska kunna meddelas för verksamheter som kan påverka Natura 2000-områden, med hänsyn till de strikta kraven på prövningens fullständighet, exakthet och slutlighet. I varje fall bör det </w:t>
      </w:r>
      <w:r>
        <w:t>enligt organisa</w:t>
      </w:r>
      <w:r>
        <w:softHyphen/>
        <w:t xml:space="preserve">tionens mening </w:t>
      </w:r>
      <w:r w:rsidRPr="00867EBD">
        <w:t>inte vara möjligt med ändringstillstånd om verksamheten inte innehar ett grundtill</w:t>
      </w:r>
      <w:r>
        <w:softHyphen/>
      </w:r>
      <w:r w:rsidRPr="00867EBD">
        <w:t>stånd där en prövning enligt 7 kap. miljöbalken är gjord.</w:t>
      </w:r>
    </w:p>
    <w:p w14:paraId="7CE9326D" w14:textId="77777777" w:rsidR="00624359" w:rsidRPr="00867EBD" w:rsidRDefault="00624359" w:rsidP="004B7517">
      <w:pPr>
        <w:pStyle w:val="Brdtextmedindrag"/>
      </w:pPr>
      <w:r w:rsidRPr="00867EBD">
        <w:rPr>
          <w:i/>
          <w:iCs/>
        </w:rPr>
        <w:t>Älvräddarna</w:t>
      </w:r>
      <w:r w:rsidRPr="00867EBD">
        <w:t xml:space="preserve"> framhåller att </w:t>
      </w:r>
      <w:r>
        <w:t xml:space="preserve">problembilden är fel och att </w:t>
      </w:r>
      <w:r w:rsidRPr="00867EBD">
        <w:t>rätts</w:t>
      </w:r>
      <w:r>
        <w:softHyphen/>
      </w:r>
      <w:r w:rsidRPr="00867EBD">
        <w:t>utveck</w:t>
      </w:r>
      <w:r>
        <w:softHyphen/>
      </w:r>
      <w:r w:rsidRPr="00867EBD">
        <w:t xml:space="preserve">lingen visar att det har blivit enklare att få ändringstillstånd. </w:t>
      </w:r>
      <w:r>
        <w:t>Organisa</w:t>
      </w:r>
      <w:r>
        <w:softHyphen/>
        <w:t>tionen menar att ä</w:t>
      </w:r>
      <w:r w:rsidRPr="00867EBD">
        <w:t>ndringstillstånd är huvudregel redan i dag.</w:t>
      </w:r>
    </w:p>
    <w:p w14:paraId="19407610" w14:textId="77777777" w:rsidR="00624359" w:rsidRPr="00867EBD" w:rsidRDefault="00624359" w:rsidP="004B7517">
      <w:pPr>
        <w:pStyle w:val="Brdtextmedindrag"/>
      </w:pPr>
      <w:r w:rsidRPr="00867EBD">
        <w:rPr>
          <w:i/>
          <w:iCs/>
        </w:rPr>
        <w:t>Östersunds tingsrätt, mark- och miljödomstolen</w:t>
      </w:r>
      <w:r>
        <w:rPr>
          <w:i/>
          <w:iCs/>
        </w:rPr>
        <w:t>,</w:t>
      </w:r>
      <w:r w:rsidRPr="00867EBD">
        <w:rPr>
          <w:i/>
          <w:iCs/>
        </w:rPr>
        <w:t xml:space="preserve"> </w:t>
      </w:r>
      <w:r w:rsidRPr="00867EBD">
        <w:t>framhåller att det ankommer på prövningsmyndigheten att pröva om det är ett tillstånd för hela verksamheten eller inte som avses med ansökan och om underlaget är tillräckligt för prövning.</w:t>
      </w:r>
    </w:p>
    <w:p w14:paraId="58FDFE08" w14:textId="77777777" w:rsidR="00624359" w:rsidRDefault="00624359" w:rsidP="004B7517">
      <w:pPr>
        <w:pStyle w:val="Rubrik3utannumrering"/>
      </w:pPr>
      <w:r w:rsidRPr="00867EBD">
        <w:t>Skälen för förslaget</w:t>
      </w:r>
    </w:p>
    <w:p w14:paraId="230757EB" w14:textId="77777777" w:rsidR="00624359" w:rsidRDefault="00624359" w:rsidP="004B7517">
      <w:pPr>
        <w:pStyle w:val="Rubrik4utannumrering"/>
        <w:spacing w:before="0"/>
      </w:pPr>
      <w:r>
        <w:t>Gällande rätt</w:t>
      </w:r>
    </w:p>
    <w:p w14:paraId="6BC49222" w14:textId="77777777" w:rsidR="00624359" w:rsidRDefault="00624359" w:rsidP="004B7517">
      <w:pPr>
        <w:pStyle w:val="Brdtext"/>
      </w:pPr>
      <w:r>
        <w:t>Vid ändring av en miljöfarlig verksamhet får tillståndet begränsas till att enbart avse ändringen (16 kap. 2 a § miljöbalken). Ett sådant tillstånd kallas ändringstillstånd.</w:t>
      </w:r>
    </w:p>
    <w:p w14:paraId="6F27124B" w14:textId="77777777" w:rsidR="00624359" w:rsidRDefault="00624359" w:rsidP="004B7517">
      <w:pPr>
        <w:pStyle w:val="Brdtextmedindrag"/>
      </w:pPr>
      <w:r>
        <w:t>En ansökan som avser ett tillstånd att ändra en miljöfarlig verksamhet ska innehålla en redogörelse för alla tillståndsbestämmelser och villkor som gäller för verksamheten enligt tidigare tillstånd och uppgifter som behövs för att bedöma om ett ändringstillstånd är lämpligt (22 kap. 1 d § miljöbalken).</w:t>
      </w:r>
    </w:p>
    <w:p w14:paraId="48F5AF79" w14:textId="77777777" w:rsidR="00624359" w:rsidRPr="00097AFD" w:rsidRDefault="00624359" w:rsidP="004B7517">
      <w:pPr>
        <w:pStyle w:val="Brdtextmedindrag"/>
      </w:pPr>
      <w:r>
        <w:t>Ett ändringstillstånd får förenas med bestämmelser om ändringar i villkor som tidigare har meddelats för de delar av verksamheten som inte omfattas av ändringen, om de tidigare villkoren har ett samband med ändringen (24 kap. 8 § miljöbalken).</w:t>
      </w:r>
    </w:p>
    <w:p w14:paraId="145981E9" w14:textId="77777777" w:rsidR="00624359" w:rsidRDefault="00624359" w:rsidP="004B7517">
      <w:pPr>
        <w:pStyle w:val="Brdtextmedindrag"/>
      </w:pPr>
      <w:r>
        <w:t>I förarbetena framhålls följande. Det är en lämplighetsfråga i vilka fall ett ändringstillstånd ska kunna meddelas. Det är ofrånkomligt att delade meningar kommer att finnas i frågan om hur prövningen ska eller kan avgränsas när en miljöfarlig verksamhet ändras eller utökas. Under sam</w:t>
      </w:r>
      <w:r>
        <w:softHyphen/>
        <w:t>rådsförfarandet har länsstyrelsen, tillsynsmyndigheten och enskilda som särskilt berörs möjlighet att komma med synpunkter på hur verksamhets</w:t>
      </w:r>
      <w:r>
        <w:softHyphen/>
        <w:t>utövaren har valt att avgränsa ansökan och miljökonsekvensbeskriv</w:t>
      </w:r>
      <w:r>
        <w:softHyphen/>
        <w:t>ningen. Det är sedan tillståndsmyndigheten som slutligt avgör om avgräns</w:t>
      </w:r>
      <w:r>
        <w:softHyphen/>
        <w:t>ningen är lämplig. (Se prop. 2004/05:129 s. 62 och 63.) Prövningen ska inte belastas med frågor som avser delar av verksamheten som från miljösynpunkt inte har något samband med ändringen. För en tidigare prövad verksamheten kan det redan ha meddelats villkor om utsläpp av ett visst ämne till luft. Om verksamhetsutövaren ansöker om tillstånd till ändring av verksamheten, kan ändringen också behöva förenas med villkor om utsläpp av samma ämne. Totalbilden av hur mycket utsläpp av ämnet som miljön tål från den ändrade verksamheten kan göra det nödvändigt att också ändra villkoren i grundtillståndet (se prop. 2004/05:129 s. 62).</w:t>
      </w:r>
    </w:p>
    <w:p w14:paraId="48D99006" w14:textId="77777777" w:rsidR="00624359" w:rsidRDefault="00624359" w:rsidP="004B7517">
      <w:pPr>
        <w:pStyle w:val="Rubrik4utannumrering"/>
      </w:pPr>
      <w:r>
        <w:t xml:space="preserve">Sambandet mellan </w:t>
      </w:r>
      <w:r w:rsidRPr="00F315DC">
        <w:t xml:space="preserve">förslaget om ändringstillstånd </w:t>
      </w:r>
      <w:r>
        <w:t>och förslaget om obligatorisk omprövning</w:t>
      </w:r>
    </w:p>
    <w:p w14:paraId="5D7721DA" w14:textId="6E0A6634" w:rsidR="00624359" w:rsidDel="006B0A91" w:rsidRDefault="00624359" w:rsidP="004B7517">
      <w:pPr>
        <w:pStyle w:val="Brdtext"/>
      </w:pPr>
      <w:bookmarkStart w:id="47" w:name="_Hlk136334190"/>
      <w:r>
        <w:t>Enligt utredningens förslag om ändringstillstånd ska det inte göras någon bedömning av om ett ändringstillstånd är lämpligt eller inte. Tillståndet ska alltid begränsas till att enbart avse ändringen i verksamheten, om inte ansökan avser tillstånd för hela verksamheten. Ett stort antal remissinstan</w:t>
      </w:r>
      <w:r>
        <w:softHyphen/>
        <w:t>ser tillstyrker förslaget. Förslaget hänger samman med utredningens för</w:t>
      </w:r>
      <w:r>
        <w:softHyphen/>
        <w:t xml:space="preserve">slag om obligatorisk omprövning. Ett flertal remissinstanser, bl.a. </w:t>
      </w:r>
      <w:r w:rsidRPr="00E34C6F">
        <w:t>Natur</w:t>
      </w:r>
      <w:r>
        <w:softHyphen/>
      </w:r>
      <w:r w:rsidRPr="00E34C6F">
        <w:t>vårds</w:t>
      </w:r>
      <w:r>
        <w:softHyphen/>
      </w:r>
      <w:r w:rsidRPr="00E34C6F">
        <w:t>verket, Länsstyrelsen i Västerbottens län och Naturskydds</w:t>
      </w:r>
      <w:r w:rsidRPr="00E34C6F">
        <w:softHyphen/>
        <w:t>föreningen,</w:t>
      </w:r>
      <w:r>
        <w:t xml:space="preserve"> framhåller att utredningens förslag till utökad möjlighet till ändringstillstånd förutsätter att även det föreslagna systemet för obliga</w:t>
      </w:r>
      <w:r>
        <w:softHyphen/>
        <w:t>torisk omprövning införs. Regeringen delar den bedömningen. Som framgår behandlas dock inte utredningens förslag om obligatorisk om</w:t>
      </w:r>
      <w:r>
        <w:softHyphen/>
        <w:t xml:space="preserve">prövning i detta lagstiftningsärende. Det finns därför hinder mot att nu gå vidare med förslaget om ändringstillstånd fullt ut. </w:t>
      </w:r>
      <w:r w:rsidDel="006B0A91">
        <w:t xml:space="preserve">Regeringen har dock </w:t>
      </w:r>
      <w:bookmarkEnd w:id="47"/>
      <w:r w:rsidRPr="001C3619" w:rsidDel="006B0A91">
        <w:t xml:space="preserve">beslutat </w:t>
      </w:r>
      <w:r w:rsidDel="006B0A91">
        <w:t>att tillsätta utredningen F</w:t>
      </w:r>
      <w:r w:rsidRPr="001C3619" w:rsidDel="006B0A91">
        <w:t>örenklade och förkortade tillstånds</w:t>
      </w:r>
      <w:r>
        <w:softHyphen/>
      </w:r>
      <w:r w:rsidRPr="001C3619" w:rsidDel="006B0A91">
        <w:t xml:space="preserve">processer enligt miljöbalken </w:t>
      </w:r>
      <w:r w:rsidDel="006B0A91">
        <w:t xml:space="preserve">(KN 2023:2) </w:t>
      </w:r>
      <w:r w:rsidRPr="001C3619" w:rsidDel="006B0A91">
        <w:t xml:space="preserve">där det framgår att </w:t>
      </w:r>
      <w:r w:rsidDel="006B0A91">
        <w:t>utredningen</w:t>
      </w:r>
      <w:r w:rsidRPr="001C3619" w:rsidDel="006B0A91">
        <w:t xml:space="preserve"> ska överväga om det finns behov att göra lättnader för att det ska vara enklare att ändra en verksamhet</w:t>
      </w:r>
      <w:r>
        <w:t xml:space="preserve"> </w:t>
      </w:r>
      <w:r w:rsidRPr="00647C5F">
        <w:t>(dir. 2023:78).</w:t>
      </w:r>
    </w:p>
    <w:p w14:paraId="3E5A82B6" w14:textId="77777777" w:rsidR="00624359" w:rsidRDefault="00624359" w:rsidP="004B7517">
      <w:pPr>
        <w:pStyle w:val="Rubrik4utannumrering"/>
      </w:pPr>
      <w:r>
        <w:t>Behov av förändring vid ansökan om ändringstillstånd</w:t>
      </w:r>
    </w:p>
    <w:p w14:paraId="315543C7" w14:textId="29CDF0C9" w:rsidR="00624359" w:rsidRDefault="00624359" w:rsidP="004B7517">
      <w:pPr>
        <w:pStyle w:val="Brdtext"/>
      </w:pPr>
      <w:r>
        <w:t xml:space="preserve">Utredningen framhåller att rättspraxis visar att de lämplighetsbedömningar som ska göras vid ansökan om ändringstillstånd kan vara komplicerade och tidsödande. </w:t>
      </w:r>
      <w:r w:rsidR="003237C7">
        <w:t>Exempelvis</w:t>
      </w:r>
      <w:r>
        <w:t xml:space="preserve"> kan frågan om avgränsning av ansökan vara svår. Enligt vad utredningen uppfattar vågar många verksamhetsutövare inte ta risken med en osäker process och avvaktar därför med sin ändring, alternativt ansöker på ett sätt som omfattar hela verksamheten, vilket normalt tar längre tid och kostar mer.</w:t>
      </w:r>
    </w:p>
    <w:p w14:paraId="2F1603F5" w14:textId="77777777" w:rsidR="00624359" w:rsidRDefault="00624359" w:rsidP="004B7517">
      <w:pPr>
        <w:pStyle w:val="Brdtextmedindrag"/>
      </w:pPr>
      <w:r>
        <w:t xml:space="preserve">Även om vissa remissinstanser inte delar uppfattningen att dagens system är komplext och krångligt är många av remissinstanserna, bl.a. </w:t>
      </w:r>
      <w:r w:rsidRPr="00E34C6F">
        <w:t>Vattenfall och Energigas Sverige, p</w:t>
      </w:r>
      <w:r>
        <w:t>ositiva till förslaget och ser behov av en ändring.</w:t>
      </w:r>
      <w:r w:rsidRPr="00D2120C">
        <w:t xml:space="preserve"> </w:t>
      </w:r>
      <w:r>
        <w:t>Det anges att det är svårt att bedöma om det är möjligt med ett ändringstillstånd eller om det krävs en ny prövning av hela verksamheten. Detta verkar hämmande för investeringsviljan och bromsar infasning av ny teknik och utfasning av gammal teknik. Även regeringen ser behov av vissa justeringar i regelverket för att förenkla processen.</w:t>
      </w:r>
    </w:p>
    <w:p w14:paraId="7AA29F99" w14:textId="77777777" w:rsidR="00624359" w:rsidRDefault="00624359" w:rsidP="004B7517">
      <w:pPr>
        <w:pStyle w:val="Brdtextmedindrag"/>
      </w:pPr>
      <w:r w:rsidRPr="00E34C6F">
        <w:rPr>
          <w:iCs/>
        </w:rPr>
        <w:t>Nacka tingsrätt, mark- och miljödomstolen,</w:t>
      </w:r>
      <w:r>
        <w:t xml:space="preserve"> påpekar att ett förslag där ändringstillstånd är huvudregeln går emot den grundläggande principen i miljöbalken att det som huvudregel ska ske en samlad prövning av en verk</w:t>
      </w:r>
      <w:r>
        <w:softHyphen/>
        <w:t>samhets miljöpåverkan. Regeringen konstaterar att redan den befintliga bestämmelsen om ändringstillstånd är ett avsteg från principen om en samlad prövning. Det måste göras en avvägning mellan för- och nack</w:t>
      </w:r>
      <w:r>
        <w:softHyphen/>
        <w:t>delarna med å ena sidan ett system som i högre utsträckning innebär att det ska göras en samlad prövning och å andra sidan ett system med större möjligheter att endast pröva ändringen.</w:t>
      </w:r>
    </w:p>
    <w:p w14:paraId="4BD1A95E" w14:textId="77777777" w:rsidR="00624359" w:rsidRDefault="00624359" w:rsidP="004B7517">
      <w:pPr>
        <w:pStyle w:val="Brdtextmedindrag"/>
      </w:pPr>
      <w:r w:rsidRPr="00624A6E">
        <w:t>En</w:t>
      </w:r>
      <w:r>
        <w:t xml:space="preserve"> fördel med en samlad prövning i stället för ändringstillstånd är att överblickbarheten ökar, både i prövningen och i den efterföljande till</w:t>
      </w:r>
      <w:r>
        <w:softHyphen/>
        <w:t>synen</w:t>
      </w:r>
      <w:r w:rsidRPr="007A799E">
        <w:t xml:space="preserve">. Vid en samlad prövning blir det lättare att avgöra vad som omfattas av prövningen än vad som är fallet </w:t>
      </w:r>
      <w:r>
        <w:t xml:space="preserve">vid </w:t>
      </w:r>
      <w:r w:rsidRPr="007A799E">
        <w:t>handläggningen av ett ändrings</w:t>
      </w:r>
      <w:r>
        <w:softHyphen/>
      </w:r>
      <w:r w:rsidRPr="007A799E">
        <w:t>tillstånd.</w:t>
      </w:r>
      <w:r w:rsidRPr="004164C8">
        <w:t xml:space="preserve"> </w:t>
      </w:r>
      <w:r>
        <w:t>När ändringstillstånd används</w:t>
      </w:r>
      <w:r w:rsidRPr="007A799E">
        <w:t xml:space="preserve"> finns även en risk för att det blir svårt att överblicka vilka villkor som gäller för verksamheten.</w:t>
      </w:r>
    </w:p>
    <w:p w14:paraId="455B4D7F" w14:textId="77777777" w:rsidR="00624359" w:rsidRDefault="00624359" w:rsidP="004B7517">
      <w:pPr>
        <w:pStyle w:val="Brdtextmedindrag"/>
      </w:pPr>
      <w:r>
        <w:t>Krav på en samlad prövning kan dock medföra att verksamhetsutövare avstår från angelägna förändringar av verksamheten eftersom en samlad prövning kan bli kostsam och ta lång tid. Vid en ändringsprövning belastas inte prövningen med frågor som avser delar av verksamheten som från miljösynpunkt inte har något samband med ändringen.</w:t>
      </w:r>
      <w:r w:rsidRPr="00EA0441">
        <w:t xml:space="preserve"> </w:t>
      </w:r>
      <w:r>
        <w:t>Det gör prövningen mer effektiv.</w:t>
      </w:r>
    </w:p>
    <w:p w14:paraId="5AB8CC83" w14:textId="77777777" w:rsidR="00624359" w:rsidRPr="00C25885" w:rsidRDefault="00624359" w:rsidP="004B7517">
      <w:pPr>
        <w:pStyle w:val="Brdtextmedindrag"/>
      </w:pPr>
      <w:r>
        <w:t>Sammanfattningsvis bör inte principen om en samlad prövning vara ett hinder för att göra förändringar som innebär att ändringstillstånd kan användas i större utsträckning än i dag.</w:t>
      </w:r>
    </w:p>
    <w:p w14:paraId="7E8AB373" w14:textId="77777777" w:rsidR="00624359" w:rsidRDefault="00624359" w:rsidP="004B7517">
      <w:pPr>
        <w:pStyle w:val="Rubrik4utannumrering"/>
      </w:pPr>
      <w:r>
        <w:t>Ändringstillstånd om det inte är olämpligt</w:t>
      </w:r>
    </w:p>
    <w:p w14:paraId="2A133844" w14:textId="77777777" w:rsidR="00624359" w:rsidRDefault="00624359" w:rsidP="004B7517">
      <w:pPr>
        <w:pStyle w:val="Brdtext"/>
      </w:pPr>
      <w:r>
        <w:t>Som konstateras ovan finns det hinder mot att nu gå vidare med utredningens förslag fullt ut. Förslaget bör därför inte utformas på ett sätt som innebär att det enbart är yrkandet som styr om det ska vara möjligt att meddela ett ändringstillstånd. Huvudregeln bör vara att ett tillstånd ska begränsas till att enbart avse ändringen. Ett ändringstillstånd bör dock inte få meddelas om det är olämpligt att tillståndet begränsas till att enbart avse ändringen av verksamheten. Det bör inte heller få meddelas om ansökan avser tillstånd för hela verksamheten. Genom en sådan utformning av bestämmelsen blir verksamhetsutövarens yrkande mer styrande än i dag. Det innebär att ändringstillstånd blir huvudregel förutom i de fall där något av undantagen är tillämpliga. Tillståndsmyndigheten har dock fortfarande ett ansvar och en möjlighet att ta ställning till om ansökan kan ligga till grund för prövning</w:t>
      </w:r>
      <w:r w:rsidRPr="000C3DA6">
        <w:rPr>
          <w:sz w:val="18"/>
          <w:szCs w:val="18"/>
        </w:rPr>
        <w:t>.</w:t>
      </w:r>
    </w:p>
    <w:p w14:paraId="3E625B59" w14:textId="77777777" w:rsidR="00624359" w:rsidRDefault="00624359" w:rsidP="004B7517">
      <w:pPr>
        <w:pStyle w:val="Brdtextmedindrag"/>
      </w:pPr>
      <w:r w:rsidRPr="002C7EAC">
        <w:t>Flera</w:t>
      </w:r>
      <w:r>
        <w:t xml:space="preserve"> remissinstanser, bl.a. </w:t>
      </w:r>
      <w:r w:rsidRPr="00E34C6F">
        <w:t xml:space="preserve">Svenskt Näringsliv och Energiföretagen Sverige, </w:t>
      </w:r>
      <w:r>
        <w:t>anser att förslaget bör kompletteras med en bestämmelse om att det enbart är ändringen som ska bedömas. En sådan ordning skulle dock kunna medföra problem. Det måste t.ex. finnas utrymme i prövningen att reglera totalbilden av hur mycket utsläpp av ett ämne som miljön tål från den ändrade verksamheten. Prövningens och underlagets omfattning bör alltid bestämmas utifrån vad som från hälso- och miljösynpunkt är nödvändigt med anledning av den avsedda ändringen. Detta inkluderar de delar av verksamheten som har ett miljömässigt samband med ändringen och som behöver regleras i ett sammanhang. Prövningens omfattning måste även fortsättningsvis bestämmas utifrån vad som från miljösyn</w:t>
      </w:r>
      <w:r>
        <w:softHyphen/>
        <w:t>punkt är nödvändigt med anledning av den avsedda ändringen. Detta innebär att det även framöver bör vara möjligt att ändra villkor för delar av verksamheten som har ett samband med ändringen.</w:t>
      </w:r>
    </w:p>
    <w:p w14:paraId="5E574C95" w14:textId="77777777" w:rsidR="00624359" w:rsidRDefault="00624359" w:rsidP="004B7517">
      <w:pPr>
        <w:pStyle w:val="Brdtextmedindrag"/>
      </w:pPr>
      <w:r>
        <w:t xml:space="preserve">Vissa remissinstanser, bl.a. </w:t>
      </w:r>
      <w:r w:rsidRPr="00CB0333">
        <w:t>Länsstyrelsen i Västerbottens län</w:t>
      </w:r>
      <w:r>
        <w:t>, framför att förslaget kan leda till svåra avvägningar eftersom det regelmässigt krävs bedömning av prövnings</w:t>
      </w:r>
      <w:r>
        <w:softHyphen/>
        <w:t>ramen och vilket underlag som krävs för prövningen. Ändringstillstånd innebär även i dag att svåra avvägningar behöver göras. Det är viktigt att samtliga aktörer i processen noga tänker igenom vad som har ett miljö</w:t>
      </w:r>
      <w:r>
        <w:softHyphen/>
        <w:t>mässigt samband med ändringen, och som därför behöver regleras i ett sammanhang, för att villkor som hör samman med ändringen ska kunna prövas samtidigt. Även om det kan vara svårt att avgränsa prövningen bedömer regeringen att en prövning av ett ändrings</w:t>
      </w:r>
      <w:r>
        <w:softHyphen/>
        <w:t>tillstånd i många fall torde innebära mindre arbete för prövnings</w:t>
      </w:r>
      <w:r>
        <w:softHyphen/>
        <w:t>myndig</w:t>
      </w:r>
      <w:r>
        <w:softHyphen/>
        <w:t>heten än en ansökan om tillstånd för hela verksamheten.</w:t>
      </w:r>
    </w:p>
    <w:p w14:paraId="5621D581" w14:textId="77777777" w:rsidR="00624359" w:rsidRDefault="00624359" w:rsidP="004B7517">
      <w:pPr>
        <w:pStyle w:val="Brdtextmedindrag"/>
      </w:pPr>
      <w:r>
        <w:t>Flera remissinstanser framhåller att finns behov av förtydliganden av när ändringstillstånd kan användas. I förarbetena till den nuvarande bestäm</w:t>
      </w:r>
      <w:r>
        <w:softHyphen/>
        <w:t>melsen framgår att verksamhetsutövare ska kunna ansöka om tillstånd till en angelägen och brådskande ändring eller en utökning av verksamheten utan att prövningen blir belastad med frågor som gäller miljökraven på anläggningsdelar som inte berörs av ändringen. Ändringens omfattning är en av de faktorer som har betydelse för om det är lämpligt med ett ändringstillstånd (prop. 2004/05:129 s. 62 och 94). Detta bör beaktas även i fortsättningen vid bedömningen av om det är olämpligt att begränsa tillståndet till att enbart avse ändringen av verksamheten. Om ändringens omfattning är stor kan ett ändringstillstånd vara olämpligt. Det kan dock finnas situationer där det inte är olämpligt att pröva en ändring som innebär en utökning av ett verksamhetsområde som ett ändringstillstånd. Det kan anses olämpligt att pröva en utökning av ett verksamhetsområde som är stor i förhållande till det befintliga verksamhetsområdet som ett ändrings</w:t>
      </w:r>
      <w:r>
        <w:softHyphen/>
        <w:t>tillstånd. Det kan även anses olämpligt att genom ändringstillstånd tillåta flera mindre utökningar som sammantaget innebär en stor utökning i förhållande till det område som fick tas i anspråk enligt grundtillståndet. En ansökan om en ändring med en högre prövningsnivå än prövningsnivån i grundtillståndet ska inte alltid innebära att ett ändringstillstånd är olämpligt.</w:t>
      </w:r>
    </w:p>
    <w:p w14:paraId="6B08ACD9" w14:textId="6AFD3F71" w:rsidR="00624359" w:rsidRDefault="00624359" w:rsidP="004B7517">
      <w:pPr>
        <w:pStyle w:val="Brdtextmedindrag"/>
      </w:pPr>
      <w:r>
        <w:t>Av förarbetena till den nuvarande bestämmelsen om ändringstillstånd framgår att avsikten är att ändringstillstånd ska kunna meddelas när det finns ett grundtillstånd (prop. 2004/05:129 s. 61 och 96). Förslaget i denna proposition innebär ingen ändring i detta avseende.</w:t>
      </w:r>
    </w:p>
    <w:p w14:paraId="46DBEBC1" w14:textId="5FBE70CE" w:rsidR="00624359" w:rsidRDefault="00624359" w:rsidP="004B7517">
      <w:pPr>
        <w:pStyle w:val="Brdtextmedindrag"/>
      </w:pPr>
      <w:r>
        <w:t>Ändringstillstånd kan i dag meddelas för verksamheter som kan påverka ett Natura 2000-område, även i de fall när verksamheten har ett grund</w:t>
      </w:r>
      <w:r>
        <w:softHyphen/>
        <w:t>tillstånd där en prövning av påverkan på ett Natura 2000-område inte är gjord. I dessa fall ställs dock särskilda krav på prövningsunderlaget. Det kan även påverka avgränsningen av ansökan. Det måste finnas ett underlag som gör det möjligt att samlat bedöma den påverkan som den sökta och pågående verksamheten har på Natura 2000-området. Det måste också finnas ett underlag som gör det möjligt att avgöra om de villkor som redan gäller för verksamheten är tillräckliga för att undvika att det uppstår skada på Natura 2000-området (se Mark- och miljööverdomstolens dom den 28 augusti 2018 i mål nr M 10355-17). Förslagen i denna proposition ändrar inte detta rättsläge.</w:t>
      </w:r>
    </w:p>
    <w:p w14:paraId="7DF02CBE" w14:textId="77777777" w:rsidR="00624359" w:rsidRDefault="00624359" w:rsidP="004B7517">
      <w:pPr>
        <w:pStyle w:val="Brdtextmedindrag"/>
      </w:pPr>
      <w:r>
        <w:t>Förslaget medför behov av en följdändring i miljöbalkens bestämmelse om vad en ansökan om tillstånd att ändra en verksamhet ska innehålla (22 kap. 1 d § andra stycket). Om en ansökan avser ett ändringstillstånd ska ansökan också innehålla de uppgifter som behövs för att bedöma att det inte är olämpligt att tillståndet begränsas till att enbart avse ändringen av verksamheten.</w:t>
      </w:r>
    </w:p>
    <w:p w14:paraId="01F168DE" w14:textId="77777777" w:rsidR="00624359" w:rsidRDefault="00624359" w:rsidP="004B7517">
      <w:pPr>
        <w:pStyle w:val="Rubrik4utannumrering"/>
      </w:pPr>
      <w:r>
        <w:t>Frågan om ett konsoliderat tillståndsdokument utreds</w:t>
      </w:r>
    </w:p>
    <w:p w14:paraId="2550B93C" w14:textId="77777777" w:rsidR="00624359" w:rsidRDefault="00624359" w:rsidP="004B7517">
      <w:pPr>
        <w:pStyle w:val="Brdtext"/>
      </w:pPr>
      <w:r>
        <w:t>Flera remissinstanser bl.a. Avfall Sverige och Energigas Sverige tillstyrker utredningens förslag, men framhåller att tillståndsmyndigheten bör åläggas att sammanställa gällande beslut i ett konsoliderat tillstånds</w:t>
      </w:r>
      <w:r>
        <w:softHyphen/>
        <w:t xml:space="preserve">dokument bl.a. för att underlätta för tillsynsmyndigheterna. </w:t>
      </w:r>
      <w:bookmarkStart w:id="48" w:name="_Hlk136869901"/>
      <w:r w:rsidRPr="00B46B5A">
        <w:t>Av direktiven till Miljötillståndsutredningen (KN 2023:02), som regeringen beslutade den 8</w:t>
      </w:r>
      <w:r>
        <w:t> </w:t>
      </w:r>
      <w:r w:rsidRPr="00B46B5A">
        <w:t>juni 2023, framgår det att utredningen ska överväga om det finns be</w:t>
      </w:r>
      <w:r>
        <w:softHyphen/>
      </w:r>
      <w:r w:rsidRPr="00B46B5A">
        <w:t>hov att göra lättnader för att det ska vara enklare att ändra en verksam</w:t>
      </w:r>
      <w:r>
        <w:softHyphen/>
      </w:r>
      <w:r w:rsidRPr="00B46B5A">
        <w:t xml:space="preserve">het. </w:t>
      </w:r>
      <w:r>
        <w:t>I direktiven anges även att utredningen kan undersöka om risken för en svåröverskådlig reglering kan hanteras genom att införa ett krav på att tillståndsmyndigheten ska tydliggöra vilka villkor som gäller för en tillstånds</w:t>
      </w:r>
      <w:r>
        <w:softHyphen/>
        <w:t xml:space="preserve">pliktig verksamhet som regleras genom fler än ett tillstånd </w:t>
      </w:r>
      <w:r w:rsidRPr="00BC465E">
        <w:t>(dir.</w:t>
      </w:r>
      <w:r>
        <w:t> </w:t>
      </w:r>
      <w:r w:rsidRPr="00BC465E">
        <w:t>2023:78).</w:t>
      </w:r>
    </w:p>
    <w:p w14:paraId="24DEE933" w14:textId="77777777" w:rsidR="00624359" w:rsidRDefault="00624359" w:rsidP="004B7517">
      <w:pPr>
        <w:pStyle w:val="Rubrik2"/>
      </w:pPr>
      <w:bookmarkStart w:id="49" w:name="_Toc165537295"/>
      <w:bookmarkStart w:id="50" w:name="_Toc167353434"/>
      <w:bookmarkEnd w:id="48"/>
      <w:r w:rsidRPr="00F264EC">
        <w:t>För</w:t>
      </w:r>
      <w:r>
        <w:t>e</w:t>
      </w:r>
      <w:r w:rsidRPr="00F264EC">
        <w:t>läggande om tillstånd vid betydande miljöpåverkan</w:t>
      </w:r>
      <w:bookmarkEnd w:id="49"/>
      <w:bookmarkEnd w:id="50"/>
    </w:p>
    <w:p w14:paraId="16A50F10" w14:textId="77777777" w:rsidR="00624359" w:rsidRDefault="00624359" w:rsidP="004B7517">
      <w:pPr>
        <w:pStyle w:val="Brdtextram"/>
      </w:pPr>
      <w:r w:rsidRPr="00420062">
        <w:rPr>
          <w:b/>
        </w:rPr>
        <w:t>Regeringens förslag:</w:t>
      </w:r>
      <w:r>
        <w:t xml:space="preserve"> T</w:t>
      </w:r>
      <w:r w:rsidRPr="005A379F">
        <w:t xml:space="preserve">illsynsmyndigheten </w:t>
      </w:r>
      <w:r>
        <w:t xml:space="preserve">ska få </w:t>
      </w:r>
      <w:r w:rsidRPr="005A379F">
        <w:t xml:space="preserve">besluta att förelägga </w:t>
      </w:r>
      <w:r>
        <w:t>en verksamhetsutövare</w:t>
      </w:r>
      <w:r w:rsidRPr="005A379F">
        <w:t xml:space="preserve"> att ansöka om tillstånd </w:t>
      </w:r>
      <w:r>
        <w:t>om</w:t>
      </w:r>
      <w:r w:rsidRPr="005A379F">
        <w:t xml:space="preserve"> verk</w:t>
      </w:r>
      <w:r>
        <w:t>s</w:t>
      </w:r>
      <w:r w:rsidRPr="005A379F">
        <w:t>amheten eller åtgärden kan antas medföra betydande miljöpåverkan</w:t>
      </w:r>
      <w:r>
        <w:t>.</w:t>
      </w:r>
    </w:p>
    <w:p w14:paraId="553FA1DE" w14:textId="77777777" w:rsidR="00624359" w:rsidRDefault="00624359" w:rsidP="004B7517">
      <w:pPr>
        <w:pStyle w:val="Brdtextmedindrag"/>
        <w:rPr>
          <w:bCs/>
        </w:rPr>
      </w:pPr>
      <w:r w:rsidRPr="0006285B">
        <w:rPr>
          <w:b/>
        </w:rPr>
        <w:t>Utredningens förslag</w:t>
      </w:r>
      <w:r>
        <w:rPr>
          <w:b/>
        </w:rPr>
        <w:t xml:space="preserve"> </w:t>
      </w:r>
      <w:r>
        <w:rPr>
          <w:bCs/>
        </w:rPr>
        <w:t>överensstämmer med regeringens förslag.</w:t>
      </w:r>
    </w:p>
    <w:p w14:paraId="05319F50" w14:textId="77777777" w:rsidR="00624359" w:rsidRDefault="00624359" w:rsidP="004B7517">
      <w:pPr>
        <w:pStyle w:val="Brdtextmedindrag"/>
      </w:pPr>
      <w:r>
        <w:rPr>
          <w:b/>
          <w:bCs/>
        </w:rPr>
        <w:t xml:space="preserve">Remissinstanserna: </w:t>
      </w:r>
      <w:r w:rsidRPr="001102B1">
        <w:t>En stor andel av remissinstanserna tillstyrker förslaget eller har inget att invända mot det.</w:t>
      </w:r>
    </w:p>
    <w:p w14:paraId="5BB9757C" w14:textId="77777777" w:rsidR="00624359" w:rsidRPr="001438C9" w:rsidRDefault="00624359" w:rsidP="004B7517">
      <w:pPr>
        <w:pStyle w:val="Brdtextmedindrag"/>
        <w:rPr>
          <w:b/>
          <w:bCs/>
        </w:rPr>
      </w:pPr>
      <w:r>
        <w:t xml:space="preserve">Flera remissinstanser bl.a. </w:t>
      </w:r>
      <w:r>
        <w:rPr>
          <w:i/>
          <w:iCs/>
        </w:rPr>
        <w:t>Eskilstuna kommun</w:t>
      </w:r>
      <w:r>
        <w:t xml:space="preserve"> och </w:t>
      </w:r>
      <w:r>
        <w:rPr>
          <w:i/>
          <w:iCs/>
        </w:rPr>
        <w:t>Folkhälsomyndig</w:t>
      </w:r>
      <w:r>
        <w:rPr>
          <w:i/>
          <w:iCs/>
        </w:rPr>
        <w:softHyphen/>
        <w:t>heten</w:t>
      </w:r>
      <w:r>
        <w:t xml:space="preserve"> och </w:t>
      </w:r>
      <w:r>
        <w:rPr>
          <w:i/>
          <w:iCs/>
        </w:rPr>
        <w:t xml:space="preserve">Länsstyrelsen i Hallands län </w:t>
      </w:r>
      <w:r>
        <w:t>framhåller risken att risk för människors hälsa inte beaktas.</w:t>
      </w:r>
    </w:p>
    <w:p w14:paraId="74DD0370" w14:textId="77777777" w:rsidR="00624359" w:rsidRPr="008F73DA" w:rsidRDefault="00624359" w:rsidP="004B7517">
      <w:pPr>
        <w:pStyle w:val="Brdtextmedindrag"/>
      </w:pPr>
      <w:r w:rsidRPr="008F73DA">
        <w:rPr>
          <w:i/>
          <w:iCs/>
        </w:rPr>
        <w:t xml:space="preserve">Boverket </w:t>
      </w:r>
      <w:r w:rsidRPr="008F73DA">
        <w:t xml:space="preserve">avstyrker förslaget på grund av bristande motivering av förslaget och avsaknad av resonemang vad avser konsekvenser för annan prövning där begreppet betydande miljöpåverkan används. </w:t>
      </w:r>
      <w:r>
        <w:t xml:space="preserve">Myndigheten framhåller att det inte </w:t>
      </w:r>
      <w:r w:rsidRPr="008F73DA">
        <w:t>framgår om bedömningarna enligt 6 och 9 kap. miljöbalken är fristående från varandra.</w:t>
      </w:r>
    </w:p>
    <w:p w14:paraId="5DD9E762" w14:textId="77777777" w:rsidR="00624359" w:rsidRPr="008F73DA" w:rsidRDefault="00624359" w:rsidP="004B7517">
      <w:pPr>
        <w:pStyle w:val="Brdtextmedindrag"/>
      </w:pPr>
      <w:r w:rsidRPr="008F73DA">
        <w:rPr>
          <w:i/>
          <w:iCs/>
        </w:rPr>
        <w:t xml:space="preserve">Länsstyrelsen i Jämtlands län </w:t>
      </w:r>
      <w:r>
        <w:t>avstyrker</w:t>
      </w:r>
      <w:r w:rsidRPr="008F73DA">
        <w:t xml:space="preserve"> förslaget och framhåller att förslaget innebär en allt för förenklad syn på när tillståndsplikt ska inträda. </w:t>
      </w:r>
      <w:r>
        <w:t>Länsstyrelsen anser att f</w:t>
      </w:r>
      <w:r w:rsidRPr="008F73DA">
        <w:t>örslaget riskerar medföra att hälsopåverkan får en lägre och mindre betydelse än vad som är syftet enligt miljöbalken.</w:t>
      </w:r>
    </w:p>
    <w:p w14:paraId="0B8E72A5" w14:textId="77777777" w:rsidR="00624359" w:rsidRPr="008F73DA" w:rsidRDefault="00624359" w:rsidP="004B7517">
      <w:pPr>
        <w:pStyle w:val="Brdtextmedindrag"/>
      </w:pPr>
      <w:r w:rsidRPr="008F73DA">
        <w:rPr>
          <w:i/>
          <w:iCs/>
        </w:rPr>
        <w:t xml:space="preserve">Länsstyrelsen i Jönköpings län </w:t>
      </w:r>
      <w:r w:rsidRPr="008F73DA">
        <w:t>tillstyrker förslaget med viss reservation och framhåller att den ser farhågor med förslaget eftersom det innebär att det är många punkter i bestämmelserna 10–13 §§ miljöbedömningsförord</w:t>
      </w:r>
      <w:r w:rsidRPr="008F73DA">
        <w:softHyphen/>
        <w:t>ningen som ska beaktas.</w:t>
      </w:r>
    </w:p>
    <w:p w14:paraId="72D0E7D3" w14:textId="77777777" w:rsidR="00624359" w:rsidRDefault="00624359" w:rsidP="004B7517">
      <w:pPr>
        <w:pStyle w:val="Brdtextmedindrag"/>
      </w:pPr>
      <w:r w:rsidRPr="008F73DA">
        <w:rPr>
          <w:i/>
          <w:iCs/>
        </w:rPr>
        <w:t>Länsstyrelsen i Norrbottens län</w:t>
      </w:r>
      <w:r w:rsidRPr="008F73DA">
        <w:t xml:space="preserve"> tillstyrker inte förslaget. </w:t>
      </w:r>
      <w:r>
        <w:t xml:space="preserve">Länsstyrelsen framhåller följande. </w:t>
      </w:r>
      <w:r w:rsidRPr="008F73DA">
        <w:t>Kriterierna i miljöbedömningsförordningen är vagt formulerade och det finns ett stort utrymme för skönsmässiga bedöm</w:t>
      </w:r>
      <w:r>
        <w:softHyphen/>
      </w:r>
      <w:r w:rsidRPr="008F73DA">
        <w:t>ningar. Det har inte utvecklats någon praxis beträffande begreppet betydande miljöpåverkan.</w:t>
      </w:r>
    </w:p>
    <w:p w14:paraId="535A7938" w14:textId="77777777" w:rsidR="00624359" w:rsidRPr="008F73DA" w:rsidRDefault="00624359" w:rsidP="004B7517">
      <w:pPr>
        <w:pStyle w:val="Brdtextmedindrag"/>
      </w:pPr>
      <w:r>
        <w:t xml:space="preserve">Ett flertal </w:t>
      </w:r>
      <w:r w:rsidRPr="008717D5">
        <w:t xml:space="preserve">länsstyrelser, bl.a. </w:t>
      </w:r>
      <w:r w:rsidRPr="008717D5">
        <w:rPr>
          <w:i/>
          <w:iCs/>
        </w:rPr>
        <w:t xml:space="preserve">Länsstyrelsen i Skåne län </w:t>
      </w:r>
      <w:r w:rsidRPr="008717D5">
        <w:t xml:space="preserve">och </w:t>
      </w:r>
      <w:r w:rsidRPr="008717D5">
        <w:rPr>
          <w:i/>
          <w:iCs/>
        </w:rPr>
        <w:t xml:space="preserve">Länsstyrelsen i Västmanlands län, </w:t>
      </w:r>
      <w:r w:rsidRPr="008717D5">
        <w:t xml:space="preserve">framhåller att det är positivt att använda enhetliga begrepp men att utredningen underskattar svårigheterna att definiera om en verksamhet medför en betydande miljöpåverkan. Länsstyrelserna framhåller att det finns begränsat med praxis om detta </w:t>
      </w:r>
      <w:r>
        <w:t>begrepp</w:t>
      </w:r>
      <w:r w:rsidRPr="008717D5">
        <w:t xml:space="preserve"> och att det kommer att behövas bättre och tydligare vägledning för hur begreppet ska tolkas.</w:t>
      </w:r>
    </w:p>
    <w:p w14:paraId="50E94504" w14:textId="77777777" w:rsidR="00624359" w:rsidRPr="008F73DA" w:rsidRDefault="00624359" w:rsidP="004B7517">
      <w:pPr>
        <w:pStyle w:val="Brdtextmedindrag"/>
      </w:pPr>
      <w:r w:rsidRPr="008F73DA">
        <w:rPr>
          <w:i/>
          <w:iCs/>
        </w:rPr>
        <w:t>Länsstyrelsen i Värmlands län</w:t>
      </w:r>
      <w:r w:rsidRPr="008F73DA">
        <w:t xml:space="preserve"> är tveksam till förslaget eftersom bedöm</w:t>
      </w:r>
      <w:r w:rsidRPr="008F73DA">
        <w:softHyphen/>
        <w:t xml:space="preserve">ningen av om en verksamhet har betydande miljöpåverkan är komplex. </w:t>
      </w:r>
      <w:r>
        <w:t xml:space="preserve">Länsstyrelsen framhåller att </w:t>
      </w:r>
      <w:r w:rsidRPr="008F73DA">
        <w:t xml:space="preserve">det </w:t>
      </w:r>
      <w:r>
        <w:t xml:space="preserve">behövs </w:t>
      </w:r>
      <w:r w:rsidRPr="008F73DA">
        <w:t>bättre och tydligare vägledning för hur begreppet ska tolkas.</w:t>
      </w:r>
    </w:p>
    <w:p w14:paraId="200984F8" w14:textId="77777777" w:rsidR="00624359" w:rsidRPr="008717D5" w:rsidRDefault="00624359" w:rsidP="004B7517">
      <w:pPr>
        <w:pStyle w:val="Brdtextmedindrag"/>
      </w:pPr>
      <w:r w:rsidRPr="008717D5">
        <w:rPr>
          <w:i/>
          <w:iCs/>
        </w:rPr>
        <w:t xml:space="preserve">Länsstyrelsen i Västerbottens län </w:t>
      </w:r>
      <w:r w:rsidRPr="008717D5">
        <w:t>avstyrker förslaget. Länsstyrelsen framhåller följande. Ändringen förtydligar inte utrymmet för anmälan. Det finns begränsat med rättspraxis på hur betydande miljöpåverkan ska definieras. Det kommer att behövas bättre och tydligare vägledning.</w:t>
      </w:r>
    </w:p>
    <w:p w14:paraId="283EE1C1" w14:textId="77777777" w:rsidR="00624359" w:rsidRPr="008F73DA" w:rsidRDefault="00624359" w:rsidP="004B7517">
      <w:pPr>
        <w:pStyle w:val="Brdtextmedindrag"/>
        <w:rPr>
          <w:i/>
          <w:iCs/>
        </w:rPr>
      </w:pPr>
      <w:r w:rsidRPr="008717D5">
        <w:rPr>
          <w:i/>
          <w:iCs/>
        </w:rPr>
        <w:t>Nacka kommun</w:t>
      </w:r>
      <w:r w:rsidRPr="008717D5">
        <w:t xml:space="preserve"> invänder inte mot förslaget. Kommunen framhåller</w:t>
      </w:r>
      <w:r w:rsidRPr="008F73DA">
        <w:t xml:space="preserve"> </w:t>
      </w:r>
      <w:r>
        <w:t>följande. D</w:t>
      </w:r>
      <w:r w:rsidRPr="008F73DA">
        <w:t>en tydligare definitionen av betydande miljöpåverkan innebär att kommunerna får mindre möjlighet att själva avgöra när en verksamhet måste söka tillstånd. Förtydligandet gör dock att processerna blir tydligare och mer förutsägbara för både verksamheter och tillsynsmyndigheter, vilket underlättar hanteringen för de kommunala myndigheterna.</w:t>
      </w:r>
    </w:p>
    <w:p w14:paraId="0F6783C8" w14:textId="77777777" w:rsidR="00624359" w:rsidRPr="008F73DA" w:rsidRDefault="00624359" w:rsidP="004B7517">
      <w:pPr>
        <w:pStyle w:val="Brdtextmedindrag"/>
      </w:pPr>
      <w:r w:rsidRPr="008F73DA">
        <w:rPr>
          <w:i/>
          <w:iCs/>
        </w:rPr>
        <w:t>Nacka tingsrätt</w:t>
      </w:r>
      <w:r w:rsidRPr="008F73DA">
        <w:t xml:space="preserve">, </w:t>
      </w:r>
      <w:r w:rsidRPr="008F73DA">
        <w:rPr>
          <w:i/>
          <w:iCs/>
        </w:rPr>
        <w:t>mark- och miljödomstolen</w:t>
      </w:r>
      <w:r>
        <w:rPr>
          <w:i/>
          <w:iCs/>
        </w:rPr>
        <w:t>,</w:t>
      </w:r>
      <w:r w:rsidRPr="008F73DA">
        <w:rPr>
          <w:i/>
          <w:iCs/>
        </w:rPr>
        <w:t xml:space="preserve"> </w:t>
      </w:r>
      <w:r w:rsidRPr="008F73DA">
        <w:t xml:space="preserve">ser ett värde i att begreppen görs enhetliga. </w:t>
      </w:r>
      <w:r>
        <w:t>Domstolen framhåller att d</w:t>
      </w:r>
      <w:r w:rsidRPr="008F73DA">
        <w:t xml:space="preserve">et behöver </w:t>
      </w:r>
      <w:r>
        <w:t>u</w:t>
      </w:r>
      <w:r w:rsidRPr="008F73DA">
        <w:t>tvecklas hur den föreslagna användningen av begreppet betydande miljöpåverkan ansluter till systematiken kring hur begreppet används i t.ex. förordningen om miljöfarlig verksamhet och hälsoskydd och i 6 kap. miljöbalken.</w:t>
      </w:r>
    </w:p>
    <w:p w14:paraId="11373AE5" w14:textId="77777777" w:rsidR="00624359" w:rsidRPr="008F73DA" w:rsidRDefault="00624359" w:rsidP="004B7517">
      <w:pPr>
        <w:pStyle w:val="Brdtextmedindrag"/>
      </w:pPr>
      <w:r w:rsidRPr="008F73DA">
        <w:rPr>
          <w:i/>
          <w:iCs/>
        </w:rPr>
        <w:t xml:space="preserve">Naturvårdsverket </w:t>
      </w:r>
      <w:r w:rsidRPr="008F73DA">
        <w:t>instämmer i förslaget men anser att dess förenlighet med det EU-rättsliga genomförandet i Sverige bör analyseras närmare.</w:t>
      </w:r>
    </w:p>
    <w:p w14:paraId="0EDB0F41" w14:textId="77777777" w:rsidR="00624359" w:rsidRPr="008F73DA" w:rsidRDefault="00624359" w:rsidP="004B7517">
      <w:pPr>
        <w:pStyle w:val="Brdtextmedindrag"/>
      </w:pPr>
      <w:r w:rsidRPr="008F73DA">
        <w:rPr>
          <w:i/>
          <w:iCs/>
        </w:rPr>
        <w:t>Sametinget</w:t>
      </w:r>
      <w:r w:rsidRPr="008F73DA">
        <w:t xml:space="preserve"> anser att det bör framgå </w:t>
      </w:r>
      <w:r>
        <w:t>av</w:t>
      </w:r>
      <w:r w:rsidRPr="008F73DA">
        <w:t xml:space="preserve"> författningsförslage</w:t>
      </w:r>
      <w:r>
        <w:t>t</w:t>
      </w:r>
      <w:r w:rsidRPr="008F73DA">
        <w:t xml:space="preserve"> att det inom renskötselområden kan behövas en trögare, mer djupgående</w:t>
      </w:r>
      <w:r>
        <w:t>,</w:t>
      </w:r>
      <w:r w:rsidRPr="008F73DA">
        <w:t xml:space="preserve"> prövnings</w:t>
      </w:r>
      <w:r w:rsidRPr="008F73DA">
        <w:softHyphen/>
        <w:t xml:space="preserve">process när prövningen berör det samiska folket. </w:t>
      </w:r>
      <w:r>
        <w:t>Sametinget framhåller att ä</w:t>
      </w:r>
      <w:r w:rsidRPr="008F73DA">
        <w:t>ven om tillståndsplikt inte följer av föreskrifter bör tillsynsmyndigheten få förelägga verksamhetsutövare att ansöka om tillstånd.</w:t>
      </w:r>
    </w:p>
    <w:p w14:paraId="04E4DC9A" w14:textId="77777777" w:rsidR="00624359" w:rsidRPr="008F73DA" w:rsidRDefault="00624359" w:rsidP="004B7517">
      <w:pPr>
        <w:pStyle w:val="Brdtextmedindrag"/>
      </w:pPr>
      <w:r w:rsidRPr="008F73DA">
        <w:rPr>
          <w:i/>
          <w:iCs/>
        </w:rPr>
        <w:t xml:space="preserve">Skanska </w:t>
      </w:r>
      <w:r w:rsidRPr="008F73DA">
        <w:t xml:space="preserve">framhåller </w:t>
      </w:r>
      <w:r>
        <w:t>följande. K</w:t>
      </w:r>
      <w:r w:rsidRPr="008F73DA">
        <w:t>opplingen till MKB-reglerna riskerar att göra anmälningsärenden mer omfattande än nödvändigt. Förslaget innebär att de ändringar som tillståndsprövas kommer att kräva en specifik miljö</w:t>
      </w:r>
      <w:r w:rsidRPr="008F73DA">
        <w:softHyphen/>
        <w:t>bedömning. Det är av stor vikt att det tydliggörs i lagstiftningen att det ska göras en bedömning av miljöpåverkan i varje enskilt fall och att vad som anges i 6 § första stycket miljöbedömningsförordningen inte är styrande för bedömningen av miljöpåverkan.</w:t>
      </w:r>
    </w:p>
    <w:p w14:paraId="5AEFA4F5" w14:textId="77777777" w:rsidR="00624359" w:rsidRPr="008F73DA" w:rsidRDefault="00624359" w:rsidP="004B7517">
      <w:pPr>
        <w:pStyle w:val="Brdtextmedindrag"/>
      </w:pPr>
      <w:r w:rsidRPr="008F73DA">
        <w:rPr>
          <w:i/>
          <w:iCs/>
        </w:rPr>
        <w:t>Svenskt Näringsliv</w:t>
      </w:r>
      <w:r w:rsidRPr="008F73DA">
        <w:t xml:space="preserve"> ser en risk </w:t>
      </w:r>
      <w:r>
        <w:t xml:space="preserve">för </w:t>
      </w:r>
      <w:r w:rsidRPr="008F73DA">
        <w:t>att anmäl</w:t>
      </w:r>
      <w:r>
        <w:t>ningsförfarandet</w:t>
      </w:r>
      <w:r w:rsidRPr="008F73DA">
        <w:t xml:space="preserve"> blir mer omfattande och byråkratisk.</w:t>
      </w:r>
    </w:p>
    <w:p w14:paraId="369840DE" w14:textId="77777777" w:rsidR="00624359" w:rsidRPr="008F73DA" w:rsidRDefault="00624359" w:rsidP="004B7517">
      <w:pPr>
        <w:pStyle w:val="Brdtextmedindrag"/>
        <w:rPr>
          <w:i/>
          <w:iCs/>
        </w:rPr>
      </w:pPr>
      <w:r w:rsidRPr="008F73DA">
        <w:rPr>
          <w:i/>
          <w:iCs/>
        </w:rPr>
        <w:t>SKR</w:t>
      </w:r>
      <w:r w:rsidRPr="008F73DA">
        <w:t xml:space="preserve"> tillstyrker förslaget men framhåller att det även fortsatt kommer att kunna vara en svår bedömning</w:t>
      </w:r>
      <w:r>
        <w:t xml:space="preserve"> när tillsynsmyndigheten ska förelägga om tillstånd och att d</w:t>
      </w:r>
      <w:r w:rsidRPr="008F73DA">
        <w:t>et är viktigt med vägledning.</w:t>
      </w:r>
    </w:p>
    <w:p w14:paraId="09FD53C7" w14:textId="77777777" w:rsidR="00624359" w:rsidRPr="008F73DA" w:rsidRDefault="00624359" w:rsidP="004B7517">
      <w:pPr>
        <w:pStyle w:val="Brdtextmedindrag"/>
      </w:pPr>
      <w:r w:rsidRPr="008F73DA">
        <w:rPr>
          <w:i/>
          <w:iCs/>
        </w:rPr>
        <w:t>Swedavia</w:t>
      </w:r>
      <w:r w:rsidRPr="008F73DA">
        <w:t xml:space="preserve"> </w:t>
      </w:r>
      <w:r>
        <w:t xml:space="preserve">AB </w:t>
      </w:r>
      <w:r w:rsidRPr="008F73DA">
        <w:t>anser att det finns en stor risk att användningen av begreppet betydande miljöpåverkan kommer att innebära att fler ändringar blir tillståndspliktiga.</w:t>
      </w:r>
    </w:p>
    <w:p w14:paraId="5683A593" w14:textId="77777777" w:rsidR="00624359" w:rsidRPr="008F73DA" w:rsidRDefault="00624359" w:rsidP="004B7517">
      <w:pPr>
        <w:pStyle w:val="Brdtextmedindrag"/>
      </w:pPr>
      <w:r w:rsidRPr="008F73DA">
        <w:rPr>
          <w:i/>
          <w:iCs/>
        </w:rPr>
        <w:t>Umeå tingsrätt, mark- och miljödomstolen</w:t>
      </w:r>
      <w:r>
        <w:rPr>
          <w:i/>
          <w:iCs/>
        </w:rPr>
        <w:t>,</w:t>
      </w:r>
      <w:r w:rsidRPr="008F73DA">
        <w:rPr>
          <w:i/>
          <w:iCs/>
        </w:rPr>
        <w:t xml:space="preserve"> </w:t>
      </w:r>
      <w:r>
        <w:t xml:space="preserve">framhåller följande. Det </w:t>
      </w:r>
      <w:r w:rsidRPr="008F73DA">
        <w:t>är positiv</w:t>
      </w:r>
      <w:r>
        <w:t>t</w:t>
      </w:r>
      <w:r w:rsidRPr="008F73DA">
        <w:t xml:space="preserve"> att skapa tydlighet med enhetliga begrepp. Det finns dock anledning att utveckla bedömningen av hur de föreslagna ändringarna förhåller sig till övriga bestämmelser i 9 kap. miljöbalken som rör hälso</w:t>
      </w:r>
      <w:r>
        <w:softHyphen/>
      </w:r>
      <w:r w:rsidRPr="008F73DA">
        <w:t>skydd. Bestämmelserna i dag lyfter fram betydande olägenheter för människors hälsa medan 11 § miljöbedömningsförordningen framhåller risker för människors hälsa.</w:t>
      </w:r>
    </w:p>
    <w:p w14:paraId="1373DFA8" w14:textId="77777777" w:rsidR="00624359" w:rsidRPr="008F73DA" w:rsidRDefault="00624359" w:rsidP="004B7517">
      <w:pPr>
        <w:pStyle w:val="Brdtextmedindrag"/>
      </w:pPr>
      <w:r w:rsidRPr="008F73DA">
        <w:rPr>
          <w:i/>
          <w:iCs/>
        </w:rPr>
        <w:t xml:space="preserve">Uppsala kommun </w:t>
      </w:r>
      <w:r w:rsidRPr="008F73DA">
        <w:t xml:space="preserve">är positiv till förslaget men understryker behovet av </w:t>
      </w:r>
      <w:r>
        <w:t>att det tas fram tillsynsvägledningar för de nya författningarna</w:t>
      </w:r>
      <w:r w:rsidRPr="008F73DA">
        <w:t>.</w:t>
      </w:r>
    </w:p>
    <w:p w14:paraId="5F57EF0B" w14:textId="77777777" w:rsidR="00624359" w:rsidRDefault="00624359" w:rsidP="004B7517">
      <w:pPr>
        <w:pStyle w:val="Brdtextmedindrag"/>
      </w:pPr>
      <w:r w:rsidRPr="008F73DA">
        <w:rPr>
          <w:i/>
          <w:iCs/>
        </w:rPr>
        <w:t>Östersunds tingsrätt, mark- och miljödomstolen</w:t>
      </w:r>
      <w:r>
        <w:rPr>
          <w:i/>
          <w:iCs/>
        </w:rPr>
        <w:t>,</w:t>
      </w:r>
      <w:r w:rsidRPr="008F73DA">
        <w:t xml:space="preserve"> framhåller att det finns en risk att begreppens betydelse förändras, även om det är positivt med enhetliga begrepp. Domstolen ifrågasätter om inte det enhetliga begreppet behöver omfatta såväl ordet miljö som hälsa.</w:t>
      </w:r>
    </w:p>
    <w:p w14:paraId="4B7A6FFB" w14:textId="77777777" w:rsidR="00624359" w:rsidRDefault="00624359" w:rsidP="004B7517">
      <w:pPr>
        <w:pStyle w:val="Rubrik3utannumrering"/>
      </w:pPr>
      <w:r>
        <w:t>Skälen för förslaget</w:t>
      </w:r>
    </w:p>
    <w:p w14:paraId="3326DB1B" w14:textId="77777777" w:rsidR="00624359" w:rsidRDefault="00624359" w:rsidP="004B7517">
      <w:pPr>
        <w:pStyle w:val="Rubrik4utannumrering"/>
        <w:spacing w:before="0"/>
      </w:pPr>
      <w:r>
        <w:t>Behov av förändring för ett enklare regelverk</w:t>
      </w:r>
    </w:p>
    <w:p w14:paraId="74B07C5D" w14:textId="77777777" w:rsidR="00624359" w:rsidRDefault="00624359" w:rsidP="004B7517">
      <w:pPr>
        <w:pStyle w:val="Brdtext"/>
      </w:pPr>
      <w:r>
        <w:t>Tillsynsmyndigheten får i dag besluta att förelägga en verksamhetsutövare att ansöka om tillstånd, om verksamheten medför risk för betydande föroreningar eller andra betydande olägenheter för människors hälsa eller miljön (9 kap. 6 a § miljöbalken). Enligt förordningen om miljöfarlig verksamhet och hälsoskydd ska den myndighet som handlägger vissa anmälningsärenden förelägga verksamhetsutövaren att ansökan om tillstånd, om myndigheten finner att verksamheten eller åtgärden kan antas medföra en betydande miljöpåverkan (26 a §).</w:t>
      </w:r>
    </w:p>
    <w:p w14:paraId="319FE8A8" w14:textId="77777777" w:rsidR="00624359" w:rsidRDefault="00624359" w:rsidP="004B7517">
      <w:pPr>
        <w:pStyle w:val="Brdtextmedindrag"/>
      </w:pPr>
      <w:r>
        <w:t>Det nämnda innebär att olika begrepp används för att reglera när tillståndsplikt kan inträda för miljöfarliga verksamheter.</w:t>
      </w:r>
      <w:r w:rsidRPr="000B76ED">
        <w:t xml:space="preserve"> </w:t>
      </w:r>
      <w:r>
        <w:t>Det finns därför behov av att förenkla regelverket genom att skapa enhetlighet. Färre och mer enhetliga begrepp att förhålla sig till ger ett enklare regelverk.</w:t>
      </w:r>
    </w:p>
    <w:p w14:paraId="5EAD4C05" w14:textId="77777777" w:rsidR="00624359" w:rsidRDefault="00624359" w:rsidP="004B7517">
      <w:pPr>
        <w:pStyle w:val="Brdtextmedindrag"/>
      </w:pPr>
      <w:r>
        <w:t>Det begrepp som utredningen föreslår ska bli styrande för tillstånds</w:t>
      </w:r>
      <w:r>
        <w:softHyphen/>
        <w:t>plikten är att betydande miljöpåverkan kan antas. Det är ett begrepp som både länsstyrelser och kommuner är förtrogna med. Utredningen vill skapa enhetlighet och framhåller att ändringen förtydligar och utökar utrymmet för anmälan. Utredningen framhåller att förslaget innebär att tröskeln för när en ändring är tillståndspliktig höjs jämfört med i dag.</w:t>
      </w:r>
    </w:p>
    <w:p w14:paraId="394A5799" w14:textId="77777777" w:rsidR="00624359" w:rsidRDefault="00624359" w:rsidP="004B7517">
      <w:pPr>
        <w:pStyle w:val="Brdtextmedindrag"/>
      </w:pPr>
      <w:r w:rsidRPr="00E60F95">
        <w:t>Till skillnad från vissa remissinstanser, bl.a</w:t>
      </w:r>
      <w:r w:rsidRPr="000C311F">
        <w:t>. Länsstyrelsen i Hallands län, Östersunds tingsrätt, mark- och miljödomstolen, och Folkhälso</w:t>
      </w:r>
      <w:r w:rsidRPr="000C311F">
        <w:softHyphen/>
        <w:t>myn</w:t>
      </w:r>
      <w:r>
        <w:softHyphen/>
      </w:r>
      <w:r w:rsidRPr="000C311F">
        <w:t>dig</w:t>
      </w:r>
      <w:r>
        <w:softHyphen/>
      </w:r>
      <w:r w:rsidRPr="000C311F">
        <w:t xml:space="preserve">heten, anser </w:t>
      </w:r>
      <w:r w:rsidRPr="00E60F95">
        <w:t>regeringen att förslaget inte innebär risk för att skyddet för människors hälsa försämras</w:t>
      </w:r>
      <w:r>
        <w:t xml:space="preserve">. </w:t>
      </w:r>
      <w:r w:rsidRPr="003C6B76">
        <w:t>Vid bedömningen av om ett projekt kan antas medföra betydande miljöpåverkan ska hänsyn tas även till risker för människors hälsa.</w:t>
      </w:r>
    </w:p>
    <w:p w14:paraId="740F651E" w14:textId="77777777" w:rsidR="00624359" w:rsidRDefault="00624359" w:rsidP="004B7517">
      <w:pPr>
        <w:pStyle w:val="Brdtextmedindrag"/>
      </w:pPr>
      <w:r>
        <w:t>En undersökning av om betydande miljöpåverkan kan antas behöver inte göras om den som avser att bedriva verksamheten eller vidta åtgärden har förelagts att ansöka om ett tillstånd som avses i 9 kap. 6 a § miljöbalken (6 kap. 23 § andra stycket 3 miljöbalken). I förarbetena till sistnämnda paragraf anges att frågan om verksamhetens eller åtgärdens miljöpåverkan i ett sådant fall redan är avgjord (prop. 2016/17:200 s. 198). Eftersom det är frågan om huruvida betydande miljöpåverkan kan antas som ska avgöras vid undersökningen är det lämpligt att använda samma krav i bestämmelsen som ger tillsynsmyndigheten möjlighet att förelägga verksamhetsutövaren att ansöka om tillstånd. Regeringen bedömer mot den bakgrunden att tillsynsmyndigheten bör få meddela föreläggande om tillstånd i de fall verksamheten eller åtgärden kan antas medföra betydande miljöpåverkan.</w:t>
      </w:r>
    </w:p>
    <w:p w14:paraId="0DA71641" w14:textId="77777777" w:rsidR="00624359" w:rsidRDefault="00624359" w:rsidP="004B7517">
      <w:pPr>
        <w:pStyle w:val="Rubrik4utannumrering"/>
      </w:pPr>
      <w:r>
        <w:t>Hur förhåller sig förslaget till andra bestämmelser där begreppet betydande miljöpåverkan används?</w:t>
      </w:r>
    </w:p>
    <w:p w14:paraId="5E0D73E2" w14:textId="77777777" w:rsidR="00624359" w:rsidRDefault="00624359" w:rsidP="004B7517">
      <w:pPr>
        <w:pStyle w:val="Brdtextmedindrag"/>
        <w:ind w:firstLine="0"/>
      </w:pPr>
      <w:r>
        <w:t>Begreppet betydande miljöpåverkan används i miljöbalkens bestämmelser om miljöbedömningar i 6 kap. och i miljöbedömningsförordningen. Bestämmelserna genomför MKB-direktivet. Av direktivet framgår att det är de projekt som kan antas medföra en betydande miljöpåverkan bl.a. på grund av deras art, storlek eller lokalisering som ska bli föremål för krav på tillstånd och en bedömning av deras miljöpåverkan innan tillstånd ges (artikel 2). Bedömning av vilka projekt som ska antas medföra en be</w:t>
      </w:r>
      <w:r>
        <w:softHyphen/>
        <w:t>tydande miljöpåverkan ska göras med beaktande av de relevanta urvals</w:t>
      </w:r>
      <w:r>
        <w:softHyphen/>
        <w:t>kriterier som fastställs i direktivets bilaga 3.</w:t>
      </w:r>
    </w:p>
    <w:p w14:paraId="45238EC0" w14:textId="77777777" w:rsidR="00624359" w:rsidRDefault="00624359" w:rsidP="004B7517">
      <w:pPr>
        <w:pStyle w:val="Brdtextmedindrag"/>
      </w:pPr>
      <w:r>
        <w:t xml:space="preserve">Flera remissinstanser, bl.a. </w:t>
      </w:r>
      <w:r w:rsidRPr="00F209AE">
        <w:rPr>
          <w:iCs/>
        </w:rPr>
        <w:t xml:space="preserve">Boverket och Nacka tingsrätt, mark- och miljödomstolen, </w:t>
      </w:r>
      <w:r>
        <w:t>anser att det behöver tydliggöras hur bestämmelsen ansluter till hur begreppet används i övrigt. För att regelverket ska vara enkelt bör begreppet ha samma betydelse som vid tillämpning av 6 kap. miljöbalken</w:t>
      </w:r>
      <w:r w:rsidDel="00364AF3">
        <w:t>.</w:t>
      </w:r>
      <w:r>
        <w:t xml:space="preserve"> Detta bidrar till ökad tydlighet genom att det framgår vad som ska beaktas vid bedömningen av om betydande miljöpåverkan kan antas.</w:t>
      </w:r>
    </w:p>
    <w:p w14:paraId="002839F0" w14:textId="77777777" w:rsidR="00624359" w:rsidRDefault="00624359" w:rsidP="004B7517">
      <w:pPr>
        <w:pStyle w:val="Brdtextmedindrag"/>
      </w:pPr>
      <w:r>
        <w:t xml:space="preserve">Flera remissinstanser framhåller att bedömningen av om en verksamhet eller åtgärd kan antas medföra en betydande miljöpåverkan är komplex och svårbedömd. </w:t>
      </w:r>
      <w:r w:rsidRPr="007850BA">
        <w:rPr>
          <w:iCs/>
        </w:rPr>
        <w:t>Nacka kommun</w:t>
      </w:r>
      <w:r>
        <w:t xml:space="preserve"> framhåller dock att den tydligare definitionen av betydande miljöpåverkan innebär att kommunerna får mindre möjlighet att själva avgöra när en verksamhet ska söka tillstånd.</w:t>
      </w:r>
    </w:p>
    <w:p w14:paraId="22436C07" w14:textId="77777777" w:rsidR="00624359" w:rsidRPr="00414BF0" w:rsidRDefault="00624359" w:rsidP="004B7517">
      <w:pPr>
        <w:pStyle w:val="Brdtextmedindrag"/>
      </w:pPr>
      <w:r>
        <w:t>Behovet av underlag kommer att variera beroende på omständigheterna i det enskilda fallet. Även om det i dag, som framhållits av flera remiss</w:t>
      </w:r>
      <w:r>
        <w:softHyphen/>
        <w:t>instanser, finns begränsat med praxis gällande vad som kan antas medföra en betydande miljöpåverkan, bör ändringen bidra till att det genom praxis kommer att tydliggöras vad som avses med begreppet.</w:t>
      </w:r>
    </w:p>
    <w:p w14:paraId="0F941918" w14:textId="77777777" w:rsidR="00624359" w:rsidRDefault="00624359" w:rsidP="004B7517">
      <w:pPr>
        <w:pStyle w:val="Brdtextmedindrag"/>
      </w:pPr>
      <w:r w:rsidRPr="00F209AE">
        <w:rPr>
          <w:iCs/>
        </w:rPr>
        <w:t>Naturvårdsverket</w:t>
      </w:r>
      <w:r>
        <w:t xml:space="preserve"> framhåller att det bör utredas närmare om förslaget står i strid med de EU-rättsliga kraven på förprövning. Bestämmelserna i MKB-direktivet innebär att de miljöfarliga verksamheter och åtgärder som omfattas av direktivet alltid ska anses kunna medföra en betydande miljö</w:t>
      </w:r>
      <w:r>
        <w:softHyphen/>
        <w:t>påverkan eller genomgå en bedömning av om verksamheten eller åtgärden kan antas medföra en sådan påverkan. Den paragraf som nu föreslås bli ändrad (9 kap. 6 a § miljöbalken) tillämpas endast på verksamheter och åtgärder som inte omfattas av direktivet.</w:t>
      </w:r>
      <w:r w:rsidRPr="00E73E60">
        <w:t xml:space="preserve"> Regeringen anser att förslaget är förenligt med MKB-direktivet.</w:t>
      </w:r>
    </w:p>
    <w:p w14:paraId="3F9379B2" w14:textId="77777777" w:rsidR="00624359" w:rsidRDefault="00624359" w:rsidP="004B7517">
      <w:pPr>
        <w:pStyle w:val="Brdtextmedindrag"/>
      </w:pPr>
      <w:r>
        <w:t>Sametinget framhåller att även om tillståndsplikt inte följer av före</w:t>
      </w:r>
      <w:r>
        <w:softHyphen/>
        <w:t>skrifter bör tillsynsmyndigheten få förelägga verksamhetsutövare att ansöka om tillstånd om frågan berör det samiska folket. Regeringen bedömer att förslaget innebär att det blir tydligare att särskild hänsyn ska tas till påverkan på t.ex. ett renskötselområde.</w:t>
      </w:r>
    </w:p>
    <w:p w14:paraId="17B0828D" w14:textId="77777777" w:rsidR="00624359" w:rsidRDefault="00624359" w:rsidP="004B7517">
      <w:pPr>
        <w:pStyle w:val="Brdtextmedindrag"/>
      </w:pPr>
      <w:r w:rsidRPr="007850BA">
        <w:rPr>
          <w:iCs/>
        </w:rPr>
        <w:t>Skanska</w:t>
      </w:r>
      <w:r>
        <w:t xml:space="preserve"> framhåller vikten av att det ska göras en bedömning av miljö</w:t>
      </w:r>
      <w:r>
        <w:softHyphen/>
        <w:t>påverkan i varje enskilt fall och att vad som anges i 6 § första stycket miljö</w:t>
      </w:r>
      <w:r>
        <w:softHyphen/>
        <w:t>bedömningsförordningen inte ska bli styrande för bedömningen av när</w:t>
      </w:r>
      <w:r w:rsidRPr="00E73E60">
        <w:t xml:space="preserve"> </w:t>
      </w:r>
      <w:r>
        <w:t>en t</w:t>
      </w:r>
      <w:r w:rsidRPr="00E73E60">
        <w:t>illsynsmyndighet</w:t>
      </w:r>
      <w:r>
        <w:t xml:space="preserve"> ska ha</w:t>
      </w:r>
      <w:r w:rsidRPr="00E73E60">
        <w:t xml:space="preserve"> möjlighet att förelägga</w:t>
      </w:r>
      <w:r>
        <w:t xml:space="preserve"> </w:t>
      </w:r>
      <w:r w:rsidRPr="00E73E60">
        <w:t>om att söka tillstånd</w:t>
      </w:r>
      <w:r>
        <w:t>. I paragrafen finns bestämmelser om vilka verksamheter och åtgärder som ska antas medföra en betydande miljöpåverkan. Regeringen vill framhålla att det som anges i paragrafen redan i dag styr bedömningen av miljö</w:t>
      </w:r>
      <w:r>
        <w:softHyphen/>
        <w:t>påverkan och krävs för att genomföra MKB-direktivet. Som nyss nämnts avser 9 kap. 6 a § miljöbalken de verksamheter och åtgärder som inte omfattas av direktivet.</w:t>
      </w:r>
      <w:r w:rsidRPr="007E26E3">
        <w:t xml:space="preserve"> </w:t>
      </w:r>
      <w:r>
        <w:t>Förslaget innebär därför ingen förändring av vilka verksamheter som alltid ska anses ha en betydande miljöpåverkan.</w:t>
      </w:r>
    </w:p>
    <w:p w14:paraId="698D0960" w14:textId="77777777" w:rsidR="00624359" w:rsidRDefault="00624359" w:rsidP="004B7517">
      <w:pPr>
        <w:pStyle w:val="Rubrik2"/>
      </w:pPr>
      <w:bookmarkStart w:id="51" w:name="_Toc165537296"/>
      <w:bookmarkStart w:id="52" w:name="_Toc167353435"/>
      <w:r>
        <w:t>Förenklat underlag för verksamheter med liten miljöpåverkan</w:t>
      </w:r>
      <w:bookmarkEnd w:id="51"/>
      <w:bookmarkEnd w:id="52"/>
    </w:p>
    <w:p w14:paraId="62ADA3E1" w14:textId="77777777" w:rsidR="00624359" w:rsidRDefault="00624359" w:rsidP="004B7517">
      <w:pPr>
        <w:pStyle w:val="Brdtextram"/>
      </w:pPr>
      <w:r w:rsidRPr="00420062">
        <w:rPr>
          <w:b/>
        </w:rPr>
        <w:t>Regeringens förslag:</w:t>
      </w:r>
      <w:r>
        <w:t xml:space="preserve"> </w:t>
      </w:r>
      <w:bookmarkStart w:id="53" w:name="_Hlk157671321"/>
      <w:r>
        <w:t>Det underlag som ska lämnas in i de fall läns</w:t>
      </w:r>
      <w:r>
        <w:softHyphen/>
        <w:t>styrelsen beslutar att en betydande miljöpåverkan inte kan antas ska benämnas förenklat underlag i stället för liten miljökonsekvens</w:t>
      </w:r>
      <w:r>
        <w:softHyphen/>
        <w:t>beskrivning.</w:t>
      </w:r>
      <w:bookmarkEnd w:id="53"/>
    </w:p>
    <w:p w14:paraId="3A74E02E" w14:textId="77777777" w:rsidR="00624359" w:rsidRPr="00A76360" w:rsidRDefault="00624359" w:rsidP="004B7517">
      <w:pPr>
        <w:pStyle w:val="Brdtextmedindrag"/>
        <w:rPr>
          <w:sz w:val="8"/>
          <w:szCs w:val="8"/>
        </w:rPr>
      </w:pPr>
    </w:p>
    <w:p w14:paraId="30C91EB3" w14:textId="77777777" w:rsidR="00624359" w:rsidRDefault="00624359" w:rsidP="004B7517">
      <w:pPr>
        <w:pStyle w:val="Brdtextmedindrag"/>
      </w:pPr>
      <w:r w:rsidRPr="0006285B">
        <w:rPr>
          <w:b/>
        </w:rPr>
        <w:t>Utredningens förslag</w:t>
      </w:r>
      <w:r>
        <w:t xml:space="preserve"> överensstämmer i huvudsak med regeringens förslag. Skillnaderna är språkliga.</w:t>
      </w:r>
    </w:p>
    <w:p w14:paraId="2EAB98A3" w14:textId="77777777" w:rsidR="00624359" w:rsidRDefault="00624359" w:rsidP="004B7517">
      <w:pPr>
        <w:pStyle w:val="Brdtextmedindrag"/>
        <w:rPr>
          <w:i/>
          <w:iCs/>
        </w:rPr>
      </w:pPr>
      <w:r>
        <w:rPr>
          <w:b/>
          <w:bCs/>
        </w:rPr>
        <w:t xml:space="preserve">Remissinstanser </w:t>
      </w:r>
      <w:bookmarkStart w:id="54" w:name="_Hlk157671333"/>
      <w:r>
        <w:t>En majoritet av remissinstanserna tillstyrker förslaget eller har inget att invända mot det.</w:t>
      </w:r>
      <w:bookmarkEnd w:id="54"/>
    </w:p>
    <w:p w14:paraId="080B765E" w14:textId="77777777" w:rsidR="00624359" w:rsidRPr="008C77A1" w:rsidRDefault="00624359" w:rsidP="004B7517">
      <w:pPr>
        <w:pStyle w:val="Brdtextmedindrag"/>
      </w:pPr>
      <w:r w:rsidRPr="008C77A1">
        <w:rPr>
          <w:i/>
          <w:iCs/>
        </w:rPr>
        <w:t>Länsstyrelsen i Hallands län</w:t>
      </w:r>
      <w:r>
        <w:rPr>
          <w:i/>
          <w:iCs/>
        </w:rPr>
        <w:t>,</w:t>
      </w:r>
      <w:r w:rsidRPr="007A14B5">
        <w:rPr>
          <w:i/>
          <w:iCs/>
        </w:rPr>
        <w:t xml:space="preserve"> </w:t>
      </w:r>
      <w:r w:rsidRPr="008C77A1">
        <w:rPr>
          <w:i/>
          <w:iCs/>
        </w:rPr>
        <w:t xml:space="preserve">Länsstyrelsen i Norrbottens län </w:t>
      </w:r>
      <w:r w:rsidRPr="008C77A1">
        <w:t xml:space="preserve">och </w:t>
      </w:r>
      <w:r>
        <w:rPr>
          <w:i/>
          <w:iCs/>
        </w:rPr>
        <w:t>l</w:t>
      </w:r>
      <w:r w:rsidRPr="008C77A1">
        <w:rPr>
          <w:i/>
          <w:iCs/>
        </w:rPr>
        <w:t xml:space="preserve">änsstyrelsen i Västerbottens län </w:t>
      </w:r>
      <w:r w:rsidRPr="008C77A1">
        <w:t xml:space="preserve">har inget att invända mot förslaget. </w:t>
      </w:r>
      <w:r>
        <w:t xml:space="preserve">Några </w:t>
      </w:r>
      <w:r w:rsidRPr="000C3DA6">
        <w:rPr>
          <w:i/>
          <w:iCs/>
        </w:rPr>
        <w:t>länsstyrelse</w:t>
      </w:r>
      <w:r>
        <w:rPr>
          <w:i/>
          <w:iCs/>
        </w:rPr>
        <w:t>r</w:t>
      </w:r>
      <w:r w:rsidRPr="000C3DA6">
        <w:rPr>
          <w:i/>
          <w:iCs/>
        </w:rPr>
        <w:t>,</w:t>
      </w:r>
      <w:r>
        <w:t xml:space="preserve"> </w:t>
      </w:r>
      <w:r w:rsidRPr="00FC28EB">
        <w:rPr>
          <w:i/>
          <w:iCs/>
        </w:rPr>
        <w:t xml:space="preserve">Matfiskodlarna </w:t>
      </w:r>
      <w:r w:rsidRPr="00FC28EB">
        <w:t xml:space="preserve">och </w:t>
      </w:r>
      <w:r w:rsidRPr="00FC28EB">
        <w:rPr>
          <w:i/>
          <w:iCs/>
        </w:rPr>
        <w:t xml:space="preserve">Skogsindustrierna </w:t>
      </w:r>
      <w:r>
        <w:t xml:space="preserve">framhåller att det är </w:t>
      </w:r>
      <w:r w:rsidRPr="008C77A1">
        <w:t>viktig</w:t>
      </w:r>
      <w:r>
        <w:t>t</w:t>
      </w:r>
      <w:r w:rsidRPr="008C77A1">
        <w:t xml:space="preserve"> att det tas fram tydligare vägledning som förenklar för verksam</w:t>
      </w:r>
      <w:r>
        <w:softHyphen/>
      </w:r>
      <w:r w:rsidRPr="008C77A1">
        <w:t>heter med begränsad miljöpåverkan.</w:t>
      </w:r>
      <w:r>
        <w:t xml:space="preserve"> </w:t>
      </w:r>
    </w:p>
    <w:p w14:paraId="3AC89CC3" w14:textId="77777777" w:rsidR="00624359" w:rsidRPr="008C77A1" w:rsidRDefault="00624359" w:rsidP="004B7517">
      <w:pPr>
        <w:pStyle w:val="Brdtextmedindrag"/>
      </w:pPr>
      <w:r w:rsidRPr="008C77A1">
        <w:rPr>
          <w:i/>
          <w:iCs/>
        </w:rPr>
        <w:t>Länsstyrelsen i Kalmar län</w:t>
      </w:r>
      <w:r w:rsidRPr="008C77A1">
        <w:t xml:space="preserve"> avstyrker förslaget och föreslår att man återgår till miljökonsekvensbeskrivning oavsett vilken miljöpåverkan som ansökt verksamhet bedöms ha i samrådet. </w:t>
      </w:r>
      <w:r>
        <w:t>Länsstyrelsen framhåller att v</w:t>
      </w:r>
      <w:r w:rsidRPr="008C77A1">
        <w:t>erksamhetens miljöpåverkan måste beskrivas i erforderlig grad oavsett om den initialt bedömts innebära betydande miljöpåverkan eller inte.</w:t>
      </w:r>
    </w:p>
    <w:p w14:paraId="3D32A98D" w14:textId="77777777" w:rsidR="00624359" w:rsidRDefault="00624359" w:rsidP="004B7517">
      <w:pPr>
        <w:pStyle w:val="Brdtextmedindrag"/>
      </w:pPr>
      <w:r w:rsidRPr="008C77A1">
        <w:rPr>
          <w:i/>
          <w:iCs/>
        </w:rPr>
        <w:t>Länsstyrelsen i Västmanlands län</w:t>
      </w:r>
      <w:r w:rsidRPr="008C77A1">
        <w:t xml:space="preserve"> förordar att liten miljö</w:t>
      </w:r>
      <w:r w:rsidRPr="008C77A1">
        <w:softHyphen/>
        <w:t>konsekvens</w:t>
      </w:r>
      <w:r>
        <w:softHyphen/>
      </w:r>
      <w:r w:rsidRPr="008C77A1">
        <w:t xml:space="preserve">beskrivning ersätts med miljöbeskrivning i stället för förenklat underlag. </w:t>
      </w:r>
      <w:r>
        <w:t>Länsstyrelsen anser att m</w:t>
      </w:r>
      <w:r w:rsidRPr="008C77A1">
        <w:t>iljöbeskrivning tydligare motsvarar de uppgifter som ska redovisas.</w:t>
      </w:r>
    </w:p>
    <w:p w14:paraId="5B9F4F5A" w14:textId="77777777" w:rsidR="00624359" w:rsidRPr="0074207F" w:rsidRDefault="00624359" w:rsidP="004B7517">
      <w:pPr>
        <w:pStyle w:val="Brdtextmedindrag"/>
        <w:rPr>
          <w:b/>
          <w:bCs/>
        </w:rPr>
      </w:pPr>
      <w:r w:rsidRPr="008C77A1">
        <w:rPr>
          <w:i/>
          <w:iCs/>
        </w:rPr>
        <w:t>Umeå tingsrätt, mark- och miljödomstolen</w:t>
      </w:r>
      <w:r>
        <w:rPr>
          <w:i/>
          <w:iCs/>
        </w:rPr>
        <w:t>,</w:t>
      </w:r>
      <w:r w:rsidRPr="008C77A1">
        <w:t xml:space="preserve"> påpekar att det krävs följdändringar i rubriken närmast före 6 kap. 47 § miljöbalken. </w:t>
      </w:r>
      <w:r>
        <w:t>Domstolen framhåller v</w:t>
      </w:r>
      <w:r w:rsidRPr="008C77A1">
        <w:t xml:space="preserve">idare </w:t>
      </w:r>
      <w:r>
        <w:t xml:space="preserve">att </w:t>
      </w:r>
      <w:r w:rsidRPr="008C77A1">
        <w:t xml:space="preserve">följdändringar </w:t>
      </w:r>
      <w:r>
        <w:t xml:space="preserve">bör </w:t>
      </w:r>
      <w:r w:rsidRPr="008C77A1">
        <w:t>göras i 22 kap. 1 § 3 miljöbalken om vad en ansökan i ansökningsmål ska innehålla genom att även det förenklade underlaget blir ett obligatoriskt krav när ett sådant krävs i stället för en specifik miljöbedömning.</w:t>
      </w:r>
    </w:p>
    <w:p w14:paraId="09B41454" w14:textId="5C544E60" w:rsidR="00624359" w:rsidRDefault="00624359" w:rsidP="004B7517">
      <w:pPr>
        <w:pStyle w:val="Brdtextmedindrag"/>
      </w:pPr>
      <w:r>
        <w:rPr>
          <w:b/>
          <w:bCs/>
        </w:rPr>
        <w:t>Skälen för förslaget:</w:t>
      </w:r>
      <w:r>
        <w:t xml:space="preserve"> Den som avser att bedriva en verksamhet eller vidta en åtgärd, beträffande vilken länsstyrelsen har beslutat att en betydande miljöpåverkan inte kan antas, ska lämna de upplysningar som behövs för en bedömning av de väsentliga miljöeffekterna som verksam</w:t>
      </w:r>
      <w:r>
        <w:softHyphen/>
        <w:t>heten eller åtgärden kan förväntas ge. Underlaget som ska lämnas in benämns en liten miljökonsekvensbeskrivning.</w:t>
      </w:r>
      <w:r w:rsidRPr="008F07ED">
        <w:t xml:space="preserve"> </w:t>
      </w:r>
      <w:r>
        <w:t>I förarbetena anges att detta underlag ska vara av enklare art än den mer formaliserade miljö</w:t>
      </w:r>
      <w:r>
        <w:softHyphen/>
        <w:t xml:space="preserve">konsekvensbeskrivningen som ska tas fram inom ramen för en specifik miljöbedömning (prop. </w:t>
      </w:r>
      <w:r w:rsidRPr="00395EBE">
        <w:t>2016/17:200</w:t>
      </w:r>
      <w:r>
        <w:t xml:space="preserve"> s. 212).</w:t>
      </w:r>
    </w:p>
    <w:p w14:paraId="5C7C8BD1" w14:textId="0007789A" w:rsidR="00624359" w:rsidRDefault="00624359" w:rsidP="004B7517">
      <w:pPr>
        <w:pStyle w:val="Brdtextmedindrag"/>
      </w:pPr>
      <w:r>
        <w:t>Det har gjorts flera försök att tydliggöra skillnaden i kravnivå mellan en miljökonsekvensbeskrivning och en liten miljökonsekvensbeskrivning. Flera lagförslag har lämnats i syfte att antingen ytterligare tydliggöra den rådande kravnivån eller att förenkla de krav på underlag som ska gälla i förhållande till verksamheter och åtgärder som inte kan antas medföra en betydande miljöpåverkan. Detta har dock inte fått något tydligt genomslag i den praktiska tillämpningen (se prop. 2016/17:200 s. 150 och 212). Det finns fortfarande ett behov av att tydliggöra skillnaden i kravnivå. Utred</w:t>
      </w:r>
      <w:r w:rsidR="0093680D">
        <w:softHyphen/>
      </w:r>
      <w:r>
        <w:t>ningen föreslår därför att begreppet förenklat underlag ska ersätta liten miljökon</w:t>
      </w:r>
      <w:r>
        <w:softHyphen/>
        <w:t>sekvensbeskrivning för att tydliggöra den skillnad i kravnivå som finns i nuvarande regelverk mellan en miljökonsekvensbeskrivning och en liten miljökonsekvensbeskrivning. Tanken är att beslutsunderlaget ska kunna hållas begränsat.</w:t>
      </w:r>
    </w:p>
    <w:p w14:paraId="310CBEB2" w14:textId="77777777" w:rsidR="00624359" w:rsidRDefault="00624359" w:rsidP="004B7517">
      <w:pPr>
        <w:pStyle w:val="Brdtextmedindrag"/>
      </w:pPr>
      <w:r w:rsidRPr="00907453">
        <w:t>Regeringen delar Länsstyrelsen i Kalmar läns bedömning att den an</w:t>
      </w:r>
      <w:r>
        <w:softHyphen/>
      </w:r>
      <w:r w:rsidRPr="00907453">
        <w:t>sökta verksamhetens miljöpåverkan alltid måste beskrivas i den utsträck</w:t>
      </w:r>
      <w:r>
        <w:softHyphen/>
      </w:r>
      <w:r w:rsidRPr="00907453">
        <w:t>ning som krävs. Regeringen vill dock framhålla att det ska vara en skillnad i kravnivå beroende på om verksamheten initialt bedömts innebära betydande miljöpåverkan eller inte. För att understryka den skillnaden bör inte begreppet miljökonsekvensbeskrivning användas i samtliga fall, som länsstyrelsen förespråkar, utan endast när det gäller verksamheter eller åtgärder som har betydande miljöpåverkan och ska genomgå en specifik miljöbedömning. Inte heller bör, som Länsstyrelsen i Västmanland föreslår, begreppet miljöbeskrivning användas eftersom det lätt kan för</w:t>
      </w:r>
      <w:r>
        <w:softHyphen/>
      </w:r>
      <w:r w:rsidRPr="00907453">
        <w:t>växlas med miljökonsekvensbeskrivning.</w:t>
      </w:r>
    </w:p>
    <w:p w14:paraId="50FC9079" w14:textId="1C366EBE" w:rsidR="00624359" w:rsidRDefault="00624359" w:rsidP="004B7517">
      <w:pPr>
        <w:pStyle w:val="Brdtextmedindrag"/>
      </w:pPr>
      <w:r>
        <w:t>Regeringen anser att det underlag som ska lämnas när betydande miljö</w:t>
      </w:r>
      <w:r>
        <w:softHyphen/>
        <w:t>påverkan inte kan antas bör benämnas förenklat underlag i stället för liten miljökonsekvensbeskrivning. Underlaget ska innehålla de upp</w:t>
      </w:r>
      <w:r>
        <w:softHyphen/>
        <w:t>lysningar som behövs för en bedömning av de väsentliga miljöeffekter som verksamheten eller åtgärden kan förväntas ge. En bedömning av under</w:t>
      </w:r>
      <w:r>
        <w:softHyphen/>
        <w:t>lagets omfattning måste göras utifrån de materiella krav som en verksam</w:t>
      </w:r>
      <w:r>
        <w:softHyphen/>
        <w:t>hetsutövare har att uppfylla för att tillstånd ska kunna meddelas för verksamheten.</w:t>
      </w:r>
    </w:p>
    <w:p w14:paraId="043F5BAF" w14:textId="77777777" w:rsidR="00624359" w:rsidRDefault="00624359" w:rsidP="004B7517">
      <w:pPr>
        <w:pStyle w:val="Rubrik2"/>
      </w:pPr>
      <w:bookmarkStart w:id="55" w:name="_Toc165537297"/>
      <w:bookmarkStart w:id="56" w:name="_Toc167353436"/>
      <w:r>
        <w:t>Möjlighet till giltighetsförlängning av tidsbegränsade tillstånd införs</w:t>
      </w:r>
      <w:bookmarkEnd w:id="55"/>
      <w:bookmarkEnd w:id="56"/>
    </w:p>
    <w:p w14:paraId="0DAD075E" w14:textId="6B57977E" w:rsidR="00624359" w:rsidRDefault="00624359" w:rsidP="004B7517">
      <w:pPr>
        <w:pStyle w:val="Brdtextram"/>
      </w:pPr>
      <w:r w:rsidRPr="00420062">
        <w:rPr>
          <w:b/>
        </w:rPr>
        <w:t>Regeringens förslag:</w:t>
      </w:r>
      <w:r>
        <w:t xml:space="preserve"> Tillståndsmyndigheten ska,</w:t>
      </w:r>
      <w:r w:rsidRPr="00165A8A">
        <w:t xml:space="preserve"> </w:t>
      </w:r>
      <w:r>
        <w:t>efter ansökan av tillståndshavaren och</w:t>
      </w:r>
      <w:r w:rsidRPr="00165A8A">
        <w:t xml:space="preserve"> </w:t>
      </w:r>
      <w:r>
        <w:t>om det är lämpligt med hänsyn till skyddet för människors hälsa och miljön, få förlänga giltigheten för ett vid tidpunk</w:t>
      </w:r>
      <w:r>
        <w:softHyphen/>
        <w:t>ten för ansökan gällande tillstånd för en miljöfarlig verksamhet eller en vattenverksamhet eller ett gällande Natura 2000-tillstånd (giltighets</w:t>
      </w:r>
      <w:r>
        <w:softHyphen/>
        <w:t>förlängning). Tillståndet ska kunna förlängas i högst tre år. Tillstånds</w:t>
      </w:r>
      <w:r>
        <w:softHyphen/>
        <w:t>myndigheten ska vid en giltighetsförlängning få besluta endast om de ändringar som krävs för att tillståndets befintliga villkor ska kunna gälla under förlängningen. Giltighetsförlängning ska inte få avse en verksam</w:t>
      </w:r>
      <w:r>
        <w:softHyphen/>
        <w:t>het vars tillstånd tidigare har förlängts.</w:t>
      </w:r>
    </w:p>
    <w:p w14:paraId="42005CDE" w14:textId="5089B378" w:rsidR="00624359" w:rsidRDefault="00624359" w:rsidP="004B7517">
      <w:pPr>
        <w:pStyle w:val="Brdtextmedindragram"/>
      </w:pPr>
      <w:r>
        <w:t>Ett Natura 2000-tillstånd ska kunna förlängas endast samtidigt som giltigheten för ett tidsbegränsat tillstånd för en miljöfarlig verksamhet eller en vattenverksamhet förlängs och om de förutsättningar som anges i 7 kap. 28 b § miljöbalken är uppfyllda.</w:t>
      </w:r>
    </w:p>
    <w:p w14:paraId="22F78193" w14:textId="06B74190" w:rsidR="00624359" w:rsidRDefault="00624359" w:rsidP="004B7517">
      <w:pPr>
        <w:pStyle w:val="Brdtextmedindragram"/>
      </w:pPr>
      <w:r>
        <w:t xml:space="preserve">En ansökan om giltighetsförlängning av ett tillstånd ska innehålla den utredning om verksamheten och övriga förhållanden som behövs för prövningen. </w:t>
      </w:r>
      <w:r w:rsidRPr="005E7B3E">
        <w:t xml:space="preserve">Om ansökan avser </w:t>
      </w:r>
      <w:r>
        <w:t xml:space="preserve">en </w:t>
      </w:r>
      <w:r w:rsidRPr="005E7B3E">
        <w:t xml:space="preserve">förlängning av ett </w:t>
      </w:r>
      <w:r>
        <w:t>Natura 2000-</w:t>
      </w:r>
      <w:r w:rsidRPr="005E7B3E">
        <w:t>tillstånd</w:t>
      </w:r>
      <w:r>
        <w:t>,</w:t>
      </w:r>
      <w:r w:rsidRPr="005E7B3E">
        <w:t xml:space="preserve"> ska ansökan </w:t>
      </w:r>
      <w:r>
        <w:t xml:space="preserve">även </w:t>
      </w:r>
      <w:r w:rsidRPr="005E7B3E">
        <w:t xml:space="preserve">innehålla </w:t>
      </w:r>
      <w:r>
        <w:t>en utredning</w:t>
      </w:r>
      <w:r w:rsidRPr="005E7B3E">
        <w:t xml:space="preserve"> som visar hur verksamheten ensam eller tillsammans med andra verksamheter eller åtgärder kan </w:t>
      </w:r>
      <w:r>
        <w:t xml:space="preserve">komma att </w:t>
      </w:r>
      <w:r w:rsidRPr="005E7B3E">
        <w:t>påverka miljön i naturområdet.</w:t>
      </w:r>
      <w:r>
        <w:t xml:space="preserve"> Detta ska gälla även i ett ärende som prövas av länsstyrelsen.</w:t>
      </w:r>
    </w:p>
    <w:p w14:paraId="0C329E7A" w14:textId="77777777" w:rsidR="00624359" w:rsidRDefault="00624359" w:rsidP="004B7517">
      <w:pPr>
        <w:pStyle w:val="Brdtextmedindragram"/>
      </w:pPr>
      <w:r>
        <w:t>En giltighetsförlängning ska inte kräva en miljökonsekvensbeskriv</w:t>
      </w:r>
      <w:r>
        <w:softHyphen/>
        <w:t>ning.</w:t>
      </w:r>
    </w:p>
    <w:p w14:paraId="0CF65908" w14:textId="77777777" w:rsidR="00624359" w:rsidRPr="00A76360" w:rsidRDefault="00624359" w:rsidP="004B7517">
      <w:pPr>
        <w:pStyle w:val="Brdtextmedindragram"/>
      </w:pPr>
      <w:r>
        <w:t>Mark- och miljödomstolen ska handlägga en ansökan om giltighets</w:t>
      </w:r>
      <w:r>
        <w:softHyphen/>
        <w:t>förlängning som ett ansökningsmål.</w:t>
      </w:r>
    </w:p>
    <w:p w14:paraId="61C24FE9" w14:textId="77777777" w:rsidR="00624359" w:rsidRPr="00A76360" w:rsidRDefault="00624359" w:rsidP="004B7517">
      <w:pPr>
        <w:pStyle w:val="Brdtextmedindrag"/>
        <w:rPr>
          <w:sz w:val="8"/>
          <w:szCs w:val="8"/>
        </w:rPr>
      </w:pPr>
    </w:p>
    <w:p w14:paraId="76808CD6" w14:textId="4765E5CB" w:rsidR="00624359" w:rsidRDefault="00624359" w:rsidP="004B7517">
      <w:pPr>
        <w:pStyle w:val="Brdtextmedindrag"/>
      </w:pPr>
      <w:r w:rsidRPr="0006285B">
        <w:rPr>
          <w:b/>
        </w:rPr>
        <w:t>Utredningens förslag</w:t>
      </w:r>
      <w:r>
        <w:rPr>
          <w:b/>
        </w:rPr>
        <w:t xml:space="preserve"> </w:t>
      </w:r>
      <w:r>
        <w:rPr>
          <w:bCs/>
        </w:rPr>
        <w:t xml:space="preserve">överensstämmer i stora delar med regeringens förslag. Regeringens förslag är dock till skillnad från utredningens förslag begränsat så att möjligheten att förlänga tillstånd endast gäller tillstånd som avses i 9 och 11 kap. (miljöfarlig verksamhet och vattenverksamhet) och Natura 2000-tillstånd. Utredningens förslag anger inte uttryckligen att tillståndet ska vara gällande vid tidpunkten för ansökan. </w:t>
      </w:r>
      <w:r>
        <w:t>Utredningens för</w:t>
      </w:r>
      <w:r>
        <w:softHyphen/>
        <w:t>fattningsförslag har också en annan redaktionell och språklig utform</w:t>
      </w:r>
      <w:r>
        <w:softHyphen/>
        <w:t>ning än regeringens förslag.</w:t>
      </w:r>
    </w:p>
    <w:p w14:paraId="3CA7DCDD" w14:textId="77777777" w:rsidR="00624359" w:rsidRPr="00816777" w:rsidRDefault="00624359" w:rsidP="004B7517">
      <w:pPr>
        <w:pStyle w:val="Brdtextmedindrag"/>
      </w:pPr>
      <w:r>
        <w:rPr>
          <w:b/>
          <w:bCs/>
        </w:rPr>
        <w:t>Remissinstanserna:</w:t>
      </w:r>
      <w:r>
        <w:rPr>
          <w:i/>
          <w:iCs/>
        </w:rPr>
        <w:t xml:space="preserve"> </w:t>
      </w:r>
      <w:r>
        <w:t>En majoritet av remissinstanserna</w:t>
      </w:r>
      <w:r>
        <w:rPr>
          <w:i/>
          <w:iCs/>
        </w:rPr>
        <w:t xml:space="preserve"> </w:t>
      </w:r>
      <w:r>
        <w:t>tillstyrker förslaget eller har inget att invända mot det.</w:t>
      </w:r>
    </w:p>
    <w:p w14:paraId="0ED0CC27" w14:textId="77777777" w:rsidR="00624359" w:rsidRPr="002E14D7" w:rsidRDefault="00624359" w:rsidP="004B7517">
      <w:pPr>
        <w:pStyle w:val="Brdtextmedindrag"/>
      </w:pPr>
      <w:r w:rsidRPr="002E14D7">
        <w:rPr>
          <w:i/>
          <w:iCs/>
        </w:rPr>
        <w:t xml:space="preserve">Cementa AB </w:t>
      </w:r>
      <w:r>
        <w:t>tillstyrker förslaget och framhåller</w:t>
      </w:r>
      <w:r w:rsidRPr="002E14D7">
        <w:t xml:space="preserve"> att det bör förtydligas att bestämmelsen omfattar alla tillstånd som har meddelats enligt miljö</w:t>
      </w:r>
      <w:r>
        <w:softHyphen/>
      </w:r>
      <w:r w:rsidRPr="002E14D7">
        <w:t>balken.</w:t>
      </w:r>
    </w:p>
    <w:p w14:paraId="7B349AAE" w14:textId="77777777" w:rsidR="00624359" w:rsidRPr="002E14D7" w:rsidRDefault="00624359" w:rsidP="004B7517">
      <w:pPr>
        <w:pStyle w:val="Brdtextmedindrag"/>
        <w:rPr>
          <w:i/>
          <w:iCs/>
        </w:rPr>
      </w:pPr>
      <w:r w:rsidRPr="002E14D7">
        <w:rPr>
          <w:i/>
          <w:iCs/>
        </w:rPr>
        <w:t>Länsstyrelsen i Hallands län</w:t>
      </w:r>
      <w:r w:rsidRPr="002E14D7">
        <w:t xml:space="preserve"> </w:t>
      </w:r>
      <w:r>
        <w:t>framhåller följande. U</w:t>
      </w:r>
      <w:r w:rsidRPr="002E14D7">
        <w:t xml:space="preserve">tgångspunkten bör vara att beslutad tillståndstid gäller. Det bör ställas krav på att särskilda skäl ska föreligga för att giltighetsförlängning ska få meddelas. Det bör </w:t>
      </w:r>
      <w:r>
        <w:t>handla</w:t>
      </w:r>
      <w:r w:rsidRPr="002E14D7">
        <w:t xml:space="preserve"> om omständigheter som verksamhetsutövaren inte råder över. Det bör framgå att kungörelser som gäller ansökan eller beslut ska betalas av sökanden </w:t>
      </w:r>
      <w:r>
        <w:t>för att</w:t>
      </w:r>
      <w:r w:rsidRPr="002E14D7">
        <w:t xml:space="preserve"> det </w:t>
      </w:r>
      <w:r>
        <w:t>inte ska</w:t>
      </w:r>
      <w:r w:rsidRPr="002E14D7">
        <w:t xml:space="preserve"> bli stora utgifter för länsstyrelserna.</w:t>
      </w:r>
    </w:p>
    <w:p w14:paraId="2C1EECFD" w14:textId="77777777" w:rsidR="00624359" w:rsidRDefault="00624359" w:rsidP="004B7517">
      <w:pPr>
        <w:pStyle w:val="Brdtextmedindrag"/>
        <w:rPr>
          <w:i/>
          <w:iCs/>
        </w:rPr>
      </w:pPr>
      <w:r w:rsidRPr="002E14D7">
        <w:rPr>
          <w:i/>
          <w:iCs/>
        </w:rPr>
        <w:t xml:space="preserve">Länsstyrelsen i Norrbottens län </w:t>
      </w:r>
      <w:r>
        <w:t xml:space="preserve">tillstyrker förslaget och </w:t>
      </w:r>
      <w:r w:rsidRPr="002E14D7">
        <w:t>framhåller att det bör införas en möjlighet för tillståndsmyndigheten att ändra tidsgränser i det befintliga tillståndet om dessa löper ut under den förlängda giltighets</w:t>
      </w:r>
      <w:r>
        <w:softHyphen/>
      </w:r>
      <w:r w:rsidRPr="002E14D7">
        <w:t xml:space="preserve">tiden. </w:t>
      </w:r>
      <w:r>
        <w:t>Länsstyrelsen anser vidare att d</w:t>
      </w:r>
      <w:r w:rsidRPr="002E14D7">
        <w:t xml:space="preserve">et bör föreskrivas </w:t>
      </w:r>
      <w:r>
        <w:t>att ett eventuellt villkor om</w:t>
      </w:r>
      <w:r w:rsidRPr="002E14D7">
        <w:t xml:space="preserve"> ekonomisk säkerhet ska </w:t>
      </w:r>
      <w:r>
        <w:t>gälla</w:t>
      </w:r>
      <w:r w:rsidRPr="002E14D7">
        <w:t xml:space="preserve"> även under den förlängda giltig</w:t>
      </w:r>
      <w:r>
        <w:softHyphen/>
      </w:r>
      <w:r w:rsidRPr="002E14D7">
        <w:t>hetstiden.</w:t>
      </w:r>
    </w:p>
    <w:p w14:paraId="39766F6A" w14:textId="77777777" w:rsidR="00624359" w:rsidRPr="002E14D7" w:rsidRDefault="00624359" w:rsidP="004B7517">
      <w:pPr>
        <w:pStyle w:val="Brdtextmedindrag"/>
      </w:pPr>
      <w:r w:rsidRPr="00D7279E">
        <w:rPr>
          <w:i/>
          <w:iCs/>
        </w:rPr>
        <w:t>Länsstyrelsen i Skåne län</w:t>
      </w:r>
      <w:r w:rsidRPr="00D7279E">
        <w:t xml:space="preserve"> </w:t>
      </w:r>
      <w:r>
        <w:t>tillstyrker förslaget. Länsstyrelsen anser att d</w:t>
      </w:r>
      <w:r w:rsidRPr="00D7279E">
        <w:t>et bör förtydligas att verksamheten under förlängningstiden kan bedrivas i enlighet med det befintliga tillståndet</w:t>
      </w:r>
      <w:r>
        <w:t>,</w:t>
      </w:r>
      <w:r w:rsidRPr="00D7279E">
        <w:t xml:space="preserve"> om det är detta som avses.</w:t>
      </w:r>
    </w:p>
    <w:p w14:paraId="0F9D169E" w14:textId="77777777" w:rsidR="00624359" w:rsidRPr="002E14D7" w:rsidRDefault="00624359" w:rsidP="004B7517">
      <w:pPr>
        <w:pStyle w:val="Brdtextmedindrag"/>
      </w:pPr>
      <w:r w:rsidRPr="00D7279E">
        <w:rPr>
          <w:i/>
          <w:iCs/>
        </w:rPr>
        <w:t>Länsstyrelsen i Stockholms län</w:t>
      </w:r>
      <w:r w:rsidRPr="00D7279E">
        <w:t xml:space="preserve"> </w:t>
      </w:r>
      <w:r>
        <w:t>tillstyrker</w:t>
      </w:r>
      <w:r w:rsidRPr="00D7279E">
        <w:t xml:space="preserve"> förslaget, men framhåller att det bör tydliggöras om det är den tillståndsgivna verksamheten eller den faktiska verksamheten som ska kunna medges tidsbegränsat tillstånd.</w:t>
      </w:r>
    </w:p>
    <w:p w14:paraId="18796E76" w14:textId="77777777" w:rsidR="00624359" w:rsidRPr="002E14D7" w:rsidRDefault="00624359" w:rsidP="004B7517">
      <w:pPr>
        <w:pStyle w:val="Brdtextmedindrag"/>
      </w:pPr>
      <w:r w:rsidRPr="00D7279E">
        <w:rPr>
          <w:i/>
          <w:iCs/>
        </w:rPr>
        <w:t>Länsstyrelsen i Västerbottens län</w:t>
      </w:r>
      <w:r w:rsidRPr="00D7279E">
        <w:t xml:space="preserve"> tillstyrker förslaget men framhåller att det inte behövs någon hänvisning till 24 kap. 13 a § i 19 kap. 5 § miljö</w:t>
      </w:r>
      <w:r w:rsidRPr="00D7279E">
        <w:softHyphen/>
        <w:t>balken eftersom 24 kap. 13 a § är direkt tillämplig för miljöprövnings</w:t>
      </w:r>
      <w:r w:rsidRPr="00D7279E">
        <w:softHyphen/>
        <w:t>delegationen.</w:t>
      </w:r>
    </w:p>
    <w:p w14:paraId="058F6E27" w14:textId="77777777" w:rsidR="00624359" w:rsidRPr="002E14D7" w:rsidRDefault="00624359" w:rsidP="004B7517">
      <w:pPr>
        <w:pStyle w:val="Brdtextmedindrag"/>
      </w:pPr>
      <w:r w:rsidRPr="00D7279E">
        <w:rPr>
          <w:i/>
          <w:iCs/>
        </w:rPr>
        <w:t>Länsstyrelsen i Östergötlands län</w:t>
      </w:r>
      <w:r w:rsidRPr="00D7279E">
        <w:t xml:space="preserve"> </w:t>
      </w:r>
      <w:r>
        <w:t>tillstyrker förslaget. Länsstyrelsen framhåller följande. E</w:t>
      </w:r>
      <w:r w:rsidRPr="00D7279E">
        <w:t>n förutsättning för att ansöka om ett förlängt tillstånd ska vara att en ansökan om nytt tillstånd för verksamheten har lämnats in till prövningsmyndigheten. Det finns annars en risk att verksamhets</w:t>
      </w:r>
      <w:r>
        <w:softHyphen/>
      </w:r>
      <w:r w:rsidRPr="00D7279E">
        <w:t xml:space="preserve">utövare utnyttjar möjligheten på ett sätt som inte bör vara avsikten och att prövningsmyndighetens resurser inte tas tillvara på ett effektivt sätt. Länsstyrelsen anser inte att det är lämpligt att tillämpa bestämmelsen för bryta ut kvarvarande </w:t>
      </w:r>
      <w:r w:rsidRPr="00A2018D">
        <w:t>mängd material i en täkt eller för att vindkraftverk ska kunna stå ytterligare några år</w:t>
      </w:r>
      <w:r>
        <w:t>.</w:t>
      </w:r>
    </w:p>
    <w:p w14:paraId="6A817401" w14:textId="77777777" w:rsidR="00624359" w:rsidRPr="002E14D7" w:rsidRDefault="00624359" w:rsidP="004B7517">
      <w:pPr>
        <w:pStyle w:val="Brdtextmedindrag"/>
        <w:rPr>
          <w:i/>
          <w:iCs/>
        </w:rPr>
      </w:pPr>
      <w:r w:rsidRPr="00D7279E">
        <w:rPr>
          <w:i/>
          <w:iCs/>
        </w:rPr>
        <w:t>Matfiskodlarna</w:t>
      </w:r>
      <w:r w:rsidRPr="00D7279E">
        <w:t xml:space="preserve"> tillstyrker förslaget, men anser att det bör utvidgas. Det </w:t>
      </w:r>
      <w:r>
        <w:t>bör</w:t>
      </w:r>
      <w:r w:rsidRPr="00D7279E">
        <w:t xml:space="preserve"> vara möjligt att meddela en förlängning av tillståndet om det av någon orsak visar sig vara behövligt, exempelvis långa handläggningstider som verksamhetsutövaren inte kan styra över eller om det är en väl fungerande verksamhet.</w:t>
      </w:r>
    </w:p>
    <w:p w14:paraId="034C4028" w14:textId="77777777" w:rsidR="00624359" w:rsidRPr="002E14D7" w:rsidRDefault="00624359" w:rsidP="004B7517">
      <w:pPr>
        <w:pStyle w:val="Brdtextmedindrag"/>
      </w:pPr>
      <w:r w:rsidRPr="00D7279E">
        <w:rPr>
          <w:i/>
          <w:iCs/>
        </w:rPr>
        <w:t>Nacka tingsrätt, mark- och miljödomstolen</w:t>
      </w:r>
      <w:r>
        <w:rPr>
          <w:i/>
          <w:iCs/>
        </w:rPr>
        <w:t>,</w:t>
      </w:r>
      <w:r w:rsidRPr="00D7279E">
        <w:rPr>
          <w:i/>
          <w:iCs/>
        </w:rPr>
        <w:t xml:space="preserve"> </w:t>
      </w:r>
      <w:r>
        <w:t xml:space="preserve">har inget att invända mot förslaget men </w:t>
      </w:r>
      <w:r w:rsidRPr="00D7279E">
        <w:t>framhåll</w:t>
      </w:r>
      <w:r>
        <w:t>er</w:t>
      </w:r>
      <w:r w:rsidRPr="00D7279E">
        <w:t xml:space="preserve"> att det behöver tydliggöras vilka omständigheter som ska beaktas vid lämplighetsprövningen. </w:t>
      </w:r>
      <w:r>
        <w:t>Domstolen anser att d</w:t>
      </w:r>
      <w:r w:rsidRPr="00D7279E">
        <w:t xml:space="preserve">et annars </w:t>
      </w:r>
      <w:r>
        <w:t xml:space="preserve">finns </w:t>
      </w:r>
      <w:r w:rsidRPr="00D7279E">
        <w:t>en risk att det slentrianmässigt ansöks om förlängning i sent skede där en förlängning hade kunnat undvikas.</w:t>
      </w:r>
    </w:p>
    <w:p w14:paraId="1F45E054" w14:textId="77777777" w:rsidR="00624359" w:rsidRPr="002E14D7" w:rsidRDefault="00624359" w:rsidP="004B7517">
      <w:pPr>
        <w:pStyle w:val="Brdtextmedindrag"/>
      </w:pPr>
      <w:r w:rsidRPr="00D7279E">
        <w:rPr>
          <w:i/>
          <w:iCs/>
        </w:rPr>
        <w:t xml:space="preserve">Naturskyddsföreningen </w:t>
      </w:r>
      <w:r w:rsidRPr="00D7279E">
        <w:t xml:space="preserve">avstyrker förslaget. </w:t>
      </w:r>
      <w:r>
        <w:t xml:space="preserve">Föreningen framhåller följande. </w:t>
      </w:r>
      <w:r w:rsidRPr="00D7279E">
        <w:t>Att förlänga en verksamhet tre år utan en miljöbedömning riskerar på ett otillåtligt sätt att påverka människors hälsa och miljön. Under den tid verksamheten haft tillstånd kan mycket ha hänt inom miljö</w:t>
      </w:r>
      <w:r>
        <w:softHyphen/>
      </w:r>
      <w:r w:rsidRPr="00D7279E">
        <w:t>området, exempelvis ny kunskap om hur tillgång till och kvaliteten på grundvatten kan påverkas av en täktverksamhet.</w:t>
      </w:r>
      <w:r w:rsidRPr="002E14D7">
        <w:t xml:space="preserve"> </w:t>
      </w:r>
      <w:r w:rsidRPr="00D7279E">
        <w:t>Det finns en risk för att förlängning kommer att bli mer regel än undantag.</w:t>
      </w:r>
    </w:p>
    <w:p w14:paraId="56BBA6EC" w14:textId="108B0C24" w:rsidR="00624359" w:rsidRPr="002E14D7" w:rsidRDefault="00624359" w:rsidP="004B7517">
      <w:pPr>
        <w:pStyle w:val="Brdtextmedindrag"/>
      </w:pPr>
      <w:r w:rsidRPr="00D7279E">
        <w:rPr>
          <w:i/>
          <w:iCs/>
        </w:rPr>
        <w:t>Naturvårdsverket</w:t>
      </w:r>
      <w:r w:rsidRPr="00D7279E">
        <w:t xml:space="preserve"> </w:t>
      </w:r>
      <w:r>
        <w:t>tillstyrker</w:t>
      </w:r>
      <w:r w:rsidRPr="00D7279E">
        <w:t xml:space="preserve"> förslaget. </w:t>
      </w:r>
      <w:r>
        <w:t>Naturvårdsverket framhåller att d</w:t>
      </w:r>
      <w:r w:rsidRPr="00D7279E">
        <w:t xml:space="preserve">et tydligt </w:t>
      </w:r>
      <w:r>
        <w:t xml:space="preserve">bör </w:t>
      </w:r>
      <w:r w:rsidRPr="00D7279E">
        <w:t>framgå av författningskommentaren vilka omständigheter som särskilt ska beaktas i bedömningen av rekvisitet om att förlängningen ska vara i övrigt lämplig. Naturvårdsverket anser att skälen för att be</w:t>
      </w:r>
      <w:r w:rsidR="0093680D">
        <w:softHyphen/>
      </w:r>
      <w:r w:rsidRPr="00D7279E">
        <w:t>fint</w:t>
      </w:r>
      <w:r w:rsidR="0093680D">
        <w:softHyphen/>
      </w:r>
      <w:r w:rsidRPr="00D7279E">
        <w:t>ligt tillstånd tidsbegränsades ska beaktas.</w:t>
      </w:r>
    </w:p>
    <w:p w14:paraId="77FF833F" w14:textId="77777777" w:rsidR="00624359" w:rsidRPr="002E14D7" w:rsidRDefault="00624359" w:rsidP="004B7517">
      <w:pPr>
        <w:pStyle w:val="Brdtextmedindrag"/>
      </w:pPr>
      <w:r w:rsidRPr="00D7279E">
        <w:rPr>
          <w:i/>
          <w:iCs/>
        </w:rPr>
        <w:t>Stockholms kommun</w:t>
      </w:r>
      <w:r w:rsidRPr="00D7279E">
        <w:t xml:space="preserve"> framhåller att det bör uppställas krav på giltigt skäl för förlängning</w:t>
      </w:r>
      <w:r w:rsidRPr="002E14D7">
        <w:t xml:space="preserve"> </w:t>
      </w:r>
      <w:r w:rsidRPr="00D7279E">
        <w:t>och</w:t>
      </w:r>
      <w:r>
        <w:t>,</w:t>
      </w:r>
      <w:r w:rsidRPr="00D7279E">
        <w:t xml:space="preserve"> vid behov, möjlighet att under förlängningsperioden föreskriva strängare villkor.</w:t>
      </w:r>
    </w:p>
    <w:p w14:paraId="205B0E16" w14:textId="77777777" w:rsidR="00624359" w:rsidRPr="002E14D7" w:rsidRDefault="00624359" w:rsidP="004B7517">
      <w:pPr>
        <w:pStyle w:val="Brdtextmedindrag"/>
      </w:pPr>
      <w:r w:rsidRPr="00D7279E">
        <w:rPr>
          <w:i/>
          <w:iCs/>
        </w:rPr>
        <w:t>Svensk vindenergi</w:t>
      </w:r>
      <w:r w:rsidRPr="00D7279E">
        <w:t xml:space="preserve"> </w:t>
      </w:r>
      <w:r>
        <w:t xml:space="preserve">och </w:t>
      </w:r>
      <w:r w:rsidRPr="00984850">
        <w:rPr>
          <w:i/>
          <w:iCs/>
        </w:rPr>
        <w:t>Vattenfall</w:t>
      </w:r>
      <w:r>
        <w:t xml:space="preserve"> tillstyrker förslaget men </w:t>
      </w:r>
      <w:r w:rsidRPr="00D7279E">
        <w:t xml:space="preserve">framhåller </w:t>
      </w:r>
      <w:r>
        <w:t>följande. D</w:t>
      </w:r>
      <w:r w:rsidRPr="00D7279E">
        <w:t xml:space="preserve">et </w:t>
      </w:r>
      <w:r>
        <w:t xml:space="preserve">finns </w:t>
      </w:r>
      <w:r w:rsidRPr="00D7279E">
        <w:t>inte finns skäl att i lagstiftningen reglera hur lång förlängning som tillståndsmyndigheten kan medge eller hur många gånger giltighetstiden kan förlängas. Tillstånden till vindkraftsanläggningar är som regel tidsbegränsade</w:t>
      </w:r>
      <w:r>
        <w:t>.</w:t>
      </w:r>
      <w:r w:rsidRPr="00D7279E">
        <w:t xml:space="preserve"> </w:t>
      </w:r>
      <w:r>
        <w:t>E</w:t>
      </w:r>
      <w:r w:rsidRPr="00D7279E">
        <w:t xml:space="preserve">ftersom det i många fall tar upp </w:t>
      </w:r>
      <w:r w:rsidRPr="00FC130B">
        <w:t>till tio</w:t>
      </w:r>
      <w:r>
        <w:t>–</w:t>
      </w:r>
      <w:r w:rsidRPr="00FC130B">
        <w:t xml:space="preserve">femton </w:t>
      </w:r>
      <w:r w:rsidRPr="00D7279E">
        <w:t>år från det att tillstånd meddelas till dess att verksamheten tas i drift kan det medföra att giltighetstiden inte motsvarar den tekniska livslängden för de verk som uppförts.</w:t>
      </w:r>
      <w:r w:rsidRPr="005470A9">
        <w:t xml:space="preserve"> </w:t>
      </w:r>
      <w:r w:rsidRPr="00D7279E">
        <w:t>Enligt nuvarande bestämmelser måste kommunerna ge tillstyrkan till en ny ansökan om nytt tillstånd söks för befintliga verk.</w:t>
      </w:r>
    </w:p>
    <w:p w14:paraId="603821C1" w14:textId="77777777" w:rsidR="00624359" w:rsidRPr="002E14D7" w:rsidRDefault="00624359" w:rsidP="004B7517">
      <w:pPr>
        <w:pStyle w:val="Brdtextmedindrag"/>
        <w:rPr>
          <w:i/>
          <w:iCs/>
        </w:rPr>
      </w:pPr>
      <w:r w:rsidRPr="00D7279E">
        <w:rPr>
          <w:i/>
          <w:iCs/>
        </w:rPr>
        <w:t xml:space="preserve">Svenskt vatten </w:t>
      </w:r>
      <w:r>
        <w:t xml:space="preserve">tillstyrker förslaget men </w:t>
      </w:r>
      <w:r w:rsidRPr="00D7279E">
        <w:t xml:space="preserve">anser att motsvarande möjlighet bör finnas för alla som har lämnat in en ansökan om nytt </w:t>
      </w:r>
      <w:r w:rsidRPr="00FC130B">
        <w:t xml:space="preserve">tillstånd </w:t>
      </w:r>
      <w:r>
        <w:t>om</w:t>
      </w:r>
      <w:r w:rsidRPr="00FC130B">
        <w:t xml:space="preserve"> fr</w:t>
      </w:r>
      <w:r w:rsidRPr="00D7279E">
        <w:t>ågan om nytt tillstånd inte hinner avgöras innan verksamheten blir olaglig.</w:t>
      </w:r>
    </w:p>
    <w:p w14:paraId="6473D90E" w14:textId="77777777" w:rsidR="00624359" w:rsidRPr="002E14D7" w:rsidRDefault="00624359" w:rsidP="004B7517">
      <w:pPr>
        <w:pStyle w:val="Brdtextmedindrag"/>
      </w:pPr>
      <w:r w:rsidRPr="00D7279E">
        <w:rPr>
          <w:i/>
          <w:iCs/>
        </w:rPr>
        <w:t>Umeå tingsrätt, mark- och miljödomstolen</w:t>
      </w:r>
      <w:r>
        <w:rPr>
          <w:i/>
          <w:iCs/>
        </w:rPr>
        <w:t>,</w:t>
      </w:r>
      <w:r w:rsidRPr="00D7279E">
        <w:t xml:space="preserve"> framhåller </w:t>
      </w:r>
      <w:r>
        <w:t>följande. D</w:t>
      </w:r>
      <w:r w:rsidRPr="00D7279E">
        <w:t xml:space="preserve">et </w:t>
      </w:r>
      <w:r>
        <w:t xml:space="preserve">framgår </w:t>
      </w:r>
      <w:r w:rsidRPr="00D7279E">
        <w:t xml:space="preserve">inte om ansökan ska ske innan tillståndet löpt ut. </w:t>
      </w:r>
      <w:r>
        <w:t>E</w:t>
      </w:r>
      <w:r w:rsidRPr="00D7279E">
        <w:t>tt nytt yrkande om giltighetsförlängning i ett pågående ansökningsmål som redan har kungjorts torde kunna medföra behovet av en ny kungörelse i målet. Detta eftersom en ansökan ska handläggas enligt de bestämmelser som gäller för ansökningsmål.</w:t>
      </w:r>
    </w:p>
    <w:p w14:paraId="4B5AD629" w14:textId="77777777" w:rsidR="00624359" w:rsidRPr="002E14D7" w:rsidRDefault="00624359" w:rsidP="004B7517">
      <w:pPr>
        <w:pStyle w:val="Brdtextmedindrag"/>
      </w:pPr>
      <w:r w:rsidRPr="00D7279E">
        <w:rPr>
          <w:i/>
          <w:iCs/>
        </w:rPr>
        <w:t xml:space="preserve">WWF </w:t>
      </w:r>
      <w:r w:rsidRPr="00D7279E">
        <w:t>motsätter sig förslaget</w:t>
      </w:r>
      <w:r>
        <w:t xml:space="preserve"> och framhåller att v</w:t>
      </w:r>
      <w:r w:rsidRPr="00D7279E">
        <w:t>erksamhetsutövaren har ansvar för att ansöka om ett nytt tillstånd i god tid innan tillståndet löper ut. Om förslaget skulle genomföras anser WWF att det är positivt att bestämmelsen inte kan användas på ett tillstånd som redan har löpt ut eller på ett tillstånd som redan har förlängts.</w:t>
      </w:r>
    </w:p>
    <w:p w14:paraId="76D6C832" w14:textId="3317C197" w:rsidR="00624359" w:rsidRPr="00D27A87" w:rsidRDefault="00624359" w:rsidP="004B7517">
      <w:pPr>
        <w:pStyle w:val="Brdtextmedindrag"/>
        <w:rPr>
          <w:i/>
          <w:iCs/>
        </w:rPr>
      </w:pPr>
      <w:r w:rsidRPr="00D7279E">
        <w:rPr>
          <w:i/>
          <w:iCs/>
        </w:rPr>
        <w:t>Östersunds tingsrätt, mark- och miljödomstolen</w:t>
      </w:r>
      <w:r>
        <w:rPr>
          <w:i/>
          <w:iCs/>
        </w:rPr>
        <w:t>,</w:t>
      </w:r>
      <w:r w:rsidRPr="00D7279E">
        <w:t xml:space="preserve"> </w:t>
      </w:r>
      <w:r>
        <w:t xml:space="preserve">tillstyrker förslaget och tar upp </w:t>
      </w:r>
      <w:r w:rsidRPr="00D7279E">
        <w:t xml:space="preserve">frågan om det behövs en ytterligare möjlighet till förlängning vid synnerliga skäl eller dylikt. </w:t>
      </w:r>
      <w:r>
        <w:t>Domstolen påpekar att e</w:t>
      </w:r>
      <w:r w:rsidRPr="00D7279E">
        <w:t xml:space="preserve">n tillståndsprocess kan ha dragit ut på tiden på grund av omständigheter som tillståndshavaren inte kunnat råda över och </w:t>
      </w:r>
      <w:r>
        <w:t xml:space="preserve">att </w:t>
      </w:r>
      <w:r w:rsidRPr="00D7279E">
        <w:t xml:space="preserve">det då </w:t>
      </w:r>
      <w:r>
        <w:t>kan</w:t>
      </w:r>
      <w:r w:rsidRPr="00D7279E">
        <w:t xml:space="preserve"> </w:t>
      </w:r>
      <w:r>
        <w:t>finnas</w:t>
      </w:r>
      <w:r w:rsidRPr="00D7279E">
        <w:t xml:space="preserve"> skäl att låta verksamheten fortsätta trots att tillståndet ännu inte förlängts.</w:t>
      </w:r>
    </w:p>
    <w:p w14:paraId="28CB162F" w14:textId="77777777" w:rsidR="00624359" w:rsidRPr="0088770B" w:rsidRDefault="00624359" w:rsidP="004B7517">
      <w:pPr>
        <w:pStyle w:val="Rubrik3utannumrering"/>
      </w:pPr>
      <w:bookmarkStart w:id="57" w:name="_Ref127886170"/>
      <w:bookmarkStart w:id="58" w:name="_Ref145319389"/>
      <w:r>
        <w:t>Skälen för förslaget</w:t>
      </w:r>
    </w:p>
    <w:p w14:paraId="121ED1D5" w14:textId="77777777" w:rsidR="00624359" w:rsidRDefault="00624359" w:rsidP="004B7517">
      <w:pPr>
        <w:pStyle w:val="Rubrik4utannumrering"/>
        <w:spacing w:before="0"/>
      </w:pPr>
      <w:r>
        <w:t>Det bör vara möjligt att förlänga giltigheten för tillstånd</w:t>
      </w:r>
    </w:p>
    <w:p w14:paraId="43649A2B" w14:textId="77777777" w:rsidR="00624359" w:rsidRDefault="00624359" w:rsidP="004B7517">
      <w:pPr>
        <w:pStyle w:val="Brdtext"/>
      </w:pPr>
      <w:r>
        <w:t>Av praxis framgår att tidsbegränsade tillstånd inte kan förlängas genom ett ändringstillstånd. I stället får verksamhetsutövare ansöka om ett nytt tids</w:t>
      </w:r>
      <w:r>
        <w:softHyphen/>
        <w:t>begränsat tillstånd för verksamheten. (Se Mark- och miljööverdomstolens dom den 20 april 2015 i mål nr M 2791-15. Jämför även MÖD 2004:18.)</w:t>
      </w:r>
    </w:p>
    <w:p w14:paraId="057B2988" w14:textId="458DAE2D" w:rsidR="00624359" w:rsidRDefault="00624359" w:rsidP="004B7517">
      <w:pPr>
        <w:pStyle w:val="Brdtextmedindrag"/>
      </w:pPr>
      <w:r w:rsidRPr="00C73A1A">
        <w:t>Det</w:t>
      </w:r>
      <w:r>
        <w:t xml:space="preserve"> har även konstaterats i praxis att det inte är möjligt att pröva frågan om förlängning av ett tidsbegränsat tillstånd inom ramen för en ansökan om villkorsändring enligt 24 kap. 8 § miljöbalken. Detta gäller även om tidsbegränsningen har angetts som ett villkor och inte som en del av till</w:t>
      </w:r>
      <w:r>
        <w:softHyphen/>
        <w:t>ståndet. Se Mark- och miljööverdomstolens dom den 29 maj 2015 i mål nr M 2942-15.)</w:t>
      </w:r>
    </w:p>
    <w:p w14:paraId="60F50BF0" w14:textId="70752227" w:rsidR="00624359" w:rsidRDefault="00624359" w:rsidP="004B7517">
      <w:pPr>
        <w:pStyle w:val="Brdtextmedindrag"/>
      </w:pPr>
      <w:r>
        <w:t>Utredningen föreslår att en möjlighet till giltighetsförlängning av ett befintligt tidsbegränsat tillstånd ska införas. Utredningen konstaterar att det finns ett behov av en flexibel möjlighet att under en kortare period förlänga giltigheten av tidsbegränsade tillstånd. Skälen för detta är att tidsbegränsningen inte alltid representerar den enda tid som är lämplig. Utredningen framhåller också att det kan finnas situationer där verksam</w:t>
      </w:r>
      <w:r>
        <w:softHyphen/>
        <w:t>hetsutövaren av olika skäl inte hinner få ett nytt tillstånd innan det befintliga tillståndet löper ut och det samtidigt är lämpligt att verksam</w:t>
      </w:r>
      <w:r>
        <w:softHyphen/>
        <w:t>heten drivs vidare.</w:t>
      </w:r>
    </w:p>
    <w:p w14:paraId="33D7E59B" w14:textId="65716009" w:rsidR="00624359" w:rsidRDefault="00624359" w:rsidP="004B7517">
      <w:pPr>
        <w:pStyle w:val="Brdtextmedindrag"/>
      </w:pPr>
      <w:r>
        <w:t>Regeringen delar bedömningen att det finns skäl att införa en möjlighet förlänga tidsbegränsade tillstånd. En sådan möjlighet ger utrymme att driva vidare en befintlig verksamhet under en ytterligare tid innan verk</w:t>
      </w:r>
      <w:r>
        <w:softHyphen/>
        <w:t>samheten avslutas eller för att underlätta en övergång till ett nytt tillstånd. Det bör därför införas en bestämmelse som ger möjlighet att förlänga tidsbegränsade tillstånd. Nedan redogörs för under vilka förutsättningar ett tidsbegränsat tillstånd bör få förlängas.</w:t>
      </w:r>
    </w:p>
    <w:p w14:paraId="7C9048F7" w14:textId="77777777" w:rsidR="00624359" w:rsidRDefault="00624359" w:rsidP="004B7517">
      <w:pPr>
        <w:pStyle w:val="Rubrik4utannumrering"/>
      </w:pPr>
      <w:r>
        <w:t>Vilka tillstånd bör kunna förlängas?</w:t>
      </w:r>
    </w:p>
    <w:p w14:paraId="464C2DE1" w14:textId="77777777" w:rsidR="00624359" w:rsidRDefault="00624359" w:rsidP="004B7517">
      <w:pPr>
        <w:pStyle w:val="Brdtextmedindrag"/>
        <w:ind w:firstLine="0"/>
      </w:pPr>
      <w:r>
        <w:t>Utredningen föreslår att det ska införas en möjlighet att förlänga alla tids</w:t>
      </w:r>
      <w:r>
        <w:softHyphen/>
        <w:t>begränsade tillstånd enligt miljöbalken. De exempel på behov som nämns av utredningen gäller dock miljöfarliga verksamheter, bl.a. täkter som i vissa fall även behöver tillstånd till vattenverksamhet, och Natura 2000-tillstånd.</w:t>
      </w:r>
      <w:r w:rsidRPr="00671A58">
        <w:t xml:space="preserve"> </w:t>
      </w:r>
      <w:r>
        <w:t xml:space="preserve">Konsekvenserna av att införa en möjlighet att förlänga även andra tidsbegränsade tillstånd bör utredas innan en sådan </w:t>
      </w:r>
      <w:r w:rsidRPr="0014698B">
        <w:t xml:space="preserve">ändring </w:t>
      </w:r>
      <w:r>
        <w:t>övervägs</w:t>
      </w:r>
      <w:r w:rsidRPr="0014698B">
        <w:t>.</w:t>
      </w:r>
    </w:p>
    <w:p w14:paraId="7388FE35" w14:textId="78018FF7" w:rsidR="00624359" w:rsidRDefault="00624359" w:rsidP="004B7517">
      <w:pPr>
        <w:pStyle w:val="Brdtextmedindrag"/>
      </w:pPr>
      <w:r>
        <w:t>Regeringen anser inte att det har framkommit skäl att införa möjlighet att förlänga andra tidsbegränsade tillstånd än tillstånd för miljöfarliga verksamheter och vattenverksamheter Sådana verksamheter har i vissa fall även ett Natura 2000-tillstånd. För att förslaget ska få avsedd effekt bör det därför även finnas möjlighet att förlänga Natura 2000-tillstånd. Ett tidsbegränsat Natura 2000-tillstånd bör få förlängas om det är meddelat för en verksamhet som har ett tidsbegränsat tillstånd till miljöfarlig verksamhet eller vattenverksamhet som förlängs samtidigt som Natura 2000-tillståndet.</w:t>
      </w:r>
    </w:p>
    <w:p w14:paraId="698D1F8D" w14:textId="77777777" w:rsidR="00624359" w:rsidRDefault="00624359" w:rsidP="004B7517">
      <w:pPr>
        <w:pStyle w:val="Brdtextmedindrag"/>
      </w:pPr>
      <w:r>
        <w:t>I miljöbalken finns bestämmelser om att prövningsmyndigheten, när det finns skäl till det, får förordna att tillstånd till en verksamhet får tas i anspråk även om domen inte har vunnit laga kraft (19 kap. 5 § och 22 kap. 28 § miljöbalken). Detta kan användas när frågan om nytt tillstånd inte hinner avgöras innan ett tidsbegränsat tillstånd slutar gälla. Frågan om ytterligare ändringar ryms inte inom ramen för detta lagstiftningsärende.</w:t>
      </w:r>
    </w:p>
    <w:p w14:paraId="66005E6E" w14:textId="77777777" w:rsidR="00624359" w:rsidRDefault="00624359" w:rsidP="004B7517">
      <w:pPr>
        <w:pStyle w:val="Rubrik4utannumrering"/>
      </w:pPr>
      <w:r>
        <w:t>Vilka krav bör ställas för giltighetsförlängning?</w:t>
      </w:r>
    </w:p>
    <w:p w14:paraId="3733859E" w14:textId="6EFCF488" w:rsidR="00624359" w:rsidRDefault="00624359" w:rsidP="004B7517">
      <w:pPr>
        <w:pStyle w:val="Brdtext"/>
      </w:pPr>
      <w:r>
        <w:t>Utredningen föreslår att en förutsättning för att förlänga ett tidsbegränsat tillstånd bör vara att det är lämpligt med en förlängning av giltighetstiden. Vid bedömningen av om en förlängning är lämplig bör tillståndsmyndig</w:t>
      </w:r>
      <w:r>
        <w:softHyphen/>
        <w:t>heten, enligt utredningens uppfattning, beakta skälen för att det befintliga tillståndet tidsbegränsades samt hur lång tid som förflutit sedan miljö</w:t>
      </w:r>
      <w:r>
        <w:softHyphen/>
        <w:t>bedömningen för verksamheten utfördes. Utredningen framhåller vidare att det kan vara olämpligt med en förlängning om verksamhetens miljö</w:t>
      </w:r>
      <w:r>
        <w:softHyphen/>
        <w:t>konsekvenser har blivit större än man förutsett vid tillståndsgivandet.</w:t>
      </w:r>
    </w:p>
    <w:p w14:paraId="4E99C834" w14:textId="77777777" w:rsidR="00624359" w:rsidRDefault="00624359" w:rsidP="004B7517">
      <w:pPr>
        <w:pStyle w:val="Brdtextmedindrag"/>
      </w:pPr>
      <w:r w:rsidRPr="00AB5628">
        <w:rPr>
          <w:iCs/>
        </w:rPr>
        <w:t>Nacka tingsrätt, mark- och miljödomstolen,</w:t>
      </w:r>
      <w:r>
        <w:t xml:space="preserve"> och Naturvårdsverket fram</w:t>
      </w:r>
      <w:r>
        <w:softHyphen/>
        <w:t>håller att det behöver tydliggöras vilka omständigheter som ska beaktas vid lämplighetsprövningen.</w:t>
      </w:r>
    </w:p>
    <w:p w14:paraId="5D5F88D3" w14:textId="0199DA90" w:rsidR="00624359" w:rsidRDefault="00624359" w:rsidP="003C78E4">
      <w:pPr>
        <w:pStyle w:val="Brdtextmedindrag"/>
      </w:pPr>
      <w:r w:rsidRPr="00EA507C">
        <w:rPr>
          <w:i/>
        </w:rPr>
        <w:t>Lagrådet</w:t>
      </w:r>
      <w:r>
        <w:t xml:space="preserve"> anför att en direktivkonform Natura 2000-prövning förutsätter att prövningen sker fristående från andra intressen som i och för sig kan tala för att en förlängning bör medges. Regeringen har samma uppfattning. Mot bakgrund av miljöbalkens mål bör lämplighetsbedömningen syfta till att begränsa hälso- och miljöpåverkan. Det bör förtydligas i författnings</w:t>
      </w:r>
      <w:r>
        <w:softHyphen/>
        <w:t>texten att en förlängning förutsätter att det är lämpligt med hänsyn till skyddet för människors hälsa och miljön. Det innebär att det bör anses olämpligt att förlänga ett tillstånd om verksamheten bedöms innebära en otillåten påverkan på människors hälsa och miljön.</w:t>
      </w:r>
    </w:p>
    <w:p w14:paraId="6518D664" w14:textId="3EBC28C9" w:rsidR="00624359" w:rsidRDefault="00624359" w:rsidP="004B7517">
      <w:pPr>
        <w:pStyle w:val="Brdtextmedindrag"/>
      </w:pPr>
      <w:r>
        <w:t>Enligt regeringens uppfattning bör det vid bedömningen av om det är lämpligt med en förlängning beaktas vilka skäl som fanns för att tillståndet tidsbegränsades och när miljöbedömningen för verksamheten utfördes. Vidare delar regeringen utredningens uppfattning att verksamhetens miljö</w:t>
      </w:r>
      <w:r>
        <w:softHyphen/>
        <w:t>effekter bör beaktas. Om man t.ex. i en täktverksamhet inte har hunnit bryta ut allt material som får brytas enligt tillståndet innan detta löper ut, kan en giltighetsförlängning möjliggöra att materialet kan brytas ut under en förlängning utan någon större miljöpåverkan än den som har tillstånds</w:t>
      </w:r>
      <w:r>
        <w:softHyphen/>
        <w:t>prövats. Om täktverksamheten innefattar bortledande av grundvatten, kan det dock i vissa fall vara olämpligt att förlänga tillståndet på grund av miljöeffekterna som bortledningen av vatten ger upphov till. Det kan ha visat sig under tiden som det befintliga tillståndet har varit gällande att konsekvenserna av verksamheten har blivit större än man förutsåg vid tillståndsgivningen. Detta kan innebära behov av att förena ett tillstånd med ytterligare skyddsåtgärder. En förlängning av tillståndets giltighet framstår i sådana fall som olämplig.</w:t>
      </w:r>
    </w:p>
    <w:p w14:paraId="0CB9F8CD" w14:textId="67A8C86E" w:rsidR="00624359" w:rsidRDefault="00624359" w:rsidP="007B341B">
      <w:pPr>
        <w:pStyle w:val="Brdtextmedindrag"/>
      </w:pPr>
      <w:r w:rsidRPr="00EA507C">
        <w:rPr>
          <w:i/>
        </w:rPr>
        <w:t>Lagrådet</w:t>
      </w:r>
      <w:r>
        <w:t xml:space="preserve"> framhåller vidare att det bör klargöras om bedömningen av en giltighetsförlängning kan baseras på lämplighetsöverväganden när det gäller tillstånd till förlängning av en verksamhet som ger upphov till en förorening eller en störning som innebär att vattenmiljön försämras på ett otillåtet sätt eller som har sådan betydelse att det äventyrar möjligheten att uppnå den status eller potential som vattnet ska ha enligt en miljökvalitets</w:t>
      </w:r>
      <w:r>
        <w:softHyphen/>
        <w:t>norm.</w:t>
      </w:r>
    </w:p>
    <w:p w14:paraId="667CCCCD" w14:textId="2875E30D" w:rsidR="00624359" w:rsidRDefault="00624359" w:rsidP="007B341B">
      <w:pPr>
        <w:pStyle w:val="Brdtextmedindrag"/>
      </w:pPr>
      <w:r>
        <w:t xml:space="preserve">Som anges ovan får ett tillstånd endast förlängas om det är lämpligt med hänsyn till skyddet för människors hälsa och miljön. Bestämmelser om miljökvalitetsnormer för vatten finns i </w:t>
      </w:r>
      <w:r w:rsidRPr="001747FD">
        <w:t xml:space="preserve">Europaparlamentets och </w:t>
      </w:r>
      <w:r>
        <w:t>r</w:t>
      </w:r>
      <w:r w:rsidRPr="001747FD">
        <w:t>ådets direktiv 2000/60/EG av den 23</w:t>
      </w:r>
      <w:r>
        <w:t> </w:t>
      </w:r>
      <w:r w:rsidRPr="001747FD">
        <w:t>oktober 2000 om upprättande av en ram för gemenskapens åtgärder på vattenpolitikens område</w:t>
      </w:r>
      <w:r>
        <w:t xml:space="preserve"> (ramdirektivet för vatten). </w:t>
      </w:r>
      <w:r w:rsidRPr="00227FE8">
        <w:t>När nationella rättsregler genomför EU-rättsliga bestämmelser ska de tolkas mot bakgrund av EU-rätten.</w:t>
      </w:r>
      <w:r>
        <w:t xml:space="preserve"> Detta gäller även andra EU-rätts</w:t>
      </w:r>
      <w:r>
        <w:softHyphen/>
        <w:t xml:space="preserve">akter. Regeringen bedömer att det är tillräckligt att förtydliga i författningskommentaren dels att </w:t>
      </w:r>
      <w:r w:rsidRPr="000C2AF1">
        <w:t>EU-rättsliga bestämmelser om skydd för människors hälsa och miljö</w:t>
      </w:r>
      <w:r>
        <w:t>n</w:t>
      </w:r>
      <w:r w:rsidRPr="000C2AF1">
        <w:t xml:space="preserve"> </w:t>
      </w:r>
      <w:r>
        <w:t xml:space="preserve">ska </w:t>
      </w:r>
      <w:r w:rsidRPr="000C2AF1">
        <w:t xml:space="preserve">beaktas </w:t>
      </w:r>
      <w:r>
        <w:t>vid bedömningen av om en förlängning är lämplig, dels att ett tillstånd inte får förlängas om en förlängning av verksamheten ger upphov till en förorening eller störning som innebär att vattenmiljön försämras på ett otillåtet sätt eller som har sådan betydelse att det äventyrar möjligheten att uppnå den status eller potential som vattnet ska ha enligt en miljökvalitetsnorm.</w:t>
      </w:r>
    </w:p>
    <w:p w14:paraId="649A1179" w14:textId="77777777" w:rsidR="00624359" w:rsidRPr="009D042D" w:rsidRDefault="00624359" w:rsidP="004B7517">
      <w:pPr>
        <w:pStyle w:val="Brdtextmedindrag"/>
      </w:pPr>
      <w:r>
        <w:t xml:space="preserve">Det åligger den som ansöker om förlängning att visa att det är lämpligt att förlänga tiden och utveckla vilka skäl som </w:t>
      </w:r>
      <w:r w:rsidRPr="009D042D">
        <w:t xml:space="preserve">finns för </w:t>
      </w:r>
      <w:r>
        <w:t>en</w:t>
      </w:r>
      <w:r w:rsidRPr="009D042D">
        <w:t xml:space="preserve"> förläng</w:t>
      </w:r>
      <w:r>
        <w:t>ning</w:t>
      </w:r>
      <w:r w:rsidRPr="009D042D">
        <w:t>.</w:t>
      </w:r>
    </w:p>
    <w:p w14:paraId="059D3A7C" w14:textId="77777777" w:rsidR="00624359" w:rsidRDefault="00624359" w:rsidP="004B7517">
      <w:pPr>
        <w:pStyle w:val="Brdtextmedindrag"/>
      </w:pPr>
      <w:r>
        <w:t>Till skillnad från vad Länsstyrelsen i Östergötlands län anser bör det inte gälla som förutsättning för en ansökan om förlängning att det har getts in en ansökan om nytt tillstånd för verksamheten. Inte heller bör det, som Länsstyrelsen i Hallands län förespråkar, att det ska krävas att särskilda skäl eller omständigheter som verksamhetsutövaren inte råder över för att en förlängning ska kunna ske. Avsikten med reformen är att det ska vara möjligt att t.ex. bryta ut kvarvarande mängd material i en täkt eller för att vindkraftverk ska kunna användas ytterligare några år. Det bör vara möjligt att, i syfte att möjliggöra en mindre omfattande prövning, förlänga tillstånd där en verksamhet ska bedrivas på samma sätt under ytterligare en kort period.</w:t>
      </w:r>
    </w:p>
    <w:p w14:paraId="7BD94D42" w14:textId="77777777" w:rsidR="00624359" w:rsidRDefault="00624359" w:rsidP="004B7517">
      <w:pPr>
        <w:pStyle w:val="Brdtextmedindrag"/>
      </w:pPr>
      <w:r w:rsidRPr="000A747F">
        <w:t xml:space="preserve">Det är rimligt att en ansökan om förlängning behöver ges in innan </w:t>
      </w:r>
      <w:r>
        <w:t>giltighets</w:t>
      </w:r>
      <w:r w:rsidRPr="000A747F">
        <w:t xml:space="preserve">tiden för tillståndet har löpt ut. Det bör alltså inte vara möjligt att </w:t>
      </w:r>
      <w:r>
        <w:t>”</w:t>
      </w:r>
      <w:r w:rsidRPr="000A747F">
        <w:t>återuppväcka</w:t>
      </w:r>
      <w:r>
        <w:t>”</w:t>
      </w:r>
      <w:r w:rsidRPr="000A747F">
        <w:t xml:space="preserve"> ett tillstånd genom en begäran om förlängning. Som Umeå tingsrätt, mark- och miljödomstolen, </w:t>
      </w:r>
      <w:r>
        <w:t>påpekar</w:t>
      </w:r>
      <w:r w:rsidRPr="000A747F">
        <w:t xml:space="preserve"> bör detta framgå av lagen</w:t>
      </w:r>
      <w:r>
        <w:t>.</w:t>
      </w:r>
    </w:p>
    <w:p w14:paraId="5A75CF3E" w14:textId="77777777" w:rsidR="00624359" w:rsidRDefault="00624359" w:rsidP="004B7517">
      <w:pPr>
        <w:pStyle w:val="Rubrik4utannumrering"/>
      </w:pPr>
      <w:r>
        <w:t>Hur lång tid ska tillstånd få förlängas och ska antalet förlängningar begränsas?</w:t>
      </w:r>
    </w:p>
    <w:p w14:paraId="749C5782" w14:textId="77777777" w:rsidR="00624359" w:rsidRDefault="00624359" w:rsidP="004B7517">
      <w:pPr>
        <w:pStyle w:val="Brdtext"/>
      </w:pPr>
      <w:r>
        <w:t>Utredningens förslag innebär att tillståndet ska få förlängas i upp till tre år och att giltighetsförlängning inte ska få avse en verksamhet vars tillstånd redan har förlängts.</w:t>
      </w:r>
    </w:p>
    <w:p w14:paraId="2CD61C33" w14:textId="24783EFC" w:rsidR="00624359" w:rsidRDefault="00624359" w:rsidP="004B7517">
      <w:pPr>
        <w:pStyle w:val="Brdtextmedindrag"/>
      </w:pPr>
      <w:r>
        <w:t>Vattenfall och Svensk vindenergi anser att det inte finns skäl att i lag</w:t>
      </w:r>
      <w:r>
        <w:softHyphen/>
        <w:t>stiftningen reglera hur lång förlängning som tillståndsmyndigheten ska kunna medge eller hur många gånger giltighetstiden ska kunna förlängas. Vattenfall anser att tiden bör kunna förlängas flera gånger. Vattenfall framhåller att enligt nuvarande bestämmelser måste kommunerna till</w:t>
      </w:r>
      <w:r>
        <w:softHyphen/>
        <w:t>styrka en ny ansökan om nytt tillstånd söks för befintliga vindkraftverk. Svensk vindenergi framhåller att det är vanligt att tillståndets giltighetstid för vindkraft inte motsvarar den tekniska livslängden för de verk som har uppförts. En förlängning bör vara möjlig under vissa angivna förutsätt</w:t>
      </w:r>
      <w:r>
        <w:softHyphen/>
        <w:t>ningar. Östersunds tingsrätt, mark- och miljödomstolen, framhåller att det kan behövas en ytterligare möjlighet till förlängning vid synnerliga skäl eller dylikt.</w:t>
      </w:r>
    </w:p>
    <w:p w14:paraId="2D04A1AD" w14:textId="77777777" w:rsidR="00624359" w:rsidRDefault="00624359" w:rsidP="004B7517">
      <w:pPr>
        <w:pStyle w:val="Brdtextmedindrag"/>
      </w:pPr>
      <w:r>
        <w:t>Regeringen vill framhålla att det är viktigt att redan det ursprungliga tillståndet för en verksamhet är anpassat för verksamheten. En ansökan om ett tidsbegränsat tillstånd bör alltså utformas på ett sätt som är anpassat efter den befintliga verksamhetens behov, vilket innebär att någon förlängning av ett tillstånd som huvudregel</w:t>
      </w:r>
      <w:r w:rsidRPr="00BA07D4">
        <w:t xml:space="preserve"> </w:t>
      </w:r>
      <w:r>
        <w:t>inte ska behövas. Det finns dock ett behov av att skapa en viss flexibilitet för enskilda fall. Regeringen anser att regleringen bör begränsas på så sätt att ett tillstånd ska kunna förlängas med som mest tre år och att det inte bör vara möjligt att förlänga ett tillstånd mer än en gång. Att tiden för en förlängning bör vara begränsad är viktigt även med hänsyn till att tillstånd till en anläggning för vindkraft endast får ges om den kommun där anläggningen avses uppföras har tillstyrkt det (16 kap. 4 § miljöbalken).</w:t>
      </w:r>
    </w:p>
    <w:p w14:paraId="25BB38D3" w14:textId="77777777" w:rsidR="00624359" w:rsidRDefault="00624359" w:rsidP="004B7517">
      <w:pPr>
        <w:pStyle w:val="Rubrik4utannumrering"/>
      </w:pPr>
      <w:r>
        <w:t>Krav på motsvarande verksamhet under förlängningen</w:t>
      </w:r>
    </w:p>
    <w:p w14:paraId="1A7FBB5D" w14:textId="77777777" w:rsidR="00624359" w:rsidRDefault="00624359" w:rsidP="004B7517">
      <w:pPr>
        <w:pStyle w:val="Brdtext"/>
      </w:pPr>
      <w:r>
        <w:t>Enligt utredningens förslag ska en förutsättning vara att verksamhetens omfattning under förlängningstiden motsvarar den verksamhet som har bedrivits enligt det befintliga tillståndet.</w:t>
      </w:r>
    </w:p>
    <w:p w14:paraId="3143A7EB" w14:textId="4690A8A3" w:rsidR="00624359" w:rsidRDefault="00624359" w:rsidP="004B7517">
      <w:pPr>
        <w:pStyle w:val="Brdtextmedindrag"/>
      </w:pPr>
      <w:r>
        <w:t>Länsstyrelsen i Skåne län framhåller att det bör förtydligas att verksam</w:t>
      </w:r>
      <w:r>
        <w:softHyphen/>
        <w:t>heten under förlängningstiden kan bedrivas i enlighet med det befintliga tillståndet om det är detta som avses. Länsstyrelsen i Norrbottens län fram</w:t>
      </w:r>
      <w:r>
        <w:softHyphen/>
        <w:t>håller att om det finns en ekonomisk säkerhet ska den finnas även under den förlängda giltighetstiden. Samma l</w:t>
      </w:r>
      <w:r w:rsidRPr="00F1386F">
        <w:t>änsstyrelse</w:t>
      </w:r>
      <w:r>
        <w:t xml:space="preserve"> </w:t>
      </w:r>
      <w:r w:rsidRPr="00F1386F">
        <w:t xml:space="preserve">framhåller att det bör införas en möjlighet för tillståndsmyndigheten att ändra tidsgränser i det befintliga tillståndet om dessa löper ut under den förlängda giltighetstiden. </w:t>
      </w:r>
      <w:r>
        <w:t>Regeringen delar dessa bedömningar och anser inte att tillståndsmyndig</w:t>
      </w:r>
      <w:r>
        <w:softHyphen/>
        <w:t>heten bör få göra andra ändringar av tillståndet än förlängning av tiden och ändringar som krävs för att tillståndets befintliga villkor ska gälla under förlängningen. Det bör alltså kunna ske anpassning av datum och tids</w:t>
      </w:r>
      <w:r>
        <w:softHyphen/>
        <w:t xml:space="preserve">gränser i </w:t>
      </w:r>
      <w:r w:rsidRPr="009D042D">
        <w:t>villkor</w:t>
      </w:r>
      <w:r>
        <w:t>en</w:t>
      </w:r>
      <w:r w:rsidRPr="009D042D">
        <w:t xml:space="preserve">. </w:t>
      </w:r>
      <w:r>
        <w:t>Tillståndsmyndigheten kan även behöva ändra andra</w:t>
      </w:r>
      <w:r w:rsidRPr="009D042D">
        <w:t xml:space="preserve"> villkor än villkor om hur verksamheten ska bedrivas</w:t>
      </w:r>
      <w:r>
        <w:t>, t.ex. villkor om en säkerhets storlek.</w:t>
      </w:r>
      <w:r w:rsidRPr="009D042D">
        <w:t xml:space="preserve"> Om </w:t>
      </w:r>
      <w:r>
        <w:t>däremot</w:t>
      </w:r>
      <w:r w:rsidRPr="009D042D">
        <w:t xml:space="preserve"> verksamheten ska bedrivas på ett annat sätt än vad det gällande tillståndet medger</w:t>
      </w:r>
      <w:r>
        <w:t>, bör det inte kunna ske genom en förlängning utan att kräva</w:t>
      </w:r>
      <w:r w:rsidRPr="009D042D">
        <w:t xml:space="preserve"> ett nytt tillstånd.</w:t>
      </w:r>
    </w:p>
    <w:p w14:paraId="0B8DA0A4" w14:textId="77777777" w:rsidR="00624359" w:rsidRDefault="00624359" w:rsidP="004B7517">
      <w:pPr>
        <w:pStyle w:val="Rubrik4utannumrering"/>
      </w:pPr>
      <w:r>
        <w:t>Inget krav på specifik miljöbedömning</w:t>
      </w:r>
    </w:p>
    <w:p w14:paraId="535864E1" w14:textId="3E9CB009" w:rsidR="00624359" w:rsidRDefault="00624359" w:rsidP="004B7517">
      <w:pPr>
        <w:pStyle w:val="Brdtext"/>
      </w:pPr>
      <w:r>
        <w:t>En fråga som det finns anledning att belysa är huruvida en förlängning av ett tillstånds giltighetstid omfattas av kravet på miljöbedömning enligt MKB-direktivet. Syftet med MKB-direktivet är att säkerställa att en systematisk bedömning av miljöpåverkan genomförs för projekt som på grund av sin art, storlek eller lokalisering medför en betydande miljö</w:t>
      </w:r>
      <w:r>
        <w:softHyphen/>
        <w:t>påverkan. Av direktivet framgår att tillstånd för projekt som kan antas leda till betydande miljöpåverkan bör ges först efter det att en bedömning har gjorts av den huvudsakliga miljöpåverkan som projektet kan antas med</w:t>
      </w:r>
      <w:r>
        <w:softHyphen/>
        <w:t>föra. Därför föreskrivs tillståndsplikt och krav på bedömning av miljö</w:t>
      </w:r>
      <w:r>
        <w:softHyphen/>
        <w:t>påverkan innan tillstånd ges.</w:t>
      </w:r>
    </w:p>
    <w:p w14:paraId="0122F983" w14:textId="77777777" w:rsidR="00624359" w:rsidRDefault="00624359" w:rsidP="004B7517">
      <w:pPr>
        <w:pStyle w:val="Brdtextmedindrag"/>
      </w:pPr>
      <w:r>
        <w:t>Av EU-domstolens praxis framgår att ordet projekt syftar på fysiska arbeten och ingrepp. En förnyelse av ett befintligt tillstånd kan inte klassificeras som ett projekt i den mening som avses i artikel 1.2 a. i MKB-direktivet när det inte förekommer några arbeten eller ingrepp som inbegriper förändringar av platsens fysiska förhållanden. (Se mål C-275/09,</w:t>
      </w:r>
      <w:r w:rsidRPr="00F83635">
        <w:t xml:space="preserve"> EU:C:2011:154</w:t>
      </w:r>
      <w:r>
        <w:t xml:space="preserve"> och C-121/11, </w:t>
      </w:r>
      <w:r w:rsidRPr="003970D6">
        <w:t>EU:C:2012:225</w:t>
      </w:r>
      <w:r>
        <w:t>.)</w:t>
      </w:r>
    </w:p>
    <w:p w14:paraId="35CACE0A" w14:textId="77777777" w:rsidR="00624359" w:rsidRDefault="00624359" w:rsidP="004B7517">
      <w:pPr>
        <w:pStyle w:val="Brdtextmedindrag"/>
      </w:pPr>
      <w:r>
        <w:t>Regeringen delar utredningens bedömning att MKB-direktivet inte kräver att en miljöbedömning görs innan ett tillstånd förlängs. En förut</w:t>
      </w:r>
      <w:r>
        <w:softHyphen/>
        <w:t>sättning för denna bedömning är att förlängningen innebär att verksam</w:t>
      </w:r>
      <w:r>
        <w:softHyphen/>
        <w:t>heten ska bedrivas i enlighet med vad det befintliga tillståndet medger och villkor som motsvarar de villkor som fanns i det tidigare tillståndet.</w:t>
      </w:r>
    </w:p>
    <w:p w14:paraId="404F18FF" w14:textId="77777777" w:rsidR="00624359" w:rsidRDefault="00624359" w:rsidP="004B7517">
      <w:pPr>
        <w:pStyle w:val="Brdtextmedindrag"/>
      </w:pPr>
      <w:r>
        <w:t>Stockholms kommun framhåller att det bör finnas möjlighet att under förlängningsperioden föreskriva strängare villkor. Regeringen delar inte den uppfattningen. Bedömningen av vilka ändringar som innebär en skärpning av villkoren kan vara svår. Vissa ändringar innebär en skärpning i vissa aspekter och en lättnad av andra. Som konstaterats ovan bör det krävas en ny miljöbedömning om verksamheten ska ändras.</w:t>
      </w:r>
    </w:p>
    <w:p w14:paraId="357EB8E4" w14:textId="00A5E1A9" w:rsidR="00624359" w:rsidRDefault="00624359" w:rsidP="004B7517">
      <w:pPr>
        <w:pStyle w:val="Brdtextmedindrag"/>
      </w:pPr>
      <w:r>
        <w:t>Regeringen anser inte att det bör införas krav på att göra en specifik miljöbedömning vid giltighetsförlängning. Det är dock viktigt att det finns ett underlag som innehåller den utredning om verksamheten och övriga förhållanden som behövs för prövningen. Det bör därför införas en bestämmelse om att den som ansöker om giltighetsförlängning ska vara skyldig att tillhandahålla den utredning som behövs för prövningen.</w:t>
      </w:r>
    </w:p>
    <w:p w14:paraId="7D1D7720" w14:textId="13C98BBB" w:rsidR="00624359" w:rsidRDefault="00624359" w:rsidP="004B7517">
      <w:pPr>
        <w:pStyle w:val="Brdtextmedindrag"/>
      </w:pPr>
      <w:r w:rsidRPr="00EA507C">
        <w:rPr>
          <w:i/>
        </w:rPr>
        <w:t>Lagrådet</w:t>
      </w:r>
      <w:r>
        <w:t xml:space="preserve"> framhåller att det krävs kompletterande regler som säkerställer att bedömningen av att ärenden om giltighetsförlängning sker i enlighet med artikel 6.3 i art- och habitatdirektivet, om en prövning ska kunna ske på annat underlag än en specifik miljöbedömning. Lagrådet påpekar att den inverkan som en förlängd verksamhet kan få på ett Natura 2000-område måste bedömas enligt de krav som följer av direktivet. Denna prövning måste innefatta en ny helhetsbedömning, bl.a. med beaktande av nya omständigheter och ny kunskap om betydelsen av de omständigheter som var kända vid den första tillståndsprövningen. </w:t>
      </w:r>
    </w:p>
    <w:p w14:paraId="1148E327" w14:textId="1C8169C7" w:rsidR="00624359" w:rsidRDefault="00624359" w:rsidP="004B7517">
      <w:pPr>
        <w:pStyle w:val="Brdtextmedindrag"/>
      </w:pPr>
      <w:r>
        <w:t>Regeringen konstaterar att det är ett grundläggande krav att en för</w:t>
      </w:r>
      <w:r>
        <w:softHyphen/>
        <w:t>längning av ett tillstånd är förenlig med EU-rätten. I 7 kap. 28 b § miljö</w:t>
      </w:r>
      <w:r>
        <w:softHyphen/>
        <w:t>balken finns bestämmelser om att prövningsmyndigheten får tillåta en verksamhet eller åtgärd först efter att ha förvissat sig om att den är förenlig med art- och habitatdirektivet. Mot bakgrund av Lagrådets synpunkt bör det i lagförslaget förtydligas att ett Natura 2000-tillstånd ska kunna förlängas endast om de förutsättningar som anges i 7 kap. 28 b § miljö</w:t>
      </w:r>
      <w:r>
        <w:softHyphen/>
        <w:t>balken är uppfyllda. I linje med det bör det även förtydligas att en ansökan som avser förlängning av ett Natura 2000-tillstånd ska innehålla den utred</w:t>
      </w:r>
      <w:r>
        <w:softHyphen/>
        <w:t>ning som behövs för att bedöma om förutsättningarna är uppfyllda. Det kan i lagtexten uttryckas så att utredningen ska visa hur verksamheten ensam eller tillsammans med andra verksamheter eller åtgärder kan komma att påverka miljön i det berörda Natura 2000-området.</w:t>
      </w:r>
    </w:p>
    <w:p w14:paraId="5987DCE4" w14:textId="77777777" w:rsidR="00624359" w:rsidRDefault="00624359" w:rsidP="004B7517">
      <w:pPr>
        <w:pStyle w:val="Rubrik4utannumrering"/>
      </w:pPr>
      <w:r>
        <w:t>Ansökningsmål och kostnad för kungörelse</w:t>
      </w:r>
    </w:p>
    <w:p w14:paraId="4C31FD68" w14:textId="77777777" w:rsidR="00624359" w:rsidRDefault="00624359" w:rsidP="004B7517">
      <w:pPr>
        <w:pStyle w:val="Brdtextmedindrag"/>
        <w:ind w:firstLine="0"/>
      </w:pPr>
      <w:r>
        <w:t>Som utredningen föreslår är det lämpligt att en ansökan om giltighets</w:t>
      </w:r>
      <w:r>
        <w:softHyphen/>
        <w:t>förlängning ska vara ett ansökningsmål.</w:t>
      </w:r>
    </w:p>
    <w:p w14:paraId="34D34BCF" w14:textId="77777777" w:rsidR="00624359" w:rsidRPr="007336C5" w:rsidRDefault="00624359" w:rsidP="004B7517">
      <w:pPr>
        <w:pStyle w:val="Brdtextmedindrag"/>
      </w:pPr>
      <w:r>
        <w:t>Länsstyrelsen i Hallands län framhåller att det inte är tydligt att kost</w:t>
      </w:r>
      <w:r>
        <w:softHyphen/>
        <w:t>nader för kungörelser som gäller ansökan eller beslut ska betalas av sökanden och att detta bör tydliggöras. Denna synpunkt bör övervägas i det fortsatta arbetet med förordningsändringar.</w:t>
      </w:r>
    </w:p>
    <w:p w14:paraId="2910138D" w14:textId="77777777" w:rsidR="00624359" w:rsidRDefault="00624359" w:rsidP="004B7517">
      <w:pPr>
        <w:pStyle w:val="Rubrik2"/>
      </w:pPr>
      <w:bookmarkStart w:id="59" w:name="_Toc165537298"/>
      <w:bookmarkStart w:id="60" w:name="_Toc167353437"/>
      <w:r>
        <w:t xml:space="preserve">Länsstyrelsens roll </w:t>
      </w:r>
      <w:bookmarkEnd w:id="57"/>
      <w:r>
        <w:t>under avgränsningssamrådet</w:t>
      </w:r>
      <w:bookmarkEnd w:id="58"/>
      <w:bookmarkEnd w:id="59"/>
      <w:bookmarkEnd w:id="60"/>
    </w:p>
    <w:p w14:paraId="68CAC968" w14:textId="77777777" w:rsidR="00624359" w:rsidRDefault="00624359" w:rsidP="004B7517">
      <w:pPr>
        <w:pStyle w:val="Brdtextram"/>
      </w:pPr>
      <w:r w:rsidRPr="00420062">
        <w:rPr>
          <w:b/>
        </w:rPr>
        <w:t>Regeringens förslag:</w:t>
      </w:r>
      <w:r>
        <w:t xml:space="preserve"> Länsstyrelsens arbete under avgränsningssam</w:t>
      </w:r>
      <w:r>
        <w:softHyphen/>
        <w:t>rådet ska ske i dialog med den som avser att bedriva verksamheten eller vidta åtgärden.</w:t>
      </w:r>
    </w:p>
    <w:p w14:paraId="469D9C08" w14:textId="77777777" w:rsidR="00624359" w:rsidRDefault="00624359" w:rsidP="004B7517">
      <w:pPr>
        <w:pStyle w:val="Brdtextmedindragram"/>
      </w:pPr>
      <w:r>
        <w:t>Länsstyrelsen ska skriftligen redovisa sin bedömning av vad miljö</w:t>
      </w:r>
      <w:r>
        <w:softHyphen/>
        <w:t>konsekvensbeskrivningen ska innehålla för att kunna ligga till grund för den fortsatta miljöbedömningen.</w:t>
      </w:r>
      <w:r w:rsidRPr="00FD035D">
        <w:t xml:space="preserve"> </w:t>
      </w:r>
      <w:r>
        <w:t>Bedömningen ska lämnas till den som avser att bedriva verksamheten eller vidta åtgärden.</w:t>
      </w:r>
    </w:p>
    <w:p w14:paraId="2777C569" w14:textId="77777777" w:rsidR="00624359" w:rsidRDefault="00624359" w:rsidP="004B7517">
      <w:pPr>
        <w:pStyle w:val="Brdtextmedindragram"/>
      </w:pPr>
      <w:r>
        <w:t>Miljökonsekvensbeskrivningen ska innehålla en redogörelse för länsstyrelsens bedömning.</w:t>
      </w:r>
    </w:p>
    <w:p w14:paraId="6578201E" w14:textId="77777777" w:rsidR="00E24A0F" w:rsidRPr="00A76360" w:rsidRDefault="00E24A0F" w:rsidP="00E24A0F">
      <w:pPr>
        <w:pStyle w:val="Brdtextmedindrag"/>
        <w:rPr>
          <w:sz w:val="8"/>
          <w:szCs w:val="8"/>
        </w:rPr>
      </w:pPr>
    </w:p>
    <w:p w14:paraId="38DD1334" w14:textId="77777777" w:rsidR="00624359" w:rsidRDefault="00624359" w:rsidP="004B7517">
      <w:pPr>
        <w:pStyle w:val="Brdtextmedindrag"/>
      </w:pPr>
      <w:r w:rsidRPr="0006285B">
        <w:rPr>
          <w:b/>
        </w:rPr>
        <w:t>Utredningens förslag:</w:t>
      </w:r>
      <w:r>
        <w:t xml:space="preserve"> Utredningens förslag överensstämmer till en del med regeringens förslag. Utredningens förslag innebär inte att läns</w:t>
      </w:r>
      <w:r>
        <w:softHyphen/>
        <w:t>styrelsen ska redovisa sin bedömning skriftligen, vilket regeringen före</w:t>
      </w:r>
      <w:r>
        <w:softHyphen/>
        <w:t xml:space="preserve">slår. Enligt utredningens förslag ska länsstyrelsen även ta tillvara och samordna statens intressen vid bedömning av samrådskretsen, vilket inte föreslås av regeringen. Enligt utredningens förslag ska </w:t>
      </w:r>
      <w:bookmarkStart w:id="61" w:name="_Hlk144303224"/>
      <w:r>
        <w:t>Naturvårdsverket, Havs- och vattenmyndigheten, Myndigheten för samhällsskydd och bered</w:t>
      </w:r>
      <w:r>
        <w:softHyphen/>
        <w:t xml:space="preserve">skap eller den kommunala nämnden som fullgör uppgifter inom miljö- och hälsoskyddsområdet, om länsstyrelsen begär det, ge in yttrande eller underlag som länsstyrelsen behöver för att fullgöra sina uppgifter under avgränsningssamrådet. En sådan skyldighet finns inte enligt regeringens förslag. Vidare innebär utredningens förslag, men inte regeringens förslag, att länsstyrelsen också ska identifiera de väsentliga miljöeffekterna och redogöra för olika uppfattningar i fråga om de väsentliga miljöeffekterna och hur de har hanterats. </w:t>
      </w:r>
      <w:bookmarkEnd w:id="61"/>
      <w:r>
        <w:t>Utredningens föreslår även att miljökonsekvens</w:t>
      </w:r>
      <w:r>
        <w:softHyphen/>
        <w:t>beskrivningen ska innehålla länsstyrelsens bedömning med sökandens bemötande, vilket inte regeringen föreslår.</w:t>
      </w:r>
    </w:p>
    <w:p w14:paraId="1436855D" w14:textId="77777777" w:rsidR="00624359" w:rsidRDefault="00624359" w:rsidP="004B7517">
      <w:pPr>
        <w:pStyle w:val="Brdtextmedindrag"/>
      </w:pPr>
      <w:r>
        <w:rPr>
          <w:b/>
          <w:bCs/>
        </w:rPr>
        <w:t>Remissinstanserna:</w:t>
      </w:r>
      <w:r>
        <w:t xml:space="preserve"> </w:t>
      </w:r>
      <w:r w:rsidRPr="008408BD">
        <w:t>Förslaget har fått ett blandat mottagande från remissinstanserna. Vissa remissinstanser tillstyrker förslaget, i vissa fall med justeringar. Andra remissinstanser avstyrker förslaget helt eller delvis</w:t>
      </w:r>
      <w:r>
        <w:t>. Flera remissinstanser lyfter fram vikten av att länsstyrelserna får tillräckliga resurser.</w:t>
      </w:r>
    </w:p>
    <w:p w14:paraId="0AA7019A" w14:textId="22157F7E" w:rsidR="00624359" w:rsidRPr="00514D45" w:rsidRDefault="00624359" w:rsidP="004B7517">
      <w:pPr>
        <w:pStyle w:val="Brdtextmedindrag"/>
      </w:pPr>
      <w:r w:rsidRPr="0037605D">
        <w:rPr>
          <w:i/>
          <w:iCs/>
        </w:rPr>
        <w:t>Advokatfirman Delphi</w:t>
      </w:r>
      <w:r w:rsidRPr="0037605D">
        <w:t xml:space="preserve"> är </w:t>
      </w:r>
      <w:r>
        <w:t>i huvudsak positiv till förslaget och framhåller följande. F</w:t>
      </w:r>
      <w:r w:rsidRPr="0037605D">
        <w:t>örslaget om att utöka kraven på länsstyrelsen att redovisa sin bedömning av vad miljökonsekvens</w:t>
      </w:r>
      <w:r>
        <w:softHyphen/>
      </w:r>
      <w:r w:rsidRPr="0037605D">
        <w:t>beskrivningen ska innehålla</w:t>
      </w:r>
      <w:r>
        <w:t xml:space="preserve"> är särskilt positivt</w:t>
      </w:r>
      <w:r w:rsidRPr="0037605D">
        <w:t>.</w:t>
      </w:r>
      <w:r w:rsidRPr="00514D45">
        <w:t xml:space="preserve"> </w:t>
      </w:r>
      <w:r w:rsidRPr="0037605D">
        <w:t xml:space="preserve">Det är </w:t>
      </w:r>
      <w:r>
        <w:t xml:space="preserve">dock </w:t>
      </w:r>
      <w:r w:rsidRPr="0037605D">
        <w:t xml:space="preserve">otydligt vad som </w:t>
      </w:r>
      <w:r>
        <w:t xml:space="preserve">i förslaget </w:t>
      </w:r>
      <w:r w:rsidRPr="0037605D">
        <w:t>avses med ”i dialog med verksamhetsutövaren” och hur långt länsstyrelsens kommunicerings</w:t>
      </w:r>
      <w:r>
        <w:softHyphen/>
      </w:r>
      <w:r w:rsidRPr="0037605D">
        <w:t>ansvar sträcker sig.</w:t>
      </w:r>
      <w:r w:rsidRPr="00514D45">
        <w:rPr>
          <w:i/>
          <w:iCs/>
        </w:rPr>
        <w:t xml:space="preserve"> </w:t>
      </w:r>
      <w:r>
        <w:t>D</w:t>
      </w:r>
      <w:r w:rsidRPr="0037605D">
        <w:t>et kan övervägas om även myndigheter utan partsroll – men med specifik sakkunskap i det aktuella ärendet eller målet – bör ha ett motsvarande ansvar att ge in yttrande eller underlag</w:t>
      </w:r>
      <w:r>
        <w:t>. Det bör även övervägas om ett sådant ansvar</w:t>
      </w:r>
      <w:r w:rsidRPr="0037605D">
        <w:t xml:space="preserve"> bör regleras uttryckligen i miljöbalken och inte endast följa av det allmänna samverkans- och utredningsansvaret i förvaltningslagen.</w:t>
      </w:r>
    </w:p>
    <w:p w14:paraId="43F528FE" w14:textId="77777777" w:rsidR="00624359" w:rsidRDefault="00624359" w:rsidP="004B7517">
      <w:pPr>
        <w:pStyle w:val="Brdtextmedindrag"/>
      </w:pPr>
      <w:r w:rsidRPr="0037605D">
        <w:rPr>
          <w:i/>
          <w:iCs/>
        </w:rPr>
        <w:t xml:space="preserve">Boverket </w:t>
      </w:r>
      <w:r w:rsidRPr="0037605D">
        <w:t>anser att det bör anges att Riksantikvarieämbetet ska omfattas av kravet på att inge yttrande eller underlag eftersom frågor som rör kultur</w:t>
      </w:r>
      <w:r w:rsidRPr="0037605D">
        <w:softHyphen/>
        <w:t>miljö ska hanteras i en miljöbedömning.</w:t>
      </w:r>
    </w:p>
    <w:p w14:paraId="2F326D05" w14:textId="77777777" w:rsidR="00624359" w:rsidRPr="0037605D" w:rsidRDefault="00624359" w:rsidP="004B7517">
      <w:pPr>
        <w:pStyle w:val="Brdtextmedindrag"/>
      </w:pPr>
      <w:r w:rsidRPr="0037605D">
        <w:rPr>
          <w:i/>
          <w:iCs/>
        </w:rPr>
        <w:t xml:space="preserve">Cementa AB </w:t>
      </w:r>
      <w:r w:rsidRPr="0037605D">
        <w:t>bedömer att ändringarna inte kommer att leda till några större tidsvinster i praktiken men att det är positivt att länsstyrelserna ska lämna tydliga besked.</w:t>
      </w:r>
    </w:p>
    <w:p w14:paraId="3C8D1D00" w14:textId="77777777" w:rsidR="00624359" w:rsidRPr="0037605D" w:rsidRDefault="00624359" w:rsidP="004B7517">
      <w:pPr>
        <w:pStyle w:val="Brdtextmedindrag"/>
      </w:pPr>
      <w:r w:rsidRPr="0037605D">
        <w:rPr>
          <w:i/>
          <w:iCs/>
        </w:rPr>
        <w:t xml:space="preserve">Drivkraft Sverige </w:t>
      </w:r>
      <w:r>
        <w:t>tillstyrker</w:t>
      </w:r>
      <w:r w:rsidRPr="0037605D">
        <w:t xml:space="preserve"> förslaget förutsatt att det inte skapar en tidsfördröjning.</w:t>
      </w:r>
    </w:p>
    <w:p w14:paraId="0C9E6E15" w14:textId="77777777" w:rsidR="00624359" w:rsidRPr="0037605D" w:rsidRDefault="00624359" w:rsidP="004B7517">
      <w:pPr>
        <w:pStyle w:val="Brdtextmedindrag"/>
      </w:pPr>
      <w:r w:rsidRPr="0037605D">
        <w:rPr>
          <w:i/>
          <w:iCs/>
        </w:rPr>
        <w:t>Energiföretagen Sverige</w:t>
      </w:r>
      <w:r w:rsidRPr="0037605D">
        <w:t xml:space="preserve"> avstyrker förslage</w:t>
      </w:r>
      <w:r>
        <w:t>t</w:t>
      </w:r>
      <w:r w:rsidRPr="0037605D">
        <w:t>.</w:t>
      </w:r>
      <w:r>
        <w:t xml:space="preserve"> eftersom man anser </w:t>
      </w:r>
      <w:r w:rsidRPr="0037605D">
        <w:t xml:space="preserve">att </w:t>
      </w:r>
      <w:r>
        <w:t xml:space="preserve">det inte kommer </w:t>
      </w:r>
      <w:r w:rsidRPr="0037605D">
        <w:t xml:space="preserve">lösa </w:t>
      </w:r>
      <w:r>
        <w:t xml:space="preserve">nuvarande </w:t>
      </w:r>
      <w:r w:rsidRPr="0037605D">
        <w:t xml:space="preserve">problem med </w:t>
      </w:r>
      <w:r>
        <w:t>många kompletterings</w:t>
      </w:r>
      <w:r>
        <w:softHyphen/>
        <w:t>förelägganden</w:t>
      </w:r>
      <w:r w:rsidRPr="0037605D">
        <w:t>.</w:t>
      </w:r>
    </w:p>
    <w:p w14:paraId="34F1D061" w14:textId="77777777" w:rsidR="00624359" w:rsidRPr="0037605D" w:rsidRDefault="00624359" w:rsidP="004B7517">
      <w:pPr>
        <w:pStyle w:val="Brdtextmedindrag"/>
        <w:rPr>
          <w:i/>
          <w:iCs/>
        </w:rPr>
      </w:pPr>
      <w:r w:rsidRPr="0037605D">
        <w:rPr>
          <w:i/>
          <w:iCs/>
        </w:rPr>
        <w:t>Eskilstuna kommun</w:t>
      </w:r>
      <w:r w:rsidRPr="0037605D">
        <w:t xml:space="preserve"> bedömer att effekten av förslaget skulle bli större om tillståndsmyndigheten övertar huvudansvaret för samrådet.</w:t>
      </w:r>
    </w:p>
    <w:p w14:paraId="3BD3EE48" w14:textId="77777777" w:rsidR="00624359" w:rsidRDefault="00624359" w:rsidP="004B7517">
      <w:pPr>
        <w:pStyle w:val="Brdtextmedindrag"/>
      </w:pPr>
      <w:bookmarkStart w:id="62" w:name="_Hlk132724741"/>
      <w:r w:rsidRPr="0037605D">
        <w:rPr>
          <w:i/>
          <w:iCs/>
        </w:rPr>
        <w:t>Folkhälsomyndigheten</w:t>
      </w:r>
      <w:r w:rsidRPr="0037605D">
        <w:t xml:space="preserve"> tillstyrker förslaget med tillägget att Folkhälso</w:t>
      </w:r>
      <w:r w:rsidRPr="0037605D">
        <w:softHyphen/>
        <w:t>myndigheten ska ingå i uppräkningen av de myndigheter som ska stödja länsstyrelsens arbete under förutsättning att myndigheten tilldelas utökat anslag.</w:t>
      </w:r>
    </w:p>
    <w:p w14:paraId="4C692037" w14:textId="06CEB221" w:rsidR="00624359" w:rsidRPr="00105170" w:rsidRDefault="00624359" w:rsidP="004B7517">
      <w:pPr>
        <w:pStyle w:val="Brdtextmedindrag"/>
        <w:rPr>
          <w:i/>
          <w:iCs/>
        </w:rPr>
      </w:pPr>
      <w:r w:rsidRPr="00105170">
        <w:rPr>
          <w:i/>
          <w:iCs/>
        </w:rPr>
        <w:t>LKAB</w:t>
      </w:r>
      <w:r w:rsidRPr="00105170">
        <w:t xml:space="preserve"> bedömer inte att förslage</w:t>
      </w:r>
      <w:r>
        <w:t>t</w:t>
      </w:r>
      <w:r w:rsidRPr="00105170">
        <w:t xml:space="preserve"> skulle leda till en mer effektiv till</w:t>
      </w:r>
      <w:r w:rsidR="0093680D">
        <w:softHyphen/>
      </w:r>
      <w:r w:rsidRPr="00105170">
        <w:t>stånds</w:t>
      </w:r>
      <w:r w:rsidR="0093680D">
        <w:softHyphen/>
      </w:r>
      <w:r w:rsidRPr="00105170">
        <w:t>process ur ett verksamhetsutövarperspektiv.</w:t>
      </w:r>
      <w:bookmarkEnd w:id="62"/>
    </w:p>
    <w:p w14:paraId="7805B292" w14:textId="77777777" w:rsidR="00624359" w:rsidRPr="00105170" w:rsidRDefault="00624359" w:rsidP="004B7517">
      <w:pPr>
        <w:pStyle w:val="Brdtextmedindrag"/>
      </w:pPr>
      <w:r w:rsidRPr="00105170">
        <w:rPr>
          <w:i/>
          <w:iCs/>
        </w:rPr>
        <w:t>Länsstyrelsen i Dalarnas län</w:t>
      </w:r>
      <w:r w:rsidRPr="00105170">
        <w:t xml:space="preserve"> är i huvudsak positiv till förslaget men framhåller vikten av att det är tydligt att det är verksamhetsutövarna som har huvudansvaret för samrådsprocessen. </w:t>
      </w:r>
      <w:r>
        <w:t>Länsstyrelsen bedömer att d</w:t>
      </w:r>
      <w:r w:rsidRPr="00105170">
        <w:t>et kan vara svårt att få yttranden från sektorsmyndigheter och att det finns risk för tidsförluster om dessa inte svarar i tid.</w:t>
      </w:r>
    </w:p>
    <w:p w14:paraId="0DA08E04" w14:textId="77777777" w:rsidR="00624359" w:rsidRDefault="00624359" w:rsidP="004B7517">
      <w:pPr>
        <w:pStyle w:val="Brdtextmedindrag"/>
      </w:pPr>
      <w:r w:rsidRPr="00105170">
        <w:rPr>
          <w:i/>
          <w:iCs/>
        </w:rPr>
        <w:t>Länsstyrelsen i Gävleborgs län</w:t>
      </w:r>
      <w:r w:rsidRPr="00105170">
        <w:t xml:space="preserve"> tillstyrker förslaget. Länsstyrelsen fram</w:t>
      </w:r>
      <w:r w:rsidRPr="00105170">
        <w:softHyphen/>
        <w:t>håller dock att förslaget att länsstyrelsen i sin bedömning ska redogöra för olika uppfattningar vad gäller väsentliga miljöeffekter och hur dessa har hanterats innebär att verksamhetsutövarna kommer att få vänta betydligt längre på länsstyrelsens bedömning.</w:t>
      </w:r>
    </w:p>
    <w:p w14:paraId="6374F669" w14:textId="77777777" w:rsidR="00624359" w:rsidRPr="00105170" w:rsidRDefault="00624359" w:rsidP="004B7517">
      <w:pPr>
        <w:pStyle w:val="Brdtextmedindrag"/>
      </w:pPr>
      <w:r w:rsidRPr="00105170">
        <w:rPr>
          <w:i/>
          <w:iCs/>
        </w:rPr>
        <w:t>Länsstyrelsen i Hallands län</w:t>
      </w:r>
      <w:r w:rsidRPr="00105170">
        <w:t xml:space="preserve"> </w:t>
      </w:r>
      <w:r>
        <w:t>framhåller följande. F</w:t>
      </w:r>
      <w:r w:rsidRPr="00105170">
        <w:t>örslaget förskjuter ansvaret för ansökans kvalitet från verksamhetsutövaren till länsstyrelsen. Det saknas en diskussion om kravet i 15 § miljöbedömningsförordningen</w:t>
      </w:r>
      <w:r>
        <w:t>,</w:t>
      </w:r>
      <w:r w:rsidRPr="00105170">
        <w:t xml:space="preserve"> där det anges att en miljökonsekvensbeskrivning ska tas fram med den kunskap som krävs. Förslaget förskjuter tidsåtgången från prövnings</w:t>
      </w:r>
      <w:r>
        <w:softHyphen/>
      </w:r>
      <w:r w:rsidRPr="00105170">
        <w:t>processen till samrådsprocessen. Bestämmelsen i 6 kap. 32 § miljöbalken skulle behöva kompletteras så att även andra statliga myndigheter än länsstyrelsen ska verka för att innehållet i miljökonsekvensbeskrivningen får den omfattning och detaljeringsgrad som behövs och direktiv att redo</w:t>
      </w:r>
      <w:r>
        <w:softHyphen/>
      </w:r>
      <w:r w:rsidRPr="00105170">
        <w:t xml:space="preserve">visa sin uppfattning till verksamhetsutövaren. Uppgiften att begära yttranden från centrala verk och samordna dessa intressen kan förlänga processen. Det bör övervägas om Jordbruksverket ska ingå i kretsen myndigheter som ska lämna underlag. Länsstyrelsen motsätter sig att det är länsstyrelsen som ska ha ansvar för att identifiera miljöeffekterna mot bakgrund av MKB-direktivet. </w:t>
      </w:r>
      <w:bookmarkStart w:id="63" w:name="_Hlk132725386"/>
      <w:r w:rsidRPr="00105170">
        <w:t>Syftet med avgränsningssamrådet är att diskutera omfattningen och avgränsningen av miljökonsekvensbeskriv</w:t>
      </w:r>
      <w:r>
        <w:softHyphen/>
      </w:r>
      <w:r w:rsidRPr="00105170">
        <w:t>ningen – inte att ta ställning i sakfrågan</w:t>
      </w:r>
      <w:r>
        <w:t>. Om en länsstyrelse</w:t>
      </w:r>
      <w:r w:rsidRPr="00105170">
        <w:t xml:space="preserve"> redovisar sin uppfattning i fråga om väsentliga miljöeffekter</w:t>
      </w:r>
      <w:r>
        <w:t xml:space="preserve"> handlar det om ett ställ</w:t>
      </w:r>
      <w:r>
        <w:softHyphen/>
        <w:t>ningstagande i sakfrågan</w:t>
      </w:r>
      <w:r w:rsidRPr="00105170">
        <w:t xml:space="preserve">. </w:t>
      </w:r>
      <w:bookmarkEnd w:id="63"/>
      <w:r w:rsidRPr="00105170">
        <w:t>Länsstyrelsen föreslår i stället ett tillägg om att länsstyrelsen efter samråd med berörda statliga myndigheter ska yttra sig över uppgifterna i samrådsunderlaget och att det ska framgå av underlaget om myndigheter har framfört uppgifter som inte är förenliga.</w:t>
      </w:r>
    </w:p>
    <w:p w14:paraId="191DF483" w14:textId="77777777" w:rsidR="00624359" w:rsidRDefault="00624359" w:rsidP="004B7517">
      <w:pPr>
        <w:pStyle w:val="Brdtextmedindrag"/>
      </w:pPr>
      <w:r w:rsidRPr="00FC4716">
        <w:rPr>
          <w:i/>
          <w:iCs/>
        </w:rPr>
        <w:t>Länsstyrelsen i Jämtlands län</w:t>
      </w:r>
      <w:r w:rsidRPr="00FC4716">
        <w:t xml:space="preserve"> tillstyrker förslaget men framhåller att det är lämpligt </w:t>
      </w:r>
      <w:r>
        <w:t>att</w:t>
      </w:r>
      <w:r w:rsidRPr="00FC4716">
        <w:t xml:space="preserve"> det finns en vägledning redan när lagstiftningen träder i kraft.</w:t>
      </w:r>
      <w:r w:rsidRPr="00105170">
        <w:t xml:space="preserve"> </w:t>
      </w:r>
      <w:r>
        <w:t>Länsstyrelsen understryker</w:t>
      </w:r>
      <w:r w:rsidRPr="00FC4716">
        <w:t xml:space="preserve"> att samrådsprocessen även fortsättnings</w:t>
      </w:r>
      <w:r>
        <w:softHyphen/>
      </w:r>
      <w:r w:rsidRPr="00FC4716">
        <w:t>vis är verksamhetsutövarens ansvar.</w:t>
      </w:r>
    </w:p>
    <w:p w14:paraId="2D39FB51" w14:textId="77777777" w:rsidR="00624359" w:rsidRPr="00FC4716" w:rsidRDefault="00624359" w:rsidP="004B7517">
      <w:pPr>
        <w:pStyle w:val="Brdtextmedindrag"/>
      </w:pPr>
      <w:r w:rsidRPr="00FC4716">
        <w:rPr>
          <w:i/>
          <w:iCs/>
        </w:rPr>
        <w:t>Länsstyrelsen i Jönköping</w:t>
      </w:r>
      <w:r>
        <w:rPr>
          <w:i/>
          <w:iCs/>
        </w:rPr>
        <w:t>s</w:t>
      </w:r>
      <w:r w:rsidRPr="00FC4716">
        <w:rPr>
          <w:i/>
          <w:iCs/>
        </w:rPr>
        <w:t xml:space="preserve"> län </w:t>
      </w:r>
      <w:r w:rsidRPr="00FC4716">
        <w:t>tillstyrker förslaget under förutsättning att det fortfarande är verksamhetsutövaren som är ansvarig för att ta fram underlagen. Länsstyrelsen</w:t>
      </w:r>
      <w:r w:rsidRPr="00FC4716">
        <w:rPr>
          <w:i/>
          <w:iCs/>
        </w:rPr>
        <w:t xml:space="preserve"> </w:t>
      </w:r>
      <w:r w:rsidRPr="00FC4716">
        <w:t xml:space="preserve">anser inte att förslaget om att bistå länsstyrelsen med underlag och yttranden ska begränsas till partsmyndigheterna. </w:t>
      </w:r>
      <w:r>
        <w:t>Länsstyrelsen påpekar att y</w:t>
      </w:r>
      <w:r w:rsidRPr="00FC4716">
        <w:t xml:space="preserve">ttrande i samrådet även </w:t>
      </w:r>
      <w:r>
        <w:t xml:space="preserve">bör </w:t>
      </w:r>
      <w:r w:rsidRPr="00FC4716">
        <w:t>kunna inhämtas från SGU och eventuellt även från andra myndigheter, som Jordbruks</w:t>
      </w:r>
      <w:r>
        <w:softHyphen/>
      </w:r>
      <w:r w:rsidRPr="00FC4716">
        <w:t>verket.</w:t>
      </w:r>
    </w:p>
    <w:p w14:paraId="246B0EF8" w14:textId="77777777" w:rsidR="00624359" w:rsidRDefault="00624359" w:rsidP="004B7517">
      <w:pPr>
        <w:pStyle w:val="Brdtextmedindrag"/>
      </w:pPr>
      <w:r w:rsidRPr="00FC4716">
        <w:rPr>
          <w:i/>
          <w:iCs/>
        </w:rPr>
        <w:t xml:space="preserve">Länsstyrelsen i Kronobergs län </w:t>
      </w:r>
      <w:r>
        <w:t xml:space="preserve">har ingen invändning mot förslaget. Länsstyrelsen </w:t>
      </w:r>
      <w:r w:rsidRPr="00FC4716">
        <w:t xml:space="preserve">betonar vikten av att verksamhetsutövaren tar ansvar för att tidigt ta fram ett bra underlag och att det blir tydligt att det fortfarande är verksamhetsutövaren som har huvudansvaret för samrådsprocessen. Genom att koppla detta till möjligheten att avvisa en ansökan när den väl kommit in </w:t>
      </w:r>
      <w:r>
        <w:t xml:space="preserve">bedömer länsstyrelsen att </w:t>
      </w:r>
      <w:r w:rsidRPr="00FC4716">
        <w:t xml:space="preserve">vi </w:t>
      </w:r>
      <w:r>
        <w:t xml:space="preserve">får </w:t>
      </w:r>
      <w:r w:rsidRPr="00FC4716">
        <w:t>ett system där prövningen fokuserar mindre på behovet av kompletteringar och mer på avvägning</w:t>
      </w:r>
      <w:r w:rsidRPr="00FC4716">
        <w:softHyphen/>
        <w:t>arna som ska göras.</w:t>
      </w:r>
    </w:p>
    <w:p w14:paraId="3A2A10F1" w14:textId="77777777" w:rsidR="00624359" w:rsidRPr="00FC4716" w:rsidRDefault="00624359" w:rsidP="004B7517">
      <w:pPr>
        <w:pStyle w:val="Brdtextmedindrag"/>
        <w:rPr>
          <w:i/>
          <w:iCs/>
        </w:rPr>
      </w:pPr>
      <w:r w:rsidRPr="00FC4716">
        <w:rPr>
          <w:i/>
          <w:iCs/>
        </w:rPr>
        <w:t>Länsstyrelsen i Norrbottens län</w:t>
      </w:r>
      <w:r w:rsidRPr="00FC4716">
        <w:t xml:space="preserve"> framhåller </w:t>
      </w:r>
      <w:r>
        <w:t>följande. F</w:t>
      </w:r>
      <w:r w:rsidRPr="00FC4716">
        <w:t xml:space="preserve">ör att kunna klarlägga om en miljöeffekt är väsentlig eller inte behövs </w:t>
      </w:r>
      <w:r>
        <w:t xml:space="preserve">ett </w:t>
      </w:r>
      <w:r w:rsidRPr="00FC4716">
        <w:t>samråds</w:t>
      </w:r>
      <w:r>
        <w:softHyphen/>
      </w:r>
      <w:r w:rsidRPr="00FC4716">
        <w:t>underlag av viss omfattning och detaljeringsgrad. Det förslag som lämnas av utredningen förutsätter att verksamhetsutövaren lämnar in ett betydligt mer omfattande och detaljerat samrådsunderlag jämfört med vad som görs i</w:t>
      </w:r>
      <w:r>
        <w:t> </w:t>
      </w:r>
      <w:r w:rsidRPr="00FC4716">
        <w:t>dag. Det kan även diskuteras vad som kan anses vara en väsentlig miljö</w:t>
      </w:r>
      <w:r>
        <w:softHyphen/>
      </w:r>
      <w:r w:rsidRPr="00FC4716">
        <w:t>effekt beroende på vilket perspektiv man utgår från. Detta är ytterst en fråga för tillståndsmyndigheten. Förslaget tenderar att bli en form av ”förprövning” där alla verktyg inte finns på plats för att genomföra en sådan. Länsstyrelsen bör inte åläggas att under samrådsfasen klarlägga vilka väsentliga miljöeffekter som uppkommer.</w:t>
      </w:r>
    </w:p>
    <w:p w14:paraId="7AD8C703" w14:textId="77777777" w:rsidR="00624359" w:rsidRDefault="00624359" w:rsidP="004B7517">
      <w:pPr>
        <w:pStyle w:val="Brdtextmedindrag"/>
      </w:pPr>
      <w:r w:rsidRPr="00FC4716">
        <w:rPr>
          <w:i/>
          <w:iCs/>
        </w:rPr>
        <w:t>Länsstyrelsen i Skåne län</w:t>
      </w:r>
      <w:r w:rsidRPr="00FC4716">
        <w:t xml:space="preserve"> är i huvudsak positiv</w:t>
      </w:r>
      <w:r>
        <w:t xml:space="preserve">. Länsstyrelsen </w:t>
      </w:r>
      <w:r w:rsidRPr="00FC4716">
        <w:t>fram</w:t>
      </w:r>
      <w:r>
        <w:softHyphen/>
      </w:r>
      <w:r w:rsidRPr="00FC4716">
        <w:t>håller att förslaget kan medföra en viss oönskad förskjutning av ansvaret från sökanden till länsstyrelsen, vilket inte bedöms leda till kortare hand</w:t>
      </w:r>
      <w:r>
        <w:softHyphen/>
      </w:r>
      <w:r w:rsidRPr="00FC4716">
        <w:t xml:space="preserve">läggningstider. Det är viktigt att klargöra att det är verksamhetsutövaren som har huvudansvaret för samrådsprocessen och ansvarar för att ta fram underlaget. Det bör tydliggöras vad som avses med </w:t>
      </w:r>
      <w:r>
        <w:t>att de olika uppfatt</w:t>
      </w:r>
      <w:r>
        <w:softHyphen/>
        <w:t>ningarna vad gäller väsentliga miljöeffekter har hanterats.</w:t>
      </w:r>
    </w:p>
    <w:p w14:paraId="6957B9A5" w14:textId="77777777" w:rsidR="00624359" w:rsidRPr="00F40388" w:rsidRDefault="00624359" w:rsidP="004B7517">
      <w:pPr>
        <w:pStyle w:val="Brdtextmedindrag"/>
      </w:pPr>
      <w:r w:rsidRPr="00F40388">
        <w:rPr>
          <w:i/>
          <w:iCs/>
        </w:rPr>
        <w:t>Länsstyrelsen i Södermanlands län</w:t>
      </w:r>
      <w:r w:rsidRPr="00F40388">
        <w:t xml:space="preserve"> framhåller att det är viktigt att yttrande kan begäras från centrala vägledande myndigheter t.ex. för stora anläggningar eller anläggningar med ny teknik. Eftersom Försvarsmakten i flera fall under de senaste åren </w:t>
      </w:r>
      <w:r>
        <w:t xml:space="preserve">har </w:t>
      </w:r>
      <w:r w:rsidRPr="00F40388">
        <w:t xml:space="preserve">avgett negativa yttranden </w:t>
      </w:r>
      <w:r>
        <w:t>anser läns</w:t>
      </w:r>
      <w:r>
        <w:softHyphen/>
        <w:t xml:space="preserve">styrelsen att </w:t>
      </w:r>
      <w:r w:rsidRPr="00F40388">
        <w:t xml:space="preserve">även den myndigheten </w:t>
      </w:r>
      <w:r>
        <w:t xml:space="preserve">bör </w:t>
      </w:r>
      <w:r w:rsidRPr="00F40388">
        <w:t>kunna föreläggas att yttra sig i inledningen av processen, helst innan den formella tillståndsprocessen med samråd påbörjas.</w:t>
      </w:r>
    </w:p>
    <w:p w14:paraId="6579DD02" w14:textId="77777777" w:rsidR="00624359" w:rsidRPr="00F40388" w:rsidRDefault="00624359" w:rsidP="004B7517">
      <w:pPr>
        <w:pStyle w:val="Brdtextmedindrag"/>
        <w:rPr>
          <w:i/>
          <w:iCs/>
        </w:rPr>
      </w:pPr>
      <w:r w:rsidRPr="00F40388">
        <w:rPr>
          <w:i/>
          <w:iCs/>
        </w:rPr>
        <w:t>Länsstyrelsen i Uppsala län</w:t>
      </w:r>
      <w:r w:rsidRPr="00F40388">
        <w:t xml:space="preserve"> </w:t>
      </w:r>
      <w:r>
        <w:t>tillstyrker</w:t>
      </w:r>
      <w:r w:rsidRPr="00F40388">
        <w:t xml:space="preserve"> förslaget, men framhåller att det är viktigt att verksamhetsutövarens ansvar tydligt framgår.</w:t>
      </w:r>
    </w:p>
    <w:p w14:paraId="0F208F6A" w14:textId="77777777" w:rsidR="00624359" w:rsidRDefault="00624359" w:rsidP="004B7517">
      <w:pPr>
        <w:pStyle w:val="Brdtextmedindrag"/>
      </w:pPr>
      <w:r w:rsidRPr="00F40388">
        <w:rPr>
          <w:i/>
          <w:iCs/>
        </w:rPr>
        <w:t xml:space="preserve">Länsstyrelsen i Värmlands län </w:t>
      </w:r>
      <w:r w:rsidRPr="00F40388">
        <w:t>tillstyrker förslaget att ställa ökade krav på hur länsstyrelsen redovisar sin bedömning av vad en miljökonsekvens</w:t>
      </w:r>
      <w:r w:rsidRPr="00F40388">
        <w:softHyphen/>
        <w:t xml:space="preserve">beskrivning ska innehålla och på innehållet i samrådsredogörelsen. </w:t>
      </w:r>
      <w:r w:rsidRPr="00DC5526">
        <w:t>Läns</w:t>
      </w:r>
      <w:r w:rsidRPr="00DC5526">
        <w:softHyphen/>
        <w:t xml:space="preserve">styrelsen </w:t>
      </w:r>
      <w:r>
        <w:t>framhåller följande. Det finns</w:t>
      </w:r>
      <w:r w:rsidRPr="00DC5526">
        <w:t xml:space="preserve"> en risk för att förslaget leder till onödig administration och en förlängd samrådsprocess</w:t>
      </w:r>
      <w:r>
        <w:t>,</w:t>
      </w:r>
      <w:r w:rsidRPr="00DC5526">
        <w:t xml:space="preserve"> om partsmyndig</w:t>
      </w:r>
      <w:r>
        <w:softHyphen/>
      </w:r>
      <w:r w:rsidRPr="00DC5526">
        <w:t>heterna i stället för att yttra sig direkt till verksamhetsutövarna kommer att yttra sig via länsstyrelserna. Anledningen till att partsmyndigheterna inte alltid yttrar sig är att de inte har tillräckligt med resurser. Länsstyrelserna kan inte förväntas besitta samma expertkunskap som partsmyndigheterna. Ett fortsatt behov av kompletteringar kan komma att kvarstå och förslaget får då kanske inte önskvärd effekt. Länsstyrelsen är positiv till förslaget om att länsstyrelsen ska redovisa sin bedömning av vad en miljökonsek</w:t>
      </w:r>
      <w:r>
        <w:softHyphen/>
      </w:r>
      <w:r w:rsidRPr="00DC5526">
        <w:t xml:space="preserve">vensbeskrivning ska innehålla och </w:t>
      </w:r>
      <w:r>
        <w:t xml:space="preserve">om </w:t>
      </w:r>
      <w:r w:rsidRPr="00DC5526">
        <w:t>innehållet i samrådsredogörelsen. Förslaget kommer dock inte helt att kunna ta bort behovet av komplett</w:t>
      </w:r>
      <w:r>
        <w:softHyphen/>
      </w:r>
      <w:r w:rsidRPr="00DC5526">
        <w:t>eringar eftersom länsstyrelserna inte vet vilket underlag som prövnings</w:t>
      </w:r>
      <w:r>
        <w:softHyphen/>
      </w:r>
      <w:r w:rsidRPr="00DC5526">
        <w:t>myndigheterna anser sig behöva. Det finns också en risk för att verksam</w:t>
      </w:r>
      <w:r>
        <w:softHyphen/>
      </w:r>
      <w:r w:rsidRPr="00DC5526">
        <w:t>hetsutövarna kommer att lägga en stor del av ansvaret för samråds</w:t>
      </w:r>
      <w:r>
        <w:softHyphen/>
      </w:r>
      <w:r w:rsidRPr="00DC5526">
        <w:t>processen på länsstyrelserna. Det bör därför förtydligas att det är verksam</w:t>
      </w:r>
      <w:r>
        <w:softHyphen/>
      </w:r>
      <w:r w:rsidRPr="00DC5526">
        <w:t>hetsutövarna som äger processen och ansvarar för att ta fram underlaget.</w:t>
      </w:r>
    </w:p>
    <w:p w14:paraId="6F2A8862" w14:textId="77777777" w:rsidR="00624359" w:rsidRDefault="00624359" w:rsidP="004B7517">
      <w:pPr>
        <w:pStyle w:val="Brdtextmedindrag"/>
      </w:pPr>
      <w:r w:rsidRPr="00DC5526">
        <w:rPr>
          <w:i/>
          <w:iCs/>
        </w:rPr>
        <w:t>Länsstyrelsen i Västerbottens län</w:t>
      </w:r>
      <w:r w:rsidRPr="00DC5526">
        <w:t xml:space="preserve"> framhåller </w:t>
      </w:r>
      <w:r>
        <w:t>följande. D</w:t>
      </w:r>
      <w:r w:rsidRPr="00DC5526">
        <w:t>et är viktigt att det blir tydligt att det fortfarande är verksamhetsutövarna som har huvud</w:t>
      </w:r>
      <w:r>
        <w:softHyphen/>
      </w:r>
      <w:r w:rsidRPr="00DC5526">
        <w:t>ansvaret för samrådsprocessen. Det är i första hand verksamhetsutövarens ansvar att identifiera de väsentliga miljöeffekterna och upprätta samråds</w:t>
      </w:r>
      <w:r>
        <w:softHyphen/>
      </w:r>
      <w:r w:rsidRPr="00DC5526">
        <w:t>redogörelsen. Länsstyrelsen är positiv till att länsstyrelsen ska ha en serviceinriktad och aktiv roll, men formuleringen behöver ses över. Det är ineffektivt om de nationella myndigheterna förväntas gå in och yttra sig i en stor del av de prövningar som genomförs. Länsstyrelserna bör be om bistånd i särskilda frågor för att inte belasta de statliga myndigheterna med krav på yttranden i alla frågor som samrådet omfattar.</w:t>
      </w:r>
    </w:p>
    <w:p w14:paraId="4DBEFE41" w14:textId="77777777" w:rsidR="00624359" w:rsidRPr="00DC5526" w:rsidRDefault="00624359" w:rsidP="004B7517">
      <w:pPr>
        <w:pStyle w:val="Brdtextmedindrag"/>
      </w:pPr>
      <w:r w:rsidRPr="00DC5526">
        <w:rPr>
          <w:i/>
          <w:iCs/>
        </w:rPr>
        <w:t>Länsstyrelsen i Västernorrlands län</w:t>
      </w:r>
      <w:r w:rsidRPr="00DC5526">
        <w:t xml:space="preserve"> framhåller </w:t>
      </w:r>
      <w:r>
        <w:t>följande. S</w:t>
      </w:r>
      <w:r w:rsidRPr="00DC5526">
        <w:t>yftet med att länsstyrelsen ska redogöra för olika uppfattningar i fråga om de väsentliga miljöeffekterna och hur de har hanterats är otydligt. Det får inte tolkas som ett ansvar för att återge vad andra remissinstanser har framfört i samrådet. Verksamhetsutövarens ansvar får inte tunnas ut. För att det ska vara möjligt för länsstyrelsen att identifiera de väsentliga miljöeffekterna kommer det att behöva ställas högre krav på verksamhetsutövaren i samrådet. Länsstyrelsen är negativ till förslaget om att myndigheter och kommunala nämnder ska bistå länsstyrelsen med underlag och yttranden. Det riskerar att minska möjligheten till rättsligt stöd och samverkan.</w:t>
      </w:r>
    </w:p>
    <w:p w14:paraId="332CD7C2" w14:textId="77777777" w:rsidR="00624359" w:rsidRPr="00E45242" w:rsidRDefault="00624359" w:rsidP="004B7517">
      <w:pPr>
        <w:pStyle w:val="Brdtextmedindrag"/>
      </w:pPr>
      <w:r w:rsidRPr="00E45242">
        <w:rPr>
          <w:i/>
          <w:iCs/>
        </w:rPr>
        <w:t>Länsstyrelsen i Västmanlands län</w:t>
      </w:r>
      <w:r w:rsidRPr="00E45242">
        <w:t xml:space="preserve"> är tveksam till förslaget att läns</w:t>
      </w:r>
      <w:r w:rsidRPr="00E45242">
        <w:softHyphen/>
        <w:t>styrelsen i samrådsskedet ska redogöra för andra myndigheters uppfatt</w:t>
      </w:r>
      <w:r w:rsidRPr="00E45242">
        <w:softHyphen/>
        <w:t xml:space="preserve">ningar vad gäller väsentliga miljöeffekter och hur de har hanterats. </w:t>
      </w:r>
      <w:r>
        <w:t>Läns</w:t>
      </w:r>
      <w:r>
        <w:softHyphen/>
        <w:t>styrelsen framhåller att e</w:t>
      </w:r>
      <w:r w:rsidRPr="00E45242">
        <w:t>tt förfarande där länsstyrelsen ska inhämta yttranden från de nationella myndigheterna riskerar att väsentligt förlänga den tid som samrådet tar. Länsstyrelsen avstyrker förslaget att läns</w:t>
      </w:r>
      <w:r>
        <w:softHyphen/>
      </w:r>
      <w:r w:rsidRPr="00E45242">
        <w:t>styrel</w:t>
      </w:r>
      <w:r>
        <w:softHyphen/>
      </w:r>
      <w:r w:rsidRPr="00E45242">
        <w:t>sen ska kunna redogöra för vilken uppfattning om väsentliga miljöeffekter som den kommunala nämnden har och hur nämndens uppfattning har hanterats.</w:t>
      </w:r>
    </w:p>
    <w:p w14:paraId="5A5E06A4" w14:textId="77777777" w:rsidR="00624359" w:rsidRDefault="00624359" w:rsidP="004B7517">
      <w:pPr>
        <w:pStyle w:val="Brdtextmedindrag"/>
      </w:pPr>
      <w:r w:rsidRPr="00E45242">
        <w:rPr>
          <w:i/>
          <w:iCs/>
        </w:rPr>
        <w:t>Länsstyrelsen i Västra Götalands län</w:t>
      </w:r>
      <w:r w:rsidRPr="00E45242">
        <w:t xml:space="preserve"> framhåller att det är viktigt att det tydligt framgår att det fortfarande är verksamhetsutövaren som har huvud</w:t>
      </w:r>
      <w:r w:rsidRPr="00E45242">
        <w:softHyphen/>
        <w:t xml:space="preserve">ansvaret för samrådsprocessen. </w:t>
      </w:r>
      <w:r>
        <w:t>Länsstyrelsen anser att f</w:t>
      </w:r>
      <w:r w:rsidRPr="00E45242">
        <w:t>örslaget blir ineffektivt om det leder till att centrala myndigheter förväntas yttra sig i en stor del av de prövningar som genomförs.</w:t>
      </w:r>
    </w:p>
    <w:p w14:paraId="6431A142" w14:textId="77777777" w:rsidR="00624359" w:rsidRPr="00112FFE" w:rsidRDefault="00624359" w:rsidP="004B7517">
      <w:pPr>
        <w:pStyle w:val="Brdtextmedindrag"/>
      </w:pPr>
      <w:r w:rsidRPr="00112FFE">
        <w:rPr>
          <w:i/>
          <w:iCs/>
        </w:rPr>
        <w:t>Länsstyrelsen i Örebro län</w:t>
      </w:r>
      <w:r w:rsidRPr="00112FFE">
        <w:t xml:space="preserve"> framhåller </w:t>
      </w:r>
      <w:r>
        <w:t>följande. D</w:t>
      </w:r>
      <w:r w:rsidRPr="00112FFE">
        <w:t>et är viktigt att läns</w:t>
      </w:r>
      <w:r>
        <w:softHyphen/>
      </w:r>
      <w:r w:rsidRPr="00112FFE">
        <w:t>styrelsens utökade ansvar inte medför att huvudansvaret för samrådet flyttas från sökanden till länsstyrelsen. Förslaget kan i delar tolkas som att länsstyrelsen under samrådet skulle kunna ge ett förhandsbesked kopplat till tillåtlighetsfrågan, vilket inte kan anses lämpligt. Ska länsstyrelsernas roll stärkas ytterligare behöver förutsättningarna vara likvärdiga för läns</w:t>
      </w:r>
      <w:r>
        <w:softHyphen/>
      </w:r>
      <w:r w:rsidRPr="00112FFE">
        <w:t>styrelserna, oavsett om länet har en miljöprövningsdelegation eller inte. Länsstyrelser med en miljöprövningsdelegation har som regel bättre förutsättningar eftersom de har erfarenhet av hela prövningsprocessen och bättre förutsättningar att identifiera och reda ut de aktuella kärnpunkterna i varje enskild prövning.</w:t>
      </w:r>
    </w:p>
    <w:p w14:paraId="5F045F74" w14:textId="77777777" w:rsidR="00624359" w:rsidRDefault="00624359" w:rsidP="004B7517">
      <w:pPr>
        <w:pStyle w:val="Brdtextmedindrag"/>
      </w:pPr>
      <w:r w:rsidRPr="007F0E74">
        <w:rPr>
          <w:i/>
          <w:iCs/>
        </w:rPr>
        <w:t>Länsstyrelsen i Östergötlands län</w:t>
      </w:r>
      <w:r w:rsidRPr="007F0E74">
        <w:t xml:space="preserve"> framhåller att det är viktigt att det blir tydligt att det fortfarande är verksamhetsutövarna som har huvudansvaret för samrådsprocessen.</w:t>
      </w:r>
      <w:r w:rsidRPr="00112FFE">
        <w:t xml:space="preserve"> </w:t>
      </w:r>
      <w:r>
        <w:t>Länsstyrelsen anser att h</w:t>
      </w:r>
      <w:r w:rsidRPr="007F0E74">
        <w:t>uvudansvaret för att identifiera de väsentliga miljöeffekterna bör ligga på verksamhets</w:t>
      </w:r>
      <w:r>
        <w:softHyphen/>
      </w:r>
      <w:r w:rsidRPr="007F0E74">
        <w:t>utövaren. Länsstyrelsens roll bör vara att stötta den sökande.</w:t>
      </w:r>
      <w:r w:rsidRPr="00112FFE">
        <w:t xml:space="preserve"> </w:t>
      </w:r>
      <w:r>
        <w:t>Länsstyrelsen framhåller att d</w:t>
      </w:r>
      <w:r w:rsidRPr="007F0E74">
        <w:t>et är svårt att i samrådsskedet ge en detaljerad bild av vilket underlag som kan komma att krävas. Det är vanligt att utfallet av utred</w:t>
      </w:r>
      <w:r>
        <w:softHyphen/>
      </w:r>
      <w:r w:rsidRPr="007F0E74">
        <w:t>ningar som genomförs visar på behov av ytterligare utredningar.</w:t>
      </w:r>
    </w:p>
    <w:p w14:paraId="45CED65B" w14:textId="25D6AE5C" w:rsidR="00624359" w:rsidRPr="00057030" w:rsidRDefault="00624359" w:rsidP="004B7517">
      <w:pPr>
        <w:pStyle w:val="Brdtextmedindrag"/>
      </w:pPr>
      <w:r w:rsidRPr="00057030">
        <w:rPr>
          <w:i/>
          <w:iCs/>
        </w:rPr>
        <w:t xml:space="preserve">Malmö </w:t>
      </w:r>
      <w:r>
        <w:rPr>
          <w:i/>
          <w:iCs/>
        </w:rPr>
        <w:t>kommun</w:t>
      </w:r>
      <w:r w:rsidRPr="00057030">
        <w:t xml:space="preserve"> konstaterar att förslaget förväntas ge ett ökat behov av att kommunernas miljönämnder bistår prövningsmyndigheterna med under</w:t>
      </w:r>
      <w:r w:rsidRPr="00057030">
        <w:softHyphen/>
        <w:t xml:space="preserve">lag i samband med att deras och andra myndigheters roller och uppdrag förtydligas. </w:t>
      </w:r>
      <w:r>
        <w:t>Staden framhåller att a</w:t>
      </w:r>
      <w:r w:rsidRPr="00057030">
        <w:t>rbetsinsatsen är svår att be</w:t>
      </w:r>
      <w:r>
        <w:softHyphen/>
      </w:r>
      <w:r w:rsidRPr="00057030">
        <w:t>döma och inte möjlig att finansiera genom avgifter. Kommunerna behöver tillföras statliga resurser och det behövs en tydlig reglering av formkrav och tids</w:t>
      </w:r>
      <w:r>
        <w:softHyphen/>
      </w:r>
      <w:r w:rsidRPr="00057030">
        <w:t>frister för informationsinhämtningen.</w:t>
      </w:r>
    </w:p>
    <w:p w14:paraId="2B024C82" w14:textId="77777777" w:rsidR="00624359" w:rsidRDefault="00624359" w:rsidP="004B7517">
      <w:pPr>
        <w:pStyle w:val="Brdtextmedindrag"/>
      </w:pPr>
      <w:r w:rsidRPr="00057030">
        <w:rPr>
          <w:i/>
          <w:iCs/>
        </w:rPr>
        <w:t xml:space="preserve">Matfiskodlarna </w:t>
      </w:r>
      <w:r w:rsidRPr="00057030">
        <w:t xml:space="preserve">framhåller </w:t>
      </w:r>
      <w:r>
        <w:t>följande. F</w:t>
      </w:r>
      <w:r w:rsidRPr="00057030">
        <w:t>örslaget förutsätter att läns</w:t>
      </w:r>
      <w:r>
        <w:softHyphen/>
      </w:r>
      <w:r w:rsidRPr="00057030">
        <w:t>styrelserna har en god kunskap om branschen. Det är ett fåtal handläggare som har erforderlig kompetens. Det bör tydliggöras att den bedömning som för</w:t>
      </w:r>
      <w:r>
        <w:t>e</w:t>
      </w:r>
      <w:r w:rsidRPr="00057030">
        <w:t>slås ska vara opartisk, saklig och väl underbyggd. Det är viktigt att det klargörs att länsstyrelsen ska ha en rådgivande, stödjande och vägledande roll under hela prövningsprocessen. Erfarenheten är att läns</w:t>
      </w:r>
      <w:r>
        <w:softHyphen/>
      </w:r>
      <w:r w:rsidRPr="00057030">
        <w:t>styrelsen tar rollen som motpart tidigt i prövningsprocessen. Det bör regleras att det inte ska komma nya krav från länsstyrelsen på innehållet i miljökonsekvensbeskrivningen senare i processen.</w:t>
      </w:r>
    </w:p>
    <w:p w14:paraId="123DDCD7" w14:textId="77777777" w:rsidR="00624359" w:rsidRDefault="00624359" w:rsidP="004B7517">
      <w:pPr>
        <w:pStyle w:val="Brdtextmedindrag"/>
      </w:pPr>
      <w:r w:rsidRPr="00536582">
        <w:rPr>
          <w:i/>
          <w:iCs/>
        </w:rPr>
        <w:t>Nacka tingsrätt, mark- och miljödomstolen</w:t>
      </w:r>
      <w:r>
        <w:rPr>
          <w:i/>
          <w:iCs/>
        </w:rPr>
        <w:t>,</w:t>
      </w:r>
      <w:r w:rsidRPr="00536582">
        <w:rPr>
          <w:i/>
          <w:iCs/>
        </w:rPr>
        <w:t xml:space="preserve"> </w:t>
      </w:r>
      <w:r w:rsidRPr="00536582">
        <w:t>avstyrker förslagen. Dom</w:t>
      </w:r>
      <w:r>
        <w:softHyphen/>
      </w:r>
      <w:r w:rsidRPr="00536582">
        <w:t>stolen</w:t>
      </w:r>
      <w:r w:rsidRPr="00536582">
        <w:rPr>
          <w:i/>
          <w:iCs/>
        </w:rPr>
        <w:t xml:space="preserve"> </w:t>
      </w:r>
      <w:r>
        <w:t>framhåller följande. F</w:t>
      </w:r>
      <w:r w:rsidRPr="00536582">
        <w:t>örslagen innebär en oacceptabel förskjut</w:t>
      </w:r>
      <w:r>
        <w:softHyphen/>
      </w:r>
      <w:r w:rsidRPr="00536582">
        <w:t>ning av ansvaret från verksamhetsutövaren till länsstyrelsen. Förslagen står i strid med grundläggande miljörättsliga principer om verk</w:t>
      </w:r>
      <w:r>
        <w:softHyphen/>
      </w:r>
      <w:r w:rsidRPr="00536582">
        <w:t>samhets</w:t>
      </w:r>
      <w:r>
        <w:softHyphen/>
      </w:r>
      <w:r w:rsidRPr="00536582">
        <w:t>utövarens ansvar och ett överförande av kostnader från verksam</w:t>
      </w:r>
      <w:r>
        <w:softHyphen/>
      </w:r>
      <w:r w:rsidRPr="00536582">
        <w:t>hets</w:t>
      </w:r>
      <w:r>
        <w:softHyphen/>
      </w:r>
      <w:r w:rsidRPr="00536582">
        <w:t>utövare till länsstyrelsen och i förlängningen till skattekollektivet. För</w:t>
      </w:r>
      <w:r>
        <w:softHyphen/>
      </w:r>
      <w:r w:rsidRPr="00536582">
        <w:t>slagen rimmar även illa med länsstyrelsens partsroll i tillstånds</w:t>
      </w:r>
      <w:r>
        <w:softHyphen/>
      </w:r>
      <w:r w:rsidRPr="00536582">
        <w:t>processen. Vidare ser domstolen inte några tydliga tidsvinster med förslaget.</w:t>
      </w:r>
    </w:p>
    <w:p w14:paraId="6A4DCDC3" w14:textId="77777777" w:rsidR="00624359" w:rsidRDefault="00624359" w:rsidP="004B7517">
      <w:pPr>
        <w:pStyle w:val="Brdtextmedindrag"/>
      </w:pPr>
      <w:r w:rsidRPr="00536582">
        <w:rPr>
          <w:i/>
          <w:iCs/>
        </w:rPr>
        <w:t xml:space="preserve">Naturvårdsverket </w:t>
      </w:r>
      <w:r w:rsidRPr="00536582">
        <w:t xml:space="preserve">framhåller </w:t>
      </w:r>
      <w:r>
        <w:t>följande. D</w:t>
      </w:r>
      <w:r w:rsidRPr="00536582">
        <w:t xml:space="preserve">et är verksamhetsutövaren som </w:t>
      </w:r>
      <w:r>
        <w:t xml:space="preserve">bör </w:t>
      </w:r>
      <w:r w:rsidRPr="00536582">
        <w:t>ansvara för att prövningsunderlaget är fullgott. Naturvårdsverket mot</w:t>
      </w:r>
      <w:r>
        <w:softHyphen/>
      </w:r>
      <w:r w:rsidRPr="00536582">
        <w:t>sätter sig att länsstyrelsen åläggs att samordna och sammanfatta andra aktörers samrådssynpunkter. En sådan ordning kan innebära en olycklig filtrering och minskad transparens. Naturvårdsverket</w:t>
      </w:r>
      <w:r w:rsidRPr="00536582">
        <w:rPr>
          <w:i/>
          <w:iCs/>
        </w:rPr>
        <w:t xml:space="preserve"> </w:t>
      </w:r>
      <w:r w:rsidRPr="00536582">
        <w:t>motsätter sig för</w:t>
      </w:r>
      <w:r>
        <w:softHyphen/>
      </w:r>
      <w:r w:rsidRPr="00536582">
        <w:t>slaget om att myndigheter med partsroll och kommunala nämnder ska bistå länsstyrelsen med underlag eller yttrande. Det är tveksamt om ett generellt krav skulle gagna en grön omställning genom mer förutsägbara och effektiva processer. Förslaget kan komma att påverka Naturvårdsverkets möjligheter att bibehålla en nationell överblick och prioritera de mål och ärenden som har störst betydelse för miljön. Myndigheten ska delta i miljö</w:t>
      </w:r>
      <w:r>
        <w:softHyphen/>
      </w:r>
      <w:r w:rsidRPr="00536582">
        <w:t>prövningar som gäller frågor som är principiellt viktiga eller har stor betydelse för miljön.</w:t>
      </w:r>
    </w:p>
    <w:p w14:paraId="45DBB1BE" w14:textId="77777777" w:rsidR="00624359" w:rsidRPr="00536582" w:rsidRDefault="00624359" w:rsidP="004B7517">
      <w:pPr>
        <w:pStyle w:val="Brdtextmedindrag"/>
      </w:pPr>
      <w:r w:rsidRPr="00536582">
        <w:rPr>
          <w:i/>
          <w:iCs/>
        </w:rPr>
        <w:t>Region Stockholm</w:t>
      </w:r>
      <w:r w:rsidRPr="00536582">
        <w:t xml:space="preserve"> framhåller att samrådsprocessen ofta är lång och omfattande men trots detta inkommer det ofta nya synpunkter under till</w:t>
      </w:r>
      <w:r>
        <w:softHyphen/>
      </w:r>
      <w:r w:rsidRPr="00536582">
        <w:t xml:space="preserve">ståndsprövningen. </w:t>
      </w:r>
      <w:r>
        <w:t>Regionen anser att d</w:t>
      </w:r>
      <w:r w:rsidRPr="00536582">
        <w:t xml:space="preserve">et vore bra om länsstyrelsen fick möjlighet att godkänna samrådsprocessen och samrådsredogörelsen innan ansökan ges in (jämför med reglerna för järnvägsplan och vägplan) eller att mark- och miljödomstolen gör det innan remissförfarandet genomförs. Regionen anser </w:t>
      </w:r>
      <w:r>
        <w:t xml:space="preserve">vidare </w:t>
      </w:r>
      <w:r w:rsidRPr="00536582">
        <w:t>att länsstyrelsens bedömning av de väsentliga miljöeffekterna med fördel kan vara bindande utifrån den kunskap som finns vid given tidpunkt.</w:t>
      </w:r>
    </w:p>
    <w:p w14:paraId="183EA230" w14:textId="27291306" w:rsidR="00624359" w:rsidRDefault="00624359" w:rsidP="004B7517">
      <w:pPr>
        <w:pStyle w:val="Brdtextmedindrag"/>
      </w:pPr>
      <w:r w:rsidRPr="00536582">
        <w:rPr>
          <w:i/>
          <w:iCs/>
        </w:rPr>
        <w:t xml:space="preserve">Region Västerbotten </w:t>
      </w:r>
      <w:r w:rsidRPr="00536582">
        <w:t>oroas av förslaget om att kommunernas miljö- och hälsoskyddsnämnder ska bistå länsstyrelserna med underlag</w:t>
      </w:r>
      <w:r>
        <w:t xml:space="preserve"> eftersom</w:t>
      </w:r>
      <w:r w:rsidRPr="00536582">
        <w:t xml:space="preserve"> </w:t>
      </w:r>
      <w:r w:rsidR="004774D0">
        <w:t xml:space="preserve">de </w:t>
      </w:r>
      <w:r w:rsidRPr="00536582">
        <w:t>har fullt upp med sina tillsynsuppdrag.</w:t>
      </w:r>
    </w:p>
    <w:p w14:paraId="35E0CEF3" w14:textId="77777777" w:rsidR="00624359" w:rsidRPr="004B47C2" w:rsidRDefault="00624359" w:rsidP="004B7517">
      <w:pPr>
        <w:pStyle w:val="Brdtextmedindrag"/>
      </w:pPr>
      <w:r w:rsidRPr="004B47C2">
        <w:rPr>
          <w:i/>
          <w:iCs/>
        </w:rPr>
        <w:t xml:space="preserve">RISE </w:t>
      </w:r>
      <w:r w:rsidRPr="004B47C2">
        <w:t xml:space="preserve">framhåller att det är oklart hur det ska avgöras vad som är väsentliga miljöeffekter. </w:t>
      </w:r>
      <w:r>
        <w:t>RISE påpekar att o</w:t>
      </w:r>
      <w:r w:rsidRPr="004B47C2">
        <w:t>m parterna inte når samsyn kring underlaget i samrådsskedet finns en risk att efterfrågan på komplett</w:t>
      </w:r>
      <w:r>
        <w:softHyphen/>
      </w:r>
      <w:r w:rsidRPr="004B47C2">
        <w:t>eringar av underlaget flyttas till tillståndsprocessen och att tidsvinsten inte blir så stor.</w:t>
      </w:r>
    </w:p>
    <w:p w14:paraId="0C700D02" w14:textId="77777777" w:rsidR="00624359" w:rsidRPr="004B47C2" w:rsidRDefault="00624359" w:rsidP="004B7517">
      <w:pPr>
        <w:pStyle w:val="Brdtextmedindrag"/>
      </w:pPr>
      <w:r>
        <w:rPr>
          <w:i/>
          <w:iCs/>
        </w:rPr>
        <w:t xml:space="preserve">Sveriges Bergmaterialindustri (SBMI) </w:t>
      </w:r>
      <w:r w:rsidRPr="004B47C2">
        <w:t>framhåller att det behöver säker</w:t>
      </w:r>
      <w:r>
        <w:softHyphen/>
      </w:r>
      <w:r w:rsidRPr="004B47C2">
        <w:t xml:space="preserve">ställas att länsstyrelserna avgränsar sig till väsentliga miljöeffekter för att inte syftet med det förstärkta samrådet ska gå förlorade. </w:t>
      </w:r>
      <w:r>
        <w:t>SBMI anser att d</w:t>
      </w:r>
      <w:r w:rsidRPr="004B47C2">
        <w:t xml:space="preserve">et är en risk att länsstyrelserna själva får avgöra vad som är en väsentlig miljöeffekt och att verksamhetsutövaren tvingas följa den bedömningen. </w:t>
      </w:r>
      <w:r>
        <w:t>SBMI anser att förslaget</w:t>
      </w:r>
      <w:r w:rsidRPr="004B47C2">
        <w:t xml:space="preserve"> innebär ökade krav och administrativa åtgärder vilket riskerar att fördröja processen.</w:t>
      </w:r>
    </w:p>
    <w:p w14:paraId="41AFB934" w14:textId="77777777" w:rsidR="00624359" w:rsidRDefault="00624359" w:rsidP="004B7517">
      <w:pPr>
        <w:pStyle w:val="Brdtextmedindrag"/>
      </w:pPr>
      <w:r w:rsidRPr="004B47C2">
        <w:rPr>
          <w:i/>
          <w:iCs/>
        </w:rPr>
        <w:t>Sjöfartsverket</w:t>
      </w:r>
      <w:r w:rsidRPr="004B47C2">
        <w:t xml:space="preserve"> </w:t>
      </w:r>
      <w:r>
        <w:t>framhåller följande. Det</w:t>
      </w:r>
      <w:r w:rsidRPr="004B47C2">
        <w:t xml:space="preserve"> behövs både mer resurser och i vissa fall kanske också kompetens hos länsstyrelserna för att en samord</w:t>
      </w:r>
      <w:r>
        <w:softHyphen/>
      </w:r>
      <w:r w:rsidRPr="004B47C2">
        <w:t xml:space="preserve">ning och avvägning av statliga intressen ska bli bra. </w:t>
      </w:r>
      <w:r>
        <w:t>L</w:t>
      </w:r>
      <w:r w:rsidRPr="004B47C2">
        <w:t xml:space="preserve">änsstyrelserna </w:t>
      </w:r>
      <w:r>
        <w:t xml:space="preserve">har </w:t>
      </w:r>
      <w:r w:rsidRPr="004B47C2">
        <w:t>framför allt ett lokalt och regionalt perspektiv i sin verksamhet</w:t>
      </w:r>
      <w:r>
        <w:t xml:space="preserve"> och det är viktigt med </w:t>
      </w:r>
      <w:r w:rsidRPr="004B47C2">
        <w:t xml:space="preserve">nationell samstämmighet mellan länsstyrelserna. </w:t>
      </w:r>
      <w:r>
        <w:t>D</w:t>
      </w:r>
      <w:r w:rsidRPr="004B47C2">
        <w:t>et är viktigt att både myndigheter med partsroll och sektorsmyndigheter med sin specialistkompetens involveras och att detta görs tidigt i processen.</w:t>
      </w:r>
    </w:p>
    <w:p w14:paraId="0D60D191" w14:textId="77777777" w:rsidR="00624359" w:rsidRDefault="00624359" w:rsidP="004B7517">
      <w:pPr>
        <w:pStyle w:val="Brdtextmedindrag"/>
      </w:pPr>
      <w:r w:rsidRPr="00AB739B">
        <w:rPr>
          <w:i/>
          <w:iCs/>
        </w:rPr>
        <w:t xml:space="preserve">Skanska </w:t>
      </w:r>
      <w:r>
        <w:t>framhåller följande. D</w:t>
      </w:r>
      <w:r w:rsidRPr="00AB739B">
        <w:t>et är en välkommen förändring att fokus hamnar på väsentliga miljöeffekter. Ändringarna innebär dock ökade administrativa åtgärder för länsstyrelserna vilket riskerar att fördröja samrådsprocessen. Det föreligger även en risk att länsstyrelserna själva får avgöra vad som är en väsentlig miljöeffekt. Ingen verksamhetsutövare kommer att vilja utmana en sådan bedömning i samrådet. Förslaget kan minska rättssäkerheten för sökanden. Länsstyrelsens yttrande, särskilt avseende avgränsningen, måste bli bindande annars finns stor risk att förutsägbarheten inte ökar utan att processen förlängs i samrådsskedet och att liten förändring sker i tillståndsprövningen. Förslaget att länsstyrelsen ska inhämta yttranden och samordna svar från flera myndigheter innebär en förflyttning av ansvaret av själva samrådsprocessen från verksamhets</w:t>
      </w:r>
      <w:r>
        <w:softHyphen/>
      </w:r>
      <w:r w:rsidRPr="00AB739B">
        <w:t>utövare till länsstyrelsen.</w:t>
      </w:r>
    </w:p>
    <w:p w14:paraId="56545AB3" w14:textId="77777777" w:rsidR="00624359" w:rsidRDefault="00624359" w:rsidP="004B7517">
      <w:pPr>
        <w:pStyle w:val="Brdtextmedindrag"/>
        <w:tabs>
          <w:tab w:val="left" w:pos="1701"/>
        </w:tabs>
      </w:pPr>
      <w:r w:rsidRPr="00643B71">
        <w:rPr>
          <w:i/>
          <w:iCs/>
        </w:rPr>
        <w:t xml:space="preserve">Stockholms kommun </w:t>
      </w:r>
      <w:r w:rsidRPr="00643B71">
        <w:t>framhåller att det kan innebära en tidsvinst om länsstyrelsen inför framtagandet av avgränsningssamrådsunderlaget har en dialog med verksamhetsutövaren. Kommunen framhåller att det i betänk</w:t>
      </w:r>
      <w:r w:rsidRPr="00643B71">
        <w:softHyphen/>
        <w:t xml:space="preserve">andet anges att arbetsbelastningen för de myndigheter som vid behov ska bistå länsstyrelsen med underlag bedöms vara oförändrat. </w:t>
      </w:r>
      <w:r>
        <w:t>Kommunen bedömer dock att f</w:t>
      </w:r>
      <w:r w:rsidRPr="00643B71">
        <w:t>örslagen ger utrymme för en betydligt mer frikostig tillämpning.</w:t>
      </w:r>
    </w:p>
    <w:p w14:paraId="7D28799D" w14:textId="77777777" w:rsidR="00624359" w:rsidRDefault="00624359" w:rsidP="004B7517">
      <w:pPr>
        <w:pStyle w:val="Brdtextmedindrag"/>
        <w:tabs>
          <w:tab w:val="left" w:pos="1701"/>
        </w:tabs>
      </w:pPr>
      <w:r w:rsidRPr="006D536E">
        <w:rPr>
          <w:i/>
          <w:iCs/>
        </w:rPr>
        <w:t>Svemin</w:t>
      </w:r>
      <w:r w:rsidRPr="006D536E">
        <w:t xml:space="preserve"> avstyrker förslage</w:t>
      </w:r>
      <w:r>
        <w:t>t och</w:t>
      </w:r>
      <w:r w:rsidRPr="006D536E">
        <w:t xml:space="preserve"> </w:t>
      </w:r>
      <w:r>
        <w:t xml:space="preserve">framhåller följande. Det är </w:t>
      </w:r>
      <w:r w:rsidRPr="006D536E">
        <w:t xml:space="preserve">svårt att se att förslaget skulle leda till en mer effektiv process. Möjligtvis kan förslaget bli mer effektivt ur prövningsmyndigheternas perspektiv genom att frågor flyttas från prövningen till samrådet. </w:t>
      </w:r>
      <w:r>
        <w:t>Även om förslaget genomförs skulle m</w:t>
      </w:r>
      <w:r w:rsidRPr="006D536E">
        <w:t>yndigheternas roller fortfarande vara otydliga och myndigheterna skulle kunna föra fram nya synpunkter eller kompletteringskrav under pröv</w:t>
      </w:r>
      <w:r>
        <w:softHyphen/>
      </w:r>
      <w:r w:rsidRPr="006D536E">
        <w:t>ningen. I de fall länsstyrelsen saknar sakkunskap är det svårt att bedöma när yttranden ska inhämtas, vilket kan leda till att granskning och synpunkter gällande vissa områden uteblir. Det innebär att dessa frågor i</w:t>
      </w:r>
      <w:r>
        <w:t> </w:t>
      </w:r>
      <w:r w:rsidRPr="006D536E">
        <w:t>stället kommer att behöva behandlas senare under tillståndsprocessen. Vidare kommer</w:t>
      </w:r>
      <w:r>
        <w:t xml:space="preserve"> </w:t>
      </w:r>
      <w:r w:rsidRPr="006D536E">
        <w:t xml:space="preserve">länsstyrelsens bedömning inte vara bindande i förhållande till verksamhetsutövaren och det finns därför inte någon garanti för att den efterföljande processen hos prövningsmyndigheten effektiviseras. Det föreslås dessutom att kraven på samrådsredogörelsen höjs. </w:t>
      </w:r>
      <w:r>
        <w:t>Förslaget innebär att s</w:t>
      </w:r>
      <w:r w:rsidRPr="006D536E">
        <w:t>amrådet skulle ta längre tid och mer tid och resurser skulle behöva läggas på administrativa moment. Trots det innebär förslaget inte att den efterföljande processen hos prövningsmyndigheten med säkerhet effektiviseras.</w:t>
      </w:r>
    </w:p>
    <w:p w14:paraId="14CE6E27" w14:textId="77777777" w:rsidR="00624359" w:rsidRPr="0066413D" w:rsidRDefault="00624359" w:rsidP="004B7517">
      <w:pPr>
        <w:pStyle w:val="Brdtextmedindrag"/>
        <w:tabs>
          <w:tab w:val="left" w:pos="1701"/>
        </w:tabs>
      </w:pPr>
      <w:r w:rsidRPr="0066413D">
        <w:rPr>
          <w:i/>
          <w:iCs/>
        </w:rPr>
        <w:t>Svenska kraftnät</w:t>
      </w:r>
      <w:r w:rsidRPr="0066413D">
        <w:t xml:space="preserve"> bedömer att förslaget om en samlad bedömning skulle effektivisera tillståndsarbetet eftersom behovet av tillkommande utred</w:t>
      </w:r>
      <w:r>
        <w:softHyphen/>
      </w:r>
      <w:r w:rsidRPr="0066413D">
        <w:t xml:space="preserve">ningar, inventeringar och kompletteringar i senare skeden av processen skulle minska. </w:t>
      </w:r>
      <w:r>
        <w:t>Svenska kraftnät anser inte att l</w:t>
      </w:r>
      <w:r w:rsidRPr="0066413D">
        <w:t>änsstyrelsens bedömning bör vara bindande. Svenska kraftnät framhåller att en risk med förslaget är att länsstyrelsens tillgång till personella resurser med rätt kompetens kan vara begränsande på kort sikt.</w:t>
      </w:r>
    </w:p>
    <w:p w14:paraId="4E649A38" w14:textId="77777777" w:rsidR="00624359" w:rsidRPr="0066413D" w:rsidRDefault="00624359" w:rsidP="004B7517">
      <w:pPr>
        <w:pStyle w:val="Brdtextmedindrag"/>
      </w:pPr>
      <w:r w:rsidRPr="0066413D">
        <w:rPr>
          <w:i/>
          <w:iCs/>
        </w:rPr>
        <w:t>Svenskt Näringsliv</w:t>
      </w:r>
      <w:r w:rsidRPr="0066413D">
        <w:t xml:space="preserve"> avstyrker förslaget. Det går inte att släcka ut menings</w:t>
      </w:r>
      <w:r>
        <w:softHyphen/>
      </w:r>
      <w:r w:rsidRPr="0066413D">
        <w:t>skiljaktigheter genom ett samråd. Svenskt Näringsliv har även invändningar mot att samrådet leds av en av parterna</w:t>
      </w:r>
      <w:r>
        <w:t xml:space="preserve"> och anser att f</w:t>
      </w:r>
      <w:r w:rsidRPr="0066413D">
        <w:t>örslaget leder till ökade handläggningstider.</w:t>
      </w:r>
    </w:p>
    <w:p w14:paraId="047D3E33" w14:textId="77777777" w:rsidR="00624359" w:rsidRDefault="00624359" w:rsidP="004B7517">
      <w:pPr>
        <w:pStyle w:val="Brdtextmedindrag"/>
      </w:pPr>
      <w:r w:rsidRPr="0066413D">
        <w:rPr>
          <w:i/>
          <w:iCs/>
        </w:rPr>
        <w:t>Svensk vindenergi</w:t>
      </w:r>
      <w:r w:rsidRPr="0066413D">
        <w:t xml:space="preserve"> avstyrker förslaget att utöka kraven på samråds</w:t>
      </w:r>
      <w:r w:rsidRPr="0066413D">
        <w:softHyphen/>
        <w:t xml:space="preserve">redogörelsen och ifrågasätter starkt om dessa förslag kommer att medföra någon tidsvinst. </w:t>
      </w:r>
      <w:r>
        <w:t xml:space="preserve">Svensk vindenergi framhåller följande. </w:t>
      </w:r>
      <w:r w:rsidRPr="0066413D">
        <w:t xml:space="preserve">Länsstyrelsen är redan aktiv i samrådsprocessen. Svensk vindenergi är tveksamma till förslaget att stärka länsstyrelsens roll som nav och aktiv samrådspart. Det finns en risk att </w:t>
      </w:r>
      <w:r>
        <w:t>kraven på kompletteringar i stället</w:t>
      </w:r>
      <w:r w:rsidRPr="0066413D">
        <w:t xml:space="preserve"> </w:t>
      </w:r>
      <w:r w:rsidRPr="002D51EA">
        <w:t>flyttas till tidigare i processen. Länsstyrelserna har redan en sammanhållande uppgift och ett förtydligat krav skulle inte medföra någon effektivisering av prövnings</w:t>
      </w:r>
      <w:r>
        <w:softHyphen/>
      </w:r>
      <w:r w:rsidRPr="002D51EA">
        <w:t>processen. Det är viktigt att länsstyrelsen samordnar interna synpunkter under samrådet för att fånga upp intressen som t.ex. regional utveckling. Det är i första hand resursbrist som begränsar länsstyrelsens aktivitet under samrådet. Länsstyrelsen kan redan i dag kontakta de tillsynsvägledande myndigheterna för att få stöd och en formalisering av detta riskerar att förlänga tiden. Det är viktigt att komma ihåg att syftet med samrådet är att samla in och identifiera vilka frågor som behöver belysas i prövnings</w:t>
      </w:r>
      <w:r>
        <w:softHyphen/>
      </w:r>
      <w:r w:rsidRPr="002D51EA">
        <w:t>underlaget för att dessa ska kunna bedömas i prövningen. Bedömningen kan inte flyttas till samrådet.</w:t>
      </w:r>
    </w:p>
    <w:p w14:paraId="53C7D490" w14:textId="77777777" w:rsidR="00624359" w:rsidRPr="002D51EA" w:rsidRDefault="00624359" w:rsidP="004B7517">
      <w:pPr>
        <w:pStyle w:val="Brdtextmedindrag"/>
        <w:rPr>
          <w:i/>
          <w:iCs/>
        </w:rPr>
      </w:pPr>
      <w:r w:rsidRPr="002D51EA">
        <w:rPr>
          <w:i/>
          <w:iCs/>
        </w:rPr>
        <w:t>Sveriges advokatsamfund</w:t>
      </w:r>
      <w:r w:rsidRPr="002D51EA">
        <w:t xml:space="preserve"> </w:t>
      </w:r>
      <w:r>
        <w:t xml:space="preserve">avstyrker delar av förslaget och </w:t>
      </w:r>
      <w:r w:rsidRPr="002D51EA">
        <w:t xml:space="preserve">framhåller </w:t>
      </w:r>
      <w:r>
        <w:t>följande. D</w:t>
      </w:r>
      <w:r w:rsidRPr="002D51EA">
        <w:t>et krävs tydligare vägledning för att åstadkomma en effektivi</w:t>
      </w:r>
      <w:r>
        <w:softHyphen/>
      </w:r>
      <w:r w:rsidRPr="002D51EA">
        <w:t>sering och förenkling av processen. Det är alltjämt verksamhetsutövaren som har det yttersta ansvaret för att göra korrekta bedömningar. Det är problematiskt att ge länsstyrelsen en större roll och inflytande utan att samtidigt säkerställa att en förändring av kultur, tradition och dialog mellan verksamhetsutövaren och statens företrädare adresseras. Advokat</w:t>
      </w:r>
      <w:r>
        <w:softHyphen/>
      </w:r>
      <w:r w:rsidRPr="002D51EA">
        <w:t>samfundet kan därför inte ställa sig bakom de föreslagna ändringarna.</w:t>
      </w:r>
    </w:p>
    <w:p w14:paraId="34326E55" w14:textId="77777777" w:rsidR="00624359" w:rsidRDefault="00624359" w:rsidP="004B7517">
      <w:pPr>
        <w:pStyle w:val="Brdtextmedindrag"/>
      </w:pPr>
      <w:r>
        <w:rPr>
          <w:i/>
          <w:iCs/>
        </w:rPr>
        <w:t xml:space="preserve">Sveriges geologiska undersökning, </w:t>
      </w:r>
      <w:r w:rsidRPr="002D51EA">
        <w:rPr>
          <w:i/>
          <w:iCs/>
        </w:rPr>
        <w:t xml:space="preserve">SGU </w:t>
      </w:r>
      <w:r w:rsidRPr="002D51EA">
        <w:t>föreslår att endast en läns</w:t>
      </w:r>
      <w:r>
        <w:softHyphen/>
      </w:r>
      <w:r w:rsidRPr="002D51EA">
        <w:t xml:space="preserve">styrelse i landet ska erhålla en stärkt roll som nav och aktiv samrådspart vid ärenden som omfattar mineralnäringar. </w:t>
      </w:r>
      <w:r>
        <w:t>Myndigheten anser inte att s</w:t>
      </w:r>
      <w:r w:rsidRPr="002D51EA">
        <w:t>amtliga länsstyrelser hittills har prioriterat att tillse tillräcklig kompetens inom det geologiska området för att kunna göra väl underbyggda av</w:t>
      </w:r>
      <w:r>
        <w:softHyphen/>
      </w:r>
      <w:r w:rsidRPr="002D51EA">
        <w:t>vägningar och bedömningar.</w:t>
      </w:r>
    </w:p>
    <w:p w14:paraId="0DBF7A70" w14:textId="77777777" w:rsidR="00624359" w:rsidRPr="001F0F74" w:rsidRDefault="00624359" w:rsidP="004B7517">
      <w:pPr>
        <w:pStyle w:val="Brdtextmedindrag"/>
      </w:pPr>
      <w:r w:rsidRPr="001F0F74">
        <w:rPr>
          <w:i/>
          <w:iCs/>
        </w:rPr>
        <w:t>Sweco</w:t>
      </w:r>
      <w:r w:rsidRPr="001F0F74">
        <w:t xml:space="preserve"> tillstyrker förslaget men anser att det även ska införas en bestäm</w:t>
      </w:r>
      <w:r>
        <w:softHyphen/>
      </w:r>
      <w:r w:rsidRPr="001F0F74">
        <w:t xml:space="preserve">melse om att prövningsmyndigheten genom ett formellt beslut godkänner eller underkänner den genomförda samrådsprocessen. </w:t>
      </w:r>
      <w:r>
        <w:t>Sweco anser att d</w:t>
      </w:r>
      <w:r w:rsidRPr="001F0F74">
        <w:t xml:space="preserve">etta beslut ska vara bindande och beslutspunkten ska ligga direkt efter avslutad samrådsprocess. </w:t>
      </w:r>
      <w:r>
        <w:t>Sweco framhåller att s</w:t>
      </w:r>
      <w:r w:rsidRPr="001F0F74">
        <w:t>törre tydlighet och bättre effekt hade uppnåtts om samtliga statliga parter hade strävat efter att enas under ett yttrande sammanhållet av länsstyrelsen.</w:t>
      </w:r>
    </w:p>
    <w:p w14:paraId="05C8E013" w14:textId="77777777" w:rsidR="00624359" w:rsidRDefault="00624359" w:rsidP="004B7517">
      <w:pPr>
        <w:pStyle w:val="Brdtextmedindrag"/>
      </w:pPr>
      <w:r w:rsidRPr="001F0F74">
        <w:rPr>
          <w:i/>
          <w:iCs/>
        </w:rPr>
        <w:t>Swedavia</w:t>
      </w:r>
      <w:r w:rsidRPr="001F0F74">
        <w:t xml:space="preserve"> </w:t>
      </w:r>
      <w:r w:rsidRPr="00022947">
        <w:rPr>
          <w:i/>
          <w:iCs/>
        </w:rPr>
        <w:t>AB</w:t>
      </w:r>
      <w:r>
        <w:t xml:space="preserve"> </w:t>
      </w:r>
      <w:r w:rsidRPr="001F0F74">
        <w:t>ser en stor risk att förslaget utan betydande extra resurser till länsstyrelserna kommer att innebära tidsutdräkter vid tillstånds</w:t>
      </w:r>
      <w:r>
        <w:softHyphen/>
      </w:r>
      <w:r w:rsidRPr="001F0F74">
        <w:t xml:space="preserve">prövningar, särskilt vid mer komplexa prövningar. </w:t>
      </w:r>
      <w:r>
        <w:t>Bolaget anser att d</w:t>
      </w:r>
      <w:r w:rsidRPr="001F0F74">
        <w:t>et är bra att samrådet blir dokumenterat på ett tydligt sätt men det är svårt att se att ändringen kommer att innebära en stor skillnad i tidsåtgång.</w:t>
      </w:r>
    </w:p>
    <w:p w14:paraId="0648F406" w14:textId="77777777" w:rsidR="00624359" w:rsidRPr="003C3D0E" w:rsidRDefault="00624359" w:rsidP="004B7517">
      <w:pPr>
        <w:pStyle w:val="Brdtextmedindrag"/>
      </w:pPr>
      <w:r w:rsidRPr="003C3D0E">
        <w:rPr>
          <w:i/>
          <w:iCs/>
        </w:rPr>
        <w:t>Trafikverket</w:t>
      </w:r>
      <w:r w:rsidRPr="003C3D0E">
        <w:t xml:space="preserve"> anser att de föreslagna ändringarna behöver samordnas med skrivningar i väglagen och lagen om byggande av järnvägar. </w:t>
      </w:r>
      <w:r>
        <w:t>Myndigheten framhåller att f</w:t>
      </w:r>
      <w:r w:rsidRPr="003C3D0E">
        <w:t>örslaget är svårtolkat och det är otydligt om länsstyrelsen eller verksamhetsutövaren har huvudansvaret för miljöbedömningen. Trafikverket vill försäkra sig om att förslaget inte innebär att miljökon</w:t>
      </w:r>
      <w:r>
        <w:softHyphen/>
      </w:r>
      <w:r w:rsidRPr="003C3D0E">
        <w:t>sekvensbeskrivningen endast ska hantera de väsentliga miljöeffekterna utan även innehålla de miljöeffekter som verksamheten eller åtgärden kan antas medföra i sig eller till följd av yttre händelser. Trafikverket vill särskilt tillstyrka förslaget att göra det obligatoriskt att länsstyrelsen redo</w:t>
      </w:r>
      <w:r>
        <w:softHyphen/>
      </w:r>
      <w:r w:rsidRPr="003C3D0E">
        <w:t>visar sin bedömning i frågan om vad miljökonsekvensbeskrivningen ska innehålla. Det blir tydligare om det framgår att länsstyrelsen skriftligen ska redovisa sin bedömning.</w:t>
      </w:r>
    </w:p>
    <w:p w14:paraId="37C649B8" w14:textId="77777777" w:rsidR="00624359" w:rsidRDefault="00624359" w:rsidP="004B7517">
      <w:pPr>
        <w:pStyle w:val="Brdtextmedindrag"/>
      </w:pPr>
      <w:r w:rsidRPr="003C3D0E">
        <w:rPr>
          <w:i/>
          <w:iCs/>
        </w:rPr>
        <w:t>Vattenfall</w:t>
      </w:r>
      <w:r w:rsidRPr="003C3D0E">
        <w:t xml:space="preserve"> anser att länsstyrelsen i stort redan har en sammanhållande uppgift och ser inte att ett förtydligat krav skulle medföra någon </w:t>
      </w:r>
      <w:r w:rsidRPr="00767F87">
        <w:t>effektivi</w:t>
      </w:r>
      <w:r w:rsidRPr="00767F87">
        <w:softHyphen/>
        <w:t>sering. Bolaget avstyrker förslaget på att utöka kraven på samrådsredo</w:t>
      </w:r>
      <w:r>
        <w:softHyphen/>
      </w:r>
      <w:r w:rsidRPr="00767F87">
        <w:t xml:space="preserve">görelsen och ifrågasätter starkt om förslagen kommer att medföra någon tidsvinst i processen. </w:t>
      </w:r>
      <w:r>
        <w:t>Vattenfall anser att d</w:t>
      </w:r>
      <w:r w:rsidRPr="00767F87">
        <w:t xml:space="preserve">et finns en risk att förslaget om att länsstyrelsen ska göra en detaljerad bedömning endast flyttar </w:t>
      </w:r>
      <w:r>
        <w:t xml:space="preserve">problemet med kompletteringar </w:t>
      </w:r>
      <w:r w:rsidRPr="00767F87">
        <w:t xml:space="preserve">till tidigare i processen när detaljerade inventeringar, utredningar och miljöbedömningar sannolikt ännu inte </w:t>
      </w:r>
      <w:r>
        <w:t xml:space="preserve">har </w:t>
      </w:r>
      <w:r w:rsidRPr="00767F87">
        <w:t xml:space="preserve">gjorts och svaren därför inte alltid finns. </w:t>
      </w:r>
      <w:r>
        <w:t>Bolaget framhåller att s</w:t>
      </w:r>
      <w:r w:rsidRPr="00767F87">
        <w:t>amrådsprocessen i stort fungerar bra i dag, men skulle gagnas av att myndigheterna ges till</w:t>
      </w:r>
      <w:r>
        <w:softHyphen/>
      </w:r>
      <w:r w:rsidRPr="00767F87">
        <w:t>räckliga resurser att delta aktivt.</w:t>
      </w:r>
    </w:p>
    <w:p w14:paraId="4D06F2E2" w14:textId="77777777" w:rsidR="00624359" w:rsidRPr="00767F87" w:rsidRDefault="00624359" w:rsidP="004B7517">
      <w:pPr>
        <w:pStyle w:val="Brdtextmedindrag"/>
      </w:pPr>
      <w:r w:rsidRPr="00FF2895">
        <w:rPr>
          <w:i/>
          <w:iCs/>
        </w:rPr>
        <w:t>Vänersborgs tingsrätt, mark- och miljödomstolen</w:t>
      </w:r>
      <w:r>
        <w:rPr>
          <w:i/>
          <w:iCs/>
        </w:rPr>
        <w:t>,</w:t>
      </w:r>
      <w:r w:rsidRPr="00FF2895">
        <w:rPr>
          <w:i/>
          <w:iCs/>
        </w:rPr>
        <w:t xml:space="preserve"> </w:t>
      </w:r>
      <w:r w:rsidRPr="00FF2895">
        <w:t>framhåller att alla centrala myndigheter som har ett operativt tillsynsansvar eller tillsynsväg</w:t>
      </w:r>
      <w:r>
        <w:softHyphen/>
      </w:r>
      <w:r w:rsidRPr="00FF2895">
        <w:t>ledningsansvar samt sådana som har ett ansvar för miljömål och specifika riksintressen bör komma i fråga som centrala samrådsmyndigheter, dvs. inte endast de myndigheter som omfattas av 22 kap. 6 § miljöbalken.</w:t>
      </w:r>
    </w:p>
    <w:p w14:paraId="1EA0962E" w14:textId="77777777" w:rsidR="00624359" w:rsidRPr="00767F87" w:rsidRDefault="00624359" w:rsidP="004B7517">
      <w:pPr>
        <w:pStyle w:val="Brdtextmedindrag"/>
      </w:pPr>
      <w:r w:rsidRPr="00FF2895">
        <w:rPr>
          <w:i/>
          <w:iCs/>
        </w:rPr>
        <w:t>Västra Götalandsregionen</w:t>
      </w:r>
      <w:r w:rsidRPr="00FF2895">
        <w:t xml:space="preserve"> föreslår att fler statliga myndigheter bör vara skyldiga att yttra sig till länsstyrelsen beroende på vilken verksamhet som ska prövas.</w:t>
      </w:r>
    </w:p>
    <w:p w14:paraId="11AE2088" w14:textId="77777777" w:rsidR="00624359" w:rsidRDefault="00624359" w:rsidP="004B7517">
      <w:pPr>
        <w:pStyle w:val="Brdtextmedindrag"/>
      </w:pPr>
      <w:r w:rsidRPr="00FF2895">
        <w:rPr>
          <w:i/>
          <w:iCs/>
        </w:rPr>
        <w:t>Umeå tingsrätt, mark- och miljödomstolen</w:t>
      </w:r>
      <w:r>
        <w:rPr>
          <w:i/>
          <w:iCs/>
        </w:rPr>
        <w:t>,</w:t>
      </w:r>
      <w:r w:rsidRPr="00FF2895">
        <w:t xml:space="preserve"> anser att det finns anledning att överväga om det endast är myndigheter med partsroll och kommunala nämnder som ska bidra med underlag till länsstyrelserna. </w:t>
      </w:r>
      <w:r>
        <w:t>Domstolen anser att d</w:t>
      </w:r>
      <w:r w:rsidRPr="00FF2895">
        <w:t xml:space="preserve">et även </w:t>
      </w:r>
      <w:r>
        <w:t xml:space="preserve">kan </w:t>
      </w:r>
      <w:r w:rsidRPr="00FF2895">
        <w:t xml:space="preserve">övervägas om centrala remissmyndigheter som t.ex. SGU och </w:t>
      </w:r>
      <w:r>
        <w:t xml:space="preserve">Statens geotekniska institut, </w:t>
      </w:r>
      <w:r w:rsidRPr="00FF2895">
        <w:t>SGI bör omfattas av bestämmelsen.</w:t>
      </w:r>
    </w:p>
    <w:p w14:paraId="6022AF43" w14:textId="77777777" w:rsidR="00624359" w:rsidRPr="009373B7" w:rsidRDefault="00624359" w:rsidP="004B7517">
      <w:pPr>
        <w:pStyle w:val="Brdtextmedindrag"/>
      </w:pPr>
      <w:r w:rsidRPr="009373B7">
        <w:rPr>
          <w:i/>
          <w:iCs/>
        </w:rPr>
        <w:t xml:space="preserve">Återvinningsindustrierna </w:t>
      </w:r>
      <w:r w:rsidRPr="009373B7">
        <w:t>framhåller att det vore önskvärt om länsstyrel</w:t>
      </w:r>
      <w:r>
        <w:softHyphen/>
      </w:r>
      <w:r w:rsidRPr="009373B7">
        <w:t>sens bedömning blev mer styrande för prövningsmyndigheten. Det bör införas en bestämmelse om att prövningsmyndigheten måste motivera varför underlaget ska utökas utöver vad länsstyrelsen har föreslagit. Det borde tydliggöras att myndigheterna har ett uppdrag att stötta och vägleda i processen.</w:t>
      </w:r>
      <w:r w:rsidRPr="009373B7">
        <w:rPr>
          <w:i/>
          <w:iCs/>
        </w:rPr>
        <w:t xml:space="preserve"> </w:t>
      </w:r>
      <w:r w:rsidRPr="009373B7">
        <w:t>Återvinningsindustrierna</w:t>
      </w:r>
      <w:r w:rsidRPr="009373B7">
        <w:rPr>
          <w:i/>
          <w:iCs/>
        </w:rPr>
        <w:t xml:space="preserve"> </w:t>
      </w:r>
      <w:r w:rsidRPr="009373B7">
        <w:t>ser en risk för att förslaget om att länsstyrelsen ska få en samordnande roll inte effektiviserar samrådet utan tvärtom kan leda till fördröjning av processen.</w:t>
      </w:r>
    </w:p>
    <w:p w14:paraId="2DAA7D79" w14:textId="77777777" w:rsidR="00624359" w:rsidRPr="009373B7" w:rsidRDefault="00624359" w:rsidP="004B7517">
      <w:pPr>
        <w:pStyle w:val="Brdtextmedindrag"/>
      </w:pPr>
      <w:r w:rsidRPr="009373B7">
        <w:rPr>
          <w:i/>
          <w:iCs/>
        </w:rPr>
        <w:t>Älvräddarna</w:t>
      </w:r>
      <w:r w:rsidRPr="009373B7">
        <w:t xml:space="preserve"> välkomnar att länsstyrelsernas roll ska stärkas. Älvrädd</w:t>
      </w:r>
      <w:r w:rsidRPr="009373B7">
        <w:softHyphen/>
        <w:t>arna framhåller att ansvaret för en miljöansökans innehåll och verksam</w:t>
      </w:r>
      <w:r w:rsidRPr="009373B7">
        <w:softHyphen/>
        <w:t>hetens miljöeffekter inte kan läggas på länsstyrelsen.</w:t>
      </w:r>
    </w:p>
    <w:p w14:paraId="009C6686" w14:textId="77777777" w:rsidR="00624359" w:rsidRPr="00386148" w:rsidRDefault="00624359" w:rsidP="004B7517">
      <w:pPr>
        <w:pStyle w:val="Brdtextmedindrag"/>
        <w:rPr>
          <w:i/>
          <w:iCs/>
        </w:rPr>
      </w:pPr>
      <w:r w:rsidRPr="009373B7">
        <w:rPr>
          <w:i/>
          <w:iCs/>
        </w:rPr>
        <w:t>Östersunds tingsrätt, mark- och miljödomstolen</w:t>
      </w:r>
      <w:r>
        <w:rPr>
          <w:i/>
          <w:iCs/>
        </w:rPr>
        <w:t>,</w:t>
      </w:r>
      <w:r w:rsidRPr="009373B7">
        <w:t xml:space="preserve"> ifrågasätter om det inte bör införas en skyldighet för länsstyrelsen att alltid samråda med andra myndigheter för att säkerställa att synpunkter inhämtas innan ansökan når prövningsmyndigheten. </w:t>
      </w:r>
      <w:r>
        <w:t>Domstolen anser att d</w:t>
      </w:r>
      <w:r w:rsidRPr="009373B7">
        <w:t>et bör ankomma på läns</w:t>
      </w:r>
      <w:r>
        <w:softHyphen/>
      </w:r>
      <w:r w:rsidRPr="009373B7">
        <w:t>styrelsen att sammanfatta vad som har framkommit vid samrådsförfar</w:t>
      </w:r>
      <w:r>
        <w:softHyphen/>
      </w:r>
      <w:r w:rsidRPr="009373B7">
        <w:t>andet.</w:t>
      </w:r>
    </w:p>
    <w:p w14:paraId="0B15D4CF" w14:textId="77777777" w:rsidR="00624359" w:rsidRDefault="00624359" w:rsidP="004B7517">
      <w:pPr>
        <w:pStyle w:val="Rubrik3utannumrering"/>
      </w:pPr>
      <w:r>
        <w:t>Skälen för förslaget</w:t>
      </w:r>
    </w:p>
    <w:p w14:paraId="5F91D088" w14:textId="77777777" w:rsidR="00624359" w:rsidRDefault="00624359" w:rsidP="004B7517">
      <w:pPr>
        <w:pStyle w:val="Rubrik4utannumrering"/>
        <w:spacing w:before="0"/>
      </w:pPr>
      <w:r>
        <w:t>Gällande rätt</w:t>
      </w:r>
    </w:p>
    <w:p w14:paraId="77F9D3BF" w14:textId="77777777" w:rsidR="00624359" w:rsidRDefault="00624359" w:rsidP="004B7517">
      <w:pPr>
        <w:pStyle w:val="Brdtext"/>
      </w:pPr>
      <w:r>
        <w:t>Inför arbetet med att ta fram en miljökonsekvensbeskrivning ska den som avser att bedriva en verksamhet eller vidta en åtgärd genomföra ett avgränsningssamråd. Det innebär ett samråd om verksamhetens eller åtgärdens lokalisering, omfattning och utformning, de miljöeffekter som verksamheten eller åtgärden kan antas medföra samt om miljökonsekvens</w:t>
      </w:r>
      <w:r>
        <w:softHyphen/>
        <w:t>beskrivningens innehåll och utformning (6 kap. 29 § miljöbalken).</w:t>
      </w:r>
    </w:p>
    <w:p w14:paraId="463D42EB" w14:textId="77777777" w:rsidR="00624359" w:rsidRDefault="00624359" w:rsidP="004B7517">
      <w:pPr>
        <w:pStyle w:val="Brdtextmedindrag"/>
      </w:pPr>
      <w:r>
        <w:t>Avgränsningssamrådet ska ske med länsstyrelsen, tillsynsmyndigheten och de enskilda som kan antas bli särskilt berörda av verksamheten eller åtgärden samt med de övriga statliga myndigheter, de kommuner och den allmänhet som kan antas bli berörda av verksamheten eller åtgärden (6 kap. 30 § miljöbalken).</w:t>
      </w:r>
    </w:p>
    <w:p w14:paraId="373D0704" w14:textId="77777777" w:rsidR="00624359" w:rsidRDefault="00624359" w:rsidP="004B7517">
      <w:pPr>
        <w:pStyle w:val="Brdtextmedindrag"/>
      </w:pPr>
      <w:r>
        <w:t>Länsstyrelsen ska under avgränsningssamrådet verka för att innehållet i miljökonsekvensbeskrivningen får den omfattning och detaljeringsgrad som behövs för tillståndsprövningen. Om den som avser att bedriva verk</w:t>
      </w:r>
      <w:r>
        <w:softHyphen/>
        <w:t>samheten eller vidta åtgärden begär det, ska länsstyrelsen redovisa sin bedömning i frågan. Länsstyrelsens redovisning är inte bindande (6 kap. 32 § miljöbalken).</w:t>
      </w:r>
    </w:p>
    <w:p w14:paraId="3B42EF88" w14:textId="77777777" w:rsidR="00624359" w:rsidRDefault="00624359" w:rsidP="004B7517">
      <w:pPr>
        <w:pStyle w:val="Brdtextmedindrag"/>
      </w:pPr>
      <w:r>
        <w:t>De uppgifter som ska finnas med i miljökonsekvensbeskrivningen ska ha den omfattning och detaljeringsgrad som är rimlig med hänsyn till rådande kunskaper och bedömningsmetoder och som behövs för att en samlad bedömning ska kunna göras av de väsentliga miljöeffekter som verksamheten eller åtgärden kan antas medföra (6 kap. 37 § miljöbalken). Bestämmelsen tydliggör att en fördjupning och prioritering av relevanta miljöfrågor ska ske i syfte att uppnå största möjliga miljönytta (prop. 2016/17:200 s. 207).</w:t>
      </w:r>
    </w:p>
    <w:p w14:paraId="11EC0E66" w14:textId="77777777" w:rsidR="00624359" w:rsidRDefault="00624359" w:rsidP="004B7517">
      <w:pPr>
        <w:pStyle w:val="Rubrik4utannumrering"/>
      </w:pPr>
      <w:r>
        <w:t>Krav på länsstyrelsen att skriftligen redovisa sin bedömning</w:t>
      </w:r>
    </w:p>
    <w:p w14:paraId="27F1184D" w14:textId="77777777" w:rsidR="00624359" w:rsidRDefault="00624359" w:rsidP="004B7517">
      <w:pPr>
        <w:pStyle w:val="Brdtext"/>
      </w:pPr>
      <w:r>
        <w:t>En effektiv samrådsprocess där myndigheter framför sina synpunkter tidigt i processen och där den som avser att bedriva en verksamhet eller vidta en åtgärd tar ansvar för att tidigt ta fram ett bra underlag</w:t>
      </w:r>
      <w:r w:rsidRPr="002068E7">
        <w:t xml:space="preserve"> </w:t>
      </w:r>
      <w:r>
        <w:t>är viktiga faktorer för att korta handläggningstiderna. Om en tillståndsmyndighet får in en bristfällig ansökan kan det leda till krav på omfattande komplett</w:t>
      </w:r>
      <w:r>
        <w:softHyphen/>
        <w:t>eringar, vilket gör att handläggningstiden förlängs på ett oönskat sätt. En väl fungerande samrådsprocess kan minska behovet av omfattande kompletteringar.</w:t>
      </w:r>
    </w:p>
    <w:p w14:paraId="673E131E" w14:textId="77777777" w:rsidR="00624359" w:rsidRDefault="00624359" w:rsidP="004B7517">
      <w:pPr>
        <w:pStyle w:val="Brdtextmedindrag"/>
      </w:pPr>
      <w:r>
        <w:t>Länsstyrelsen ska lämna sin syn på miljökonsekvensbeskrivningens omfattning och detaljeringsgrad om sökanden begär det. Om sökanden inte begär det lämnas ingen sådan bedömning. Begränsad vägledning vid samrådet kan leda till bristfälliga beslutsunderlag som i sin tur kan medföra behov av kompletteringar. Av utredningen framgår att samråden om ansökan och miljökonsekvensbeskrivningen i dag delvis är ineffektiva och att dokumentationen ofta består oftast av enkla minnesanteckningar som förs av den som avser att bedriva verksamheten eller vidta åtgärden. Detta bidrar till att utfallet av samrådet ofta är otydligt.</w:t>
      </w:r>
    </w:p>
    <w:p w14:paraId="53705B3C" w14:textId="77777777" w:rsidR="00624359" w:rsidRDefault="00624359" w:rsidP="004B7517">
      <w:pPr>
        <w:pStyle w:val="Brdtextmedindrag"/>
      </w:pPr>
      <w:r>
        <w:t>En del av utredningens förslag är att det ska ställas krav på att länsstyrelsen alltid skriftligen ska redovisa sin bedömning i frågan om vad miljökonsekvensbeskrivningen ska innehålla för att kunna läggas till grund för den fortsatta miljöbedömningen. Syftet med förslaget är att utfallet av samrådet ska bli tydligare och att förutsättningarna för den fortsatta tillståndsprocessen ska förbättras. Vidare föreslår utredningen att det ska ställas krav på att miljökonsekvensbeskrivningen ska innehålla en redo</w:t>
      </w:r>
      <w:r>
        <w:softHyphen/>
        <w:t>görelse av länsstyrelsens bedömning i syfte att ge ett bättre prövnings</w:t>
      </w:r>
      <w:r>
        <w:softHyphen/>
        <w:t>underlag.</w:t>
      </w:r>
    </w:p>
    <w:p w14:paraId="1868F7DF" w14:textId="77777777" w:rsidR="00624359" w:rsidRDefault="00624359" w:rsidP="004B7517">
      <w:pPr>
        <w:pStyle w:val="Brdtextmedindrag"/>
      </w:pPr>
      <w:r>
        <w:t>Flera remissinstanser, bl.a. Cementa AB, Länsstyrelsen i Värmlands län och Trafikverket, framhåller att det är positivt att länsstyrelserna alltid ska redovisa sin bedömning. Även regeringen anser att dessa delar av förslaget skulle bidra till att effektivisera samråden och ge ett bättre prövnings</w:t>
      </w:r>
      <w:r>
        <w:softHyphen/>
        <w:t>underlag. Som länsstyrelserna i Östergötlands län och Värmlands län framhåller kan det visserligen vara svårt att i samrådsskedet ge en detaljerad bild av vilket underlag som kan komma att krävas och det kan behövas kompletteringar av underlaget hos prövningsmyndigheten. Detta hindrar dock inte att en obligatorisk bedömning från länsstyrelsen kan förväntas bidra till ett bättre prövningsunderlag. Sammanfattningsvis bör det införas krav på att länsstyrelserna alltid skriftligen ska redovisa sin bedömning av vad miljökonsekvensbeskrivningen ska innehålla.</w:t>
      </w:r>
    </w:p>
    <w:p w14:paraId="0DF9EF25" w14:textId="52A10BA7" w:rsidR="00624359" w:rsidRDefault="00624359" w:rsidP="004B7517">
      <w:pPr>
        <w:pStyle w:val="Brdtextmedindrag"/>
      </w:pPr>
      <w:r w:rsidRPr="00261C61">
        <w:t>Länsstyrelsernas</w:t>
      </w:r>
      <w:r>
        <w:t xml:space="preserve"> bedömningar under samrådsprocessen är inte bindan</w:t>
      </w:r>
      <w:r>
        <w:softHyphen/>
        <w:t>de. I förarbetena till 6 kap. miljöbalken framhålls att det kan anses som självklart att de råd som länsstyrelsen ger inte är bindande, men att det för tydlighetens skull ändå ska anges särskilt. (Se prop. 2016/17:200 s. 123.) Några remissinstanser föreslår att bedömningarna ska bli bindande för att förutsebarheten ska öka. Att göra länsstyrelsens bedömningar bindande i den fortsatta tillståndsprocessen skulle dock innebära en drastisk för</w:t>
      </w:r>
      <w:r>
        <w:softHyphen/>
        <w:t>ändring av dessas karaktär och samrådets funktion, vilket det inte finns utrymme för i det här lagstiftningsärendet. Bedömningarna bör oförändrat endast vara råd</w:t>
      </w:r>
      <w:r>
        <w:softHyphen/>
        <w:t>givande. Det finns i sammanhanget skäl att betona att det är viktigt att länsstyrelsen har en aktiv roll under samrådet och verkar för en miljökon</w:t>
      </w:r>
      <w:r>
        <w:softHyphen/>
        <w:t>sekvensbeskrivning som utgör ett så bra beslutsunderlag som möjligt. Detta för att minska risken för senare krav på kompletteringar som fördröjer prövningsprocessen. Ett bra samråd och ett bra underlag minskar risken för att det senare i processen kommer fram omständigheter som gör att länsstyrelsen ändrar sin bedömning.</w:t>
      </w:r>
    </w:p>
    <w:p w14:paraId="48581CB5" w14:textId="77777777" w:rsidR="00624359" w:rsidRDefault="00624359" w:rsidP="004B7517">
      <w:pPr>
        <w:pStyle w:val="Rubrik4utannumrering"/>
      </w:pPr>
      <w:r>
        <w:t>Avgränsningssamrådet</w:t>
      </w:r>
      <w:r w:rsidRPr="006D724D">
        <w:t xml:space="preserve"> </w:t>
      </w:r>
      <w:r>
        <w:t>ska göras i dialog med den som avser att bedriva verksamheten</w:t>
      </w:r>
    </w:p>
    <w:p w14:paraId="7752236B" w14:textId="77777777" w:rsidR="00624359" w:rsidRDefault="00624359" w:rsidP="004B7517">
      <w:pPr>
        <w:pStyle w:val="Brdtext"/>
      </w:pPr>
      <w:r>
        <w:t>Som framgår ovan ska länsstyrelsen under avgränsningssamrådet verka för att innehållet i miljökonsekvensbeskrivningen får den omfattning och detaljeringsgrad som behövs för tillståndsprövningen. Utredningen före</w:t>
      </w:r>
      <w:r>
        <w:softHyphen/>
        <w:t>slår att det i lagen ska förtydligas att detta ska ske i dialog med verksam</w:t>
      </w:r>
      <w:r>
        <w:softHyphen/>
        <w:t>hetsutövaren. Flera remissinstanser,</w:t>
      </w:r>
      <w:r w:rsidRPr="0068458F">
        <w:t xml:space="preserve"> </w:t>
      </w:r>
      <w:r>
        <w:t>bl.a. Länsstyrelsen i Västerbottens län och Återvinningsindustrierna, är positiva till förslaget som understryker att länsstyrelsen ska ha en serviceinriktad och aktiv roll. Även regeringen ser positivt på förslaget. Länsstyrelsen behöver tillsammans med den som avser att bedriva verksamheten eller vidta åtgärden arbeta för att få fram en bra miljökonsekvensbeskrivning. Den ömsesidiga dialogen är central för ett framgångsrikt samråd. Det av utredningen föreslagna tillägget understryker detta.</w:t>
      </w:r>
    </w:p>
    <w:p w14:paraId="2525ADA5" w14:textId="77777777" w:rsidR="00624359" w:rsidRDefault="00624359" w:rsidP="004B7517">
      <w:pPr>
        <w:pStyle w:val="Rubrik4utannumrering"/>
      </w:pPr>
      <w:r>
        <w:t>Utredningens övriga förslag om länsstyrelsens roll under avgränsningssamrådet</w:t>
      </w:r>
    </w:p>
    <w:p w14:paraId="31834A77" w14:textId="77777777" w:rsidR="00624359" w:rsidRDefault="00624359" w:rsidP="004B7517">
      <w:pPr>
        <w:pStyle w:val="Brdtext"/>
      </w:pPr>
      <w:r>
        <w:t>Utredningen har också lämnat förslag om att länsstyrelsen ska tillvarata och samordna statens intressen i avgränsningssamrådet, att vissa myndig</w:t>
      </w:r>
      <w:r>
        <w:softHyphen/>
        <w:t>heter ska vara skyldiga att ge in de yttranden och det underlag som läns</w:t>
      </w:r>
      <w:r>
        <w:softHyphen/>
        <w:t>styrelsen begär, att länsstyrelsen ska identifiera de väsentliga miljöeffekt</w:t>
      </w:r>
      <w:r>
        <w:softHyphen/>
        <w:t>erna och redogöra för olika uppfattningar i frågan och hur dessa kan hanteras samt att miljökonsekvensbeskrivningen ska innehålla sökandens bemötande av länsstyrelsens bedömning.</w:t>
      </w:r>
    </w:p>
    <w:p w14:paraId="14CC8190" w14:textId="77777777" w:rsidR="00624359" w:rsidRDefault="00624359" w:rsidP="004B7517">
      <w:pPr>
        <w:pStyle w:val="Brdtextmedindrag"/>
      </w:pPr>
      <w:r>
        <w:t>Som framgår av redogörelsen för remissynpunkterna får dessa förslag stark kritik från remissinstanserna. Lämpligheten av att länsstyrelsen ska föra partsmyndigheters talan ifrågasätts och det finns farhågor om onödig administration och en förlängd samrådsprocess. En allvarlig kritik från många remissinstanser är att den föreslagna rollen för länsstyrelsen skulle medföra en oacceptabel förskjutning av ansvaret från verksamhets</w:t>
      </w:r>
      <w:r>
        <w:softHyphen/>
        <w:t>utövaren till länsstyrelsen.</w:t>
      </w:r>
    </w:p>
    <w:p w14:paraId="04932BFC" w14:textId="77777777" w:rsidR="00624359" w:rsidRDefault="00624359" w:rsidP="004B7517">
      <w:pPr>
        <w:pStyle w:val="Brdtextmedindrag"/>
      </w:pPr>
      <w:r>
        <w:t>Mot bakgrund av den starka kritiken är inte regeringen beredd att gå vidare med dessa förslag.</w:t>
      </w:r>
    </w:p>
    <w:p w14:paraId="1D0B1EA4" w14:textId="77777777" w:rsidR="00624359" w:rsidRDefault="00624359" w:rsidP="004B7517">
      <w:pPr>
        <w:pStyle w:val="Brdtextmedindrag"/>
      </w:pPr>
      <w:r w:rsidRPr="00D80BB1">
        <w:t>Flera</w:t>
      </w:r>
      <w:r>
        <w:t xml:space="preserve"> remissinstanser har synpunkter gällande avgränsningssamrådet och genomförandet av MKB-direktivet som inte ryms inom ramen för detta lagstiftningsärende. Regeringen har tillsatt Miljötillstånds</w:t>
      </w:r>
      <w:r>
        <w:softHyphen/>
        <w:t>utred</w:t>
      </w:r>
      <w:r>
        <w:softHyphen/>
        <w:t>ningen (KN 2023:2), som bl.a. ska se över i vilken utsträckning myndig</w:t>
      </w:r>
      <w:r>
        <w:softHyphen/>
        <w:t>heter bör delta som parter eller remissmyndigheter i tillståndsprövningen enligt miljö</w:t>
      </w:r>
      <w:r>
        <w:softHyphen/>
        <w:t>balken och om de bör samordna sitt deltagande och om det ska krävas att en myndighet ska ha deltagit i samrådet för att senare kunna överklaga (dir. 2023:78).</w:t>
      </w:r>
    </w:p>
    <w:p w14:paraId="4EA346FA" w14:textId="77777777" w:rsidR="00624359" w:rsidRDefault="00624359" w:rsidP="004B7517">
      <w:pPr>
        <w:pStyle w:val="Rubrik2"/>
      </w:pPr>
      <w:bookmarkStart w:id="64" w:name="_Toc165537299"/>
      <w:bookmarkStart w:id="65" w:name="_Toc167353438"/>
      <w:r>
        <w:t>Kammarkollegiet tas bort som partsmyndighet</w:t>
      </w:r>
      <w:bookmarkEnd w:id="64"/>
      <w:bookmarkEnd w:id="65"/>
    </w:p>
    <w:p w14:paraId="68E6D702" w14:textId="77777777" w:rsidR="00624359" w:rsidRPr="00A76360" w:rsidRDefault="00624359" w:rsidP="004B7517">
      <w:pPr>
        <w:pStyle w:val="Brdtextram"/>
        <w:rPr>
          <w:sz w:val="8"/>
          <w:szCs w:val="8"/>
        </w:rPr>
      </w:pPr>
      <w:r w:rsidRPr="00420062">
        <w:rPr>
          <w:b/>
        </w:rPr>
        <w:t>Regeringens förslag:</w:t>
      </w:r>
      <w:r>
        <w:t xml:space="preserve"> Kammarkollegiet ska inte längre vara partsmyn</w:t>
      </w:r>
      <w:r>
        <w:softHyphen/>
        <w:t>dighet.</w:t>
      </w:r>
    </w:p>
    <w:p w14:paraId="7AD36108" w14:textId="77777777" w:rsidR="00624359" w:rsidRPr="00E80EEA" w:rsidRDefault="00624359" w:rsidP="004B7517">
      <w:pPr>
        <w:pStyle w:val="Brdtextmedindrag"/>
        <w:rPr>
          <w:b/>
          <w:sz w:val="8"/>
          <w:szCs w:val="8"/>
        </w:rPr>
      </w:pPr>
    </w:p>
    <w:p w14:paraId="1A3E7309" w14:textId="77777777" w:rsidR="00624359" w:rsidRPr="00757002" w:rsidRDefault="00624359" w:rsidP="004B7517">
      <w:pPr>
        <w:pStyle w:val="Brdtextmedindrag"/>
      </w:pPr>
      <w:r w:rsidRPr="0006285B">
        <w:rPr>
          <w:b/>
        </w:rPr>
        <w:t>Utredningens förslag</w:t>
      </w:r>
      <w:r>
        <w:rPr>
          <w:bCs/>
        </w:rPr>
        <w:t xml:space="preserve"> överensstämmer i huvudsak med regeringens förslag</w:t>
      </w:r>
      <w:r w:rsidRPr="00F10F7A">
        <w:t>.</w:t>
      </w:r>
      <w:r>
        <w:t xml:space="preserve"> </w:t>
      </w:r>
      <w:bookmarkStart w:id="66" w:name="_Hlk163739082"/>
      <w:r>
        <w:t>Utredningens förslår även en ändring i regleringen om i vilka fall mark- och miljödomstolen inte behöver skicka över ansöknings</w:t>
      </w:r>
      <w:r>
        <w:softHyphen/>
        <w:t>hand</w:t>
      </w:r>
      <w:r>
        <w:softHyphen/>
        <w:t>lingarna och kungörelsen till partsmyndigheterna</w:t>
      </w:r>
      <w:bookmarkEnd w:id="66"/>
      <w:r>
        <w:t>.</w:t>
      </w:r>
    </w:p>
    <w:p w14:paraId="68CFCEF3" w14:textId="77777777" w:rsidR="00624359" w:rsidRDefault="00624359" w:rsidP="004B7517">
      <w:pPr>
        <w:pStyle w:val="Brdtextmedindrag"/>
      </w:pPr>
      <w:r>
        <w:rPr>
          <w:b/>
          <w:bCs/>
        </w:rPr>
        <w:t>Remissinstanserna:</w:t>
      </w:r>
      <w:r>
        <w:rPr>
          <w:i/>
          <w:iCs/>
        </w:rPr>
        <w:t xml:space="preserve"> </w:t>
      </w:r>
      <w:r>
        <w:t>En majoritet av remissinstanser</w:t>
      </w:r>
      <w:r>
        <w:rPr>
          <w:i/>
          <w:iCs/>
        </w:rPr>
        <w:t xml:space="preserve"> </w:t>
      </w:r>
      <w:r w:rsidRPr="00145D0A">
        <w:t xml:space="preserve">är positiva </w:t>
      </w:r>
      <w:r>
        <w:t xml:space="preserve">till förslaget </w:t>
      </w:r>
      <w:r w:rsidRPr="00145D0A">
        <w:t xml:space="preserve">eller har inget att invända mot </w:t>
      </w:r>
      <w:r>
        <w:t>det</w:t>
      </w:r>
      <w:r w:rsidRPr="00145D0A">
        <w:t>.</w:t>
      </w:r>
    </w:p>
    <w:p w14:paraId="07432057" w14:textId="77777777" w:rsidR="00624359" w:rsidRDefault="00624359" w:rsidP="004B7517">
      <w:pPr>
        <w:pStyle w:val="Brdtextmedindrag"/>
      </w:pPr>
      <w:r>
        <w:rPr>
          <w:i/>
          <w:iCs/>
        </w:rPr>
        <w:t xml:space="preserve">Kammarkollegiet </w:t>
      </w:r>
      <w:r>
        <w:t>har inget att invända mot att myndigheten upphör att vara partsmyndighet under förutsättning att det säkerställs att myndigheten har tillräcklig kompetens och personalresurser för att fortsätta att hantera pågående ärenden hos myndigheten.</w:t>
      </w:r>
      <w:r>
        <w:rPr>
          <w:i/>
        </w:rPr>
        <w:t xml:space="preserve"> </w:t>
      </w:r>
      <w:r w:rsidRPr="008C2479">
        <w:rPr>
          <w:iCs/>
        </w:rPr>
        <w:t>Hos Kammarkollegiet finns i nuläget närmare ett hundratal öppna miljöprövningar där kollegiet är aktivt. Vissa ärenden ligger på prövotid och behöver hanteras när prövotids</w:t>
      </w:r>
      <w:r>
        <w:rPr>
          <w:iCs/>
        </w:rPr>
        <w:softHyphen/>
      </w:r>
      <w:r w:rsidRPr="008C2479">
        <w:rPr>
          <w:iCs/>
        </w:rPr>
        <w:t>redo</w:t>
      </w:r>
      <w:r>
        <w:rPr>
          <w:iCs/>
        </w:rPr>
        <w:softHyphen/>
      </w:r>
      <w:r w:rsidRPr="008C2479">
        <w:rPr>
          <w:iCs/>
        </w:rPr>
        <w:t>vis</w:t>
      </w:r>
      <w:r>
        <w:rPr>
          <w:iCs/>
        </w:rPr>
        <w:softHyphen/>
      </w:r>
      <w:r w:rsidRPr="008C2479">
        <w:rPr>
          <w:iCs/>
        </w:rPr>
        <w:t>ningarna lämnas in, vilket kan ligga flera år bort. Det finns även ärenden där prövningen har pågått i många år. Det innebär att kollegiet under en längre övergångsperiod måste säkerställa att det finns kompetens och personalresurser för att kunna handlägga dessa ärenden</w:t>
      </w:r>
    </w:p>
    <w:p w14:paraId="353C57D6" w14:textId="77777777" w:rsidR="00624359" w:rsidRPr="00145D0A" w:rsidRDefault="00624359" w:rsidP="004B7517">
      <w:pPr>
        <w:pStyle w:val="Brdtextmedindrag"/>
      </w:pPr>
      <w:r w:rsidRPr="001D41FE">
        <w:rPr>
          <w:i/>
          <w:iCs/>
        </w:rPr>
        <w:t>Havs- och vattenmyndigheten</w:t>
      </w:r>
      <w:r>
        <w:rPr>
          <w:i/>
          <w:iCs/>
        </w:rPr>
        <w:t>,</w:t>
      </w:r>
      <w:r w:rsidRPr="00452606">
        <w:rPr>
          <w:i/>
          <w:iCs/>
        </w:rPr>
        <w:t xml:space="preserve"> </w:t>
      </w:r>
      <w:r>
        <w:rPr>
          <w:i/>
          <w:iCs/>
        </w:rPr>
        <w:t xml:space="preserve">Myndigheten för samhällsskydd och beredskap, </w:t>
      </w:r>
      <w:r w:rsidRPr="00261352">
        <w:rPr>
          <w:i/>
          <w:iCs/>
        </w:rPr>
        <w:t>Naturvårdsverket</w:t>
      </w:r>
      <w:r>
        <w:t xml:space="preserve"> </w:t>
      </w:r>
      <w:r w:rsidRPr="001D41FE">
        <w:t xml:space="preserve">och </w:t>
      </w:r>
      <w:r>
        <w:rPr>
          <w:i/>
          <w:iCs/>
        </w:rPr>
        <w:t xml:space="preserve">Sveriges Kommuner och Regioner </w:t>
      </w:r>
      <w:r>
        <w:t>ställer sig positiva till att Kammarkollegier upphör att vara partsmyndighet eller har inget att invända mot förslaget.</w:t>
      </w:r>
    </w:p>
    <w:p w14:paraId="6702895A" w14:textId="77777777" w:rsidR="00624359" w:rsidRDefault="00624359" w:rsidP="004B7517">
      <w:pPr>
        <w:pStyle w:val="Brdtextmedindrag"/>
      </w:pPr>
      <w:r>
        <w:rPr>
          <w:i/>
          <w:iCs/>
        </w:rPr>
        <w:t xml:space="preserve">Cementa AB </w:t>
      </w:r>
      <w:r w:rsidRPr="0094041F">
        <w:t>och</w:t>
      </w:r>
      <w:r>
        <w:rPr>
          <w:i/>
          <w:iCs/>
        </w:rPr>
        <w:t xml:space="preserve"> LKAB</w:t>
      </w:r>
      <w:r>
        <w:t xml:space="preserve"> vill minska antalet partsmyndigheter ytterligare och bedömer att förslaget inte går tillräckligt långt.</w:t>
      </w:r>
    </w:p>
    <w:p w14:paraId="675C2F03" w14:textId="77777777" w:rsidR="00624359" w:rsidRPr="004F2B01" w:rsidRDefault="00624359" w:rsidP="004B7517">
      <w:pPr>
        <w:pStyle w:val="Brdtextmedindrag"/>
      </w:pPr>
      <w:r w:rsidRPr="004F2B01">
        <w:rPr>
          <w:i/>
          <w:iCs/>
        </w:rPr>
        <w:t>Länsstyrelsen i Hallands län</w:t>
      </w:r>
      <w:r w:rsidRPr="004F2B01">
        <w:t xml:space="preserve"> </w:t>
      </w:r>
      <w:r>
        <w:t>tillstyrker förslaget eller har ingen invändning mot det</w:t>
      </w:r>
      <w:r w:rsidRPr="004F2B01">
        <w:t>.</w:t>
      </w:r>
    </w:p>
    <w:p w14:paraId="568486D1" w14:textId="77777777" w:rsidR="00624359" w:rsidRPr="004F2B01" w:rsidRDefault="00624359" w:rsidP="004B7517">
      <w:pPr>
        <w:pStyle w:val="Brdtextmedindrag"/>
      </w:pPr>
      <w:r w:rsidRPr="004F2B01">
        <w:rPr>
          <w:i/>
          <w:iCs/>
        </w:rPr>
        <w:t xml:space="preserve">Länsstyrelsen i Kronobergs län </w:t>
      </w:r>
      <w:r>
        <w:t xml:space="preserve">har ingen invändning mot förslaget men </w:t>
      </w:r>
      <w:r w:rsidRPr="004F2B01">
        <w:t>framhåller att Kammarkollegiet har haft en mycket viktig roll i att driva fram praxis.</w:t>
      </w:r>
    </w:p>
    <w:p w14:paraId="3534DC03" w14:textId="42943DEE" w:rsidR="00624359" w:rsidRPr="004F2B01" w:rsidRDefault="00624359" w:rsidP="004B7517">
      <w:pPr>
        <w:pStyle w:val="Brdtextmedindrag"/>
      </w:pPr>
      <w:r w:rsidRPr="004F2B01">
        <w:rPr>
          <w:i/>
          <w:iCs/>
        </w:rPr>
        <w:t>Länsstyrelsen i Jönköpings län</w:t>
      </w:r>
      <w:r w:rsidRPr="004F2B01">
        <w:t xml:space="preserve"> tillstyrker förslaget, men framhåller att det behöver tydliggöras vilken central myndighet som ska ta över Kammarkollegiets roll.</w:t>
      </w:r>
    </w:p>
    <w:p w14:paraId="47E941FF" w14:textId="77777777" w:rsidR="00624359" w:rsidRPr="004F2B01" w:rsidRDefault="00624359" w:rsidP="004B7517">
      <w:pPr>
        <w:pStyle w:val="Brdtextmedindrag"/>
      </w:pPr>
      <w:r w:rsidRPr="004F2B01">
        <w:rPr>
          <w:i/>
          <w:iCs/>
        </w:rPr>
        <w:t xml:space="preserve">Länsstyrelsen i Västernorrlands län </w:t>
      </w:r>
      <w:r>
        <w:t>avstyrker förslaget</w:t>
      </w:r>
      <w:r w:rsidRPr="004F2B01">
        <w:t xml:space="preserve"> men </w:t>
      </w:r>
      <w:r>
        <w:t xml:space="preserve">anser att Kammarkollegiets roll </w:t>
      </w:r>
      <w:r w:rsidRPr="004F2B01">
        <w:t xml:space="preserve">kan behöva tydliggöras. </w:t>
      </w:r>
      <w:r>
        <w:t xml:space="preserve">Länsstyrelsen framhåller att </w:t>
      </w:r>
      <w:r w:rsidRPr="004F2B01">
        <w:t>Kammarkollegiet har haft en stark ställning inom vattenverksamhets</w:t>
      </w:r>
      <w:r>
        <w:softHyphen/>
      </w:r>
      <w:r w:rsidRPr="004F2B01">
        <w:t>området och en stor betydelse för rättspraxis.</w:t>
      </w:r>
      <w:r>
        <w:t xml:space="preserve"> Länsstyrelsen anser</w:t>
      </w:r>
      <w:r w:rsidRPr="004F2B01">
        <w:t xml:space="preserve"> att förslaget kan leda till en försämrad bevakning av de allmänna intressena.</w:t>
      </w:r>
    </w:p>
    <w:p w14:paraId="5A95A47C" w14:textId="77777777" w:rsidR="00624359" w:rsidRDefault="00624359" w:rsidP="004B7517">
      <w:pPr>
        <w:pStyle w:val="Brdtextmedindrag"/>
      </w:pPr>
      <w:r w:rsidRPr="004F2B01">
        <w:rPr>
          <w:i/>
          <w:iCs/>
        </w:rPr>
        <w:t>Nacka tingsrätt, mark- och miljödomstolen</w:t>
      </w:r>
      <w:r>
        <w:rPr>
          <w:i/>
          <w:iCs/>
        </w:rPr>
        <w:t>,</w:t>
      </w:r>
      <w:r w:rsidRPr="004F2B01">
        <w:t xml:space="preserve"> har inget att invända mot förslaget under förutsättning att den kompetens som Kammarkollegiet besitter förs över till en annan myndighet.</w:t>
      </w:r>
    </w:p>
    <w:p w14:paraId="39D40283" w14:textId="77777777" w:rsidR="00624359" w:rsidRDefault="00624359" w:rsidP="004B7517">
      <w:pPr>
        <w:pStyle w:val="Brdtextmedindrag"/>
      </w:pPr>
      <w:r w:rsidRPr="00782F0D">
        <w:rPr>
          <w:i/>
          <w:iCs/>
        </w:rPr>
        <w:t>Naturskyddsföreningen</w:t>
      </w:r>
      <w:r w:rsidRPr="00782F0D">
        <w:t xml:space="preserve"> </w:t>
      </w:r>
      <w:r>
        <w:t>avstyrker</w:t>
      </w:r>
      <w:r w:rsidRPr="00782F0D">
        <w:t xml:space="preserve"> förslaget och framhåller att Kammar</w:t>
      </w:r>
      <w:r>
        <w:softHyphen/>
      </w:r>
      <w:r w:rsidRPr="00782F0D">
        <w:t>kollegiet har genomfört ett stort antal omprövningar av vattenverksam</w:t>
      </w:r>
      <w:r>
        <w:softHyphen/>
      </w:r>
      <w:r w:rsidRPr="00782F0D">
        <w:t xml:space="preserve">heter. Denna erfarenhet finns inte hos någon annan myndighet. </w:t>
      </w:r>
      <w:r>
        <w:t xml:space="preserve">Föreningen anser att </w:t>
      </w:r>
      <w:r w:rsidRPr="006561DD">
        <w:t xml:space="preserve">förslaget att ta bort </w:t>
      </w:r>
      <w:r>
        <w:t>Kammar</w:t>
      </w:r>
      <w:r w:rsidRPr="006561DD">
        <w:t>kollegiets roll som part i den nationella planen för prövningen av moderna miljövillkor för vatten</w:t>
      </w:r>
      <w:r>
        <w:softHyphen/>
      </w:r>
      <w:r w:rsidRPr="006561DD">
        <w:t>kraften är ineffektivt.</w:t>
      </w:r>
    </w:p>
    <w:p w14:paraId="157130C9" w14:textId="77777777" w:rsidR="00624359" w:rsidRPr="00782F0D" w:rsidRDefault="00624359" w:rsidP="004B7517">
      <w:pPr>
        <w:pStyle w:val="Brdtextmedindrag"/>
      </w:pPr>
      <w:r w:rsidRPr="00782F0D">
        <w:rPr>
          <w:i/>
          <w:iCs/>
        </w:rPr>
        <w:t>SGU</w:t>
      </w:r>
      <w:r w:rsidRPr="00782F0D">
        <w:t xml:space="preserve"> tillstyrker förslaget, men föreslår att motsvarande resurser i stället ska föras över till SGU för att tillvarata intressen inom försörjnings</w:t>
      </w:r>
      <w:r>
        <w:softHyphen/>
      </w:r>
      <w:r w:rsidRPr="00782F0D">
        <w:t>trygghet för säkrad klimatomställning och ett hållbart nyttjande av landets mineralresurser.</w:t>
      </w:r>
    </w:p>
    <w:p w14:paraId="326956A7" w14:textId="77777777" w:rsidR="00624359" w:rsidRPr="00782F0D" w:rsidRDefault="00624359" w:rsidP="004B7517">
      <w:pPr>
        <w:pStyle w:val="Brdtextmedindrag"/>
      </w:pPr>
      <w:r w:rsidRPr="00782F0D">
        <w:rPr>
          <w:i/>
          <w:iCs/>
        </w:rPr>
        <w:t>Skogsindustrierna</w:t>
      </w:r>
      <w:r w:rsidRPr="00782F0D">
        <w:t xml:space="preserve"> </w:t>
      </w:r>
      <w:r>
        <w:t xml:space="preserve">tillstyrker förslaget men </w:t>
      </w:r>
      <w:r w:rsidRPr="00782F0D">
        <w:t xml:space="preserve">framhåller att </w:t>
      </w:r>
      <w:r>
        <w:t>fler myndig</w:t>
      </w:r>
      <w:r>
        <w:softHyphen/>
        <w:t>heter borde ha tagits bort.</w:t>
      </w:r>
    </w:p>
    <w:p w14:paraId="0E2E1106" w14:textId="77777777" w:rsidR="00624359" w:rsidRDefault="00624359" w:rsidP="004B7517">
      <w:pPr>
        <w:pStyle w:val="Brdtextmedindrag"/>
      </w:pPr>
      <w:r w:rsidRPr="00782F0D">
        <w:rPr>
          <w:i/>
          <w:iCs/>
        </w:rPr>
        <w:t>Svenskt Näringsliv</w:t>
      </w:r>
      <w:r w:rsidRPr="00782F0D">
        <w:t xml:space="preserve"> anser att förslaget är otillräckligt och önskar en större samordning av statens intressen.</w:t>
      </w:r>
    </w:p>
    <w:p w14:paraId="184FCA2E" w14:textId="77777777" w:rsidR="00624359" w:rsidRPr="000F289A" w:rsidRDefault="00624359" w:rsidP="004B7517">
      <w:pPr>
        <w:pStyle w:val="Brdtextmedindrag"/>
      </w:pPr>
      <w:r>
        <w:rPr>
          <w:i/>
          <w:iCs/>
        </w:rPr>
        <w:t xml:space="preserve">Svensk vindenergi </w:t>
      </w:r>
      <w:r>
        <w:t>är tveksam till förslaget eftersom det är rimligt att gå längre än vad som föreslås. Svensk vindenergi framhåller att enligt förnybartdirektivet ska den sökande inte behöva ha mer än en kontakt</w:t>
      </w:r>
      <w:r>
        <w:softHyphen/>
        <w:t>punkt.</w:t>
      </w:r>
    </w:p>
    <w:p w14:paraId="480C06A0" w14:textId="77777777" w:rsidR="00624359" w:rsidRPr="00782F0D" w:rsidRDefault="00624359" w:rsidP="004B7517">
      <w:pPr>
        <w:pStyle w:val="Brdtextmedindrag"/>
      </w:pPr>
      <w:r w:rsidRPr="00782F0D">
        <w:rPr>
          <w:i/>
          <w:iCs/>
        </w:rPr>
        <w:t>Vänersborgs tingsrätt, mark- och miljödomstolen</w:t>
      </w:r>
      <w:r>
        <w:rPr>
          <w:i/>
          <w:iCs/>
        </w:rPr>
        <w:t>,</w:t>
      </w:r>
      <w:r w:rsidRPr="00782F0D">
        <w:t xml:space="preserve"> avstyrker förslaget. </w:t>
      </w:r>
      <w:r>
        <w:t xml:space="preserve">Domstolen framhåller att </w:t>
      </w:r>
      <w:r w:rsidRPr="00782F0D">
        <w:t xml:space="preserve">Kammarkollegiet företräder statens intressen ur ett vidare perspektiv än det rent miljömässiga och bör finnas kvar i denna egenskap. </w:t>
      </w:r>
      <w:r>
        <w:t>Domstolen anser att d</w:t>
      </w:r>
      <w:r w:rsidRPr="00782F0D">
        <w:t>et kan finnas skäl att tydliggöra Kammarkollegiets uppgifter.</w:t>
      </w:r>
    </w:p>
    <w:p w14:paraId="1066FFA5" w14:textId="77777777" w:rsidR="00624359" w:rsidRPr="00782F0D" w:rsidRDefault="00624359" w:rsidP="004B7517">
      <w:pPr>
        <w:pStyle w:val="Brdtextmedindrag"/>
        <w:rPr>
          <w:i/>
          <w:iCs/>
        </w:rPr>
      </w:pPr>
      <w:r w:rsidRPr="00782F0D">
        <w:rPr>
          <w:i/>
          <w:iCs/>
        </w:rPr>
        <w:t xml:space="preserve">WWF </w:t>
      </w:r>
      <w:r>
        <w:t>avstyrker</w:t>
      </w:r>
      <w:r w:rsidRPr="00782F0D">
        <w:t xml:space="preserve"> förslaget. </w:t>
      </w:r>
      <w:r>
        <w:t xml:space="preserve">WWF framhåller att </w:t>
      </w:r>
      <w:r w:rsidRPr="00782F0D">
        <w:t>Kammarkollegiet är den myndighet som har störst erfarenhet av att initiera och föra talan i om</w:t>
      </w:r>
      <w:r>
        <w:softHyphen/>
      </w:r>
      <w:r w:rsidRPr="00782F0D">
        <w:t>prövningsprocesser</w:t>
      </w:r>
      <w:r>
        <w:t xml:space="preserve"> enligt 24 kap. 10 § miljöbalken för moderna miljö</w:t>
      </w:r>
      <w:r>
        <w:softHyphen/>
        <w:t>villkor för vattenverksamheter för produktion av vattenkraftsel och för miljöfarlig verksamhet.</w:t>
      </w:r>
    </w:p>
    <w:p w14:paraId="5A6A1669" w14:textId="77777777" w:rsidR="00624359" w:rsidRPr="0064473F" w:rsidRDefault="00624359" w:rsidP="004B7517">
      <w:pPr>
        <w:pStyle w:val="Brdtextmedindrag"/>
        <w:rPr>
          <w:i/>
          <w:iCs/>
        </w:rPr>
      </w:pPr>
      <w:r w:rsidRPr="00782F0D">
        <w:rPr>
          <w:i/>
          <w:iCs/>
        </w:rPr>
        <w:t xml:space="preserve">Älvräddarna </w:t>
      </w:r>
      <w:r w:rsidRPr="00782F0D">
        <w:t>ser både för- och nackdelar med förslaget</w:t>
      </w:r>
      <w:r>
        <w:t xml:space="preserve"> och framhåller att </w:t>
      </w:r>
      <w:r w:rsidRPr="00782F0D">
        <w:t xml:space="preserve">Kammarkollegiet </w:t>
      </w:r>
      <w:r>
        <w:t xml:space="preserve">är den enda myndigheten </w:t>
      </w:r>
      <w:r w:rsidRPr="00782F0D">
        <w:t>som aktivt deltar som part i vattenkraftsmål.</w:t>
      </w:r>
    </w:p>
    <w:p w14:paraId="32EAA033" w14:textId="77777777" w:rsidR="00624359" w:rsidRDefault="00624359" w:rsidP="004B7517">
      <w:pPr>
        <w:pStyle w:val="Rubrik3utannumrering"/>
      </w:pPr>
      <w:r w:rsidRPr="003534A6">
        <w:t>Skälen för förslaget</w:t>
      </w:r>
    </w:p>
    <w:p w14:paraId="6E108723" w14:textId="77777777" w:rsidR="00624359" w:rsidRPr="00E23DA2" w:rsidRDefault="00624359" w:rsidP="004B7517">
      <w:pPr>
        <w:pStyle w:val="Rubrik4utannumrering"/>
        <w:spacing w:before="0"/>
      </w:pPr>
      <w:r>
        <w:t>Behov av förändring</w:t>
      </w:r>
    </w:p>
    <w:p w14:paraId="0B1D35EA" w14:textId="77777777" w:rsidR="00624359" w:rsidRDefault="00624359" w:rsidP="004B7517">
      <w:pPr>
        <w:pStyle w:val="Brdtext"/>
      </w:pPr>
      <w:r>
        <w:t>Av miljöbalken framgår att Naturvårdsverket, Havs- och vattenmyndig</w:t>
      </w:r>
      <w:r>
        <w:softHyphen/>
        <w:t>heten, Kammarkollegiet, Myndigheten för samhällsskydd och beredskap och länsstyrelsen, när det behövs, ska föra talan för att tillvarata miljö</w:t>
      </w:r>
      <w:r>
        <w:softHyphen/>
        <w:t>intressen och andra allmänna intressen. En kommun får föra talan för att tillvarata miljöintressen och andra allmänna intressen inom kommunen (22 kap. 6 § miljöbalken).</w:t>
      </w:r>
    </w:p>
    <w:p w14:paraId="7AAA1092" w14:textId="77777777" w:rsidR="00624359" w:rsidRDefault="00624359" w:rsidP="004B7517">
      <w:pPr>
        <w:pStyle w:val="Brdtextmedindrag"/>
      </w:pPr>
      <w:r>
        <w:t>Av tillgänglig statistik är det inte möjligt att utläsa hur den samlade handläggningstiden påverkas av att centrala förvaltningsmyndigheter agerar som part. Det kan förutsättas att det i många fall innebär effektivitet och förbättrad kvalitet på processen genom att kunskaps- och besluts</w:t>
      </w:r>
      <w:r>
        <w:softHyphen/>
        <w:t>underlaget för prövningsmyndigheten blir bättre. En myndighets agerande som part kan dock även innebära att vissa processer blir mer långdragna eftersom det blir fler aktörer att ta hänsyn till, fler inlagor och eventuellt även fler begäran om anstånd. En tillståndsprocess kan även förlängas av att en statlig myndighet i sin partsroll överklagar ett beslut eller en dom.</w:t>
      </w:r>
    </w:p>
    <w:p w14:paraId="694AA494" w14:textId="77777777" w:rsidR="00624359" w:rsidRDefault="00624359" w:rsidP="004B7517">
      <w:pPr>
        <w:pStyle w:val="Brdtextmedindrag"/>
      </w:pPr>
      <w:r>
        <w:t>Miljöprocessen kännetecknas generellt av att ett antal olika enskilda och allmänna intressen ställs mot varandra i ett komplext rättsligt samt natur</w:t>
      </w:r>
      <w:r>
        <w:softHyphen/>
        <w:t>vetenskapligt och tekniskt sammanhang. Tillståndsprövningen i Sverige sker hos mark- och miljödomstolarna respektive länsstyrelsernas miljö</w:t>
      </w:r>
      <w:r>
        <w:softHyphen/>
        <w:t xml:space="preserve">prövningsdelegationer. De centrala förvaltningsmyndigheterna besitter viktig sakkunskap inom sina respektive ansvarsområden och deras deltagande i mål och ärenden skapar förutsättningar för enhetlig nationell praxisbildning och tillsynsvägledning. Eftersom </w:t>
      </w:r>
      <w:r w:rsidRPr="00AE12CE">
        <w:t>prövning och vägledning är kommunicerande kärl</w:t>
      </w:r>
      <w:r>
        <w:t xml:space="preserve"> bidrar praxisbildningen till förutsägbarhet och likformighet i tillståndsprocesserna.</w:t>
      </w:r>
    </w:p>
    <w:p w14:paraId="6F989F33" w14:textId="47253B20" w:rsidR="00624359" w:rsidRDefault="00624359" w:rsidP="004B7517">
      <w:pPr>
        <w:pStyle w:val="Brdtextmedindrag"/>
      </w:pPr>
      <w:r>
        <w:t>De centrala förvaltningsmyndigheterna prioriterar ärenden utifrån sina ansvarsområden, och avgränsningarna av deras ansvarsområden är i stora delar tydliga. Utredningens förslag att Kammarkollegiets partsroll ska upphöra baseras på att det finns tydliga överlappningar mellan framför allt Kammarkollegiets och Havs- och vattenmyndighetens ansvarsområden, och mellan Kammarkollegiets och Naturvårdsverkets ansvarsområden. Kammarkollegiet fokuserar framför allt på vattenverksamhet och därtill kopplade frågor om art- och områdesskydd, miljökvalitetsnormer för vatten samt processuella frågor. Dessa frågor bevakas även av Havs- och vattenmyndigheten och Naturvårdsverket. Kammarkollegiet bedöms inte företräda staten ur ett vidare perspektiv än det rent miljömässiga i dessa mål.</w:t>
      </w:r>
    </w:p>
    <w:p w14:paraId="4D2054C6" w14:textId="1776A869" w:rsidR="00624359" w:rsidRDefault="00624359" w:rsidP="004B7517">
      <w:pPr>
        <w:pStyle w:val="Brdtextmedindrag"/>
      </w:pPr>
      <w:r>
        <w:t>Regeringen bedömer att det bör ses som en effektiviseringsåtgärd att ta bort Kammarkollegiets partsroll i miljöbalken och att utredningens förslag bör genomföras. Det innebär att Kammarkollegiet inte längre kommer att föra talan i nya mål enligt miljöbalken för att tillvarata miljöintressen och andra allmänna intressen. Kammarkollegiet framhåller att myndigheten är aktiv i flera pågående prövningar. Eftersom äldre före</w:t>
      </w:r>
      <w:r>
        <w:softHyphen/>
        <w:t>skrifter fortfarande ska gälla för handläggningen av mål och ärenden som har påbörjats före ikraftträdandet har myndigheten möjlighet att fortsätta delta som part i dessa mål tills de har avslutats. Om Kammarkollegiet inte skulle ha möjlighet att fortsätta sitt deltagande i ett mål kan prövnings</w:t>
      </w:r>
      <w:r>
        <w:softHyphen/>
        <w:t>myndigheten förelägga Havs- och vattenmyndigheten eller Naturvårds</w:t>
      </w:r>
      <w:r>
        <w:softHyphen/>
        <w:t>verket att ge in det prövningsunderlag som myndigheten har behov av. För mer om Kammarkollegiets förvaltningsanslag, se avsnitt 7.6.2.</w:t>
      </w:r>
    </w:p>
    <w:p w14:paraId="6C610379" w14:textId="427BC48E" w:rsidR="00624359" w:rsidRDefault="00624359" w:rsidP="004B7517">
      <w:pPr>
        <w:pStyle w:val="Brdtextmedindrag"/>
      </w:pPr>
      <w:r>
        <w:t>Flera remissinstanser, bl.a. Svenskt Näringsliv,</w:t>
      </w:r>
      <w:r w:rsidRPr="006715AD">
        <w:t xml:space="preserve"> anser att förslaget är otillräckligt och önskar </w:t>
      </w:r>
      <w:r>
        <w:t>att fler partsmyndigheter tas bort</w:t>
      </w:r>
      <w:r w:rsidRPr="006715AD">
        <w:t xml:space="preserve">. </w:t>
      </w:r>
      <w:r>
        <w:t>Regeringen konstaterar att möjligheten att gå längre genom att utesluta fler parts</w:t>
      </w:r>
      <w:r>
        <w:softHyphen/>
        <w:t>myndig</w:t>
      </w:r>
      <w:r>
        <w:softHyphen/>
        <w:t>heter inte ryms inom ramen för detta lagstift</w:t>
      </w:r>
      <w:r>
        <w:softHyphen/>
        <w:t>ningsarbete. Regeringen har dock tillsatt Miljötillståndsutredningen (KN 2023:2), som enligt direktiven bl.a. ska utreda om endast en statlig myndighet ska kunna vara part i tillståndsprocessen enligt miljöbalken (dir. 2023:78).</w:t>
      </w:r>
    </w:p>
    <w:p w14:paraId="60CF271A" w14:textId="6297894B" w:rsidR="00624359" w:rsidRDefault="00624359" w:rsidP="004B7517">
      <w:pPr>
        <w:pStyle w:val="Brdtextmedindrag"/>
      </w:pPr>
      <w:r>
        <w:t>Regeringen ser inte behov av den av utredningen föreslagna ändringen om i vilka fall mark- och miljödomstolen inte behöver skicka över ansökningshandlingarna och kungörelsen till partsmyndigheterna, och går därför inte vidare med det förslaget.</w:t>
      </w:r>
    </w:p>
    <w:p w14:paraId="061BEAE3" w14:textId="77777777" w:rsidR="00624359" w:rsidRDefault="00624359" w:rsidP="004B7517">
      <w:pPr>
        <w:pStyle w:val="Rubrik2"/>
      </w:pPr>
      <w:bookmarkStart w:id="67" w:name="_Toc165537300"/>
      <w:bookmarkStart w:id="68" w:name="_Toc167353439"/>
      <w:r>
        <w:t>En effektivare förberedelse i mål och ärenden</w:t>
      </w:r>
      <w:bookmarkEnd w:id="67"/>
      <w:bookmarkEnd w:id="68"/>
    </w:p>
    <w:p w14:paraId="780EC327" w14:textId="77777777" w:rsidR="00624359" w:rsidRDefault="00624359" w:rsidP="004B7517">
      <w:pPr>
        <w:pStyle w:val="Brdtextram"/>
      </w:pPr>
      <w:r>
        <w:rPr>
          <w:b/>
        </w:rPr>
        <w:t>Regeringens f</w:t>
      </w:r>
      <w:r w:rsidRPr="00420062">
        <w:rPr>
          <w:b/>
        </w:rPr>
        <w:t>örslag:</w:t>
      </w:r>
      <w:r>
        <w:t xml:space="preserve"> Mark- och miljödomstolarna ska under förberedelsen se till att utredningen i målet får den inriktning och omfattning som krävs med hänsyn till verksamhetens eller åtgärdens art och omfattning samt väsentliga miljöeffekter. Domstolen ska driva förberedelsen med inriktning på ett effektivt avgörande av målet.</w:t>
      </w:r>
    </w:p>
    <w:p w14:paraId="6961B450" w14:textId="77777777" w:rsidR="00624359" w:rsidRDefault="00624359" w:rsidP="004B7517">
      <w:pPr>
        <w:pStyle w:val="Brdtextmedindragram"/>
        <w:rPr>
          <w:bCs/>
        </w:rPr>
      </w:pPr>
      <w:r>
        <w:rPr>
          <w:bCs/>
        </w:rPr>
        <w:t>Mark- och miljödomstolarna ska kunna kalla även andra än parter till en muntlig förberedelse. Även andra än parterna ska vid förberedelsen få åberopa handlingar som de har lämnat in.</w:t>
      </w:r>
    </w:p>
    <w:p w14:paraId="644F58B9" w14:textId="77777777" w:rsidR="00624359" w:rsidRPr="00F25D2D" w:rsidRDefault="00624359" w:rsidP="004B7517">
      <w:pPr>
        <w:pStyle w:val="Brdtextmedindragram"/>
      </w:pPr>
      <w:r>
        <w:t>Bestämmelserna om förberedelsen ska även tillämpas av läns</w:t>
      </w:r>
      <w:r>
        <w:softHyphen/>
        <w:t>styrelsernas miljöprövningsdelegationer.</w:t>
      </w:r>
    </w:p>
    <w:p w14:paraId="530B8E1E" w14:textId="77777777" w:rsidR="00624359" w:rsidRPr="00A76360" w:rsidRDefault="00624359" w:rsidP="004B7517">
      <w:pPr>
        <w:pStyle w:val="Brdtextmedindrag"/>
        <w:rPr>
          <w:sz w:val="8"/>
          <w:szCs w:val="8"/>
        </w:rPr>
      </w:pPr>
    </w:p>
    <w:p w14:paraId="7D57F7BA" w14:textId="77777777" w:rsidR="00624359" w:rsidRDefault="00624359" w:rsidP="004B7517">
      <w:pPr>
        <w:pStyle w:val="Brdtextmedindrag"/>
      </w:pPr>
      <w:r w:rsidRPr="0006285B">
        <w:rPr>
          <w:b/>
        </w:rPr>
        <w:t>Utredningens förslag</w:t>
      </w:r>
      <w:r>
        <w:rPr>
          <w:b/>
        </w:rPr>
        <w:t xml:space="preserve"> </w:t>
      </w:r>
      <w:r>
        <w:rPr>
          <w:bCs/>
        </w:rPr>
        <w:t>överensstämmer i huvudsak med regeringens förslag. Utredningen föreslår inte att bestämmelserna om muntlig för</w:t>
      </w:r>
      <w:r>
        <w:rPr>
          <w:bCs/>
        </w:rPr>
        <w:softHyphen/>
        <w:t>beredelse även ska kunna tillämpas av länsstyrelsens miljöprövnings</w:t>
      </w:r>
      <w:r>
        <w:rPr>
          <w:bCs/>
        </w:rPr>
        <w:softHyphen/>
        <w:t>delegation.</w:t>
      </w:r>
    </w:p>
    <w:p w14:paraId="32C78AD0" w14:textId="77777777" w:rsidR="00624359" w:rsidRDefault="00624359" w:rsidP="004B7517">
      <w:pPr>
        <w:pStyle w:val="Brdtextmedindrag"/>
      </w:pPr>
      <w:r>
        <w:rPr>
          <w:b/>
          <w:bCs/>
        </w:rPr>
        <w:t xml:space="preserve">Remissinstanserna: </w:t>
      </w:r>
      <w:bookmarkStart w:id="69" w:name="_Hlk158655689"/>
      <w:r>
        <w:t>En majoritet av remissinstanserna</w:t>
      </w:r>
      <w:r>
        <w:rPr>
          <w:i/>
          <w:iCs/>
        </w:rPr>
        <w:t xml:space="preserve"> </w:t>
      </w:r>
      <w:r>
        <w:t>tillstyrker förslaget eller har inget att invända mot det.</w:t>
      </w:r>
      <w:bookmarkEnd w:id="69"/>
    </w:p>
    <w:p w14:paraId="2C252B4D" w14:textId="77777777" w:rsidR="00624359" w:rsidRPr="00B54546" w:rsidRDefault="00624359" w:rsidP="004B7517">
      <w:pPr>
        <w:pStyle w:val="Brdtextmedindrag"/>
      </w:pPr>
      <w:r w:rsidRPr="00B54546">
        <w:rPr>
          <w:i/>
          <w:iCs/>
        </w:rPr>
        <w:t>Drivkraft Sverige</w:t>
      </w:r>
      <w:r w:rsidRPr="00B54546">
        <w:t xml:space="preserve"> och </w:t>
      </w:r>
      <w:r w:rsidRPr="00B54546">
        <w:rPr>
          <w:i/>
          <w:iCs/>
        </w:rPr>
        <w:t xml:space="preserve">Preem </w:t>
      </w:r>
      <w:r w:rsidRPr="00B54546">
        <w:t>anser att muntlig förberedelse bör kunna användas i stället för huvudförhandling, inte både och.</w:t>
      </w:r>
    </w:p>
    <w:p w14:paraId="28FAE55E" w14:textId="77777777" w:rsidR="00624359" w:rsidRPr="00B54546" w:rsidRDefault="00624359" w:rsidP="004B7517">
      <w:pPr>
        <w:pStyle w:val="Brdtextmedindrag"/>
      </w:pPr>
      <w:r>
        <w:t xml:space="preserve">Flera remissinstanser, bl.a. </w:t>
      </w:r>
      <w:r w:rsidRPr="00B54546">
        <w:rPr>
          <w:i/>
          <w:iCs/>
        </w:rPr>
        <w:t>Länsstyrelsen i Hallands län</w:t>
      </w:r>
      <w:r>
        <w:rPr>
          <w:i/>
          <w:iCs/>
        </w:rPr>
        <w:t xml:space="preserve">, RISE </w:t>
      </w:r>
      <w:r>
        <w:t xml:space="preserve">och </w:t>
      </w:r>
      <w:r>
        <w:rPr>
          <w:i/>
          <w:iCs/>
        </w:rPr>
        <w:t>Länsstyrelsen i Skåne län,</w:t>
      </w:r>
      <w:r>
        <w:t xml:space="preserve"> </w:t>
      </w:r>
      <w:r w:rsidRPr="00B54546">
        <w:t xml:space="preserve">anser att det bör införas en möjlighet för miljöprövningsdelegationerna att vid behov hålla muntliga förberedelser. </w:t>
      </w:r>
      <w:r>
        <w:t>Länsstyrelsen framhåller att d</w:t>
      </w:r>
      <w:r w:rsidRPr="00B54546">
        <w:t xml:space="preserve">agens förfarande med sammanträde och besiktning kräver att alla sakägare måste kallas. </w:t>
      </w:r>
      <w:r>
        <w:t>Länsstyrelsen anser att d</w:t>
      </w:r>
      <w:r w:rsidRPr="00B54546">
        <w:t>et är för tungrott för att kunna användas som en förberedelse.</w:t>
      </w:r>
    </w:p>
    <w:p w14:paraId="3C3E0A0F" w14:textId="77777777" w:rsidR="00624359" w:rsidRPr="000656E4" w:rsidRDefault="00624359" w:rsidP="004B7517">
      <w:pPr>
        <w:pStyle w:val="Brdtextmedindrag"/>
      </w:pPr>
      <w:r w:rsidRPr="000656E4">
        <w:rPr>
          <w:i/>
          <w:iCs/>
        </w:rPr>
        <w:t>Länsstyrelsen i Västra Götalands län</w:t>
      </w:r>
      <w:r w:rsidRPr="000656E4">
        <w:t xml:space="preserve"> </w:t>
      </w:r>
      <w:r>
        <w:t xml:space="preserve">tillstyrker förslaget och framhåller </w:t>
      </w:r>
      <w:r w:rsidRPr="000656E4">
        <w:t>att kravet på kungörelse av sammanträde endast ska avse sammanträde efter att ansökan har kungjorts.</w:t>
      </w:r>
    </w:p>
    <w:p w14:paraId="3314C328" w14:textId="5C9B23E9" w:rsidR="00624359" w:rsidRPr="000656E4" w:rsidRDefault="00624359" w:rsidP="004B7517">
      <w:pPr>
        <w:pStyle w:val="Brdtextmedindrag"/>
      </w:pPr>
      <w:r w:rsidRPr="000656E4">
        <w:rPr>
          <w:i/>
          <w:iCs/>
        </w:rPr>
        <w:t>Länsstyrelsen i Östergötlands län</w:t>
      </w:r>
      <w:r w:rsidRPr="000656E4">
        <w:t xml:space="preserve"> tillstyrker förslaget och framhåller att för att redskapet ska vara verkningsfullt är det viktigt att muntlig för</w:t>
      </w:r>
      <w:r>
        <w:softHyphen/>
      </w:r>
      <w:r w:rsidRPr="000656E4">
        <w:t xml:space="preserve">beredelse kan genomföras på ett enkelt sätt och inte omfattas av krav på </w:t>
      </w:r>
      <w:r w:rsidR="00C90657">
        <w:t>t.ex.</w:t>
      </w:r>
      <w:r w:rsidRPr="000656E4">
        <w:t xml:space="preserve"> kungörelse.</w:t>
      </w:r>
    </w:p>
    <w:p w14:paraId="3E8FA9FA" w14:textId="77777777" w:rsidR="00624359" w:rsidRPr="000656E4" w:rsidRDefault="00624359" w:rsidP="004B7517">
      <w:pPr>
        <w:pStyle w:val="Brdtextmedindrag"/>
      </w:pPr>
      <w:r w:rsidRPr="000656E4">
        <w:rPr>
          <w:i/>
          <w:iCs/>
        </w:rPr>
        <w:t>Nacka tingsrätt, mark- och miljödomstolen</w:t>
      </w:r>
      <w:r>
        <w:rPr>
          <w:i/>
          <w:iCs/>
        </w:rPr>
        <w:t>,</w:t>
      </w:r>
      <w:r w:rsidRPr="000656E4">
        <w:rPr>
          <w:i/>
          <w:iCs/>
        </w:rPr>
        <w:t xml:space="preserve"> </w:t>
      </w:r>
      <w:r w:rsidRPr="001B3963">
        <w:t>och</w:t>
      </w:r>
      <w:r>
        <w:rPr>
          <w:i/>
          <w:iCs/>
        </w:rPr>
        <w:t xml:space="preserve"> </w:t>
      </w:r>
      <w:r w:rsidRPr="000656E4">
        <w:rPr>
          <w:i/>
          <w:iCs/>
        </w:rPr>
        <w:t>Östersunds tingsrätt, mark- och miljödomstolen</w:t>
      </w:r>
      <w:r>
        <w:rPr>
          <w:i/>
          <w:iCs/>
        </w:rPr>
        <w:t>,</w:t>
      </w:r>
      <w:r w:rsidRPr="000656E4">
        <w:t xml:space="preserve"> tillstyrker förslaget</w:t>
      </w:r>
      <w:r>
        <w:t xml:space="preserve"> i sak. Domstolarna har vissa synpunkter på den föreslagna författningstexten.</w:t>
      </w:r>
    </w:p>
    <w:p w14:paraId="2878AA7F" w14:textId="77777777" w:rsidR="00624359" w:rsidRPr="000656E4" w:rsidRDefault="00624359" w:rsidP="004B7517">
      <w:pPr>
        <w:pStyle w:val="Brdtextmedindrag"/>
      </w:pPr>
      <w:r w:rsidRPr="000656E4">
        <w:rPr>
          <w:i/>
          <w:iCs/>
        </w:rPr>
        <w:t xml:space="preserve">SBMI </w:t>
      </w:r>
      <w:r w:rsidRPr="000656E4">
        <w:t xml:space="preserve">och </w:t>
      </w:r>
      <w:r w:rsidRPr="000656E4">
        <w:rPr>
          <w:i/>
          <w:iCs/>
        </w:rPr>
        <w:t>Skanska</w:t>
      </w:r>
      <w:r w:rsidRPr="000656E4">
        <w:t xml:space="preserve"> är positiva om förslaget inte bedöms fördröja pröv</w:t>
      </w:r>
      <w:r>
        <w:softHyphen/>
      </w:r>
      <w:r w:rsidRPr="000656E4">
        <w:t>ningen på grund av t.ex. svårigheter med att hitta lämpligt datum.</w:t>
      </w:r>
    </w:p>
    <w:p w14:paraId="38319956" w14:textId="77777777" w:rsidR="00624359" w:rsidRPr="00EF7B74" w:rsidRDefault="00624359" w:rsidP="004B7517">
      <w:pPr>
        <w:pStyle w:val="Brdtextmedindrag"/>
        <w:rPr>
          <w:b/>
          <w:bCs/>
          <w:i/>
          <w:iCs/>
        </w:rPr>
      </w:pPr>
      <w:r w:rsidRPr="000656E4">
        <w:rPr>
          <w:i/>
          <w:iCs/>
        </w:rPr>
        <w:t>Svea hovrätt, Mark- och miljööverdomstolen</w:t>
      </w:r>
      <w:r>
        <w:rPr>
          <w:i/>
          <w:iCs/>
        </w:rPr>
        <w:t>,</w:t>
      </w:r>
      <w:r w:rsidRPr="000656E4">
        <w:t xml:space="preserve"> </w:t>
      </w:r>
      <w:r>
        <w:t xml:space="preserve">har ingen invändning mot förslaget men </w:t>
      </w:r>
      <w:r w:rsidRPr="000656E4">
        <w:t>anser att det finns skäl att överväga bestämmelsernas placering ytterligare, särskilt i relation till den systematik som följer av rättegångsbalken och det pedagogiska värdet av att miljöbalkens processuella bestämmelser i så stor utsträckning som möjligt liknar rätte</w:t>
      </w:r>
      <w:r>
        <w:softHyphen/>
      </w:r>
      <w:r w:rsidRPr="000656E4">
        <w:t>gångsbalkens regler, både till utformning och systematik.</w:t>
      </w:r>
    </w:p>
    <w:p w14:paraId="61D451DB" w14:textId="77777777" w:rsidR="00624359" w:rsidRDefault="00624359" w:rsidP="004B7517">
      <w:pPr>
        <w:pStyle w:val="Rubrik3utannumrering"/>
      </w:pPr>
      <w:r w:rsidRPr="00795539">
        <w:t>Skälen för förslage</w:t>
      </w:r>
      <w:r>
        <w:t>n</w:t>
      </w:r>
    </w:p>
    <w:p w14:paraId="295521B1" w14:textId="77777777" w:rsidR="00624359" w:rsidRDefault="00624359" w:rsidP="004B7517">
      <w:pPr>
        <w:pStyle w:val="Rubrik4utannumrering"/>
        <w:spacing w:before="0"/>
      </w:pPr>
      <w:r>
        <w:t>Förberedelse i mål vid mark- och miljödomstolarna</w:t>
      </w:r>
    </w:p>
    <w:p w14:paraId="41FA42B1" w14:textId="77777777" w:rsidR="00624359" w:rsidRDefault="00624359" w:rsidP="004B7517">
      <w:pPr>
        <w:pStyle w:val="Brdtext"/>
      </w:pPr>
      <w:r>
        <w:t>Det framgår av en särskild reglering i miljöbalken att den fortsatta förberedelsen av målet, efter att kungörelse skett, kan vara skriftlig eller muntlig. Domstolen ska under förberedelsen se till att utred</w:t>
      </w:r>
      <w:r>
        <w:softHyphen/>
        <w:t xml:space="preserve">ningen i målet får den inriktning och omfattning som krävs. Domstolen bestämmer vad en muntlig förberedelse ska avse och vilka parter som ska kallas till förberedelsen (22 kap. 11 § miljöbalken). </w:t>
      </w:r>
    </w:p>
    <w:p w14:paraId="38DD4D67" w14:textId="77777777" w:rsidR="00624359" w:rsidRDefault="00624359" w:rsidP="004B7517">
      <w:pPr>
        <w:pStyle w:val="Brdtextmedindrag"/>
      </w:pPr>
      <w:r w:rsidRPr="00070280">
        <w:t>Utredningen</w:t>
      </w:r>
      <w:r>
        <w:t xml:space="preserve"> föreslår att det ska tydliggöras att domstolen under förberedelsen ska se till att utredningen i målet får den inriktning som krävs med hänsyn till verksamhetens eller åtgärdens art och omfattning samt väsentliga miljöeffekter. Vidare föreslås att det i lagen ska anges att domstolen ska driva förberedelsen med inriktning på ett effektivt av</w:t>
      </w:r>
      <w:r>
        <w:softHyphen/>
        <w:t>görande av målet. Det föreslås också att rätten ska kunna kalla även andra än parter till förberedelsen.</w:t>
      </w:r>
    </w:p>
    <w:p w14:paraId="1CEF3EBD" w14:textId="77777777" w:rsidR="00624359" w:rsidRDefault="00624359" w:rsidP="004B7517">
      <w:pPr>
        <w:pStyle w:val="Brdtextmedindrag"/>
      </w:pPr>
      <w:r>
        <w:t>Utredningens skäl till förslagen är i huvudsak följande. Det är i dag är otydligt om det finns möjlighet att kalla andra än parter till en muntlig förberedelse. Muntlig förberedelse används i dag i begränsad omfattning. Orsaken tycks vara såväl tradition och målens karaktär som en otydlighet i reglernas utformning. Muntlig förberedelse bör användas i fler mål för att reda ut avgränsningsfrågor och tidigt inventera eventuellt behov av kompletteringar. Genom detta bedömer utredningen att antalet kompletterings</w:t>
      </w:r>
      <w:r>
        <w:softHyphen/>
        <w:t>förelägganden kan minska och processen effektiviseras.</w:t>
      </w:r>
      <w:r w:rsidRPr="00070280">
        <w:t xml:space="preserve"> </w:t>
      </w:r>
    </w:p>
    <w:p w14:paraId="214695BB" w14:textId="77777777" w:rsidR="00624359" w:rsidRDefault="00624359" w:rsidP="004B7517">
      <w:pPr>
        <w:pStyle w:val="Brdtextmedindrag"/>
      </w:pPr>
      <w:r>
        <w:t>En majoritet av remissinstanserna tillstyrker förslagen eller har inget att invända mot dem.</w:t>
      </w:r>
    </w:p>
    <w:p w14:paraId="2BEADBD6" w14:textId="77777777" w:rsidR="00624359" w:rsidRDefault="00624359" w:rsidP="004B7517">
      <w:pPr>
        <w:pStyle w:val="Brdtextmedindrag"/>
      </w:pPr>
      <w:r>
        <w:t>Även regeringen ser positivt på förslagen. Att förberedelsen bedrivs på mest effektiva sätt är givetvis av stor vikt för sökanden och närboende till verksamheten men också för andra som berörs av målet. Frågan som ska prövas kan t.ex. vara avgörande för om en ny verksamhet ska kunna etableras på en ort eller inte och därmed vara viktig för den lokala arbetsmarknaden och den kommunala planeringen. Förberedelsen bör därför bedrivas på ett sätt som ger så korta tider för prövningen som möjligt. Det kravet kommer till uttryck genom utredningens förslag om att domstolen under förberedelsen ska se till att utredningen i målet får den inriktning och omfattning som krävs med hänsyn till verksamhetens eller åtgärdens art och omfattning samt väsentliga miljöeffekter, och att förberedelsen ska vara inriktad på ett effektivt avgörande av målet.</w:t>
      </w:r>
    </w:p>
    <w:p w14:paraId="6C005D5B" w14:textId="77777777" w:rsidR="00624359" w:rsidRDefault="00624359" w:rsidP="004B7517">
      <w:pPr>
        <w:pStyle w:val="Brdtextmedindrag"/>
      </w:pPr>
      <w:r>
        <w:t>Det krav på domstolarnas handläggning som föreslås innefattar att överväga behovet av muntlig förberedelse och att använda sig av sådan förberedelse i de fall det bidrar till en effektiv och ändamålsenlig utredning i målet. Utredningen bedömer att muntlig förberedelse bör används i betydligt större utsträckning än i dag för att tidigt reda ut avgränsnings</w:t>
      </w:r>
      <w:r>
        <w:softHyphen/>
        <w:t xml:space="preserve">frågor och inventera eventuellt kompletteringsbehov, så att dessa frågor blir tydliga tidigt i processen. Regeringen delar den bedömningen. En muntlig förberedelse är ofta ett effektivt sätt att underlätta den fortsatta handläggningen och räta ut frågetecken. Som utredningen framhåller kan en tidig muntlig förberedelse innebära att man undviken ett utdraget kompletteringsförfarande och därigenom kan handläggningstiden kortas. På så sätt kan behovet av kompletteringsförelägganden minska och processen effektiviseras. </w:t>
      </w:r>
    </w:p>
    <w:p w14:paraId="650A6A3C" w14:textId="77777777" w:rsidR="00624359" w:rsidRDefault="00624359" w:rsidP="004B7517">
      <w:pPr>
        <w:pStyle w:val="Brdtextmedindrag"/>
      </w:pPr>
      <w:r>
        <w:t>Regeringen ställer sig även positiv till en möjlighet att kalla andra än parter till en muntlig förberedelse. Det kan t.ex. vara angeläget att kalla en remissmyndighet till en muntlig förberedelse. Som utredningen föreslår bör det framgå av lagen att denna möjlighet finns.</w:t>
      </w:r>
    </w:p>
    <w:p w14:paraId="5B9A7B81" w14:textId="77777777" w:rsidR="00624359" w:rsidRDefault="00624359" w:rsidP="004B7517">
      <w:pPr>
        <w:pStyle w:val="Brdtextmedindrag"/>
      </w:pPr>
      <w:r>
        <w:t>Enligt nuvarande ordning behöver domstolen inte kalla alla parter till en muntlig förberedelse och den ändring som nu föreslås är inte avsedd att innebära någon ändring i det avseendet. Som Svea hovrätt, Mark- och miljööverdomstolen, framför bör bestämmelserna placeras i anslutning till den befintliga bestämmelsen om muntlig förberedelse.</w:t>
      </w:r>
    </w:p>
    <w:p w14:paraId="5080D96E" w14:textId="77777777" w:rsidR="00624359" w:rsidRDefault="00624359" w:rsidP="004B7517">
      <w:pPr>
        <w:pStyle w:val="Brdtextmedindrag"/>
      </w:pPr>
      <w:r>
        <w:t>Sammanfattningsvis bör utredningens förslag i denna del genomföras.</w:t>
      </w:r>
    </w:p>
    <w:p w14:paraId="7A223B6E" w14:textId="77777777" w:rsidR="00624359" w:rsidRDefault="00624359" w:rsidP="004B7517">
      <w:pPr>
        <w:pStyle w:val="Rubrik4utannumrering"/>
      </w:pPr>
      <w:r>
        <w:t xml:space="preserve">Förberedelse i ärenden vid miljöprövningsdelegationerna </w:t>
      </w:r>
    </w:p>
    <w:p w14:paraId="0E4EEF70" w14:textId="77777777" w:rsidR="00624359" w:rsidRDefault="00624359" w:rsidP="004B7517">
      <w:pPr>
        <w:pStyle w:val="Brdtext"/>
      </w:pPr>
      <w:r>
        <w:t>I betänkandet framhålls att en miljöprövningsdelegation kan hålla ett sammanträde som motsvarar muntlig förberedelse med stöd av 19 kap. 4 § miljöbalken. Enligt paragrafen ska länsstyrelser och kommunala nämnder bl.a. hålla sammanträde med den som saken angår, om det behövs för utredningen i ärendet. Av förordningen om miljöfarlig verksamhet och hälsoskydd framgår att när länsstyrelsen är tillståndsmyndighet ska besked om tid och plats för sammanträde meddelas genom kungörelse i ortstid</w:t>
      </w:r>
      <w:r>
        <w:softHyphen/>
        <w:t>ning. Naturvårdsverket, Havs- och vattenmyndigheten och Myndigheten för samhällsskydd och beredskap, sökanden och andra som har yttrat sig i ärendet ska på lämpligt sätt underrättas (10 §).</w:t>
      </w:r>
    </w:p>
    <w:p w14:paraId="05445490" w14:textId="77777777" w:rsidR="00624359" w:rsidRDefault="00624359" w:rsidP="004B7517">
      <w:pPr>
        <w:pStyle w:val="Brdtextmedindrag"/>
      </w:pPr>
      <w:r>
        <w:t>Flera remissinstanser, bl.a. länsstyrelser, anser att miljöprövnings</w:t>
      </w:r>
      <w:r>
        <w:softHyphen/>
        <w:t>delegationerna</w:t>
      </w:r>
      <w:r w:rsidDel="00813875">
        <w:t xml:space="preserve"> </w:t>
      </w:r>
      <w:r>
        <w:t xml:space="preserve">bör få samma möjlighet att hålla muntlig förberedelse som domstolarna. RISE framhåller att ett sammanträde med stöd av 19 kap. 4 § miljöbalken hittills har ansetts mer motsvara en huvudförhandling än en muntlig förberedelse och att det innebär ett krav på att ge alla parter möjlighet att delta. </w:t>
      </w:r>
    </w:p>
    <w:p w14:paraId="296CC69F" w14:textId="77777777" w:rsidR="00624359" w:rsidRPr="00240FBF" w:rsidRDefault="00624359" w:rsidP="004B7517">
      <w:pPr>
        <w:pStyle w:val="Brdtextmedindrag"/>
      </w:pPr>
      <w:r>
        <w:t>Regeringen bedömer att möjligheten till en mer flexibel lösning även bör införas för miljöprövningsdelegationerna genom att göra bestämmel</w:t>
      </w:r>
      <w:r>
        <w:softHyphen/>
        <w:t>serna om muntlig förberedelse tillämpliga för länsstyrelsernas miljö</w:t>
      </w:r>
      <w:r>
        <w:softHyphen/>
        <w:t>prövningsdelegationer. Det finns inget som talar emot att miljöprövnings</w:t>
      </w:r>
      <w:r>
        <w:softHyphen/>
        <w:t>delegationerna även bör ha motsvarande krav som föreslås för mark- och miljödomstolarna, att se till att förberedelsen bedrivs effektivt. Även i den delen bör bestämmelserna om förberedelse vid mark- och miljö</w:t>
      </w:r>
      <w:r>
        <w:softHyphen/>
        <w:t>dom</w:t>
      </w:r>
      <w:r>
        <w:softHyphen/>
        <w:t>stolarna göras tillämpliga på ärenden vid miljöprövnings</w:t>
      </w:r>
      <w:r>
        <w:softHyphen/>
        <w:t>delega</w:t>
      </w:r>
      <w:r>
        <w:softHyphen/>
        <w:t xml:space="preserve">tionerna. </w:t>
      </w:r>
    </w:p>
    <w:p w14:paraId="4D0C7EFA" w14:textId="77777777" w:rsidR="00624359" w:rsidRDefault="00624359" w:rsidP="004B7517">
      <w:pPr>
        <w:pStyle w:val="Rubrik2"/>
      </w:pPr>
      <w:bookmarkStart w:id="70" w:name="_Toc165537301"/>
      <w:bookmarkStart w:id="71" w:name="_Toc167353440"/>
      <w:r>
        <w:t>Ökad användning av tidsplaner</w:t>
      </w:r>
      <w:bookmarkEnd w:id="70"/>
      <w:bookmarkEnd w:id="71"/>
    </w:p>
    <w:p w14:paraId="73702604" w14:textId="77777777" w:rsidR="00624359" w:rsidRDefault="00624359" w:rsidP="004B7517">
      <w:pPr>
        <w:pStyle w:val="Brdtextram"/>
      </w:pPr>
      <w:r w:rsidRPr="00420062">
        <w:rPr>
          <w:b/>
        </w:rPr>
        <w:t>Regeringens förslag</w:t>
      </w:r>
      <w:r w:rsidRPr="00DF7A40">
        <w:rPr>
          <w:bCs/>
        </w:rPr>
        <w:t>:</w:t>
      </w:r>
      <w:r>
        <w:t xml:space="preserve"> Mark- och miljödomstolen ska, senast i anslut</w:t>
      </w:r>
      <w:r>
        <w:softHyphen/>
        <w:t>ning till kungörelsen, upprätta en tidsplan för målets hand</w:t>
      </w:r>
      <w:r>
        <w:softHyphen/>
        <w:t>läggning, om det inte på grund av målets beskaffenhet eller av något annat särskilt skäl är obehövligt. Om en part eller remissinstans bedömer att tidsplanen inte kan hållas, ska detta genast anmälas till domstolen. Om domstolen bedömer att tidsplanen inte kan hållas, ska parter och remissinstanser underrättas om detta.</w:t>
      </w:r>
    </w:p>
    <w:p w14:paraId="306F688E" w14:textId="77777777" w:rsidR="00624359" w:rsidRPr="00E55D69" w:rsidRDefault="00624359" w:rsidP="004B7517">
      <w:pPr>
        <w:pStyle w:val="Brdtextmedindragram"/>
      </w:pPr>
      <w:r>
        <w:t>Regleringen om tidsplaner ska även tillämpas av länsstyrelsernas miljöprövningsdelegationer.</w:t>
      </w:r>
    </w:p>
    <w:p w14:paraId="3D0AE83A" w14:textId="77777777" w:rsidR="00624359" w:rsidRPr="00A76360" w:rsidRDefault="00624359" w:rsidP="004B7517">
      <w:pPr>
        <w:pStyle w:val="Brdtextmedindrag"/>
        <w:rPr>
          <w:sz w:val="8"/>
          <w:szCs w:val="8"/>
        </w:rPr>
      </w:pPr>
    </w:p>
    <w:p w14:paraId="667BCE56" w14:textId="77777777" w:rsidR="00624359" w:rsidRDefault="00624359" w:rsidP="004B7517">
      <w:pPr>
        <w:pStyle w:val="Brdtextmedindrag"/>
      </w:pPr>
      <w:r w:rsidRPr="0006285B">
        <w:rPr>
          <w:b/>
        </w:rPr>
        <w:t>Utredningens förslag</w:t>
      </w:r>
      <w:r>
        <w:rPr>
          <w:b/>
        </w:rPr>
        <w:t xml:space="preserve"> </w:t>
      </w:r>
      <w:r>
        <w:rPr>
          <w:bCs/>
        </w:rPr>
        <w:t>överensstämmer i huvudsak med regeringens förslag</w:t>
      </w:r>
      <w:r w:rsidRPr="00F10F7A">
        <w:t>.</w:t>
      </w:r>
      <w:r>
        <w:t xml:space="preserve"> Utredningens förslag innebär att bestämmelsen om tidsplan ska tillämpas i ärenden som prövas en kommunal nämnd</w:t>
      </w:r>
      <w:r w:rsidRPr="0068574E">
        <w:t xml:space="preserve"> </w:t>
      </w:r>
      <w:r>
        <w:t>och i alla ärenden som prövas av länsstyrelsen. Enligt utredningens förslag ska tidsplanen fastställas senast efter kungörelsen.</w:t>
      </w:r>
    </w:p>
    <w:p w14:paraId="36A7AE35" w14:textId="77777777" w:rsidR="00624359" w:rsidRDefault="00624359" w:rsidP="004B7517">
      <w:pPr>
        <w:pStyle w:val="Brdtextmedindrag"/>
      </w:pPr>
      <w:r>
        <w:rPr>
          <w:b/>
          <w:bCs/>
        </w:rPr>
        <w:t xml:space="preserve">Remissinstanserna: </w:t>
      </w:r>
      <w:bookmarkStart w:id="72" w:name="_Hlk158655761"/>
      <w:r>
        <w:t>En majoritet av remissinstanserna</w:t>
      </w:r>
      <w:r>
        <w:rPr>
          <w:i/>
          <w:iCs/>
        </w:rPr>
        <w:t xml:space="preserve"> </w:t>
      </w:r>
      <w:r>
        <w:t>tillstyrker förslaget eller har inget att invända mot det.</w:t>
      </w:r>
      <w:bookmarkEnd w:id="72"/>
    </w:p>
    <w:p w14:paraId="59D2EF7C" w14:textId="77777777" w:rsidR="00624359" w:rsidRPr="00466497" w:rsidRDefault="00624359" w:rsidP="004B7517">
      <w:pPr>
        <w:pStyle w:val="Brdtextmedindrag"/>
      </w:pPr>
      <w:r w:rsidRPr="00466497">
        <w:rPr>
          <w:i/>
          <w:iCs/>
        </w:rPr>
        <w:t xml:space="preserve">Cementa AB </w:t>
      </w:r>
      <w:r>
        <w:t>tillstyrker</w:t>
      </w:r>
      <w:r w:rsidRPr="00466497">
        <w:t xml:space="preserve"> förslaget men anser att om en part vill avvika från tidsplanen måste skäl anges för detta. </w:t>
      </w:r>
      <w:r>
        <w:t>Bolaget anser att b</w:t>
      </w:r>
      <w:r w:rsidRPr="00466497">
        <w:t xml:space="preserve">estämmelsen även </w:t>
      </w:r>
      <w:r>
        <w:t xml:space="preserve">bör </w:t>
      </w:r>
      <w:r w:rsidRPr="00466497">
        <w:t>gälla i Mark- och miljööverdomstolen.</w:t>
      </w:r>
    </w:p>
    <w:p w14:paraId="0C3A45C9" w14:textId="77777777" w:rsidR="00624359" w:rsidRPr="00466497" w:rsidRDefault="00624359" w:rsidP="004B7517">
      <w:pPr>
        <w:pStyle w:val="Brdtextmedindrag"/>
      </w:pPr>
      <w:r w:rsidRPr="00466497">
        <w:rPr>
          <w:i/>
          <w:iCs/>
        </w:rPr>
        <w:t xml:space="preserve">LKAB </w:t>
      </w:r>
      <w:r>
        <w:t xml:space="preserve">anser att tidsplaner kan bli ett väsentligt verktyg för att processerna ska föras effektivt och med högre grad av förutsebarhet. Bolaget </w:t>
      </w:r>
      <w:r w:rsidRPr="00466497">
        <w:t>framhåller att för att förslaget ska få avsedd effekt bör tidsplanerna vara ett krav hos mark- och miljödomstolarna redan i inledningen, i vart fall när sökanden begär det.</w:t>
      </w:r>
    </w:p>
    <w:p w14:paraId="3293EC6A" w14:textId="77777777" w:rsidR="00624359" w:rsidRPr="00466497" w:rsidRDefault="00624359" w:rsidP="004B7517">
      <w:pPr>
        <w:pStyle w:val="Brdtextmedindrag"/>
      </w:pPr>
      <w:r w:rsidRPr="00466497">
        <w:rPr>
          <w:i/>
          <w:iCs/>
        </w:rPr>
        <w:t>Länsstyrelsen i Dalarnas län</w:t>
      </w:r>
      <w:r w:rsidRPr="00466497">
        <w:t xml:space="preserve"> </w:t>
      </w:r>
      <w:r>
        <w:t xml:space="preserve">avstyrker förslaget och </w:t>
      </w:r>
      <w:r w:rsidRPr="00466497">
        <w:t>framhåller att förslaget riskerar att enbart medföra administrativa bördor och tids</w:t>
      </w:r>
      <w:r>
        <w:softHyphen/>
      </w:r>
      <w:r w:rsidRPr="00466497">
        <w:t>förluster.</w:t>
      </w:r>
    </w:p>
    <w:p w14:paraId="6FE1616B" w14:textId="77777777" w:rsidR="00624359" w:rsidRPr="00466497" w:rsidRDefault="00624359" w:rsidP="004B7517">
      <w:pPr>
        <w:pStyle w:val="Brdtextmedindrag"/>
      </w:pPr>
      <w:r w:rsidRPr="00466497">
        <w:rPr>
          <w:i/>
          <w:iCs/>
        </w:rPr>
        <w:t>Länsstyrelsen i Hallands län</w:t>
      </w:r>
      <w:r w:rsidRPr="00466497">
        <w:t xml:space="preserve"> </w:t>
      </w:r>
      <w:r>
        <w:t xml:space="preserve">anser att det är möjligt att tidsplaner kan bidra till effektivare prövningsprocess i mark- och miljödomstolarna men </w:t>
      </w:r>
      <w:r w:rsidRPr="00466497">
        <w:t>anser att tidsplaner för miljöprövningsdelegationerna riskerar att ta extra tid i anspråk utan att medföra motsvarande nytta.</w:t>
      </w:r>
    </w:p>
    <w:p w14:paraId="34632794" w14:textId="77777777" w:rsidR="00624359" w:rsidRPr="00466497" w:rsidRDefault="00624359" w:rsidP="004B7517">
      <w:pPr>
        <w:pStyle w:val="Brdtextmedindrag"/>
      </w:pPr>
      <w:r w:rsidRPr="00466497">
        <w:rPr>
          <w:i/>
          <w:iCs/>
        </w:rPr>
        <w:t xml:space="preserve">Länsstyrelsen i Kalmar län </w:t>
      </w:r>
      <w:r w:rsidRPr="00466497">
        <w:t>avstyrker förslaget</w:t>
      </w:r>
      <w:r>
        <w:t xml:space="preserve"> eftersom det</w:t>
      </w:r>
      <w:r w:rsidRPr="00466497">
        <w:t xml:space="preserve"> riskerar att minska effektiviteten.</w:t>
      </w:r>
    </w:p>
    <w:p w14:paraId="5AF22D35" w14:textId="77777777" w:rsidR="00624359" w:rsidRPr="0093680D" w:rsidRDefault="00624359" w:rsidP="004B7517">
      <w:pPr>
        <w:pStyle w:val="Brdtextmedindrag"/>
      </w:pPr>
      <w:r w:rsidRPr="00466497">
        <w:rPr>
          <w:i/>
          <w:iCs/>
        </w:rPr>
        <w:t>Länsstyrelsen i Skåne län</w:t>
      </w:r>
      <w:r w:rsidRPr="00466497">
        <w:t xml:space="preserve"> framhåller att tidsplaner riskerar att bli administrativt betungande och skapa förväntningar som inte alltid kan infria</w:t>
      </w:r>
      <w:r w:rsidRPr="0093680D">
        <w:t>s.</w:t>
      </w:r>
    </w:p>
    <w:p w14:paraId="17BD3F4B" w14:textId="77777777" w:rsidR="00624359" w:rsidRDefault="00624359" w:rsidP="004B7517">
      <w:pPr>
        <w:pStyle w:val="Brdtextmedindrag"/>
      </w:pPr>
      <w:r w:rsidRPr="00466497">
        <w:rPr>
          <w:i/>
          <w:iCs/>
        </w:rPr>
        <w:t>Länsstyrelsen i Västerbottens län</w:t>
      </w:r>
      <w:r w:rsidRPr="00466497">
        <w:t xml:space="preserve"> </w:t>
      </w:r>
      <w:r>
        <w:t xml:space="preserve">framhåller följande. Det </w:t>
      </w:r>
      <w:r w:rsidRPr="00466497">
        <w:t>är tveksam</w:t>
      </w:r>
      <w:r>
        <w:t>t</w:t>
      </w:r>
      <w:r w:rsidRPr="00466497">
        <w:t xml:space="preserve"> om ökad användning av tidsplaner skulle innebära en mer effektiv handläggning. För att tidsplanen ska ha avsedd effekt är det lämpligt att planeringen stäms av med berörda vilket skulle kunna öka arbetsbelastning och tidsfördröjning. Om tidsplanen inte kan hållas finns inga sanktioner. Det finns redan i</w:t>
      </w:r>
      <w:r>
        <w:t> </w:t>
      </w:r>
      <w:r w:rsidRPr="00466497">
        <w:t>dag möjlighet att ha en dialog kring handläggningen. Det är positivt att det framgår att tidsplaner kan användas som ett verktyg för att effektivisera processen, men det bör inte vara huvudregel i miljö</w:t>
      </w:r>
      <w:r>
        <w:softHyphen/>
      </w:r>
      <w:r w:rsidRPr="00466497">
        <w:t>prövningsdelegationernas ärenden.</w:t>
      </w:r>
    </w:p>
    <w:p w14:paraId="5231EF72" w14:textId="77777777" w:rsidR="00624359" w:rsidRPr="003829D0" w:rsidRDefault="00624359" w:rsidP="004B7517">
      <w:pPr>
        <w:pStyle w:val="Brdtextmedindrag"/>
      </w:pPr>
      <w:r w:rsidRPr="003829D0">
        <w:rPr>
          <w:i/>
          <w:iCs/>
        </w:rPr>
        <w:t>Länsstyrelsen i Örebro län</w:t>
      </w:r>
      <w:r w:rsidRPr="003829D0">
        <w:t xml:space="preserve"> framhåller att det finns en stor utmaning i att presentera individuella tidsplaner, framför allt gällande de delar i processen där prövningsmyndigheten inte har full rådighet och tids</w:t>
      </w:r>
      <w:r w:rsidRPr="003829D0">
        <w:softHyphen/>
        <w:t xml:space="preserve">planerna inte kan anses bindande. </w:t>
      </w:r>
      <w:r>
        <w:t>Länsstyrelsen bedömer att d</w:t>
      </w:r>
      <w:r w:rsidRPr="003829D0">
        <w:t>et finns en påtaglig risk att detta skulle medföra en ökad administration utan att uppnå några förbättringar.</w:t>
      </w:r>
    </w:p>
    <w:p w14:paraId="60BBC207" w14:textId="77777777" w:rsidR="00624359" w:rsidRPr="003829D0" w:rsidRDefault="00624359" w:rsidP="004B7517">
      <w:pPr>
        <w:pStyle w:val="Brdtextmedindrag"/>
      </w:pPr>
      <w:r w:rsidRPr="003829D0">
        <w:rPr>
          <w:i/>
          <w:iCs/>
        </w:rPr>
        <w:t>Länsstyrelsen i Östergötlands län</w:t>
      </w:r>
      <w:r w:rsidRPr="003829D0">
        <w:t xml:space="preserve"> tillstyrker förslaget, men framhåller att det ofta finns behov av att göra omprioriteringar och att det därför är svårt att sätta upp rimliga tidsplaner som med någon säkerhet ska kunna följas. Länsstyrelsen vill även framhålla vikten av att prövningsmyndig</w:t>
      </w:r>
      <w:r w:rsidRPr="003829D0">
        <w:softHyphen/>
        <w:t>heten inte avkrävs administrativt betungande motiveringar i de fall tids</w:t>
      </w:r>
      <w:r w:rsidRPr="003829D0">
        <w:softHyphen/>
        <w:t>planer inte följs.</w:t>
      </w:r>
    </w:p>
    <w:p w14:paraId="1E0F69AD" w14:textId="77777777" w:rsidR="00624359" w:rsidRPr="003829D0" w:rsidRDefault="00624359" w:rsidP="004B7517">
      <w:pPr>
        <w:pStyle w:val="Brdtextmedindrag"/>
      </w:pPr>
      <w:r w:rsidRPr="003829D0">
        <w:rPr>
          <w:i/>
          <w:iCs/>
        </w:rPr>
        <w:t>Matfiskodlarna</w:t>
      </w:r>
      <w:r w:rsidRPr="003829D0">
        <w:t xml:space="preserve"> anser att det ska ställas krav på att myndigheterna ska hålla tidsplanen.</w:t>
      </w:r>
    </w:p>
    <w:p w14:paraId="5055D13C" w14:textId="77777777" w:rsidR="00624359" w:rsidRPr="003829D0" w:rsidRDefault="00624359" w:rsidP="004B7517">
      <w:pPr>
        <w:pStyle w:val="Brdtextmedindrag"/>
      </w:pPr>
      <w:r w:rsidRPr="003829D0">
        <w:rPr>
          <w:i/>
          <w:iCs/>
        </w:rPr>
        <w:t>Svea hovrätt, Mark- och miljööverdomstolen</w:t>
      </w:r>
      <w:r>
        <w:rPr>
          <w:i/>
          <w:iCs/>
        </w:rPr>
        <w:t>,</w:t>
      </w:r>
      <w:r w:rsidRPr="003829D0">
        <w:t xml:space="preserve"> </w:t>
      </w:r>
      <w:r>
        <w:t>framhåller följande. E</w:t>
      </w:r>
      <w:r w:rsidRPr="003829D0">
        <w:t>n effektiv handläggning kan främjas av att det finns någon form av tidsplan. På så sätt kan långa anstånd motverkas och parterna behöver inte sväva i ovisshet när ett mål kan förväntas avgöras. Med hänsyn till målens indispositiva karaktär och att det saknas påtryckningsmedel jämfört med mål som handläggs med stöd av rättegångsbalken, kan det vara svårt att tidigt i ett måls handläggning bilda sig en uppfattning kring vad som är en rimlig tidsåtgång för ett mål. Det finns ett värde av att tidsplaner tillåts användas på det sätt som framstår som mest ändamålsenligt i det enskilda fallet.</w:t>
      </w:r>
    </w:p>
    <w:p w14:paraId="0748DE44" w14:textId="77777777" w:rsidR="00624359" w:rsidRPr="003829D0" w:rsidRDefault="00624359" w:rsidP="004B7517">
      <w:pPr>
        <w:pStyle w:val="Brdtextmedindrag"/>
      </w:pPr>
      <w:r w:rsidRPr="003829D0">
        <w:rPr>
          <w:i/>
          <w:iCs/>
        </w:rPr>
        <w:t xml:space="preserve">Stockholms kommun </w:t>
      </w:r>
      <w:r w:rsidRPr="003829D0">
        <w:t>framhåller att den föreslagna regeln (genom hän</w:t>
      </w:r>
      <w:r>
        <w:softHyphen/>
      </w:r>
      <w:r w:rsidRPr="003829D0">
        <w:t>vis</w:t>
      </w:r>
      <w:r>
        <w:softHyphen/>
      </w:r>
      <w:r w:rsidRPr="003829D0">
        <w:t>ning i 19 kap. 5 § miljöbalken) blir tillämplig även för kommuner</w:t>
      </w:r>
      <w:r>
        <w:softHyphen/>
      </w:r>
      <w:r w:rsidRPr="003829D0">
        <w:t>nas prövning.</w:t>
      </w:r>
    </w:p>
    <w:p w14:paraId="118386A9" w14:textId="77777777" w:rsidR="00624359" w:rsidRDefault="00624359" w:rsidP="004B7517">
      <w:pPr>
        <w:pStyle w:val="Rubrik3utannumrering"/>
      </w:pPr>
      <w:r>
        <w:t>Skälen för förslagen</w:t>
      </w:r>
    </w:p>
    <w:p w14:paraId="7DD1BE75" w14:textId="77777777" w:rsidR="00624359" w:rsidRDefault="00624359" w:rsidP="004B7517">
      <w:pPr>
        <w:pStyle w:val="Rubrik4utannumrering"/>
        <w:spacing w:before="0"/>
      </w:pPr>
      <w:r>
        <w:t>En särskild reglering om tidsplaner för ansökningsmål i domstol</w:t>
      </w:r>
    </w:p>
    <w:p w14:paraId="72849021" w14:textId="77777777" w:rsidR="00624359" w:rsidRDefault="00624359" w:rsidP="004B7517">
      <w:pPr>
        <w:pStyle w:val="Brdtext"/>
      </w:pPr>
      <w:r>
        <w:t xml:space="preserve">Enligt 4 kap. 1 § lagen om mark- och miljödomstolar tillämpas som huvudregel det som i rättegångsbalken är föreskrivet om tvistemål i allmän domstol även i mål där mark- och miljödomstolen är första instans. Det innebär att bl.a. det som anges i </w:t>
      </w:r>
      <w:r w:rsidRPr="008B5282">
        <w:t>42</w:t>
      </w:r>
      <w:r>
        <w:t> </w:t>
      </w:r>
      <w:r w:rsidRPr="008B5282">
        <w:t>kap</w:t>
      </w:r>
      <w:r>
        <w:t>. 6 § om att rätten ska upprätta en tidsplan för målets handläggning ska tillämpas när mark- och miljödom</w:t>
      </w:r>
      <w:r>
        <w:softHyphen/>
        <w:t>stolen är första instans. Enligt sistnämnda paragraf ska en tidsplan upp</w:t>
      </w:r>
      <w:r>
        <w:softHyphen/>
        <w:t>rättas om det inte på grund av målets beskaffenhet eller av något annat särskilt skäl är obehövligt. Parterna ska fortlöpande kontrollera att tids</w:t>
      </w:r>
      <w:r>
        <w:softHyphen/>
        <w:t>planen kan hållas såvitt gäller dem och deras bevisning. Om en part bedömer att tidsplanen inte kan hållas, ska parten genast anmäla detta till rätten. Om det är rätten som gör bedömningen att tidsplanen inte kan hållas ska den underrätta parterna om det. Någon motsvarande bestämmelse som kan tillämpas av länsstyrelsernas miljöprövningsdelegationer finns inte.</w:t>
      </w:r>
    </w:p>
    <w:p w14:paraId="629A251E" w14:textId="2521C55A" w:rsidR="00624359" w:rsidRDefault="00624359" w:rsidP="004B7517">
      <w:pPr>
        <w:pStyle w:val="Brdtextmedindrag"/>
      </w:pPr>
      <w:r>
        <w:t>Det underlag som utredningen har inhämtat visar att tidsplaner används i begränsad omfattning i ansökningsmålen (där mark- och miljödomstolen är första instans) samtidigt som tillfrågade aktörer ser ett behov av tidsplaner. Utredningens förslag är att det ska införas en särskild reglering om tidsplaner i miljöbalken, enligt vilken domstolen senast efter kun</w:t>
      </w:r>
      <w:r>
        <w:softHyphen/>
        <w:t>görelsen ska fastställa en tidsplan. Den föreslagna paragrafen är i övrigt utformad på väsentligen samma sätt som 42 kap. 6 § rättegångs</w:t>
      </w:r>
      <w:r>
        <w:softHyphen/>
        <w:t>balken.</w:t>
      </w:r>
    </w:p>
    <w:p w14:paraId="4E8ED5BA" w14:textId="77777777" w:rsidR="00624359" w:rsidRDefault="00624359" w:rsidP="004B7517">
      <w:pPr>
        <w:pStyle w:val="Brdtextmedindrag"/>
      </w:pPr>
      <w:r>
        <w:t>Som anfördes i förarbetena till bestämmelsen i rättegångsbalken medför en omsorgsfullt upprättad tidsplan en uppstramning och effektivisering av förberedelsen och ger såväl parterna som rätten en god överblick över processen och vilka åtgärder som återstår att vidta för att få målet till avgörande. Det skapar också förutsättningar för en snabbare hand</w:t>
      </w:r>
      <w:r>
        <w:softHyphen/>
        <w:t>lägg</w:t>
      </w:r>
      <w:r>
        <w:softHyphen/>
        <w:t>ning. Som flera remissinstanser påpekar kan det visserligen vara svårt att bedöma vad som är en rimlig tidsåtgång, och om en part inte följer tidsplanen i ett ansökningsmål saknas möjlighet till sanktion eftersom måltypen är indispositiv. Även mot denna bakgrund måste en tidsplan anses fylla en väsentlig funktion genom att skapa en för rätten, parterna och remissinstanserna gemensam bild av hur handläggningen av målet är tänkt att se ut. Det ger de berörda aktörerna en bättre möjlighet att planera sitt arbete i målet och bidrar till en mer effektiv handläggning. Fördelarna med att tidsplaner upprättas överväger som huvudregel det merarbete som det innebär för domstolen.</w:t>
      </w:r>
    </w:p>
    <w:p w14:paraId="58AA14A4" w14:textId="77777777" w:rsidR="00624359" w:rsidRDefault="00624359" w:rsidP="004B7517">
      <w:pPr>
        <w:pStyle w:val="Brdtextmedindrag"/>
      </w:pPr>
      <w:r>
        <w:t xml:space="preserve">Som anförs av utredningen bör tidsplaner kunna användas i fler ansökningsmål än i dag. Att det införs en särskild bestämmelse om detta i miljöbalken kan bidra till detta. </w:t>
      </w:r>
    </w:p>
    <w:p w14:paraId="0FE6A9C7" w14:textId="77777777" w:rsidR="00624359" w:rsidRDefault="00624359" w:rsidP="004B7517">
      <w:pPr>
        <w:pStyle w:val="Brdtextmedindrag"/>
      </w:pPr>
      <w:r>
        <w:t>Utredningen föreslår att en tidsplan ska upprättas senast efter kun</w:t>
      </w:r>
      <w:r>
        <w:softHyphen/>
        <w:t>görelsen enligt 22 kap. 3 § miljöbalken. Den anför att det ofta kan vara lämpligt att tidsplanen tas fram efter kungörelsen eftersom domstolen då har en tydligare bild av ansökningsmålets omfattning och svårighetsgrad. Det finns förstås ett intresse av att tidsplanen inte upprättas allt för sent under förberedelsen, om den ska fylla sitt syfte. Samtidigt måste dom</w:t>
      </w:r>
      <w:r>
        <w:softHyphen/>
        <w:t>stolen ha hunnit få sådan kännedom om målet att tidsplanen kan utformas på ett genomförbart sätt. Att tidsplanen ska upprättas senast i anslutning till kungörelsen framstår som rimligt. Regeringen föreslår att tidsplanen ska upprättas senast i anslutning till kungörelsen i syfte att ge en lite större flexibilitet än enligt utredningens förslag (se vidare författnings</w:t>
      </w:r>
      <w:r>
        <w:softHyphen/>
        <w:t>kommentaren).</w:t>
      </w:r>
    </w:p>
    <w:p w14:paraId="1F0BF4BD" w14:textId="77777777" w:rsidR="00624359" w:rsidRDefault="00624359" w:rsidP="004B7517">
      <w:pPr>
        <w:pStyle w:val="Brdtextmedindrag"/>
      </w:pPr>
      <w:r>
        <w:t>Regeringen bedömer att det är en fördel om den föreslagna paragrafen i övrigt liknar 42 kap. 6 § rättegångsbalken så mycket som möjligt, med några justeringar som föranleds av skillnader i måltyper. Det medför bl.a. att förarbetsuttalanden och praxis gällande den bestämmelsen kan tillämpas. Undantag från skyldigheten att upprätta en tidsplan bör således finnas om det på grund av målets beskaffenhet eller av något annat särskilt skäl är obehövligt. Om en part eller remissinstans bedömer att tidsplanen inte kan hållas, bör parten eller remissinstansen vara skyldig att anmäla detta till domstolen. Det omvända bör gälla om domstolen bedömer att tidsplanen inte kan hållas.</w:t>
      </w:r>
    </w:p>
    <w:p w14:paraId="28B8A80A" w14:textId="77777777" w:rsidR="00624359" w:rsidRDefault="00624359" w:rsidP="004B7517">
      <w:pPr>
        <w:pStyle w:val="Rubrik4utannumrering"/>
      </w:pPr>
      <w:r>
        <w:t>Bestämmelsen om tidsplan ska tillämpas även av länsstyrelsernas miljöprövningsdelegationer</w:t>
      </w:r>
    </w:p>
    <w:p w14:paraId="4F135602" w14:textId="6D31C707" w:rsidR="00624359" w:rsidRDefault="00624359" w:rsidP="004B7517">
      <w:pPr>
        <w:pStyle w:val="Brdtextmedindrag"/>
        <w:ind w:firstLine="0"/>
      </w:pPr>
      <w:r>
        <w:t>Som utredningen argumenterar för finns det skäl som talar för att skyldig</w:t>
      </w:r>
      <w:r>
        <w:softHyphen/>
        <w:t>heten att upprätta tidsplaner även bör gälla vid den tillstånds</w:t>
      </w:r>
      <w:r>
        <w:softHyphen/>
        <w:t>prövning som sker vid länsstyrelsernas miljöprövningsdelegationer. Det är samma typ av prövning som den som sker i ansökningsmålen i mark- och miljö</w:t>
      </w:r>
      <w:r>
        <w:softHyphen/>
        <w:t xml:space="preserve">domstolarna och det finns över huvud taget stora likheter mellan dessa prövningar. </w:t>
      </w:r>
      <w:r w:rsidRPr="00DC1BD7">
        <w:t>Länsstyrelserna i Dalarnas, Hallands, Kalmar, Skåne, Väster</w:t>
      </w:r>
      <w:r>
        <w:softHyphen/>
      </w:r>
      <w:r w:rsidRPr="00DC1BD7">
        <w:t>bottens och Örebro län</w:t>
      </w:r>
      <w:r w:rsidRPr="00466497">
        <w:rPr>
          <w:i/>
          <w:iCs/>
        </w:rPr>
        <w:t xml:space="preserve"> </w:t>
      </w:r>
      <w:r>
        <w:t xml:space="preserve">framhåller </w:t>
      </w:r>
      <w:r w:rsidRPr="00CB41F7">
        <w:t>att</w:t>
      </w:r>
      <w:r>
        <w:rPr>
          <w:i/>
          <w:iCs/>
        </w:rPr>
        <w:t xml:space="preserve"> </w:t>
      </w:r>
      <w:r w:rsidRPr="00466497">
        <w:t>tidsplaner för miljö</w:t>
      </w:r>
      <w:r>
        <w:softHyphen/>
      </w:r>
      <w:r w:rsidRPr="00466497">
        <w:t>prövnings</w:t>
      </w:r>
      <w:r>
        <w:softHyphen/>
      </w:r>
      <w:r w:rsidRPr="00466497">
        <w:t>delegationerna riskerar att ta extra tid i anspråk utan att medföra mot</w:t>
      </w:r>
      <w:r>
        <w:softHyphen/>
      </w:r>
      <w:r w:rsidRPr="00466497">
        <w:t>svarande nytta</w:t>
      </w:r>
      <w:r>
        <w:t xml:space="preserve"> och därför minska effektiviteten</w:t>
      </w:r>
      <w:r w:rsidRPr="00466497">
        <w:t>.</w:t>
      </w:r>
      <w:r>
        <w:t xml:space="preserve"> Trots länsstyrelsernas tveksamheter anser regeringen att det som anförs som skäl för att mark- och miljödomstolar ska vara skyldiga att upprätta tidsplaner, t.ex. att en omsorgsfullt upprättad tidsplan medför en uppstramning och effektivi</w:t>
      </w:r>
      <w:r>
        <w:softHyphen/>
        <w:t>sering av hanteringen av ärendet och ger såväl parterna som miljö</w:t>
      </w:r>
      <w:r>
        <w:softHyphen/>
        <w:t>prövningsdelegationen en god överblick över ärendet och vilka åtgärder som återstår att vidta för att få till ett avgörande, kan anföras för att även miljöprövningsdelegationerna ska ha en sådan skyldighet. I likhet med utredningen anser regeringen därför att regeln om tidsplaner bör göras tillämplig även för miljöprövningsdelegationerna. Något behov av att tillämpa regeln även på kommunernas tillståndsprövningar bedöms dock inte finnas.</w:t>
      </w:r>
    </w:p>
    <w:p w14:paraId="33D7646B" w14:textId="77777777" w:rsidR="00624359" w:rsidRDefault="00624359" w:rsidP="004B7517">
      <w:pPr>
        <w:pStyle w:val="Rubrik2"/>
      </w:pPr>
      <w:bookmarkStart w:id="73" w:name="_Ref161214550"/>
      <w:bookmarkStart w:id="74" w:name="_Toc165537302"/>
      <w:bookmarkStart w:id="75" w:name="_Toc167353441"/>
      <w:r>
        <w:t>Möjlighet att begära uppdaterade ansökningar och yttranden</w:t>
      </w:r>
      <w:bookmarkEnd w:id="73"/>
      <w:bookmarkEnd w:id="74"/>
      <w:bookmarkEnd w:id="75"/>
    </w:p>
    <w:p w14:paraId="6934209B" w14:textId="77777777" w:rsidR="00624359" w:rsidRDefault="00624359" w:rsidP="004B7517">
      <w:pPr>
        <w:pStyle w:val="Brdtextram"/>
        <w:rPr>
          <w:bCs/>
        </w:rPr>
      </w:pPr>
      <w:r w:rsidRPr="00420062">
        <w:rPr>
          <w:b/>
        </w:rPr>
        <w:t>Regeringens förslag:</w:t>
      </w:r>
      <w:r>
        <w:t xml:space="preserve"> </w:t>
      </w:r>
      <w:r>
        <w:rPr>
          <w:bCs/>
        </w:rPr>
        <w:t>Om mark- och miljödomstolen begär det ska sökanden lämna in en komplettering i form av en uppdaterad ansökan och även en skriftlig sammanställning av de svar som sökanden har lämnat med anledning av de synpunkter som har lämnats på ansökan.</w:t>
      </w:r>
    </w:p>
    <w:p w14:paraId="0FD3BBF2" w14:textId="77777777" w:rsidR="00624359" w:rsidRDefault="00624359" w:rsidP="004B7517">
      <w:pPr>
        <w:pStyle w:val="Brdtextmedindragram"/>
      </w:pPr>
      <w:r>
        <w:t>Om domstolen begär det ska även den som lämnar synpunkter på en ansökan till domstolen</w:t>
      </w:r>
      <w:r w:rsidRPr="004E420F">
        <w:t xml:space="preserve"> </w:t>
      </w:r>
      <w:r>
        <w:t>lämna</w:t>
      </w:r>
      <w:r w:rsidRPr="004E420F">
        <w:t xml:space="preserve"> en skriftlig sammanställning av</w:t>
      </w:r>
      <w:r>
        <w:t xml:space="preserve"> </w:t>
      </w:r>
      <w:r w:rsidRPr="004E420F">
        <w:t>synpunkt</w:t>
      </w:r>
      <w:r>
        <w:softHyphen/>
      </w:r>
      <w:r w:rsidRPr="004E420F">
        <w:t>er</w:t>
      </w:r>
      <w:r>
        <w:t>na.</w:t>
      </w:r>
    </w:p>
    <w:p w14:paraId="48DDDA07" w14:textId="77777777" w:rsidR="00624359" w:rsidRDefault="00624359" w:rsidP="004B7517">
      <w:pPr>
        <w:pStyle w:val="Brdtextmedindragram"/>
      </w:pPr>
      <w:r>
        <w:t xml:space="preserve">Bestämmelserna </w:t>
      </w:r>
      <w:bookmarkStart w:id="76" w:name="_Hlk145319228"/>
      <w:r>
        <w:t xml:space="preserve">om komplettering av ansökan och sammanställning av svar </w:t>
      </w:r>
      <w:bookmarkEnd w:id="76"/>
      <w:r>
        <w:t>och synpunkter ska tillämpas även av länsstyrelsernas miljö</w:t>
      </w:r>
      <w:r>
        <w:softHyphen/>
        <w:t>pröv</w:t>
      </w:r>
      <w:r>
        <w:softHyphen/>
        <w:t>ningsdelegationer.</w:t>
      </w:r>
    </w:p>
    <w:p w14:paraId="02021158" w14:textId="77777777" w:rsidR="00624359" w:rsidRDefault="00624359" w:rsidP="004B7517">
      <w:pPr>
        <w:pStyle w:val="Brdtextmedindragram"/>
      </w:pPr>
      <w:r>
        <w:t>Domstolen ska förelägga sökanden att avhjälpa en brist i ansökan som består i att ansökningshandlingarna inte har lämnats in i det format som domstolen anger.</w:t>
      </w:r>
    </w:p>
    <w:p w14:paraId="2460056F" w14:textId="77777777" w:rsidR="00624359" w:rsidRPr="00A76360" w:rsidRDefault="00624359" w:rsidP="004B7517">
      <w:pPr>
        <w:pStyle w:val="Brdtextmedindrag"/>
        <w:rPr>
          <w:sz w:val="8"/>
          <w:szCs w:val="8"/>
        </w:rPr>
      </w:pPr>
    </w:p>
    <w:p w14:paraId="12BD2A1A" w14:textId="77777777" w:rsidR="00624359" w:rsidRDefault="00624359" w:rsidP="004B7517">
      <w:pPr>
        <w:pStyle w:val="Brdtextmedindrag"/>
      </w:pPr>
      <w:r w:rsidRPr="0006285B">
        <w:rPr>
          <w:b/>
        </w:rPr>
        <w:t>Utredningens förslag</w:t>
      </w:r>
      <w:r>
        <w:rPr>
          <w:b/>
        </w:rPr>
        <w:t xml:space="preserve"> </w:t>
      </w:r>
      <w:r>
        <w:rPr>
          <w:bCs/>
        </w:rPr>
        <w:t>stämmer delvis överens med regeringens förslag. Enligt utredningens förslag ska domstolen även förelägga sökanden att avhjälpa en brist i ansökan om ansökningshandlingarna är ofullständiga genom att synpunkter från samrådet avseende väsentliga miljöeffekter enligt läns</w:t>
      </w:r>
      <w:r>
        <w:rPr>
          <w:bCs/>
        </w:rPr>
        <w:softHyphen/>
        <w:t>styrelsens redovisning inte har bemötts. Enligt utredningens förslag ska det inte längre vara ett krav för att ansökan ska kunna avvisas att bristen är så väsentlig att ansökan inte kan ligga till grund för prövningen av målet. Utredningens förslag innebär också att möjligheten att avhjälpa en brist på sökandens bekostnad ska tas bort. Utredningen föreslår inte någon möjlighet för domstolen att begära att sökanden skulle ge in en skriftlig sammanställning av de svar som sökanden har med anledning av synpunkter som har lämnats på ansökan.</w:t>
      </w:r>
    </w:p>
    <w:p w14:paraId="7E04E974" w14:textId="77777777" w:rsidR="00624359" w:rsidRDefault="00624359" w:rsidP="004B7517">
      <w:pPr>
        <w:pStyle w:val="Brdtextmedindrag"/>
      </w:pPr>
      <w:r>
        <w:rPr>
          <w:b/>
          <w:bCs/>
        </w:rPr>
        <w:t xml:space="preserve">Remissinstanserna: </w:t>
      </w:r>
      <w:r>
        <w:t>Förslagen har fått ett blandat mottagande från remiss</w:t>
      </w:r>
      <w:r>
        <w:softHyphen/>
        <w:t xml:space="preserve">instanserna. </w:t>
      </w:r>
      <w:r w:rsidRPr="00D92E9E">
        <w:t>Vissa remissinstanser tillstyrker förslage</w:t>
      </w:r>
      <w:r>
        <w:t>n</w:t>
      </w:r>
      <w:r w:rsidRPr="00D92E9E">
        <w:t>, i vissa fall med justeringar. Andra remissinstanser avstyrker förslage</w:t>
      </w:r>
      <w:r>
        <w:t>n</w:t>
      </w:r>
      <w:r w:rsidRPr="00D92E9E">
        <w:t>, helt eller delvis</w:t>
      </w:r>
      <w:r>
        <w:t>.</w:t>
      </w:r>
    </w:p>
    <w:p w14:paraId="1D7D0852" w14:textId="77777777" w:rsidR="00624359" w:rsidRPr="00D02731" w:rsidRDefault="00624359" w:rsidP="004B7517">
      <w:pPr>
        <w:pStyle w:val="Brdtextmedindrag"/>
      </w:pPr>
      <w:r w:rsidRPr="00D02731">
        <w:rPr>
          <w:i/>
          <w:iCs/>
        </w:rPr>
        <w:t>Cementa AB</w:t>
      </w:r>
      <w:r w:rsidRPr="00D02731">
        <w:t xml:space="preserve"> </w:t>
      </w:r>
      <w:r>
        <w:t>avstyrker</w:t>
      </w:r>
      <w:r w:rsidRPr="00D02731">
        <w:t xml:space="preserve"> </w:t>
      </w:r>
      <w:r>
        <w:t>förslaget om att det ska bli lättare att avvisa en ansökan</w:t>
      </w:r>
      <w:r w:rsidRPr="00D02731">
        <w:t xml:space="preserve"> </w:t>
      </w:r>
      <w:r>
        <w:t>och har inga invändningar mot förslaget i övriga delar</w:t>
      </w:r>
      <w:r w:rsidRPr="00D02731">
        <w:t xml:space="preserve">. </w:t>
      </w:r>
      <w:r>
        <w:t xml:space="preserve">Bolaget anser inte att förslaget om avvisning </w:t>
      </w:r>
      <w:r w:rsidRPr="00D02731">
        <w:t>skulle medföra någon praktisk skillnad.</w:t>
      </w:r>
    </w:p>
    <w:p w14:paraId="60B4EAF5" w14:textId="77777777" w:rsidR="00624359" w:rsidRPr="00D02731" w:rsidRDefault="00624359" w:rsidP="004B7517">
      <w:pPr>
        <w:pStyle w:val="Brdtextmedindrag"/>
      </w:pPr>
      <w:r w:rsidRPr="00D02731">
        <w:rPr>
          <w:i/>
          <w:iCs/>
        </w:rPr>
        <w:t>LKAB</w:t>
      </w:r>
      <w:r w:rsidRPr="00D02731">
        <w:t xml:space="preserve"> framhåller risken för att en ansökan avvisas sent i processen. </w:t>
      </w:r>
      <w:r>
        <w:t>Bolaget framhåller att det bör</w:t>
      </w:r>
      <w:r w:rsidRPr="00D02731">
        <w:t xml:space="preserve"> framgå att domstolen ska göra en bedömning av vad som är en väsentlig brist som kan motivera avvisning.</w:t>
      </w:r>
      <w:r>
        <w:t xml:space="preserve"> Bolaget har inga invändningar mot övriga delar av förslaget.</w:t>
      </w:r>
    </w:p>
    <w:p w14:paraId="17A6A98D" w14:textId="29AD36A1" w:rsidR="00624359" w:rsidRDefault="00624359" w:rsidP="004B7517">
      <w:pPr>
        <w:pStyle w:val="Brdtextmedindrag"/>
      </w:pPr>
      <w:r w:rsidRPr="00D02731">
        <w:rPr>
          <w:i/>
          <w:iCs/>
        </w:rPr>
        <w:t>Länsstyrelsen i Hallands län</w:t>
      </w:r>
      <w:r w:rsidRPr="00D02731">
        <w:t xml:space="preserve"> </w:t>
      </w:r>
      <w:r>
        <w:t xml:space="preserve">tillstyrker förslaget om komplettering i form av en konsoliderad ansökan. Länsstyrelsen </w:t>
      </w:r>
      <w:r w:rsidRPr="00D02731">
        <w:t xml:space="preserve">anser att kravet på att prövningsmyndigheten ska förelägga sökanden att komplettera ansökan ska utgå så att en ansökan med grava brister kan avvisas utan krav på komplettering. </w:t>
      </w:r>
      <w:r>
        <w:t>Länsstyrelsen framhåller att u</w:t>
      </w:r>
      <w:r w:rsidRPr="00D02731">
        <w:t xml:space="preserve">pprepade kompletteringar förskjuter ansvaret för ansökans innehåll till prövningsmyndigheten, vilket inte är rättssäkert eller konkurrensneutralt. Bestämmelsen bör </w:t>
      </w:r>
      <w:r>
        <w:t xml:space="preserve">enligt länsstyrelsen </w:t>
      </w:r>
      <w:r w:rsidRPr="00D02731">
        <w:t>innebära att prövningsmyndigheten ska överväga att före</w:t>
      </w:r>
      <w:r>
        <w:softHyphen/>
      </w:r>
      <w:r w:rsidRPr="00D02731">
        <w:t>lägga om komplettering.</w:t>
      </w:r>
    </w:p>
    <w:p w14:paraId="6FC332F4" w14:textId="77777777" w:rsidR="00624359" w:rsidRPr="00C94703" w:rsidRDefault="00624359" w:rsidP="004B7517">
      <w:pPr>
        <w:pStyle w:val="Brdtextmedindrag"/>
      </w:pPr>
      <w:r w:rsidRPr="00C94703">
        <w:rPr>
          <w:i/>
          <w:iCs/>
        </w:rPr>
        <w:t>Länsstyrelsen i Jämtlands län</w:t>
      </w:r>
      <w:r w:rsidRPr="00C94703">
        <w:t xml:space="preserve"> </w:t>
      </w:r>
      <w:r>
        <w:t xml:space="preserve">har inga invändningar mot förslaget om konsoliderad ansökan men </w:t>
      </w:r>
      <w:r w:rsidRPr="00C94703">
        <w:t xml:space="preserve">bedömer att förslaget </w:t>
      </w:r>
      <w:r>
        <w:t xml:space="preserve">om avvisning </w:t>
      </w:r>
      <w:r w:rsidRPr="00C94703">
        <w:t xml:space="preserve">inte får tänkt effekt utan anser att ansvaret på sökanden behöver förtydligas om att det som framkommer under samrådet behöver beaktas eller utredas. </w:t>
      </w:r>
      <w:r>
        <w:t>Länsstyrelsen framhåller att o</w:t>
      </w:r>
      <w:r w:rsidRPr="00C94703">
        <w:t>m kravet fortfarande är att det räcker att länsstyrelsens synpunkter ska bemötas riskerar ansökningshandlingarna bli allmänt hållna. Länsstyrelsen föreslår att skäl till komplettering, och i senare skede avvisning, ska vara att sökanden inte har beaktat alternativt utrett miljö</w:t>
      </w:r>
      <w:r>
        <w:softHyphen/>
      </w:r>
      <w:r w:rsidRPr="00C94703">
        <w:t>påverkan i den omfattning som länsstyrelsen framfört under samrådet.</w:t>
      </w:r>
    </w:p>
    <w:p w14:paraId="2E86A557" w14:textId="7515854B" w:rsidR="00624359" w:rsidRPr="00C94703" w:rsidRDefault="00624359" w:rsidP="004B7517">
      <w:pPr>
        <w:pStyle w:val="Brdtextmedindrag"/>
      </w:pPr>
      <w:r w:rsidRPr="00C94703">
        <w:rPr>
          <w:i/>
          <w:iCs/>
        </w:rPr>
        <w:t xml:space="preserve">Länsstyrelsen i Jönköpings län </w:t>
      </w:r>
      <w:r>
        <w:t xml:space="preserve">tillstyrker förslaget om konsoliderade ansökningar och yttranden men </w:t>
      </w:r>
      <w:r w:rsidRPr="00C94703">
        <w:t>anser att det bör tydliggöras att en ansökan bör avvisas utan kompletteringsförelägganden om sådana brister före</w:t>
      </w:r>
      <w:r>
        <w:softHyphen/>
      </w:r>
      <w:r w:rsidRPr="00C94703">
        <w:t>ligger att grundläggande delar av ansökan saknas.</w:t>
      </w:r>
    </w:p>
    <w:p w14:paraId="7E81C741" w14:textId="77777777" w:rsidR="00624359" w:rsidRDefault="00624359" w:rsidP="004B7517">
      <w:pPr>
        <w:pStyle w:val="Brdtextmedindrag"/>
      </w:pPr>
      <w:r w:rsidRPr="003F5BBC">
        <w:rPr>
          <w:i/>
          <w:iCs/>
        </w:rPr>
        <w:t>Länsstyrelsen i Kalmar län</w:t>
      </w:r>
      <w:r w:rsidRPr="00026903">
        <w:t xml:space="preserve"> tillstyrker förslaget om ändring av 22</w:t>
      </w:r>
      <w:r>
        <w:t> </w:t>
      </w:r>
      <w:r w:rsidRPr="00026903">
        <w:t>kap. 2 och 10</w:t>
      </w:r>
      <w:r>
        <w:t> §</w:t>
      </w:r>
      <w:r w:rsidRPr="00026903">
        <w:t xml:space="preserve">§ miljöbalken. </w:t>
      </w:r>
      <w:r>
        <w:t>Länsstyrelsen anser att man</w:t>
      </w:r>
      <w:r w:rsidRPr="00026903">
        <w:t xml:space="preserve"> dock bör överväga att </w:t>
      </w:r>
      <w:r>
        <w:t>använda</w:t>
      </w:r>
      <w:r w:rsidRPr="00026903">
        <w:t xml:space="preserve"> ”uppdaterad” i stället för ”konsoliderad”.</w:t>
      </w:r>
    </w:p>
    <w:p w14:paraId="53C601D9" w14:textId="77777777" w:rsidR="00624359" w:rsidRPr="00C94703" w:rsidRDefault="00624359" w:rsidP="004B7517">
      <w:pPr>
        <w:pStyle w:val="Brdtextmedindrag"/>
      </w:pPr>
      <w:r w:rsidRPr="00C94703">
        <w:rPr>
          <w:i/>
          <w:iCs/>
        </w:rPr>
        <w:t xml:space="preserve">Länsstyrelsen i Skåne län </w:t>
      </w:r>
      <w:r>
        <w:t xml:space="preserve">tillstyrker förslaget om </w:t>
      </w:r>
      <w:r w:rsidRPr="00C94703">
        <w:t xml:space="preserve">möjlighet att få begära in en konsoliderad ansökan </w:t>
      </w:r>
      <w:r>
        <w:t xml:space="preserve">men </w:t>
      </w:r>
      <w:r w:rsidRPr="00C94703">
        <w:t xml:space="preserve">framhåller att det är oklart om förslaget </w:t>
      </w:r>
      <w:r>
        <w:t xml:space="preserve">om avvisning </w:t>
      </w:r>
      <w:r w:rsidRPr="00C94703">
        <w:t>kommer att leda till snabbare processer.</w:t>
      </w:r>
    </w:p>
    <w:p w14:paraId="6E41B7C6" w14:textId="77777777" w:rsidR="00624359" w:rsidRPr="00C94703" w:rsidRDefault="00624359" w:rsidP="004B7517">
      <w:pPr>
        <w:pStyle w:val="Brdtextmedindrag"/>
      </w:pPr>
      <w:r w:rsidRPr="00C94703">
        <w:rPr>
          <w:i/>
          <w:iCs/>
        </w:rPr>
        <w:t>Nacka tingsrätt, mark- och miljödomstolen</w:t>
      </w:r>
      <w:r>
        <w:rPr>
          <w:i/>
          <w:iCs/>
        </w:rPr>
        <w:t>,</w:t>
      </w:r>
      <w:r w:rsidRPr="00C94703">
        <w:t xml:space="preserve"> </w:t>
      </w:r>
      <w:r>
        <w:t>tillstyrker förslaget om att ansökan och synpunkter kan begäras in i konsoliderad form. När det gäller förslaget om avvisning framhåller domstolen följande. B</w:t>
      </w:r>
      <w:r w:rsidRPr="00C94703">
        <w:t>estämmelsen i nu gällande lydelse ger tillräckliga förutsättningar för att avvisa en ansökan tidigt i processen. Anledningen till att så inte sker i större utsträckning är snarare en tillämpningsfråga som bäst avgörs genom prejudikatbildning. Som förslaget är formulerat saknas en koppling till den egentliga grunden för avvisning, dvs. att ansökan är så bristfällig att den inte kan ligga till grund för prövning av målet. Den föreslagna formuleringen riskerar att leda till otydlighet i tillämpningen.</w:t>
      </w:r>
    </w:p>
    <w:p w14:paraId="6A340DE1" w14:textId="77777777" w:rsidR="00624359" w:rsidRPr="00C94703" w:rsidRDefault="00624359" w:rsidP="004B7517">
      <w:pPr>
        <w:pStyle w:val="Brdtextmedindrag"/>
      </w:pPr>
      <w:r w:rsidRPr="00C94703">
        <w:rPr>
          <w:i/>
          <w:iCs/>
        </w:rPr>
        <w:t>Svea hovrätt, Mark- och miljööverdomstolen</w:t>
      </w:r>
      <w:r>
        <w:rPr>
          <w:i/>
          <w:iCs/>
        </w:rPr>
        <w:t>,</w:t>
      </w:r>
      <w:r w:rsidRPr="00C94703">
        <w:rPr>
          <w:i/>
          <w:iCs/>
        </w:rPr>
        <w:t xml:space="preserve"> </w:t>
      </w:r>
      <w:r>
        <w:t>framhåller följande. D</w:t>
      </w:r>
      <w:r w:rsidRPr="00C94703">
        <w:t>et behöver tydliggöras vad som menas med att en komplettering till ansökan ska kunna krävas in som en konsoliderad version</w:t>
      </w:r>
      <w:r>
        <w:t>.</w:t>
      </w:r>
      <w:r w:rsidRPr="00C94703">
        <w:t xml:space="preserve"> </w:t>
      </w:r>
      <w:r>
        <w:t>O</w:t>
      </w:r>
      <w:r w:rsidRPr="00C94703">
        <w:t>rdet konsoliderad främst används för att beskriva en författning som har försetts med uppdateringar. Enligt förslaget ska en ansökan kunna avvisas så snart som ett föreläggande om komplettering inte följs. Jämfört med rättegångs</w:t>
      </w:r>
      <w:r>
        <w:softHyphen/>
      </w:r>
      <w:r w:rsidRPr="00C94703">
        <w:t>balksmål där ansökningsavgiften oftast är låg i förhållande till prövnings</w:t>
      </w:r>
      <w:r>
        <w:softHyphen/>
      </w:r>
      <w:r w:rsidRPr="00C94703">
        <w:t>avgiften vid miljöbalksmål riskerar en sådan ändring att få oproportion</w:t>
      </w:r>
      <w:r>
        <w:softHyphen/>
      </w:r>
      <w:r w:rsidRPr="00C94703">
        <w:t>erliga resultat, trots att det enligt lagkommentaren fortfarande ska vara möjligt att underlåta att avvisa en ansökan om bristen endast är liten. Det kan ifrågasättas varför mark- och miljömålen i detta avseende ska skilja sig från mål som handläggs enligt rättegångsbalken.</w:t>
      </w:r>
    </w:p>
    <w:p w14:paraId="6A0560C1" w14:textId="77777777" w:rsidR="00624359" w:rsidRPr="007D1425" w:rsidRDefault="00624359" w:rsidP="004B7517">
      <w:pPr>
        <w:pStyle w:val="Brdtextmedindrag"/>
      </w:pPr>
      <w:r w:rsidRPr="00C94703">
        <w:rPr>
          <w:i/>
          <w:iCs/>
        </w:rPr>
        <w:t xml:space="preserve">Svemin </w:t>
      </w:r>
      <w:r w:rsidRPr="00C94703">
        <w:t>anser att det är rimligt att det finns lagstadgade möjligheter för prövningsmyndigheterna att begära in konsoliderade ansökningar eller synpunkter om kompletteringen är omfattande.</w:t>
      </w:r>
      <w:r>
        <w:t xml:space="preserve"> Organisationen anser att om prövningsmyndigheten anser att ansökan behöver kompletteras bör det finnas lagstadgade krav på att domstolen ska precisera vad som krävs innan ansökan får avvisas.</w:t>
      </w:r>
    </w:p>
    <w:p w14:paraId="6B5DBB28" w14:textId="77777777" w:rsidR="00624359" w:rsidRPr="00021F63" w:rsidRDefault="00624359" w:rsidP="004B7517">
      <w:pPr>
        <w:pStyle w:val="Brdtextmedindrag"/>
      </w:pPr>
      <w:r w:rsidRPr="00021F63">
        <w:rPr>
          <w:i/>
          <w:iCs/>
        </w:rPr>
        <w:t>Svensk vindenergi</w:t>
      </w:r>
      <w:r w:rsidRPr="00021F63">
        <w:t xml:space="preserve"> avstyrker förslage</w:t>
      </w:r>
      <w:r>
        <w:t>n om avvisning och om konsoli</w:t>
      </w:r>
      <w:r>
        <w:softHyphen/>
        <w:t xml:space="preserve">derade ansökningar och yttranden. Organisationen framhåller följande. </w:t>
      </w:r>
      <w:r w:rsidRPr="00021F63">
        <w:t xml:space="preserve">Det finns redan möjlighet att avvisa bristande ansökningar. Förslaget ger inte sökanden större incitament att </w:t>
      </w:r>
      <w:r>
        <w:t xml:space="preserve">lämna </w:t>
      </w:r>
      <w:r w:rsidRPr="00021F63">
        <w:t>in med kompletta ansökningar. Att kunna få tillstånd är ett tillräckligt incitament. När det f</w:t>
      </w:r>
      <w:r>
        <w:t>inns</w:t>
      </w:r>
      <w:r w:rsidRPr="00021F63">
        <w:t xml:space="preserve"> oenighet om behovet av utredning bör prövningsmyndigheten ta ställning till behovet och avslå begäran om komplettering eller förelägga sökanden att komplettera. Det kan göras vid äventyr av avvisning. Sådan aktiv processledning skulle behöva öka</w:t>
      </w:r>
      <w:r>
        <w:t>.</w:t>
      </w:r>
    </w:p>
    <w:p w14:paraId="05E1CEB8" w14:textId="77777777" w:rsidR="00624359" w:rsidRDefault="00624359" w:rsidP="004B7517">
      <w:pPr>
        <w:pStyle w:val="Brdtextmedindrag"/>
        <w:rPr>
          <w:i/>
          <w:iCs/>
        </w:rPr>
      </w:pPr>
      <w:r w:rsidRPr="00021F63">
        <w:rPr>
          <w:i/>
          <w:iCs/>
        </w:rPr>
        <w:t>Trafikverket</w:t>
      </w:r>
      <w:r w:rsidRPr="00021F63">
        <w:t xml:space="preserve"> </w:t>
      </w:r>
      <w:r>
        <w:t xml:space="preserve">har inga invändningar mot förslaget om avvisning men </w:t>
      </w:r>
      <w:r w:rsidRPr="00021F63">
        <w:t xml:space="preserve">framhåller att ordet konsoliderad väcker frågor. </w:t>
      </w:r>
      <w:r>
        <w:t xml:space="preserve">Myndigheten framhåller följande. </w:t>
      </w:r>
      <w:r w:rsidRPr="00021F63">
        <w:t xml:space="preserve">Det bör utvecklas </w:t>
      </w:r>
      <w:r>
        <w:t>vad som avses med konsoliderad. Myndig</w:t>
      </w:r>
      <w:r>
        <w:softHyphen/>
        <w:t xml:space="preserve">heten anser att det är oklart om sökanden omfattas eller endast </w:t>
      </w:r>
      <w:r w:rsidRPr="00021F63">
        <w:t>parter och remissinstanser</w:t>
      </w:r>
      <w:r>
        <w:t>.</w:t>
      </w:r>
      <w:r w:rsidRPr="00021F63">
        <w:t xml:space="preserve"> Om möjligheten att begära en konsoliderad ansökan är tänkt att omfatta hela den skriftväxling som sökanden företar under ansökans handläggning bör det förtydligas.</w:t>
      </w:r>
    </w:p>
    <w:p w14:paraId="42C40C96" w14:textId="7291BC3C" w:rsidR="00624359" w:rsidRPr="00021F63" w:rsidRDefault="00624359" w:rsidP="004B7517">
      <w:pPr>
        <w:pStyle w:val="Brdtextmedindrag"/>
      </w:pPr>
      <w:r w:rsidRPr="00021F63">
        <w:rPr>
          <w:i/>
          <w:iCs/>
        </w:rPr>
        <w:t>Umeå tingsrätt, mark- och miljödomstolen</w:t>
      </w:r>
      <w:r>
        <w:rPr>
          <w:i/>
          <w:iCs/>
        </w:rPr>
        <w:t>,</w:t>
      </w:r>
      <w:r w:rsidRPr="00021F63">
        <w:t xml:space="preserve"> </w:t>
      </w:r>
      <w:r>
        <w:t>har ingen invändning mot förslaget om konsoliderade ansökningar och yttranden. När det gäller förslaget om avvisning framhåller domstolen följande. D</w:t>
      </w:r>
      <w:r w:rsidRPr="00021F63">
        <w:t>et kan övervägas om den föreslagna bestämmelsen kan göras tydligare. Brist i antal och format är normalt inget som leder till avvisning. Det finns behov av ytterligare förarbetsuttalanden om när en ansökan ska avvisas och särskilt utifrån avvägningar om det finns skäl att utfärda ytterligare komplett</w:t>
      </w:r>
      <w:r w:rsidRPr="00021F63">
        <w:softHyphen/>
        <w:t>eringsförelägganden från domstolens sida om sökanden kompletterar ansökan till viss del efter ett första kompletteringsföreläggande. Dom</w:t>
      </w:r>
      <w:r>
        <w:softHyphen/>
      </w:r>
      <w:r w:rsidRPr="00021F63">
        <w:t xml:space="preserve">stolen </w:t>
      </w:r>
      <w:r>
        <w:t xml:space="preserve">framhåller vidare, </w:t>
      </w:r>
      <w:r w:rsidRPr="00021F63">
        <w:t>när det gäller avvisning av ansökan</w:t>
      </w:r>
      <w:r>
        <w:t>,</w:t>
      </w:r>
      <w:r w:rsidRPr="00021F63">
        <w:t xml:space="preserve"> att </w:t>
      </w:r>
      <w:r>
        <w:t xml:space="preserve">Mark- och miljööverdomstolen </w:t>
      </w:r>
      <w:r w:rsidRPr="00021F63">
        <w:t xml:space="preserve">i </w:t>
      </w:r>
      <w:r>
        <w:t xml:space="preserve">sitt </w:t>
      </w:r>
      <w:r w:rsidRPr="00021F63">
        <w:t xml:space="preserve">avgörande </w:t>
      </w:r>
      <w:r>
        <w:t>i mål nr </w:t>
      </w:r>
      <w:r w:rsidRPr="00021F63">
        <w:t>M 9185-17 den 19 januari 2018 har undanröjt mark- och miljödomstolens beslut om av</w:t>
      </w:r>
      <w:r w:rsidR="0093680D">
        <w:softHyphen/>
      </w:r>
      <w:r w:rsidRPr="00021F63">
        <w:t>visning och återförvisat målet för fortsatt handläggning eftersom Mark- och miljööver</w:t>
      </w:r>
      <w:r>
        <w:softHyphen/>
      </w:r>
      <w:r w:rsidRPr="00021F63">
        <w:t xml:space="preserve">domstolen ansett att de skäl som mark- och miljödomstolen hade grundat sitt beslut att avvisa ansökan på inte längre förelåg </w:t>
      </w:r>
      <w:r>
        <w:t xml:space="preserve">efter att </w:t>
      </w:r>
      <w:r w:rsidRPr="00021F63">
        <w:t>sökanden i Mark- och miljööverdomstolen hade kompletterat ansökan med de av mark-</w:t>
      </w:r>
      <w:r>
        <w:t xml:space="preserve"> </w:t>
      </w:r>
      <w:r w:rsidRPr="00021F63">
        <w:t xml:space="preserve">och miljödomstolen efterfrågade uppgifterna. </w:t>
      </w:r>
      <w:r>
        <w:t>B</w:t>
      </w:r>
      <w:r w:rsidRPr="00021F63">
        <w:t>e</w:t>
      </w:r>
      <w:r>
        <w:softHyphen/>
      </w:r>
      <w:r w:rsidRPr="00021F63">
        <w:t>stämmelsen om att avhjälpa en brist på sökandens bekostnad kan ha betydelse i mål med uppskjutna frågor och att det har förekommit att bestämmelsen har tillämpats när sökanden inte har tagit fram den utredning som har föreskrivits.</w:t>
      </w:r>
    </w:p>
    <w:p w14:paraId="7623A29E" w14:textId="77777777" w:rsidR="00624359" w:rsidRDefault="00624359" w:rsidP="004B7517">
      <w:pPr>
        <w:pStyle w:val="Brdtextmedindrag"/>
      </w:pPr>
      <w:r w:rsidRPr="00021F63">
        <w:rPr>
          <w:i/>
          <w:iCs/>
        </w:rPr>
        <w:t>Vattenfall</w:t>
      </w:r>
      <w:r w:rsidRPr="00021F63">
        <w:t xml:space="preserve"> avstyrker förslage</w:t>
      </w:r>
      <w:r>
        <w:t>n om avvisning och konsoliderade ansökningar och yttranden</w:t>
      </w:r>
      <w:r w:rsidRPr="00021F63">
        <w:t>. Det finns redan möjlighet att avvisa bristande ansökningar. Bolaget instämmer inte i utredningens antagande att förslaget skulle ge sökanden större incitament att inkomma med kompletta ansökningar. Det finns inget som hindrar prövningsmyndigheten att i en kompletteringsföreläggande be om en konsoliderad ansökan eller parters inställning.</w:t>
      </w:r>
    </w:p>
    <w:p w14:paraId="50227637" w14:textId="77777777" w:rsidR="00624359" w:rsidRDefault="00624359" w:rsidP="004B7517">
      <w:pPr>
        <w:pStyle w:val="Rubrik3utannumrering"/>
      </w:pPr>
      <w:r>
        <w:t>Skälen för förslaget</w:t>
      </w:r>
    </w:p>
    <w:p w14:paraId="551E0EB2" w14:textId="77777777" w:rsidR="00624359" w:rsidRDefault="00624359" w:rsidP="004B7517">
      <w:pPr>
        <w:pStyle w:val="Rubrik4utannumrering"/>
        <w:spacing w:before="0"/>
      </w:pPr>
      <w:r>
        <w:t>Gällande rätt</w:t>
      </w:r>
    </w:p>
    <w:p w14:paraId="7D26A005" w14:textId="77777777" w:rsidR="00624359" w:rsidRDefault="00624359" w:rsidP="004B7517">
      <w:pPr>
        <w:pStyle w:val="Brdtext"/>
      </w:pPr>
      <w:r>
        <w:t>I miljöbalken finns bestämmelser om att mark- och miljödomstolen ska förelägga sökanden att avhjälpa en ofullständig ansökan inom viss tid Följer sökanden inte ett sådant föreläggande får domstolen besluta att bristen ska avhjälpas på sökandens bekostnad eller avvisa ansökan, om bristen är så väsentlig att ansökan inte kan ligga till grund för prövning av målet (22 kap. 2 § miljöbalken).</w:t>
      </w:r>
    </w:p>
    <w:p w14:paraId="4DD5EC75" w14:textId="77777777" w:rsidR="00624359" w:rsidRDefault="00624359" w:rsidP="004B7517">
      <w:pPr>
        <w:pStyle w:val="Brdtextmedindrag"/>
      </w:pPr>
      <w:r>
        <w:t>Förarbetena till miljöbalken ger intryck av att lagstiftaren har sett fram</w:t>
      </w:r>
      <w:r>
        <w:softHyphen/>
        <w:t>för sig att avvisningar ska ske i ett tidigt skede (prop. 1997/98:45, del 1, s. 294 och del 2 s. 65 och 237). Gränsdragningen mellan avvisning och sakprövning är dock i praktiken svårbedömd och ofta krävs det både skrift</w:t>
      </w:r>
      <w:r>
        <w:softHyphen/>
        <w:t>växling och huvudförhandling för att ta ställning i frågan, vilket kan ge utdragna processer.</w:t>
      </w:r>
    </w:p>
    <w:p w14:paraId="22DD1C19" w14:textId="77777777" w:rsidR="00624359" w:rsidRDefault="00624359" w:rsidP="004B7517">
      <w:pPr>
        <w:pStyle w:val="Rubrik4utannumrering"/>
      </w:pPr>
      <w:r>
        <w:t>Uppdaterad ansökan och sammanställning av synpunkter</w:t>
      </w:r>
    </w:p>
    <w:p w14:paraId="178BAB86" w14:textId="77777777" w:rsidR="00624359" w:rsidRDefault="00624359" w:rsidP="004B7517">
      <w:pPr>
        <w:pStyle w:val="Brdtext"/>
      </w:pPr>
      <w:r>
        <w:t>Utredningens förslag innebär att prövningsmyndigheten ska kunna begära att få in en komplettering av en ansökan som en konsoliderad ansökan och att motsvarande möjlighet ska finnas för att få in synpunkter i konsoliderad form. Synpunkterna lämnas vanligen av parter eller remissmyndigheter men förslaget omfattar även andra som lämnar synpunkter på ansökan. Skälen för förslaget är att det ger ökad effektivitet och transparens inte minst för remissmyndigheterna. Om en ansökan kompletteras flera gånger så kan överblickbarheten förloras.</w:t>
      </w:r>
    </w:p>
    <w:p w14:paraId="643FEF3F" w14:textId="77777777" w:rsidR="00624359" w:rsidRDefault="00624359" w:rsidP="004B7517">
      <w:pPr>
        <w:pStyle w:val="Brdtextmedindrag"/>
      </w:pPr>
      <w:r>
        <w:t>En majoritet av remissinstanserna tillstyrker förslaget. Även regeringen anser att det finns behov av att prövningsmyndigheten kan få in materialet i en samlad form</w:t>
      </w:r>
      <w:r w:rsidRPr="00D11DF8">
        <w:t xml:space="preserve"> </w:t>
      </w:r>
      <w:r>
        <w:t>om det bedöms lämpligt. Prövningsmyndigheten bör kunna begära att en komplettering ges in i form av en uppdaterad ansökan, en skriftlig sammanställning av synpunkter eller ett uppdaterat yttrande. Det finns skäl att tydliggöra detta.</w:t>
      </w:r>
      <w:r w:rsidRPr="00AC12C3">
        <w:t xml:space="preserve"> </w:t>
      </w:r>
      <w:r>
        <w:t>Det behöver inte finnas någon kvalifikation för när domstolen ska få begära en sådan komplettering eller sammanställning eftersom det kan förutsättas att domstolen endast kommer att använda sig av möjligheten när det finns ett behov av det.</w:t>
      </w:r>
    </w:p>
    <w:p w14:paraId="03CA2D3D" w14:textId="77777777" w:rsidR="00624359" w:rsidRPr="004732B5" w:rsidRDefault="00624359" w:rsidP="004B7517">
      <w:pPr>
        <w:pStyle w:val="Brdtextmedindrag"/>
      </w:pPr>
      <w:r>
        <w:t>I enlighet med vad flera remissinstanser påpekar är ordet konsoliderad mindre lämpligt. Den kompletterade ansökan bör därför benämnas upp</w:t>
      </w:r>
      <w:r>
        <w:softHyphen/>
        <w:t>daterad ansökan.</w:t>
      </w:r>
    </w:p>
    <w:p w14:paraId="7E363F78" w14:textId="77777777" w:rsidR="00624359" w:rsidRDefault="00624359" w:rsidP="004B7517">
      <w:pPr>
        <w:pStyle w:val="Brdtextmedindrag"/>
      </w:pPr>
      <w:r>
        <w:t>Trafikverket ifrågasätter om inte domstolen även bör kunna begära en sammanställning från sökanden när det gäller den skriftväxling som sökanden haft under handläggningen. Regeringen anser att detta skulle kunna vara till fördel för handläggningen. Att det finns en möjlighet att begära att sökanden ska ge in en skriftlig sammanställning av de svar som sökanden har lämnat med anledning av de synpunkter som har lämnats på ansökan bör skapa förutsättningar för ökad tydlighet och effektivitet.</w:t>
      </w:r>
    </w:p>
    <w:p w14:paraId="022DD549" w14:textId="77777777" w:rsidR="00624359" w:rsidRDefault="00624359" w:rsidP="004B7517">
      <w:pPr>
        <w:pStyle w:val="Brdtextmedindrag"/>
      </w:pPr>
      <w:r>
        <w:t xml:space="preserve">Bestämmelserna </w:t>
      </w:r>
      <w:r w:rsidRPr="005D0428">
        <w:t xml:space="preserve">om synpunkter på ansökan och komplettering av ansökan och sammanställning av svar på synpunkter </w:t>
      </w:r>
      <w:r>
        <w:t>bör även tillämpas av länsstyrelsernas miljöprövningsdelegationer.</w:t>
      </w:r>
    </w:p>
    <w:p w14:paraId="335BFA35" w14:textId="77777777" w:rsidR="00624359" w:rsidRDefault="00624359" w:rsidP="004B7517">
      <w:pPr>
        <w:pStyle w:val="Rubrik4utannumrering"/>
      </w:pPr>
      <w:r>
        <w:t>Möjligheten att avhjälpa en brist på sökandens bekostnad</w:t>
      </w:r>
    </w:p>
    <w:p w14:paraId="6A9A8EEE" w14:textId="77777777" w:rsidR="00624359" w:rsidRDefault="00624359" w:rsidP="004B7517">
      <w:pPr>
        <w:pStyle w:val="Brdtextmedindrag"/>
        <w:ind w:firstLine="0"/>
      </w:pPr>
      <w:r>
        <w:t>Utredningen föreslår att den möjlighet som i dag finns att avhjälpa brister på sökandens bekostnad ska tas bort, eftersom den inte fyller någon funktion. Utredningen framhåller att kunskapskravet och beviskravet vilar på sökanden och att det, enligt vad utredningen erfarit, inte funnits något fall i närtid där regeln har använts. Umeå tingsrätt, mark- och miljö</w:t>
      </w:r>
      <w:r>
        <w:softHyphen/>
        <w:t>domstolen, anför dock att bestämmelsen kan ha betydelse i mål med uppskjutna frågor och att det har förekommit att bestämmelsen har tillämpats när sökanden inte har tagit fram den utredning som har föreskrivits.</w:t>
      </w:r>
    </w:p>
    <w:p w14:paraId="466A42D6" w14:textId="77777777" w:rsidR="00624359" w:rsidRPr="002E6C86" w:rsidRDefault="00624359" w:rsidP="004B7517">
      <w:pPr>
        <w:pStyle w:val="Brdtextmedindrag"/>
      </w:pPr>
      <w:r>
        <w:t>Att en domstol kan avhjälpa en brist på sökandens bekostnad när denne inte har följt ett föreläggande om avhjälpande är ett verktyg som kan användas för att driva processen framåt. Eftersom det inte står klart att en sådan möjlighet inte behövs bör bestämmelsen inte tas bort.</w:t>
      </w:r>
    </w:p>
    <w:p w14:paraId="7592E7AD" w14:textId="77777777" w:rsidR="00624359" w:rsidRDefault="00624359" w:rsidP="004B7517">
      <w:pPr>
        <w:pStyle w:val="Rubrik4utannumrering"/>
      </w:pPr>
      <w:r>
        <w:t>Möjligheten att avvisa en ansökan</w:t>
      </w:r>
    </w:p>
    <w:p w14:paraId="1FCED32F" w14:textId="77777777" w:rsidR="00624359" w:rsidRDefault="00624359" w:rsidP="004B7517">
      <w:pPr>
        <w:pStyle w:val="Brdtext"/>
      </w:pPr>
      <w:r>
        <w:t>Utredningen föreslår att det ska bli lättare att avvisa en ansökan genom att det inte längre ska krävas att en brist i ansökan är så väsentlig att ansökan inte kan ligga till grund för prövningen av målet. Skälen för förslaget är att verksamhetsutövarna ska få ett starkare incitament att lämna in en ansökan och miljökonsekvensbeskrivning med tillräckligt hög kvalitet tidigt i processen.</w:t>
      </w:r>
    </w:p>
    <w:p w14:paraId="5C8864F3" w14:textId="66FC615D" w:rsidR="00624359" w:rsidRDefault="00624359" w:rsidP="004B7517">
      <w:pPr>
        <w:pStyle w:val="Brdtextmedindrag"/>
      </w:pPr>
      <w:r>
        <w:t>Som framgår av redogörelsen för remissynpunkterna får förslaget omfattande kritik. Flera remissinstanser framhåller att det redan finns till</w:t>
      </w:r>
      <w:r>
        <w:softHyphen/>
        <w:t>räcklig möjlighet att avvisa bristande ansökningar. Flera remissinstanser anser inte att förslaget ger större incitament att inkomma med kompletta ansökningar. En allvarlig kritik är att förslaget riskerar att få opro</w:t>
      </w:r>
      <w:r>
        <w:softHyphen/>
        <w:t>portioner</w:t>
      </w:r>
      <w:r>
        <w:softHyphen/>
        <w:t>liga resultat. Mot bakgrund av den framförda kritiken är inte regeringen beredd att gå vidare med dessa förslag.</w:t>
      </w:r>
    </w:p>
    <w:p w14:paraId="7795A4ED" w14:textId="4D99DA7E" w:rsidR="00624359" w:rsidRDefault="00624359" w:rsidP="004B7517">
      <w:pPr>
        <w:pStyle w:val="Brdtextmedindrag"/>
      </w:pPr>
      <w:r>
        <w:t>Utredningen föreslår också att domstolen ska kunna förelägga sökanden att avhjälpa en brist som består i att ansökningshandlingarna inte har lämnats in i det format som domstolen har angett. I denna proposition föreslås att ansökningshandlingarna ska ges in i det format som domstolen anger (se avsnitt 6.11). Det är därför logiskt att det även införs en möjlighet för domstolen att förelägga sökanden att avhjälpa en brist som består i att ansökningshandlingarna inte har lämnats in i rätt format.</w:t>
      </w:r>
    </w:p>
    <w:p w14:paraId="42E51275" w14:textId="77777777" w:rsidR="00624359" w:rsidRDefault="00624359" w:rsidP="00A7457B">
      <w:pPr>
        <w:pStyle w:val="Rubrik2"/>
      </w:pPr>
      <w:bookmarkStart w:id="77" w:name="_Toc165537303"/>
      <w:bookmarkStart w:id="78" w:name="_Toc167353442"/>
      <w:r>
        <w:t>Fler mål ska få avgöras utan huvudförhandling</w:t>
      </w:r>
      <w:bookmarkEnd w:id="77"/>
      <w:bookmarkEnd w:id="78"/>
    </w:p>
    <w:p w14:paraId="6901DDCE" w14:textId="77777777" w:rsidR="00624359" w:rsidRDefault="00624359" w:rsidP="004B7517">
      <w:pPr>
        <w:pStyle w:val="Brdtextram"/>
      </w:pPr>
      <w:r w:rsidRPr="00420062">
        <w:rPr>
          <w:b/>
        </w:rPr>
        <w:t>Regeringens förslag:</w:t>
      </w:r>
      <w:r>
        <w:t xml:space="preserve"> Utrymmet för att avgöra ett mål i mark- och miljödomstol utan huvudförhandling ska öka. Huvudförhandling ska inte behöva hållas om det med hänsyn till utredningen i målet är till</w:t>
      </w:r>
      <w:r>
        <w:softHyphen/>
        <w:t>räckligt med skriftlig handläggning. Utrymmet att avgöra ett mål utan huvudförhandling trots parternas begäran om det ska bli större genom att domstolen får avstå från huvudförhandling om det är uppenbart obehövligt.</w:t>
      </w:r>
    </w:p>
    <w:p w14:paraId="07A716BC" w14:textId="77777777" w:rsidR="00624359" w:rsidRDefault="00624359" w:rsidP="004B7517">
      <w:pPr>
        <w:pStyle w:val="Brdtextmedindragram"/>
      </w:pPr>
      <w:r>
        <w:t>Mark- och miljödomstolens kungörelse ska innehålla uppgift om huruvida målet kan komma att avgöras på handlingarna.</w:t>
      </w:r>
    </w:p>
    <w:p w14:paraId="301FD72E" w14:textId="77777777" w:rsidR="00624359" w:rsidRPr="00A76360" w:rsidRDefault="00624359" w:rsidP="004B7517">
      <w:pPr>
        <w:pStyle w:val="Brdtextmedindrag"/>
        <w:rPr>
          <w:sz w:val="8"/>
          <w:szCs w:val="8"/>
        </w:rPr>
      </w:pPr>
    </w:p>
    <w:p w14:paraId="508ED1FB" w14:textId="77777777" w:rsidR="00624359" w:rsidRDefault="00624359" w:rsidP="004B7517">
      <w:pPr>
        <w:pStyle w:val="Brdtextmedindrag"/>
      </w:pPr>
      <w:r w:rsidRPr="0006285B">
        <w:rPr>
          <w:b/>
        </w:rPr>
        <w:t>Utredningens förslag</w:t>
      </w:r>
      <w:r>
        <w:rPr>
          <w:b/>
        </w:rPr>
        <w:t xml:space="preserve"> </w:t>
      </w:r>
      <w:r>
        <w:rPr>
          <w:bCs/>
        </w:rPr>
        <w:t>överensstämmer i huvudsak med regeringens förslag. Enligt utredningens förslag ska mål kunna avgöras efter huvud</w:t>
      </w:r>
      <w:r>
        <w:rPr>
          <w:bCs/>
        </w:rPr>
        <w:softHyphen/>
        <w:t>förhandling om det inte med hänsyn till målets omfattning och svårig</w:t>
      </w:r>
      <w:r>
        <w:rPr>
          <w:bCs/>
        </w:rPr>
        <w:softHyphen/>
        <w:t>hetsgrad är tillräckligt med skriftlig handläggning.</w:t>
      </w:r>
    </w:p>
    <w:p w14:paraId="121A74F6" w14:textId="77777777" w:rsidR="00624359" w:rsidRDefault="00624359" w:rsidP="004B7517">
      <w:pPr>
        <w:pStyle w:val="Brdtextmedindrag"/>
      </w:pPr>
      <w:r>
        <w:rPr>
          <w:b/>
          <w:bCs/>
        </w:rPr>
        <w:t xml:space="preserve">Remissinstanserna: </w:t>
      </w:r>
      <w:r>
        <w:t>En majoritet av remissinstanserna</w:t>
      </w:r>
      <w:r>
        <w:rPr>
          <w:i/>
          <w:iCs/>
        </w:rPr>
        <w:t xml:space="preserve"> </w:t>
      </w:r>
      <w:r>
        <w:t>tillstyrker förslaget eller har inget att invända mot det.</w:t>
      </w:r>
    </w:p>
    <w:p w14:paraId="1C05AEA0" w14:textId="77777777" w:rsidR="00624359" w:rsidRDefault="00624359" w:rsidP="004B7517">
      <w:pPr>
        <w:pStyle w:val="Brdtextmedindrag"/>
      </w:pPr>
      <w:r w:rsidRPr="00404369">
        <w:rPr>
          <w:i/>
          <w:iCs/>
        </w:rPr>
        <w:t xml:space="preserve">Matfiskodlarna </w:t>
      </w:r>
      <w:r>
        <w:t xml:space="preserve">tillstyrker förslaget men </w:t>
      </w:r>
      <w:r w:rsidRPr="00404369">
        <w:t>anser att krav bör ställas på att det i kallelsen till huvudförhandling finns uppgifter om de frågor som avses behandlas.</w:t>
      </w:r>
    </w:p>
    <w:p w14:paraId="2108FEE0" w14:textId="77777777" w:rsidR="00624359" w:rsidRPr="00404369" w:rsidRDefault="00624359" w:rsidP="004B7517">
      <w:pPr>
        <w:pStyle w:val="Brdtextmedindrag"/>
      </w:pPr>
      <w:r w:rsidRPr="00404369">
        <w:rPr>
          <w:i/>
          <w:iCs/>
        </w:rPr>
        <w:t xml:space="preserve">SBMI </w:t>
      </w:r>
      <w:r w:rsidRPr="00404369">
        <w:t xml:space="preserve">och </w:t>
      </w:r>
      <w:r w:rsidRPr="00404369">
        <w:rPr>
          <w:i/>
          <w:iCs/>
        </w:rPr>
        <w:t xml:space="preserve">Skanska </w:t>
      </w:r>
      <w:r>
        <w:t>tillstyrker förslaget</w:t>
      </w:r>
      <w:r w:rsidRPr="00404369">
        <w:t>, men framhåller att det minskar rättssäkerheten eftersom det ofta sker klargöranden vid huvudförhand</w:t>
      </w:r>
      <w:r>
        <w:softHyphen/>
      </w:r>
      <w:r w:rsidRPr="00404369">
        <w:t>lingen som gör att risken för missförstånd undviks.</w:t>
      </w:r>
    </w:p>
    <w:p w14:paraId="7126AD8A" w14:textId="77777777" w:rsidR="00624359" w:rsidRDefault="00624359" w:rsidP="004B7517">
      <w:pPr>
        <w:pStyle w:val="Brdtextmedindrag"/>
      </w:pPr>
      <w:r w:rsidRPr="00404369">
        <w:rPr>
          <w:i/>
          <w:iCs/>
        </w:rPr>
        <w:t xml:space="preserve">Svea hovrätt, </w:t>
      </w:r>
      <w:r>
        <w:rPr>
          <w:i/>
          <w:iCs/>
        </w:rPr>
        <w:t>M</w:t>
      </w:r>
      <w:r w:rsidRPr="00404369">
        <w:rPr>
          <w:i/>
          <w:iCs/>
        </w:rPr>
        <w:t>ark- och miljööverdomstolen</w:t>
      </w:r>
      <w:r>
        <w:rPr>
          <w:i/>
          <w:iCs/>
        </w:rPr>
        <w:t>,</w:t>
      </w:r>
      <w:r w:rsidRPr="00404369">
        <w:t xml:space="preserve"> framhåller </w:t>
      </w:r>
      <w:r>
        <w:t>följande. D</w:t>
      </w:r>
      <w:r w:rsidRPr="00404369">
        <w:t>et kan vara problematiskt att bedöma om ett mål är svårt eftersom det kan ta sikte på rättsliga frågor, bevisfrågor eller sakomständigheter. Även vissa mål som behandlar komplicerade rättsliga frågor kan vara lämpliga att avgöra utan huvudförhandling. En utformning likt rättegångsbalkens regler skulle kunna passa (42 kap. 18 § första stycket 5). Domstolen är tveksam till kravet på att en kungörelse alltid ska innehålla uppgift om att målet kan komma att avgöras på handlingarna. I vissa fall är det självklart att det saknas förutsättningar att avgöra målet på annat sätt än efter huvud</w:t>
      </w:r>
      <w:r>
        <w:softHyphen/>
      </w:r>
      <w:r w:rsidRPr="00404369">
        <w:t>förhandling.</w:t>
      </w:r>
    </w:p>
    <w:p w14:paraId="73DC82FD" w14:textId="77777777" w:rsidR="00624359" w:rsidRDefault="00624359" w:rsidP="004B7517">
      <w:pPr>
        <w:pStyle w:val="Rubrik3utannumrering"/>
      </w:pPr>
      <w:r>
        <w:t>Skälen för förslaget</w:t>
      </w:r>
    </w:p>
    <w:p w14:paraId="6D9A077D" w14:textId="77777777" w:rsidR="00624359" w:rsidRDefault="00624359" w:rsidP="004B7517">
      <w:pPr>
        <w:pStyle w:val="Rubrik4utannumrering"/>
        <w:spacing w:before="0"/>
      </w:pPr>
      <w:r>
        <w:t>Behov av förändring</w:t>
      </w:r>
    </w:p>
    <w:p w14:paraId="491E2FAF" w14:textId="77777777" w:rsidR="00624359" w:rsidRDefault="00624359" w:rsidP="004B7517">
      <w:pPr>
        <w:pStyle w:val="Brdtext"/>
      </w:pPr>
      <w:r>
        <w:t>När målet är klart för huvudförhandling ska domstolen bestämma tid och plats för den. Om det är uppenbart onödigt med huvudförhandling behöver sådan förhandling inte hållas. Om parterna begär det ska dock en huvud</w:t>
      </w:r>
      <w:r>
        <w:softHyphen/>
        <w:t xml:space="preserve">förhandling hållas, med vissa undantag. Ett undantag avser brådskande fall där domstolen i en särskild dom meddelar tillstånd till arbeten som behöver göras. De andra undantagen avser att målet avgörs på annat sätt än genom dom, att talan medgetts eller att en förlikning ska stadfästas (22 kap. 16 § andra stycket och 26 § andra stycket miljöbalken samt 42 kap. 18 § första stycket 1, 3 och 4 rättegångsbalken). Att målet eller ärendet kan komma att avgöras på handlingarna ska anges i kungörelsen. </w:t>
      </w:r>
    </w:p>
    <w:p w14:paraId="26182E5C" w14:textId="160E1A9A" w:rsidR="00624359" w:rsidRDefault="00624359" w:rsidP="004B7517">
      <w:pPr>
        <w:pStyle w:val="Brdtextmedindrag"/>
      </w:pPr>
      <w:r>
        <w:t>Enligt miljöbalken krävs det att huvudförhandling är uppenbart onödig för att en sådan inte ska behöva hållas. Det kan jämföras med rättegångs</w:t>
      </w:r>
      <w:r>
        <w:softHyphen/>
        <w:t>balkens bestämmelse som anger att rätten får avgöra ett mål utan huvud</w:t>
      </w:r>
      <w:r>
        <w:softHyphen/>
        <w:t>förhandling, om huvudförhandling inte behövs med hänsyn till utred</w:t>
      </w:r>
      <w:r>
        <w:softHyphen/>
        <w:t>ningen i målet och inte heller begärs av någon av parterna (42 kap. 18 § första stycket 5 rättegångsbalken).</w:t>
      </w:r>
    </w:p>
    <w:p w14:paraId="08B7347A" w14:textId="77777777" w:rsidR="00624359" w:rsidRDefault="00624359" w:rsidP="004B7517">
      <w:pPr>
        <w:pStyle w:val="Brdtextmedindrag"/>
      </w:pPr>
      <w:r>
        <w:t>Även om målet avgörs utan huvudförhandling kan syn och teknisk undersökning hållas (3 kap. 4 och 5 §§ lagen om mark- och miljödom</w:t>
      </w:r>
      <w:r>
        <w:softHyphen/>
        <w:t>stolar).</w:t>
      </w:r>
    </w:p>
    <w:p w14:paraId="7764D082" w14:textId="6829C78D" w:rsidR="00624359" w:rsidRDefault="00624359" w:rsidP="004B7517">
      <w:pPr>
        <w:pStyle w:val="Brdtextmedindrag"/>
      </w:pPr>
      <w:r>
        <w:t>Utredningen föreslår att kravet på att det ska vara uppenbart onödigt med huvudförhandling för att den inte ska behöva hållas ska tas bort. Enligt utredningens förslag ska ett mål avgöras efter huvudförhandling om det inte med hänsyn till målets omfattning och svårighetsgrad är tillräckligt med skriftlig handläggning.</w:t>
      </w:r>
      <w:r w:rsidRPr="00347D0C">
        <w:t xml:space="preserve"> </w:t>
      </w:r>
      <w:r>
        <w:t>Utredningen anför att regleringen onödigt sträng och ger ett högst begränsat utrymme att avgöra mål utan huvud</w:t>
      </w:r>
      <w:r>
        <w:softHyphen/>
        <w:t>förhandling. Den framhåller att tillämpningen i många fall är mindre strikt än vad som följer av lagen. Vissa enklare mål avgörs redan på hand</w:t>
      </w:r>
      <w:r>
        <w:softHyphen/>
        <w:t>lingarna, t.ex. mål om prövotidsredovisningar, vissa villkors</w:t>
      </w:r>
      <w:r>
        <w:softHyphen/>
        <w:t>frågor, förlängning av arbets- eller igångsättningstid, tillstånd till anläggande av broar och anläggande av våtmarker m.m.</w:t>
      </w:r>
    </w:p>
    <w:p w14:paraId="71A00129" w14:textId="1BC08138" w:rsidR="00624359" w:rsidRDefault="00624359" w:rsidP="004B7517">
      <w:pPr>
        <w:pStyle w:val="Brdtextmedindrag"/>
      </w:pPr>
      <w:r>
        <w:t>Regeringen delar bedömningen att reglerna bör ge ett större utrymme att avgöra mål utan huvudförhandling. Som föreslås av Svea hovrätt, mark- och miljööverdomstolen, framstår det som lämpligt att anpassa regleringen till vad som gäller för tvistemål enligt 42 kap. 18 § rättegångsbalken. Huvudregeln bör fortsatt vara att målet ska avgöras efter huvud</w:t>
      </w:r>
      <w:r>
        <w:softHyphen/>
        <w:t>för</w:t>
      </w:r>
      <w:r>
        <w:softHyphen/>
        <w:t>handling. Målet bör dock kunna avgöras utan huvudförhandling, om det med hänsyn till utredningen i målet är tillräckligt med skriftlig hand</w:t>
      </w:r>
      <w:r>
        <w:softHyphen/>
        <w:t>läggning. Möjligheten att avgöra mål utan huvudförhandling kan framför allt komma till användning i mål där det inte råder någon oenighet om de faktiska omständigheterna i målet, utan där tvisten rör den rättsliga bedömningen av dessa omständigheter. Om det ska föras muntlig be</w:t>
      </w:r>
      <w:r>
        <w:softHyphen/>
        <w:t>vis</w:t>
      </w:r>
      <w:r>
        <w:softHyphen/>
        <w:t xml:space="preserve">ning kan målet avgöras på handlingarna endast i sådana fall där det är tillåtet att ta upp bevisningen utom huvudförhandling (jfr prop. 1986/87:89 s. 210). </w:t>
      </w:r>
    </w:p>
    <w:p w14:paraId="22597E81" w14:textId="6EB84013" w:rsidR="00624359" w:rsidRDefault="00624359" w:rsidP="004B7517">
      <w:pPr>
        <w:pStyle w:val="Brdtextmedindrag"/>
      </w:pPr>
      <w:r>
        <w:t>Om parterna i målet begär att huvudförhandling ska hållas aktualiseras den rätt till muntlig förhandling som följer av artikel 6.1 i Europa</w:t>
      </w:r>
      <w:r>
        <w:softHyphen/>
        <w:t>konventionen. En domstol kan endast i undantagsfall avslå ett yrkande om muntlig förhandling i mål som rör sådana civila rättigheter och skyldig</w:t>
      </w:r>
      <w:r w:rsidR="0093680D">
        <w:softHyphen/>
      </w:r>
      <w:r>
        <w:t>heter som avses i artikeln. Rätten till muntlig förhandling behöver dock inte vara ovillkorlig. Som framgår ovan gäller redan att mark- och miljö</w:t>
      </w:r>
      <w:r w:rsidR="0093680D">
        <w:softHyphen/>
      </w:r>
      <w:r>
        <w:t>domstolen ska, oavsett parternas inställning, avgöra målet utan hålla huvudförhandling i vissa specifika situationer där det uppenbart saknas skäl till huvudförhandling, t.ex. att talan har medgetts. I lagstiftningen finns även exempel på mer generellt utformade undantag. I förvaltnings</w:t>
      </w:r>
      <w:r>
        <w:softHyphen/>
        <w:t>processlagen (1971:291) anges att förvaltningsrätten ska hålla muntlig förhandling, om en enskild part begär det och det inte är uppenbart obehövligt (9 §). Förvaltningsrätten kan alltså avslå den enskildes begäran endast om det är uppenbart att det saknas behov av att hålla muntlig förhandling. I likhet med vad utredningen föreslår är det lämpligt att införa en motsvarande regel i miljöbalken för att möjliggöra ett ändamålsenligt, snabbt och kostnadseffektivt förfarande.</w:t>
      </w:r>
    </w:p>
    <w:p w14:paraId="5E56D109" w14:textId="77777777" w:rsidR="00624359" w:rsidRDefault="00624359" w:rsidP="004B7517">
      <w:pPr>
        <w:pStyle w:val="Brdtextmedindrag"/>
      </w:pPr>
      <w:r>
        <w:t xml:space="preserve"> Enligt utredningens förslag ska kungörelsen alltid innehålla uppgift om att målet kan komma att avgöras på handlingarna för att undvika att målet onödigt fördröjs. Svea hovrätt, Mark- och miljööverdomstolen, ifråg</w:t>
      </w:r>
      <w:r>
        <w:softHyphen/>
        <w:t>asätter om detta är lämpligt och framhåller att det i vissa fall är självklart att det saknas förutsättningar att avgöra målet på annat sätt än efter huvudförhandling. Regeringen håller med domstolen. Prövningsmyndig</w:t>
      </w:r>
      <w:r>
        <w:softHyphen/>
        <w:t>heten bör även fortsättningsvis göra en bedömning av om målet kan komma att avgöras på handlingarna. På samma sätt som i dag bör ett mål som har kungjorts med upplysning om att det kan komma att avgöras på handlingarna ändå kunna avgöras efter förhandling. Om det saknas en sådan upplysning i kungörelsen finns det dock hinder mot att avgöra målet på handlingarna. Det talar för att det bör finnas en uppgift i kungörelsen om att målet kan komma att avgöras på handlingarna, om det inte är uppenbart att det saknas förutsättningar att avgöra mål på annat sätt än efter huvudförhandling.</w:t>
      </w:r>
    </w:p>
    <w:p w14:paraId="439E2C9F" w14:textId="77777777" w:rsidR="00624359" w:rsidRDefault="00624359" w:rsidP="004B7517">
      <w:pPr>
        <w:pStyle w:val="Rubrik2"/>
      </w:pPr>
      <w:bookmarkStart w:id="79" w:name="_Toc165537304"/>
      <w:bookmarkStart w:id="80" w:name="_Toc167353443"/>
      <w:r>
        <w:t>Utrymmet för digital handläggning ska öka</w:t>
      </w:r>
      <w:bookmarkEnd w:id="79"/>
      <w:bookmarkEnd w:id="80"/>
    </w:p>
    <w:p w14:paraId="2622AE40" w14:textId="77777777" w:rsidR="00624359" w:rsidRDefault="00624359" w:rsidP="004B7517">
      <w:pPr>
        <w:pStyle w:val="Brdtextram"/>
      </w:pPr>
      <w:r w:rsidRPr="00420062">
        <w:rPr>
          <w:b/>
        </w:rPr>
        <w:t>Regeringens förslag:</w:t>
      </w:r>
      <w:r>
        <w:t xml:space="preserve"> Ansökningshandlingar och synpunkter på ansökan ska ges in i det format som domstolen har angett.</w:t>
      </w:r>
    </w:p>
    <w:p w14:paraId="1B83829A" w14:textId="77777777" w:rsidR="00624359" w:rsidRDefault="00624359" w:rsidP="004B7517">
      <w:pPr>
        <w:pStyle w:val="Brdtextmedindragram"/>
      </w:pPr>
      <w:r>
        <w:t>Domstolens kungörelse i ett ansökningsmål ska innehålla</w:t>
      </w:r>
    </w:p>
    <w:p w14:paraId="1F360E03" w14:textId="77777777" w:rsidR="00624359" w:rsidRDefault="00624359" w:rsidP="004B7517">
      <w:pPr>
        <w:pStyle w:val="Brdtextmedindragram"/>
      </w:pPr>
      <w:r>
        <w:t>1. ett tillkännagivande om att meddelanden i målet till parterna kommer att hållas tillgängliga i akten och</w:t>
      </w:r>
    </w:p>
    <w:p w14:paraId="77C4482D" w14:textId="77777777" w:rsidR="00624359" w:rsidRDefault="00624359" w:rsidP="004B7517">
      <w:pPr>
        <w:pStyle w:val="Brdtextmedindragram"/>
      </w:pPr>
      <w:r>
        <w:t>2. uppgift om en webbplats eller en lokal där akten hålls tillgänglig.</w:t>
      </w:r>
    </w:p>
    <w:p w14:paraId="4011E44D" w14:textId="77777777" w:rsidR="00624359" w:rsidRDefault="00624359" w:rsidP="004B7517">
      <w:pPr>
        <w:pStyle w:val="Brdtextmedindragram"/>
      </w:pPr>
      <w:r>
        <w:t>Motsvarande regler ska gälla för Mark- och miljööverdomstolens kungörelser.</w:t>
      </w:r>
    </w:p>
    <w:p w14:paraId="097044DA" w14:textId="77777777" w:rsidR="00624359" w:rsidRDefault="00624359" w:rsidP="004B7517">
      <w:pPr>
        <w:pStyle w:val="Brdtextmedindragram"/>
      </w:pPr>
      <w:r>
        <w:t>Kraven på att domstolen ska förordna aktförvarare och att meddelan</w:t>
      </w:r>
      <w:r>
        <w:softHyphen/>
        <w:t>den ska hållas tillgängliga hos aktörförvarare tas bort.</w:t>
      </w:r>
    </w:p>
    <w:p w14:paraId="330E21BC" w14:textId="77777777" w:rsidR="00624359" w:rsidRDefault="00624359" w:rsidP="004B7517">
      <w:pPr>
        <w:pStyle w:val="Brdtextmedindragram"/>
      </w:pPr>
      <w:r>
        <w:t>Statliga myndigheter och kommuner ska vara skyldiga att utan ersätt</w:t>
      </w:r>
      <w:r>
        <w:softHyphen/>
        <w:t>ning bistå en domstol med att göra en akt tillgänglig i myndighetens eller kommunens lokal om domstolen begär det.</w:t>
      </w:r>
    </w:p>
    <w:p w14:paraId="4030E829" w14:textId="77777777" w:rsidR="00624359" w:rsidRDefault="00624359" w:rsidP="004B7517">
      <w:pPr>
        <w:pStyle w:val="Brdtextmedindragram"/>
      </w:pPr>
      <w:r>
        <w:t>Om sökanden överklagar ett ansökningsmål där kungörelse har utfärdats, ska Mark- och miljööverdomstolen få besluta att överklag</w:t>
      </w:r>
      <w:r>
        <w:softHyphen/>
        <w:t xml:space="preserve">andet ska göras </w:t>
      </w:r>
      <w:r w:rsidRPr="002078D8">
        <w:t xml:space="preserve">tillgängligt på den webbplats eller </w:t>
      </w:r>
      <w:r>
        <w:t xml:space="preserve">i </w:t>
      </w:r>
      <w:r w:rsidRPr="002078D8">
        <w:t>den lokal som anges i mark- och miljödomstolens kungörelse.</w:t>
      </w:r>
    </w:p>
    <w:p w14:paraId="2F4755F2" w14:textId="77777777" w:rsidR="00624359" w:rsidRPr="00A76360" w:rsidRDefault="00624359" w:rsidP="004B7517">
      <w:pPr>
        <w:pStyle w:val="Brdtextmedindrag"/>
        <w:rPr>
          <w:sz w:val="8"/>
          <w:szCs w:val="8"/>
        </w:rPr>
      </w:pPr>
    </w:p>
    <w:p w14:paraId="5EB8F1B7" w14:textId="77777777" w:rsidR="00624359" w:rsidRDefault="00624359" w:rsidP="004B7517">
      <w:pPr>
        <w:pStyle w:val="Brdtextmedindrag"/>
      </w:pPr>
      <w:r w:rsidRPr="0006285B">
        <w:rPr>
          <w:b/>
        </w:rPr>
        <w:t>Utredningens förslag</w:t>
      </w:r>
      <w:r>
        <w:rPr>
          <w:b/>
        </w:rPr>
        <w:t xml:space="preserve"> </w:t>
      </w:r>
      <w:r>
        <w:rPr>
          <w:bCs/>
        </w:rPr>
        <w:t xml:space="preserve">överensstämmer i huvudsak med regeringens förslag. </w:t>
      </w:r>
      <w:r>
        <w:t xml:space="preserve">I </w:t>
      </w:r>
      <w:r w:rsidRPr="00ED7545">
        <w:t xml:space="preserve">utredningens förslag framgår inte om bestämmelserna om kungörelse och om en ansökan som berör samfälld fast egendom </w:t>
      </w:r>
      <w:r>
        <w:t xml:space="preserve">i 22 kap 3 § tredje och fjärde styckena </w:t>
      </w:r>
      <w:r w:rsidRPr="00ED7545">
        <w:t>ska finnas kvar</w:t>
      </w:r>
      <w:r>
        <w:t xml:space="preserve"> då de styckena saknas i utredningens lagförslag. De ska vara kvar enligt regeringens förslag</w:t>
      </w:r>
      <w:r w:rsidRPr="00ED7545">
        <w:t>.</w:t>
      </w:r>
      <w:r>
        <w:t xml:space="preserve"> I utredningens förslag anges inte om ersättning ska betalas när statliga myndigheter och kommuner bistår domstolen. Utredningens förslag har en delvis annan redaktionell och språklig utformning.</w:t>
      </w:r>
    </w:p>
    <w:p w14:paraId="781DDA49" w14:textId="77777777" w:rsidR="00624359" w:rsidRDefault="00624359" w:rsidP="004B7517">
      <w:pPr>
        <w:pStyle w:val="Brdtextmedindrag"/>
      </w:pPr>
      <w:r>
        <w:rPr>
          <w:b/>
          <w:bCs/>
        </w:rPr>
        <w:t>Remissinstanserna:</w:t>
      </w:r>
      <w:r>
        <w:rPr>
          <w:i/>
          <w:iCs/>
        </w:rPr>
        <w:t xml:space="preserve"> </w:t>
      </w:r>
      <w:r>
        <w:t>En majoritet av remissinstanserna</w:t>
      </w:r>
      <w:r>
        <w:rPr>
          <w:i/>
          <w:iCs/>
        </w:rPr>
        <w:t xml:space="preserve"> </w:t>
      </w:r>
      <w:r>
        <w:t>tillstyrker förslagen eller har inget att invända mot det.</w:t>
      </w:r>
    </w:p>
    <w:p w14:paraId="2C4C166F" w14:textId="77777777" w:rsidR="00624359" w:rsidRPr="00F1104E" w:rsidRDefault="00624359" w:rsidP="004B7517">
      <w:pPr>
        <w:pStyle w:val="Brdtextmedindrag"/>
      </w:pPr>
      <w:r w:rsidRPr="00F1104E">
        <w:rPr>
          <w:i/>
          <w:iCs/>
        </w:rPr>
        <w:t xml:space="preserve">Energiföretagen Sverige </w:t>
      </w:r>
      <w:r>
        <w:t xml:space="preserve">tillstyrker förslagen och </w:t>
      </w:r>
      <w:r w:rsidRPr="00F1104E">
        <w:t>framhåller att det är av stor betydelse att känsliga uppgifter ska kunna skyddas.</w:t>
      </w:r>
    </w:p>
    <w:p w14:paraId="7E057A29" w14:textId="77777777" w:rsidR="00624359" w:rsidRDefault="00624359" w:rsidP="004B7517">
      <w:pPr>
        <w:pStyle w:val="Brdtextmedindrag"/>
      </w:pPr>
      <w:r w:rsidRPr="006265AB">
        <w:rPr>
          <w:i/>
          <w:iCs/>
        </w:rPr>
        <w:t>Länsstyrelsen i Dalarnas län</w:t>
      </w:r>
      <w:r w:rsidRPr="00F1104E">
        <w:t xml:space="preserve"> och </w:t>
      </w:r>
      <w:r w:rsidRPr="006265AB">
        <w:rPr>
          <w:i/>
          <w:iCs/>
        </w:rPr>
        <w:t>Länsstyrelsen i Hallands län</w:t>
      </w:r>
      <w:r w:rsidRPr="00F1104E">
        <w:t xml:space="preserve"> </w:t>
      </w:r>
      <w:r>
        <w:t xml:space="preserve">har ingen invändning mot förslagen men </w:t>
      </w:r>
      <w:r w:rsidRPr="00F1104E">
        <w:t xml:space="preserve">framhåller att det finns sekretessfrågor, tillgänglighetsanpassningsfrågor och frågor kopplade till </w:t>
      </w:r>
      <w:r>
        <w:t xml:space="preserve">EU:s </w:t>
      </w:r>
      <w:r w:rsidRPr="00F1104E">
        <w:t>data</w:t>
      </w:r>
      <w:r>
        <w:softHyphen/>
      </w:r>
      <w:r w:rsidRPr="00F1104E">
        <w:t>skydds</w:t>
      </w:r>
      <w:r>
        <w:softHyphen/>
      </w:r>
      <w:r w:rsidRPr="00F1104E">
        <w:t>förordningen att utreda innan införande.</w:t>
      </w:r>
    </w:p>
    <w:p w14:paraId="332C6EEE" w14:textId="77777777" w:rsidR="00624359" w:rsidRPr="00F1104E" w:rsidRDefault="00624359" w:rsidP="004B7517">
      <w:pPr>
        <w:pStyle w:val="Brdtextmedindrag"/>
      </w:pPr>
      <w:r w:rsidRPr="00F1104E">
        <w:rPr>
          <w:i/>
          <w:iCs/>
        </w:rPr>
        <w:t>Länsstyrelsen i Stockholms län</w:t>
      </w:r>
      <w:r w:rsidRPr="00F1104E">
        <w:t xml:space="preserve"> </w:t>
      </w:r>
      <w:r>
        <w:t>tillstyrker</w:t>
      </w:r>
      <w:r w:rsidRPr="00F1104E">
        <w:t xml:space="preserve"> förslage</w:t>
      </w:r>
      <w:r>
        <w:t>n</w:t>
      </w:r>
      <w:r w:rsidRPr="00F1104E">
        <w:t xml:space="preserve"> och påpekar att 22 kap. 3 § andra stycket miljöbalken bör kunna tas bort.</w:t>
      </w:r>
    </w:p>
    <w:p w14:paraId="4AA87A00" w14:textId="77777777" w:rsidR="00624359" w:rsidRPr="00F1104E" w:rsidRDefault="00624359" w:rsidP="004B7517">
      <w:pPr>
        <w:pStyle w:val="Brdtextmedindrag"/>
        <w:rPr>
          <w:b/>
          <w:bCs/>
        </w:rPr>
      </w:pPr>
      <w:r w:rsidRPr="00F1104E">
        <w:rPr>
          <w:i/>
          <w:iCs/>
        </w:rPr>
        <w:t>Länsstyrelsen i Örebro län</w:t>
      </w:r>
      <w:r w:rsidRPr="00F1104E">
        <w:t xml:space="preserve"> </w:t>
      </w:r>
      <w:r>
        <w:t>tillstyrker</w:t>
      </w:r>
      <w:r w:rsidRPr="00F1104E">
        <w:t xml:space="preserve"> förslage</w:t>
      </w:r>
      <w:r>
        <w:t>n</w:t>
      </w:r>
      <w:r w:rsidRPr="00F1104E">
        <w:t xml:space="preserve"> men framhåller att det ligger en utmaning i att handlingar som publiceras ska uppfylla kravet på tillgänglighetsanpassning. </w:t>
      </w:r>
      <w:r>
        <w:t>Länsstyrelsen anser att d</w:t>
      </w:r>
      <w:r w:rsidRPr="00F1104E">
        <w:t>et bör införas ett krav på att handlingarna som inges till prövningsmyndigheten är tillgäng</w:t>
      </w:r>
      <w:r>
        <w:softHyphen/>
      </w:r>
      <w:r w:rsidRPr="00F1104E">
        <w:t>lighetsanpassade.</w:t>
      </w:r>
    </w:p>
    <w:p w14:paraId="3C5D2E2A" w14:textId="77777777" w:rsidR="00624359" w:rsidRPr="00F1104E" w:rsidRDefault="00624359" w:rsidP="004B7517">
      <w:pPr>
        <w:pStyle w:val="Brdtextmedindrag"/>
      </w:pPr>
      <w:r w:rsidRPr="00F1104E">
        <w:rPr>
          <w:i/>
          <w:iCs/>
        </w:rPr>
        <w:t>Naturvårdsverket</w:t>
      </w:r>
      <w:r w:rsidRPr="00F1104E">
        <w:t xml:space="preserve"> och </w:t>
      </w:r>
      <w:r w:rsidRPr="00F1104E">
        <w:rPr>
          <w:i/>
          <w:iCs/>
        </w:rPr>
        <w:t xml:space="preserve">Svenskt Näringsliv </w:t>
      </w:r>
      <w:r>
        <w:t>tillstyrker</w:t>
      </w:r>
      <w:r w:rsidRPr="00F1104E">
        <w:t xml:space="preserve"> förslage</w:t>
      </w:r>
      <w:r>
        <w:t>n</w:t>
      </w:r>
      <w:r w:rsidRPr="00F1104E">
        <w:t xml:space="preserve"> men konstaterar att det krävs ett fortsatt digitaliseringsarbete för Domstols</w:t>
      </w:r>
      <w:r w:rsidRPr="00F1104E">
        <w:softHyphen/>
        <w:t>verket och länsstyrelserna.</w:t>
      </w:r>
    </w:p>
    <w:p w14:paraId="5DC0C4C4" w14:textId="77777777" w:rsidR="00624359" w:rsidRPr="00F1104E" w:rsidRDefault="00624359" w:rsidP="004B7517">
      <w:pPr>
        <w:pStyle w:val="Brdtextmedindrag"/>
      </w:pPr>
      <w:r w:rsidRPr="00F1104E">
        <w:rPr>
          <w:i/>
          <w:iCs/>
        </w:rPr>
        <w:t>Trafikverket</w:t>
      </w:r>
      <w:r>
        <w:rPr>
          <w:i/>
          <w:iCs/>
        </w:rPr>
        <w:t xml:space="preserve"> </w:t>
      </w:r>
      <w:r>
        <w:t xml:space="preserve">tillstyrker förslagen men </w:t>
      </w:r>
      <w:r w:rsidRPr="00F1104E">
        <w:t>anser att skrivningen att dom</w:t>
      </w:r>
      <w:r>
        <w:softHyphen/>
      </w:r>
      <w:r w:rsidRPr="00F1104E">
        <w:t>stolen ska förordna en eller flera personer som aktförvarare bör strykas eller omformuleras.</w:t>
      </w:r>
    </w:p>
    <w:p w14:paraId="4749864B" w14:textId="77777777" w:rsidR="00624359" w:rsidRPr="00F1104E" w:rsidRDefault="00624359" w:rsidP="004B7517">
      <w:pPr>
        <w:pStyle w:val="Brdtextmedindrag"/>
      </w:pPr>
      <w:r w:rsidRPr="00F1104E">
        <w:rPr>
          <w:i/>
          <w:iCs/>
        </w:rPr>
        <w:t>Umeå tingsrätt, mark- och miljödomstolen</w:t>
      </w:r>
      <w:r>
        <w:rPr>
          <w:i/>
          <w:iCs/>
        </w:rPr>
        <w:t>,</w:t>
      </w:r>
      <w:r w:rsidRPr="00F1104E">
        <w:t xml:space="preserve"> har inget att </w:t>
      </w:r>
      <w:r>
        <w:t>invända</w:t>
      </w:r>
      <w:r w:rsidRPr="00F1104E">
        <w:t xml:space="preserve"> mot att 22 kap. 2, 4 och 10 §§ ändras och utformas mer teknikneutralt. Domstolen avstyrker i övrigt utredningens förslag till ändringar i 22 kap. 3 § första stycket 4 och 5 miljöbalken och förslaget till ändring i 3 kap. 7 § lagen om mark- och miljödomstolar. </w:t>
      </w:r>
      <w:r>
        <w:t xml:space="preserve">Domstolen framhåller följande. </w:t>
      </w:r>
      <w:r w:rsidRPr="00F1104E">
        <w:t>En ändring av bestämmelserna bör anstå till dess att förutsättningar finns för prövnings</w:t>
      </w:r>
      <w:r>
        <w:softHyphen/>
      </w:r>
      <w:r w:rsidRPr="00F1104E">
        <w:t xml:space="preserve">myndigheterna att följa bestämmelserna. </w:t>
      </w:r>
      <w:r>
        <w:t>Y</w:t>
      </w:r>
      <w:r w:rsidRPr="00F1104E">
        <w:t>tterligare överväganden krävs vid utformning av bestämmelserna. Om utredningens förslag genomförs krävs ytterligare ändring i 22 kap. 3 § andra stycket som anger att domstolen ska förordna en eller flera personer att förvara ett exemplar av akten. Nuvarande lydelse av 22 kap. 3 § miljöbalken har inte redovisats i sin helhet i betänkandet. Det är mindre lämpligt att i lagtext ange att handlingar kan förvaras på en webbplats när det saknas förutsättningar för domstolen att förvara handlingar på sådant sätt. Betänkandet saknar en närmare analys om det i dag finns ett behov av ett system motsvarande att en fysisk person förvarar en kopia av akten. Det bör övervägas om det finns ett behov att förvara ett exemplar av akten på annan plats än hos domstolen. Att ett exemplar av akten förvaras på annan plats möjliggör visserligen för enskilda som bor långt ifrån prövningsmyndighetens lokaler att titta i kopian av akten, något som kan vara av betydelse när det gäller ritningar i större format. Om enskilda önskar erhålla handlingar ur akten är det dock redan i dag ofta domstolen som tillhandahåller det, normalt sker det för domstolens del genom digitala utskick från verksam</w:t>
      </w:r>
      <w:r w:rsidRPr="00F1104E">
        <w:softHyphen/>
        <w:t>hetsstödet. Möjligheten att handlingar finns lättillgängliga på en webbplats kan dock i en framtid minska behovet av att begära ut handlingar från domstolen.</w:t>
      </w:r>
    </w:p>
    <w:p w14:paraId="6AB1C515" w14:textId="77777777" w:rsidR="00624359" w:rsidRPr="009F70D4" w:rsidRDefault="00624359" w:rsidP="004B7517">
      <w:pPr>
        <w:pStyle w:val="Brdtextmedindrag"/>
      </w:pPr>
      <w:r>
        <w:rPr>
          <w:b/>
          <w:bCs/>
        </w:rPr>
        <w:t xml:space="preserve">Skälen för förslaget: </w:t>
      </w:r>
      <w:r>
        <w:t>I dag finns bestämmelser om att en kungörelse av en ansökan i ett ansökningsmål ska innehålla information om att meddel</w:t>
      </w:r>
      <w:r>
        <w:softHyphen/>
        <w:t>anden hålls tillgängliga hos en aktförvarare. Aktförvarare är en person som har förordnats av mark- och miljödomstolen att förvara ett exemplar av handlingarna i målet. Kungörelsen ska också inne</w:t>
      </w:r>
      <w:r>
        <w:softHyphen/>
        <w:t>hålla namn och adress på aktförvararen (22 kap. 3 § miljöbalken). Det finns även andra be</w:t>
      </w:r>
      <w:r>
        <w:softHyphen/>
        <w:t>stämmelser där det framgår att handlingar ska finnas hos en aktförvarare (22 kap. 4 och 21 §§, 23 kap. 5 och 8 §§ miljöbalken).</w:t>
      </w:r>
    </w:p>
    <w:p w14:paraId="40E2AEAA" w14:textId="77777777" w:rsidR="00624359" w:rsidRDefault="00624359" w:rsidP="004B7517">
      <w:pPr>
        <w:pStyle w:val="Brdtextmedindrag"/>
      </w:pPr>
      <w:r>
        <w:t>Utredningen föreslår att utrymmet för digital handläggning ska öka. Det ska införas krav på att ansökan och synpunkter på denna ska lämnas in i det format som domstolen angett. Bestämmelsen om kungörelse av en ansökan ska göras mer teknik</w:t>
      </w:r>
      <w:r>
        <w:softHyphen/>
        <w:t>neutral så att handlingarna även kan hållas tillgängliga på lämplig webb</w:t>
      </w:r>
      <w:r>
        <w:softHyphen/>
        <w:t>plats. Förslaget innebär även att aktförvarare i form av en fysisk person ersätts av att akten vid behov kan förvaras på en specifik plats. Vidare ska statliga myndigheter och kommuner ska vara skyldiga att bistå domstolarna med aktförvaring i den utsträckning domstolarna begär det. Enligt utredningen har en ökad digital hand</w:t>
      </w:r>
      <w:r>
        <w:softHyphen/>
        <w:t>läggning förutsättningar att effektivisera processen, vilket skulle förenkla för sökanden, parter, prövningsmyndigheterna och allmän</w:t>
      </w:r>
      <w:r>
        <w:softHyphen/>
        <w:t xml:space="preserve">heten. </w:t>
      </w:r>
    </w:p>
    <w:p w14:paraId="53538925" w14:textId="77777777" w:rsidR="00624359" w:rsidRDefault="00624359" w:rsidP="004B7517">
      <w:pPr>
        <w:pStyle w:val="Brdtextmedindrag"/>
      </w:pPr>
      <w:r>
        <w:t xml:space="preserve">En majoritet av remissinstanserna tillstyrker förslagen eller har inget att invända mot dem. </w:t>
      </w:r>
    </w:p>
    <w:p w14:paraId="46C14508" w14:textId="77777777" w:rsidR="00624359" w:rsidRDefault="00624359" w:rsidP="004B7517">
      <w:pPr>
        <w:pStyle w:val="Brdtextmedindrag"/>
      </w:pPr>
      <w:r>
        <w:t>Regeringen bedömer att det, av de skäl som utredningen anför, att akten vid behov bör förvaras på en specifik plats i stället för hos en aktförvarare, vilket innebär att funktionen aktförvarare tas bort. Regeringen håller vidare med utredningen om att ansökningshandlingar och synpunkter på ansökan ska ges in i det format som domstolen har angett. Det bör även införas en skyldighet för statliga myndigheter och kommuner att bistå domstolarna med att göra akten tillgänglig i den utsträckning som domstolarna begär det. I konsekvens med detta bör en kungörelse i ett ansökningsmål innehålla ett tillkännagivande om att meddelanden i målet till parterna ska hållas tillgängliga i akten och uppgift om en webbplats eller en lokal där akten ska hållas tillgänglig. Detta bör även gälla kungörelse hos Mark- och miljööverdomstolen.</w:t>
      </w:r>
    </w:p>
    <w:p w14:paraId="7F820FA8" w14:textId="77777777" w:rsidR="00624359" w:rsidRDefault="00624359" w:rsidP="004B7517">
      <w:pPr>
        <w:pStyle w:val="Brdtextmedindrag"/>
      </w:pPr>
      <w:r>
        <w:t>De statliga myndigheterna och kommunernas skyldighet att bistå en domstol bör innebära en skyldighet att göra en akt tillgänglig i myndighetens lokal om domstolen begär det. I utredningens författnings</w:t>
      </w:r>
      <w:r>
        <w:softHyphen/>
        <w:t>förslag anges inte att ersättning ska utgå när statliga myndigheter och kommuner bistår domstolen. Frågan berörs inte i betänkandet i övrigt. I är statliga myndigheter och kommuner skyldiga att låna ut de lokaler som domstolarna behöver för sina sammanträden, utan rätt till ersättning. Upplåtaren har dock rätt till ersättning för de särskilda kostnader som ett sammanträde medför. Eftersom det här handlar om en mindre omfattande skyldighet, som typiskt sett inte bör medföra några särskilda kostnader, anser regeringen inte att någon ersättning ska utgå.</w:t>
      </w:r>
    </w:p>
    <w:p w14:paraId="3B9F925F" w14:textId="77777777" w:rsidR="00624359" w:rsidRDefault="00624359" w:rsidP="004B7517">
      <w:pPr>
        <w:pStyle w:val="Brdtextmedindrag"/>
      </w:pPr>
      <w:r>
        <w:t>Se avsnitt 6.9 angående förslaget om att domstolen ska förelägga sökanden att avhjälpa en brist i ansökan som består i att ansöknings</w:t>
      </w:r>
      <w:r>
        <w:softHyphen/>
        <w:t>handlingarna inte har lämnats i det format som domstolen angett.</w:t>
      </w:r>
    </w:p>
    <w:p w14:paraId="6FA2EFC4" w14:textId="0BBFDA8C" w:rsidR="00624359" w:rsidRDefault="00624359" w:rsidP="00EA507C">
      <w:pPr>
        <w:pStyle w:val="Rubrik2"/>
      </w:pPr>
      <w:bookmarkStart w:id="81" w:name="_Toc167353444"/>
      <w:r>
        <w:t>Riksdagens tillkännagivanden</w:t>
      </w:r>
      <w:bookmarkEnd w:id="81"/>
    </w:p>
    <w:p w14:paraId="57B85F37" w14:textId="181818CA" w:rsidR="00624359" w:rsidRDefault="00624359" w:rsidP="00EA507C">
      <w:pPr>
        <w:pStyle w:val="Brdtextmedindrag"/>
        <w:ind w:firstLine="0"/>
      </w:pPr>
      <w:r>
        <w:t>Riksdagen har tillkännagett för regeringen att den snarast bör vidta nödvändiga åtgärder för att förenkla och förkorta tillståndsprocesserna för gruv- och mineralnäringen och därefter återkomma till riksdagen med en redovisning av vilka åtgärder som har vidtagits (bet. 2018/19:NU11 punkt 1, rskr. 2018/19:209).</w:t>
      </w:r>
    </w:p>
    <w:p w14:paraId="6D89826A" w14:textId="4437877C" w:rsidR="00624359" w:rsidRDefault="00624359" w:rsidP="00C51B52">
      <w:pPr>
        <w:pStyle w:val="Brdtextmedindrag"/>
      </w:pPr>
      <w:r>
        <w:t>Riksdagen har även tillkännagett för regeringen det som utskottet anför om tillståndsprocesser och handläggningstider (bet. 2020/21:NU18 s. 11, rskr. 2020/21:228). Av det tillkännagivandet framgår att regeringen senast den 30 juni 2022 ska återkomma till riksdagen med konkreta förslag på förenklade tillståndsprocesser och kortare handläggningstider för gruv- och mineralnäringen.</w:t>
      </w:r>
    </w:p>
    <w:p w14:paraId="4EDB2218" w14:textId="0D061A08" w:rsidR="00624359" w:rsidRDefault="00624359" w:rsidP="00C51B52">
      <w:pPr>
        <w:pStyle w:val="Brdtextmedindrag"/>
      </w:pPr>
      <w:r>
        <w:t>Regeringen bedömer att förslagen i avsnitt 6.1 och 6.3–6.11 i denna proposition är åtgärder som förenklar och förkortar tillståndsprocesserna för gruv- och mineralnäringen. Med anledning av tillkännagivandena vill regeringen utöver förslagen i denna proposition redovisa följande åtgärder.</w:t>
      </w:r>
    </w:p>
    <w:p w14:paraId="680F3E90" w14:textId="0F9289FB" w:rsidR="00624359" w:rsidRDefault="00624359" w:rsidP="00891106">
      <w:pPr>
        <w:pStyle w:val="Punktlista"/>
      </w:pPr>
      <w:r>
        <w:t>Regeringen föreslog i en proposition som beslutades den 4 april 2024 att Natura 2000-tillstånd inte ska vara en förutsättning för att en bearbetningskoncession ska kunna beviljas (prop. 2023/24:126).</w:t>
      </w:r>
    </w:p>
    <w:p w14:paraId="77FD7314" w14:textId="1A0E99B6" w:rsidR="00624359" w:rsidRDefault="00624359" w:rsidP="00891106">
      <w:pPr>
        <w:pStyle w:val="Punktlista"/>
      </w:pPr>
      <w:r>
        <w:t>Regeringen beslutade att ge Naturvårdsverket i uppdrag att, i samråd med länsstyrelserna och Domstolsverket, se över förutsättningarna att utveckla en myndighetsgemensam vägledning för miljötillståndspröv</w:t>
      </w:r>
      <w:r>
        <w:softHyphen/>
        <w:t>ningen och miljöbedömningsprocessen, i syfte att möjliggöra en mer enhetlig prövningsprocess nationellt och att öka effektiviteten i pröv</w:t>
      </w:r>
      <w:r>
        <w:softHyphen/>
        <w:t>ningen. Uppdraget redovisades den 21 juni 2022.</w:t>
      </w:r>
    </w:p>
    <w:p w14:paraId="783B590D" w14:textId="056830EF" w:rsidR="00624359" w:rsidRDefault="00624359" w:rsidP="00891106">
      <w:pPr>
        <w:pStyle w:val="Punktlista"/>
      </w:pPr>
      <w:r>
        <w:t>Den 16 november 2023 beslutade regeringen ändringar i terräng</w:t>
      </w:r>
      <w:r>
        <w:softHyphen/>
        <w:t>körningsförordningen (1978:594) och i miljöprövningsförordningen (2013:251). Ändringarna syftade till att genomföra vissa förenklingar i regelverket för prospektörer. Genom ändringarna infördes en generell dispens för terrängkörning som sker inom ramen för undersöknings</w:t>
      </w:r>
      <w:r>
        <w:softHyphen/>
        <w:t>arbete enligt minerallagen (1991:45) och anmälningsplikten för djup</w:t>
      </w:r>
      <w:r>
        <w:softHyphen/>
        <w:t>borrning som sker inom ramen för ett undersökningstillstånd enligt minerallagen togs bort. Ändringarna baserades på förslagen i betänkandet En tryggad försörjning av metaller och mineral (SOU 2022:56).</w:t>
      </w:r>
    </w:p>
    <w:p w14:paraId="3F323CA8" w14:textId="653B8F1A" w:rsidR="00624359" w:rsidRDefault="00624359" w:rsidP="00891106">
      <w:pPr>
        <w:pStyle w:val="Punktlista"/>
      </w:pPr>
      <w:r>
        <w:t>Riksdagen har, efter regeringens förslag i budgetpropositionen för 2024, beslutat att anslag 1:8 Sveriges geologiska undersökning ska ökas med 70 miljoner kronor 2024 för myndighetens arbete med systematisk kartläggning av malmpotentiella områden samt övriga insatser kopplade till främjande av mineralutvinning i Sverige (prop. 2023/24:1 utg.omr. 24, bet. 2023/24:NU1, rskr. 2023/24:109). An</w:t>
      </w:r>
      <w:r w:rsidR="0093680D">
        <w:softHyphen/>
      </w:r>
      <w:r>
        <w:t>slaget beräknas öka med 70 miljoner per år 2025–2026 samt med 30 miljoner kronor fr.o.m. 2027 för samma ändamål. Regeringens förslag baserades delvis på förslagen i SOU 2022:56 om att myndig</w:t>
      </w:r>
      <w:r w:rsidR="0093680D">
        <w:softHyphen/>
      </w:r>
      <w:r>
        <w:t>hetens förvaltningsanslag ska ökas med 40 miljoner kronor per år mellan 2023 och 2028 för en systematisk kartläggning av potentialen för innovationskritiska metaller (primära och sekundära) i Sverige och att mineralinformationskontoret i Malå ska få ett förstärkt anslag på 12 miljoner kronor per år.</w:t>
      </w:r>
    </w:p>
    <w:p w14:paraId="18C6CFB0" w14:textId="77777777" w:rsidR="00D927B8" w:rsidRDefault="00624359">
      <w:pPr>
        <w:pStyle w:val="Brdtext"/>
      </w:pPr>
      <w:r>
        <w:t>Genom dessa åtgärder och denna redovisning bedömer regeringen att båda tillkännagivandena är slutbehandlade.</w:t>
      </w:r>
    </w:p>
    <w:p w14:paraId="1E1A6270" w14:textId="29179CD1" w:rsidR="00D927B8" w:rsidRDefault="00624359">
      <w:pPr>
        <w:pStyle w:val="Brdtextmedindrag"/>
      </w:pPr>
      <w:r>
        <w:t>Riksdagen har vidare tillkännagett för regeringen det som utskottet anför om behovet av ett s.k. grönt spår för att ta ytterligare steg för att förbättra tillståndsprocesserna, bl.a. genom skyndsammare handläggning och proaktivt arbete (bet. 2018/19:MJU18 punkt 4, rskr</w:t>
      </w:r>
      <w:r w:rsidR="0093680D">
        <w:t>.</w:t>
      </w:r>
      <w:r>
        <w:t xml:space="preserve"> 2018/19:275). Riks</w:t>
      </w:r>
      <w:r>
        <w:softHyphen/>
        <w:t>dagen har också tillkännagett för regeringen det som utskottet anför om tidsfrist vid miljöprövning (bet. 2021/22:MJU29 punkt 9 rskr. 2021/22:389). Enligt tillkännagivandet bör som utgångspunkt ett slutligt avgörande i ärenden om miljötillstånd inom jordbruket finnas inom den tidsfrist om sex månader som gäller enligt förvaltningslagen. Regeringen bedömer att dessa tillkännagivanden är delvis tillgodosedda genom förslagen i propositionen som syftar till effektiviserade tillståndsprocesser och kortare handläggningstider. Tillkännagivandena är inte slutbehand</w:t>
      </w:r>
      <w:r>
        <w:softHyphen/>
        <w:t>lade.</w:t>
      </w:r>
    </w:p>
    <w:p w14:paraId="73BF278B" w14:textId="77777777" w:rsidR="00624359" w:rsidRDefault="00624359" w:rsidP="004B7517">
      <w:pPr>
        <w:pStyle w:val="Rubrik2"/>
      </w:pPr>
      <w:bookmarkStart w:id="82" w:name="_Toc165537305"/>
      <w:bookmarkStart w:id="83" w:name="_Toc167353445"/>
      <w:r>
        <w:t>Ikraftträdande- och övergångsbestämmelser</w:t>
      </w:r>
      <w:bookmarkEnd w:id="82"/>
      <w:bookmarkEnd w:id="83"/>
    </w:p>
    <w:p w14:paraId="075CE1F5" w14:textId="77777777" w:rsidR="00624359" w:rsidRDefault="00624359" w:rsidP="004B7517">
      <w:pPr>
        <w:pStyle w:val="Brdtextram"/>
      </w:pPr>
      <w:r w:rsidRPr="00420062">
        <w:rPr>
          <w:b/>
        </w:rPr>
        <w:t>Regeringens förslag:</w:t>
      </w:r>
      <w:r>
        <w:t xml:space="preserve"> Förslagen ska träda i kraft den 1 januari 2025.</w:t>
      </w:r>
    </w:p>
    <w:p w14:paraId="11551B32" w14:textId="77777777" w:rsidR="00624359" w:rsidRDefault="00624359" w:rsidP="004B7517">
      <w:pPr>
        <w:pStyle w:val="Brdtextmedindragram"/>
        <w:rPr>
          <w:bCs/>
        </w:rPr>
      </w:pPr>
      <w:r>
        <w:rPr>
          <w:bCs/>
        </w:rPr>
        <w:t>Äldre föreskrifter ska fortfarande gälla för mål och ärenden som har inletts hos en prövningsmyndighet före ikraftträdandet. Bes</w:t>
      </w:r>
      <w:r w:rsidRPr="004C166D">
        <w:rPr>
          <w:bCs/>
        </w:rPr>
        <w:t>tämmel</w:t>
      </w:r>
      <w:r>
        <w:rPr>
          <w:bCs/>
        </w:rPr>
        <w:softHyphen/>
      </w:r>
      <w:r w:rsidRPr="004C166D">
        <w:rPr>
          <w:bCs/>
        </w:rPr>
        <w:t xml:space="preserve">serna </w:t>
      </w:r>
      <w:r>
        <w:rPr>
          <w:bCs/>
        </w:rPr>
        <w:t>om vad en miljökonsekvensbeskrivning ska innehålla</w:t>
      </w:r>
      <w:r w:rsidRPr="004C166D">
        <w:rPr>
          <w:bCs/>
        </w:rPr>
        <w:t xml:space="preserve"> och </w:t>
      </w:r>
      <w:r>
        <w:rPr>
          <w:bCs/>
        </w:rPr>
        <w:t>om ändringstillstånd</w:t>
      </w:r>
      <w:r w:rsidRPr="004C166D">
        <w:rPr>
          <w:bCs/>
        </w:rPr>
        <w:t xml:space="preserve"> </w:t>
      </w:r>
      <w:r>
        <w:rPr>
          <w:bCs/>
        </w:rPr>
        <w:t>ska gälla</w:t>
      </w:r>
      <w:r w:rsidRPr="004C166D">
        <w:rPr>
          <w:bCs/>
        </w:rPr>
        <w:t xml:space="preserve"> i de</w:t>
      </w:r>
      <w:r>
        <w:rPr>
          <w:bCs/>
        </w:rPr>
        <w:t>n</w:t>
      </w:r>
      <w:r w:rsidRPr="004C166D">
        <w:rPr>
          <w:bCs/>
        </w:rPr>
        <w:t xml:space="preserve"> äldre lydelse</w:t>
      </w:r>
      <w:r>
        <w:rPr>
          <w:bCs/>
        </w:rPr>
        <w:t>n</w:t>
      </w:r>
      <w:r w:rsidRPr="004C166D">
        <w:rPr>
          <w:bCs/>
        </w:rPr>
        <w:t xml:space="preserve"> för mål eller ärenden där samråd inför ansökan har inletts före ikraftträdandet.</w:t>
      </w:r>
    </w:p>
    <w:p w14:paraId="09010092" w14:textId="77777777" w:rsidR="00624359" w:rsidRPr="00A76360" w:rsidRDefault="00624359" w:rsidP="004B7517">
      <w:pPr>
        <w:pStyle w:val="Brdtextmedindrag"/>
        <w:rPr>
          <w:sz w:val="8"/>
          <w:szCs w:val="8"/>
        </w:rPr>
      </w:pPr>
    </w:p>
    <w:p w14:paraId="067F8562" w14:textId="77777777" w:rsidR="00624359" w:rsidRDefault="00624359" w:rsidP="004B7517">
      <w:pPr>
        <w:pStyle w:val="Brdtextmedindrag"/>
      </w:pPr>
      <w:r w:rsidRPr="0006285B">
        <w:rPr>
          <w:b/>
        </w:rPr>
        <w:t>Utredningens förslag</w:t>
      </w:r>
      <w:r>
        <w:t xml:space="preserve"> överensstämmer i huvudsak med regeringens förslag. Utredningen föreslår dock att förslagen ska träda i kraft den 1 januari 2024. Utredningens förslag innehåller ingen bestämmelse om att de äldre lydelserna av 6 kap. 35 § och 16 kap. 2 a § miljöbalken ska gälla för mål eller ärenden där samråd inför ansökan har inletts före ikraft</w:t>
      </w:r>
      <w:r>
        <w:softHyphen/>
        <w:t>trädandet.</w:t>
      </w:r>
    </w:p>
    <w:p w14:paraId="652CB7BF" w14:textId="77777777" w:rsidR="00624359" w:rsidRDefault="00624359" w:rsidP="004B7517">
      <w:pPr>
        <w:pStyle w:val="Brdtextmedindrag"/>
      </w:pPr>
      <w:r>
        <w:rPr>
          <w:b/>
          <w:bCs/>
        </w:rPr>
        <w:t xml:space="preserve">Remissinstanserna: </w:t>
      </w:r>
      <w:r>
        <w:t>En majoritet av remissinstanserna</w:t>
      </w:r>
      <w:r>
        <w:rPr>
          <w:i/>
          <w:iCs/>
        </w:rPr>
        <w:t xml:space="preserve"> </w:t>
      </w:r>
      <w:r>
        <w:t>tillstyrker förslaget eller har inget att invända mot det.</w:t>
      </w:r>
    </w:p>
    <w:p w14:paraId="7F920E99" w14:textId="77777777" w:rsidR="00624359" w:rsidRPr="008C2479" w:rsidRDefault="00624359" w:rsidP="004B7517">
      <w:pPr>
        <w:pStyle w:val="Brdtextmedindrag"/>
      </w:pPr>
      <w:r w:rsidRPr="008C2479">
        <w:rPr>
          <w:i/>
          <w:iCs/>
        </w:rPr>
        <w:t xml:space="preserve">LKAB </w:t>
      </w:r>
      <w:r w:rsidRPr="008C2479">
        <w:t xml:space="preserve">framhåller </w:t>
      </w:r>
      <w:r>
        <w:t>följande. B</w:t>
      </w:r>
      <w:r w:rsidRPr="008C2479">
        <w:t xml:space="preserve">estämmelsen om </w:t>
      </w:r>
      <w:r>
        <w:t xml:space="preserve">att </w:t>
      </w:r>
      <w:r w:rsidRPr="008C2479">
        <w:t>äldre bestämmelser ska tillämpas i ärenden och mål som inletts före ikraftträdandet kan innebära icke önskvärda konsekvenser. I pågående mål om ändringstillstånd kan sökanden behöva återkalla ansökan och ge in en ny. Det riskerar att för</w:t>
      </w:r>
      <w:r>
        <w:softHyphen/>
      </w:r>
      <w:r w:rsidRPr="008C2479">
        <w:t xml:space="preserve">dröja processen. LKAB har inte kunnat identifiera risker för rättsförluster </w:t>
      </w:r>
      <w:r w:rsidRPr="00253B40">
        <w:t>eller andra olägenheter om bestämmelserna tillämpas även i pågående prövningar.</w:t>
      </w:r>
    </w:p>
    <w:p w14:paraId="2146F939" w14:textId="77777777" w:rsidR="00624359" w:rsidRDefault="00624359" w:rsidP="004B7517">
      <w:pPr>
        <w:pStyle w:val="Brdtextmedindrag"/>
      </w:pPr>
      <w:r w:rsidRPr="00253B40">
        <w:rPr>
          <w:i/>
          <w:iCs/>
        </w:rPr>
        <w:t>Sveriges kommuner och regioner</w:t>
      </w:r>
      <w:r w:rsidRPr="00253B40">
        <w:t xml:space="preserve"> framhåller att det är viktigt med goda förutsättningar för att hinna ändra arbetssätt och säkerställa finansiering genom beslut om taxor vilket kräver att förordningsändringar beslutas i god tid före ikraftträdandet.</w:t>
      </w:r>
    </w:p>
    <w:p w14:paraId="3AD3BA14" w14:textId="77777777" w:rsidR="00624359" w:rsidRDefault="00624359" w:rsidP="004B7517">
      <w:pPr>
        <w:pStyle w:val="Brdtextmedindrag"/>
      </w:pPr>
      <w:r>
        <w:rPr>
          <w:b/>
          <w:bCs/>
        </w:rPr>
        <w:t>Skälen för regeringens förslag:</w:t>
      </w:r>
      <w:r>
        <w:t xml:space="preserve"> Eftersom förslagen syftar till att underlätta för miljöförbättrande investeringar och åstadkomma snabbare och enklare prövningsprocesser bör förslagen träda i kraft så snart som möjligt. Som Sveriges kommuner och regioner framhåller är det dock viktigt att det finns förutsättningar för berörda aktörer att hinna ändra arbetssätt och besluta om nya taxor. Lagändringarna bör träda i kraft den 1 januari 2025.</w:t>
      </w:r>
    </w:p>
    <w:p w14:paraId="679657D9" w14:textId="77777777" w:rsidR="00624359" w:rsidRDefault="00624359" w:rsidP="004B7517">
      <w:pPr>
        <w:pStyle w:val="Brdtextmedindrag"/>
      </w:pPr>
      <w:r>
        <w:t>Äldre föreskrifter bör fortfarande gälla för mål och ärenden som har påbörjats före ikraftträdandet. Eftersom vissa av ändringarna avser bestämmelser som tillämpas innan ansökan ges in till prövnings</w:t>
      </w:r>
      <w:r>
        <w:softHyphen/>
        <w:t>myndig</w:t>
      </w:r>
      <w:r>
        <w:softHyphen/>
        <w:t>heten bör övergångsbestämmelsen utformas på ett sätt som innebär att äldre föreskrifter ska gälla för mål och ärenden som har inletts före ikraftträdandet.</w:t>
      </w:r>
    </w:p>
    <w:p w14:paraId="0DB4FDB8" w14:textId="77777777" w:rsidR="00624359" w:rsidRDefault="00624359" w:rsidP="004B7517">
      <w:pPr>
        <w:pStyle w:val="Brdtextmedindrag"/>
      </w:pPr>
      <w:r>
        <w:t xml:space="preserve">Kammarkollegiet bör kunna fullfölja sitt deltagande i de mål och ärenden som har inletts hos en prövningsmyndighet före ikraftträdandet. Se avsnitt 6.6 om att </w:t>
      </w:r>
      <w:r w:rsidDel="00D01451">
        <w:t>Kammarkollegiet</w:t>
      </w:r>
      <w:r>
        <w:t xml:space="preserve"> kan fortsätta deltagandet i påbörjade mål och ärenden trots att myndigheten inte längre ska vara p</w:t>
      </w:r>
      <w:r w:rsidRPr="003B292A">
        <w:t>artsmyndighet</w:t>
      </w:r>
      <w:r>
        <w:t>.</w:t>
      </w:r>
    </w:p>
    <w:p w14:paraId="3FFBE40F" w14:textId="7376462B" w:rsidR="00DB62B9" w:rsidRDefault="00624359" w:rsidP="004B7517">
      <w:pPr>
        <w:pStyle w:val="Brdtextmedindrag"/>
      </w:pPr>
      <w:r>
        <w:t>När det gäller bestämmelserna om vad en miljökonsekvensbeskrivning ska innehålla och om ändringstillstånd anser regeringen att dessa bestäm</w:t>
      </w:r>
      <w:r>
        <w:softHyphen/>
        <w:t>melser bör tillämpas i mål eller ärenden där samråd inför ansökan har inletts före ikraftträdandet. Detta eftersom det tidigare inte varit ett krav på att länsstyrelsen ska redovisa sin bedömning. LKAB framhåller att detta kan fördröja processen. Regeringen bedömer att det är viktigt att förut</w:t>
      </w:r>
      <w:r>
        <w:softHyphen/>
        <w:t>sättningen för prövningen är fastlagda under avgränsningssamrådet. I pågående mål om ändringstillstånd kan det finnas behov för sökanden att återkalla ansökan och ge in en ny. Om den som ansöker om ändrings</w:t>
      </w:r>
      <w:r>
        <w:softHyphen/>
        <w:t>tillstånd vill att de nya bestämmelserna ska tillämpas finns möjlighet att förbereda en ny ansökan efter ikraftträdandet.</w:t>
      </w:r>
    </w:p>
    <w:p w14:paraId="3E2E709B" w14:textId="77777777" w:rsidR="00624359" w:rsidRPr="00152749" w:rsidRDefault="00624359" w:rsidP="004B7517">
      <w:pPr>
        <w:pStyle w:val="Brdtextmedindrag"/>
        <w:sectPr w:rsidR="00624359" w:rsidRPr="00152749" w:rsidSect="00155500">
          <w:headerReference w:type="even" r:id="rId72"/>
          <w:headerReference w:type="default" r:id="rId73"/>
          <w:footerReference w:type="even" r:id="rId74"/>
          <w:footerReference w:type="default" r:id="rId75"/>
          <w:headerReference w:type="first" r:id="rId76"/>
          <w:footerReference w:type="first" r:id="rId77"/>
          <w:type w:val="continuous"/>
          <w:pgSz w:w="9356" w:h="13721" w:code="9"/>
          <w:pgMar w:top="794" w:right="2438" w:bottom="1191" w:left="1021" w:header="0" w:footer="709" w:gutter="0"/>
          <w:cols w:space="708"/>
          <w:docGrid w:linePitch="360"/>
        </w:sectPr>
      </w:pPr>
    </w:p>
    <w:p w14:paraId="757486DE" w14:textId="77777777" w:rsidR="00624359" w:rsidRDefault="00624359" w:rsidP="00337152">
      <w:pPr>
        <w:pStyle w:val="Rubrik1"/>
      </w:pPr>
      <w:bookmarkStart w:id="84" w:name="_Toc165537306"/>
      <w:bookmarkStart w:id="85" w:name="_Toc167353446"/>
      <w:r>
        <w:t>Konsekvenser</w:t>
      </w:r>
      <w:bookmarkEnd w:id="84"/>
      <w:bookmarkEnd w:id="85"/>
    </w:p>
    <w:p w14:paraId="1266D688" w14:textId="427345A3" w:rsidR="00624359" w:rsidRPr="000C69E7" w:rsidRDefault="00624359" w:rsidP="00337152">
      <w:pPr>
        <w:pStyle w:val="Brdtext"/>
      </w:pPr>
      <w:r w:rsidRPr="000C69E7">
        <w:t xml:space="preserve">I detta avsnitt analyseras och beskrivs effekter för samhällets olika aktörer av förslagen i </w:t>
      </w:r>
      <w:r>
        <w:t>propositionen</w:t>
      </w:r>
      <w:r w:rsidRPr="000C69E7">
        <w:t xml:space="preserve">. </w:t>
      </w:r>
      <w:r>
        <w:t xml:space="preserve">Gemensamt för de förslag som ligger till grund för propositionen är att de syftar </w:t>
      </w:r>
      <w:bookmarkStart w:id="86" w:name="_Hlk145492327"/>
      <w:r>
        <w:t xml:space="preserve">till </w:t>
      </w:r>
      <w:r w:rsidRPr="000C69E7">
        <w:t>effektivare och mer förut</w:t>
      </w:r>
      <w:r>
        <w:softHyphen/>
      </w:r>
      <w:r w:rsidRPr="000C69E7">
        <w:t>sägbara tillståndsprocesser</w:t>
      </w:r>
      <w:bookmarkEnd w:id="86"/>
      <w:r>
        <w:t xml:space="preserve">. Även om förslagen innehåller flera olika åtgärder och berör flera olika aktörer är konsekvenserna ofta desamma. Konsekvensanalysen behandlar därför alla förslagen samlat. </w:t>
      </w:r>
    </w:p>
    <w:p w14:paraId="0E40D7D5" w14:textId="77777777" w:rsidR="00624359" w:rsidRDefault="00624359" w:rsidP="00337152">
      <w:pPr>
        <w:pStyle w:val="Rubrik2"/>
      </w:pPr>
      <w:bookmarkStart w:id="87" w:name="_Toc165537307"/>
      <w:bookmarkStart w:id="88" w:name="_Toc167353447"/>
      <w:r>
        <w:t>Problemet och vad man vill uppnå</w:t>
      </w:r>
      <w:bookmarkEnd w:id="87"/>
      <w:bookmarkEnd w:id="88"/>
    </w:p>
    <w:p w14:paraId="68A4B13C" w14:textId="77777777" w:rsidR="00624359" w:rsidRPr="00834336" w:rsidRDefault="00624359" w:rsidP="00337152">
      <w:pPr>
        <w:pStyle w:val="Brdtext"/>
      </w:pPr>
      <w:r w:rsidRPr="008D31F9">
        <w:t>Klimatomställningen innebär</w:t>
      </w:r>
      <w:r w:rsidRPr="0088231B">
        <w:t xml:space="preserve"> att nya verksamheter etablerar sig och </w:t>
      </w:r>
      <w:r w:rsidRPr="00834336">
        <w:t xml:space="preserve">behöver nya miljötillstånd samtidigt som många etablerade verksamheter behöver söka nya eller ändrade miljötillstånd med anledning av ny teknik, nya bränslen och råvaror. </w:t>
      </w:r>
      <w:r>
        <w:t>Effektiva och förutsägbara t</w:t>
      </w:r>
      <w:r w:rsidRPr="00531B17">
        <w:t>illståndsprocesser enligt miljöbalken är</w:t>
      </w:r>
      <w:r>
        <w:t xml:space="preserve"> således</w:t>
      </w:r>
      <w:r w:rsidRPr="00531B17">
        <w:t xml:space="preserve"> viktiga för att näringslivet ska kunna ändra sin verksamhet och minska sin klimatpåverkan. </w:t>
      </w:r>
      <w:r w:rsidRPr="00834336">
        <w:t>En viktig faktor som avgör omställningstakten är hur snabbt tillstånd kan ges</w:t>
      </w:r>
      <w:r>
        <w:t>.</w:t>
      </w:r>
      <w:r w:rsidRPr="00834336">
        <w:t xml:space="preserve"> </w:t>
      </w:r>
      <w:r>
        <w:t>F</w:t>
      </w:r>
      <w:r w:rsidRPr="00834336">
        <w:t xml:space="preserve">ör att nå klimatmålen behöver </w:t>
      </w:r>
      <w:r>
        <w:t xml:space="preserve">därför </w:t>
      </w:r>
      <w:r w:rsidRPr="00834336">
        <w:t xml:space="preserve">den totala tiden </w:t>
      </w:r>
      <w:r>
        <w:t>för att få en ansökan prövad för</w:t>
      </w:r>
      <w:r w:rsidRPr="00834336">
        <w:t xml:space="preserve">kortas. Tillstånd enligt miljöbalken </w:t>
      </w:r>
      <w:r>
        <w:t xml:space="preserve">är inte det enda tillstånd en verksamhet kan behöva men de </w:t>
      </w:r>
      <w:r w:rsidRPr="00834336">
        <w:t>spelar en avgörande roll och behöver fungera effektivt för alla typer av verksamheter.</w:t>
      </w:r>
    </w:p>
    <w:p w14:paraId="1130471B" w14:textId="77777777" w:rsidR="00624359" w:rsidRDefault="00624359" w:rsidP="00337152">
      <w:pPr>
        <w:pStyle w:val="Brdtextmedindrag"/>
      </w:pPr>
      <w:r w:rsidRPr="00834336">
        <w:t xml:space="preserve">Utredningen har undersökt hur miljötillståndsprocesserna fungerar i dag och kommit till slutsatsen att de i stort fungerar väl, men att det finns mer att göra för att uppnå en effektiv prövning. </w:t>
      </w:r>
      <w:r>
        <w:t xml:space="preserve">Ineffektivitet i det processuella regelverket </w:t>
      </w:r>
      <w:r w:rsidRPr="00834336">
        <w:t xml:space="preserve">riskerar att förlänga handläggningstiderna, vilket i sin tur kan dämpa investeringsviljan. Det kan även leda till att investeringar </w:t>
      </w:r>
      <w:r>
        <w:t>i stället görs</w:t>
      </w:r>
      <w:r w:rsidRPr="00834336">
        <w:t xml:space="preserve"> utanför Sverige. Investeringsviljan för en grön omställning påverkas också av tillståndsprocessernas förutsägbarhet. Genom att minska osäker</w:t>
      </w:r>
      <w:r>
        <w:softHyphen/>
      </w:r>
      <w:r w:rsidRPr="00834336">
        <w:t>heterna i processen med tydliga besked om krav och förutsättningar tidigt i processen</w:t>
      </w:r>
      <w:r>
        <w:t xml:space="preserve"> och att ta bort tidstjuvar i processen</w:t>
      </w:r>
      <w:r w:rsidRPr="00834336">
        <w:t xml:space="preserve"> kan Sverige bli mer attraktivt för investeringar som främjar en grön omställning.</w:t>
      </w:r>
    </w:p>
    <w:p w14:paraId="04249767" w14:textId="77777777" w:rsidR="00624359" w:rsidRPr="00834336" w:rsidRDefault="00624359" w:rsidP="00337152">
      <w:pPr>
        <w:pStyle w:val="Brdtextmedindrag"/>
      </w:pPr>
      <w:r>
        <w:t xml:space="preserve">I avsnitt 4.2 redogörs för handläggningstiderna </w:t>
      </w:r>
      <w:r w:rsidRPr="00185173">
        <w:t>för ansökan om miljötill</w:t>
      </w:r>
      <w:r>
        <w:softHyphen/>
      </w:r>
      <w:r w:rsidRPr="00185173">
        <w:t>stånd</w:t>
      </w:r>
      <w:r>
        <w:t xml:space="preserve"> både avseende prövningar i </w:t>
      </w:r>
      <w:r w:rsidRPr="00185173">
        <w:t>länsstyrelsernas miljöprövnings</w:t>
      </w:r>
      <w:r>
        <w:softHyphen/>
      </w:r>
      <w:r w:rsidRPr="00185173">
        <w:t>delega</w:t>
      </w:r>
      <w:r>
        <w:softHyphen/>
      </w:r>
      <w:r w:rsidRPr="00185173">
        <w:t>tioner</w:t>
      </w:r>
      <w:r>
        <w:t xml:space="preserve"> och i mark- och miljödomstolarna</w:t>
      </w:r>
      <w:r w:rsidRPr="00185173">
        <w:t>.</w:t>
      </w:r>
    </w:p>
    <w:p w14:paraId="0AD0ED90" w14:textId="77777777" w:rsidR="00624359" w:rsidRDefault="00624359" w:rsidP="00337152">
      <w:pPr>
        <w:pStyle w:val="Rubrik2"/>
      </w:pPr>
      <w:bookmarkStart w:id="89" w:name="_Toc165537308"/>
      <w:bookmarkStart w:id="90" w:name="_Toc167353448"/>
      <w:r>
        <w:t>Förslagen i korthet</w:t>
      </w:r>
      <w:bookmarkEnd w:id="89"/>
      <w:bookmarkEnd w:id="90"/>
    </w:p>
    <w:p w14:paraId="0C36680F" w14:textId="77777777" w:rsidR="00624359" w:rsidRPr="0088231B" w:rsidRDefault="00624359" w:rsidP="00337152">
      <w:pPr>
        <w:pStyle w:val="Brdtext"/>
      </w:pPr>
      <w:r w:rsidRPr="0088553D">
        <w:t>Förslage</w:t>
      </w:r>
      <w:r>
        <w:t>n</w:t>
      </w:r>
      <w:r w:rsidRPr="0088553D">
        <w:t xml:space="preserve"> syftar till att öka takten i den gröna omställningen och underlätta för klimat- och miljöförbättrande investeringar i Sverige genom effektivare och mer förutsägbara tillståndsprocesser. Detta syfte ska upp</w:t>
      </w:r>
      <w:r>
        <w:softHyphen/>
      </w:r>
      <w:r w:rsidRPr="0088553D">
        <w:t>nås genom att bl.a. korta den samlade prövningstiden och minska administrationen</w:t>
      </w:r>
      <w:r>
        <w:t xml:space="preserve"> och osäkerheterna</w:t>
      </w:r>
      <w:r w:rsidRPr="0088553D">
        <w:t xml:space="preserve"> i tillståndsprövningen.</w:t>
      </w:r>
    </w:p>
    <w:p w14:paraId="1E42CA83" w14:textId="77777777" w:rsidR="00624359" w:rsidRDefault="00624359" w:rsidP="00337152">
      <w:pPr>
        <w:pStyle w:val="Brdtextmedindrag"/>
      </w:pPr>
      <w:r w:rsidRPr="006E7095">
        <w:t xml:space="preserve">Förslaget innebär justeringar i gällande lagstiftning om miljöprövning, vilka syftar till att göra tillståndsprocesser mer effektiva. De ändringar som föreslås avser </w:t>
      </w:r>
      <w:r>
        <w:t>i huvudsak</w:t>
      </w:r>
      <w:r w:rsidRPr="006E7095">
        <w:t xml:space="preserve"> processuella regler och påverkar inte kravnivåer eller liknande i de materiella bedömningarna enligt miljöbalken. </w:t>
      </w:r>
    </w:p>
    <w:p w14:paraId="035FCCE0" w14:textId="77777777" w:rsidR="00624359" w:rsidRPr="006E7095" w:rsidRDefault="00624359" w:rsidP="00337152">
      <w:pPr>
        <w:pStyle w:val="Brdtextmedindrag"/>
        <w:keepNext/>
      </w:pPr>
      <w:r>
        <w:t>Förslaget består i huvudsak av följande.</w:t>
      </w:r>
    </w:p>
    <w:p w14:paraId="0D435338" w14:textId="77777777" w:rsidR="00624359" w:rsidRDefault="00624359" w:rsidP="00337152">
      <w:pPr>
        <w:pStyle w:val="Punktlista"/>
      </w:pPr>
      <w:r>
        <w:t>Ökade möjligheter till ändringstillstånd införs.</w:t>
      </w:r>
    </w:p>
    <w:p w14:paraId="6ADC3467" w14:textId="77777777" w:rsidR="00624359" w:rsidRDefault="00624359" w:rsidP="00337152">
      <w:pPr>
        <w:pStyle w:val="Punktlista"/>
      </w:pPr>
      <w:r>
        <w:t xml:space="preserve">Begreppet betydande miljöpåverkan ska användas i bestämmelsen om </w:t>
      </w:r>
      <w:r w:rsidRPr="007E0D6C">
        <w:t>föreläggande om att söka tillstånd</w:t>
      </w:r>
      <w:r>
        <w:t xml:space="preserve"> för en miljöfarlig verksamhet.</w:t>
      </w:r>
    </w:p>
    <w:p w14:paraId="1CD341F1" w14:textId="77777777" w:rsidR="00624359" w:rsidRDefault="00624359" w:rsidP="00337152">
      <w:pPr>
        <w:pStyle w:val="Punktlista"/>
      </w:pPr>
      <w:r>
        <w:t>Det underlag som ska tas fram för verksamheter med liten miljö</w:t>
      </w:r>
      <w:r>
        <w:softHyphen/>
        <w:t>påverkan ska kallas förenklat underlag.</w:t>
      </w:r>
    </w:p>
    <w:p w14:paraId="6F956B07" w14:textId="77777777" w:rsidR="00624359" w:rsidRDefault="00624359" w:rsidP="00337152">
      <w:pPr>
        <w:pStyle w:val="Punktlista"/>
      </w:pPr>
      <w:r>
        <w:t>Möjlighet till giltighetsförlängning av befintliga tidsbegränsade till</w:t>
      </w:r>
      <w:r>
        <w:softHyphen/>
        <w:t>stånd införs.</w:t>
      </w:r>
    </w:p>
    <w:p w14:paraId="5237D963" w14:textId="77777777" w:rsidR="00624359" w:rsidRDefault="00624359" w:rsidP="00337152">
      <w:pPr>
        <w:pStyle w:val="Punktlista"/>
      </w:pPr>
      <w:r>
        <w:t>Länsstyrelsens roll under avgränsningssamrådet utvecklas, bl.a. genom att länsstyrelsen skriftligen ska redovisa sin bedömning av vad en miljökonsekvensbedömning ska innehålla och l</w:t>
      </w:r>
      <w:r w:rsidRPr="007D2F8D">
        <w:t>änsstyrelsens arbete med avgränsningen av miljökonsekvensbeskrivningens innehåll och utformning ska ske i dialog med den som avser att bedriva verksam</w:t>
      </w:r>
      <w:r>
        <w:softHyphen/>
      </w:r>
      <w:r w:rsidRPr="007D2F8D">
        <w:t>heten eller vidta åtgärden</w:t>
      </w:r>
      <w:r>
        <w:t>.</w:t>
      </w:r>
    </w:p>
    <w:p w14:paraId="439B8FE5" w14:textId="77777777" w:rsidR="00624359" w:rsidRDefault="00624359" w:rsidP="00337152">
      <w:pPr>
        <w:pStyle w:val="Punktlista"/>
      </w:pPr>
      <w:r>
        <w:t>Kammarkollegiet tas bort som partsmyndighet.</w:t>
      </w:r>
    </w:p>
    <w:p w14:paraId="41EC115E" w14:textId="77777777" w:rsidR="00624359" w:rsidRDefault="00624359" w:rsidP="00337152">
      <w:pPr>
        <w:pStyle w:val="Punktlista"/>
      </w:pPr>
      <w:r>
        <w:t>Reglerna utvecklas så att muntlig förberedelse ska användas oftare.</w:t>
      </w:r>
    </w:p>
    <w:p w14:paraId="18632070" w14:textId="77777777" w:rsidR="00624359" w:rsidRDefault="00624359" w:rsidP="00337152">
      <w:pPr>
        <w:pStyle w:val="Punktlista"/>
      </w:pPr>
      <w:r>
        <w:t>Tidsplaner för handläggningen av ansökan om tillstånd ska tas fram av prövningsmyndigheten i större utsträckning.</w:t>
      </w:r>
    </w:p>
    <w:p w14:paraId="2DE021A2" w14:textId="77777777" w:rsidR="00624359" w:rsidRPr="0081492B" w:rsidRDefault="00624359" w:rsidP="00337152">
      <w:pPr>
        <w:pStyle w:val="Punktlista"/>
      </w:pPr>
      <w:r w:rsidRPr="0081492B">
        <w:t>En möjlighet för prövningsmyndigheterna att begära uppdaterade ansökningar och yttranden införs.</w:t>
      </w:r>
    </w:p>
    <w:p w14:paraId="0A771F7E" w14:textId="77777777" w:rsidR="00624359" w:rsidRDefault="00624359" w:rsidP="00337152">
      <w:pPr>
        <w:pStyle w:val="Punktlista"/>
      </w:pPr>
      <w:r w:rsidRPr="0081492B">
        <w:t>Det blir lättare att avgöra mål utan</w:t>
      </w:r>
      <w:r>
        <w:t xml:space="preserve"> huvudförhandling.</w:t>
      </w:r>
    </w:p>
    <w:p w14:paraId="16FFDDDF" w14:textId="77777777" w:rsidR="00624359" w:rsidRDefault="00624359" w:rsidP="00337152">
      <w:pPr>
        <w:pStyle w:val="Punktlista"/>
      </w:pPr>
      <w:r>
        <w:t>Utrymmet för digital handläggning ökar.</w:t>
      </w:r>
    </w:p>
    <w:p w14:paraId="70EF7738" w14:textId="77777777" w:rsidR="00624359" w:rsidRDefault="00624359" w:rsidP="00337152">
      <w:pPr>
        <w:pStyle w:val="Rubrik2"/>
      </w:pPr>
      <w:bookmarkStart w:id="91" w:name="_Toc165537309"/>
      <w:bookmarkStart w:id="92" w:name="_Toc167353449"/>
      <w:r>
        <w:t>Alternativa lösningar</w:t>
      </w:r>
      <w:bookmarkEnd w:id="91"/>
      <w:bookmarkEnd w:id="92"/>
    </w:p>
    <w:p w14:paraId="2DBD9CED" w14:textId="77777777" w:rsidR="00624359" w:rsidRPr="00BF47C7" w:rsidRDefault="00624359" w:rsidP="00337152">
      <w:pPr>
        <w:pStyle w:val="Rubrik3"/>
        <w:spacing w:before="0"/>
      </w:pPr>
      <w:bookmarkStart w:id="93" w:name="_Toc165537310"/>
      <w:bookmarkStart w:id="94" w:name="_Toc167353450"/>
      <w:r w:rsidRPr="00BF47C7">
        <w:t>Effekter om regleringen inte kommer till stånd</w:t>
      </w:r>
      <w:bookmarkEnd w:id="93"/>
      <w:bookmarkEnd w:id="94"/>
    </w:p>
    <w:p w14:paraId="5E39F40E" w14:textId="77777777" w:rsidR="00624359" w:rsidRDefault="00624359" w:rsidP="00337152">
      <w:pPr>
        <w:pStyle w:val="Brdtext"/>
      </w:pPr>
      <w:r>
        <w:t>Om</w:t>
      </w:r>
      <w:r w:rsidRPr="004A7793">
        <w:t xml:space="preserve"> </w:t>
      </w:r>
      <w:r>
        <w:t xml:space="preserve">inga av </w:t>
      </w:r>
      <w:r w:rsidRPr="004A7793">
        <w:t>utredningens förslag genomförs</w:t>
      </w:r>
      <w:r>
        <w:t xml:space="preserve"> kvarstår d</w:t>
      </w:r>
      <w:r w:rsidRPr="004A7793">
        <w:t xml:space="preserve">en problembild som </w:t>
      </w:r>
      <w:r>
        <w:t xml:space="preserve">innebär att det är svårare att </w:t>
      </w:r>
      <w:r w:rsidRPr="007E4D83">
        <w:t>ändra en verksamhet</w:t>
      </w:r>
      <w:r>
        <w:t xml:space="preserve"> och länsstyrelsens roll i samrådet skulle inte utvecklas. Kammarkollegiet skulle kvarstå som parts</w:t>
      </w:r>
      <w:r>
        <w:softHyphen/>
        <w:t>myndighet och det skulle inte bli lättare att avgöra mål utan huvudför</w:t>
      </w:r>
      <w:r>
        <w:softHyphen/>
        <w:t>handling och användningen av tidsplaner skulle inte öka.</w:t>
      </w:r>
    </w:p>
    <w:p w14:paraId="7054B39F" w14:textId="77777777" w:rsidR="00624359" w:rsidRDefault="00624359" w:rsidP="00337152">
      <w:pPr>
        <w:pStyle w:val="Brdtextmedindrag"/>
      </w:pPr>
      <w:r w:rsidRPr="004A7793">
        <w:t xml:space="preserve">Det sker </w:t>
      </w:r>
      <w:r>
        <w:t>dock</w:t>
      </w:r>
      <w:r w:rsidRPr="004A7793">
        <w:t xml:space="preserve"> redan i dag en utveckling </w:t>
      </w:r>
      <w:r>
        <w:t>av</w:t>
      </w:r>
      <w:r w:rsidRPr="004A7793">
        <w:t xml:space="preserve"> prövningsprocesserna</w:t>
      </w:r>
      <w:r>
        <w:t xml:space="preserve"> inom ramen för gällande lagstiftning, </w:t>
      </w:r>
      <w:r w:rsidRPr="004A7793">
        <w:t>där bl.a. handläggningsmål hos prövnings</w:t>
      </w:r>
      <w:r>
        <w:softHyphen/>
      </w:r>
      <w:r w:rsidRPr="004A7793">
        <w:t>myndigheterna sätts och följs upp</w:t>
      </w:r>
      <w:r>
        <w:t>. Regeringen har även gett bl.a. läns</w:t>
      </w:r>
      <w:r>
        <w:softHyphen/>
        <w:t xml:space="preserve">styrelsen, Naturvårdsverket och Tillväxtverket i uppdrag att ta fram utvecklad vägledning och </w:t>
      </w:r>
      <w:r w:rsidRPr="006277BD">
        <w:t>utvärdera nuvarande samrådsförfarande och utveckla metoder och samverkansformer som främjar en effektiv samråds</w:t>
      </w:r>
      <w:r>
        <w:softHyphen/>
      </w:r>
      <w:r w:rsidRPr="006277BD">
        <w:t xml:space="preserve">process enligt miljöbalken. </w:t>
      </w:r>
      <w:r w:rsidRPr="004A7793">
        <w:t>Denna utveckling kan förväntas fortgå vid sidan om utredningens förslag</w:t>
      </w:r>
      <w:r>
        <w:t xml:space="preserve"> och syftar även den </w:t>
      </w:r>
      <w:r w:rsidRPr="006277BD">
        <w:t>till effektivare och mer förutsägbara tillståndsprocesser</w:t>
      </w:r>
      <w:r>
        <w:t>.</w:t>
      </w:r>
    </w:p>
    <w:p w14:paraId="7C7BC23C" w14:textId="77777777" w:rsidR="00624359" w:rsidRPr="004A7793" w:rsidRDefault="00624359" w:rsidP="00337152">
      <w:pPr>
        <w:pStyle w:val="Rubrik3"/>
      </w:pPr>
      <w:bookmarkStart w:id="95" w:name="_Toc165537311"/>
      <w:bookmarkStart w:id="96" w:name="_Toc167353451"/>
      <w:r>
        <w:t>Alternativa lösningar</w:t>
      </w:r>
      <w:bookmarkEnd w:id="95"/>
      <w:bookmarkEnd w:id="96"/>
    </w:p>
    <w:p w14:paraId="32D77228" w14:textId="6EF69644" w:rsidR="00624359" w:rsidRDefault="00624359" w:rsidP="00337152">
      <w:pPr>
        <w:pStyle w:val="Brdtext"/>
      </w:pPr>
      <w:r>
        <w:t>Utredningen har förslagit fler åtgärder än de som föreslås i propositionen.</w:t>
      </w:r>
      <w:r w:rsidRPr="006E7095">
        <w:t xml:space="preserve"> </w:t>
      </w:r>
      <w:r>
        <w:t xml:space="preserve">Ett alternativ till att införa endast de åtgärder som föreslås i propositionen för att uppnå syftet </w:t>
      </w:r>
      <w:r w:rsidRPr="00F240E3">
        <w:t>effektivare och mer förutsägbara tillståndsprocesser</w:t>
      </w:r>
      <w:r>
        <w:t xml:space="preserve"> är därför att införa fler av de åtgärder som föreslås i utredningen. Dessa</w:t>
      </w:r>
      <w:r w:rsidRPr="006E7095">
        <w:t xml:space="preserve"> alternativ har bedömts vara </w:t>
      </w:r>
      <w:r>
        <w:t xml:space="preserve">sämre </w:t>
      </w:r>
      <w:r w:rsidRPr="006E7095">
        <w:t>ur ett helhets</w:t>
      </w:r>
      <w:r>
        <w:softHyphen/>
      </w:r>
      <w:r w:rsidRPr="006E7095">
        <w:t xml:space="preserve">perspektiv, särskilt med hänsyn till den problembild </w:t>
      </w:r>
      <w:r>
        <w:t xml:space="preserve">kring effektiviteten </w:t>
      </w:r>
      <w:r w:rsidRPr="006E7095">
        <w:t xml:space="preserve">som finns </w:t>
      </w:r>
      <w:r>
        <w:t>med</w:t>
      </w:r>
      <w:r w:rsidRPr="006E7095">
        <w:t xml:space="preserve"> nuvarande reglering</w:t>
      </w:r>
      <w:r>
        <w:t xml:space="preserve"> och den resursökning som vissa av utredningens förslag skulle kräva för att vara genomförbara</w:t>
      </w:r>
      <w:r w:rsidRPr="006E7095">
        <w:t xml:space="preserve">. </w:t>
      </w:r>
      <w:r>
        <w:t>Det gäller framför allt förslaget</w:t>
      </w:r>
      <w:r w:rsidRPr="006E7095">
        <w:t xml:space="preserve"> att införa mer extensiva ändringar </w:t>
      </w:r>
      <w:r>
        <w:t>vad</w:t>
      </w:r>
      <w:r w:rsidRPr="006E7095">
        <w:t xml:space="preserve"> gäller omprövning</w:t>
      </w:r>
      <w:r>
        <w:t xml:space="preserve"> som </w:t>
      </w:r>
      <w:r w:rsidRPr="006E7095">
        <w:t>skulle kunna utgöra hinder i den gröna omställningen eftersom det skulle ta ytterligare resurser i anspråk.</w:t>
      </w:r>
      <w:r w:rsidRPr="00B337E9">
        <w:t xml:space="preserve"> </w:t>
      </w:r>
      <w:r>
        <w:t xml:space="preserve">Andra förslag har ansetts motverka syftet med en effektivare och mindre tidskrävande process. Det gäller utredningens förslag om att länsstyrelsens uppgifter under avgränsningssamrådet bör förändras i större utsträckning än vad som föreslås i propositionen. Utredningens förslag innebär bl.a. att länsstyrelsen ska samordna statens intressen vid samrådet och att den ska identifiera de väsentliga miljöeffekterna. Förslaget har </w:t>
      </w:r>
      <w:r w:rsidRPr="00B337E9">
        <w:t>få</w:t>
      </w:r>
      <w:r>
        <w:t>tt</w:t>
      </w:r>
      <w:r w:rsidRPr="00B337E9">
        <w:t xml:space="preserve"> kritik från ett stort antal remissinstanser, både myndigheter och verksam</w:t>
      </w:r>
      <w:r w:rsidR="0093680D">
        <w:softHyphen/>
      </w:r>
      <w:r w:rsidRPr="00B337E9">
        <w:t>hets</w:t>
      </w:r>
      <w:r w:rsidR="0093680D">
        <w:softHyphen/>
      </w:r>
      <w:r w:rsidRPr="00B337E9">
        <w:t>utövare. Flera ser en risk för att förslaget leder till onödig administration</w:t>
      </w:r>
      <w:r>
        <w:t xml:space="preserve">, </w:t>
      </w:r>
      <w:r w:rsidRPr="00B337E9">
        <w:t>en förlängd samrådsprocess</w:t>
      </w:r>
      <w:r>
        <w:t xml:space="preserve"> och risk för att processens fördröjs</w:t>
      </w:r>
      <w:r w:rsidRPr="00B337E9">
        <w:t>. Naturvårdsverket framhåller också att det kan påverka myndig</w:t>
      </w:r>
      <w:r w:rsidR="0093680D">
        <w:softHyphen/>
      </w:r>
      <w:r w:rsidRPr="00B337E9">
        <w:t>hetens möjlighet att prioritera de mål och ärenden där det finns störst behov av myndighetens deltagande.</w:t>
      </w:r>
    </w:p>
    <w:p w14:paraId="0E4333D6" w14:textId="77777777" w:rsidR="00624359" w:rsidRDefault="00624359" w:rsidP="00337152">
      <w:pPr>
        <w:pStyle w:val="Brdtextmedindrag"/>
      </w:pPr>
      <w:r>
        <w:t xml:space="preserve">Andra åtgärder genomförs inte för att de har ansetts obehövliga. Det gäller förslaget att det ska vara lättare att avvisa en ofullständig ansökan tidigt i processen. </w:t>
      </w:r>
      <w:r w:rsidRPr="00B337E9">
        <w:t>Flera remissinstanser, bl.a. flera domstolar, Svensk Vindenergi och Vattenfall, avstyrker förslaget och framhåller att det redan finns möjlighet att avvisa bristande ansökningar</w:t>
      </w:r>
      <w:r>
        <w:t xml:space="preserve"> och anser inte att det</w:t>
      </w:r>
      <w:r w:rsidRPr="00B337E9">
        <w:t xml:space="preserve"> ger större incitament att inkomma med kompletta ansökningar</w:t>
      </w:r>
      <w:r>
        <w:t xml:space="preserve">. </w:t>
      </w:r>
    </w:p>
    <w:p w14:paraId="43286146" w14:textId="62A7DC26" w:rsidR="00624359" w:rsidRDefault="00624359" w:rsidP="00337152">
      <w:pPr>
        <w:pStyle w:val="Brdtextmedindrag"/>
      </w:pPr>
      <w:r>
        <w:t xml:space="preserve">Ytterligare ett alternativ till förslagen i propositionen är att i stället arbeta med att ta fram bättre och tydligare vägledning, </w:t>
      </w:r>
      <w:r w:rsidRPr="00926CD4">
        <w:t xml:space="preserve">utveckla </w:t>
      </w:r>
      <w:r>
        <w:t>effektivare</w:t>
      </w:r>
      <w:r w:rsidRPr="00926CD4">
        <w:t xml:space="preserve"> samverkansformer</w:t>
      </w:r>
      <w:r>
        <w:t xml:space="preserve"> och arbetsprocesser och utveckla digitaliseringen i handläggningen.</w:t>
      </w:r>
      <w:r w:rsidRPr="00A01091">
        <w:t xml:space="preserve"> Naturvårdsverket bedömer att fler steg skulle kunna tas för att bidra till än mer aktiv processledning från prövningsmyndig</w:t>
      </w:r>
      <w:r>
        <w:softHyphen/>
      </w:r>
      <w:r w:rsidRPr="00A01091">
        <w:t xml:space="preserve">heternas sida. </w:t>
      </w:r>
      <w:r>
        <w:t xml:space="preserve">Därutöver kan </w:t>
      </w:r>
      <w:r w:rsidRPr="00926CD4">
        <w:t>ytterligare resurser till</w:t>
      </w:r>
      <w:r>
        <w:t>delas till</w:t>
      </w:r>
      <w:r w:rsidRPr="00926CD4">
        <w:t xml:space="preserve"> samtliga instanser för att prövningen ska gå snabbare</w:t>
      </w:r>
      <w:r>
        <w:t xml:space="preserve">, vilket är en </w:t>
      </w:r>
      <w:r w:rsidRPr="00926CD4">
        <w:t xml:space="preserve">synpunkt </w:t>
      </w:r>
      <w:r>
        <w:t xml:space="preserve">som förs fram av ett flertal </w:t>
      </w:r>
      <w:r w:rsidRPr="00926CD4">
        <w:t>remissinstanser</w:t>
      </w:r>
      <w:r>
        <w:t>. Utredningen och s</w:t>
      </w:r>
      <w:r w:rsidRPr="004D618E">
        <w:t>tatistiken visar att mycket fungerar på ett bra sätt i dagens system</w:t>
      </w:r>
      <w:r>
        <w:t>, m</w:t>
      </w:r>
      <w:r w:rsidRPr="004D618E">
        <w:t xml:space="preserve">en det finns tidstjuvar i processen och </w:t>
      </w:r>
      <w:r>
        <w:t xml:space="preserve">att det finns </w:t>
      </w:r>
      <w:r w:rsidRPr="004D618E">
        <w:t>utrymme att korta särskilt de längre ledtider som förekommer</w:t>
      </w:r>
      <w:r>
        <w:t xml:space="preserve"> och öka förutsägbarheten</w:t>
      </w:r>
      <w:r w:rsidRPr="004D618E">
        <w:t xml:space="preserve">. </w:t>
      </w:r>
      <w:r>
        <w:t xml:space="preserve">Det är därför inte fråga om att vidta enstaka åtgärder som får en stor effekt utan flera åtgärder måste vidtas för att nå syftet med effektivare och mer förutsägbar process. Såväl arbete med vägledning och arbetsprocesser och justeringar i lagstiftningen bör därför genomföras. </w:t>
      </w:r>
    </w:p>
    <w:p w14:paraId="7F288DAC" w14:textId="5C64438B" w:rsidR="00624359" w:rsidRDefault="00624359" w:rsidP="00337152">
      <w:pPr>
        <w:pStyle w:val="Brdtextmedindrag"/>
      </w:pPr>
      <w:bookmarkStart w:id="97" w:name="_Hlk164764739"/>
      <w:r>
        <w:t xml:space="preserve">Utöver förslagen i den här propositionen ser regeringen också att det kan finnas behov av ytterligare ändringar i såväl arbetsformer som i lagstiftning. </w:t>
      </w:r>
      <w:r w:rsidRPr="00C834D0">
        <w:t>Regeringen har därför tillsatt utredningen Förenklade och förkortade tillståndsprocesser enligt miljöbalken (dir.</w:t>
      </w:r>
      <w:r>
        <w:t> </w:t>
      </w:r>
      <w:r w:rsidRPr="00C834D0">
        <w:t xml:space="preserve">2023:78). </w:t>
      </w:r>
      <w:r>
        <w:t>De åt</w:t>
      </w:r>
      <w:r>
        <w:softHyphen/>
        <w:t>gärder som nu vidtas</w:t>
      </w:r>
      <w:r w:rsidRPr="000E3BF5">
        <w:t xml:space="preserve"> är således steg på vägen mot förenklade och förkortade tillståndsprocesser enligt miljöbalken. </w:t>
      </w:r>
      <w:r>
        <w:t>I</w:t>
      </w:r>
      <w:r w:rsidRPr="0081492B">
        <w:t xml:space="preserve"> budgetpropositionen för 2024 (prop. 2023/24:1 utg.omr.</w:t>
      </w:r>
      <w:r>
        <w:t> </w:t>
      </w:r>
      <w:r w:rsidRPr="0081492B">
        <w:t xml:space="preserve">1 </w:t>
      </w:r>
      <w:r>
        <w:t xml:space="preserve">s. 77 </w:t>
      </w:r>
      <w:r w:rsidRPr="0081492B">
        <w:t xml:space="preserve">och </w:t>
      </w:r>
      <w:r>
        <w:t xml:space="preserve">utg.omr. </w:t>
      </w:r>
      <w:r w:rsidRPr="0081492B">
        <w:t>4</w:t>
      </w:r>
      <w:r>
        <w:t xml:space="preserve"> s. 61</w:t>
      </w:r>
      <w:r w:rsidRPr="0081492B">
        <w:t xml:space="preserve">) </w:t>
      </w:r>
      <w:r>
        <w:t xml:space="preserve">föreslog regeringen att </w:t>
      </w:r>
      <w:r w:rsidRPr="0081492B">
        <w:t>länsstyrelserna</w:t>
      </w:r>
      <w:r>
        <w:t xml:space="preserve"> tillförs</w:t>
      </w:r>
      <w:r w:rsidRPr="0081492B">
        <w:t xml:space="preserve"> 100 miljoner kronor och Sveriges </w:t>
      </w:r>
      <w:r>
        <w:t>D</w:t>
      </w:r>
      <w:r w:rsidRPr="0081492B">
        <w:t>omstolar tio miljoner kronor</w:t>
      </w:r>
      <w:r>
        <w:t xml:space="preserve"> årligen 2024–2026 för att fortsatt bidra till en effektiv tillståndsprövning och tillsyn enligt miljöbalken. </w:t>
      </w:r>
      <w:bookmarkEnd w:id="97"/>
    </w:p>
    <w:p w14:paraId="51CFF81E" w14:textId="77777777" w:rsidR="00624359" w:rsidRDefault="00624359" w:rsidP="00337152">
      <w:pPr>
        <w:pStyle w:val="Rubrik2"/>
      </w:pPr>
      <w:bookmarkStart w:id="98" w:name="_Toc165537312"/>
      <w:bookmarkStart w:id="99" w:name="_Toc167353452"/>
      <w:r w:rsidRPr="004D618E">
        <w:t>Vilka som berörs av regleringen</w:t>
      </w:r>
      <w:bookmarkEnd w:id="98"/>
      <w:bookmarkEnd w:id="99"/>
    </w:p>
    <w:p w14:paraId="326E81D2" w14:textId="77777777" w:rsidR="00624359" w:rsidRPr="00261782" w:rsidRDefault="00624359" w:rsidP="00337152">
      <w:pPr>
        <w:pStyle w:val="Brdtext"/>
      </w:pPr>
      <w:r>
        <w:t>De som berörs av förslagen är samtliga parter och berörda i miljöpröv</w:t>
      </w:r>
      <w:r>
        <w:softHyphen/>
        <w:t>ningsprocessen. Främst berörs mark- och miljödomstolarna och miljö</w:t>
      </w:r>
      <w:r>
        <w:softHyphen/>
        <w:t>prövningsdelegationerna i deras roll som prövningsmyndigheter samt de som ansöker om tillstånd. Länsstyrelserna berörs av förslaget om läns</w:t>
      </w:r>
      <w:r>
        <w:softHyphen/>
        <w:t>styrelsens förändrade uppgifter under samrådet. Även Naturvårdsverket, Havs- och vattenmyndigheten, kommuner m.fl. är berörda av förslagen i deras roll som remissinstanser och partsmyndigheter (jfr 22 kap 6 § miljö</w:t>
      </w:r>
      <w:r>
        <w:softHyphen/>
        <w:t xml:space="preserve">balken). Kammarkollegiet berörs eftersom deras roll </w:t>
      </w:r>
      <w:r w:rsidRPr="00A22F7B">
        <w:t>som partsmyndighet tas bort. Länsstyrelserna och kommunerna kan ä</w:t>
      </w:r>
      <w:r>
        <w:t>ven beröras i sina roller som tillsynsmyndighet. Vidare berörs även allmänheten av förslagen.</w:t>
      </w:r>
    </w:p>
    <w:p w14:paraId="547736D8" w14:textId="77777777" w:rsidR="00624359" w:rsidRDefault="00624359" w:rsidP="00337152">
      <w:pPr>
        <w:pStyle w:val="Rubrik2"/>
      </w:pPr>
      <w:bookmarkStart w:id="100" w:name="_Toc165537313"/>
      <w:bookmarkStart w:id="101" w:name="_Toc167353453"/>
      <w:r>
        <w:t>Konsekvenser för miljön</w:t>
      </w:r>
      <w:bookmarkEnd w:id="100"/>
      <w:bookmarkEnd w:id="101"/>
    </w:p>
    <w:p w14:paraId="7C7FE956" w14:textId="77777777" w:rsidR="00624359" w:rsidRDefault="00624359" w:rsidP="00337152">
      <w:pPr>
        <w:pStyle w:val="Brdtext"/>
      </w:pPr>
      <w:r w:rsidRPr="00C90601">
        <w:t xml:space="preserve">De viktigaste konsekvenserna för miljö och klimat handlar om att tidsvinster </w:t>
      </w:r>
      <w:r>
        <w:t xml:space="preserve">i tillståndsprocessen ger </w:t>
      </w:r>
      <w:r w:rsidRPr="00C90601">
        <w:t>ökad investeringsvilja</w:t>
      </w:r>
      <w:r>
        <w:t xml:space="preserve"> och </w:t>
      </w:r>
      <w:r w:rsidRPr="00C90601">
        <w:t>leder till fler klimat- och miljöförbättrande investeringar och till att den gröna omställ</w:t>
      </w:r>
      <w:r>
        <w:softHyphen/>
      </w:r>
      <w:r w:rsidRPr="00C90601">
        <w:t xml:space="preserve">ningen påskyndas. Det är emellertid svårt att kvantifiera investeringsvilja och tidsvinster till följd av utredningens förslag och därmed också nyttan för miljö och klimat. Utredningens förslag är utformade i enlighet med utredningsdirektiven som ställde krav på att ett bibehållet miljöskydd </w:t>
      </w:r>
      <w:r>
        <w:t xml:space="preserve">skulle </w:t>
      </w:r>
      <w:r w:rsidRPr="00C90601">
        <w:t>säkerställ</w:t>
      </w:r>
      <w:r>
        <w:t>a</w:t>
      </w:r>
      <w:r w:rsidRPr="00C90601">
        <w:t>s</w:t>
      </w:r>
      <w:r>
        <w:t>.</w:t>
      </w:r>
      <w:r w:rsidRPr="00C90601">
        <w:t xml:space="preserve"> </w:t>
      </w:r>
      <w:r>
        <w:t xml:space="preserve">Förslagen </w:t>
      </w:r>
      <w:r w:rsidRPr="00C90601">
        <w:t xml:space="preserve">innebär </w:t>
      </w:r>
      <w:r>
        <w:t xml:space="preserve">därför </w:t>
      </w:r>
      <w:r w:rsidRPr="00C90601">
        <w:t xml:space="preserve">inga förändringar i de materiella miljökraven. De processuella förändringarna </w:t>
      </w:r>
      <w:r>
        <w:t xml:space="preserve">bör inte </w:t>
      </w:r>
      <w:r w:rsidRPr="00C90601">
        <w:t>påverka miljöskyddet negativt</w:t>
      </w:r>
      <w:r>
        <w:t xml:space="preserve"> annat än att fler ändringstillstånd kan leda till fragmenterade tillstånd, vilket i sin tur kan göra det svårare att överblicka konsekvenserna av en verksamhet på sikt</w:t>
      </w:r>
      <w:r w:rsidRPr="00E11BD1">
        <w:t>. En sådan negativ konsekvens kan minska med öka</w:t>
      </w:r>
      <w:r>
        <w:t>t utrymme för digital handläggning</w:t>
      </w:r>
      <w:r w:rsidRPr="00E11BD1">
        <w:t>.</w:t>
      </w:r>
    </w:p>
    <w:p w14:paraId="52278586" w14:textId="609FB0C1" w:rsidR="00624359" w:rsidRPr="001E431B" w:rsidRDefault="00624359" w:rsidP="00337152">
      <w:pPr>
        <w:pStyle w:val="Brdtextmedindrag"/>
      </w:pPr>
      <w:r>
        <w:t>SGI framhåller att ett ökat antal ändringstillstånd kan medföra att geotekniska säkerhetsfrågor kommer att hanteras i fler tillståndsärenden eftersom riskerna för föroreningar, ras, skred och erosion kan ändras över tid i ett förändrat klimat. Regeringen bedömer att förslaget kan leda till att antalet ansökningar om ändringstillstånd kan öka eftersom förslaget gör det enklare att ändra ett tillstånd. Regeringen vill framhålla att de frågor som myndigheten tar upp är viktiga att hantera oavsett om de hanteras vid en ändring av ett tillstånd, en prövning av hela verksamheten eller inom ramen för ett anmälningsärende.</w:t>
      </w:r>
    </w:p>
    <w:p w14:paraId="11D91A1C" w14:textId="72CEC0D2" w:rsidR="00D927B8" w:rsidRDefault="00624359">
      <w:pPr>
        <w:pStyle w:val="Brdtextmedindrag"/>
      </w:pPr>
      <w:r w:rsidRPr="00C90601">
        <w:t>Inom ramen för regeringens initiativ Fossilfritt Sverige har en lång rad sektorer tagit fram färdplaner för fossilfri konkurrenskraft med det övergripande målet att Sverige ska bli världens första fossilfria välfärds</w:t>
      </w:r>
      <w:r>
        <w:softHyphen/>
      </w:r>
      <w:r w:rsidRPr="00C90601">
        <w:t>land. Omfattande insatser och investeringar i ny teknik, förändrade produktionsprocesser och ökad elektrifiering planeras.</w:t>
      </w:r>
      <w:r>
        <w:t xml:space="preserve"> </w:t>
      </w:r>
      <w:r w:rsidRPr="00C90601">
        <w:t>Av Fossilfritt Sveriges uppföljningsrapport</w:t>
      </w:r>
      <w:r>
        <w:t>er</w:t>
      </w:r>
      <w:r w:rsidRPr="00C90601">
        <w:t xml:space="preserve"> hösten 2021 </w:t>
      </w:r>
      <w:r>
        <w:t xml:space="preserve">och 2022 </w:t>
      </w:r>
      <w:r w:rsidRPr="00C90601">
        <w:t xml:space="preserve">framgår </w:t>
      </w:r>
      <w:r>
        <w:t>att t</w:t>
      </w:r>
      <w:r w:rsidRPr="00924F0F">
        <w:t>ill</w:t>
      </w:r>
      <w:r>
        <w:softHyphen/>
      </w:r>
      <w:r w:rsidRPr="00924F0F">
        <w:t xml:space="preserve">ståndsfrågorna utgör en stor utmaning för många branscher och är för flera </w:t>
      </w:r>
      <w:r>
        <w:t xml:space="preserve">aktörer </w:t>
      </w:r>
      <w:r w:rsidRPr="00924F0F">
        <w:t>det enskilt största potentiella hindret för att branschernas färd</w:t>
      </w:r>
      <w:r>
        <w:softHyphen/>
      </w:r>
      <w:r w:rsidRPr="00924F0F">
        <w:t>planer ska kunna genomföra</w:t>
      </w:r>
      <w:r>
        <w:t>s</w:t>
      </w:r>
      <w:r w:rsidRPr="00924F0F">
        <w:t xml:space="preserve">. </w:t>
      </w:r>
      <w:r w:rsidRPr="00221EE2">
        <w:t>Investeringar i ny teknik har alltså en mycket stor potentiell klimatnytta</w:t>
      </w:r>
      <w:r>
        <w:t>,</w:t>
      </w:r>
      <w:r w:rsidRPr="00221EE2">
        <w:t xml:space="preserve"> men det är inte möjligt att på ett till</w:t>
      </w:r>
      <w:r>
        <w:softHyphen/>
      </w:r>
      <w:r w:rsidRPr="00221EE2">
        <w:t>förlitligt sätt beräkna klimatnyttan av enskilda förslag gällande till</w:t>
      </w:r>
      <w:r>
        <w:softHyphen/>
      </w:r>
      <w:r w:rsidRPr="00221EE2">
        <w:t>stånds</w:t>
      </w:r>
      <w:r>
        <w:softHyphen/>
      </w:r>
      <w:r w:rsidRPr="00221EE2">
        <w:t>processen.</w:t>
      </w:r>
      <w:r>
        <w:t xml:space="preserve"> Fossilfritt Sverige tar i uppföljningsrapporterna upp vikten av att flera av miljöprövningsutredningens förslag genomförs omgående. Detta för att </w:t>
      </w:r>
      <w:r w:rsidRPr="00221EE2">
        <w:t xml:space="preserve">klimat- och miljöförbättrande investeringar </w:t>
      </w:r>
      <w:r>
        <w:t xml:space="preserve">kan </w:t>
      </w:r>
      <w:r w:rsidRPr="00221EE2">
        <w:t>komm</w:t>
      </w:r>
      <w:r>
        <w:t>a</w:t>
      </w:r>
      <w:r w:rsidRPr="00221EE2">
        <w:t xml:space="preserve"> till stånd snabbare. </w:t>
      </w:r>
      <w:r>
        <w:t>E</w:t>
      </w:r>
      <w:r w:rsidRPr="00FD56E6">
        <w:t xml:space="preserve">ffektiva tillståndsprocesser </w:t>
      </w:r>
      <w:r>
        <w:t xml:space="preserve">kan </w:t>
      </w:r>
      <w:r w:rsidRPr="00FD56E6">
        <w:t xml:space="preserve">också bidra till att öka takten i miljö- och klimatomställningen. </w:t>
      </w:r>
      <w:r>
        <w:t>Utsläpp av v</w:t>
      </w:r>
      <w:r w:rsidRPr="00FD56E6">
        <w:t>äxthusgaser har en kumulativ effekt</w:t>
      </w:r>
      <w:r>
        <w:t>. O</w:t>
      </w:r>
      <w:r w:rsidRPr="00FD56E6">
        <w:t xml:space="preserve">m ett antal månader kan sparas i tillståndsprocessen kan det leda till att utsläppsminskningar tidigareläggs. </w:t>
      </w:r>
      <w:r>
        <w:t xml:space="preserve">Om </w:t>
      </w:r>
      <w:r w:rsidRPr="00FD56E6">
        <w:t xml:space="preserve">en klimatinvestering </w:t>
      </w:r>
      <w:r w:rsidR="0043796F">
        <w:t>t.ex.</w:t>
      </w:r>
      <w:r>
        <w:t xml:space="preserve"> </w:t>
      </w:r>
      <w:r w:rsidRPr="00FD56E6">
        <w:t>minska</w:t>
      </w:r>
      <w:r>
        <w:t>r</w:t>
      </w:r>
      <w:r w:rsidRPr="00FD56E6">
        <w:t xml:space="preserve"> utsläppen till atmosfären med 100</w:t>
      </w:r>
      <w:r>
        <w:t> </w:t>
      </w:r>
      <w:r w:rsidRPr="00FD56E6">
        <w:t>000</w:t>
      </w:r>
      <w:r>
        <w:t> </w:t>
      </w:r>
      <w:r w:rsidRPr="00FD56E6">
        <w:t xml:space="preserve">ton koldioxid per år, och en sådan investering påskyndas med sex månader, har </w:t>
      </w:r>
      <w:r>
        <w:t xml:space="preserve">det </w:t>
      </w:r>
      <w:r w:rsidRPr="00FD56E6">
        <w:t>undvikit</w:t>
      </w:r>
      <w:r>
        <w:t xml:space="preserve">s att </w:t>
      </w:r>
      <w:r w:rsidRPr="00FD56E6">
        <w:t>50</w:t>
      </w:r>
      <w:r>
        <w:t> </w:t>
      </w:r>
      <w:r w:rsidRPr="00FD56E6">
        <w:t>000</w:t>
      </w:r>
      <w:r>
        <w:t> </w:t>
      </w:r>
      <w:r w:rsidRPr="00FD56E6">
        <w:t>ton koldioxid släpps ut till atmosfären</w:t>
      </w:r>
      <w:r>
        <w:t xml:space="preserve"> där den</w:t>
      </w:r>
      <w:r w:rsidRPr="00FD56E6">
        <w:t xml:space="preserve"> skulle ha stannat för all överskådlig framtid.</w:t>
      </w:r>
    </w:p>
    <w:p w14:paraId="20E1BDEC" w14:textId="77777777" w:rsidR="00624359" w:rsidRDefault="00624359" w:rsidP="00337152">
      <w:pPr>
        <w:pStyle w:val="Brdtextmedindrag"/>
      </w:pPr>
      <w:r w:rsidRPr="00221EE2">
        <w:t xml:space="preserve">En ökad investeringsvilja kan </w:t>
      </w:r>
      <w:r>
        <w:t xml:space="preserve">också </w:t>
      </w:r>
      <w:r w:rsidRPr="00221EE2">
        <w:t xml:space="preserve">leda till effektiviseringar och bättre reningsteknik när det gäller </w:t>
      </w:r>
      <w:r>
        <w:t xml:space="preserve">även </w:t>
      </w:r>
      <w:r w:rsidRPr="00221EE2">
        <w:t>andra projekt och verksamheter som ligger utanför de uttalade färdplanerna för Fossilfritt Sverige, och som syftar till inte bara minskad klimatpåverkan utan även annan miljö</w:t>
      </w:r>
      <w:r>
        <w:softHyphen/>
      </w:r>
      <w:r w:rsidRPr="00221EE2">
        <w:t>påverkan, exempelvis utsläpp av kemiska ämnen till vatten och luft.</w:t>
      </w:r>
    </w:p>
    <w:p w14:paraId="0F3FC261" w14:textId="4814E021" w:rsidR="00624359" w:rsidRDefault="00624359" w:rsidP="00337152">
      <w:pPr>
        <w:pStyle w:val="Brdtextmedindrag"/>
      </w:pPr>
      <w:r w:rsidRPr="0088553D">
        <w:t>En enstaka verksamhets förbättringsåtgärder kan inte ensamma resultera i att de nationella miljö- och klimatmålen nås. Däremot kan miljöför</w:t>
      </w:r>
      <w:r>
        <w:softHyphen/>
      </w:r>
      <w:r w:rsidRPr="0088553D">
        <w:t>bättrande åtgärder hos många</w:t>
      </w:r>
      <w:r>
        <w:t>,</w:t>
      </w:r>
      <w:r w:rsidRPr="0088553D">
        <w:t xml:space="preserve"> även små</w:t>
      </w:r>
      <w:r>
        <w:t>,</w:t>
      </w:r>
      <w:r w:rsidRPr="0088553D">
        <w:t xml:space="preserve"> verksamheter tillsammans bidra till att nå både de regionala och de nationella målen. </w:t>
      </w:r>
      <w:r>
        <w:t>Regeringen bedömer</w:t>
      </w:r>
      <w:r w:rsidRPr="0088553D">
        <w:t xml:space="preserve"> att förslagen i denna del därmed </w:t>
      </w:r>
      <w:r>
        <w:t>förbättrar</w:t>
      </w:r>
      <w:r w:rsidRPr="0088553D">
        <w:t xml:space="preserve"> förutsättningarna att nå miljö- och klimatmålen.</w:t>
      </w:r>
    </w:p>
    <w:p w14:paraId="1C10CD32" w14:textId="77777777" w:rsidR="00624359" w:rsidRDefault="00624359" w:rsidP="00337152">
      <w:pPr>
        <w:pStyle w:val="Rubrik2"/>
      </w:pPr>
      <w:bookmarkStart w:id="102" w:name="_Toc165537314"/>
      <w:bookmarkStart w:id="103" w:name="_Toc167353454"/>
      <w:r>
        <w:t>Konsekvenser för staten</w:t>
      </w:r>
      <w:bookmarkEnd w:id="102"/>
      <w:bookmarkEnd w:id="103"/>
    </w:p>
    <w:p w14:paraId="4B9CB55B" w14:textId="77777777" w:rsidR="00624359" w:rsidRDefault="00624359" w:rsidP="00337152">
      <w:pPr>
        <w:pStyle w:val="Rubrik3"/>
        <w:spacing w:before="0"/>
      </w:pPr>
      <w:bookmarkStart w:id="104" w:name="_Toc163830578"/>
      <w:bookmarkStart w:id="105" w:name="_Hlk164688363"/>
      <w:bookmarkStart w:id="106" w:name="_Toc165537315"/>
      <w:bookmarkStart w:id="107" w:name="_Toc167353455"/>
      <w:r>
        <w:t>Prövningsmyndigheter</w:t>
      </w:r>
      <w:bookmarkEnd w:id="104"/>
      <w:bookmarkEnd w:id="105"/>
      <w:bookmarkEnd w:id="106"/>
      <w:bookmarkEnd w:id="107"/>
    </w:p>
    <w:p w14:paraId="55E634C1" w14:textId="77777777" w:rsidR="00624359" w:rsidRDefault="00624359" w:rsidP="00337152">
      <w:pPr>
        <w:pStyle w:val="Brdtext"/>
      </w:pPr>
      <w:r>
        <w:t>Mark- och miljödomstolarna och länsstyrelserna (miljöprövningsdelega</w:t>
      </w:r>
      <w:r>
        <w:softHyphen/>
        <w:t>tionerna) är prövningsmyndigheter när det gäller tillståndsprövning enligt miljöbalken och berörs därför av förslagen som är av processuell karaktär.</w:t>
      </w:r>
    </w:p>
    <w:p w14:paraId="7B82C200" w14:textId="0B5B24FD" w:rsidR="00624359" w:rsidRDefault="00624359" w:rsidP="00337152">
      <w:pPr>
        <w:pStyle w:val="Brdtextmedindrag"/>
      </w:pPr>
      <w:r w:rsidRPr="000C137C">
        <w:t xml:space="preserve">Förslaget om ändringsprövning </w:t>
      </w:r>
      <w:r>
        <w:t>kan innebära att f</w:t>
      </w:r>
      <w:r w:rsidRPr="000C137C">
        <w:t xml:space="preserve">ler </w:t>
      </w:r>
      <w:r>
        <w:t>prövningar av</w:t>
      </w:r>
      <w:r w:rsidRPr="000723CB">
        <w:t xml:space="preserve"> </w:t>
      </w:r>
      <w:r>
        <w:t>ändrad verksamhet kan</w:t>
      </w:r>
      <w:r w:rsidRPr="000C137C">
        <w:t xml:space="preserve"> </w:t>
      </w:r>
      <w:r>
        <w:t>hanteras som</w:t>
      </w:r>
      <w:r w:rsidRPr="000C137C">
        <w:t xml:space="preserve"> ändringstillstånd i stället, vilket skulle leda till att minska kostnaden </w:t>
      </w:r>
      <w:r>
        <w:t xml:space="preserve">för </w:t>
      </w:r>
      <w:r w:rsidRPr="000C137C">
        <w:t xml:space="preserve">prövningsmyndigheterna eftersom ändringstillstånden kan ta mindre resurser i anspråk än </w:t>
      </w:r>
      <w:bookmarkStart w:id="108" w:name="_Hlk146029260"/>
      <w:r>
        <w:t>prövningar av hela verksamheten</w:t>
      </w:r>
      <w:r w:rsidRPr="000C137C">
        <w:t xml:space="preserve">. </w:t>
      </w:r>
      <w:bookmarkEnd w:id="108"/>
      <w:r w:rsidRPr="000C137C">
        <w:t xml:space="preserve">Bestämmelsen om ändringstillstånd kan dock också leda till </w:t>
      </w:r>
      <w:r>
        <w:t>att de verksamhetsutövare som</w:t>
      </w:r>
      <w:r w:rsidRPr="00890C36">
        <w:t xml:space="preserve"> annars inte skulle ha gjort en in</w:t>
      </w:r>
      <w:r>
        <w:softHyphen/>
      </w:r>
      <w:r w:rsidRPr="00890C36">
        <w:t>vestering</w:t>
      </w:r>
      <w:r w:rsidRPr="00890C36" w:rsidDel="00890C36">
        <w:t xml:space="preserve"> </w:t>
      </w:r>
      <w:r>
        <w:t xml:space="preserve">ansöker om </w:t>
      </w:r>
      <w:r w:rsidRPr="000C137C">
        <w:t xml:space="preserve">ändringstillstånd </w:t>
      </w:r>
      <w:r>
        <w:t>när möjligheten utökas</w:t>
      </w:r>
      <w:r w:rsidRPr="000C137C">
        <w:t>, vilket skulle öka kostnaden</w:t>
      </w:r>
      <w:r>
        <w:t xml:space="preserve"> för prövningsmyndigheterna</w:t>
      </w:r>
      <w:r w:rsidRPr="000C137C">
        <w:t>.</w:t>
      </w:r>
    </w:p>
    <w:p w14:paraId="62597DCC" w14:textId="2585E8CA" w:rsidR="00624359" w:rsidRPr="000C137C" w:rsidRDefault="00624359" w:rsidP="00337152">
      <w:pPr>
        <w:pStyle w:val="Brdtextmedindrag"/>
      </w:pPr>
      <w:r>
        <w:t>Utredningen bedömer att förslaget om att begreppet betydande miljö</w:t>
      </w:r>
      <w:r>
        <w:softHyphen/>
        <w:t>påverkan ska användas när tillsynsmyndigheten avgör frågan om till</w:t>
      </w:r>
      <w:r>
        <w:softHyphen/>
        <w:t>ståndsplikt höjer tröskeln för tillståndsplikt. Detta beror på att betydande miljöpåverkan är ett något högre ställt krav än betydande olägenheter för människors hälsa eller miljön. Om tröskeln höjs innebär det att fler komplexa verksamheter kommer att handläggas inom ramen för tillsynen efter en anmälan. Regeringen delar utredningens bedömning. Förslaget innebär att vissa verksamheter eller åtgärder som tidigare har varit till</w:t>
      </w:r>
      <w:r w:rsidR="0093680D">
        <w:softHyphen/>
      </w:r>
      <w:r>
        <w:t>stånds</w:t>
      </w:r>
      <w:r w:rsidR="0093680D">
        <w:softHyphen/>
      </w:r>
      <w:r>
        <w:t>pliktiga kommer att hanteras av tillsynsmyndigheten i stället för av tillståndsmyndigheten. Mer komplexa anmälningsärenden tar längre tid att handlägga än de enklare. Det är dock ett administrativt enklare förfarande än tillståndsprövning.</w:t>
      </w:r>
    </w:p>
    <w:p w14:paraId="1E3BE86F" w14:textId="26CA57AA" w:rsidR="00624359" w:rsidRPr="00261782" w:rsidRDefault="00624359" w:rsidP="00337152">
      <w:pPr>
        <w:pStyle w:val="Brdtextmedindrag"/>
      </w:pPr>
      <w:r w:rsidRPr="00261782">
        <w:t xml:space="preserve">Förslagen om bl.a. ökad användning av muntlig förberedelse och tidsplan samt möjligheterna att avgöra mål utan huvudförhandling bedöms </w:t>
      </w:r>
      <w:r>
        <w:t>göra</w:t>
      </w:r>
      <w:r w:rsidRPr="00261782">
        <w:t xml:space="preserve"> en redan befintlig process</w:t>
      </w:r>
      <w:r>
        <w:t xml:space="preserve"> mer effektiv</w:t>
      </w:r>
      <w:r w:rsidRPr="00261782">
        <w:t xml:space="preserve">. Kraven kan inledningsvis innebära merkostnader för prövningsmyndigheterna, men väntas på sikt innebära en effektivisering av processen som kan skapa tydlighet och tidsvinster. Detta </w:t>
      </w:r>
      <w:r>
        <w:t>bedöms</w:t>
      </w:r>
      <w:r w:rsidRPr="00261782">
        <w:t xml:space="preserve"> i sin tur leda till att den sammantagna kostnaden för en process blir densamma eller minskar. När effektiviseringar i prövningssteget dessutom föregås av ett förstärkt samråd med bättre kvalitet på ansökan väntas förslagen på sikt leda till minskade kostnader för prövningsmyndigheterna. </w:t>
      </w:r>
      <w:r>
        <w:t>Även möjligheten att begära uppdaterade ansökningar och yttranden bedöms underlätta för prövnings</w:t>
      </w:r>
      <w:r>
        <w:softHyphen/>
        <w:t>myndig</w:t>
      </w:r>
      <w:r>
        <w:softHyphen/>
        <w:t>heterna liksom den utökade möjligheten att avgöra ett mål eller ärende på handlingarna. På sikt bedöms även förslagen som syftar till att främja digital handläggning leda till mer effektiva processer för prövnings</w:t>
      </w:r>
      <w:r>
        <w:softHyphen/>
        <w:t xml:space="preserve">myndigheterna. </w:t>
      </w:r>
    </w:p>
    <w:p w14:paraId="7B509E52" w14:textId="1E3A228C" w:rsidR="00624359" w:rsidRDefault="00624359" w:rsidP="00337152">
      <w:pPr>
        <w:pStyle w:val="Brdtextmedindrag"/>
      </w:pPr>
      <w:r>
        <w:t>Sammanfattningsvis, och till skillnad från</w:t>
      </w:r>
      <w:r w:rsidRPr="00130CE9">
        <w:t xml:space="preserve"> </w:t>
      </w:r>
      <w:r w:rsidRPr="002B7C2E">
        <w:t>Domstolsverket och Nacka tingsrätt, mark- och miljödomstolen</w:t>
      </w:r>
      <w:r>
        <w:t>,</w:t>
      </w:r>
      <w:r w:rsidRPr="002B7C2E">
        <w:t xml:space="preserve"> </w:t>
      </w:r>
      <w:r>
        <w:t xml:space="preserve">bedömer regeringen att </w:t>
      </w:r>
      <w:r w:rsidRPr="00130CE9">
        <w:t xml:space="preserve">förslagen ryms inom befintliga anslag. </w:t>
      </w:r>
      <w:r>
        <w:t>Förslagen om ändringstillstånd skulle som framgår ovan kunna innebära att andelen ändringstillstånd till viss del ökar samtidigt som antalet ansökningar för omprövning av hela verksamheter kommer att minska. F</w:t>
      </w:r>
      <w:r w:rsidRPr="00E1268A">
        <w:t xml:space="preserve">örslaget om att </w:t>
      </w:r>
      <w:r>
        <w:t xml:space="preserve">begreppet </w:t>
      </w:r>
      <w:r w:rsidRPr="00E1268A">
        <w:t>betydande miljöpåverkan ska an</w:t>
      </w:r>
      <w:r>
        <w:softHyphen/>
      </w:r>
      <w:r w:rsidRPr="00E1268A">
        <w:t>vändas när tillsynsmyndigheten avgör frågan om tillståndsplikt</w:t>
      </w:r>
      <w:r>
        <w:t xml:space="preserve"> innebär att fler ärenden kommer att tas av tillsynsmyndigheten och därmed minskar antalet mål hos mark- och miljödomstolarna. Det är i nuläget inte möjligt att bedöma om dessa förslag sammantaget innebär en ökning eller minskning av antalet mål hos mark- och miljödomstolarna. </w:t>
      </w:r>
      <w:r w:rsidRPr="00130CE9">
        <w:t>Regeringen avser att följa utvecklingen för domstolarna</w:t>
      </w:r>
      <w:r>
        <w:t xml:space="preserve"> och länsstyrelserna (miljö</w:t>
      </w:r>
      <w:r>
        <w:softHyphen/>
        <w:t>prövnings</w:t>
      </w:r>
      <w:r>
        <w:softHyphen/>
        <w:t>delegationerna).</w:t>
      </w:r>
      <w:r w:rsidRPr="00CC324E">
        <w:t xml:space="preserve"> </w:t>
      </w:r>
      <w:r>
        <w:t>Mark- och miljööverdomstolarna bedöms inte påverkas i någon direkt utsträckning av förslagen.</w:t>
      </w:r>
    </w:p>
    <w:p w14:paraId="5ED6B23D" w14:textId="10951A00" w:rsidR="00624359" w:rsidRDefault="00624359" w:rsidP="00337152">
      <w:pPr>
        <w:pStyle w:val="Brdtextmedindrag"/>
      </w:pPr>
      <w:r>
        <w:t>Flera av förslagen bedöms dock medverka till en effektivisering av arbetet. Eftersom utredningens förslag om obligatorisk omprövning av miljöfarlig verksamhet för moderna miljövillkor inte behandlades i detta lagstiftningsärende bedöms konsekvenserna för prövningsmyndigheterna bli mer begränsade än utredningens förslag och bedöms därmed kunna hanteras inom befintliga budgetramar.</w:t>
      </w:r>
    </w:p>
    <w:p w14:paraId="6D80B123" w14:textId="77777777" w:rsidR="00624359" w:rsidRDefault="00624359" w:rsidP="00337152">
      <w:pPr>
        <w:pStyle w:val="Rubrik3"/>
      </w:pPr>
      <w:bookmarkStart w:id="109" w:name="_Toc165537316"/>
      <w:bookmarkStart w:id="110" w:name="_Toc167353456"/>
      <w:r>
        <w:t>Övriga statliga myndigheter</w:t>
      </w:r>
      <w:bookmarkEnd w:id="109"/>
      <w:bookmarkEnd w:id="110"/>
    </w:p>
    <w:p w14:paraId="7D1889E4" w14:textId="7BE618AB" w:rsidR="00624359" w:rsidRPr="00F26F66" w:rsidRDefault="00624359" w:rsidP="00337152">
      <w:pPr>
        <w:pStyle w:val="Brdtext"/>
      </w:pPr>
      <w:r>
        <w:t>Förslagen syftar till att skapa en mer effektiv och mindre tidsödande process. Det bedöms sammantaget vara positivt för samtliga statliga myndig</w:t>
      </w:r>
      <w:r w:rsidR="0093680D">
        <w:softHyphen/>
      </w:r>
      <w:r>
        <w:t xml:space="preserve">heter. Särskilt förslagen om </w:t>
      </w:r>
      <w:r w:rsidRPr="00EE33EA">
        <w:t>ökad användning av muntlig för</w:t>
      </w:r>
      <w:r w:rsidR="0093680D">
        <w:softHyphen/>
      </w:r>
      <w:r w:rsidRPr="00EE33EA">
        <w:t>beredelse</w:t>
      </w:r>
      <w:r>
        <w:t xml:space="preserve"> och </w:t>
      </w:r>
      <w:r w:rsidRPr="00EE33EA">
        <w:t>tidsplan</w:t>
      </w:r>
      <w:r>
        <w:t>, förslagen som syftar till att främja digital handläggning och länsstyrelsernas förändrade uppgifter under samrådet bedöms på sikt underlätta för myndigheterna.</w:t>
      </w:r>
    </w:p>
    <w:p w14:paraId="316EEB89" w14:textId="77777777" w:rsidR="00624359" w:rsidRPr="006C4698" w:rsidRDefault="00624359" w:rsidP="00337152">
      <w:pPr>
        <w:pStyle w:val="Rubrik4utannumrering"/>
      </w:pPr>
      <w:r w:rsidRPr="006C4698">
        <w:t>Länsstyrelserna</w:t>
      </w:r>
    </w:p>
    <w:p w14:paraId="074EBC6B" w14:textId="48BE55B2" w:rsidR="00624359" w:rsidRPr="00CA2600" w:rsidRDefault="00624359" w:rsidP="00337152">
      <w:pPr>
        <w:pStyle w:val="Brdtext"/>
      </w:pPr>
      <w:r w:rsidRPr="003E3039">
        <w:t xml:space="preserve">Förslagen </w:t>
      </w:r>
      <w:r>
        <w:t xml:space="preserve">om att göra ändringsprövning till huvudregel </w:t>
      </w:r>
      <w:r w:rsidRPr="003E3039">
        <w:t xml:space="preserve">innebär att länsstyrelsen </w:t>
      </w:r>
      <w:r>
        <w:t>och</w:t>
      </w:r>
      <w:r w:rsidRPr="00962824">
        <w:t xml:space="preserve"> tillsynsmyndigheten </w:t>
      </w:r>
      <w:r>
        <w:t xml:space="preserve">ges </w:t>
      </w:r>
      <w:r w:rsidRPr="00962824">
        <w:t>möjlighet att komma med synpunkter på hur verksamhetsutövaren har valt att avgränsa ansökan och miljökonsekvensbeskrivningen</w:t>
      </w:r>
      <w:r>
        <w:t xml:space="preserve"> vid ändringsanmälan</w:t>
      </w:r>
      <w:r w:rsidRPr="00962824">
        <w:t xml:space="preserve">. Det är </w:t>
      </w:r>
      <w:r>
        <w:t xml:space="preserve">dock </w:t>
      </w:r>
      <w:r w:rsidRPr="00962824">
        <w:t>till</w:t>
      </w:r>
      <w:r>
        <w:softHyphen/>
      </w:r>
      <w:r w:rsidRPr="00962824">
        <w:t>stånds</w:t>
      </w:r>
      <w:r>
        <w:softHyphen/>
      </w:r>
      <w:r w:rsidRPr="00962824">
        <w:t>myndigheten som slutligt avgör om avgränsningen är lämplig.</w:t>
      </w:r>
      <w:r>
        <w:t xml:space="preserve"> Förslaget bedöms inte påverka länsstyrelserna då länsstyrelsen och tillsynsmyndigheten redan med nuvarande reglering är delaktiga i tillståndsansökningarna. Förslaget om att begreppet </w:t>
      </w:r>
      <w:r w:rsidRPr="00962824">
        <w:t>betydande miljö</w:t>
      </w:r>
      <w:r>
        <w:softHyphen/>
      </w:r>
      <w:r w:rsidRPr="00962824">
        <w:t>på</w:t>
      </w:r>
      <w:r>
        <w:softHyphen/>
      </w:r>
      <w:r w:rsidRPr="00962824">
        <w:t xml:space="preserve">verkan ska användas vid bedömning av omgivningspåverkan </w:t>
      </w:r>
      <w:r>
        <w:t>syftar till att åstadkomma f</w:t>
      </w:r>
      <w:r w:rsidRPr="00962824">
        <w:t xml:space="preserve">ärre och mer enhetliga </w:t>
      </w:r>
      <w:r>
        <w:t>begreppet</w:t>
      </w:r>
      <w:r w:rsidRPr="00962824">
        <w:t xml:space="preserve"> att förhålla sig till </w:t>
      </w:r>
      <w:r>
        <w:t xml:space="preserve">vilket får anses </w:t>
      </w:r>
      <w:r w:rsidRPr="00962824">
        <w:t>ge ett enklare regelverk.</w:t>
      </w:r>
      <w:r>
        <w:t xml:space="preserve"> Då b</w:t>
      </w:r>
      <w:r w:rsidRPr="0060029A">
        <w:t xml:space="preserve">ehov </w:t>
      </w:r>
      <w:r>
        <w:t>funnits att t</w:t>
      </w:r>
      <w:r w:rsidRPr="0060029A">
        <w:t>ydliggöra skill</w:t>
      </w:r>
      <w:r>
        <w:softHyphen/>
      </w:r>
      <w:r w:rsidRPr="0060029A">
        <w:t>naden i kravnivå</w:t>
      </w:r>
      <w:r>
        <w:t xml:space="preserve"> mellan en miljökonsekvensbeskrivning och en mindre miljö</w:t>
      </w:r>
      <w:r>
        <w:softHyphen/>
        <w:t>konsekvensbeskrivning införs begreppet förenklat underlag. Detta bedöms underlätta för länsstyrelserna genom att kraven förtydligas avseende vad som ska begäras in</w:t>
      </w:r>
      <w:r w:rsidRPr="0060029A">
        <w:t xml:space="preserve">. </w:t>
      </w:r>
      <w:r>
        <w:t>K</w:t>
      </w:r>
      <w:r w:rsidRPr="003E3039">
        <w:t>ravet på att länsstyrelsen ska redovisa sin bedömning skriftligen under samrådet och att länsstyrelsen</w:t>
      </w:r>
      <w:r>
        <w:t>s</w:t>
      </w:r>
      <w:r w:rsidRPr="003E3039">
        <w:t xml:space="preserve"> </w:t>
      </w:r>
      <w:r w:rsidRPr="006C4698">
        <w:t>arbete med avgränsningen av miljökonsekvensbeskrivningens innehåll och utformning ska ske i dialog med den som avser att bedriva verksamheten eller vidta åtgärden</w:t>
      </w:r>
      <w:r>
        <w:t xml:space="preserve"> kommer delvis att</w:t>
      </w:r>
      <w:r w:rsidRPr="003E3039">
        <w:t xml:space="preserve"> påverka länsstyrelsens arbete. </w:t>
      </w:r>
      <w:r>
        <w:t xml:space="preserve">Länsstyrelserna har dock redan i dag en beredskap för att lämna en redogörelse för sin bedömning, skillnaden blir att denna nu sker skriftligt i stället för muntligt. </w:t>
      </w:r>
      <w:r w:rsidRPr="008171DA">
        <w:t xml:space="preserve">Enligt flera uppgiftslämnare från näringslivets representanter till utredningen är kompletteringsrundan ofta nästan lika resurskrävande som att ta fram själva ansökan. Det tyder på att betydande resurser kan sparas in i detta led. </w:t>
      </w:r>
      <w:r>
        <w:t>Ett skriftligt underlag i s</w:t>
      </w:r>
      <w:r w:rsidRPr="008171DA">
        <w:t xml:space="preserve">amrådsfasen </w:t>
      </w:r>
      <w:r>
        <w:t xml:space="preserve">och möjligheten att vid ett muntligt sammanträde reda ut de frågeställningar som finns </w:t>
      </w:r>
      <w:r w:rsidRPr="008171DA">
        <w:t>skulle göra det möjligt att ta fram en bra ansökan med mindre behov av kompletteringar</w:t>
      </w:r>
      <w:r>
        <w:t xml:space="preserve"> vilket bedöms leda till mindre tidsåtgång för länsstyrelsen och andra remissmyndigheter i samband med prövningen av en tillståndsansökan</w:t>
      </w:r>
      <w:r w:rsidRPr="008171DA">
        <w:t>.</w:t>
      </w:r>
      <w:r>
        <w:t xml:space="preserve"> </w:t>
      </w:r>
      <w:r w:rsidRPr="003E3039">
        <w:t xml:space="preserve">Kraven på att </w:t>
      </w:r>
      <w:r>
        <w:t xml:space="preserve">länsstyrelsen under samrådet för en dialog tillsammans med </w:t>
      </w:r>
      <w:r w:rsidRPr="003E3039">
        <w:t>verksamhetsutövaren på ett bättre sätt och tyd</w:t>
      </w:r>
      <w:r>
        <w:softHyphen/>
      </w:r>
      <w:r w:rsidRPr="003E3039">
        <w:t>ligare redovisa</w:t>
      </w:r>
      <w:r>
        <w:t>r</w:t>
      </w:r>
      <w:r w:rsidRPr="003E3039">
        <w:t xml:space="preserve"> </w:t>
      </w:r>
      <w:r>
        <w:t>sin</w:t>
      </w:r>
      <w:r w:rsidRPr="003E3039">
        <w:t xml:space="preserve"> bedömning kommer att </w:t>
      </w:r>
      <w:r>
        <w:t>ge en effektivare prövnings</w:t>
      </w:r>
      <w:r>
        <w:softHyphen/>
        <w:t>process. Förslaget med att ta fram tidsplaner kommer troligen initialt att innebära en viss tidsåtgång men efterhand kommer detta att innebära tydligare och effektivare prövningsprocesser vilket innebär en tids</w:t>
      </w:r>
      <w:r>
        <w:softHyphen/>
        <w:t>besparing. Flertalet länsstyrelser arbetar redan med tidsplaner i sina egna ärenden. Den tillfälliga förstärkningen till länsstyrelserna om 100</w:t>
      </w:r>
      <w:r w:rsidR="0093680D">
        <w:t> </w:t>
      </w:r>
      <w:r>
        <w:t xml:space="preserve">Mnkr till och med år 2026 bör därmed innebära att de initiala omställningarna av arbetssätt kan tas ur denna förstärkning. Därefter bedöms förslagen komma att innebära en effektivisering och därmed en besparing. </w:t>
      </w:r>
    </w:p>
    <w:p w14:paraId="729EF995" w14:textId="77777777" w:rsidR="00624359" w:rsidRDefault="00624359" w:rsidP="00337152">
      <w:pPr>
        <w:pStyle w:val="Brdtextmedindrag"/>
      </w:pPr>
      <w:r>
        <w:t>Länsstyrelserna kan även komma att påverkas av förslagen i sin roll som tillsynsmyndighet, exempelvis om fler ändringar av verksamheter hanteras som ändringstillstånd. Det skulle t.ex. kunna påverka möjligheten att på ett korrekt sätt överblicka en verksamhets sammantagna miljöpåverkan. Eventuella kostnader hanteras inom befintliga budgetramar.</w:t>
      </w:r>
    </w:p>
    <w:p w14:paraId="57D9C97B" w14:textId="77777777" w:rsidR="00624359" w:rsidRPr="003E3039" w:rsidRDefault="00624359" w:rsidP="00337152">
      <w:pPr>
        <w:pStyle w:val="Rubrik4utannumrering"/>
      </w:pPr>
      <w:r w:rsidRPr="003E3039">
        <w:t>Kammarkollegiet</w:t>
      </w:r>
      <w:r>
        <w:t xml:space="preserve"> och Havs- och vattenmyndigheten</w:t>
      </w:r>
    </w:p>
    <w:p w14:paraId="5913535E" w14:textId="48EA7823" w:rsidR="00624359" w:rsidRPr="006824FB" w:rsidRDefault="00624359" w:rsidP="00337152">
      <w:pPr>
        <w:pStyle w:val="Brdtext"/>
      </w:pPr>
      <w:r w:rsidRPr="006824FB">
        <w:t>Förslaget om att ta bort Kammarkollegiets partsroll innebär enligt utred</w:t>
      </w:r>
      <w:r>
        <w:softHyphen/>
      </w:r>
      <w:r w:rsidRPr="006824FB">
        <w:t>ningen att 3–5 miljoner kronor bör flyttas från Kammarkollegiets förvalt</w:t>
      </w:r>
      <w:r>
        <w:softHyphen/>
      </w:r>
      <w:r w:rsidRPr="006824FB">
        <w:t>nings</w:t>
      </w:r>
      <w:r>
        <w:softHyphen/>
      </w:r>
      <w:r w:rsidRPr="006824FB">
        <w:t>anslag till Havs- och vattenmyndighetens förvaltningsanslag. Kammarkollegiet har uppgett att myndigheten har fyra årsarbetskrafter som arbetar med miljöprövningar. I det ingår även arbete med ersättnings</w:t>
      </w:r>
      <w:r w:rsidRPr="006824FB">
        <w:softHyphen/>
        <w:t>frågor enligt 31 kap. miljöbalken. Det är tre personer som har arbetat med miljöprövningarna och en person som arbetar heltid med ersättnings</w:t>
      </w:r>
      <w:r w:rsidRPr="006824FB">
        <w:softHyphen/>
        <w:t>ärendena, och samtliga har miljörättslig kompetens. De tre personer som arbetar med prövningar är desamma som lämnar skriftliga synpunkter i remisser. Kammarkollegiet har tidigare anlitat konsulter i miljö</w:t>
      </w:r>
      <w:r w:rsidRPr="006824FB">
        <w:softHyphen/>
        <w:t>pröv</w:t>
      </w:r>
      <w:r>
        <w:softHyphen/>
      </w:r>
      <w:r w:rsidRPr="006824FB">
        <w:t>ningarna för naturvetenskapliga bedömningar, men myndig</w:t>
      </w:r>
      <w:r w:rsidRPr="006824FB">
        <w:softHyphen/>
        <w:t>heten har inte fått någon ersättning för det i de aktuella målen. Anlitandet av konsulter sker i allt mindre utsträckning, och det utgör en liten del av Kammar</w:t>
      </w:r>
      <w:r w:rsidR="0093680D">
        <w:softHyphen/>
      </w:r>
      <w:r w:rsidRPr="006824FB">
        <w:t>kollegiets verksamhet.</w:t>
      </w:r>
    </w:p>
    <w:p w14:paraId="55721543" w14:textId="77777777" w:rsidR="00624359" w:rsidRPr="006824FB" w:rsidRDefault="00624359" w:rsidP="00337152">
      <w:pPr>
        <w:pStyle w:val="Brdtextmedindrag"/>
      </w:pPr>
      <w:r w:rsidRPr="006824FB">
        <w:t xml:space="preserve">Enligt Naturvårdsverkets redovisning av statliga myndigheters intäkter och kostnader 2021 för prövning och tillsyn enligt miljöbalken uppgår Kammarkollegiets kostnader för medverkan i tillståndsprövning och samråd för vattenverksamhet till 5,3 miljoner kronor. Utredningen </w:t>
      </w:r>
      <w:r>
        <w:t>gör dock</w:t>
      </w:r>
      <w:r w:rsidRPr="006824FB">
        <w:t xml:space="preserve"> bedömningen att de redovisade kostnaderna inte enbart täcker utgifter för personalkostnaden. Utredningens bedömning var att förslaget är kostnadsneutralt eftersom medel flyttas från en myndighet till en annan. Under remitteringen har det framkommit synpunkter på detta från bl.a. Kammarkollegiet som </w:t>
      </w:r>
      <w:r>
        <w:t>uppfattar att pågående prövningar även fort</w:t>
      </w:r>
      <w:r>
        <w:softHyphen/>
        <w:t>sättningsvis hanteras av</w:t>
      </w:r>
      <w:r w:rsidRPr="006824FB">
        <w:t xml:space="preserve"> myndigheten</w:t>
      </w:r>
      <w:r>
        <w:t>. I nuläget finns närmare ett hundratal öppna miljöprövningar där Kammarkollegiet är aktivt. Myndighetens bedömning är att hanteringen av dessa kan ta flera år. Kammarkollegiet måste därmed kunna handlägga dessa ärenden.</w:t>
      </w:r>
    </w:p>
    <w:p w14:paraId="14A69C8F" w14:textId="77777777" w:rsidR="00624359" w:rsidRPr="00E3563D" w:rsidRDefault="00624359" w:rsidP="00337152">
      <w:pPr>
        <w:pStyle w:val="Brdtextmedindrag"/>
      </w:pPr>
      <w:r w:rsidRPr="0079155C">
        <w:t>Regeringen bedömer att medel inte bör flyttas i detta skede och därmed att förslaget inte föranleder några finansiella konsekvenser för Kammar</w:t>
      </w:r>
      <w:r>
        <w:softHyphen/>
      </w:r>
      <w:r w:rsidRPr="0079155C">
        <w:t>kollegiet. Då Kammarkollegiets ansvarsområde överlappas av framför allt Havs- och vattenmyndighetens men även Naturvårdsverkets ansvars</w:t>
      </w:r>
      <w:r>
        <w:softHyphen/>
      </w:r>
      <w:r w:rsidRPr="0079155C">
        <w:t>områden så innebär borttagandet av Kammarkollegiet som partsmyndighet inte något tillkommande ansvarsområde för Havs- och vattenmyndigheten eller Naturvårdsverket varför förslaget inte bedöms föranleda några ökade kostnader för dessa.</w:t>
      </w:r>
    </w:p>
    <w:p w14:paraId="56D0DF08" w14:textId="6DFDBB00" w:rsidR="00624359" w:rsidRDefault="00624359" w:rsidP="00337152">
      <w:pPr>
        <w:pStyle w:val="Rubrik4utannumrering"/>
      </w:pPr>
      <w:r>
        <w:t>Remissmyndigheter</w:t>
      </w:r>
    </w:p>
    <w:p w14:paraId="260921E1" w14:textId="02994E59" w:rsidR="00624359" w:rsidRDefault="00624359" w:rsidP="00337152">
      <w:pPr>
        <w:pStyle w:val="Brdtext"/>
      </w:pPr>
      <w:r w:rsidRPr="00766EFE">
        <w:t>Precis som för prövningsmyndigheterna torde även remissmyndigheter uppleva att tillståndsprocesserna blir tydligare och mer effektiva.</w:t>
      </w:r>
      <w:r>
        <w:t xml:space="preserve"> Dessa myndigheter bedöms även påverkas om antalet tillståndsprocesser blir fler. Vilka myndigheter som är remissmyndigheter i en tillståndsprocess beror i huvudsak på myndighetens ansvarsområden och således vilken verksam</w:t>
      </w:r>
      <w:r>
        <w:softHyphen/>
        <w:t>het tillståndsprövningen handlar om och vilka intressen som påverkas av verksamheten. Det beror även på myndighetens r</w:t>
      </w:r>
      <w:r w:rsidRPr="00D268EB">
        <w:t>esurser, och priorite</w:t>
      </w:r>
      <w:r>
        <w:softHyphen/>
      </w:r>
      <w:r w:rsidRPr="00D268EB">
        <w:t>ringar</w:t>
      </w:r>
      <w:r>
        <w:t xml:space="preserve">. Remissmyndigheter är ofta </w:t>
      </w:r>
      <w:r w:rsidRPr="00882A90">
        <w:t>Naturvårdsverket, Havs- och vatten</w:t>
      </w:r>
      <w:r>
        <w:softHyphen/>
      </w:r>
      <w:r w:rsidRPr="00882A90">
        <w:t>myndigheten, Sametinget, länsstyrelserna, Försvarsmakten, MSB, SGU m.fl.</w:t>
      </w:r>
      <w:r>
        <w:t xml:space="preserve"> </w:t>
      </w:r>
      <w:r w:rsidRPr="00B56F06">
        <w:t xml:space="preserve">Förslagen bedöms kunna hanteras inom </w:t>
      </w:r>
      <w:r>
        <w:t>befintliga budgetramar</w:t>
      </w:r>
      <w:r w:rsidRPr="00B56F06">
        <w:t>.</w:t>
      </w:r>
    </w:p>
    <w:p w14:paraId="476584C3" w14:textId="77777777" w:rsidR="00624359" w:rsidRPr="00377818" w:rsidRDefault="00624359" w:rsidP="00337152">
      <w:pPr>
        <w:pStyle w:val="Rubrik2"/>
      </w:pPr>
      <w:bookmarkStart w:id="111" w:name="_Toc165537317"/>
      <w:bookmarkStart w:id="112" w:name="_Toc167353457"/>
      <w:r>
        <w:t>Konsekvenser för kommuner</w:t>
      </w:r>
      <w:bookmarkEnd w:id="111"/>
      <w:bookmarkEnd w:id="112"/>
    </w:p>
    <w:p w14:paraId="1CA30662" w14:textId="3B47813F" w:rsidR="00624359" w:rsidRDefault="00624359" w:rsidP="00337152">
      <w:pPr>
        <w:pStyle w:val="Brdtext"/>
      </w:pPr>
      <w:bookmarkStart w:id="113" w:name="_Hlk137201550"/>
      <w:r>
        <w:t>F</w:t>
      </w:r>
      <w:r w:rsidRPr="00463AF8">
        <w:t>örslag</w:t>
      </w:r>
      <w:r>
        <w:t>en syftar till att underlätta för och</w:t>
      </w:r>
      <w:r w:rsidRPr="00463AF8">
        <w:t xml:space="preserve"> bidra till att nya verksamheter och investeringar </w:t>
      </w:r>
      <w:r>
        <w:t xml:space="preserve">i befintliga verksamheter </w:t>
      </w:r>
      <w:r w:rsidRPr="00463AF8">
        <w:t xml:space="preserve">kommer till stånd, eller att planerade förändringar påskyndas. </w:t>
      </w:r>
      <w:bookmarkEnd w:id="113"/>
      <w:r w:rsidRPr="00463AF8">
        <w:t>Detta kan påverka den regionala till</w:t>
      </w:r>
      <w:r>
        <w:softHyphen/>
      </w:r>
      <w:r w:rsidRPr="00463AF8">
        <w:t xml:space="preserve">växten och innebära konsekvenser för </w:t>
      </w:r>
      <w:r w:rsidRPr="000E53DA">
        <w:t xml:space="preserve">kommuner i form av </w:t>
      </w:r>
      <w:r>
        <w:t>fler</w:t>
      </w:r>
      <w:r w:rsidRPr="000E53DA">
        <w:t xml:space="preserve"> arbets</w:t>
      </w:r>
      <w:r>
        <w:softHyphen/>
      </w:r>
      <w:r w:rsidRPr="000E53DA">
        <w:t xml:space="preserve">tillfällen, </w:t>
      </w:r>
      <w:r>
        <w:t xml:space="preserve">nytt </w:t>
      </w:r>
      <w:r w:rsidRPr="000E53DA">
        <w:t xml:space="preserve">boendemönster och </w:t>
      </w:r>
      <w:r>
        <w:t xml:space="preserve">ökade </w:t>
      </w:r>
      <w:r w:rsidRPr="000E53DA">
        <w:t>skatteintäkter.</w:t>
      </w:r>
    </w:p>
    <w:p w14:paraId="35389367" w14:textId="77777777" w:rsidR="00624359" w:rsidRDefault="00624359" w:rsidP="00337152">
      <w:pPr>
        <w:pStyle w:val="Brdtextmedindrag"/>
      </w:pPr>
      <w:r>
        <w:t xml:space="preserve">Kommunerna bedöms även påverkas av förslagen som syftar till att främja en digital handläggning, t.ex. genom att kravet på att utse en fysisk person som aktförvarare tas bort och att </w:t>
      </w:r>
      <w:r w:rsidRPr="001C23F3">
        <w:t>miljöbalken görs mer teknik</w:t>
      </w:r>
      <w:r>
        <w:softHyphen/>
      </w:r>
      <w:r w:rsidRPr="001C23F3">
        <w:t>neutral så att handlingarna även kan hållas tillgängliga på lämplig webbplats</w:t>
      </w:r>
      <w:r>
        <w:t>. Detta förväntas på sikt underlätta för kommunerna som i dag hanterar stora mängder handlingar i fysisk form.</w:t>
      </w:r>
    </w:p>
    <w:p w14:paraId="567B99ED" w14:textId="77777777" w:rsidR="00624359" w:rsidRDefault="00624359" w:rsidP="00337152">
      <w:pPr>
        <w:pStyle w:val="Brdtextmedindrag"/>
      </w:pPr>
      <w:r w:rsidRPr="000E53DA">
        <w:t xml:space="preserve">Kommuner kan också komma att påverkas av förslagen i de fall de </w:t>
      </w:r>
      <w:r>
        <w:t>driver en verksamhet och behöver ansöka om tillstånd</w:t>
      </w:r>
      <w:r w:rsidRPr="000E53DA">
        <w:t>.</w:t>
      </w:r>
      <w:r>
        <w:t xml:space="preserve"> Eftersom förslagen syftar till att effektivisera tillståndsprocesserna bedöms denna påverkan vara positiv.</w:t>
      </w:r>
    </w:p>
    <w:p w14:paraId="5ECD0C30" w14:textId="77777777" w:rsidR="00624359" w:rsidRDefault="00624359" w:rsidP="00337152">
      <w:pPr>
        <w:pStyle w:val="Brdtextmedindrag"/>
        <w:rPr>
          <w:highlight w:val="yellow"/>
        </w:rPr>
      </w:pPr>
      <w:r>
        <w:t>Kommunerna kan även påverkas av förslagen i sin roll som remiss</w:t>
      </w:r>
      <w:r>
        <w:softHyphen/>
        <w:t>instans och tillsynsmyndighet. Förslagens sammanlagda effekt bedöms vara positiv för kommunerna som remissinstans eftersom de syftar till att göra processerna effektivare. Förslaget om ändringstillstånd skulle dock kunna påverka kommunens möjlighet att i sin roll som tillsynsmyndighet överblicka en verksamhets sammantagna miljöpåverkan.</w:t>
      </w:r>
    </w:p>
    <w:p w14:paraId="7B596746" w14:textId="77777777" w:rsidR="00624359" w:rsidRPr="000E53DA" w:rsidRDefault="00624359" w:rsidP="00337152">
      <w:pPr>
        <w:pStyle w:val="Brdtextmedindrag"/>
      </w:pPr>
      <w:r w:rsidRPr="000E53DA">
        <w:t>Förslagen bedöms sammantaget inte påverka den kommunala själv</w:t>
      </w:r>
      <w:r>
        <w:softHyphen/>
      </w:r>
      <w:r w:rsidRPr="000E53DA">
        <w:t>styrelsen.</w:t>
      </w:r>
    </w:p>
    <w:p w14:paraId="2FDBE077" w14:textId="77777777" w:rsidR="00624359" w:rsidRDefault="00624359" w:rsidP="00337152">
      <w:pPr>
        <w:pStyle w:val="Rubrik2"/>
      </w:pPr>
      <w:bookmarkStart w:id="114" w:name="_Toc165537318"/>
      <w:bookmarkStart w:id="115" w:name="_Toc167353458"/>
      <w:r>
        <w:t>Konsekvenser för företag</w:t>
      </w:r>
      <w:bookmarkEnd w:id="114"/>
      <w:bookmarkEnd w:id="115"/>
    </w:p>
    <w:p w14:paraId="213F0EC6" w14:textId="6925EBCD" w:rsidR="00624359" w:rsidRDefault="00624359" w:rsidP="00337152">
      <w:pPr>
        <w:pStyle w:val="Brdtext"/>
      </w:pPr>
      <w:r w:rsidRPr="00403055">
        <w:t>I Sverige finns för närvarande omkring 6</w:t>
      </w:r>
      <w:r>
        <w:t> </w:t>
      </w:r>
      <w:r w:rsidRPr="00403055">
        <w:t>000</w:t>
      </w:r>
      <w:r>
        <w:t> </w:t>
      </w:r>
      <w:r w:rsidRPr="00403055">
        <w:t>verksamheter som är tillståndspliktiga enligt miljöprövningsförordningen</w:t>
      </w:r>
      <w:r>
        <w:t>. D</w:t>
      </w:r>
      <w:r w:rsidRPr="00403055">
        <w:t xml:space="preserve">essa berörs </w:t>
      </w:r>
      <w:r>
        <w:t xml:space="preserve">alla potentiellt </w:t>
      </w:r>
      <w:r w:rsidRPr="00403055">
        <w:t xml:space="preserve">av de horisontella förslag som </w:t>
      </w:r>
      <w:r>
        <w:t>regeringen föreslår</w:t>
      </w:r>
      <w:r w:rsidR="006F75A9">
        <w:t>,</w:t>
      </w:r>
      <w:r w:rsidRPr="00B4479F">
        <w:t xml:space="preserve"> </w:t>
      </w:r>
      <w:r w:rsidR="006F75A9">
        <w:t>b</w:t>
      </w:r>
      <w:r>
        <w:t>l.a. bedöms förslaget om ökade möjligheter till ändringstillstånd underlätta för verk</w:t>
      </w:r>
      <w:r w:rsidR="00B40F90">
        <w:softHyphen/>
      </w:r>
      <w:r>
        <w:t>sam</w:t>
      </w:r>
      <w:r w:rsidR="00B40F90">
        <w:softHyphen/>
      </w:r>
      <w:r>
        <w:t>hetsutövare som vill göra ändringar i verksamheten. Även för</w:t>
      </w:r>
      <w:r>
        <w:softHyphen/>
        <w:t xml:space="preserve">slagen om ökat stöd i samrådsfasen, </w:t>
      </w:r>
      <w:r w:rsidRPr="00EE33EA">
        <w:t>ökad användning av muntlig för</w:t>
      </w:r>
      <w:r>
        <w:softHyphen/>
      </w:r>
      <w:r w:rsidRPr="00EE33EA">
        <w:t xml:space="preserve">beredelse och tidsplan </w:t>
      </w:r>
      <w:r>
        <w:t xml:space="preserve">och större möjligheter till digital handläggning bedöms vara positiva för företagen. </w:t>
      </w:r>
      <w:r w:rsidRPr="00403055">
        <w:t>Sammantaget bedöms förslag</w:t>
      </w:r>
      <w:r>
        <w:t>en</w:t>
      </w:r>
      <w:r w:rsidRPr="00403055">
        <w:t xml:space="preserve"> leda till tids- och kostnadsbesparingar och därmed också till en ökad investeringsvilja.</w:t>
      </w:r>
    </w:p>
    <w:p w14:paraId="0B2677BB" w14:textId="77777777" w:rsidR="00624359" w:rsidRDefault="00624359" w:rsidP="00337152">
      <w:pPr>
        <w:pStyle w:val="Rubrik3"/>
      </w:pPr>
      <w:bookmarkStart w:id="116" w:name="_Toc165537319"/>
      <w:bookmarkStart w:id="117" w:name="_Toc167353459"/>
      <w:r>
        <w:t>Tidsvinster och kostnadsbesparingar</w:t>
      </w:r>
      <w:bookmarkEnd w:id="116"/>
      <w:bookmarkEnd w:id="117"/>
    </w:p>
    <w:p w14:paraId="5DCC0471" w14:textId="77777777" w:rsidR="00624359" w:rsidRDefault="00624359" w:rsidP="00337152">
      <w:pPr>
        <w:pStyle w:val="Brdtext"/>
      </w:pPr>
      <w:r>
        <w:t xml:space="preserve">De tidsvinster och kostnadsbesparingar som förslagen ger upphov till är potentiellt betydande för företagen, men svåra att uppskatta. Utredningens bedömning är att tidsvinsterna i ärenden där handläggningstiden i dag är under eller runt medelvärdet i handläggningsstatistiken, se avsnitt 4.2.1, inte blir lika omfattande som i ärenden med längre handläggningstider. Förutsägbarheten kommer dock att öka i alla ärenden. Det finns stor potential att spara tid och resurser i de fall som i dag väsentligt överstiger </w:t>
      </w:r>
      <w:r w:rsidRPr="00741021">
        <w:t>medelvärdet i handläggningsstatistiken</w:t>
      </w:r>
      <w:r w:rsidRPr="00741021" w:rsidDel="00741021">
        <w:t xml:space="preserve"> </w:t>
      </w:r>
      <w:r>
        <w:t>exempelvis till följd av omfattande kompletteringskrav. Tidsvinster och kostnadsbesparingar kommer således att skilja sig åt i olika ärenden, särskilt eftersom vissa mål och ärenden är mer omfattande och komplicerade än andra.</w:t>
      </w:r>
    </w:p>
    <w:p w14:paraId="76D35623" w14:textId="77777777" w:rsidR="00624359" w:rsidRDefault="00624359" w:rsidP="00337152">
      <w:pPr>
        <w:pStyle w:val="Brdtextmedindrag"/>
      </w:pPr>
      <w:r>
        <w:t>Genom intervjuer med branschorganisationer har utredningen fått ett antal exempel på företagens kostnader relaterade till prövningsprocesser. Av informationen, som är begränsad i sin omfattning, framgår att kostnaden för en miljöprövning inom industrin typiskt sett uppgår till minst en och ofta flera miljoner kronor. Eftersom dessa kostnader till övervägande del utgörs av arbetstid – både internt arbete och externt konsultarbete – bör den möjliga kostnadsbesparingen per prövning procentuellt vara ungefär densamma som den möjliga tidsbesparingen.</w:t>
      </w:r>
    </w:p>
    <w:p w14:paraId="249C7CEB" w14:textId="77777777" w:rsidR="00624359" w:rsidRDefault="00624359" w:rsidP="00337152">
      <w:pPr>
        <w:pStyle w:val="Brdtextmedindrag"/>
      </w:pPr>
      <w:r>
        <w:t xml:space="preserve">Förslaget om att öka möjligheterna att söka ändringstillstånd kan minska tidsåtgången i miljöprövningarna. I vissa fall är även ändringsprövningar omfattande, men den sammantagna bilden från branscherna är ändå att de går betydligt fortare och är mindre resurskrävande jämfört med </w:t>
      </w:r>
      <w:r w:rsidRPr="000723CB">
        <w:t>prövningar av nya tillstånd.</w:t>
      </w:r>
      <w:r>
        <w:t xml:space="preserve"> Ett problem i dag är svårigheten för sökanden att på förhand veta om ett ärende kan prövas i ett ändringsförfarande i stället för en prövning av hela verksamheten. En sådan osäkerhet gör att verksam</w:t>
      </w:r>
      <w:r>
        <w:softHyphen/>
        <w:t xml:space="preserve">hetsutövare i vissa fall undviker att söka ändringstillstånd eftersom risken för avslag är stor. Man prövar därför hellre hela verksamheten direkt. I ändringsprövningar minskar processmaterialet jämfört med </w:t>
      </w:r>
      <w:r w:rsidRPr="000723CB">
        <w:t>prövningar av nya tillstånd</w:t>
      </w:r>
      <w:r>
        <w:t xml:space="preserve"> där hela verksamheten prövas</w:t>
      </w:r>
      <w:r w:rsidRPr="000723CB">
        <w:t xml:space="preserve">. </w:t>
      </w:r>
      <w:r>
        <w:t>Det innebär färre frågor och mindre behov av kompletteringar, och ett minskat processmaterial leder till tidsvinster under hela processen, och då särskilt i fasen från ansökan till kungörelse.</w:t>
      </w:r>
    </w:p>
    <w:p w14:paraId="2271151F" w14:textId="77777777" w:rsidR="00624359" w:rsidRDefault="00624359" w:rsidP="00337152">
      <w:pPr>
        <w:pStyle w:val="Brdtextmedindrag"/>
      </w:pPr>
      <w:r>
        <w:t xml:space="preserve">Det är svårt att fastställa hur stor skillnaden i tidsåtgång i praktiken blir mellan ändringstillstånd och </w:t>
      </w:r>
      <w:r w:rsidRPr="000723CB">
        <w:t>prövningar av nya tillstånd</w:t>
      </w:r>
      <w:r>
        <w:t xml:space="preserve"> eftersom de av naturliga skäl inte gäller samma typer av ärenden, men uppskattningar från näringslivet tyder på att ett ändringsförfarande kan ta ungefär hälften så mycket tid i anspråk som </w:t>
      </w:r>
      <w:r w:rsidRPr="000723CB">
        <w:t>prövningar av nya tillstånd</w:t>
      </w:r>
      <w:r>
        <w:t xml:space="preserve"> i jämförbara fall. Utifrån insamlad statistik är skillnaden i tidsåtgång mellan </w:t>
      </w:r>
      <w:r w:rsidRPr="00EE33EA">
        <w:t>prövningar av nya tillstånd</w:t>
      </w:r>
      <w:r>
        <w:t xml:space="preserve"> och ändringstillstånd betydande i miljöprövnings</w:t>
      </w:r>
      <w:r>
        <w:softHyphen/>
        <w:t>delega</w:t>
      </w:r>
      <w:r>
        <w:softHyphen/>
        <w:t>tionerna, med cirka en tredjedel kortare tid för ändringstillstånd. Statistiken hos mark- och miljödomstolarna är dock alltför begränsad för en motsvarande uppskattning.</w:t>
      </w:r>
    </w:p>
    <w:p w14:paraId="67440041" w14:textId="77777777" w:rsidR="00624359" w:rsidRDefault="00624359" w:rsidP="00337152">
      <w:pPr>
        <w:pStyle w:val="Brdtextmedindrag"/>
      </w:pPr>
      <w:r>
        <w:t>Förslagen om ändringar vad gäller länsstyrelsens uppgifter under samråds</w:t>
      </w:r>
      <w:r>
        <w:softHyphen/>
        <w:t>fasen syftar till att länsstyrelserna ska bidra med ett mer effektivt stöd tidigare i processen. Därmed kan kvaliteten på beslutsunderlaget höjas i ett tidigare skede vilket ger effekter i en bättre ansökan. Ett ökat fokus under samrådsfasen skulle dock kunna innebära att samrådet tar något längre tid, vilket påverkar verksamhetsutövaren. En bättre ansökan kan dock antas leda till minskad tidsåtgång för kompletteringar, och därmed till kortare tid från ansökan till kungörelse.</w:t>
      </w:r>
    </w:p>
    <w:p w14:paraId="36CAAE15" w14:textId="1C79A81B" w:rsidR="00624359" w:rsidRDefault="00624359" w:rsidP="00337152">
      <w:pPr>
        <w:pStyle w:val="Brdtextmedindrag"/>
      </w:pPr>
      <w:r>
        <w:t xml:space="preserve">Genom ett ökat fokus på samrådsfasen kan också planeringen av olika utredningar och undersökningar underlättas. </w:t>
      </w:r>
      <w:r w:rsidR="00DB1222">
        <w:t>P</w:t>
      </w:r>
      <w:r>
        <w:t>rovfisken, artinventeringar och naturvärdesinventeringar som av naturliga skäl bara kan genomföras en viss tid på året planeras på ett bättre sätt än om behovet av sådana utredningar uppdagas först under kompletterings- och remissrundorna. Färre partsmyndigheter väntas också leda till tidsvinster i hela processen.</w:t>
      </w:r>
    </w:p>
    <w:p w14:paraId="188527C2" w14:textId="77777777" w:rsidR="00624359" w:rsidRDefault="00624359" w:rsidP="00337152">
      <w:pPr>
        <w:pStyle w:val="Brdtextmedindrag"/>
      </w:pPr>
      <w:r>
        <w:t>Om mer tyngd läggs på samrådsfasen, d.v.s. tidigare i processen, bör detta leda till bättre underlag och ansökningar och ökad förutsägbarhet och minskat utrymme för olika tolkningar som leder till överklaganden. Därmed skulle överprövningar kunna undvikas i fler fall än i dag, vilket skulle innebära kortare tillståndsprocesser.</w:t>
      </w:r>
      <w:r w:rsidRPr="00097669">
        <w:t xml:space="preserve"> </w:t>
      </w:r>
      <w:r>
        <w:t>Då det är i detta skede det finns störst möjlighet att göra anpassningar och förändringar vad gäller en kommande verksamhet är det bra att lägga tyngdpunkten på denna del av processen för att öka flexibiliteten i processen.</w:t>
      </w:r>
    </w:p>
    <w:p w14:paraId="475305EF" w14:textId="77777777" w:rsidR="00624359" w:rsidRDefault="00624359" w:rsidP="00337152">
      <w:pPr>
        <w:pStyle w:val="Brdtextmedindrag"/>
      </w:pPr>
      <w:r>
        <w:t xml:space="preserve">Genom ökad dialog i ett tidigare skede samt användning av tidsplaner och muntlig förberedelse kan förutsägbarheten för den som ansöker om tillstånd öka. </w:t>
      </w:r>
    </w:p>
    <w:p w14:paraId="57176E1A" w14:textId="77777777" w:rsidR="00624359" w:rsidRDefault="00624359" w:rsidP="00337152">
      <w:pPr>
        <w:pStyle w:val="Rubrik3"/>
      </w:pPr>
      <w:bookmarkStart w:id="118" w:name="_Toc165537320"/>
      <w:bookmarkStart w:id="119" w:name="_Toc167353460"/>
      <w:r>
        <w:t>Investeringsviljan</w:t>
      </w:r>
      <w:bookmarkEnd w:id="118"/>
      <w:bookmarkEnd w:id="119"/>
    </w:p>
    <w:p w14:paraId="38E7B1D7" w14:textId="77777777" w:rsidR="00624359" w:rsidRDefault="00624359" w:rsidP="00337152">
      <w:pPr>
        <w:pStyle w:val="Brdtext"/>
      </w:pPr>
      <w:r>
        <w:t>Både tidsaspekten och förutsägbarheten i tillståndsprocessen är viktiga för investeringsviljan, och båda faktorerna kan vara avgörande när ett företag beslutar i vilket land en investering ska läggas.</w:t>
      </w:r>
    </w:p>
    <w:p w14:paraId="2B9E4924" w14:textId="77777777" w:rsidR="00624359" w:rsidRDefault="00624359" w:rsidP="00337152">
      <w:pPr>
        <w:pStyle w:val="Brdtextmedindrag"/>
      </w:pPr>
      <w:r>
        <w:t xml:space="preserve">Förslaget att öka möjligheterna att söka ändringstillstånd bedöms ha en positiv effekt på investeringsviljan. Att ändra ett tillstånd går generellt sett snabbare än att söka nya tillstånd, och handläggningstiden vid prövning är en viktig fråga för företagen. </w:t>
      </w:r>
    </w:p>
    <w:p w14:paraId="7268C138" w14:textId="77777777" w:rsidR="00624359" w:rsidRDefault="00624359" w:rsidP="00337152">
      <w:pPr>
        <w:pStyle w:val="Brdtextmedindrag"/>
      </w:pPr>
      <w:r>
        <w:t>Även förslagen om ökad användning av tidsplaner och muntlig för</w:t>
      </w:r>
      <w:r>
        <w:softHyphen/>
        <w:t>beredelse bedöms kunna ha en positiv effekt på investeringsviljan efter</w:t>
      </w:r>
      <w:r>
        <w:softHyphen/>
        <w:t>som det kan öka förutsägbarheten och korta ner handläggnings</w:t>
      </w:r>
      <w:r>
        <w:softHyphen/>
        <w:t>tiderna.</w:t>
      </w:r>
    </w:p>
    <w:p w14:paraId="37C964B3" w14:textId="77777777" w:rsidR="00624359" w:rsidRDefault="00624359" w:rsidP="00337152">
      <w:pPr>
        <w:pStyle w:val="Rubrik3"/>
      </w:pPr>
      <w:bookmarkStart w:id="120" w:name="_Toc165537321"/>
      <w:bookmarkStart w:id="121" w:name="_Toc167353461"/>
      <w:r>
        <w:t>Konkurrensförhållanden och s</w:t>
      </w:r>
      <w:r w:rsidRPr="001857EF">
        <w:t>ärskild hänsyn till små företag</w:t>
      </w:r>
      <w:bookmarkEnd w:id="120"/>
      <w:bookmarkEnd w:id="121"/>
    </w:p>
    <w:p w14:paraId="4428FB79" w14:textId="77777777" w:rsidR="00624359" w:rsidRDefault="00624359" w:rsidP="00337152">
      <w:pPr>
        <w:pStyle w:val="Brdtext"/>
      </w:pPr>
      <w:r>
        <w:t>Förslagen</w:t>
      </w:r>
      <w:r w:rsidRPr="00293B23">
        <w:t xml:space="preserve"> är huvudsakligen konkurrensneutrala.</w:t>
      </w:r>
      <w:r>
        <w:t xml:space="preserve"> </w:t>
      </w:r>
      <w:r w:rsidRPr="00293B23">
        <w:t xml:space="preserve">Små företag förväntas gynnas </w:t>
      </w:r>
      <w:r>
        <w:t xml:space="preserve">särskilt </w:t>
      </w:r>
      <w:r w:rsidRPr="00293B23">
        <w:t xml:space="preserve">av de föreslagna förändringarna om ändringstillstånd och </w:t>
      </w:r>
      <w:r>
        <w:t>ökad användning av tidsplaner och muntlig förberedelse</w:t>
      </w:r>
      <w:r w:rsidRPr="00293B23">
        <w:t xml:space="preserve"> eftersom det väntas innebära effektivare processer. </w:t>
      </w:r>
      <w:r>
        <w:t xml:space="preserve">Även förslaget som syftar till att tydliggöra att det ska vara </w:t>
      </w:r>
      <w:r w:rsidRPr="0093783E">
        <w:t xml:space="preserve">enklare att ta fram underlaget om </w:t>
      </w:r>
      <w:r>
        <w:t>verksamheten eller åtgärden inte kan antas ha en betydande miljöpåverkan bedöms påverka mindre företag på ett positivt sätt</w:t>
      </w:r>
      <w:r w:rsidRPr="0093783E">
        <w:t>.</w:t>
      </w:r>
      <w:r>
        <w:t xml:space="preserve"> Processerna</w:t>
      </w:r>
      <w:r w:rsidRPr="00293B23">
        <w:t xml:space="preserve"> </w:t>
      </w:r>
      <w:r>
        <w:t>bedöms</w:t>
      </w:r>
      <w:r w:rsidRPr="00293B23">
        <w:t xml:space="preserve"> </w:t>
      </w:r>
      <w:r>
        <w:t>samman</w:t>
      </w:r>
      <w:r>
        <w:softHyphen/>
        <w:t>taget</w:t>
      </w:r>
      <w:r w:rsidRPr="00293B23">
        <w:t xml:space="preserve"> bli mer kostnadseffektiva.</w:t>
      </w:r>
    </w:p>
    <w:p w14:paraId="73441FA1" w14:textId="77777777" w:rsidR="00624359" w:rsidRDefault="00624359" w:rsidP="00337152">
      <w:pPr>
        <w:pStyle w:val="Rubrik2"/>
      </w:pPr>
      <w:bookmarkStart w:id="122" w:name="_Toc165537322"/>
      <w:bookmarkStart w:id="123" w:name="_Toc167353462"/>
      <w:r>
        <w:t>Övriga berörda</w:t>
      </w:r>
      <w:bookmarkEnd w:id="122"/>
      <w:bookmarkEnd w:id="123"/>
    </w:p>
    <w:p w14:paraId="177E590E" w14:textId="53F56F62" w:rsidR="00624359" w:rsidRDefault="00624359" w:rsidP="00337152">
      <w:pPr>
        <w:pStyle w:val="Brdtext"/>
      </w:pPr>
      <w:r w:rsidRPr="00F03679">
        <w:t>Enskilda berörs av förslagen såsom verksamhetsutövare, berörd allmänhet, miljöorganisationer m.fl.</w:t>
      </w:r>
      <w:r>
        <w:t xml:space="preserve"> Effektivare tillståndsprocesser kan leda till att omställning av fler verksamheter kommer till stånd och därmed resultera i fler samråd och tillståndsprocesser, vilket kan påverka enskilda och miljöorganisationer eftersom de tar tid och resurser i anspråk. Eftersom förslagen syftar till att effektivisera tillståndsprövningarna, men inte minska miljöskyddet, bedöms påverkan på enskilda dock bli över</w:t>
      </w:r>
      <w:r>
        <w:softHyphen/>
        <w:t xml:space="preserve">vägande positiv. Särskilt </w:t>
      </w:r>
      <w:r w:rsidRPr="00ED2CA8">
        <w:t xml:space="preserve">förslagen </w:t>
      </w:r>
      <w:r>
        <w:t xml:space="preserve">om ökad användning av tidsplaner och muntlig förberedelse och förslagen </w:t>
      </w:r>
      <w:r w:rsidRPr="00ED2CA8">
        <w:t xml:space="preserve">som syftar till att </w:t>
      </w:r>
      <w:r>
        <w:t>möjliggöra</w:t>
      </w:r>
      <w:r w:rsidRPr="00ED2CA8">
        <w:t xml:space="preserve"> digital handläggning </w:t>
      </w:r>
      <w:r>
        <w:t xml:space="preserve">bedöms </w:t>
      </w:r>
      <w:r w:rsidRPr="00ED2CA8">
        <w:t>leda till mer effektiva processer</w:t>
      </w:r>
      <w:r>
        <w:t xml:space="preserve"> för enskilda</w:t>
      </w:r>
      <w:r w:rsidRPr="00ED2CA8">
        <w:t>.</w:t>
      </w:r>
    </w:p>
    <w:p w14:paraId="652B2169" w14:textId="329A0A87" w:rsidR="00624359" w:rsidRPr="007D5380" w:rsidRDefault="00624359" w:rsidP="00337152">
      <w:pPr>
        <w:pStyle w:val="Brdtextmedindrag"/>
      </w:pPr>
      <w:r>
        <w:t>Förslagen i denna proposition syftar till att effektivisera tillstånds</w:t>
      </w:r>
      <w:r>
        <w:softHyphen/>
        <w:t>processerna, vilket i sin tur ska uppmuntra till fler investeringar och en snabbare grön omställning. Det skulle kunna resultera i sammantaget fler verksamheter med en större gemensam miljöpåverkan, påverkan på fastighetspriser etc. Förhoppningen är dock att effektivare tillstånds</w:t>
      </w:r>
      <w:r>
        <w:softHyphen/>
        <w:t xml:space="preserve">processer ska uppmuntra fler verksamhetsutövare att ställa om sina verksamheter, vilket torde leda till att äldre verksamheter fasas ut eller får uppdaterade tillstånd. Ny teknik och uppdaterade tillstånd kan potentiellt leda till viss minskad omgivningspåverkan. </w:t>
      </w:r>
    </w:p>
    <w:p w14:paraId="42ADA33E" w14:textId="77777777" w:rsidR="00624359" w:rsidRDefault="00624359" w:rsidP="00337152">
      <w:pPr>
        <w:pStyle w:val="Rubrik2"/>
      </w:pPr>
      <w:bookmarkStart w:id="124" w:name="_Toc165537323"/>
      <w:bookmarkStart w:id="125" w:name="_Toc167353463"/>
      <w:r>
        <w:t>Bedömning av om regleringen överensstämmer med eller går utöver de skyldigheter som följer av anslutningen till EU</w:t>
      </w:r>
      <w:bookmarkEnd w:id="124"/>
      <w:bookmarkEnd w:id="125"/>
      <w:r>
        <w:t xml:space="preserve"> </w:t>
      </w:r>
    </w:p>
    <w:p w14:paraId="1A5C6328" w14:textId="77777777" w:rsidR="00624359" w:rsidRPr="00DC6EC0" w:rsidRDefault="00624359" w:rsidP="00337152">
      <w:pPr>
        <w:pStyle w:val="Brdtext"/>
      </w:pPr>
      <w:r w:rsidRPr="00AD5929">
        <w:t xml:space="preserve">Förslaget innebär justeringar i gällande lagstiftning om miljöprövning, vilka syftar till att göra tillståndsprocesser mer effektiva. De ändringar som föreslås avser i huvudsak processuella regler och påverkar inte kravnivåer eller liknande i de materiella bedömningarna enligt miljöbalken. </w:t>
      </w:r>
      <w:r>
        <w:t>De EU-rättsakter på som finns på området reglerar främst de materiella kraven och att vissa typer av verksamheter ska ha tillstånd och ta fram miljö</w:t>
      </w:r>
      <w:r>
        <w:softHyphen/>
        <w:t xml:space="preserve">konsekvensbeskrivning och vad dessa ska innehålla. I dessa avseenden innebär förslagen ingen ändring. </w:t>
      </w:r>
      <w:r w:rsidRPr="000C69E7">
        <w:t>Den reglering som föreslås bedöms</w:t>
      </w:r>
      <w:r>
        <w:t xml:space="preserve"> därför </w:t>
      </w:r>
      <w:r w:rsidRPr="000C69E7">
        <w:t>överensstämma med de skyldigheter som följer av Sveriges anslutning till EU.</w:t>
      </w:r>
      <w:r>
        <w:t xml:space="preserve"> </w:t>
      </w:r>
    </w:p>
    <w:p w14:paraId="6554C301" w14:textId="77777777" w:rsidR="00624359" w:rsidRDefault="00624359" w:rsidP="00337152">
      <w:pPr>
        <w:pStyle w:val="Rubrik2"/>
      </w:pPr>
      <w:bookmarkStart w:id="126" w:name="_Toc165537324"/>
      <w:bookmarkStart w:id="127" w:name="_Toc167353464"/>
      <w:r>
        <w:t>Övriga konsekvenser</w:t>
      </w:r>
      <w:bookmarkEnd w:id="126"/>
      <w:bookmarkEnd w:id="127"/>
    </w:p>
    <w:p w14:paraId="7FC9F685" w14:textId="77777777" w:rsidR="00624359" w:rsidRDefault="00624359" w:rsidP="00337152">
      <w:pPr>
        <w:pStyle w:val="Brdtext"/>
      </w:pPr>
      <w:r>
        <w:t xml:space="preserve">Utredningens förslag kan förväntas öka investeringsviljan i Sverige, vilket skulle påverka den industriella utvecklingen i landet och därmed få positiva konsekvenser för sysselsättningen. </w:t>
      </w:r>
    </w:p>
    <w:p w14:paraId="2CF8F436" w14:textId="02034182" w:rsidR="00DB62B9" w:rsidRDefault="00624359" w:rsidP="00337152">
      <w:pPr>
        <w:pStyle w:val="Brdtextmedindrag"/>
      </w:pPr>
      <w:r>
        <w:t>F</w:t>
      </w:r>
      <w:r w:rsidRPr="006D47B9">
        <w:t xml:space="preserve">örslagen bedöms inte leda till några konsekvenser för jämställdheten, brottsligheten eller den offentliga servicen i olika delar av landet, de integrationspolitiska målen eller medföra konsekvenser för den personliga </w:t>
      </w:r>
      <w:r>
        <w:t>i</w:t>
      </w:r>
      <w:r w:rsidRPr="006D47B9">
        <w:t>ntegriteten.</w:t>
      </w:r>
    </w:p>
    <w:p w14:paraId="0DFD1406" w14:textId="77777777" w:rsidR="00624359" w:rsidRPr="00152749" w:rsidRDefault="00624359" w:rsidP="00337152">
      <w:pPr>
        <w:pStyle w:val="Brdtextmedindrag"/>
        <w:sectPr w:rsidR="00624359" w:rsidRPr="00152749" w:rsidSect="00155500">
          <w:headerReference w:type="even" r:id="rId78"/>
          <w:headerReference w:type="default" r:id="rId79"/>
          <w:footerReference w:type="even" r:id="rId80"/>
          <w:footerReference w:type="default" r:id="rId81"/>
          <w:headerReference w:type="first" r:id="rId82"/>
          <w:footerReference w:type="first" r:id="rId83"/>
          <w:type w:val="continuous"/>
          <w:pgSz w:w="9356" w:h="13721" w:code="9"/>
          <w:pgMar w:top="794" w:right="2438" w:bottom="1191" w:left="1021" w:header="0" w:footer="709" w:gutter="0"/>
          <w:cols w:space="708"/>
          <w:docGrid w:linePitch="360"/>
        </w:sectPr>
      </w:pPr>
    </w:p>
    <w:p w14:paraId="22AD7E9E" w14:textId="77777777" w:rsidR="00624359" w:rsidRDefault="00624359" w:rsidP="002A0820">
      <w:pPr>
        <w:pStyle w:val="Rubrik1"/>
      </w:pPr>
      <w:bookmarkStart w:id="128" w:name="_Toc165537325"/>
      <w:bookmarkStart w:id="129" w:name="_Toc167353465"/>
      <w:r>
        <w:t>Författningskommentar</w:t>
      </w:r>
      <w:bookmarkEnd w:id="128"/>
      <w:bookmarkEnd w:id="129"/>
    </w:p>
    <w:p w14:paraId="74DF2A2C" w14:textId="77777777" w:rsidR="00624359" w:rsidRDefault="00624359" w:rsidP="002A0820">
      <w:pPr>
        <w:pStyle w:val="Rubrik2"/>
        <w:spacing w:before="0"/>
      </w:pPr>
      <w:bookmarkStart w:id="130" w:name="_Toc165537326"/>
      <w:bookmarkStart w:id="131" w:name="_Toc167353466"/>
      <w:r>
        <w:t>Förslaget till lag om ändring i miljöbalken</w:t>
      </w:r>
      <w:bookmarkEnd w:id="130"/>
      <w:bookmarkEnd w:id="131"/>
    </w:p>
    <w:p w14:paraId="3061C25C" w14:textId="77777777" w:rsidR="00624359" w:rsidRDefault="00624359" w:rsidP="002A0820">
      <w:pPr>
        <w:pStyle w:val="Rubrik4utannumrering"/>
        <w:spacing w:before="0"/>
      </w:pPr>
      <w:r>
        <w:t>6 kap.</w:t>
      </w:r>
    </w:p>
    <w:p w14:paraId="316A1E50" w14:textId="77777777" w:rsidR="00624359" w:rsidRDefault="00624359" w:rsidP="002A0820">
      <w:pPr>
        <w:pStyle w:val="Rubrik5utannumrering"/>
        <w:spacing w:before="0"/>
      </w:pPr>
      <w:r w:rsidRPr="00E005C7">
        <w:t>20 §</w:t>
      </w:r>
    </w:p>
    <w:p w14:paraId="4F19A333" w14:textId="77777777" w:rsidR="00624359" w:rsidRPr="00EF4587" w:rsidRDefault="00624359" w:rsidP="002A0820">
      <w:pPr>
        <w:pStyle w:val="Brdtextmedindrag"/>
        <w:keepNext/>
        <w:ind w:firstLine="0"/>
        <w:rPr>
          <w:sz w:val="18"/>
          <w:szCs w:val="18"/>
        </w:rPr>
      </w:pPr>
      <w:r w:rsidRPr="00EF4587">
        <w:rPr>
          <w:sz w:val="18"/>
          <w:szCs w:val="18"/>
        </w:rPr>
        <w:t>En specifik miljöbedömning ska göras i fråga om en verksamhet eller åtgärd som ska prövas</w:t>
      </w:r>
    </w:p>
    <w:p w14:paraId="2596C7F3" w14:textId="77777777" w:rsidR="00624359" w:rsidRPr="00EF4587" w:rsidRDefault="00624359" w:rsidP="002A0820">
      <w:pPr>
        <w:pStyle w:val="Brdtextmedindrag"/>
        <w:rPr>
          <w:sz w:val="18"/>
          <w:szCs w:val="18"/>
        </w:rPr>
      </w:pPr>
      <w:r w:rsidRPr="00EF4587">
        <w:rPr>
          <w:sz w:val="18"/>
          <w:szCs w:val="18"/>
        </w:rPr>
        <w:t>1.</w:t>
      </w:r>
      <w:r>
        <w:rPr>
          <w:sz w:val="18"/>
          <w:szCs w:val="18"/>
        </w:rPr>
        <w:t> </w:t>
      </w:r>
      <w:r w:rsidRPr="00EF4587">
        <w:rPr>
          <w:sz w:val="18"/>
          <w:szCs w:val="18"/>
        </w:rPr>
        <w:t>för ett tillstånd som avses i 7 kap. 28 a §, om det inte rör sig om brådskande åtgärder som är nödvändiga med hänsyn till skyddet mot allvarliga olägenheter för människors hälsa, eller</w:t>
      </w:r>
    </w:p>
    <w:p w14:paraId="248188C0" w14:textId="77777777" w:rsidR="00624359" w:rsidRDefault="00624359" w:rsidP="002A0820">
      <w:pPr>
        <w:pStyle w:val="Brdtextmedindrag"/>
        <w:rPr>
          <w:sz w:val="18"/>
          <w:szCs w:val="18"/>
        </w:rPr>
      </w:pPr>
      <w:r w:rsidRPr="00EF4587">
        <w:rPr>
          <w:sz w:val="18"/>
          <w:szCs w:val="18"/>
        </w:rPr>
        <w:t>2.</w:t>
      </w:r>
      <w:r>
        <w:rPr>
          <w:sz w:val="18"/>
          <w:szCs w:val="18"/>
        </w:rPr>
        <w:t> </w:t>
      </w:r>
      <w:r w:rsidRPr="00EF4587">
        <w:rPr>
          <w:sz w:val="18"/>
          <w:szCs w:val="18"/>
        </w:rPr>
        <w:t>för ett tillstånd som avses i 9 eller 11 kap. eller för en tillåtlighet som avses i 17</w:t>
      </w:r>
      <w:r>
        <w:rPr>
          <w:sz w:val="18"/>
          <w:szCs w:val="18"/>
        </w:rPr>
        <w:t> </w:t>
      </w:r>
      <w:r w:rsidRPr="00EF4587">
        <w:rPr>
          <w:sz w:val="18"/>
          <w:szCs w:val="18"/>
        </w:rPr>
        <w:t>kap., om verksamheten eller åtgärden kan antas medföra en betydande miljö</w:t>
      </w:r>
      <w:r>
        <w:rPr>
          <w:sz w:val="18"/>
          <w:szCs w:val="18"/>
        </w:rPr>
        <w:softHyphen/>
      </w:r>
      <w:r w:rsidRPr="00EF4587">
        <w:rPr>
          <w:sz w:val="18"/>
          <w:szCs w:val="18"/>
        </w:rPr>
        <w:t>påverkan.</w:t>
      </w:r>
    </w:p>
    <w:p w14:paraId="1867EE91" w14:textId="77777777" w:rsidR="00624359" w:rsidRPr="00EF4587" w:rsidRDefault="00624359" w:rsidP="002A0820">
      <w:pPr>
        <w:pStyle w:val="Brdtextmedindrag"/>
        <w:rPr>
          <w:sz w:val="18"/>
          <w:szCs w:val="18"/>
        </w:rPr>
      </w:pPr>
      <w:r w:rsidRPr="00EF4587">
        <w:rPr>
          <w:sz w:val="18"/>
          <w:szCs w:val="18"/>
        </w:rPr>
        <w:t>En specifik miljöbedömning krävs inte för en sådan prövning som avses i 24</w:t>
      </w:r>
      <w:r>
        <w:rPr>
          <w:sz w:val="18"/>
          <w:szCs w:val="18"/>
        </w:rPr>
        <w:t> </w:t>
      </w:r>
      <w:r w:rsidRPr="00EF4587">
        <w:rPr>
          <w:sz w:val="18"/>
          <w:szCs w:val="18"/>
        </w:rPr>
        <w:t xml:space="preserve">kap. 3, 5, 10, 13, 13 a, 14 </w:t>
      </w:r>
      <w:r w:rsidRPr="00EF4587">
        <w:rPr>
          <w:i/>
          <w:iCs/>
          <w:sz w:val="18"/>
          <w:szCs w:val="18"/>
        </w:rPr>
        <w:t>eller 14</w:t>
      </w:r>
      <w:r>
        <w:rPr>
          <w:i/>
          <w:iCs/>
          <w:sz w:val="18"/>
          <w:szCs w:val="18"/>
        </w:rPr>
        <w:t> </w:t>
      </w:r>
      <w:r w:rsidRPr="00EF4587">
        <w:rPr>
          <w:i/>
          <w:iCs/>
          <w:sz w:val="18"/>
          <w:szCs w:val="18"/>
        </w:rPr>
        <w:t>a</w:t>
      </w:r>
      <w:r>
        <w:rPr>
          <w:i/>
          <w:iCs/>
          <w:sz w:val="18"/>
          <w:szCs w:val="18"/>
        </w:rPr>
        <w:t> </w:t>
      </w:r>
      <w:r w:rsidRPr="00EF4587">
        <w:rPr>
          <w:i/>
          <w:iCs/>
          <w:sz w:val="18"/>
          <w:szCs w:val="18"/>
        </w:rPr>
        <w:t>§.</w:t>
      </w:r>
    </w:p>
    <w:p w14:paraId="6637E8B8" w14:textId="77777777" w:rsidR="00624359" w:rsidRPr="00EF4587" w:rsidRDefault="00624359" w:rsidP="002A0820">
      <w:pPr>
        <w:pStyle w:val="Brdtextmedindrag"/>
      </w:pPr>
    </w:p>
    <w:p w14:paraId="09E7D5F4" w14:textId="77777777" w:rsidR="00624359" w:rsidRDefault="00624359" w:rsidP="002A0820">
      <w:pPr>
        <w:pStyle w:val="Brdtext"/>
      </w:pPr>
      <w:r w:rsidRPr="00C84D7C">
        <w:t>I paragrafen anges tillämpningsområdet för de av kapitlets bestämmelser</w:t>
      </w:r>
      <w:r>
        <w:t xml:space="preserve"> </w:t>
      </w:r>
      <w:r w:rsidRPr="00C84D7C">
        <w:t>som avser specifika miljöbedömningar för verksamheter och åtgärder.</w:t>
      </w:r>
      <w:r w:rsidRPr="00AE64DA">
        <w:t xml:space="preserve"> </w:t>
      </w:r>
      <w:r>
        <w:t>Övervägandena finns i avsnitt 6.4.</w:t>
      </w:r>
    </w:p>
    <w:p w14:paraId="1E07B5D4" w14:textId="77777777" w:rsidR="00624359" w:rsidRDefault="00624359" w:rsidP="002A0820">
      <w:pPr>
        <w:pStyle w:val="Brdtextmedindrag"/>
      </w:pPr>
      <w:r w:rsidRPr="00C84D7C">
        <w:t>I</w:t>
      </w:r>
      <w:r>
        <w:t xml:space="preserve"> </w:t>
      </w:r>
      <w:r w:rsidRPr="005E7334">
        <w:rPr>
          <w:i/>
          <w:iCs/>
        </w:rPr>
        <w:t>andra stycket</w:t>
      </w:r>
      <w:r>
        <w:t xml:space="preserve"> görs ett tillägg i uppräkningen av de prövningar där det inte krävs en specifik miljöbedömning. Ändringen innebär att det inte krävs en specifik miljöbedömning vid prövning av en giltighetsförläng</w:t>
      </w:r>
      <w:r>
        <w:softHyphen/>
        <w:t>ning av ett tillstånd enligt 24 kap. 14 a §.</w:t>
      </w:r>
    </w:p>
    <w:p w14:paraId="28D744BB" w14:textId="77777777" w:rsidR="00624359" w:rsidRDefault="00624359" w:rsidP="002A0820">
      <w:pPr>
        <w:pStyle w:val="Rubrik5utannumrering"/>
      </w:pPr>
      <w:r>
        <w:t>26 §</w:t>
      </w:r>
    </w:p>
    <w:p w14:paraId="6574950B" w14:textId="77777777" w:rsidR="00624359" w:rsidRPr="00EF4587" w:rsidRDefault="00624359" w:rsidP="002A0820">
      <w:pPr>
        <w:pStyle w:val="Brdtextmedindrag"/>
        <w:ind w:firstLine="0"/>
        <w:rPr>
          <w:sz w:val="18"/>
          <w:szCs w:val="18"/>
        </w:rPr>
      </w:pPr>
      <w:r w:rsidRPr="00EF4587">
        <w:rPr>
          <w:sz w:val="18"/>
          <w:szCs w:val="18"/>
        </w:rPr>
        <w:t>Länsstyrelsen ska efter undersökningen i ett särskilt beslut avgöra om verksam</w:t>
      </w:r>
      <w:r>
        <w:rPr>
          <w:sz w:val="18"/>
          <w:szCs w:val="18"/>
        </w:rPr>
        <w:softHyphen/>
      </w:r>
      <w:r w:rsidRPr="00EF4587">
        <w:rPr>
          <w:sz w:val="18"/>
          <w:szCs w:val="18"/>
        </w:rPr>
        <w:t>heten eller åtgärden kan antas medföra en betydande miljöpåverkan.</w:t>
      </w:r>
    </w:p>
    <w:p w14:paraId="4486C267" w14:textId="77777777" w:rsidR="00624359" w:rsidRPr="00EF4587" w:rsidRDefault="00624359" w:rsidP="002A0820">
      <w:pPr>
        <w:pStyle w:val="Brdtextmedindrag"/>
        <w:rPr>
          <w:sz w:val="18"/>
          <w:szCs w:val="18"/>
        </w:rPr>
      </w:pPr>
      <w:r w:rsidRPr="00EF4587">
        <w:rPr>
          <w:sz w:val="18"/>
          <w:szCs w:val="18"/>
        </w:rPr>
        <w:t>Beslutet ska redovisa de omständigheter som talar för eller emot att verksam</w:t>
      </w:r>
      <w:r>
        <w:rPr>
          <w:sz w:val="18"/>
          <w:szCs w:val="18"/>
        </w:rPr>
        <w:softHyphen/>
      </w:r>
      <w:r w:rsidRPr="00EF4587">
        <w:rPr>
          <w:sz w:val="18"/>
          <w:szCs w:val="18"/>
        </w:rPr>
        <w:t>heten eller åtgärden kan antas medföra en betydande miljöpåverkan.</w:t>
      </w:r>
    </w:p>
    <w:p w14:paraId="00DCC97B" w14:textId="77777777" w:rsidR="00624359" w:rsidRPr="00EF4587" w:rsidRDefault="00624359" w:rsidP="002A0820">
      <w:pPr>
        <w:pStyle w:val="Brdtextmedindrag"/>
        <w:rPr>
          <w:sz w:val="18"/>
          <w:szCs w:val="18"/>
        </w:rPr>
      </w:pPr>
      <w:r w:rsidRPr="00EF4587">
        <w:rPr>
          <w:sz w:val="18"/>
          <w:szCs w:val="18"/>
        </w:rPr>
        <w:t xml:space="preserve">I 47 § finns en bestämmelse om att </w:t>
      </w:r>
      <w:r w:rsidRPr="00EF4587">
        <w:rPr>
          <w:i/>
          <w:iCs/>
          <w:sz w:val="18"/>
          <w:szCs w:val="18"/>
        </w:rPr>
        <w:t>ett förenklat underlag</w:t>
      </w:r>
      <w:r w:rsidRPr="00EF4587">
        <w:rPr>
          <w:sz w:val="18"/>
          <w:szCs w:val="18"/>
        </w:rPr>
        <w:t xml:space="preserve"> ska tas fram om länsstyrelsen beslutar att en betydande miljöpåverkan inte kan antas.</w:t>
      </w:r>
    </w:p>
    <w:p w14:paraId="312A21EA" w14:textId="77777777" w:rsidR="00624359" w:rsidRPr="00EF4587" w:rsidRDefault="00624359" w:rsidP="002A0820">
      <w:pPr>
        <w:pStyle w:val="Brdtextmedindrag"/>
      </w:pPr>
    </w:p>
    <w:p w14:paraId="3863EA9F" w14:textId="77777777" w:rsidR="00624359" w:rsidRDefault="00624359" w:rsidP="002A0820">
      <w:pPr>
        <w:pStyle w:val="Brdtextmedindrag"/>
        <w:ind w:firstLine="0"/>
      </w:pPr>
      <w:r>
        <w:t>I paragrafen finns bestämmelser om att länsstyrelsen ska avgöra om en verksamhet eller åtgärd kan antas medföra en betydande miljöpåverkan.</w:t>
      </w:r>
    </w:p>
    <w:p w14:paraId="6C2CA838" w14:textId="77777777" w:rsidR="00624359" w:rsidRDefault="00624359" w:rsidP="002A0820">
      <w:pPr>
        <w:pStyle w:val="Brdtextmedindrag"/>
      </w:pPr>
      <w:r>
        <w:t xml:space="preserve">Ändringen i </w:t>
      </w:r>
      <w:r>
        <w:rPr>
          <w:i/>
          <w:iCs/>
        </w:rPr>
        <w:t xml:space="preserve">tredje stycket </w:t>
      </w:r>
      <w:r>
        <w:t>innebär att det underlag som ska tas fram om länsstyrelsen beslutar att en betydande miljöpåverkan inte kan antas ska benämnas förenklat underlag i stället för en liten miljökonsekvens</w:t>
      </w:r>
      <w:r>
        <w:softHyphen/>
        <w:t>beskrivning. Ändringen är en följd av ändringen i 47 §.</w:t>
      </w:r>
    </w:p>
    <w:p w14:paraId="083E5566" w14:textId="77777777" w:rsidR="00624359" w:rsidRDefault="00624359" w:rsidP="002A0820">
      <w:pPr>
        <w:pStyle w:val="Rubrik5utannumrering"/>
      </w:pPr>
      <w:r w:rsidRPr="008168D5">
        <w:t>32 §</w:t>
      </w:r>
    </w:p>
    <w:p w14:paraId="5A5ED0A4" w14:textId="3E00A0BA" w:rsidR="00624359" w:rsidRPr="003660CA" w:rsidRDefault="00624359" w:rsidP="00B40F90">
      <w:pPr>
        <w:pStyle w:val="Brdtextmedindrag"/>
        <w:keepNext/>
        <w:ind w:firstLine="0"/>
        <w:rPr>
          <w:sz w:val="18"/>
          <w:szCs w:val="18"/>
        </w:rPr>
      </w:pPr>
      <w:r w:rsidRPr="003660CA">
        <w:rPr>
          <w:sz w:val="18"/>
          <w:szCs w:val="18"/>
        </w:rPr>
        <w:t>Länsstyrelsen ska under avgränsningssamrådet</w:t>
      </w:r>
      <w:r w:rsidRPr="003660CA">
        <w:rPr>
          <w:i/>
          <w:iCs/>
          <w:sz w:val="18"/>
          <w:szCs w:val="18"/>
        </w:rPr>
        <w:t>, i dialog med den som avser att bedriva en verksamhet eller vidta en åtgärd,</w:t>
      </w:r>
      <w:r w:rsidRPr="003660CA">
        <w:rPr>
          <w:sz w:val="18"/>
          <w:szCs w:val="18"/>
        </w:rPr>
        <w:t xml:space="preserve"> verka för att innehållet i miljökonse</w:t>
      </w:r>
      <w:r w:rsidR="00B40F90">
        <w:rPr>
          <w:sz w:val="18"/>
          <w:szCs w:val="18"/>
        </w:rPr>
        <w:softHyphen/>
      </w:r>
      <w:r w:rsidRPr="003660CA">
        <w:rPr>
          <w:sz w:val="18"/>
          <w:szCs w:val="18"/>
        </w:rPr>
        <w:t>kvensbeskrivningen får den omfattning och detaljeringsgrad som behövs för tillståndsprövningen.</w:t>
      </w:r>
    </w:p>
    <w:p w14:paraId="02771254" w14:textId="77777777" w:rsidR="00624359" w:rsidRPr="003660CA" w:rsidRDefault="00624359" w:rsidP="002A0820">
      <w:pPr>
        <w:pStyle w:val="Brdtextmedindrag"/>
        <w:rPr>
          <w:i/>
          <w:iCs/>
          <w:sz w:val="18"/>
          <w:szCs w:val="18"/>
        </w:rPr>
      </w:pPr>
      <w:r w:rsidRPr="003660CA">
        <w:rPr>
          <w:i/>
          <w:iCs/>
          <w:sz w:val="18"/>
          <w:szCs w:val="18"/>
        </w:rPr>
        <w:t>Länsstyrelsen ska skriftligen redovisa sin bedömning av vad en miljökonsek</w:t>
      </w:r>
      <w:r>
        <w:rPr>
          <w:i/>
          <w:iCs/>
          <w:sz w:val="18"/>
          <w:szCs w:val="18"/>
        </w:rPr>
        <w:softHyphen/>
      </w:r>
      <w:r w:rsidRPr="003660CA">
        <w:rPr>
          <w:i/>
          <w:iCs/>
          <w:sz w:val="18"/>
          <w:szCs w:val="18"/>
        </w:rPr>
        <w:t>vensbeskrivning ska innehålla för att kunna ligga till grund för den fortsatta milj</w:t>
      </w:r>
      <w:r>
        <w:rPr>
          <w:i/>
          <w:iCs/>
          <w:sz w:val="18"/>
          <w:szCs w:val="18"/>
        </w:rPr>
        <w:t>ö</w:t>
      </w:r>
      <w:r w:rsidRPr="003660CA">
        <w:rPr>
          <w:i/>
          <w:iCs/>
          <w:sz w:val="18"/>
          <w:szCs w:val="18"/>
        </w:rPr>
        <w:t>-bedömningen. Bedömningen ska lämnas till den som avser att bedriva verksam</w:t>
      </w:r>
      <w:r>
        <w:rPr>
          <w:i/>
          <w:iCs/>
          <w:sz w:val="18"/>
          <w:szCs w:val="18"/>
        </w:rPr>
        <w:softHyphen/>
      </w:r>
      <w:r w:rsidRPr="003660CA">
        <w:rPr>
          <w:i/>
          <w:iCs/>
          <w:sz w:val="18"/>
          <w:szCs w:val="18"/>
        </w:rPr>
        <w:t>heten eller vidta åtgärden. Bedömningen är inte bindande.</w:t>
      </w:r>
    </w:p>
    <w:p w14:paraId="2D06BF76" w14:textId="77777777" w:rsidR="00624359" w:rsidRPr="003660CA" w:rsidRDefault="00624359" w:rsidP="002A0820">
      <w:pPr>
        <w:pStyle w:val="Brdtextmedindrag"/>
      </w:pPr>
    </w:p>
    <w:p w14:paraId="76EBEC61" w14:textId="77777777" w:rsidR="00624359" w:rsidRDefault="00624359" w:rsidP="002A0820">
      <w:pPr>
        <w:pStyle w:val="Brdtext"/>
      </w:pPr>
      <w:r>
        <w:t>I paragrafen regleras länsstyrelsens roll under avgränsningssamrådet. Övervägandena finns i avsnitt 6.5.</w:t>
      </w:r>
    </w:p>
    <w:p w14:paraId="53D84644" w14:textId="77777777" w:rsidR="00624359" w:rsidRDefault="00624359" w:rsidP="002A0820">
      <w:pPr>
        <w:pStyle w:val="Brdtextmedindrag"/>
      </w:pPr>
      <w:r>
        <w:t xml:space="preserve">Ändringarna i </w:t>
      </w:r>
      <w:r w:rsidRPr="005E7334">
        <w:rPr>
          <w:i/>
          <w:iCs/>
        </w:rPr>
        <w:t>första stycket</w:t>
      </w:r>
      <w:r>
        <w:t xml:space="preserve"> innebär att avgränsningen av miljökonsek</w:t>
      </w:r>
      <w:r>
        <w:softHyphen/>
        <w:t>vensbeskrivningens innehåll ska ske i dialog mellan länsstyrelsen och den som avser att bedriva en verksamhet eller vidta en åtgärd. Med dialog avses att länsstyrelsen ska vara en aktiv samrådspart. Formerna för och omfattningen av dessa kontakter måste anpassas till förhållandena i varje enskilt fall. Kravet innebär att en aktiv dialog ska föras i de avgränsnings</w:t>
      </w:r>
      <w:r>
        <w:softHyphen/>
        <w:t>frågor som behövs för den kommande tillståndsprövningen.</w:t>
      </w:r>
    </w:p>
    <w:p w14:paraId="2B0C7074" w14:textId="77777777" w:rsidR="00624359" w:rsidRDefault="00624359" w:rsidP="002A0820">
      <w:pPr>
        <w:pStyle w:val="Brdtextmedindrag"/>
      </w:pPr>
      <w:r>
        <w:t xml:space="preserve">Ändringarna i </w:t>
      </w:r>
      <w:r w:rsidRPr="005E7334">
        <w:rPr>
          <w:i/>
          <w:iCs/>
        </w:rPr>
        <w:t>andra stycket</w:t>
      </w:r>
      <w:r>
        <w:t xml:space="preserve"> innebär att länsstyrelsen alltid skriftligen ska redovisa sin bedömning av vad en miljökonsekvensbeskrivning ska innehålla för att kunna ligga till grund för den fortsatta miljöbedömningen. Bedömningen ska redovisas till den som avser att bedriva verksamheten eller vidta åtgärden. Enligt den hittillsvarande lydelsen ska länsstyrelsen redovisa sin bedömning i frågan endast om den som avser att bedriva verksamheten eller vidta åtgärden begär det.</w:t>
      </w:r>
    </w:p>
    <w:p w14:paraId="1742CC23" w14:textId="77777777" w:rsidR="00624359" w:rsidRDefault="00624359" w:rsidP="002A0820">
      <w:pPr>
        <w:pStyle w:val="Brdtextmedindrag"/>
      </w:pPr>
      <w:r>
        <w:t>Enligt 35 § 8 ska miljökonsekvensbeskrivningen innehålla en redo</w:t>
      </w:r>
      <w:r>
        <w:softHyphen/>
        <w:t>görelse för länsstyrelsens bedömning.</w:t>
      </w:r>
    </w:p>
    <w:p w14:paraId="789E24D1" w14:textId="77777777" w:rsidR="00624359" w:rsidRDefault="00624359" w:rsidP="002A0820">
      <w:pPr>
        <w:pStyle w:val="Rubrik5utannumrering"/>
      </w:pPr>
      <w:r w:rsidRPr="008B6582">
        <w:t>35 §</w:t>
      </w:r>
    </w:p>
    <w:p w14:paraId="65F7586A" w14:textId="77777777" w:rsidR="00624359" w:rsidRPr="003660CA" w:rsidRDefault="00624359" w:rsidP="002A0820">
      <w:pPr>
        <w:pStyle w:val="Brdtextmedindrag"/>
        <w:ind w:firstLine="0"/>
        <w:rPr>
          <w:sz w:val="18"/>
          <w:szCs w:val="18"/>
        </w:rPr>
      </w:pPr>
      <w:r w:rsidRPr="003660CA">
        <w:rPr>
          <w:sz w:val="18"/>
          <w:szCs w:val="18"/>
        </w:rPr>
        <w:t>Miljökonsekvensbeskrivningen ska innehålla</w:t>
      </w:r>
    </w:p>
    <w:p w14:paraId="5D07C953" w14:textId="3714068B" w:rsidR="00624359" w:rsidRPr="003660CA" w:rsidRDefault="00624359" w:rsidP="002A0820">
      <w:pPr>
        <w:pStyle w:val="Brdtextmedindrag"/>
        <w:rPr>
          <w:sz w:val="18"/>
          <w:szCs w:val="18"/>
        </w:rPr>
      </w:pPr>
      <w:r w:rsidRPr="003660CA">
        <w:rPr>
          <w:sz w:val="18"/>
          <w:szCs w:val="18"/>
        </w:rPr>
        <w:t>1.</w:t>
      </w:r>
      <w:r>
        <w:rPr>
          <w:sz w:val="18"/>
          <w:szCs w:val="18"/>
        </w:rPr>
        <w:t> </w:t>
      </w:r>
      <w:r w:rsidRPr="003660CA">
        <w:rPr>
          <w:sz w:val="18"/>
          <w:szCs w:val="18"/>
        </w:rPr>
        <w:t>uppgifter om verksamhetens eller åtgärdens lokalisering, utformning, omfatt</w:t>
      </w:r>
      <w:r>
        <w:rPr>
          <w:sz w:val="18"/>
          <w:szCs w:val="18"/>
        </w:rPr>
        <w:softHyphen/>
      </w:r>
      <w:r w:rsidRPr="003660CA">
        <w:rPr>
          <w:sz w:val="18"/>
          <w:szCs w:val="18"/>
        </w:rPr>
        <w:t>ning och andra egenskaper som kan ha betydelse för miljöbedömningen,</w:t>
      </w:r>
    </w:p>
    <w:p w14:paraId="0EC367CC" w14:textId="77777777" w:rsidR="00624359" w:rsidRPr="003660CA" w:rsidRDefault="00624359" w:rsidP="002A0820">
      <w:pPr>
        <w:pStyle w:val="Brdtextmedindrag"/>
        <w:rPr>
          <w:sz w:val="18"/>
          <w:szCs w:val="18"/>
        </w:rPr>
      </w:pPr>
      <w:r w:rsidRPr="003660CA">
        <w:rPr>
          <w:sz w:val="18"/>
          <w:szCs w:val="18"/>
        </w:rPr>
        <w:t>2.</w:t>
      </w:r>
      <w:r>
        <w:rPr>
          <w:sz w:val="18"/>
          <w:szCs w:val="18"/>
        </w:rPr>
        <w:t> </w:t>
      </w:r>
      <w:r w:rsidRPr="003660CA">
        <w:rPr>
          <w:sz w:val="18"/>
          <w:szCs w:val="18"/>
        </w:rPr>
        <w:t>uppgifter om alternativa lösningar för verksamheten eller åtgärden,</w:t>
      </w:r>
    </w:p>
    <w:p w14:paraId="7971AD23" w14:textId="77777777" w:rsidR="00624359" w:rsidRPr="003660CA" w:rsidRDefault="00624359" w:rsidP="002A0820">
      <w:pPr>
        <w:pStyle w:val="Brdtextmedindrag"/>
        <w:rPr>
          <w:sz w:val="18"/>
          <w:szCs w:val="18"/>
        </w:rPr>
      </w:pPr>
      <w:r w:rsidRPr="003660CA">
        <w:rPr>
          <w:sz w:val="18"/>
          <w:szCs w:val="18"/>
        </w:rPr>
        <w:t>3.</w:t>
      </w:r>
      <w:r>
        <w:rPr>
          <w:sz w:val="18"/>
          <w:szCs w:val="18"/>
        </w:rPr>
        <w:t> </w:t>
      </w:r>
      <w:r w:rsidRPr="003660CA">
        <w:rPr>
          <w:sz w:val="18"/>
          <w:szCs w:val="18"/>
        </w:rPr>
        <w:t>uppgifter om rådande miljöförhållanden innan verksamheten påbörjas eller åtgärden vidtas och hur de förhållandena förväntas utveckla sig om verksamheten eller åtgärden inte påbörjas eller vidtas,</w:t>
      </w:r>
    </w:p>
    <w:p w14:paraId="190C021E" w14:textId="77777777" w:rsidR="00624359" w:rsidRPr="003660CA" w:rsidRDefault="00624359" w:rsidP="002A0820">
      <w:pPr>
        <w:pStyle w:val="Brdtextmedindrag"/>
        <w:rPr>
          <w:sz w:val="18"/>
          <w:szCs w:val="18"/>
        </w:rPr>
      </w:pPr>
      <w:r w:rsidRPr="003660CA">
        <w:rPr>
          <w:sz w:val="18"/>
          <w:szCs w:val="18"/>
        </w:rPr>
        <w:t>4.</w:t>
      </w:r>
      <w:r>
        <w:rPr>
          <w:sz w:val="18"/>
          <w:szCs w:val="18"/>
        </w:rPr>
        <w:t> </w:t>
      </w:r>
      <w:r w:rsidRPr="003660CA">
        <w:rPr>
          <w:sz w:val="18"/>
          <w:szCs w:val="18"/>
        </w:rPr>
        <w:t>en identifiering, beskrivning och bedömning av de miljöeffekter som verk</w:t>
      </w:r>
      <w:r>
        <w:rPr>
          <w:sz w:val="18"/>
          <w:szCs w:val="18"/>
        </w:rPr>
        <w:softHyphen/>
      </w:r>
      <w:r w:rsidRPr="003660CA">
        <w:rPr>
          <w:sz w:val="18"/>
          <w:szCs w:val="18"/>
        </w:rPr>
        <w:t>samheten eller åtgärden kan antas medföra i sig eller till följd av yttre händelser,</w:t>
      </w:r>
    </w:p>
    <w:p w14:paraId="7CB9E9AC" w14:textId="77777777" w:rsidR="00624359" w:rsidRPr="003660CA" w:rsidRDefault="00624359" w:rsidP="002A0820">
      <w:pPr>
        <w:pStyle w:val="Brdtextmedindrag"/>
        <w:rPr>
          <w:sz w:val="18"/>
          <w:szCs w:val="18"/>
        </w:rPr>
      </w:pPr>
      <w:r w:rsidRPr="003660CA">
        <w:rPr>
          <w:sz w:val="18"/>
          <w:szCs w:val="18"/>
        </w:rPr>
        <w:t>5.</w:t>
      </w:r>
      <w:r>
        <w:rPr>
          <w:sz w:val="18"/>
          <w:szCs w:val="18"/>
        </w:rPr>
        <w:t> </w:t>
      </w:r>
      <w:r w:rsidRPr="003660CA">
        <w:rPr>
          <w:sz w:val="18"/>
          <w:szCs w:val="18"/>
        </w:rPr>
        <w:t>uppgifter om de åtgärder som planeras för att förebygga, hindra, motverka eller avhjälpa de negativa miljöeffekterna,</w:t>
      </w:r>
    </w:p>
    <w:p w14:paraId="03467535" w14:textId="77777777" w:rsidR="00624359" w:rsidRPr="003660CA" w:rsidRDefault="00624359" w:rsidP="002A0820">
      <w:pPr>
        <w:pStyle w:val="Brdtextmedindrag"/>
        <w:rPr>
          <w:sz w:val="18"/>
          <w:szCs w:val="18"/>
        </w:rPr>
      </w:pPr>
      <w:r w:rsidRPr="003660CA">
        <w:rPr>
          <w:sz w:val="18"/>
          <w:szCs w:val="18"/>
        </w:rPr>
        <w:t>6.</w:t>
      </w:r>
      <w:r>
        <w:rPr>
          <w:sz w:val="18"/>
          <w:szCs w:val="18"/>
        </w:rPr>
        <w:t> </w:t>
      </w:r>
      <w:r w:rsidRPr="003660CA">
        <w:rPr>
          <w:sz w:val="18"/>
          <w:szCs w:val="18"/>
        </w:rPr>
        <w:t>uppgifter om de åtgärder som planeras för att undvika att verksamheten eller åtgärden bidrar till att en miljökvalitetsnorm enligt 5 kap. inte följs, om sådana uppgifter är relevanta med hänsyn till verksamhetens art och omfattning,</w:t>
      </w:r>
    </w:p>
    <w:p w14:paraId="410B2056" w14:textId="77777777" w:rsidR="00624359" w:rsidRPr="003660CA" w:rsidRDefault="00624359" w:rsidP="002A0820">
      <w:pPr>
        <w:pStyle w:val="Brdtextmedindrag"/>
        <w:rPr>
          <w:sz w:val="18"/>
          <w:szCs w:val="18"/>
        </w:rPr>
      </w:pPr>
      <w:r w:rsidRPr="003660CA">
        <w:rPr>
          <w:sz w:val="18"/>
          <w:szCs w:val="18"/>
        </w:rPr>
        <w:t>7.</w:t>
      </w:r>
      <w:r>
        <w:rPr>
          <w:sz w:val="18"/>
          <w:szCs w:val="18"/>
        </w:rPr>
        <w:t> </w:t>
      </w:r>
      <w:r w:rsidRPr="003660CA">
        <w:rPr>
          <w:sz w:val="18"/>
          <w:szCs w:val="18"/>
        </w:rPr>
        <w:t>en icke-teknisk sammanfattning av 1–6, och</w:t>
      </w:r>
    </w:p>
    <w:p w14:paraId="62E451EB" w14:textId="77777777" w:rsidR="00624359" w:rsidRPr="003660CA" w:rsidRDefault="00624359" w:rsidP="002A0820">
      <w:pPr>
        <w:pStyle w:val="Brdtextmedindrag"/>
        <w:rPr>
          <w:sz w:val="18"/>
          <w:szCs w:val="18"/>
        </w:rPr>
      </w:pPr>
      <w:r w:rsidRPr="003660CA">
        <w:rPr>
          <w:sz w:val="18"/>
          <w:szCs w:val="18"/>
        </w:rPr>
        <w:t>8.</w:t>
      </w:r>
      <w:r>
        <w:rPr>
          <w:sz w:val="18"/>
          <w:szCs w:val="18"/>
        </w:rPr>
        <w:t> </w:t>
      </w:r>
      <w:r w:rsidRPr="003660CA">
        <w:rPr>
          <w:sz w:val="18"/>
          <w:szCs w:val="18"/>
        </w:rPr>
        <w:t xml:space="preserve">en redogörelse för de samråd som har skett, vad som kommit fram i samråden </w:t>
      </w:r>
      <w:r w:rsidRPr="003660CA">
        <w:rPr>
          <w:i/>
          <w:iCs/>
          <w:sz w:val="18"/>
          <w:szCs w:val="18"/>
        </w:rPr>
        <w:t>och länsstyrelsens bedömning enligt 32 § andra stycket</w:t>
      </w:r>
      <w:r w:rsidRPr="003660CA">
        <w:rPr>
          <w:sz w:val="18"/>
          <w:szCs w:val="18"/>
        </w:rPr>
        <w:t>.</w:t>
      </w:r>
    </w:p>
    <w:p w14:paraId="6C278A92" w14:textId="77777777" w:rsidR="00624359" w:rsidRPr="003660CA" w:rsidRDefault="00624359" w:rsidP="002A0820">
      <w:pPr>
        <w:pStyle w:val="Brdtextmedindrag"/>
        <w:rPr>
          <w:sz w:val="18"/>
          <w:szCs w:val="18"/>
        </w:rPr>
      </w:pPr>
    </w:p>
    <w:p w14:paraId="43FBF9F3" w14:textId="164BE6C1" w:rsidR="00624359" w:rsidRDefault="00624359" w:rsidP="002A0820">
      <w:pPr>
        <w:pStyle w:val="Brdtextmedindrag"/>
        <w:ind w:firstLine="0"/>
      </w:pPr>
      <w:r>
        <w:t>Paragrafen anger vad en miljökonsekvensbeskrivning ska innehålla.</w:t>
      </w:r>
      <w:r w:rsidRPr="00406546">
        <w:t xml:space="preserve"> </w:t>
      </w:r>
      <w:r>
        <w:t>Över</w:t>
      </w:r>
      <w:r>
        <w:softHyphen/>
        <w:t>vägandena finns i avsnitt 6.5.</w:t>
      </w:r>
    </w:p>
    <w:p w14:paraId="34B0C34F" w14:textId="5ED698AB" w:rsidR="00624359" w:rsidRDefault="00624359" w:rsidP="002A0820">
      <w:pPr>
        <w:pStyle w:val="Brdtextmedindrag"/>
      </w:pPr>
      <w:r>
        <w:t xml:space="preserve">Tillägget i </w:t>
      </w:r>
      <w:r>
        <w:rPr>
          <w:i/>
          <w:iCs/>
        </w:rPr>
        <w:t xml:space="preserve">åttonde </w:t>
      </w:r>
      <w:r w:rsidRPr="005E7334">
        <w:rPr>
          <w:i/>
          <w:iCs/>
        </w:rPr>
        <w:t>punkt</w:t>
      </w:r>
      <w:r>
        <w:rPr>
          <w:i/>
          <w:iCs/>
        </w:rPr>
        <w:t>en</w:t>
      </w:r>
      <w:r>
        <w:t xml:space="preserve"> innebär att miljökonsekvensbeskrivningen ska innehålla en redogörelse för länsstyrelsens bedömning enligt 32 § andra stycket, dvs. en bedömning om vad en miljökonsekvensbeskrivning ska innehålla för att kunna ligga till grund för den fortsatta miljö</w:t>
      </w:r>
      <w:r>
        <w:softHyphen/>
        <w:t>be</w:t>
      </w:r>
      <w:r w:rsidR="00B40F90">
        <w:softHyphen/>
      </w:r>
      <w:r>
        <w:t>dömningen.</w:t>
      </w:r>
    </w:p>
    <w:p w14:paraId="7C4173FB" w14:textId="77777777" w:rsidR="00624359" w:rsidRDefault="00624359" w:rsidP="002A0820">
      <w:pPr>
        <w:pStyle w:val="Rubrik5utannumrering"/>
      </w:pPr>
      <w:r>
        <w:t>47 §</w:t>
      </w:r>
    </w:p>
    <w:p w14:paraId="760B4C8E" w14:textId="78E02EEF" w:rsidR="00624359" w:rsidRDefault="00624359" w:rsidP="002A0820">
      <w:pPr>
        <w:pStyle w:val="Brdtext"/>
        <w:rPr>
          <w:sz w:val="18"/>
          <w:szCs w:val="18"/>
        </w:rPr>
      </w:pPr>
      <w:r w:rsidRPr="003B57BD">
        <w:rPr>
          <w:sz w:val="18"/>
          <w:szCs w:val="18"/>
        </w:rPr>
        <w:t>Om länsstyrelsen enligt 26</w:t>
      </w:r>
      <w:r>
        <w:rPr>
          <w:sz w:val="18"/>
          <w:szCs w:val="18"/>
        </w:rPr>
        <w:t> </w:t>
      </w:r>
      <w:r w:rsidRPr="003B57BD">
        <w:rPr>
          <w:sz w:val="18"/>
          <w:szCs w:val="18"/>
        </w:rPr>
        <w:t xml:space="preserve">§ beslutar att en betydande miljöpåverkan inte kan antas, ska den som avser att bedriva verksamheten eller vidta åtgärden i </w:t>
      </w:r>
      <w:r w:rsidRPr="003B57BD">
        <w:rPr>
          <w:i/>
          <w:iCs/>
          <w:sz w:val="18"/>
          <w:szCs w:val="18"/>
        </w:rPr>
        <w:t>ett för</w:t>
      </w:r>
      <w:r>
        <w:rPr>
          <w:i/>
          <w:iCs/>
          <w:sz w:val="18"/>
          <w:szCs w:val="18"/>
        </w:rPr>
        <w:softHyphen/>
      </w:r>
      <w:r w:rsidRPr="003B57BD">
        <w:rPr>
          <w:i/>
          <w:iCs/>
          <w:sz w:val="18"/>
          <w:szCs w:val="18"/>
        </w:rPr>
        <w:t>enklat underlag</w:t>
      </w:r>
      <w:r w:rsidRPr="003B57BD">
        <w:rPr>
          <w:sz w:val="18"/>
          <w:szCs w:val="18"/>
        </w:rPr>
        <w:t xml:space="preserve"> lämna de upplysningar som behövs för en bedömning av de väsentliga miljöeffekter som verksamheten eller åtgärden kan förväntas ge. </w:t>
      </w:r>
      <w:r w:rsidRPr="00E321F7">
        <w:rPr>
          <w:i/>
          <w:iCs/>
          <w:sz w:val="18"/>
          <w:szCs w:val="18"/>
        </w:rPr>
        <w:t>Under</w:t>
      </w:r>
      <w:r>
        <w:rPr>
          <w:i/>
          <w:iCs/>
          <w:sz w:val="18"/>
          <w:szCs w:val="18"/>
        </w:rPr>
        <w:softHyphen/>
      </w:r>
      <w:r w:rsidRPr="00E321F7">
        <w:rPr>
          <w:i/>
          <w:iCs/>
          <w:sz w:val="18"/>
          <w:szCs w:val="18"/>
        </w:rPr>
        <w:t xml:space="preserve">laget </w:t>
      </w:r>
      <w:r w:rsidRPr="003B57BD">
        <w:rPr>
          <w:sz w:val="18"/>
          <w:szCs w:val="18"/>
        </w:rPr>
        <w:t>ska innehålla den samrådsredogörelse som har tagits fram enligt 25</w:t>
      </w:r>
      <w:r>
        <w:rPr>
          <w:sz w:val="18"/>
          <w:szCs w:val="18"/>
        </w:rPr>
        <w:t> </w:t>
      </w:r>
      <w:r w:rsidRPr="003B57BD">
        <w:rPr>
          <w:sz w:val="18"/>
          <w:szCs w:val="18"/>
        </w:rPr>
        <w:t>§ 2.</w:t>
      </w:r>
    </w:p>
    <w:p w14:paraId="2A84E4D7" w14:textId="77777777" w:rsidR="00624359" w:rsidRPr="003B57BD" w:rsidRDefault="00624359" w:rsidP="002A0820">
      <w:pPr>
        <w:pStyle w:val="Brdtextmedindrag"/>
        <w:rPr>
          <w:sz w:val="18"/>
          <w:szCs w:val="18"/>
        </w:rPr>
      </w:pPr>
      <w:r w:rsidRPr="003B57BD">
        <w:rPr>
          <w:sz w:val="18"/>
          <w:szCs w:val="18"/>
        </w:rPr>
        <w:t>För verksamheter eller åtgärder som kan antas påverka miljön i ett naturområde som har förtecknats enligt 7 kap. 27 § första stycket 1 eller 2 ska beskrivningen innehålla de uppgifter som behövs för prövningen enligt 7 kap. 28 b och 29 §§.</w:t>
      </w:r>
    </w:p>
    <w:p w14:paraId="474BCC52" w14:textId="77777777" w:rsidR="00624359" w:rsidRPr="003B57BD" w:rsidRDefault="00624359" w:rsidP="002A0820">
      <w:pPr>
        <w:pStyle w:val="Brdtextmedindrag"/>
      </w:pPr>
    </w:p>
    <w:p w14:paraId="41EA32D1" w14:textId="77777777" w:rsidR="00624359" w:rsidRDefault="00624359" w:rsidP="002A0820">
      <w:pPr>
        <w:pStyle w:val="Brdtext"/>
      </w:pPr>
      <w:r w:rsidRPr="0069745C">
        <w:t xml:space="preserve">I paragrafen anges </w:t>
      </w:r>
      <w:r>
        <w:t>vilket underlag som ska lämnas i de fall</w:t>
      </w:r>
      <w:r w:rsidRPr="0069745C">
        <w:t xml:space="preserve"> länsstyrelsen beslutar att en</w:t>
      </w:r>
      <w:r>
        <w:t xml:space="preserve"> </w:t>
      </w:r>
      <w:r w:rsidRPr="0069745C">
        <w:t xml:space="preserve">verksamhet eller </w:t>
      </w:r>
      <w:r>
        <w:t xml:space="preserve">en </w:t>
      </w:r>
      <w:r w:rsidRPr="0069745C">
        <w:t xml:space="preserve">åtgärd inte </w:t>
      </w:r>
      <w:r>
        <w:t>kan antas</w:t>
      </w:r>
      <w:r w:rsidRPr="0069745C">
        <w:t xml:space="preserve"> medföra en betydande miljöpåverkan.</w:t>
      </w:r>
      <w:r w:rsidRPr="00406546">
        <w:t xml:space="preserve"> </w:t>
      </w:r>
      <w:r>
        <w:t>Övervägandena finns i avsnitt 6.3.</w:t>
      </w:r>
    </w:p>
    <w:p w14:paraId="50AC4B46" w14:textId="77777777" w:rsidR="00624359" w:rsidRDefault="00624359" w:rsidP="002A0820">
      <w:pPr>
        <w:pStyle w:val="Brdtextmedindrag"/>
      </w:pPr>
      <w:r>
        <w:t xml:space="preserve">Ändringen i </w:t>
      </w:r>
      <w:r>
        <w:rPr>
          <w:i/>
          <w:iCs/>
        </w:rPr>
        <w:t>första</w:t>
      </w:r>
      <w:r w:rsidRPr="005E7334">
        <w:rPr>
          <w:i/>
          <w:iCs/>
        </w:rPr>
        <w:t xml:space="preserve"> stycket</w:t>
      </w:r>
      <w:r>
        <w:t xml:space="preserve"> innebär att det underlag som den som avser att bedriva en verksamhet eller vidta en åtgärd ska lämna ska benämnas förenklat underlag i stället för liten miljökonsekvensbeskrivning. Någon ändring av vad underlaget ska innehålla görs inte. Underlaget ska vara av enklare art än den miljökonsekvensbeskrivning som ska tas fram inom ramen för en specifik miljöbedömning. För mer information om vad underlaget ska innehålla, se prop. 2016/17:200 s. 211 och 212.</w:t>
      </w:r>
    </w:p>
    <w:p w14:paraId="7CD0A3FA" w14:textId="77777777" w:rsidR="00624359" w:rsidRDefault="00624359" w:rsidP="002A0820">
      <w:pPr>
        <w:pStyle w:val="Rubrik4utannumrering"/>
      </w:pPr>
      <w:r>
        <w:t>9 kap.</w:t>
      </w:r>
    </w:p>
    <w:p w14:paraId="6B2FAF12" w14:textId="77777777" w:rsidR="00624359" w:rsidRDefault="00624359" w:rsidP="002A0820">
      <w:pPr>
        <w:pStyle w:val="Rubrik5utannumrering"/>
        <w:spacing w:before="0"/>
      </w:pPr>
      <w:r>
        <w:t>6 a §</w:t>
      </w:r>
    </w:p>
    <w:p w14:paraId="1F5C2C1E" w14:textId="77777777" w:rsidR="00624359" w:rsidRPr="00E321F7" w:rsidRDefault="00624359" w:rsidP="002A0820">
      <w:pPr>
        <w:pStyle w:val="Brdtext"/>
      </w:pPr>
      <w:r w:rsidRPr="00E321F7">
        <w:rPr>
          <w:sz w:val="18"/>
          <w:szCs w:val="18"/>
        </w:rPr>
        <w:t>Även om tillståndsplikt inte följer av föreskrifter som har meddelats med stöd av 6</w:t>
      </w:r>
      <w:r>
        <w:rPr>
          <w:sz w:val="18"/>
          <w:szCs w:val="18"/>
        </w:rPr>
        <w:t> </w:t>
      </w:r>
      <w:r w:rsidRPr="00E321F7">
        <w:rPr>
          <w:sz w:val="18"/>
          <w:szCs w:val="18"/>
        </w:rPr>
        <w:t xml:space="preserve">§, får tillsynsmyndigheten besluta att förelägga en verksamhetsutövare att ansöka om tillstånd, om verksamheten </w:t>
      </w:r>
      <w:r w:rsidRPr="009043E8">
        <w:rPr>
          <w:i/>
          <w:iCs/>
          <w:sz w:val="18"/>
          <w:szCs w:val="18"/>
        </w:rPr>
        <w:t>eller åtgärden kan antas medföra betydande miljöpåverkan</w:t>
      </w:r>
      <w:r w:rsidRPr="00E321F7">
        <w:rPr>
          <w:sz w:val="18"/>
          <w:szCs w:val="18"/>
        </w:rPr>
        <w:t>.</w:t>
      </w:r>
    </w:p>
    <w:p w14:paraId="2E154800" w14:textId="77777777" w:rsidR="00624359" w:rsidRPr="00E321F7" w:rsidRDefault="00624359" w:rsidP="002A0820">
      <w:pPr>
        <w:pStyle w:val="Brdtextmedindrag"/>
      </w:pPr>
    </w:p>
    <w:p w14:paraId="0177FE52" w14:textId="77777777" w:rsidR="00624359" w:rsidRDefault="00624359" w:rsidP="002A0820">
      <w:pPr>
        <w:pStyle w:val="Brdtextmedindrag"/>
        <w:ind w:firstLine="0"/>
      </w:pPr>
      <w:r>
        <w:t>Paragrafen innehåller bestämmelser om att en tillsynsmyndighet i ett enskilt fall får förelägga en verksamhetsutövare att ansöka om tillstånd även om tillståndsplikt inte följer av föreskrifter.</w:t>
      </w:r>
      <w:r w:rsidRPr="00406546">
        <w:t xml:space="preserve"> </w:t>
      </w:r>
      <w:r>
        <w:t>Övervägandena finns i avsnitt 6.2.</w:t>
      </w:r>
    </w:p>
    <w:p w14:paraId="73644CDA" w14:textId="77777777" w:rsidR="00624359" w:rsidRDefault="00624359" w:rsidP="002A0820">
      <w:pPr>
        <w:pStyle w:val="Brdtextmedindrag"/>
      </w:pPr>
      <w:r>
        <w:t xml:space="preserve">Enligt hittillsvarande lydelse finns möjlighet att förelägga om tillstånd om en verksamhet medför risk för betydande föroreningar eller andra betydande olägenheter för människors hälsa eller miljön. Det ändras så att möjligheten att förelägga om tillstånd finns om en verksamhet eller åtgärd kan antas medföra betydande miljöpåverkan. </w:t>
      </w:r>
      <w:r w:rsidRPr="00137071">
        <w:t xml:space="preserve">Med åtgärder avses åtgärder av så momentan art att de inte täcks av vad som normalt utgör bedrivande av verksamhet. </w:t>
      </w:r>
      <w:r>
        <w:t>(Jfr prop. 1997/98:45 del 1 s. 205.) Med betydande miljö</w:t>
      </w:r>
      <w:r>
        <w:softHyphen/>
        <w:t>påverkan avses detsamma som i 6 kap.</w:t>
      </w:r>
    </w:p>
    <w:p w14:paraId="69E548D2" w14:textId="77777777" w:rsidR="00624359" w:rsidRDefault="00624359" w:rsidP="002A0820">
      <w:pPr>
        <w:pStyle w:val="Rubrik4utannumrering"/>
      </w:pPr>
      <w:r>
        <w:t>16 kap.</w:t>
      </w:r>
    </w:p>
    <w:p w14:paraId="1C278ED0" w14:textId="77777777" w:rsidR="00624359" w:rsidRDefault="00624359" w:rsidP="002A0820">
      <w:pPr>
        <w:pStyle w:val="Rubrik5utannumrering"/>
        <w:spacing w:before="0"/>
      </w:pPr>
      <w:r>
        <w:t>2 a §</w:t>
      </w:r>
    </w:p>
    <w:p w14:paraId="349E71F8" w14:textId="77777777" w:rsidR="00624359" w:rsidRPr="009043E8" w:rsidRDefault="00624359" w:rsidP="002A0820">
      <w:pPr>
        <w:pStyle w:val="Brdtextmedindrag"/>
        <w:ind w:firstLine="0"/>
        <w:rPr>
          <w:i/>
          <w:iCs/>
          <w:sz w:val="18"/>
          <w:szCs w:val="18"/>
        </w:rPr>
      </w:pPr>
      <w:r w:rsidRPr="009043E8">
        <w:rPr>
          <w:sz w:val="18"/>
          <w:szCs w:val="18"/>
        </w:rPr>
        <w:t xml:space="preserve">Vid ändring av en miljöfarlig verksamhet </w:t>
      </w:r>
      <w:r w:rsidRPr="009043E8">
        <w:rPr>
          <w:i/>
          <w:iCs/>
          <w:sz w:val="18"/>
          <w:szCs w:val="18"/>
        </w:rPr>
        <w:t>ska</w:t>
      </w:r>
      <w:r w:rsidRPr="009043E8">
        <w:rPr>
          <w:sz w:val="18"/>
          <w:szCs w:val="18"/>
        </w:rPr>
        <w:t xml:space="preserve"> tillståndet begränsas till att enbart avse ändringen (ändringstillstånd). </w:t>
      </w:r>
      <w:r w:rsidRPr="009043E8">
        <w:rPr>
          <w:i/>
          <w:iCs/>
          <w:sz w:val="18"/>
          <w:szCs w:val="18"/>
        </w:rPr>
        <w:t>Ett ändringstillstånd får dock inte meddelas om</w:t>
      </w:r>
    </w:p>
    <w:p w14:paraId="3D86F79C" w14:textId="77777777" w:rsidR="00624359" w:rsidRPr="009043E8" w:rsidRDefault="00624359" w:rsidP="002A0820">
      <w:pPr>
        <w:pStyle w:val="Brdtextmedindrag"/>
        <w:rPr>
          <w:i/>
          <w:iCs/>
          <w:sz w:val="18"/>
          <w:szCs w:val="18"/>
        </w:rPr>
      </w:pPr>
      <w:r w:rsidRPr="009043E8">
        <w:rPr>
          <w:i/>
          <w:iCs/>
          <w:sz w:val="18"/>
          <w:szCs w:val="18"/>
        </w:rPr>
        <w:t>1.</w:t>
      </w:r>
      <w:r>
        <w:rPr>
          <w:i/>
          <w:iCs/>
          <w:sz w:val="18"/>
          <w:szCs w:val="18"/>
        </w:rPr>
        <w:t> </w:t>
      </w:r>
      <w:r w:rsidRPr="009043E8">
        <w:rPr>
          <w:i/>
          <w:iCs/>
          <w:sz w:val="18"/>
          <w:szCs w:val="18"/>
        </w:rPr>
        <w:t>ansökan avser tillstånd för hela verksamheten, eller</w:t>
      </w:r>
    </w:p>
    <w:p w14:paraId="7DD5DE34" w14:textId="77777777" w:rsidR="00624359" w:rsidRPr="009043E8" w:rsidRDefault="00624359" w:rsidP="002A0820">
      <w:pPr>
        <w:pStyle w:val="Brdtextmedindrag"/>
        <w:rPr>
          <w:i/>
          <w:iCs/>
          <w:sz w:val="18"/>
          <w:szCs w:val="18"/>
        </w:rPr>
      </w:pPr>
      <w:r w:rsidRPr="009043E8">
        <w:rPr>
          <w:i/>
          <w:iCs/>
          <w:sz w:val="18"/>
          <w:szCs w:val="18"/>
        </w:rPr>
        <w:t>2.</w:t>
      </w:r>
      <w:r>
        <w:rPr>
          <w:i/>
          <w:iCs/>
          <w:sz w:val="18"/>
          <w:szCs w:val="18"/>
        </w:rPr>
        <w:t> </w:t>
      </w:r>
      <w:r w:rsidRPr="009043E8">
        <w:rPr>
          <w:i/>
          <w:iCs/>
          <w:sz w:val="18"/>
          <w:szCs w:val="18"/>
        </w:rPr>
        <w:t>det är olämpligt att tillståndet begränsas till att enbart avse ändringen av verksamheten.</w:t>
      </w:r>
    </w:p>
    <w:p w14:paraId="10BA7C7C" w14:textId="77777777" w:rsidR="00624359" w:rsidRPr="009043E8" w:rsidRDefault="00624359" w:rsidP="002A0820">
      <w:pPr>
        <w:pStyle w:val="Brdtextmedindrag"/>
      </w:pPr>
    </w:p>
    <w:p w14:paraId="5D4663CE" w14:textId="77777777" w:rsidR="00624359" w:rsidRDefault="00624359" w:rsidP="002A0820">
      <w:pPr>
        <w:pStyle w:val="Brdtextmedindrag"/>
        <w:ind w:firstLine="0"/>
      </w:pPr>
      <w:r>
        <w:t>Paragrafen innehåller bestämmelser om ändringstillstånd vid ändring av en miljöfarlig verksamhet.</w:t>
      </w:r>
      <w:r w:rsidRPr="002548D9">
        <w:t xml:space="preserve"> </w:t>
      </w:r>
      <w:r>
        <w:t>Övervägandena finns i avsnitt 6.1.</w:t>
      </w:r>
    </w:p>
    <w:p w14:paraId="706FCFF7" w14:textId="77777777" w:rsidR="00624359" w:rsidRDefault="00624359" w:rsidP="002A0820">
      <w:pPr>
        <w:pStyle w:val="Brdtextmedindrag"/>
      </w:pPr>
      <w:r>
        <w:t>Bestämmelsen om ändringstillstånd görs obligatorisk samtidigt som det införs undantag som anger när ändringstillstånd inte får meddelas. Om en miljöfarlig verksamhet ändras ska, enligt paragrafens nya lydelse, till</w:t>
      </w:r>
      <w:r>
        <w:softHyphen/>
        <w:t>ståndet begränsas till att enbart avse ändringen av verksamheten. Ett ändringstillstånd får dock inte meddelas om ansökan avser tillstånd för hela verksamheten eller om det är olämpligt att tillståndet begränsas till att enbart avse ändringen av verksamheten.</w:t>
      </w:r>
    </w:p>
    <w:p w14:paraId="0C8A39C9" w14:textId="226506AF" w:rsidR="00624359" w:rsidRDefault="00624359" w:rsidP="002A0820">
      <w:pPr>
        <w:pStyle w:val="Brdtextmedindrag"/>
      </w:pPr>
      <w:bookmarkStart w:id="132" w:name="_Hlk159510687"/>
      <w:r>
        <w:t>Vid bedömningen av om det är olämpligt att tillståndet begränsas till att enbart avse ändringen ska bl.a. beaktas hur lång tid som har förflutit sedan grundtillståndet meddelades.</w:t>
      </w:r>
      <w:r w:rsidRPr="00E94ED7">
        <w:t xml:space="preserve"> Om det har gått lång tid sedan grundtill</w:t>
      </w:r>
      <w:r>
        <w:softHyphen/>
      </w:r>
      <w:r w:rsidRPr="00E94ED7">
        <w:t xml:space="preserve">ståndet meddelades, </w:t>
      </w:r>
      <w:r>
        <w:t xml:space="preserve">kan det </w:t>
      </w:r>
      <w:r w:rsidRPr="00E94ED7">
        <w:t>tala för att ett ändringstillstånd är olämpligt.</w:t>
      </w:r>
      <w:r>
        <w:t xml:space="preserve"> </w:t>
      </w:r>
      <w:r w:rsidDel="00E94ED7">
        <w:t xml:space="preserve">Ett ändringstillstånd bör </w:t>
      </w:r>
      <w:r>
        <w:t xml:space="preserve">som huvudregel </w:t>
      </w:r>
      <w:r w:rsidDel="00E94ED7">
        <w:t>anses olämpligt när grundtill</w:t>
      </w:r>
      <w:r>
        <w:softHyphen/>
      </w:r>
      <w:r w:rsidDel="00E94ED7">
        <w:t xml:space="preserve">ståndet är meddelat med stöd av en författning som upphävdes i samband med miljöbalkens ikraftträdande eller innan miljöbalken trädde i kraft. </w:t>
      </w:r>
      <w:r>
        <w:t>D</w:t>
      </w:r>
      <w:r w:rsidRPr="0056177D">
        <w:t xml:space="preserve">et kan dock finnas situationer där det finns </w:t>
      </w:r>
      <w:r>
        <w:t>skäl att avvika från denna huvud</w:t>
      </w:r>
      <w:r>
        <w:softHyphen/>
        <w:t>regel,</w:t>
      </w:r>
      <w:r w:rsidRPr="0056177D">
        <w:t xml:space="preserve"> </w:t>
      </w:r>
      <w:r>
        <w:t>t</w:t>
      </w:r>
      <w:r w:rsidRPr="0056177D">
        <w:t xml:space="preserve">.ex. om ändringen innebär en stor minskning av verksamhetens </w:t>
      </w:r>
      <w:r>
        <w:t xml:space="preserve">negativa </w:t>
      </w:r>
      <w:r w:rsidRPr="0056177D">
        <w:t xml:space="preserve">klimatpåverkan eller </w:t>
      </w:r>
      <w:r>
        <w:t xml:space="preserve">verksamhetens </w:t>
      </w:r>
      <w:r w:rsidRPr="0056177D">
        <w:t>andra negativa miljö</w:t>
      </w:r>
      <w:r>
        <w:softHyphen/>
      </w:r>
      <w:r w:rsidRPr="0056177D">
        <w:t xml:space="preserve">effekter. </w:t>
      </w:r>
      <w:bookmarkEnd w:id="132"/>
      <w:r>
        <w:t>Även i de fall grundtillståndet har meddelats med stöd av miljö</w:t>
      </w:r>
      <w:r>
        <w:softHyphen/>
        <w:t>balken kan det finnas skäl att bedöma att ett ändringstillstånd inte är olämpligt, om det har gått lång tid sedan tillståndet meddelades.</w:t>
      </w:r>
      <w:r w:rsidRPr="009C5A8E">
        <w:t xml:space="preserve"> </w:t>
      </w:r>
      <w:r>
        <w:t>O</w:t>
      </w:r>
      <w:r w:rsidRPr="009C5A8E">
        <w:t xml:space="preserve">m ändringen </w:t>
      </w:r>
      <w:r>
        <w:t xml:space="preserve">i ett sådant fall </w:t>
      </w:r>
      <w:r w:rsidRPr="009C5A8E">
        <w:t xml:space="preserve">innebär en stor minskning av verksamhetens </w:t>
      </w:r>
      <w:r>
        <w:t xml:space="preserve">negativa </w:t>
      </w:r>
      <w:r w:rsidRPr="009C5A8E">
        <w:t xml:space="preserve">klimatpåverkan eller </w:t>
      </w:r>
      <w:r>
        <w:t xml:space="preserve">verksamhetens </w:t>
      </w:r>
      <w:r w:rsidRPr="009C5A8E">
        <w:t>andra negativa miljöeffekter</w:t>
      </w:r>
      <w:r>
        <w:t xml:space="preserve"> bör ett ändringstillstånd kunna meddelas</w:t>
      </w:r>
      <w:r w:rsidRPr="009C5A8E">
        <w:t xml:space="preserve">. </w:t>
      </w:r>
      <w:r>
        <w:t>Vid bedömningen av om ett ändringstillstånd är olämpligt ska även ändringens omfattning och miljö</w:t>
      </w:r>
      <w:r>
        <w:softHyphen/>
        <w:t>effekterna som ändringen ger upphov till beaktas. Om ändringens omfatt</w:t>
      </w:r>
      <w:r>
        <w:softHyphen/>
        <w:t xml:space="preserve">ning är stor eller riskerar att medföra omfattande eller bestående negativa miljöeffekter, talar det för att ett ändringstillstånd är olämpligt. </w:t>
      </w:r>
      <w:r w:rsidRPr="00201EEC">
        <w:t>Att en ändring innebär en utökning av ett verksamhetsområde innebär i sig inte att det är uteslutet att pröva ändringen som ett ändringstillstånd</w:t>
      </w:r>
      <w:r>
        <w:t>.</w:t>
      </w:r>
      <w:r w:rsidRPr="00A919C0">
        <w:t xml:space="preserve"> Det kan anses olämpligt att pröva en utökning </w:t>
      </w:r>
      <w:r>
        <w:t xml:space="preserve">av ett verksamhetsområde, </w:t>
      </w:r>
      <w:r w:rsidRPr="00A919C0">
        <w:t>som är stor i förhållande till det område som tidigare har prövats</w:t>
      </w:r>
      <w:r>
        <w:t>,</w:t>
      </w:r>
      <w:r w:rsidRPr="00A919C0">
        <w:t xml:space="preserve"> som ett ändrings</w:t>
      </w:r>
      <w:r>
        <w:softHyphen/>
      </w:r>
      <w:r w:rsidRPr="00A919C0">
        <w:t>tillstånd. Det kan även anses olämpligt att genom ändrings</w:t>
      </w:r>
      <w:r>
        <w:softHyphen/>
      </w:r>
      <w:r w:rsidRPr="00A919C0">
        <w:t>till</w:t>
      </w:r>
      <w:r>
        <w:softHyphen/>
      </w:r>
      <w:r w:rsidRPr="00A919C0">
        <w:t>stånd tillåta flera mindre utökningar som sammantaget innebär en stor utökning i förhållande till det område som fick tas i anspråk enligt grund</w:t>
      </w:r>
      <w:r>
        <w:softHyphen/>
      </w:r>
      <w:r w:rsidRPr="00A919C0">
        <w:t>tillståndet.</w:t>
      </w:r>
      <w:r>
        <w:t xml:space="preserve"> </w:t>
      </w:r>
      <w:r w:rsidRPr="00D53142">
        <w:t>Detsamma gäller i det fallet det tidigare har meddelats flera ändringstillstånd för samma verksamhet.</w:t>
      </w:r>
      <w:r>
        <w:t xml:space="preserve"> Det kan i sådana fall finnas ett behov av ett nytt tillstånd för hela verksamheten för att verksamhetens alla miljöeffekter ska kunna bedömas vid ett tillfälle.</w:t>
      </w:r>
    </w:p>
    <w:p w14:paraId="2DD77BA8" w14:textId="77777777" w:rsidR="00624359" w:rsidRDefault="00624359" w:rsidP="002A0820">
      <w:pPr>
        <w:pStyle w:val="Brdtextmedindrag"/>
      </w:pPr>
      <w:r>
        <w:t>Omständigheten att en ändring av en verksamhet innebär att en verk</w:t>
      </w:r>
      <w:r>
        <w:softHyphen/>
        <w:t>samhet som tidigare har omfattats av tillståndsplikt B (där en ansökan ska prövas av en länsstyrelse) efter ändringen omfattas av tillståndsplikt A (där ansökan ska prövas av mark- och miljödomstol) bör inte i sig innebära att det är olämpligt med ändringstillstånd. I ett sådant fall ska ansökan om ändring göras hos mark- och miljödomstolen. Om det är fråga om en verk</w:t>
      </w:r>
      <w:r>
        <w:softHyphen/>
        <w:t>samhet som tidigare har anmälts och genom en ändring blir tillstånds</w:t>
      </w:r>
      <w:r>
        <w:softHyphen/>
        <w:t>pliktig, kan ändringstillstånd inte meddelas eftersom det då inte finns något grundtillstånd att ändra.</w:t>
      </w:r>
    </w:p>
    <w:p w14:paraId="3EAFB93E" w14:textId="77777777" w:rsidR="00624359" w:rsidRDefault="00624359" w:rsidP="002A0820">
      <w:pPr>
        <w:pStyle w:val="Brdtextmedindrag"/>
      </w:pPr>
      <w:r>
        <w:t>För mer om avgränsningen av ansökan och möjligheten att besluta om villkor för delar av verksamheten som har miljömässigt samband med ändringen, se prop. 2004/05:129 s. 94.</w:t>
      </w:r>
    </w:p>
    <w:p w14:paraId="766257DC" w14:textId="77777777" w:rsidR="00624359" w:rsidRDefault="00624359" w:rsidP="002A0820">
      <w:pPr>
        <w:pStyle w:val="Rubrik4utannumrering"/>
      </w:pPr>
      <w:r>
        <w:t>19 kap.</w:t>
      </w:r>
    </w:p>
    <w:p w14:paraId="35D1990B" w14:textId="77777777" w:rsidR="00624359" w:rsidRDefault="00624359" w:rsidP="002A0820">
      <w:pPr>
        <w:pStyle w:val="Rubrik5utannumrering"/>
        <w:spacing w:before="0"/>
      </w:pPr>
      <w:r w:rsidRPr="00CC13DE">
        <w:t>5 §</w:t>
      </w:r>
    </w:p>
    <w:p w14:paraId="44E91A3B" w14:textId="77777777" w:rsidR="00624359" w:rsidRPr="00B565E5" w:rsidRDefault="00624359" w:rsidP="002A0820">
      <w:pPr>
        <w:pStyle w:val="Brdtextmedindrag"/>
        <w:keepNext/>
        <w:ind w:firstLine="0"/>
        <w:rPr>
          <w:sz w:val="18"/>
          <w:szCs w:val="18"/>
        </w:rPr>
      </w:pPr>
      <w:r w:rsidRPr="00B565E5">
        <w:rPr>
          <w:sz w:val="18"/>
          <w:szCs w:val="18"/>
        </w:rPr>
        <w:t xml:space="preserve">I ett ärende som prövas av länsstyrelsen eller en kommunal nämnd ska </w:t>
      </w:r>
      <w:r w:rsidRPr="00B565E5">
        <w:rPr>
          <w:i/>
          <w:iCs/>
          <w:sz w:val="18"/>
          <w:szCs w:val="18"/>
        </w:rPr>
        <w:t>länsstyrel</w:t>
      </w:r>
      <w:r>
        <w:rPr>
          <w:i/>
          <w:iCs/>
          <w:sz w:val="18"/>
          <w:szCs w:val="18"/>
        </w:rPr>
        <w:softHyphen/>
      </w:r>
      <w:r w:rsidRPr="00B565E5">
        <w:rPr>
          <w:i/>
          <w:iCs/>
          <w:sz w:val="18"/>
          <w:szCs w:val="18"/>
        </w:rPr>
        <w:t>sen</w:t>
      </w:r>
      <w:r w:rsidRPr="00B565E5">
        <w:rPr>
          <w:sz w:val="18"/>
          <w:szCs w:val="18"/>
        </w:rPr>
        <w:t xml:space="preserve"> eller nämnden tillämpa bestämmelserna</w:t>
      </w:r>
    </w:p>
    <w:p w14:paraId="3DA01E1A" w14:textId="77777777" w:rsidR="00624359" w:rsidRPr="00B565E5" w:rsidRDefault="00624359" w:rsidP="002A0820">
      <w:pPr>
        <w:pStyle w:val="Brdtextmedindrag"/>
        <w:rPr>
          <w:sz w:val="18"/>
          <w:szCs w:val="18"/>
        </w:rPr>
      </w:pPr>
      <w:r w:rsidRPr="00B565E5">
        <w:rPr>
          <w:sz w:val="18"/>
          <w:szCs w:val="18"/>
        </w:rPr>
        <w:t>1. i 22 kap. 1 och 1 d–1</w:t>
      </w:r>
      <w:r>
        <w:rPr>
          <w:sz w:val="18"/>
          <w:szCs w:val="18"/>
        </w:rPr>
        <w:t> </w:t>
      </w:r>
      <w:r w:rsidRPr="00B565E5">
        <w:rPr>
          <w:i/>
          <w:iCs/>
          <w:sz w:val="18"/>
          <w:szCs w:val="18"/>
        </w:rPr>
        <w:t>g</w:t>
      </w:r>
      <w:r>
        <w:rPr>
          <w:sz w:val="18"/>
          <w:szCs w:val="18"/>
        </w:rPr>
        <w:t> </w:t>
      </w:r>
      <w:r w:rsidRPr="00B565E5">
        <w:rPr>
          <w:sz w:val="18"/>
          <w:szCs w:val="18"/>
        </w:rPr>
        <w:t>§§ om ansökans form och innehåll,</w:t>
      </w:r>
    </w:p>
    <w:p w14:paraId="42AFAF06" w14:textId="77777777" w:rsidR="00624359" w:rsidRPr="00B565E5" w:rsidRDefault="00624359" w:rsidP="002A0820">
      <w:pPr>
        <w:pStyle w:val="Brdtextmedindrag"/>
        <w:rPr>
          <w:sz w:val="18"/>
          <w:szCs w:val="18"/>
        </w:rPr>
      </w:pPr>
      <w:r w:rsidRPr="00B565E5">
        <w:rPr>
          <w:sz w:val="18"/>
          <w:szCs w:val="18"/>
        </w:rPr>
        <w:t>2. i 22 kap. 2 § om en ansökans ingivande och brister i den,</w:t>
      </w:r>
    </w:p>
    <w:p w14:paraId="68DA6260" w14:textId="77777777" w:rsidR="00624359" w:rsidRDefault="00624359" w:rsidP="002A0820">
      <w:pPr>
        <w:pStyle w:val="Brdtextmedindrag"/>
        <w:rPr>
          <w:sz w:val="18"/>
          <w:szCs w:val="18"/>
        </w:rPr>
      </w:pPr>
      <w:r w:rsidRPr="00B565E5">
        <w:rPr>
          <w:sz w:val="18"/>
          <w:szCs w:val="18"/>
        </w:rPr>
        <w:t>3. i 22 kap. 2 a § om prövningar som avses i 24 kap. 3, 5, 8, 9 och 13 §§,</w:t>
      </w:r>
    </w:p>
    <w:p w14:paraId="1CFCFDFB" w14:textId="77777777" w:rsidR="00624359" w:rsidRDefault="00624359" w:rsidP="002A0820">
      <w:pPr>
        <w:pStyle w:val="Brdtextmedindrag"/>
        <w:rPr>
          <w:sz w:val="18"/>
          <w:szCs w:val="18"/>
        </w:rPr>
      </w:pPr>
      <w:r w:rsidRPr="00B565E5">
        <w:rPr>
          <w:sz w:val="18"/>
          <w:szCs w:val="18"/>
        </w:rPr>
        <w:t xml:space="preserve">4. i 22 kap. 3 </w:t>
      </w:r>
      <w:r w:rsidRPr="00B565E5">
        <w:rPr>
          <w:i/>
          <w:iCs/>
          <w:sz w:val="18"/>
          <w:szCs w:val="18"/>
        </w:rPr>
        <w:t>och 3 a §</w:t>
      </w:r>
      <w:r w:rsidRPr="00B565E5">
        <w:rPr>
          <w:sz w:val="18"/>
          <w:szCs w:val="18"/>
        </w:rPr>
        <w:t>§ om kungörelses innehåll</w:t>
      </w:r>
      <w:r>
        <w:rPr>
          <w:sz w:val="18"/>
          <w:szCs w:val="18"/>
        </w:rPr>
        <w:t>,</w:t>
      </w:r>
    </w:p>
    <w:p w14:paraId="30A83863" w14:textId="77777777" w:rsidR="00624359" w:rsidRPr="00B565E5" w:rsidRDefault="00624359" w:rsidP="002A0820">
      <w:pPr>
        <w:pStyle w:val="Brdtextmedindrag"/>
        <w:rPr>
          <w:sz w:val="18"/>
          <w:szCs w:val="18"/>
        </w:rPr>
      </w:pPr>
      <w:r w:rsidRPr="00B565E5">
        <w:rPr>
          <w:sz w:val="18"/>
          <w:szCs w:val="18"/>
        </w:rPr>
        <w:t>5. i 22 kap. 6 § om talerätt,</w:t>
      </w:r>
    </w:p>
    <w:p w14:paraId="4087FC44" w14:textId="77777777" w:rsidR="00624359" w:rsidRPr="00B565E5" w:rsidRDefault="00624359" w:rsidP="002A0820">
      <w:pPr>
        <w:pStyle w:val="Brdtextmedindrag"/>
        <w:rPr>
          <w:sz w:val="18"/>
          <w:szCs w:val="18"/>
        </w:rPr>
      </w:pPr>
      <w:r w:rsidRPr="00B565E5">
        <w:rPr>
          <w:sz w:val="18"/>
          <w:szCs w:val="18"/>
        </w:rPr>
        <w:t>6. i 22 kap. 9 § om rätt att företräda fastighet,</w:t>
      </w:r>
    </w:p>
    <w:p w14:paraId="3BE58F6D" w14:textId="77777777" w:rsidR="00624359" w:rsidRPr="00B565E5" w:rsidRDefault="00624359" w:rsidP="002A0820">
      <w:pPr>
        <w:pStyle w:val="Brdtextmedindrag"/>
        <w:rPr>
          <w:sz w:val="18"/>
          <w:szCs w:val="18"/>
        </w:rPr>
      </w:pPr>
      <w:r w:rsidRPr="00B565E5">
        <w:rPr>
          <w:sz w:val="18"/>
          <w:szCs w:val="18"/>
        </w:rPr>
        <w:t>7. i 22 kap. 12 och 13 §§ om sakkunniga och om att inhämta yttrande,</w:t>
      </w:r>
    </w:p>
    <w:p w14:paraId="70BC1074" w14:textId="77777777" w:rsidR="00624359" w:rsidRPr="00B565E5" w:rsidRDefault="00624359" w:rsidP="002A0820">
      <w:pPr>
        <w:pStyle w:val="Brdtextmedindrag"/>
        <w:rPr>
          <w:sz w:val="18"/>
          <w:szCs w:val="18"/>
        </w:rPr>
      </w:pPr>
      <w:r w:rsidRPr="00B565E5">
        <w:rPr>
          <w:sz w:val="18"/>
          <w:szCs w:val="18"/>
        </w:rPr>
        <w:t>8. i 3 kap. 4 § lagen (2010:921) om mark- och miljödomstolar om undersökning på platsen,</w:t>
      </w:r>
    </w:p>
    <w:p w14:paraId="79D01365" w14:textId="77777777" w:rsidR="00624359" w:rsidRPr="00B565E5" w:rsidRDefault="00624359" w:rsidP="002A0820">
      <w:pPr>
        <w:pStyle w:val="Brdtextmedindrag"/>
        <w:rPr>
          <w:sz w:val="18"/>
          <w:szCs w:val="18"/>
        </w:rPr>
      </w:pPr>
      <w:r w:rsidRPr="00B565E5">
        <w:rPr>
          <w:sz w:val="18"/>
          <w:szCs w:val="18"/>
        </w:rPr>
        <w:t>9. i 22 kap. 25 § första stycket 1–3 och 5–11, andra stycket sista meningen och tredje stycket samt 25 a–25 c och 25 f–25 h §§ om en tillståndsdoms innehåll,</w:t>
      </w:r>
    </w:p>
    <w:p w14:paraId="3E850134" w14:textId="77777777" w:rsidR="00624359" w:rsidRPr="00B565E5" w:rsidRDefault="00624359" w:rsidP="002A0820">
      <w:pPr>
        <w:pStyle w:val="Brdtextmedindrag"/>
        <w:rPr>
          <w:sz w:val="18"/>
          <w:szCs w:val="18"/>
        </w:rPr>
      </w:pPr>
      <w:r w:rsidRPr="00B565E5">
        <w:rPr>
          <w:sz w:val="18"/>
          <w:szCs w:val="18"/>
        </w:rPr>
        <w:t>10. i 22 kap. 26 § om särskild dom,</w:t>
      </w:r>
    </w:p>
    <w:p w14:paraId="0F8BF6F1" w14:textId="77777777" w:rsidR="00624359" w:rsidRPr="00B565E5" w:rsidRDefault="00624359" w:rsidP="002A0820">
      <w:pPr>
        <w:pStyle w:val="Brdtextmedindrag"/>
        <w:rPr>
          <w:sz w:val="18"/>
          <w:szCs w:val="18"/>
        </w:rPr>
      </w:pPr>
      <w:r w:rsidRPr="00B565E5">
        <w:rPr>
          <w:sz w:val="18"/>
          <w:szCs w:val="18"/>
        </w:rPr>
        <w:t>11.</w:t>
      </w:r>
      <w:r>
        <w:rPr>
          <w:sz w:val="18"/>
          <w:szCs w:val="18"/>
        </w:rPr>
        <w:t> </w:t>
      </w:r>
      <w:r w:rsidRPr="00B565E5">
        <w:rPr>
          <w:sz w:val="18"/>
          <w:szCs w:val="18"/>
        </w:rPr>
        <w:t>i 22 kap. 27 § första stycket, andra stycket andra meningen samt tredje stycket första meningen om uppskjutna frågor och provisoriska föreskrifter,</w:t>
      </w:r>
    </w:p>
    <w:p w14:paraId="078D473B" w14:textId="77777777" w:rsidR="00624359" w:rsidRPr="00B565E5" w:rsidRDefault="00624359" w:rsidP="002A0820">
      <w:pPr>
        <w:pStyle w:val="Brdtextmedindrag"/>
        <w:rPr>
          <w:sz w:val="18"/>
          <w:szCs w:val="18"/>
        </w:rPr>
      </w:pPr>
      <w:r w:rsidRPr="00B565E5">
        <w:rPr>
          <w:sz w:val="18"/>
          <w:szCs w:val="18"/>
        </w:rPr>
        <w:t>12. i 22 kap. 28 § första stycket första meningen om verkställighetsförordnande, och</w:t>
      </w:r>
    </w:p>
    <w:p w14:paraId="51F26771" w14:textId="77777777" w:rsidR="00624359" w:rsidRPr="00B565E5" w:rsidRDefault="00624359" w:rsidP="002A0820">
      <w:pPr>
        <w:pStyle w:val="Brdtextmedindrag"/>
        <w:rPr>
          <w:sz w:val="18"/>
          <w:szCs w:val="18"/>
        </w:rPr>
      </w:pPr>
      <w:r w:rsidRPr="00B565E5">
        <w:rPr>
          <w:sz w:val="18"/>
          <w:szCs w:val="18"/>
        </w:rPr>
        <w:t>13. i 23 kap. 3 § när det gäller särskilt överklagande i frågor om sakkunniga som avses i 22 kap. 12 §.</w:t>
      </w:r>
    </w:p>
    <w:p w14:paraId="5B773F0E" w14:textId="77777777" w:rsidR="00624359" w:rsidRDefault="00624359" w:rsidP="002A0820">
      <w:pPr>
        <w:pStyle w:val="Brdtextmedindrag"/>
        <w:ind w:firstLine="0"/>
      </w:pPr>
    </w:p>
    <w:p w14:paraId="08BAD03C" w14:textId="77777777" w:rsidR="00624359" w:rsidRDefault="00624359" w:rsidP="002A0820">
      <w:pPr>
        <w:pStyle w:val="Brdtextmedindrag"/>
        <w:ind w:firstLine="0"/>
      </w:pPr>
      <w:r w:rsidRPr="0070408C">
        <w:t xml:space="preserve">Paragrafen reglerar vilka bestämmelser om förfarandet </w:t>
      </w:r>
      <w:r>
        <w:t xml:space="preserve">vid mark- och miljödomstol i ansökningsmål </w:t>
      </w:r>
      <w:r w:rsidRPr="0070408C">
        <w:t xml:space="preserve">som ska tillämpas i ett ärende som prövas av </w:t>
      </w:r>
      <w:r>
        <w:t xml:space="preserve">en </w:t>
      </w:r>
      <w:r w:rsidRPr="0070408C">
        <w:t>länsstyrelse eller en kommunal nämnd.</w:t>
      </w:r>
      <w:r>
        <w:t xml:space="preserve"> Övervägandena finns i avsnitt 6.4.</w:t>
      </w:r>
    </w:p>
    <w:p w14:paraId="01D3409A" w14:textId="77777777" w:rsidR="00624359" w:rsidRDefault="00624359" w:rsidP="002A0820">
      <w:pPr>
        <w:pStyle w:val="Brdtextmedindrag"/>
      </w:pPr>
      <w:r>
        <w:t xml:space="preserve">Tillägget i </w:t>
      </w:r>
      <w:r w:rsidRPr="0070527F">
        <w:rPr>
          <w:i/>
          <w:iCs/>
        </w:rPr>
        <w:t>första punkten</w:t>
      </w:r>
      <w:r>
        <w:t xml:space="preserve"> innebär att en länsstyrelse eller en kommunal nämnd ska tillämpa bestämmelsen i 22 kap. 1 g § (se vidare kommentaren till den paragrafen).</w:t>
      </w:r>
    </w:p>
    <w:p w14:paraId="20620D45" w14:textId="77777777" w:rsidR="00624359" w:rsidRDefault="00624359" w:rsidP="002A0820">
      <w:pPr>
        <w:pStyle w:val="Brdtextmedindrag"/>
      </w:pPr>
      <w:r>
        <w:t xml:space="preserve">Tillägget i </w:t>
      </w:r>
      <w:r w:rsidRPr="0070527F">
        <w:rPr>
          <w:i/>
          <w:iCs/>
        </w:rPr>
        <w:t>fjärde punkten</w:t>
      </w:r>
      <w:r>
        <w:t xml:space="preserve"> innebär att en länsstyrelse eller en kommunal nämnd ska tillämpa 22 kap. 3 a §. I den paragrafen finns regler om kungörelses innehåll i de fall kungörelsen avser en verksamhet eller åtgärd som omfattas av lagen (1998:381) om åtgärder för att förebygga och begränsa följderna av allvarliga kemikalieolyckor.</w:t>
      </w:r>
    </w:p>
    <w:p w14:paraId="6CA3C1D2" w14:textId="77777777" w:rsidR="00624359" w:rsidRDefault="00624359" w:rsidP="002A0820">
      <w:pPr>
        <w:pStyle w:val="Rubrik5utannumrering"/>
      </w:pPr>
      <w:r w:rsidRPr="004D1357">
        <w:t>5 a §</w:t>
      </w:r>
    </w:p>
    <w:p w14:paraId="614F7725" w14:textId="77777777" w:rsidR="00624359" w:rsidRPr="000E4032" w:rsidRDefault="00624359" w:rsidP="002A0820">
      <w:pPr>
        <w:pStyle w:val="Brdtext"/>
        <w:rPr>
          <w:i/>
          <w:sz w:val="18"/>
          <w:szCs w:val="18"/>
        </w:rPr>
      </w:pPr>
      <w:r w:rsidRPr="000E4032">
        <w:rPr>
          <w:i/>
          <w:sz w:val="18"/>
          <w:szCs w:val="18"/>
        </w:rPr>
        <w:t>I ett ärende som prövas av länsstyrelsens miljöprövningsdelegation ska miljöpröv</w:t>
      </w:r>
      <w:r w:rsidRPr="000E4032">
        <w:rPr>
          <w:i/>
          <w:sz w:val="18"/>
          <w:szCs w:val="18"/>
        </w:rPr>
        <w:softHyphen/>
        <w:t>ningsdelegationen utöver det som anges i 5 § tillämpa bestämmelserna i</w:t>
      </w:r>
    </w:p>
    <w:p w14:paraId="409AA8F9" w14:textId="77777777" w:rsidR="00624359" w:rsidRPr="000E4032" w:rsidRDefault="00624359" w:rsidP="002A0820">
      <w:pPr>
        <w:pStyle w:val="Brdtextmedindrag"/>
        <w:rPr>
          <w:i/>
          <w:sz w:val="18"/>
          <w:szCs w:val="18"/>
        </w:rPr>
      </w:pPr>
      <w:r w:rsidRPr="000E4032">
        <w:rPr>
          <w:i/>
          <w:sz w:val="18"/>
          <w:szCs w:val="18"/>
        </w:rPr>
        <w:t>1. 22 kap. 10 § om synpunkter på ansökan,</w:t>
      </w:r>
    </w:p>
    <w:p w14:paraId="08512CD4" w14:textId="77777777" w:rsidR="00624359" w:rsidRPr="000E4032" w:rsidRDefault="00624359" w:rsidP="002A0820">
      <w:pPr>
        <w:pStyle w:val="Brdtextmedindrag"/>
        <w:rPr>
          <w:i/>
          <w:sz w:val="18"/>
          <w:szCs w:val="18"/>
        </w:rPr>
      </w:pPr>
      <w:r w:rsidRPr="000E4032">
        <w:rPr>
          <w:i/>
          <w:sz w:val="18"/>
          <w:szCs w:val="18"/>
        </w:rPr>
        <w:t>2. 22 kap. 10 a § om komplettering av ansökan och sammanställning av svar på synpunkter,</w:t>
      </w:r>
    </w:p>
    <w:p w14:paraId="2D3188B9" w14:textId="77777777" w:rsidR="00624359" w:rsidRPr="000E4032" w:rsidRDefault="00624359" w:rsidP="002A0820">
      <w:pPr>
        <w:pStyle w:val="Brdtextmedindrag"/>
        <w:rPr>
          <w:i/>
          <w:sz w:val="18"/>
          <w:szCs w:val="18"/>
        </w:rPr>
      </w:pPr>
      <w:r w:rsidRPr="000E4032">
        <w:rPr>
          <w:i/>
          <w:sz w:val="18"/>
          <w:szCs w:val="18"/>
        </w:rPr>
        <w:t>3. 22 kap. 11 § och 11 a § första och andra styckena om förberedelse, och</w:t>
      </w:r>
    </w:p>
    <w:p w14:paraId="6056F487" w14:textId="77777777" w:rsidR="00624359" w:rsidRPr="000E4032" w:rsidRDefault="00624359" w:rsidP="002A0820">
      <w:pPr>
        <w:pStyle w:val="Brdtextmedindrag"/>
        <w:rPr>
          <w:i/>
          <w:sz w:val="18"/>
          <w:szCs w:val="18"/>
        </w:rPr>
      </w:pPr>
      <w:r w:rsidRPr="000E4032">
        <w:rPr>
          <w:i/>
          <w:sz w:val="18"/>
          <w:szCs w:val="18"/>
        </w:rPr>
        <w:t>4. 22 kap. 11 b § om tidsplaner.</w:t>
      </w:r>
    </w:p>
    <w:p w14:paraId="02EFB849" w14:textId="77777777" w:rsidR="00624359" w:rsidRPr="000E4032" w:rsidRDefault="00624359" w:rsidP="002A0820">
      <w:pPr>
        <w:pStyle w:val="Brdtextmedindrag"/>
        <w:rPr>
          <w:i/>
          <w:sz w:val="18"/>
          <w:szCs w:val="18"/>
        </w:rPr>
      </w:pPr>
    </w:p>
    <w:p w14:paraId="417D88CF" w14:textId="77777777" w:rsidR="00624359" w:rsidRDefault="00624359" w:rsidP="002A0820">
      <w:pPr>
        <w:pStyle w:val="Brdtext"/>
      </w:pPr>
      <w:r>
        <w:t>Paragrafen, som är ny, reglerar vilka bestämmelser om förfarandet vid mark- och miljödomstol i ansökningsmål som ska tillämpas av länsstyrel</w:t>
      </w:r>
      <w:r>
        <w:softHyphen/>
        <w:t>sens miljöprövningsdelegation. Övervägandena finns i avsnitt 6.7–6.9.</w:t>
      </w:r>
    </w:p>
    <w:p w14:paraId="07F64133" w14:textId="77777777" w:rsidR="00624359" w:rsidRDefault="00624359" w:rsidP="002A0820">
      <w:pPr>
        <w:pStyle w:val="Brdtextmedindrag"/>
      </w:pPr>
      <w:r>
        <w:t xml:space="preserve">Enligt </w:t>
      </w:r>
      <w:r w:rsidRPr="001D7FC2">
        <w:rPr>
          <w:i/>
          <w:iCs/>
        </w:rPr>
        <w:t>första punkten</w:t>
      </w:r>
      <w:r>
        <w:t xml:space="preserve"> ska miljöprövningsdelegationen tillämpa reglerna i 22 kap. 10 § om hur och när synpunkter på en ansökan kan lämnas.</w:t>
      </w:r>
    </w:p>
    <w:p w14:paraId="0D2FFD66" w14:textId="77777777" w:rsidR="00624359" w:rsidRDefault="00624359" w:rsidP="002A0820">
      <w:pPr>
        <w:pStyle w:val="Brdtextmedindrag"/>
      </w:pPr>
      <w:r>
        <w:t xml:space="preserve">Enligt </w:t>
      </w:r>
      <w:r>
        <w:rPr>
          <w:i/>
          <w:iCs/>
        </w:rPr>
        <w:t xml:space="preserve">andra punkten </w:t>
      </w:r>
      <w:r>
        <w:t>ska miljöprövningsdelegationen tillämpa be</w:t>
      </w:r>
      <w:r>
        <w:softHyphen/>
        <w:t>stämmelserna i 22 kap. 10 a § om att sökanden kan bli skyldig att ge in en uppdaterad ansökan eller en sammanställning av svar som sökanden har lämnat.</w:t>
      </w:r>
    </w:p>
    <w:p w14:paraId="0518EA8E" w14:textId="77777777" w:rsidR="00624359" w:rsidRDefault="00624359" w:rsidP="002A0820">
      <w:pPr>
        <w:pStyle w:val="Brdtextmedindrag"/>
      </w:pPr>
      <w:r>
        <w:t xml:space="preserve">Enligt </w:t>
      </w:r>
      <w:r>
        <w:rPr>
          <w:i/>
          <w:iCs/>
        </w:rPr>
        <w:t>tredje punkten</w:t>
      </w:r>
      <w:r>
        <w:t xml:space="preserve"> ska miljöprövningsdelegationen tillämpa be</w:t>
      </w:r>
      <w:r>
        <w:softHyphen/>
        <w:t>stämmelserna i 22 kap. 11 § och 11 a § första och andra styckena om för</w:t>
      </w:r>
      <w:r>
        <w:softHyphen/>
        <w:t>beredelse.</w:t>
      </w:r>
    </w:p>
    <w:p w14:paraId="27EAFB6A" w14:textId="77777777" w:rsidR="00624359" w:rsidRDefault="00624359" w:rsidP="002A0820">
      <w:pPr>
        <w:pStyle w:val="Brdtextmedindrag"/>
      </w:pPr>
      <w:r>
        <w:t xml:space="preserve">Enligt </w:t>
      </w:r>
      <w:r>
        <w:rPr>
          <w:i/>
          <w:iCs/>
        </w:rPr>
        <w:t>fjärde punkten</w:t>
      </w:r>
      <w:r>
        <w:t xml:space="preserve"> ska miljöprövningsdelegationen tillämpa be</w:t>
      </w:r>
      <w:r>
        <w:softHyphen/>
        <w:t>stämmelsen i 22 kap. 11 b § om tidsplaner.</w:t>
      </w:r>
    </w:p>
    <w:p w14:paraId="7CBBE353" w14:textId="77777777" w:rsidR="00624359" w:rsidRDefault="00624359" w:rsidP="002A0820">
      <w:pPr>
        <w:pStyle w:val="Brdtextmedindrag"/>
      </w:pPr>
      <w:r>
        <w:t>Se även kommentarerna till de nämnda paragraferna.</w:t>
      </w:r>
    </w:p>
    <w:p w14:paraId="4F0CF4D7" w14:textId="77777777" w:rsidR="00624359" w:rsidRDefault="00624359" w:rsidP="002A0820">
      <w:pPr>
        <w:pStyle w:val="Rubrik4utannumrering"/>
      </w:pPr>
      <w:r>
        <w:t>21 kap.</w:t>
      </w:r>
    </w:p>
    <w:p w14:paraId="3F19C887" w14:textId="77777777" w:rsidR="00624359" w:rsidRDefault="00624359" w:rsidP="002A0820">
      <w:pPr>
        <w:pStyle w:val="Rubrik5utannumrering"/>
        <w:spacing w:before="0"/>
      </w:pPr>
      <w:r w:rsidRPr="00330E40">
        <w:t>1 a</w:t>
      </w:r>
      <w:r>
        <w:t> </w:t>
      </w:r>
      <w:r w:rsidRPr="00330E40">
        <w:t>§</w:t>
      </w:r>
    </w:p>
    <w:p w14:paraId="5B2EB683" w14:textId="77777777" w:rsidR="00624359" w:rsidRPr="002E663D" w:rsidRDefault="00624359" w:rsidP="002A0820">
      <w:pPr>
        <w:pStyle w:val="Brdtextmedindrag"/>
        <w:keepNext/>
        <w:ind w:firstLine="0"/>
        <w:rPr>
          <w:sz w:val="18"/>
          <w:szCs w:val="18"/>
        </w:rPr>
      </w:pPr>
      <w:r w:rsidRPr="002E663D">
        <w:rPr>
          <w:sz w:val="18"/>
          <w:szCs w:val="18"/>
        </w:rPr>
        <w:t>Ansökningsmål är mål</w:t>
      </w:r>
    </w:p>
    <w:p w14:paraId="2A1CA6C5" w14:textId="77777777" w:rsidR="00624359" w:rsidRPr="002E663D" w:rsidRDefault="00624359" w:rsidP="002A0820">
      <w:pPr>
        <w:pStyle w:val="Brdtextmedindrag"/>
        <w:rPr>
          <w:sz w:val="18"/>
          <w:szCs w:val="18"/>
        </w:rPr>
      </w:pPr>
      <w:r w:rsidRPr="002E663D">
        <w:rPr>
          <w:sz w:val="18"/>
          <w:szCs w:val="18"/>
        </w:rPr>
        <w:t>1.</w:t>
      </w:r>
      <w:r>
        <w:rPr>
          <w:sz w:val="18"/>
          <w:szCs w:val="18"/>
        </w:rPr>
        <w:t> </w:t>
      </w:r>
      <w:r w:rsidRPr="002E663D">
        <w:rPr>
          <w:sz w:val="18"/>
          <w:szCs w:val="18"/>
        </w:rPr>
        <w:t>om tillstånd till miljöfarlig verksamhet som avses i 9 kap. 6 § som inte ska prövas av en länsstyrelse eller en kommun enligt föreskrifter som har meddelats med stöd av 9 kap. 8 §,</w:t>
      </w:r>
    </w:p>
    <w:p w14:paraId="28368B9D" w14:textId="77777777" w:rsidR="00624359" w:rsidRPr="002E663D" w:rsidRDefault="00624359" w:rsidP="002A0820">
      <w:pPr>
        <w:pStyle w:val="Brdtextmedindrag"/>
        <w:rPr>
          <w:sz w:val="18"/>
          <w:szCs w:val="18"/>
        </w:rPr>
      </w:pPr>
      <w:r w:rsidRPr="002E663D">
        <w:rPr>
          <w:sz w:val="18"/>
          <w:szCs w:val="18"/>
        </w:rPr>
        <w:t>2.</w:t>
      </w:r>
      <w:r>
        <w:rPr>
          <w:sz w:val="18"/>
          <w:szCs w:val="18"/>
        </w:rPr>
        <w:t> </w:t>
      </w:r>
      <w:r w:rsidRPr="002E663D">
        <w:rPr>
          <w:sz w:val="18"/>
          <w:szCs w:val="18"/>
        </w:rPr>
        <w:t>om tillstånd till vattenverksamhet enligt 11 kap. 9 § som inte ska prövas av en länsstyrelse,</w:t>
      </w:r>
    </w:p>
    <w:p w14:paraId="4F96DAC7" w14:textId="55D2D729" w:rsidR="00624359" w:rsidRPr="002E663D" w:rsidRDefault="00624359" w:rsidP="002A0820">
      <w:pPr>
        <w:pStyle w:val="Brdtextmedindrag"/>
        <w:rPr>
          <w:sz w:val="18"/>
          <w:szCs w:val="18"/>
        </w:rPr>
      </w:pPr>
      <w:r w:rsidRPr="002E663D">
        <w:rPr>
          <w:sz w:val="18"/>
          <w:szCs w:val="18"/>
        </w:rPr>
        <w:t>3.</w:t>
      </w:r>
      <w:r>
        <w:rPr>
          <w:sz w:val="18"/>
          <w:szCs w:val="18"/>
        </w:rPr>
        <w:t> </w:t>
      </w:r>
      <w:r w:rsidRPr="002E663D">
        <w:rPr>
          <w:sz w:val="18"/>
          <w:szCs w:val="18"/>
        </w:rPr>
        <w:t>om godkännande enligt 11</w:t>
      </w:r>
      <w:r>
        <w:rPr>
          <w:sz w:val="18"/>
          <w:szCs w:val="18"/>
        </w:rPr>
        <w:t> </w:t>
      </w:r>
      <w:r w:rsidRPr="002E663D">
        <w:rPr>
          <w:sz w:val="18"/>
          <w:szCs w:val="18"/>
        </w:rPr>
        <w:t>kap. 16</w:t>
      </w:r>
      <w:r>
        <w:rPr>
          <w:sz w:val="18"/>
          <w:szCs w:val="18"/>
        </w:rPr>
        <w:t> </w:t>
      </w:r>
      <w:r w:rsidRPr="002E663D">
        <w:rPr>
          <w:sz w:val="18"/>
          <w:szCs w:val="18"/>
        </w:rPr>
        <w:t>§ av ett utfört ändrings- eller lagnings</w:t>
      </w:r>
      <w:r>
        <w:rPr>
          <w:sz w:val="18"/>
          <w:szCs w:val="18"/>
        </w:rPr>
        <w:softHyphen/>
      </w:r>
      <w:r w:rsidRPr="002E663D">
        <w:rPr>
          <w:sz w:val="18"/>
          <w:szCs w:val="18"/>
        </w:rPr>
        <w:t>arbete eller av åtgärder som strider mot meddelade bestämmelser om innehållande och tappning av vatten, om arbetet eller åtgärderna inte avser en markavvattning som ska prövas av en länsstyrelse,</w:t>
      </w:r>
    </w:p>
    <w:p w14:paraId="6953EED7" w14:textId="77777777" w:rsidR="00624359" w:rsidRPr="002E663D" w:rsidRDefault="00624359" w:rsidP="002A0820">
      <w:pPr>
        <w:pStyle w:val="Brdtextmedindrag"/>
        <w:rPr>
          <w:sz w:val="18"/>
          <w:szCs w:val="18"/>
        </w:rPr>
      </w:pPr>
      <w:r w:rsidRPr="002E663D">
        <w:rPr>
          <w:sz w:val="18"/>
          <w:szCs w:val="18"/>
        </w:rPr>
        <w:t>4.</w:t>
      </w:r>
      <w:r>
        <w:rPr>
          <w:sz w:val="18"/>
          <w:szCs w:val="18"/>
        </w:rPr>
        <w:t> </w:t>
      </w:r>
      <w:r w:rsidRPr="002E663D">
        <w:rPr>
          <w:sz w:val="18"/>
          <w:szCs w:val="18"/>
        </w:rPr>
        <w:t>om tillstånd enligt 11 kap. till utrivning av en vattenanläggning eller tillstånds</w:t>
      </w:r>
      <w:r>
        <w:rPr>
          <w:sz w:val="18"/>
          <w:szCs w:val="18"/>
        </w:rPr>
        <w:softHyphen/>
      </w:r>
      <w:r w:rsidRPr="002E663D">
        <w:rPr>
          <w:sz w:val="18"/>
          <w:szCs w:val="18"/>
        </w:rPr>
        <w:t>prövning enligt 11 kap. 22 §,</w:t>
      </w:r>
    </w:p>
    <w:p w14:paraId="53FE932F" w14:textId="77777777" w:rsidR="00624359" w:rsidRPr="002E663D" w:rsidRDefault="00624359" w:rsidP="002A0820">
      <w:pPr>
        <w:pStyle w:val="Brdtextmedindrag"/>
        <w:rPr>
          <w:sz w:val="18"/>
          <w:szCs w:val="18"/>
        </w:rPr>
      </w:pPr>
      <w:r w:rsidRPr="002E663D">
        <w:rPr>
          <w:sz w:val="18"/>
          <w:szCs w:val="18"/>
        </w:rPr>
        <w:t>5.</w:t>
      </w:r>
      <w:r>
        <w:rPr>
          <w:sz w:val="18"/>
          <w:szCs w:val="18"/>
        </w:rPr>
        <w:t> </w:t>
      </w:r>
      <w:r w:rsidRPr="002E663D">
        <w:rPr>
          <w:sz w:val="18"/>
          <w:szCs w:val="18"/>
        </w:rPr>
        <w:t>om förlängning enligt 24 kap. 2 § andra stycket av genomförandetiden eller den tid inom vilken verksamheten ska ha satts igång,</w:t>
      </w:r>
    </w:p>
    <w:p w14:paraId="68614D2F" w14:textId="77777777" w:rsidR="00624359" w:rsidRPr="002E663D" w:rsidRDefault="00624359" w:rsidP="002A0820">
      <w:pPr>
        <w:pStyle w:val="Brdtextmedindrag"/>
        <w:rPr>
          <w:sz w:val="18"/>
          <w:szCs w:val="18"/>
        </w:rPr>
      </w:pPr>
      <w:r w:rsidRPr="002E663D">
        <w:rPr>
          <w:sz w:val="18"/>
          <w:szCs w:val="18"/>
        </w:rPr>
        <w:t>6.</w:t>
      </w:r>
      <w:r>
        <w:rPr>
          <w:sz w:val="18"/>
          <w:szCs w:val="18"/>
        </w:rPr>
        <w:t> </w:t>
      </w:r>
      <w:r w:rsidRPr="002E663D">
        <w:rPr>
          <w:sz w:val="18"/>
          <w:szCs w:val="18"/>
        </w:rPr>
        <w:t>om återkallelse eller förbud mot fortsatt verksamhet enligt 24 kap. 3 §,</w:t>
      </w:r>
    </w:p>
    <w:p w14:paraId="77DAFF7A" w14:textId="77777777" w:rsidR="00624359" w:rsidRDefault="00624359" w:rsidP="002A0820">
      <w:pPr>
        <w:pStyle w:val="Brdtextmedindrag"/>
        <w:rPr>
          <w:sz w:val="18"/>
          <w:szCs w:val="18"/>
        </w:rPr>
      </w:pPr>
      <w:r w:rsidRPr="002E663D">
        <w:rPr>
          <w:sz w:val="18"/>
          <w:szCs w:val="18"/>
        </w:rPr>
        <w:t>7.</w:t>
      </w:r>
      <w:r>
        <w:rPr>
          <w:sz w:val="18"/>
          <w:szCs w:val="18"/>
        </w:rPr>
        <w:t> </w:t>
      </w:r>
      <w:r w:rsidRPr="002E663D">
        <w:rPr>
          <w:sz w:val="18"/>
          <w:szCs w:val="18"/>
        </w:rPr>
        <w:t>om omprövning enligt 24 kap. 5–14 §§ som inte ska prövas av en länsstyrelse eller en kommun enligt föreskrifter som har meddelats med stöd av 9 kap. 8 §,</w:t>
      </w:r>
    </w:p>
    <w:p w14:paraId="2787F1BE" w14:textId="77777777" w:rsidR="00624359" w:rsidRPr="002E663D" w:rsidRDefault="00624359" w:rsidP="002A0820">
      <w:pPr>
        <w:pStyle w:val="Brdtextmedindrag"/>
        <w:rPr>
          <w:i/>
          <w:iCs/>
          <w:sz w:val="18"/>
          <w:szCs w:val="18"/>
        </w:rPr>
      </w:pPr>
      <w:r w:rsidRPr="002E663D">
        <w:rPr>
          <w:i/>
          <w:iCs/>
          <w:sz w:val="18"/>
          <w:szCs w:val="18"/>
        </w:rPr>
        <w:t>8. om giltighetsförlängning enligt 24 kap. 14 a §,</w:t>
      </w:r>
    </w:p>
    <w:p w14:paraId="2551DAC5" w14:textId="02046D99" w:rsidR="00624359" w:rsidRPr="002E663D" w:rsidRDefault="00624359" w:rsidP="002A0820">
      <w:pPr>
        <w:pStyle w:val="Brdtextmedindrag"/>
        <w:rPr>
          <w:sz w:val="18"/>
          <w:szCs w:val="18"/>
        </w:rPr>
      </w:pPr>
      <w:r w:rsidRPr="002E663D">
        <w:rPr>
          <w:i/>
          <w:iCs/>
          <w:sz w:val="18"/>
          <w:szCs w:val="18"/>
        </w:rPr>
        <w:t>9.</w:t>
      </w:r>
      <w:r>
        <w:rPr>
          <w:sz w:val="18"/>
          <w:szCs w:val="18"/>
        </w:rPr>
        <w:t> </w:t>
      </w:r>
      <w:r w:rsidRPr="002E663D">
        <w:rPr>
          <w:sz w:val="18"/>
          <w:szCs w:val="18"/>
        </w:rPr>
        <w:t>enligt 7</w:t>
      </w:r>
      <w:r>
        <w:rPr>
          <w:sz w:val="18"/>
          <w:szCs w:val="18"/>
        </w:rPr>
        <w:t> </w:t>
      </w:r>
      <w:r w:rsidRPr="002E663D">
        <w:rPr>
          <w:sz w:val="18"/>
          <w:szCs w:val="18"/>
        </w:rPr>
        <w:t>kap. 1</w:t>
      </w:r>
      <w:r>
        <w:rPr>
          <w:sz w:val="18"/>
          <w:szCs w:val="18"/>
        </w:rPr>
        <w:t> </w:t>
      </w:r>
      <w:r w:rsidRPr="002E663D">
        <w:rPr>
          <w:sz w:val="18"/>
          <w:szCs w:val="18"/>
        </w:rPr>
        <w:t>§ lagen (1998:812) med särskilda bestämmelser om vatten</w:t>
      </w:r>
      <w:r>
        <w:rPr>
          <w:sz w:val="18"/>
          <w:szCs w:val="18"/>
        </w:rPr>
        <w:softHyphen/>
      </w:r>
      <w:r w:rsidRPr="002E663D">
        <w:rPr>
          <w:sz w:val="18"/>
          <w:szCs w:val="18"/>
        </w:rPr>
        <w:t>verksamhet, eller</w:t>
      </w:r>
    </w:p>
    <w:p w14:paraId="50427BC0" w14:textId="7B97D02B" w:rsidR="00624359" w:rsidRDefault="00624359" w:rsidP="002A0820">
      <w:pPr>
        <w:pStyle w:val="Brdtextmedindrag"/>
        <w:rPr>
          <w:sz w:val="18"/>
          <w:szCs w:val="18"/>
        </w:rPr>
      </w:pPr>
      <w:r w:rsidRPr="002E663D">
        <w:rPr>
          <w:i/>
          <w:iCs/>
          <w:sz w:val="18"/>
          <w:szCs w:val="18"/>
        </w:rPr>
        <w:t>10.</w:t>
      </w:r>
      <w:r>
        <w:rPr>
          <w:i/>
          <w:iCs/>
          <w:sz w:val="18"/>
          <w:szCs w:val="18"/>
        </w:rPr>
        <w:t> </w:t>
      </w:r>
      <w:r w:rsidRPr="002E663D">
        <w:rPr>
          <w:sz w:val="18"/>
          <w:szCs w:val="18"/>
        </w:rPr>
        <w:t>om omprövning enligt 7</w:t>
      </w:r>
      <w:r w:rsidR="00B40F90">
        <w:rPr>
          <w:sz w:val="18"/>
          <w:szCs w:val="18"/>
        </w:rPr>
        <w:t> </w:t>
      </w:r>
      <w:r w:rsidRPr="002E663D">
        <w:rPr>
          <w:sz w:val="18"/>
          <w:szCs w:val="18"/>
        </w:rPr>
        <w:t>kap. 13–15</w:t>
      </w:r>
      <w:r w:rsidR="00B40F90">
        <w:rPr>
          <w:sz w:val="18"/>
          <w:szCs w:val="18"/>
        </w:rPr>
        <w:t> </w:t>
      </w:r>
      <w:r w:rsidRPr="002E663D">
        <w:rPr>
          <w:sz w:val="18"/>
          <w:szCs w:val="18"/>
        </w:rPr>
        <w:t>§§ lagen med särskilda bestämmelser om vattenverksamhet.</w:t>
      </w:r>
    </w:p>
    <w:p w14:paraId="219259D5" w14:textId="77777777" w:rsidR="00624359" w:rsidRDefault="00624359" w:rsidP="002A0820">
      <w:pPr>
        <w:pStyle w:val="Brdtextmedindrag"/>
        <w:rPr>
          <w:sz w:val="18"/>
          <w:szCs w:val="18"/>
        </w:rPr>
      </w:pPr>
      <w:r w:rsidRPr="005F2B9D">
        <w:rPr>
          <w:sz w:val="18"/>
          <w:szCs w:val="18"/>
        </w:rPr>
        <w:t>Mark- och miljödomstol får besluta att ett ansökningsmål som gäller uteslutande en viss eller vissa sakägare ska behandlas enligt det som gäller för stämningsmål enligt 7</w:t>
      </w:r>
      <w:r>
        <w:rPr>
          <w:sz w:val="18"/>
          <w:szCs w:val="18"/>
        </w:rPr>
        <w:t> </w:t>
      </w:r>
      <w:r w:rsidRPr="005F2B9D">
        <w:rPr>
          <w:sz w:val="18"/>
          <w:szCs w:val="18"/>
        </w:rPr>
        <w:t>kap. lagen med särskilda bestämmelser om vattenverksamhet, om sökanden medger det och målet kan avgöras med bindande verkan endast mot dessa sakägare.</w:t>
      </w:r>
    </w:p>
    <w:p w14:paraId="068CF522" w14:textId="77777777" w:rsidR="00624359" w:rsidRPr="002E663D" w:rsidRDefault="00624359" w:rsidP="002A0820">
      <w:pPr>
        <w:pStyle w:val="Brdtextmedindrag"/>
        <w:rPr>
          <w:sz w:val="18"/>
          <w:szCs w:val="18"/>
        </w:rPr>
      </w:pPr>
    </w:p>
    <w:p w14:paraId="68A4C808" w14:textId="77777777" w:rsidR="00624359" w:rsidRDefault="00624359" w:rsidP="002A0820">
      <w:pPr>
        <w:pStyle w:val="Brdtextmedindrag"/>
        <w:ind w:firstLine="0"/>
      </w:pPr>
      <w:r>
        <w:t>Paragrafen innehåller en uppräkning av de mål som är ansökningsmål.</w:t>
      </w:r>
      <w:r w:rsidRPr="003F38FD">
        <w:t xml:space="preserve"> </w:t>
      </w:r>
      <w:r>
        <w:t>Övervägandena finns i avsnitt 6.4.</w:t>
      </w:r>
    </w:p>
    <w:p w14:paraId="149ABAF8" w14:textId="77777777" w:rsidR="00624359" w:rsidRDefault="00624359" w:rsidP="002A0820">
      <w:pPr>
        <w:pStyle w:val="Brdtextmedindrag"/>
      </w:pPr>
      <w:r>
        <w:t xml:space="preserve">Den nya </w:t>
      </w:r>
      <w:r>
        <w:rPr>
          <w:i/>
          <w:iCs/>
        </w:rPr>
        <w:t xml:space="preserve">åttonde punkten </w:t>
      </w:r>
      <w:r>
        <w:t>innebär att mål om giltighetsförlängning enligt 24 kap. 14 a § är ansökningsmål.</w:t>
      </w:r>
    </w:p>
    <w:p w14:paraId="0F036A54" w14:textId="77777777" w:rsidR="00624359" w:rsidRDefault="00624359" w:rsidP="002A0820">
      <w:pPr>
        <w:pStyle w:val="Rubrik4utannumrering"/>
      </w:pPr>
      <w:r>
        <w:t>22 kap.</w:t>
      </w:r>
    </w:p>
    <w:p w14:paraId="1112CEC4" w14:textId="77777777" w:rsidR="00624359" w:rsidRDefault="00624359" w:rsidP="002A0820">
      <w:pPr>
        <w:pStyle w:val="Rubrik5utannumrering"/>
        <w:spacing w:before="0"/>
      </w:pPr>
      <w:r w:rsidRPr="008F5FD4">
        <w:t>1 §</w:t>
      </w:r>
    </w:p>
    <w:p w14:paraId="1992FC2A" w14:textId="77777777" w:rsidR="00624359" w:rsidRPr="00646BDB" w:rsidRDefault="00624359" w:rsidP="00B40F90">
      <w:pPr>
        <w:pStyle w:val="Brdtextmedindrag"/>
        <w:keepNext/>
        <w:ind w:firstLine="0"/>
        <w:rPr>
          <w:sz w:val="18"/>
          <w:szCs w:val="18"/>
        </w:rPr>
      </w:pPr>
      <w:r w:rsidRPr="00646BDB">
        <w:rPr>
          <w:sz w:val="18"/>
          <w:szCs w:val="18"/>
        </w:rPr>
        <w:t>En ansökan i ett ansökningsmål ska vara skriftlig. Den ska innehålla</w:t>
      </w:r>
    </w:p>
    <w:p w14:paraId="36E08B42" w14:textId="77777777" w:rsidR="00624359" w:rsidRPr="00646BDB" w:rsidRDefault="00624359" w:rsidP="002A0820">
      <w:pPr>
        <w:pStyle w:val="Brdtextmedindrag"/>
        <w:rPr>
          <w:sz w:val="18"/>
          <w:szCs w:val="18"/>
        </w:rPr>
      </w:pPr>
      <w:r w:rsidRPr="00646BDB">
        <w:rPr>
          <w:sz w:val="18"/>
          <w:szCs w:val="18"/>
        </w:rPr>
        <w:t>1.</w:t>
      </w:r>
      <w:r>
        <w:rPr>
          <w:sz w:val="18"/>
          <w:szCs w:val="18"/>
        </w:rPr>
        <w:t> </w:t>
      </w:r>
      <w:r w:rsidRPr="00646BDB">
        <w:rPr>
          <w:sz w:val="18"/>
          <w:szCs w:val="18"/>
        </w:rPr>
        <w:t>ritningar och tekniska beskrivningar med uppgifter om förhållandena på platsen, om produktionsmängd eller liknande, om användningen av råvaror, andra insatsvaror och ämnen och om energianvändning,</w:t>
      </w:r>
    </w:p>
    <w:p w14:paraId="5F4B3F10" w14:textId="4D78F1BC" w:rsidR="00624359" w:rsidRDefault="00624359" w:rsidP="002A0820">
      <w:pPr>
        <w:pStyle w:val="Brdtextmedindrag"/>
        <w:rPr>
          <w:sz w:val="18"/>
          <w:szCs w:val="18"/>
        </w:rPr>
      </w:pPr>
      <w:r w:rsidRPr="00646BDB">
        <w:rPr>
          <w:sz w:val="18"/>
          <w:szCs w:val="18"/>
        </w:rPr>
        <w:t>2.</w:t>
      </w:r>
      <w:r>
        <w:rPr>
          <w:sz w:val="18"/>
          <w:szCs w:val="18"/>
        </w:rPr>
        <w:t> </w:t>
      </w:r>
      <w:r w:rsidRPr="00646BDB">
        <w:rPr>
          <w:sz w:val="18"/>
          <w:szCs w:val="18"/>
        </w:rPr>
        <w:t>uppgifter om utsläppskällor, om arten och mängden av alla förutsebara utsläpp och om förslag till de åtgärder som kan behövas dels för att förebygga uppkomsten av avfall, dels för att förbereda för återanvändning, material</w:t>
      </w:r>
      <w:r>
        <w:rPr>
          <w:sz w:val="18"/>
          <w:szCs w:val="18"/>
        </w:rPr>
        <w:softHyphen/>
      </w:r>
      <w:r w:rsidRPr="00646BDB">
        <w:rPr>
          <w:sz w:val="18"/>
          <w:szCs w:val="18"/>
        </w:rPr>
        <w:t>åter</w:t>
      </w:r>
      <w:r w:rsidR="00B40F90">
        <w:rPr>
          <w:sz w:val="18"/>
          <w:szCs w:val="18"/>
        </w:rPr>
        <w:softHyphen/>
      </w:r>
      <w:r w:rsidRPr="00646BDB">
        <w:rPr>
          <w:sz w:val="18"/>
          <w:szCs w:val="18"/>
        </w:rPr>
        <w:t>vinning och annan återvinning av det avfall som anläggningen ger upphov till,</w:t>
      </w:r>
    </w:p>
    <w:p w14:paraId="64BF2BB7" w14:textId="77777777" w:rsidR="00624359" w:rsidRDefault="00624359" w:rsidP="002A0820">
      <w:pPr>
        <w:pStyle w:val="Brdtextmedindrag"/>
        <w:rPr>
          <w:sz w:val="18"/>
          <w:szCs w:val="18"/>
        </w:rPr>
      </w:pPr>
      <w:r w:rsidRPr="00646BDB">
        <w:rPr>
          <w:sz w:val="18"/>
          <w:szCs w:val="18"/>
        </w:rPr>
        <w:t>3.</w:t>
      </w:r>
      <w:r>
        <w:rPr>
          <w:sz w:val="18"/>
          <w:szCs w:val="18"/>
        </w:rPr>
        <w:t> </w:t>
      </w:r>
      <w:r w:rsidRPr="00646BDB">
        <w:rPr>
          <w:sz w:val="18"/>
          <w:szCs w:val="18"/>
        </w:rPr>
        <w:t xml:space="preserve">en miljökonsekvensbeskrivning </w:t>
      </w:r>
      <w:r w:rsidRPr="00646BDB">
        <w:rPr>
          <w:i/>
          <w:iCs/>
          <w:sz w:val="18"/>
          <w:szCs w:val="18"/>
        </w:rPr>
        <w:t>eller ett förenklat underlag</w:t>
      </w:r>
      <w:r w:rsidRPr="00646BDB">
        <w:rPr>
          <w:sz w:val="18"/>
          <w:szCs w:val="18"/>
        </w:rPr>
        <w:t xml:space="preserve"> när det krävs enligt 6 kap.,</w:t>
      </w:r>
    </w:p>
    <w:p w14:paraId="14FD02B2" w14:textId="77777777" w:rsidR="00624359" w:rsidRPr="00646BDB" w:rsidRDefault="00624359" w:rsidP="002A0820">
      <w:pPr>
        <w:pStyle w:val="Brdtextmedindrag"/>
        <w:rPr>
          <w:sz w:val="18"/>
          <w:szCs w:val="18"/>
        </w:rPr>
      </w:pPr>
      <w:r w:rsidRPr="00646BDB">
        <w:rPr>
          <w:sz w:val="18"/>
          <w:szCs w:val="18"/>
        </w:rPr>
        <w:t>4.</w:t>
      </w:r>
      <w:r>
        <w:rPr>
          <w:sz w:val="18"/>
          <w:szCs w:val="18"/>
        </w:rPr>
        <w:t> </w:t>
      </w:r>
      <w:r w:rsidRPr="00646BDB">
        <w:rPr>
          <w:sz w:val="18"/>
          <w:szCs w:val="18"/>
        </w:rPr>
        <w:t>förslag till skyddsåtgärder eller andra försiktighetsmått samt de övriga uppgifter som behövs för att bedöma hur de allmänna hänsynsreglerna i 2 kap. följs,</w:t>
      </w:r>
    </w:p>
    <w:p w14:paraId="495D19C4" w14:textId="77777777" w:rsidR="00624359" w:rsidRPr="00646BDB" w:rsidRDefault="00624359" w:rsidP="002A0820">
      <w:pPr>
        <w:pStyle w:val="Brdtextmedindrag"/>
        <w:rPr>
          <w:sz w:val="18"/>
          <w:szCs w:val="18"/>
        </w:rPr>
      </w:pPr>
      <w:r w:rsidRPr="00646BDB">
        <w:rPr>
          <w:sz w:val="18"/>
          <w:szCs w:val="18"/>
        </w:rPr>
        <w:t>5.</w:t>
      </w:r>
      <w:r>
        <w:rPr>
          <w:sz w:val="18"/>
          <w:szCs w:val="18"/>
        </w:rPr>
        <w:t> </w:t>
      </w:r>
      <w:r w:rsidRPr="00646BDB">
        <w:rPr>
          <w:sz w:val="18"/>
          <w:szCs w:val="18"/>
        </w:rPr>
        <w:t>förslag till övervakning och kontroll av verksamheten,</w:t>
      </w:r>
    </w:p>
    <w:p w14:paraId="13B24966" w14:textId="77777777" w:rsidR="00624359" w:rsidRPr="00646BDB" w:rsidRDefault="00624359" w:rsidP="002A0820">
      <w:pPr>
        <w:pStyle w:val="Brdtextmedindrag"/>
        <w:rPr>
          <w:sz w:val="18"/>
          <w:szCs w:val="18"/>
        </w:rPr>
      </w:pPr>
      <w:r w:rsidRPr="00646BDB">
        <w:rPr>
          <w:sz w:val="18"/>
          <w:szCs w:val="18"/>
        </w:rPr>
        <w:t>6.</w:t>
      </w:r>
      <w:r>
        <w:rPr>
          <w:sz w:val="18"/>
          <w:szCs w:val="18"/>
        </w:rPr>
        <w:t> </w:t>
      </w:r>
      <w:r w:rsidRPr="00646BDB">
        <w:rPr>
          <w:sz w:val="18"/>
          <w:szCs w:val="18"/>
        </w:rPr>
        <w:t>det handlingsprogram och den säkerhetsrapport som krävs enligt lagen (1999:381) om åtgärder för att förebygga och begränsa följderna av allvarliga kemikalieolyckor, om den verksamhet eller åtgärd som målet avser omfattas av den lagen,</w:t>
      </w:r>
    </w:p>
    <w:p w14:paraId="39B695B0" w14:textId="77777777" w:rsidR="00624359" w:rsidRPr="00646BDB" w:rsidRDefault="00624359" w:rsidP="002A0820">
      <w:pPr>
        <w:pStyle w:val="Brdtextmedindrag"/>
        <w:rPr>
          <w:sz w:val="18"/>
          <w:szCs w:val="18"/>
        </w:rPr>
      </w:pPr>
      <w:r w:rsidRPr="00646BDB">
        <w:rPr>
          <w:sz w:val="18"/>
          <w:szCs w:val="18"/>
        </w:rPr>
        <w:t>7.</w:t>
      </w:r>
      <w:r>
        <w:rPr>
          <w:sz w:val="18"/>
          <w:szCs w:val="18"/>
        </w:rPr>
        <w:t> </w:t>
      </w:r>
      <w:r w:rsidRPr="00646BDB">
        <w:rPr>
          <w:sz w:val="18"/>
          <w:szCs w:val="18"/>
        </w:rPr>
        <w:t>en statusrapport när det krävs enligt föreskrifter som har meddelats med stöd av 10 kap. 21 § första stycket 5,</w:t>
      </w:r>
    </w:p>
    <w:p w14:paraId="2C994D4A" w14:textId="7557BBBD" w:rsidR="00624359" w:rsidRPr="00646BDB" w:rsidRDefault="00624359" w:rsidP="002A0820">
      <w:pPr>
        <w:pStyle w:val="Brdtextmedindrag"/>
        <w:rPr>
          <w:sz w:val="18"/>
          <w:szCs w:val="18"/>
        </w:rPr>
      </w:pPr>
      <w:r w:rsidRPr="00646BDB">
        <w:rPr>
          <w:sz w:val="18"/>
          <w:szCs w:val="18"/>
        </w:rPr>
        <w:t>8.</w:t>
      </w:r>
      <w:r>
        <w:rPr>
          <w:sz w:val="18"/>
          <w:szCs w:val="18"/>
        </w:rPr>
        <w:t> </w:t>
      </w:r>
      <w:r w:rsidRPr="00646BDB">
        <w:rPr>
          <w:sz w:val="18"/>
          <w:szCs w:val="18"/>
        </w:rPr>
        <w:t>en avfallshanteringsplan för utvinningsavfall när en sådan krävs enligt före</w:t>
      </w:r>
      <w:r w:rsidR="00B40F90">
        <w:rPr>
          <w:sz w:val="18"/>
          <w:szCs w:val="18"/>
        </w:rPr>
        <w:softHyphen/>
      </w:r>
      <w:r w:rsidRPr="00646BDB">
        <w:rPr>
          <w:sz w:val="18"/>
          <w:szCs w:val="18"/>
        </w:rPr>
        <w:t>skrifter som har meddelats med stöd av 15 kap. 40 §, och</w:t>
      </w:r>
    </w:p>
    <w:p w14:paraId="1036ED3F" w14:textId="77777777" w:rsidR="00624359" w:rsidRPr="00646BDB" w:rsidRDefault="00624359" w:rsidP="002A0820">
      <w:pPr>
        <w:pStyle w:val="Brdtextmedindrag"/>
        <w:rPr>
          <w:sz w:val="18"/>
          <w:szCs w:val="18"/>
        </w:rPr>
      </w:pPr>
      <w:r w:rsidRPr="00646BDB">
        <w:rPr>
          <w:sz w:val="18"/>
          <w:szCs w:val="18"/>
        </w:rPr>
        <w:t>9.</w:t>
      </w:r>
      <w:r>
        <w:rPr>
          <w:sz w:val="18"/>
          <w:szCs w:val="18"/>
        </w:rPr>
        <w:t> </w:t>
      </w:r>
      <w:r w:rsidRPr="00646BDB">
        <w:rPr>
          <w:sz w:val="18"/>
          <w:szCs w:val="18"/>
        </w:rPr>
        <w:t>en icke-teknisk sammanfattning av de uppgifter som anges i 1–8.</w:t>
      </w:r>
    </w:p>
    <w:p w14:paraId="263849CD" w14:textId="77777777" w:rsidR="00624359" w:rsidRPr="00646BDB" w:rsidRDefault="00624359" w:rsidP="002A0820">
      <w:pPr>
        <w:pStyle w:val="Brdtextmedindrag"/>
        <w:rPr>
          <w:sz w:val="18"/>
          <w:szCs w:val="18"/>
        </w:rPr>
      </w:pPr>
    </w:p>
    <w:p w14:paraId="587414FD" w14:textId="77777777" w:rsidR="00624359" w:rsidRDefault="00624359" w:rsidP="002A0820">
      <w:pPr>
        <w:pStyle w:val="Brdtextmedindrag"/>
        <w:keepNext/>
        <w:ind w:firstLine="0"/>
      </w:pPr>
      <w:r>
        <w:t>Paragrafen innehåller bestämmelser om en ansökan i ett ansökningsmål.</w:t>
      </w:r>
    </w:p>
    <w:p w14:paraId="78560DBE" w14:textId="77777777" w:rsidR="00624359" w:rsidRDefault="00624359" w:rsidP="002A0820">
      <w:pPr>
        <w:pStyle w:val="Brdtextmedindrag"/>
      </w:pPr>
      <w:r>
        <w:t xml:space="preserve">Ändringen i </w:t>
      </w:r>
      <w:r>
        <w:rPr>
          <w:i/>
          <w:iCs/>
        </w:rPr>
        <w:t>tredje punkten</w:t>
      </w:r>
      <w:r>
        <w:t xml:space="preserve"> innebär att en ansökan, ska innehålla ett förenklat underlag när det krävs enligt 6 kap. Ändringen är en följdändring till ändringen av 6 kap. 47 §.</w:t>
      </w:r>
    </w:p>
    <w:p w14:paraId="185A1814" w14:textId="77777777" w:rsidR="00624359" w:rsidRDefault="00624359" w:rsidP="002A0820">
      <w:pPr>
        <w:pStyle w:val="Rubrik5utannumrering"/>
      </w:pPr>
      <w:r w:rsidRPr="000E744A">
        <w:t>1 d §</w:t>
      </w:r>
    </w:p>
    <w:p w14:paraId="535A7A07" w14:textId="77777777" w:rsidR="00624359" w:rsidRPr="00856971" w:rsidRDefault="00624359" w:rsidP="002A0820">
      <w:pPr>
        <w:pStyle w:val="Brdtextmedindrag"/>
        <w:ind w:firstLine="0"/>
        <w:rPr>
          <w:sz w:val="18"/>
          <w:szCs w:val="18"/>
        </w:rPr>
      </w:pPr>
      <w:r w:rsidRPr="00856971">
        <w:rPr>
          <w:sz w:val="18"/>
          <w:szCs w:val="18"/>
        </w:rPr>
        <w:t>En ansökan om omprövning eller om tillstånd att ändra en verksamhet ska innehålla en redogörelse för alla tillståndsbestämmelser och villkor som gäller för verksamheten enligt tidigare tillstånd.</w:t>
      </w:r>
    </w:p>
    <w:p w14:paraId="51083250" w14:textId="77777777" w:rsidR="00624359" w:rsidRPr="00856971" w:rsidRDefault="00624359" w:rsidP="002A0820">
      <w:pPr>
        <w:pStyle w:val="Brdtextmedindrag"/>
        <w:rPr>
          <w:sz w:val="18"/>
          <w:szCs w:val="18"/>
        </w:rPr>
      </w:pPr>
      <w:r w:rsidRPr="00856971">
        <w:rPr>
          <w:sz w:val="18"/>
          <w:szCs w:val="18"/>
        </w:rPr>
        <w:t>Om ansökan avser ett ändringstillstånd enligt 16 kap. 2 a §, ska ansökan också innehålla</w:t>
      </w:r>
    </w:p>
    <w:p w14:paraId="427F03C0" w14:textId="77777777" w:rsidR="00624359" w:rsidRDefault="00624359" w:rsidP="002A0820">
      <w:pPr>
        <w:pStyle w:val="Brdtextmedindrag"/>
        <w:rPr>
          <w:sz w:val="18"/>
          <w:szCs w:val="18"/>
        </w:rPr>
      </w:pPr>
      <w:r w:rsidRPr="00BE66BB">
        <w:rPr>
          <w:sz w:val="18"/>
          <w:szCs w:val="18"/>
        </w:rPr>
        <w:t xml:space="preserve">1. de uppgifter som behövs för att bedöma </w:t>
      </w:r>
      <w:r w:rsidRPr="00BE66BB">
        <w:rPr>
          <w:i/>
          <w:iCs/>
          <w:sz w:val="18"/>
          <w:szCs w:val="18"/>
        </w:rPr>
        <w:t>att det inte är olämpligt att tillståndet begränsas till att enbart avse ändringen av verksamheten</w:t>
      </w:r>
      <w:r w:rsidRPr="00BE66BB">
        <w:rPr>
          <w:sz w:val="18"/>
          <w:szCs w:val="18"/>
        </w:rPr>
        <w:t>, och</w:t>
      </w:r>
    </w:p>
    <w:p w14:paraId="1DBFAAAE" w14:textId="77777777" w:rsidR="00624359" w:rsidRPr="00BE66BB" w:rsidRDefault="00624359" w:rsidP="002A0820">
      <w:pPr>
        <w:pStyle w:val="Brdtextmedindrag"/>
        <w:rPr>
          <w:sz w:val="18"/>
          <w:szCs w:val="18"/>
        </w:rPr>
      </w:pPr>
      <w:r w:rsidRPr="00BE66BB">
        <w:rPr>
          <w:sz w:val="18"/>
          <w:szCs w:val="18"/>
        </w:rPr>
        <w:t>2. en avfallshanteringsplan för utvinningsavfall när en sådan krävs enligt föreskrifter som har meddelats med stöd av 15 kap. 40 §.</w:t>
      </w:r>
    </w:p>
    <w:p w14:paraId="5D038517" w14:textId="77777777" w:rsidR="00624359" w:rsidRPr="00BE66BB" w:rsidRDefault="00624359" w:rsidP="002A0820">
      <w:pPr>
        <w:pStyle w:val="Brdtextmedindrag"/>
        <w:rPr>
          <w:sz w:val="18"/>
          <w:szCs w:val="18"/>
        </w:rPr>
      </w:pPr>
      <w:r w:rsidRPr="00BE66BB">
        <w:rPr>
          <w:sz w:val="18"/>
          <w:szCs w:val="18"/>
        </w:rPr>
        <w:t>Om ansökan avser en omprövning enligt 24</w:t>
      </w:r>
      <w:r>
        <w:rPr>
          <w:sz w:val="18"/>
          <w:szCs w:val="18"/>
        </w:rPr>
        <w:t> </w:t>
      </w:r>
      <w:r w:rsidRPr="00BE66BB">
        <w:rPr>
          <w:sz w:val="18"/>
          <w:szCs w:val="18"/>
        </w:rPr>
        <w:t>kap. 13</w:t>
      </w:r>
      <w:r>
        <w:rPr>
          <w:sz w:val="18"/>
          <w:szCs w:val="18"/>
        </w:rPr>
        <w:t> </w:t>
      </w:r>
      <w:r w:rsidRPr="00BE66BB">
        <w:rPr>
          <w:sz w:val="18"/>
          <w:szCs w:val="18"/>
        </w:rPr>
        <w:t>a § ska den också innehålla en redogörelse för de arbeten som återstår för den tillståndsgivna vatten</w:t>
      </w:r>
      <w:r>
        <w:rPr>
          <w:sz w:val="18"/>
          <w:szCs w:val="18"/>
        </w:rPr>
        <w:softHyphen/>
      </w:r>
      <w:r w:rsidRPr="00BE66BB">
        <w:rPr>
          <w:sz w:val="18"/>
          <w:szCs w:val="18"/>
        </w:rPr>
        <w:t>verk</w:t>
      </w:r>
      <w:r>
        <w:rPr>
          <w:sz w:val="18"/>
          <w:szCs w:val="18"/>
        </w:rPr>
        <w:softHyphen/>
      </w:r>
      <w:r w:rsidRPr="00BE66BB">
        <w:rPr>
          <w:sz w:val="18"/>
          <w:szCs w:val="18"/>
        </w:rPr>
        <w:t>samheten.</w:t>
      </w:r>
    </w:p>
    <w:p w14:paraId="6B159FD1" w14:textId="77777777" w:rsidR="00624359" w:rsidRPr="00BE66BB" w:rsidRDefault="00624359" w:rsidP="002A0820">
      <w:pPr>
        <w:pStyle w:val="Brdtextmedindrag"/>
        <w:rPr>
          <w:sz w:val="18"/>
          <w:szCs w:val="18"/>
        </w:rPr>
      </w:pPr>
    </w:p>
    <w:p w14:paraId="37A0F44F" w14:textId="77777777" w:rsidR="00624359" w:rsidRDefault="00624359" w:rsidP="002A0820">
      <w:pPr>
        <w:pStyle w:val="Brdtextmedindrag"/>
        <w:ind w:firstLine="0"/>
      </w:pPr>
      <w:r>
        <w:t>Paragrafen innehåller bestämmelser om vad en ansökan om omprövning eller ändringstillstånd ska innehålla.</w:t>
      </w:r>
      <w:r w:rsidRPr="00CA394D">
        <w:t xml:space="preserve"> </w:t>
      </w:r>
      <w:r w:rsidRPr="00936D52">
        <w:t>Överväganden</w:t>
      </w:r>
      <w:r>
        <w:t>a</w:t>
      </w:r>
      <w:r w:rsidRPr="00936D52">
        <w:t xml:space="preserve"> finns i avsnit</w:t>
      </w:r>
      <w:r>
        <w:t>t 6.1.</w:t>
      </w:r>
    </w:p>
    <w:p w14:paraId="34C95D61" w14:textId="367964E6" w:rsidR="00624359" w:rsidRPr="00936D52" w:rsidRDefault="00624359" w:rsidP="002A0820">
      <w:pPr>
        <w:pStyle w:val="Brdtextmedindrag"/>
      </w:pPr>
      <w:r>
        <w:rPr>
          <w:i/>
          <w:iCs/>
        </w:rPr>
        <w:t>A</w:t>
      </w:r>
      <w:r w:rsidRPr="00936D52">
        <w:rPr>
          <w:i/>
          <w:iCs/>
        </w:rPr>
        <w:t xml:space="preserve">ndra stycket </w:t>
      </w:r>
      <w:r>
        <w:rPr>
          <w:i/>
          <w:iCs/>
        </w:rPr>
        <w:t xml:space="preserve">första punkten </w:t>
      </w:r>
      <w:r w:rsidRPr="00936D52">
        <w:t xml:space="preserve">ändras </w:t>
      </w:r>
      <w:r>
        <w:t xml:space="preserve">på så sätt att en ansökan som avser ett ändringstillstånd enligt 16 kap. 2 a § ska innehålla de uppgifter som behövs för att bedöma att det inte är olämpligt att tillståndet begränsas till att enbart avse ändringen av verksamheten. Enligt hittillsvarande lydelse ska uppgifterna och bedömningen avse att ändringstillståndet är lämpligt. </w:t>
      </w:r>
      <w:r w:rsidRPr="00936D52">
        <w:t xml:space="preserve">Ändringen </w:t>
      </w:r>
      <w:r>
        <w:t xml:space="preserve">är föranledd av </w:t>
      </w:r>
      <w:r w:rsidRPr="00936D52">
        <w:t>den ändring som görs i 16</w:t>
      </w:r>
      <w:r>
        <w:t> </w:t>
      </w:r>
      <w:r w:rsidRPr="00936D52">
        <w:t>kap.</w:t>
      </w:r>
      <w:r>
        <w:t xml:space="preserve"> </w:t>
      </w:r>
      <w:r w:rsidRPr="00936D52">
        <w:t>2</w:t>
      </w:r>
      <w:r>
        <w:t> </w:t>
      </w:r>
      <w:r w:rsidRPr="00936D52">
        <w:t>a</w:t>
      </w:r>
      <w:r>
        <w:t> </w:t>
      </w:r>
      <w:r w:rsidRPr="00936D52">
        <w:t>§</w:t>
      </w:r>
      <w:r>
        <w:t>, enligt vilken ett ändringstillstånd inte får meddelas om det är olämpligt att tillståndet begränsas till att enbart avse ändringen av verksamheten.</w:t>
      </w:r>
    </w:p>
    <w:p w14:paraId="2C10348C" w14:textId="77777777" w:rsidR="00624359" w:rsidRDefault="00624359" w:rsidP="002A0820">
      <w:pPr>
        <w:pStyle w:val="Rubrik5utannumrering"/>
      </w:pPr>
      <w:r w:rsidRPr="000E744A">
        <w:t>1 g §</w:t>
      </w:r>
    </w:p>
    <w:p w14:paraId="04BC9E54" w14:textId="77777777" w:rsidR="00624359" w:rsidRDefault="00624359" w:rsidP="002A0820">
      <w:pPr>
        <w:pStyle w:val="Brdtext"/>
        <w:keepNext/>
        <w:rPr>
          <w:i/>
          <w:iCs/>
          <w:sz w:val="18"/>
          <w:szCs w:val="18"/>
        </w:rPr>
      </w:pPr>
      <w:r w:rsidRPr="00EF7B20">
        <w:rPr>
          <w:i/>
          <w:iCs/>
          <w:sz w:val="18"/>
          <w:szCs w:val="18"/>
        </w:rPr>
        <w:t>En ansökan om giltighetsförlängning av ett tillstånd enligt 24 kap. 14 a § ska inne</w:t>
      </w:r>
      <w:r w:rsidRPr="00EF7B20">
        <w:rPr>
          <w:i/>
          <w:iCs/>
          <w:sz w:val="18"/>
          <w:szCs w:val="18"/>
        </w:rPr>
        <w:softHyphen/>
        <w:t>hålla den utredning om verksamheten och övriga förhållanden som behövs för prövningen.</w:t>
      </w:r>
    </w:p>
    <w:p w14:paraId="7ADDAC21" w14:textId="05E4F0AD" w:rsidR="00624359" w:rsidRPr="006336EB" w:rsidRDefault="00624359" w:rsidP="006336EB">
      <w:pPr>
        <w:pStyle w:val="Brdtextmedindrag"/>
        <w:rPr>
          <w:i/>
          <w:iCs/>
          <w:sz w:val="18"/>
          <w:szCs w:val="18"/>
        </w:rPr>
      </w:pPr>
      <w:r>
        <w:rPr>
          <w:i/>
          <w:iCs/>
          <w:sz w:val="18"/>
          <w:szCs w:val="18"/>
        </w:rPr>
        <w:t>En</w:t>
      </w:r>
      <w:r w:rsidRPr="006336EB">
        <w:rPr>
          <w:i/>
          <w:iCs/>
          <w:sz w:val="18"/>
          <w:szCs w:val="18"/>
        </w:rPr>
        <w:t xml:space="preserve"> ansökan </w:t>
      </w:r>
      <w:r>
        <w:rPr>
          <w:i/>
          <w:iCs/>
          <w:sz w:val="18"/>
          <w:szCs w:val="18"/>
        </w:rPr>
        <w:t>om</w:t>
      </w:r>
      <w:r w:rsidRPr="006336EB">
        <w:rPr>
          <w:i/>
          <w:iCs/>
          <w:sz w:val="18"/>
          <w:szCs w:val="18"/>
        </w:rPr>
        <w:t xml:space="preserve"> en </w:t>
      </w:r>
      <w:r>
        <w:rPr>
          <w:i/>
          <w:iCs/>
          <w:sz w:val="18"/>
          <w:szCs w:val="18"/>
        </w:rPr>
        <w:t>giltighets</w:t>
      </w:r>
      <w:r w:rsidRPr="006336EB">
        <w:rPr>
          <w:i/>
          <w:iCs/>
          <w:sz w:val="18"/>
          <w:szCs w:val="18"/>
        </w:rPr>
        <w:t xml:space="preserve">förlängning av ett tillstånd som avses i 7 kap. 28 a § miljöbalken ska </w:t>
      </w:r>
      <w:r>
        <w:rPr>
          <w:i/>
          <w:iCs/>
          <w:sz w:val="18"/>
          <w:szCs w:val="18"/>
        </w:rPr>
        <w:t>även</w:t>
      </w:r>
      <w:r w:rsidRPr="006336EB">
        <w:rPr>
          <w:i/>
          <w:iCs/>
          <w:sz w:val="18"/>
          <w:szCs w:val="18"/>
        </w:rPr>
        <w:t xml:space="preserve"> innehålla en utredning som visar hur verksamheten ensam eller tillsammans med andra verksamheter eller åtgärder kan komma att påverka miljön i naturområdet</w:t>
      </w:r>
      <w:r w:rsidRPr="006336EB">
        <w:rPr>
          <w:sz w:val="18"/>
          <w:szCs w:val="18"/>
        </w:rPr>
        <w:t>.</w:t>
      </w:r>
    </w:p>
    <w:p w14:paraId="5312AA39" w14:textId="77777777" w:rsidR="00624359" w:rsidRDefault="00624359" w:rsidP="002A0820">
      <w:pPr>
        <w:pStyle w:val="Brdtextmedindrag"/>
        <w:keepNext/>
        <w:ind w:firstLine="0"/>
      </w:pPr>
    </w:p>
    <w:p w14:paraId="0E191EE8" w14:textId="0E866866" w:rsidR="00624359" w:rsidRDefault="00624359" w:rsidP="002A0820">
      <w:pPr>
        <w:pStyle w:val="Brdtextmedindrag"/>
        <w:ind w:firstLine="0"/>
      </w:pPr>
      <w:r>
        <w:t xml:space="preserve">Paragrafen, som är ny, reglerar vad en ansökan om giltighetsförlängning ska innehålla. </w:t>
      </w:r>
      <w:r w:rsidR="009870BD" w:rsidRPr="009870BD">
        <w:t xml:space="preserve">Paragrafen utformas efter synpunkter från </w:t>
      </w:r>
      <w:r w:rsidR="009870BD" w:rsidRPr="005A64A4">
        <w:rPr>
          <w:i/>
          <w:iCs/>
        </w:rPr>
        <w:t>Lagrådet</w:t>
      </w:r>
      <w:r w:rsidR="009870BD" w:rsidRPr="009870BD">
        <w:t xml:space="preserve">. </w:t>
      </w:r>
      <w:r>
        <w:t>Övervägandena finns i avsnitt 6.4.</w:t>
      </w:r>
    </w:p>
    <w:p w14:paraId="74C367B8" w14:textId="5711A45F" w:rsidR="00624359" w:rsidRDefault="00624359" w:rsidP="002A0820">
      <w:pPr>
        <w:pStyle w:val="Brdtextmedindrag"/>
      </w:pPr>
      <w:r>
        <w:t xml:space="preserve">I </w:t>
      </w:r>
      <w:r>
        <w:rPr>
          <w:i/>
          <w:iCs/>
        </w:rPr>
        <w:t xml:space="preserve">första stycket </w:t>
      </w:r>
      <w:r>
        <w:t>anges att en ansökan om giltighetsförlängning av ett tillstånd som avses i 24 kap. 14 a § ska innehålla den utredning om verk</w:t>
      </w:r>
      <w:r w:rsidR="00B40F90">
        <w:softHyphen/>
      </w:r>
      <w:r>
        <w:t>sam</w:t>
      </w:r>
      <w:r w:rsidR="00B40F90">
        <w:softHyphen/>
      </w:r>
      <w:r>
        <w:t>heten och övriga förhållanden som behövs för prövningen. Det behövs bl.a. utredning som visar att en förlängning är lämplig och huruvida det finns behov av att ändra villkor i tillståndet. Utredningen kan utgöras av den miljökonsekvensbeskrivning som togs fram i samband med den tidigare tillståndsansökan, miljörapporter som har getts in till tillsyns</w:t>
      </w:r>
      <w:r w:rsidR="00B40F90">
        <w:softHyphen/>
      </w:r>
      <w:r>
        <w:t>myn</w:t>
      </w:r>
      <w:r w:rsidR="00B40F90">
        <w:softHyphen/>
      </w:r>
      <w:r>
        <w:t>dig</w:t>
      </w:r>
      <w:r w:rsidR="00B40F90">
        <w:softHyphen/>
      </w:r>
      <w:r>
        <w:t>heten under den tid som verksamheten har bedrivits eller en sammanställning av sådana rapporter. Det kan även behövas underlag som beskriver eventuella förändringar i verksamhetens omgivning.</w:t>
      </w:r>
    </w:p>
    <w:p w14:paraId="728C3547" w14:textId="36FA49AC" w:rsidR="00624359" w:rsidRDefault="00624359" w:rsidP="002A0820">
      <w:pPr>
        <w:pStyle w:val="Brdtextmedindrag"/>
      </w:pPr>
      <w:r>
        <w:t xml:space="preserve">I </w:t>
      </w:r>
      <w:r>
        <w:rPr>
          <w:i/>
          <w:iCs/>
        </w:rPr>
        <w:t>andra stycket</w:t>
      </w:r>
      <w:r>
        <w:t xml:space="preserve"> anges att om ansökan avser en giltighetsförlängning av ett tillstånd som avses i 7 kap. 28 a §, ett Natura 2000-tillstånd, ska ansökan även innehålla en utredning som visar hur verksamheten ensam eller tillsammans med andra verksamheter eller åtgärder kan komma att påverka miljön i naturområdet. Utredningen ska möjliggöra en bedömning av de förutsättningar som anges i 7 kap. 28 b §.</w:t>
      </w:r>
    </w:p>
    <w:p w14:paraId="076EFBF4" w14:textId="77777777" w:rsidR="00624359" w:rsidRDefault="00624359" w:rsidP="002A0820">
      <w:pPr>
        <w:pStyle w:val="Rubrik5utannumrering"/>
      </w:pPr>
      <w:r w:rsidRPr="00C97236">
        <w:t>2 §</w:t>
      </w:r>
    </w:p>
    <w:p w14:paraId="47C467BA" w14:textId="77777777" w:rsidR="00624359" w:rsidRPr="00EF7B20" w:rsidRDefault="00624359" w:rsidP="002A0820">
      <w:pPr>
        <w:pStyle w:val="Brdtextmedindrag"/>
        <w:ind w:firstLine="0"/>
        <w:rPr>
          <w:sz w:val="18"/>
          <w:szCs w:val="18"/>
        </w:rPr>
      </w:pPr>
      <w:r w:rsidRPr="00EF7B20">
        <w:rPr>
          <w:sz w:val="18"/>
          <w:szCs w:val="18"/>
        </w:rPr>
        <w:t xml:space="preserve">Ansökningshandlingarna </w:t>
      </w:r>
      <w:r w:rsidRPr="00EF7B20">
        <w:rPr>
          <w:i/>
          <w:iCs/>
          <w:sz w:val="18"/>
          <w:szCs w:val="18"/>
        </w:rPr>
        <w:t>ska lämnas</w:t>
      </w:r>
      <w:r w:rsidRPr="00EF7B20">
        <w:rPr>
          <w:sz w:val="18"/>
          <w:szCs w:val="18"/>
        </w:rPr>
        <w:t xml:space="preserve"> in i det antal exemplar som mark- och miljö</w:t>
      </w:r>
      <w:r>
        <w:rPr>
          <w:sz w:val="18"/>
          <w:szCs w:val="18"/>
        </w:rPr>
        <w:softHyphen/>
      </w:r>
      <w:r w:rsidRPr="00EF7B20">
        <w:rPr>
          <w:sz w:val="18"/>
          <w:szCs w:val="18"/>
        </w:rPr>
        <w:t xml:space="preserve">domstolen </w:t>
      </w:r>
      <w:r w:rsidRPr="00EF7B20">
        <w:rPr>
          <w:i/>
          <w:iCs/>
          <w:sz w:val="18"/>
          <w:szCs w:val="18"/>
        </w:rPr>
        <w:t>anser behövs och i det format som domstolen anger</w:t>
      </w:r>
      <w:r w:rsidRPr="00EF7B20">
        <w:rPr>
          <w:sz w:val="18"/>
          <w:szCs w:val="18"/>
        </w:rPr>
        <w:t>.</w:t>
      </w:r>
    </w:p>
    <w:p w14:paraId="54CC2B3A" w14:textId="77777777" w:rsidR="00624359" w:rsidRPr="00EF1997" w:rsidRDefault="00624359" w:rsidP="002A0820">
      <w:pPr>
        <w:pStyle w:val="Brdtextmedindrag"/>
        <w:rPr>
          <w:i/>
          <w:iCs/>
          <w:sz w:val="18"/>
          <w:szCs w:val="18"/>
        </w:rPr>
      </w:pPr>
      <w:r w:rsidRPr="00EF1997">
        <w:rPr>
          <w:i/>
          <w:iCs/>
          <w:sz w:val="18"/>
          <w:szCs w:val="18"/>
        </w:rPr>
        <w:t>Domstolen ska förelägga sökanden att inom viss tid avhjälpa en brist i ansökan som består i att ansökningshandlingarna</w:t>
      </w:r>
    </w:p>
    <w:p w14:paraId="37A3360C" w14:textId="77777777" w:rsidR="00624359" w:rsidRPr="00EF1997" w:rsidRDefault="00624359" w:rsidP="002A0820">
      <w:pPr>
        <w:pStyle w:val="Brdtextmedindrag"/>
        <w:rPr>
          <w:i/>
          <w:iCs/>
          <w:sz w:val="18"/>
          <w:szCs w:val="18"/>
        </w:rPr>
      </w:pPr>
      <w:r w:rsidRPr="00EF1997">
        <w:rPr>
          <w:i/>
          <w:iCs/>
          <w:sz w:val="18"/>
          <w:szCs w:val="18"/>
        </w:rPr>
        <w:t>1. inte har lämnats in i rätt antal exemplar eller format, eller</w:t>
      </w:r>
    </w:p>
    <w:p w14:paraId="0B5D4C5E" w14:textId="77777777" w:rsidR="00624359" w:rsidRPr="00EF1997" w:rsidRDefault="00624359" w:rsidP="002A0820">
      <w:pPr>
        <w:pStyle w:val="Brdtextmedindrag"/>
        <w:rPr>
          <w:i/>
          <w:iCs/>
          <w:sz w:val="18"/>
          <w:szCs w:val="18"/>
        </w:rPr>
      </w:pPr>
      <w:r w:rsidRPr="00EF1997">
        <w:rPr>
          <w:i/>
          <w:iCs/>
          <w:sz w:val="18"/>
          <w:szCs w:val="18"/>
        </w:rPr>
        <w:t>2. är ofullständiga på annat sätt.</w:t>
      </w:r>
    </w:p>
    <w:p w14:paraId="15477C1B" w14:textId="77777777" w:rsidR="00624359" w:rsidRDefault="00624359" w:rsidP="002A0820">
      <w:pPr>
        <w:pStyle w:val="Brdtextmedindrag"/>
        <w:rPr>
          <w:sz w:val="18"/>
          <w:szCs w:val="18"/>
        </w:rPr>
      </w:pPr>
      <w:r w:rsidRPr="00EF1997">
        <w:rPr>
          <w:i/>
          <w:iCs/>
          <w:sz w:val="18"/>
          <w:szCs w:val="18"/>
        </w:rPr>
        <w:t>Om</w:t>
      </w:r>
      <w:r w:rsidRPr="00EF7B20">
        <w:rPr>
          <w:sz w:val="18"/>
          <w:szCs w:val="18"/>
        </w:rPr>
        <w:t xml:space="preserve"> sökanden inte </w:t>
      </w:r>
      <w:r w:rsidRPr="00EF1997">
        <w:rPr>
          <w:i/>
          <w:iCs/>
          <w:sz w:val="18"/>
          <w:szCs w:val="18"/>
        </w:rPr>
        <w:t>följer föreläggandet,</w:t>
      </w:r>
      <w:r w:rsidRPr="00EF7B20">
        <w:rPr>
          <w:sz w:val="18"/>
          <w:szCs w:val="18"/>
        </w:rPr>
        <w:t xml:space="preserve"> får domstolen besluta att bristen </w:t>
      </w:r>
      <w:r w:rsidRPr="00EF1997">
        <w:rPr>
          <w:i/>
          <w:iCs/>
          <w:sz w:val="18"/>
          <w:szCs w:val="18"/>
        </w:rPr>
        <w:t>ska</w:t>
      </w:r>
      <w:r w:rsidRPr="00EF7B20">
        <w:rPr>
          <w:sz w:val="18"/>
          <w:szCs w:val="18"/>
        </w:rPr>
        <w:t xml:space="preserve"> avhjälpas på sökandens bekostnad eller, om bristen är så väsentlig att ansökan inte kan ligga till grund för prövning av målet, avvisa ansökan.</w:t>
      </w:r>
    </w:p>
    <w:p w14:paraId="7270D5FF" w14:textId="77777777" w:rsidR="00624359" w:rsidRPr="00EF7B20" w:rsidRDefault="00624359" w:rsidP="002A0820">
      <w:pPr>
        <w:pStyle w:val="Brdtextmedindrag"/>
        <w:rPr>
          <w:sz w:val="18"/>
          <w:szCs w:val="18"/>
        </w:rPr>
      </w:pPr>
    </w:p>
    <w:p w14:paraId="6DCE8EB2" w14:textId="77777777" w:rsidR="00624359" w:rsidRDefault="00624359" w:rsidP="002A0820">
      <w:pPr>
        <w:pStyle w:val="Brdtext"/>
      </w:pPr>
      <w:r>
        <w:t>Paragrafen innehåller bestämmelser om antal exemplar som ansöknings</w:t>
      </w:r>
      <w:r>
        <w:softHyphen/>
        <w:t>handlingarna ska lämnas in i, domstolens skyldighet att förelägga sökanden att avhjälpa brist i ansökan och domstolens möjlighet att avvisa en ansökan.</w:t>
      </w:r>
      <w:r w:rsidRPr="009454D8">
        <w:t xml:space="preserve"> </w:t>
      </w:r>
      <w:r>
        <w:t>Övervägandena finns i avsnitt 6.9.</w:t>
      </w:r>
    </w:p>
    <w:p w14:paraId="284534A2" w14:textId="77777777" w:rsidR="00624359" w:rsidRDefault="00624359" w:rsidP="002A0820">
      <w:pPr>
        <w:pStyle w:val="Brdtextmedindrag"/>
      </w:pPr>
      <w:r>
        <w:t xml:space="preserve">Tillägget i </w:t>
      </w:r>
      <w:r>
        <w:rPr>
          <w:i/>
          <w:iCs/>
        </w:rPr>
        <w:t>första</w:t>
      </w:r>
      <w:r w:rsidRPr="005E7334">
        <w:rPr>
          <w:i/>
          <w:iCs/>
        </w:rPr>
        <w:t xml:space="preserve"> stycket </w:t>
      </w:r>
      <w:r>
        <w:t>innebär att ansökningshandlingarna ska lämnas in i det format som domstolen anger. Bestämmelsen ger t.ex. möjlighet för prövningsmyndigheten att välja ett elektroniskt format som gör det lättare för myndigheten att göra information digitalt tillgänglig. Övriga ändringar i stycket är endast språkliga.</w:t>
      </w:r>
    </w:p>
    <w:p w14:paraId="0200E8F9" w14:textId="77777777" w:rsidR="00624359" w:rsidRDefault="00624359" w:rsidP="002A0820">
      <w:pPr>
        <w:pStyle w:val="Brdtextmedindrag"/>
      </w:pPr>
      <w:r>
        <w:t xml:space="preserve">Det hittillsvarande </w:t>
      </w:r>
      <w:r w:rsidRPr="000015EF">
        <w:t>a</w:t>
      </w:r>
      <w:r w:rsidRPr="0070527F">
        <w:t>ndra stycket</w:t>
      </w:r>
      <w:r>
        <w:t xml:space="preserve"> delas upp i två stycken.</w:t>
      </w:r>
    </w:p>
    <w:p w14:paraId="77F63BD2" w14:textId="24288450" w:rsidR="00624359" w:rsidRDefault="00624359" w:rsidP="002A0820">
      <w:pPr>
        <w:pStyle w:val="Brdtextmedindrag"/>
      </w:pPr>
      <w:r>
        <w:t xml:space="preserve">Enligt </w:t>
      </w:r>
      <w:r>
        <w:rPr>
          <w:i/>
          <w:iCs/>
        </w:rPr>
        <w:t xml:space="preserve">andra stycket första punkten </w:t>
      </w:r>
      <w:r>
        <w:t>ska domstolen förelägga sökanden att avhjälpa en brist som innebär att ansökningshandlingarna inte har lämnats i rätt format.</w:t>
      </w:r>
      <w:r w:rsidRPr="00CD629B">
        <w:t xml:space="preserve"> </w:t>
      </w:r>
      <w:r>
        <w:t>Brister i ansökan som består i att ansöknings</w:t>
      </w:r>
      <w:r>
        <w:softHyphen/>
        <w:t>handlingarna inte har rätt format bör inte vara så väsentliga att ansökan kan avvisas. Om sökanden inte följer ett föreläggande om format får dom</w:t>
      </w:r>
      <w:r>
        <w:softHyphen/>
        <w:t>stolen besluta att bristen ska avhjälpas på sökandens bekostnad.</w:t>
      </w:r>
    </w:p>
    <w:p w14:paraId="3C61DD4E" w14:textId="72C4F487" w:rsidR="00624359" w:rsidRDefault="00624359" w:rsidP="002A0820">
      <w:pPr>
        <w:pStyle w:val="Brdtextmedindrag"/>
      </w:pPr>
      <w:r w:rsidRPr="002713D1">
        <w:t>Enligt</w:t>
      </w:r>
      <w:r w:rsidRPr="005E7334">
        <w:rPr>
          <w:i/>
          <w:iCs/>
        </w:rPr>
        <w:t xml:space="preserve"> </w:t>
      </w:r>
      <w:r>
        <w:rPr>
          <w:i/>
          <w:iCs/>
        </w:rPr>
        <w:t xml:space="preserve">andra stycket andra </w:t>
      </w:r>
      <w:r w:rsidRPr="005E7334">
        <w:rPr>
          <w:i/>
          <w:iCs/>
        </w:rPr>
        <w:t>punkten</w:t>
      </w:r>
      <w:r>
        <w:t xml:space="preserve"> ska domstolen förelägga sökanden att avhjälpa en brist om ansökningshandlingarna är ofullständiga på något sätt. Bestämmelsen motsvarar delar av det nuvarande andra stycket.</w:t>
      </w:r>
    </w:p>
    <w:p w14:paraId="1173C70A" w14:textId="77777777" w:rsidR="00624359" w:rsidRDefault="00624359" w:rsidP="002A0820">
      <w:pPr>
        <w:pStyle w:val="Brdtextmedindrag"/>
      </w:pPr>
      <w:r w:rsidRPr="00381E9F">
        <w:rPr>
          <w:i/>
          <w:iCs/>
        </w:rPr>
        <w:t>T</w:t>
      </w:r>
      <w:r>
        <w:rPr>
          <w:i/>
          <w:iCs/>
        </w:rPr>
        <w:t>redje stycket</w:t>
      </w:r>
      <w:r>
        <w:t xml:space="preserve"> motsvarar delar av det nuvarande andra stycket. Ändringarna är endast språkliga.</w:t>
      </w:r>
    </w:p>
    <w:p w14:paraId="21A78BF9" w14:textId="77777777" w:rsidR="00624359" w:rsidRDefault="00624359" w:rsidP="002A0820">
      <w:pPr>
        <w:pStyle w:val="Brdtextmedindrag"/>
      </w:pPr>
      <w:r>
        <w:t>Den nya bestämmelsen blir genom hänvisningen i 19 kap. 5 § andra punkten tillämpliga i ett ärende som prövas av en länsstyrelse eller en kommunal nämnd.</w:t>
      </w:r>
    </w:p>
    <w:p w14:paraId="33B191EB" w14:textId="77777777" w:rsidR="00624359" w:rsidRDefault="00624359" w:rsidP="002A0820">
      <w:pPr>
        <w:pStyle w:val="Rubrik5utannumrering"/>
      </w:pPr>
      <w:r w:rsidRPr="00D416AD">
        <w:t>3 §</w:t>
      </w:r>
    </w:p>
    <w:p w14:paraId="3E37C2A2" w14:textId="77777777" w:rsidR="00624359" w:rsidRDefault="00624359" w:rsidP="002A0820">
      <w:pPr>
        <w:pStyle w:val="Brdtextmedindrag"/>
        <w:ind w:firstLine="0"/>
        <w:rPr>
          <w:sz w:val="18"/>
          <w:szCs w:val="18"/>
        </w:rPr>
      </w:pPr>
      <w:r w:rsidRPr="00EF1997">
        <w:rPr>
          <w:sz w:val="18"/>
          <w:szCs w:val="18"/>
        </w:rPr>
        <w:t xml:space="preserve">Om en ansökan tas upp till prövning, </w:t>
      </w:r>
      <w:r w:rsidRPr="00EF1997">
        <w:rPr>
          <w:i/>
          <w:iCs/>
          <w:sz w:val="18"/>
          <w:szCs w:val="18"/>
        </w:rPr>
        <w:t>ska</w:t>
      </w:r>
      <w:r w:rsidRPr="00EF1997">
        <w:rPr>
          <w:sz w:val="18"/>
          <w:szCs w:val="18"/>
        </w:rPr>
        <w:t xml:space="preserve"> mark- och miljödomstolen utfärda </w:t>
      </w:r>
      <w:r w:rsidRPr="00EF1997">
        <w:rPr>
          <w:i/>
          <w:iCs/>
          <w:sz w:val="18"/>
          <w:szCs w:val="18"/>
        </w:rPr>
        <w:t>en</w:t>
      </w:r>
      <w:r w:rsidRPr="00EF1997">
        <w:rPr>
          <w:sz w:val="18"/>
          <w:szCs w:val="18"/>
        </w:rPr>
        <w:t xml:space="preserve"> kungörelse. Kungörelsen </w:t>
      </w:r>
      <w:r w:rsidRPr="00EF1997">
        <w:rPr>
          <w:i/>
          <w:iCs/>
          <w:sz w:val="18"/>
          <w:szCs w:val="18"/>
        </w:rPr>
        <w:t xml:space="preserve">ska </w:t>
      </w:r>
      <w:r w:rsidRPr="00EF1997">
        <w:rPr>
          <w:sz w:val="18"/>
          <w:szCs w:val="18"/>
        </w:rPr>
        <w:t>innehålla</w:t>
      </w:r>
    </w:p>
    <w:p w14:paraId="7C3287A8" w14:textId="77777777" w:rsidR="00624359" w:rsidRPr="00EF1997" w:rsidRDefault="00624359" w:rsidP="002A0820">
      <w:pPr>
        <w:pStyle w:val="Brdtextmedindrag"/>
        <w:rPr>
          <w:sz w:val="18"/>
          <w:szCs w:val="18"/>
        </w:rPr>
      </w:pPr>
      <w:r w:rsidRPr="00EF1997">
        <w:rPr>
          <w:sz w:val="18"/>
          <w:szCs w:val="18"/>
        </w:rPr>
        <w:t>1. en kortfattad redogörelse för ansökan och i mål om vattenverksamhet uppgift om de fastigheter som kan beröras,</w:t>
      </w:r>
    </w:p>
    <w:p w14:paraId="398B2AD2" w14:textId="77777777" w:rsidR="00624359" w:rsidRPr="00EF1997" w:rsidRDefault="00624359" w:rsidP="002A0820">
      <w:pPr>
        <w:pStyle w:val="Brdtextmedindrag"/>
        <w:rPr>
          <w:sz w:val="18"/>
          <w:szCs w:val="18"/>
        </w:rPr>
      </w:pPr>
      <w:r w:rsidRPr="00EF1997">
        <w:rPr>
          <w:sz w:val="18"/>
          <w:szCs w:val="18"/>
        </w:rPr>
        <w:t>2. en upplysning om innehållet i 7 §, om den inte kan lämnas på annat lämpligt sätt, samt en upplysning om innehållet i 10 och 19 §§,</w:t>
      </w:r>
    </w:p>
    <w:p w14:paraId="2AF69E9F" w14:textId="77777777" w:rsidR="00624359" w:rsidRDefault="00624359" w:rsidP="002A0820">
      <w:pPr>
        <w:pStyle w:val="Brdtextmedindrag"/>
        <w:rPr>
          <w:sz w:val="18"/>
          <w:szCs w:val="18"/>
        </w:rPr>
      </w:pPr>
      <w:r w:rsidRPr="00EF1997">
        <w:rPr>
          <w:sz w:val="18"/>
          <w:szCs w:val="18"/>
        </w:rPr>
        <w:t>3. sista tidpunkt för synpunkter enligt 10 §,</w:t>
      </w:r>
    </w:p>
    <w:p w14:paraId="522FF58E" w14:textId="77777777" w:rsidR="00624359" w:rsidRDefault="00624359" w:rsidP="002A0820">
      <w:pPr>
        <w:pStyle w:val="Brdtextmedindrag"/>
        <w:rPr>
          <w:sz w:val="18"/>
          <w:szCs w:val="18"/>
        </w:rPr>
      </w:pPr>
      <w:r w:rsidRPr="00EF1997">
        <w:rPr>
          <w:sz w:val="18"/>
          <w:szCs w:val="18"/>
        </w:rPr>
        <w:t>4.</w:t>
      </w:r>
      <w:r>
        <w:rPr>
          <w:sz w:val="18"/>
          <w:szCs w:val="18"/>
        </w:rPr>
        <w:t> </w:t>
      </w:r>
      <w:r w:rsidRPr="00EF1997">
        <w:rPr>
          <w:sz w:val="18"/>
          <w:szCs w:val="18"/>
        </w:rPr>
        <w:t xml:space="preserve">ett tillkännagivande om att kallelser och andra meddelanden i målet till parterna </w:t>
      </w:r>
      <w:r w:rsidRPr="00EF1997">
        <w:rPr>
          <w:i/>
          <w:iCs/>
          <w:sz w:val="18"/>
          <w:szCs w:val="18"/>
        </w:rPr>
        <w:t>kommer att</w:t>
      </w:r>
      <w:r w:rsidRPr="00EF1997">
        <w:rPr>
          <w:sz w:val="18"/>
          <w:szCs w:val="18"/>
        </w:rPr>
        <w:t xml:space="preserve"> införas i alla, eller vissa namngivna ortstidningar och att de, om de inte särskilt skickas till en part, hålls tillgängliga </w:t>
      </w:r>
      <w:r w:rsidRPr="00952734">
        <w:rPr>
          <w:i/>
          <w:sz w:val="18"/>
          <w:szCs w:val="18"/>
        </w:rPr>
        <w:t>i</w:t>
      </w:r>
      <w:r w:rsidRPr="00EF1997">
        <w:rPr>
          <w:sz w:val="18"/>
          <w:szCs w:val="18"/>
        </w:rPr>
        <w:t xml:space="preserve"> akten, och</w:t>
      </w:r>
    </w:p>
    <w:p w14:paraId="14EC207B" w14:textId="77777777" w:rsidR="00624359" w:rsidRPr="00EF1997" w:rsidRDefault="00624359" w:rsidP="002A0820">
      <w:pPr>
        <w:pStyle w:val="Brdtextmedindrag"/>
        <w:keepNext/>
        <w:rPr>
          <w:i/>
          <w:iCs/>
          <w:sz w:val="18"/>
          <w:szCs w:val="18"/>
        </w:rPr>
      </w:pPr>
      <w:r w:rsidRPr="00EF1997">
        <w:rPr>
          <w:i/>
          <w:iCs/>
          <w:sz w:val="18"/>
          <w:szCs w:val="18"/>
        </w:rPr>
        <w:t>5.</w:t>
      </w:r>
      <w:r>
        <w:rPr>
          <w:i/>
          <w:iCs/>
          <w:sz w:val="18"/>
          <w:szCs w:val="18"/>
        </w:rPr>
        <w:t> </w:t>
      </w:r>
      <w:r w:rsidRPr="00EF1997">
        <w:rPr>
          <w:i/>
          <w:iCs/>
          <w:sz w:val="18"/>
          <w:szCs w:val="18"/>
        </w:rPr>
        <w:t>uppgift om en webbplats eller en lokal där akten hålls tillgänglig.</w:t>
      </w:r>
    </w:p>
    <w:p w14:paraId="41A6C4A2" w14:textId="77777777" w:rsidR="00624359" w:rsidRPr="00EF1997" w:rsidRDefault="00624359" w:rsidP="002A0820">
      <w:pPr>
        <w:pStyle w:val="Brdtextmedindrag"/>
        <w:rPr>
          <w:i/>
          <w:iCs/>
          <w:sz w:val="18"/>
          <w:szCs w:val="18"/>
        </w:rPr>
      </w:pPr>
      <w:r w:rsidRPr="00EF1997">
        <w:rPr>
          <w:i/>
          <w:iCs/>
          <w:sz w:val="18"/>
          <w:szCs w:val="18"/>
        </w:rPr>
        <w:t>Om målet kan komma att avgöras på handlingarna, ska det anges i kungörelsen.</w:t>
      </w:r>
    </w:p>
    <w:p w14:paraId="35D24C4D" w14:textId="77777777" w:rsidR="00624359" w:rsidRPr="00EF1997" w:rsidRDefault="00624359" w:rsidP="002A0820">
      <w:pPr>
        <w:pStyle w:val="Brdtextmedindrag"/>
        <w:rPr>
          <w:sz w:val="18"/>
          <w:szCs w:val="18"/>
        </w:rPr>
      </w:pPr>
    </w:p>
    <w:p w14:paraId="5FC5EA75" w14:textId="77777777" w:rsidR="00624359" w:rsidRPr="00C945AA" w:rsidRDefault="00624359" w:rsidP="002A0820">
      <w:pPr>
        <w:pStyle w:val="Brdtext"/>
      </w:pPr>
      <w:r>
        <w:t>Paragrafen innehåller bestämmelser om kungörelse i ansökningsmål.</w:t>
      </w:r>
      <w:r w:rsidRPr="00DA19BC">
        <w:t xml:space="preserve"> </w:t>
      </w:r>
      <w:r>
        <w:t>Övervägandena finns i avsnitt 6.10 och 6.11.</w:t>
      </w:r>
    </w:p>
    <w:p w14:paraId="46C06518" w14:textId="77777777" w:rsidR="00624359" w:rsidRDefault="00624359" w:rsidP="002A0820">
      <w:pPr>
        <w:pStyle w:val="Brdtextmedindrag"/>
      </w:pPr>
      <w:r>
        <w:t>E</w:t>
      </w:r>
      <w:r w:rsidRPr="00AE264C">
        <w:t>nligt hittillsvarande lydelse av paragrafen ska domstolen förordna en eller flera personer att</w:t>
      </w:r>
      <w:r>
        <w:t xml:space="preserve"> förvara ett exemplar av handlingarna i målet (akt</w:t>
      </w:r>
      <w:r>
        <w:softHyphen/>
        <w:t xml:space="preserve">förvarare). </w:t>
      </w:r>
      <w:r w:rsidRPr="00AE264C">
        <w:t xml:space="preserve">Funktionen aktförvarare tas nu bort. Det föranleder ändringar i </w:t>
      </w:r>
      <w:r>
        <w:t xml:space="preserve">första stycket </w:t>
      </w:r>
      <w:r w:rsidRPr="00AE264C">
        <w:t xml:space="preserve">och att hittillsvarande </w:t>
      </w:r>
      <w:r w:rsidRPr="0070527F">
        <w:t>andra stycket</w:t>
      </w:r>
      <w:r w:rsidRPr="00C32F05">
        <w:t xml:space="preserve"> </w:t>
      </w:r>
      <w:r w:rsidRPr="00AE264C">
        <w:t>utgå</w:t>
      </w:r>
      <w:r>
        <w:t>r.</w:t>
      </w:r>
    </w:p>
    <w:p w14:paraId="5DF31459" w14:textId="77777777" w:rsidR="00624359" w:rsidRDefault="00624359" w:rsidP="002A0820">
      <w:pPr>
        <w:pStyle w:val="Brdtextmedindrag"/>
      </w:pPr>
      <w:r>
        <w:t xml:space="preserve">Av </w:t>
      </w:r>
      <w:r>
        <w:rPr>
          <w:i/>
          <w:iCs/>
        </w:rPr>
        <w:t xml:space="preserve">första stycket </w:t>
      </w:r>
      <w:r w:rsidRPr="0070527F">
        <w:rPr>
          <w:i/>
          <w:iCs/>
        </w:rPr>
        <w:t>fjärde punkten</w:t>
      </w:r>
      <w:r w:rsidRPr="005E7334">
        <w:rPr>
          <w:i/>
          <w:iCs/>
        </w:rPr>
        <w:t xml:space="preserve"> </w:t>
      </w:r>
      <w:r>
        <w:t xml:space="preserve">framgår att meddelanden kommer att hållas tillgängliga i akten i stället för, som hittills, hos den som förvarar akten. Enligt </w:t>
      </w:r>
      <w:r w:rsidRPr="0070527F">
        <w:rPr>
          <w:i/>
          <w:iCs/>
        </w:rPr>
        <w:t>femte punkten</w:t>
      </w:r>
      <w:r>
        <w:rPr>
          <w:i/>
          <w:iCs/>
        </w:rPr>
        <w:t xml:space="preserve"> </w:t>
      </w:r>
      <w:r>
        <w:t>ska kungörelsen innehålla uppgift om en webbplats eller en lokal där akten hålls tillgänglig. D</w:t>
      </w:r>
      <w:r w:rsidRPr="00AC6D28">
        <w:t xml:space="preserve">et bör normalt vara fråga om </w:t>
      </w:r>
      <w:r>
        <w:t>prövningsmyndighetens</w:t>
      </w:r>
      <w:r w:rsidRPr="00AC6D28">
        <w:t xml:space="preserve"> webbplats</w:t>
      </w:r>
      <w:r>
        <w:t>.</w:t>
      </w:r>
    </w:p>
    <w:p w14:paraId="516070E0" w14:textId="77777777" w:rsidR="00624359" w:rsidRDefault="00624359" w:rsidP="002A0820">
      <w:pPr>
        <w:pStyle w:val="Brdtextmedindrag"/>
      </w:pPr>
      <w:r>
        <w:t xml:space="preserve">Det införs ett nytt </w:t>
      </w:r>
      <w:r>
        <w:rPr>
          <w:i/>
          <w:iCs/>
        </w:rPr>
        <w:t xml:space="preserve">andra stycke </w:t>
      </w:r>
      <w:r>
        <w:t>som innebär att det ska anges i kun</w:t>
      </w:r>
      <w:r>
        <w:softHyphen/>
        <w:t>görelsen om målet kan komma att avgöras på handlingarna. Bestämmelsen flyttas från 16 § andra stycket.</w:t>
      </w:r>
    </w:p>
    <w:p w14:paraId="7BD71358" w14:textId="77777777" w:rsidR="00624359" w:rsidRDefault="00624359" w:rsidP="002A0820">
      <w:pPr>
        <w:pStyle w:val="Brdtextmedindrag"/>
      </w:pPr>
      <w:r>
        <w:t xml:space="preserve">De hittillsvarande </w:t>
      </w:r>
      <w:r w:rsidRPr="0070527F">
        <w:t xml:space="preserve">tredje </w:t>
      </w:r>
      <w:r w:rsidRPr="0016671D">
        <w:t xml:space="preserve">och </w:t>
      </w:r>
      <w:r w:rsidRPr="0070527F">
        <w:t xml:space="preserve">fjärde </w:t>
      </w:r>
      <w:r w:rsidRPr="0016671D">
        <w:t>styckena</w:t>
      </w:r>
      <w:r>
        <w:t xml:space="preserve"> flyttas till 3 b §.</w:t>
      </w:r>
    </w:p>
    <w:p w14:paraId="050E0C3C" w14:textId="77777777" w:rsidR="00624359" w:rsidRDefault="00624359" w:rsidP="002A0820">
      <w:pPr>
        <w:pStyle w:val="Brdtextmedindrag"/>
      </w:pPr>
      <w:r>
        <w:t>Övriga ändringar är endast språkliga.</w:t>
      </w:r>
    </w:p>
    <w:p w14:paraId="06F8179E" w14:textId="77777777" w:rsidR="00624359" w:rsidRDefault="00624359" w:rsidP="002A0820">
      <w:pPr>
        <w:pStyle w:val="Rubrik5utannumrering"/>
      </w:pPr>
      <w:r>
        <w:t>3</w:t>
      </w:r>
      <w:r w:rsidRPr="00652F2C">
        <w:t> </w:t>
      </w:r>
      <w:r>
        <w:t>b </w:t>
      </w:r>
      <w:r w:rsidRPr="00652F2C">
        <w:t>§</w:t>
      </w:r>
    </w:p>
    <w:p w14:paraId="76AEB640" w14:textId="77777777" w:rsidR="00624359" w:rsidRPr="00BC63D4" w:rsidRDefault="00624359" w:rsidP="002A0820">
      <w:pPr>
        <w:pStyle w:val="Brdtextmedindrag"/>
        <w:ind w:firstLine="0"/>
        <w:rPr>
          <w:i/>
          <w:iCs/>
          <w:sz w:val="18"/>
          <w:szCs w:val="18"/>
        </w:rPr>
      </w:pPr>
      <w:r w:rsidRPr="00BC63D4">
        <w:rPr>
          <w:i/>
          <w:iCs/>
          <w:sz w:val="18"/>
          <w:szCs w:val="18"/>
        </w:rPr>
        <w:t>Kungörelsen ska snarast införas i ortstidning.</w:t>
      </w:r>
    </w:p>
    <w:p w14:paraId="2792BBC0" w14:textId="77777777" w:rsidR="00624359" w:rsidRPr="00BC63D4" w:rsidRDefault="00624359" w:rsidP="002A0820">
      <w:pPr>
        <w:pStyle w:val="Brdtextmedindrag"/>
        <w:rPr>
          <w:i/>
          <w:iCs/>
          <w:sz w:val="18"/>
          <w:szCs w:val="18"/>
        </w:rPr>
      </w:pPr>
      <w:r w:rsidRPr="00BC63D4">
        <w:rPr>
          <w:i/>
          <w:iCs/>
          <w:sz w:val="18"/>
          <w:szCs w:val="18"/>
        </w:rPr>
        <w:t>I mål om vattenverksamhet ska en utskrift av kungörelsen sändas till varje sakägare som har angetts i ansökan eller som på annat sätt är känd för domstolen.</w:t>
      </w:r>
    </w:p>
    <w:p w14:paraId="43396A06" w14:textId="77777777" w:rsidR="00624359" w:rsidRPr="00BC63D4" w:rsidRDefault="00624359" w:rsidP="002A0820">
      <w:pPr>
        <w:pStyle w:val="Brdtextmedindrag"/>
        <w:rPr>
          <w:i/>
          <w:iCs/>
          <w:sz w:val="18"/>
          <w:szCs w:val="18"/>
        </w:rPr>
      </w:pPr>
      <w:r w:rsidRPr="00BC63D4">
        <w:rPr>
          <w:i/>
          <w:iCs/>
          <w:sz w:val="18"/>
          <w:szCs w:val="18"/>
        </w:rPr>
        <w:t>Om ansökan berör fast egendom som är samfälld för flera fastigheter, behöver någon utskrift av kungörelsen inte sändas till de särskilda delägarna i samfällig</w:t>
      </w:r>
      <w:r>
        <w:rPr>
          <w:i/>
          <w:iCs/>
          <w:sz w:val="18"/>
          <w:szCs w:val="18"/>
        </w:rPr>
        <w:softHyphen/>
      </w:r>
      <w:r w:rsidRPr="00BC63D4">
        <w:rPr>
          <w:i/>
          <w:iCs/>
          <w:sz w:val="18"/>
          <w:szCs w:val="18"/>
        </w:rPr>
        <w:t>heten. Finns en känd styrelse för samfälligheten, ska en utskrift av kungörelsen sändas till styrelsen.</w:t>
      </w:r>
    </w:p>
    <w:p w14:paraId="0CA547A4" w14:textId="77777777" w:rsidR="00624359" w:rsidRPr="00BC63D4" w:rsidRDefault="00624359" w:rsidP="002A0820">
      <w:pPr>
        <w:pStyle w:val="Brdtextmedindrag"/>
        <w:rPr>
          <w:sz w:val="18"/>
          <w:szCs w:val="18"/>
        </w:rPr>
      </w:pPr>
    </w:p>
    <w:p w14:paraId="3BBA21CA" w14:textId="77777777" w:rsidR="00624359" w:rsidRDefault="00624359" w:rsidP="002A0820">
      <w:pPr>
        <w:pStyle w:val="Brdtextmedindrag"/>
        <w:ind w:firstLine="0"/>
      </w:pPr>
      <w:r>
        <w:t>Paragrafen, som är ny, innehåller bestämmelser om kungörelsen.</w:t>
      </w:r>
    </w:p>
    <w:p w14:paraId="6EAF1999" w14:textId="77777777" w:rsidR="00624359" w:rsidRDefault="00624359" w:rsidP="002A0820">
      <w:pPr>
        <w:pStyle w:val="Brdtextmedindrag"/>
      </w:pPr>
      <w:r>
        <w:rPr>
          <w:i/>
          <w:iCs/>
        </w:rPr>
        <w:t xml:space="preserve">Första </w:t>
      </w:r>
      <w:r>
        <w:t xml:space="preserve">och </w:t>
      </w:r>
      <w:r>
        <w:rPr>
          <w:i/>
          <w:iCs/>
        </w:rPr>
        <w:t xml:space="preserve">andra styckena </w:t>
      </w:r>
      <w:r>
        <w:t>motsvarar hittillsvarande 3 § tredje stycket. Ändringarna är endast språkliga.</w:t>
      </w:r>
    </w:p>
    <w:p w14:paraId="00D2CC6C" w14:textId="77777777" w:rsidR="004D36CB" w:rsidRDefault="00624359" w:rsidP="004D36CB">
      <w:pPr>
        <w:pStyle w:val="Brdtextmedindrag"/>
      </w:pPr>
      <w:r w:rsidRPr="004D36CB">
        <w:t>Tredje stycket</w:t>
      </w:r>
      <w:r>
        <w:t xml:space="preserve"> motsvarar hittillsvarande 3 § fjärde stycket.</w:t>
      </w:r>
    </w:p>
    <w:p w14:paraId="1D0E5088" w14:textId="139972B9" w:rsidR="00624359" w:rsidRDefault="00624359" w:rsidP="004D36CB">
      <w:pPr>
        <w:pStyle w:val="Rubrik5utannumrering"/>
      </w:pPr>
      <w:r w:rsidRPr="00652F2C">
        <w:t>4 §</w:t>
      </w:r>
    </w:p>
    <w:p w14:paraId="4934397D" w14:textId="77777777" w:rsidR="00624359" w:rsidRPr="003C1D21" w:rsidRDefault="00624359" w:rsidP="002A0820">
      <w:pPr>
        <w:pStyle w:val="Brdtextmedindrag"/>
        <w:keepNext/>
        <w:ind w:firstLine="0"/>
        <w:rPr>
          <w:sz w:val="18"/>
          <w:szCs w:val="18"/>
        </w:rPr>
      </w:pPr>
      <w:r w:rsidRPr="003C1D21">
        <w:rPr>
          <w:sz w:val="18"/>
          <w:szCs w:val="18"/>
        </w:rPr>
        <w:t>Mark- och miljödomstolen ska skicka ansökningshandlingarna och kungörelsen till Naturvårdsverket, Havs- och vattenmyndigheten, Myndigheten för samhälls</w:t>
      </w:r>
      <w:r>
        <w:rPr>
          <w:sz w:val="18"/>
          <w:szCs w:val="18"/>
        </w:rPr>
        <w:softHyphen/>
      </w:r>
      <w:r w:rsidRPr="003C1D21">
        <w:rPr>
          <w:sz w:val="18"/>
          <w:szCs w:val="18"/>
        </w:rPr>
        <w:t>skydd och beredskap, länsstyrelsen och den eller de berörda kommunala nämnder som fullgör uppgifter inom miljö- och hälsoskyddsområdet. Handlingarna behöver dock inte skickas över, om det kan antas att det allmänna fiskeintresset eller något annat allmänt intresse inte berörs av verksamheten.</w:t>
      </w:r>
    </w:p>
    <w:p w14:paraId="738E4035" w14:textId="77777777" w:rsidR="00624359" w:rsidRDefault="00624359" w:rsidP="002A0820">
      <w:pPr>
        <w:pStyle w:val="Brdtextmedindrag"/>
        <w:rPr>
          <w:sz w:val="18"/>
          <w:szCs w:val="18"/>
        </w:rPr>
      </w:pPr>
      <w:r w:rsidRPr="003C1D21">
        <w:rPr>
          <w:sz w:val="18"/>
          <w:szCs w:val="18"/>
        </w:rPr>
        <w:t>Kungörelsen ska även skickas till berörda kommuner och andra myndigheter vars verksamhet kan beröras av ansökan.</w:t>
      </w:r>
    </w:p>
    <w:p w14:paraId="33421C41" w14:textId="77E3C9A6" w:rsidR="00624359" w:rsidRDefault="00624359" w:rsidP="002A0820">
      <w:pPr>
        <w:pStyle w:val="Brdtextmedindrag"/>
        <w:rPr>
          <w:sz w:val="18"/>
          <w:szCs w:val="18"/>
        </w:rPr>
      </w:pPr>
      <w:r w:rsidRPr="003C1D21">
        <w:rPr>
          <w:sz w:val="18"/>
          <w:szCs w:val="18"/>
        </w:rPr>
        <w:t xml:space="preserve">Om målet avser geologisk lagring av koldioxid, ska domstolen alltid skicka ansökningshandlingarna till Sveriges geologiska undersökning och Europeiska kommissionen och underrätta dem om </w:t>
      </w:r>
      <w:r w:rsidRPr="004C18D5">
        <w:rPr>
          <w:i/>
          <w:iCs/>
          <w:sz w:val="18"/>
          <w:szCs w:val="18"/>
        </w:rPr>
        <w:t>var</w:t>
      </w:r>
      <w:r w:rsidRPr="003C1D21">
        <w:rPr>
          <w:sz w:val="18"/>
          <w:szCs w:val="18"/>
        </w:rPr>
        <w:t xml:space="preserve"> handlingarna i målet finns tillgängliga. Detta ska göras inom en månad från det att ansökan kom in till domstolen.</w:t>
      </w:r>
    </w:p>
    <w:p w14:paraId="0A42ABC7" w14:textId="77777777" w:rsidR="00624359" w:rsidRDefault="00624359" w:rsidP="002A0820">
      <w:pPr>
        <w:pStyle w:val="Brdtextmedindrag"/>
        <w:rPr>
          <w:sz w:val="18"/>
          <w:szCs w:val="18"/>
        </w:rPr>
      </w:pPr>
    </w:p>
    <w:p w14:paraId="3AC4B3AE" w14:textId="17FF6F21" w:rsidR="00624359" w:rsidRDefault="00624359" w:rsidP="002A0820">
      <w:pPr>
        <w:pStyle w:val="Brdtextmedindrag"/>
        <w:ind w:firstLine="0"/>
      </w:pPr>
      <w:r>
        <w:t>Paragrafen innehåller bestämmelser om vilka myndigheter och kommuner som mark- och miljödomstolen ska skicka ansökningshandlingarna och kungörelsen till när de handlägger ansökningsmål.</w:t>
      </w:r>
      <w:r w:rsidRPr="0008500E">
        <w:t xml:space="preserve"> </w:t>
      </w:r>
      <w:r>
        <w:t>Övervägandena finns i avsnitt 6.6 och 6.11.</w:t>
      </w:r>
    </w:p>
    <w:p w14:paraId="272DF181" w14:textId="77777777" w:rsidR="00624359" w:rsidRDefault="00624359" w:rsidP="002A0820">
      <w:pPr>
        <w:pStyle w:val="Brdtextmedindrag"/>
      </w:pPr>
      <w:r>
        <w:t xml:space="preserve">Ändringen i </w:t>
      </w:r>
      <w:r w:rsidRPr="005E7334">
        <w:rPr>
          <w:i/>
          <w:iCs/>
        </w:rPr>
        <w:t>första stycket</w:t>
      </w:r>
      <w:r>
        <w:t xml:space="preserve"> innebär att Kammarkollegiet tas bort i uppräkningen av de myndigheter som mark- och miljödomstolen ska skicka ansökningshandlingarna och kungörelsen till. Ändringen är en följd av att Kammarkollegiets partsroll tas bort i 6 §. Det görs också en ändring som innebär att domstolen ska skicka ansökningshandlingarna och kun</w:t>
      </w:r>
      <w:r>
        <w:softHyphen/>
        <w:t xml:space="preserve">görelsen i stället för, enligt hittillsvarande lydelse, ett exemplar av dessa. Detta tydliggör att handlingarna inte behöver skickas fysiskt utan kan skickas elektroniskt. Motsvarande ändring görs i </w:t>
      </w:r>
      <w:r>
        <w:rPr>
          <w:i/>
          <w:iCs/>
        </w:rPr>
        <w:t>tredje stycket</w:t>
      </w:r>
      <w:r>
        <w:t xml:space="preserve"> när det gäller ansökningshandlingar som skickas till Sveriges geologiska under</w:t>
      </w:r>
      <w:r>
        <w:softHyphen/>
        <w:t>sökning och Europeiska kommissionen.</w:t>
      </w:r>
    </w:p>
    <w:p w14:paraId="2896ACCB" w14:textId="77777777" w:rsidR="00624359" w:rsidRPr="00695390" w:rsidRDefault="00624359" w:rsidP="002A0820">
      <w:pPr>
        <w:pStyle w:val="Brdtextmedindrag"/>
      </w:pPr>
      <w:r>
        <w:t xml:space="preserve">I </w:t>
      </w:r>
      <w:r w:rsidRPr="00E94963">
        <w:rPr>
          <w:i/>
          <w:iCs/>
        </w:rPr>
        <w:t>tredje stycket</w:t>
      </w:r>
      <w:r>
        <w:t xml:space="preserve"> görs även en ändring med anledning av att funktionen aktförvarare tas bort i kapitlet (se kommentaren till 3 §). Enligt den nya lydelsen ska Sveriges geologiska undersökning och Europeiska kommissionen underrättas om var, i stället för hos vilken aktförvarare, handlingarna i målet finns tillgängliga.</w:t>
      </w:r>
    </w:p>
    <w:p w14:paraId="376FB3CD" w14:textId="77777777" w:rsidR="00624359" w:rsidRDefault="00624359" w:rsidP="002A0820">
      <w:pPr>
        <w:pStyle w:val="Rubrik5utannumrering"/>
      </w:pPr>
      <w:r w:rsidRPr="008B6B9D">
        <w:t>6 §</w:t>
      </w:r>
    </w:p>
    <w:p w14:paraId="535180F6" w14:textId="77777777" w:rsidR="00624359" w:rsidRPr="002572DB" w:rsidRDefault="00624359" w:rsidP="002A0820">
      <w:pPr>
        <w:pStyle w:val="Brdtext"/>
        <w:rPr>
          <w:sz w:val="18"/>
          <w:szCs w:val="18"/>
        </w:rPr>
      </w:pPr>
      <w:r w:rsidRPr="002572DB">
        <w:rPr>
          <w:sz w:val="18"/>
          <w:szCs w:val="18"/>
        </w:rPr>
        <w:t>Naturvårdsverket, Havs- och vattenmyndigheten, Myndigheten för samhällsskydd och beredskap och länsstyrelsen ska, när det behövs, föra talan i målet för att tillvarata miljöintressen och andra allmänna intressen.</w:t>
      </w:r>
    </w:p>
    <w:p w14:paraId="78CD2DC3" w14:textId="77777777" w:rsidR="00624359" w:rsidRPr="002572DB" w:rsidRDefault="00624359" w:rsidP="002A0820">
      <w:pPr>
        <w:pStyle w:val="Brdtextmedindrag"/>
        <w:rPr>
          <w:sz w:val="18"/>
          <w:szCs w:val="18"/>
        </w:rPr>
      </w:pPr>
      <w:r w:rsidRPr="002572DB">
        <w:rPr>
          <w:sz w:val="18"/>
          <w:szCs w:val="18"/>
        </w:rPr>
        <w:t>En kommun får föra talan för att tillvarata miljöintressen och andra allmänna intressen inom kommunen.</w:t>
      </w:r>
    </w:p>
    <w:p w14:paraId="72618E38" w14:textId="77777777" w:rsidR="00624359" w:rsidRDefault="00624359" w:rsidP="002A0820">
      <w:pPr>
        <w:pStyle w:val="Brdtext"/>
      </w:pPr>
    </w:p>
    <w:p w14:paraId="2399E844" w14:textId="77777777" w:rsidR="00624359" w:rsidRDefault="00624359" w:rsidP="002A0820">
      <w:pPr>
        <w:pStyle w:val="Brdtext"/>
      </w:pPr>
      <w:r>
        <w:t>Paragrafen innehåller bestämmelser om vilka myndigheter som företräder allmänna intressen och som har partsställning beträffande sådana intressen.</w:t>
      </w:r>
      <w:r w:rsidRPr="0031381A">
        <w:t xml:space="preserve"> </w:t>
      </w:r>
      <w:r>
        <w:t>Övervägandena finns i avsnitt 6.6.</w:t>
      </w:r>
    </w:p>
    <w:p w14:paraId="62703E29" w14:textId="77777777" w:rsidR="00624359" w:rsidRDefault="00624359" w:rsidP="002A0820">
      <w:pPr>
        <w:pStyle w:val="Brdtextmedindrag"/>
      </w:pPr>
      <w:r>
        <w:t xml:space="preserve">Ändringen i </w:t>
      </w:r>
      <w:r w:rsidRPr="005A58D9">
        <w:rPr>
          <w:i/>
          <w:iCs/>
        </w:rPr>
        <w:t>första stycket</w:t>
      </w:r>
      <w:r>
        <w:t xml:space="preserve"> innebär att Kammarkollegiet tas bort i uppräkningen av de myndigheter som företräder allmänna intressen och har partsställning. Ändringen innebär att Kammarkollegiet inte längre har rätt att föra talan i mål enligt miljöbalken. Myndigheten kan alltså inte framställa yrkanden eller överklaga domar och beslut i denna egenskap. Däremot kan Kammarkollegiet vara remissinstans i ett sådant mål om mark- och miljödomstolen enligt 4 § andra stycket bedömer att en ansökan berör Kammarkollegiet.</w:t>
      </w:r>
    </w:p>
    <w:p w14:paraId="070D9359" w14:textId="77777777" w:rsidR="00624359" w:rsidRDefault="00624359" w:rsidP="002A0820">
      <w:pPr>
        <w:pStyle w:val="Rubrik5utannumrering"/>
      </w:pPr>
      <w:r w:rsidRPr="00381E9F">
        <w:t>10 §</w:t>
      </w:r>
    </w:p>
    <w:p w14:paraId="2EDA78C0" w14:textId="77777777" w:rsidR="00624359" w:rsidRPr="002040ED" w:rsidRDefault="00624359" w:rsidP="002A0820">
      <w:pPr>
        <w:pStyle w:val="Brdtextmedindrag"/>
        <w:ind w:firstLine="0"/>
        <w:rPr>
          <w:i/>
          <w:sz w:val="18"/>
          <w:szCs w:val="18"/>
        </w:rPr>
      </w:pPr>
      <w:r w:rsidRPr="002040ED">
        <w:rPr>
          <w:sz w:val="18"/>
          <w:szCs w:val="18"/>
        </w:rPr>
        <w:t xml:space="preserve">Synpunkter på </w:t>
      </w:r>
      <w:r w:rsidRPr="002040ED">
        <w:rPr>
          <w:i/>
          <w:sz w:val="18"/>
          <w:szCs w:val="18"/>
        </w:rPr>
        <w:t xml:space="preserve">en </w:t>
      </w:r>
      <w:r w:rsidRPr="002040ED">
        <w:rPr>
          <w:sz w:val="18"/>
          <w:szCs w:val="18"/>
        </w:rPr>
        <w:t xml:space="preserve">ansökan </w:t>
      </w:r>
      <w:r w:rsidRPr="002040ED">
        <w:rPr>
          <w:i/>
          <w:sz w:val="18"/>
          <w:szCs w:val="18"/>
        </w:rPr>
        <w:t>ska</w:t>
      </w:r>
      <w:r w:rsidRPr="002040ED">
        <w:rPr>
          <w:sz w:val="18"/>
          <w:szCs w:val="18"/>
        </w:rPr>
        <w:t xml:space="preserve"> lämnas skriftligen till mark- och miljödomstolen </w:t>
      </w:r>
      <w:r w:rsidRPr="002040ED">
        <w:rPr>
          <w:i/>
          <w:sz w:val="18"/>
          <w:szCs w:val="18"/>
        </w:rPr>
        <w:t>i det format,</w:t>
      </w:r>
      <w:r w:rsidRPr="002040ED">
        <w:rPr>
          <w:sz w:val="18"/>
          <w:szCs w:val="18"/>
        </w:rPr>
        <w:t xml:space="preserve"> i det antal exemplar och inom den tid som domstolen har </w:t>
      </w:r>
      <w:r w:rsidRPr="002040ED">
        <w:rPr>
          <w:i/>
          <w:sz w:val="18"/>
          <w:szCs w:val="18"/>
        </w:rPr>
        <w:t>angett</w:t>
      </w:r>
      <w:r w:rsidRPr="002040ED">
        <w:rPr>
          <w:sz w:val="18"/>
          <w:szCs w:val="18"/>
        </w:rPr>
        <w:t xml:space="preserve">. </w:t>
      </w:r>
      <w:r w:rsidRPr="002040ED">
        <w:rPr>
          <w:i/>
          <w:sz w:val="18"/>
          <w:szCs w:val="18"/>
        </w:rPr>
        <w:t>Om domstolen begär det ska den som har lämnat synpunkter lämna en skriftlig sammanställning av dem.</w:t>
      </w:r>
    </w:p>
    <w:p w14:paraId="0E57392A" w14:textId="77777777" w:rsidR="00624359" w:rsidRPr="002040ED" w:rsidRDefault="00624359" w:rsidP="002A0820">
      <w:pPr>
        <w:pStyle w:val="Brdtextmedindrag"/>
        <w:rPr>
          <w:i/>
          <w:sz w:val="18"/>
          <w:szCs w:val="18"/>
        </w:rPr>
      </w:pPr>
      <w:r w:rsidRPr="002040ED">
        <w:rPr>
          <w:i/>
          <w:sz w:val="18"/>
          <w:szCs w:val="18"/>
        </w:rPr>
        <w:t>Ett exemplar av synpunkterna och av sammanställningen, om en sådan har begärts, ska sändas till den sökande.</w:t>
      </w:r>
    </w:p>
    <w:p w14:paraId="4338CAD0" w14:textId="77777777" w:rsidR="00624359" w:rsidRDefault="00624359" w:rsidP="002A0820">
      <w:pPr>
        <w:pStyle w:val="Brdtextmedindrag"/>
        <w:ind w:firstLine="0"/>
      </w:pPr>
    </w:p>
    <w:p w14:paraId="74C95D22" w14:textId="77777777" w:rsidR="00624359" w:rsidRDefault="00624359" w:rsidP="002A0820">
      <w:pPr>
        <w:pStyle w:val="Brdtextmedindrag"/>
        <w:ind w:firstLine="0"/>
      </w:pPr>
      <w:r>
        <w:t>Paragrafen innehåller bestämmelser om hur och när synpunkter på en ansökan ska lämnas in till mark- och miljödomstolen.</w:t>
      </w:r>
      <w:r w:rsidRPr="006F01C6">
        <w:t xml:space="preserve"> </w:t>
      </w:r>
      <w:r>
        <w:t>Övervägandena finns i avsnitt 6.9 och 6.11.</w:t>
      </w:r>
    </w:p>
    <w:p w14:paraId="6C06DDCE" w14:textId="77777777" w:rsidR="00624359" w:rsidRDefault="00624359" w:rsidP="002A0820">
      <w:pPr>
        <w:pStyle w:val="Brdtextmedindrag"/>
      </w:pPr>
      <w:r>
        <w:t>Det</w:t>
      </w:r>
      <w:r>
        <w:rPr>
          <w:i/>
          <w:iCs/>
        </w:rPr>
        <w:t xml:space="preserve"> </w:t>
      </w:r>
      <w:r>
        <w:t>görs ett tillägg som innebär att synpunkter på en ansökan ska lämnas i det format som domstolen har angett. Bestämmelsen ger t.ex. möjlighet för mark- och miljödomstolen att välja ett elektroniskt format som gör det lättare för domstolen att göra information digitalt tillgänglig.</w:t>
      </w:r>
    </w:p>
    <w:p w14:paraId="5E781CCC" w14:textId="0385E814" w:rsidR="00624359" w:rsidRDefault="00624359" w:rsidP="002A0820">
      <w:pPr>
        <w:pStyle w:val="Brdtextmedindrag"/>
      </w:pPr>
      <w:r>
        <w:t>Det görs också ett tillägg som innebär att den som har lämnat synpunkter också ska lämna en skriftlig sammanställning av synpunkterna, om domstolen begär det. En sammanställning kan vara av värde om en aktör har lämnat in synpunkter på ansökan i flera omgångar eller under handläggningen reviderat sina synpunkter.</w:t>
      </w:r>
    </w:p>
    <w:p w14:paraId="40F5ACC7" w14:textId="77777777" w:rsidR="00624359" w:rsidRPr="00D703F8" w:rsidRDefault="00624359" w:rsidP="002A0820">
      <w:pPr>
        <w:pStyle w:val="Brdtextmedindrag"/>
      </w:pPr>
      <w:r>
        <w:t xml:space="preserve">Det införs ett </w:t>
      </w:r>
      <w:r>
        <w:rPr>
          <w:i/>
          <w:iCs/>
        </w:rPr>
        <w:t xml:space="preserve">andra stycke </w:t>
      </w:r>
      <w:r>
        <w:t>med bestämmelser som innebär att en sammanställning ska sändas till den sökande.</w:t>
      </w:r>
    </w:p>
    <w:p w14:paraId="2BF23300" w14:textId="77777777" w:rsidR="00624359" w:rsidRDefault="00624359" w:rsidP="002A0820">
      <w:pPr>
        <w:pStyle w:val="Brdtextmedindrag"/>
      </w:pPr>
      <w:r>
        <w:t>Övriga ändringar är endast språkliga.</w:t>
      </w:r>
    </w:p>
    <w:p w14:paraId="059B3F46" w14:textId="77777777" w:rsidR="00624359" w:rsidRDefault="00624359" w:rsidP="002A0820">
      <w:pPr>
        <w:pStyle w:val="Brdtextmedindrag"/>
      </w:pPr>
      <w:r>
        <w:t>Att även länsstyrelsens miljöprövningsdelegation ska tillämpa be</w:t>
      </w:r>
      <w:r>
        <w:softHyphen/>
        <w:t>stämmelserna framgår av 19 kap. 5 a § 1.</w:t>
      </w:r>
    </w:p>
    <w:p w14:paraId="2FD723B7" w14:textId="77777777" w:rsidR="00624359" w:rsidRPr="009D00AE" w:rsidRDefault="00624359" w:rsidP="002A0820">
      <w:pPr>
        <w:pStyle w:val="Rubrik5utannumrering"/>
        <w:rPr>
          <w:sz w:val="18"/>
          <w:szCs w:val="18"/>
        </w:rPr>
      </w:pPr>
      <w:r w:rsidRPr="009D00AE">
        <w:rPr>
          <w:sz w:val="18"/>
          <w:szCs w:val="18"/>
        </w:rPr>
        <w:t>10 a §</w:t>
      </w:r>
    </w:p>
    <w:p w14:paraId="6B8201AA" w14:textId="77777777" w:rsidR="00624359" w:rsidRPr="009D00AE" w:rsidRDefault="00624359" w:rsidP="002A0820">
      <w:pPr>
        <w:pStyle w:val="Brdtextmedindrag"/>
        <w:ind w:firstLine="0"/>
        <w:rPr>
          <w:i/>
          <w:sz w:val="18"/>
          <w:szCs w:val="18"/>
        </w:rPr>
      </w:pPr>
      <w:r w:rsidRPr="009D00AE">
        <w:rPr>
          <w:i/>
          <w:sz w:val="18"/>
          <w:szCs w:val="18"/>
        </w:rPr>
        <w:t>Om mark- och miljödomstolen begär det ska sökanden lämna in</w:t>
      </w:r>
    </w:p>
    <w:p w14:paraId="7586BCF5" w14:textId="77777777" w:rsidR="00624359" w:rsidRPr="009D00AE" w:rsidRDefault="00624359" w:rsidP="002A0820">
      <w:pPr>
        <w:pStyle w:val="Brdtextmedindrag"/>
        <w:rPr>
          <w:i/>
          <w:sz w:val="18"/>
          <w:szCs w:val="18"/>
        </w:rPr>
      </w:pPr>
      <w:r w:rsidRPr="009D00AE">
        <w:rPr>
          <w:i/>
          <w:sz w:val="18"/>
          <w:szCs w:val="18"/>
        </w:rPr>
        <w:t>1. en komplettering i form av en uppdaterad ansökan, eller</w:t>
      </w:r>
    </w:p>
    <w:p w14:paraId="4D0BF9EA" w14:textId="77777777" w:rsidR="00624359" w:rsidRPr="009D00AE" w:rsidRDefault="00624359" w:rsidP="002A0820">
      <w:pPr>
        <w:pStyle w:val="Brdtextmedindrag"/>
        <w:rPr>
          <w:i/>
          <w:sz w:val="18"/>
          <w:szCs w:val="18"/>
        </w:rPr>
      </w:pPr>
      <w:r w:rsidRPr="009D00AE">
        <w:rPr>
          <w:i/>
          <w:sz w:val="18"/>
          <w:szCs w:val="18"/>
        </w:rPr>
        <w:t>2.</w:t>
      </w:r>
      <w:r>
        <w:rPr>
          <w:i/>
          <w:iCs/>
          <w:sz w:val="18"/>
          <w:szCs w:val="18"/>
        </w:rPr>
        <w:t> </w:t>
      </w:r>
      <w:r w:rsidRPr="009D00AE">
        <w:rPr>
          <w:i/>
          <w:sz w:val="18"/>
          <w:szCs w:val="18"/>
        </w:rPr>
        <w:t xml:space="preserve">en skriftlig sammanställning av de svar som sökanden har lämnat med </w:t>
      </w:r>
      <w:r w:rsidRPr="009D00AE">
        <w:rPr>
          <w:i/>
          <w:iCs/>
          <w:sz w:val="18"/>
          <w:szCs w:val="18"/>
        </w:rPr>
        <w:t>anled</w:t>
      </w:r>
      <w:r>
        <w:rPr>
          <w:i/>
          <w:iCs/>
          <w:sz w:val="18"/>
          <w:szCs w:val="18"/>
        </w:rPr>
        <w:softHyphen/>
      </w:r>
      <w:r w:rsidRPr="009D00AE">
        <w:rPr>
          <w:i/>
          <w:iCs/>
          <w:sz w:val="18"/>
          <w:szCs w:val="18"/>
        </w:rPr>
        <w:t>ning</w:t>
      </w:r>
      <w:r w:rsidRPr="009D00AE">
        <w:rPr>
          <w:i/>
          <w:sz w:val="18"/>
          <w:szCs w:val="18"/>
        </w:rPr>
        <w:t xml:space="preserve"> av synpunkter på ansökan.</w:t>
      </w:r>
    </w:p>
    <w:p w14:paraId="5F7F6A09" w14:textId="77777777" w:rsidR="00624359" w:rsidRPr="00801115" w:rsidRDefault="00624359" w:rsidP="002A0820">
      <w:pPr>
        <w:pStyle w:val="Brdtextmedindrag"/>
      </w:pPr>
    </w:p>
    <w:p w14:paraId="3613C7EB" w14:textId="77777777" w:rsidR="00624359" w:rsidRDefault="00624359" w:rsidP="002A0820">
      <w:pPr>
        <w:pStyle w:val="Brdtext"/>
      </w:pPr>
      <w:r>
        <w:t xml:space="preserve">Paragrafen, som är ny, innehåller bestämmelse om en möjlighet för mark- och miljödomstolen att begära att sökanden ska lämna in en komplettering i form av en uppdaterad ansökan eller en skriftlig sammanställning av de svar </w:t>
      </w:r>
      <w:r w:rsidRPr="003A0045">
        <w:t xml:space="preserve">som sökanden har lämnat med anledning av synpunkter </w:t>
      </w:r>
      <w:r>
        <w:t>på</w:t>
      </w:r>
      <w:r w:rsidRPr="003A0045">
        <w:t xml:space="preserve"> ansökan</w:t>
      </w:r>
      <w:r>
        <w:t>.</w:t>
      </w:r>
      <w:r w:rsidRPr="006F01C6">
        <w:t xml:space="preserve"> </w:t>
      </w:r>
      <w:r>
        <w:t>Övervägandena finns i avsnitt 6.9.</w:t>
      </w:r>
    </w:p>
    <w:p w14:paraId="2FE94462" w14:textId="77777777" w:rsidR="00624359" w:rsidRDefault="00624359" w:rsidP="002A0820">
      <w:pPr>
        <w:pStyle w:val="Brdtextmedindrag"/>
      </w:pPr>
      <w:r>
        <w:t>Bestämmelser om vad en ansökan ska innehålla finns i 1–1 f §§. I 2 § finns bestämmelser om att domstolen kan förelägga sökanden att avhjälpa brister i en ansökan. I 10 § finns bestämmelser om synpunkter på ansökan.</w:t>
      </w:r>
    </w:p>
    <w:p w14:paraId="22F13E6B" w14:textId="77777777" w:rsidR="00624359" w:rsidRDefault="00624359" w:rsidP="002A0820">
      <w:pPr>
        <w:pStyle w:val="Brdtextmedindrag"/>
      </w:pPr>
      <w:r>
        <w:t xml:space="preserve">I </w:t>
      </w:r>
      <w:r w:rsidRPr="00794914">
        <w:rPr>
          <w:i/>
          <w:iCs/>
        </w:rPr>
        <w:t>första punkten</w:t>
      </w:r>
      <w:r>
        <w:t xml:space="preserve"> införs en </w:t>
      </w:r>
      <w:r w:rsidRPr="007D49F3">
        <w:t xml:space="preserve">möjlighet för mark- och miljödomstolen att begära att sökanden </w:t>
      </w:r>
      <w:r>
        <w:t>lämnar</w:t>
      </w:r>
      <w:r w:rsidRPr="007D49F3">
        <w:t xml:space="preserve"> in en komplettering av ansökan</w:t>
      </w:r>
      <w:r>
        <w:t xml:space="preserve"> i form av en uppdaterad ansökan.</w:t>
      </w:r>
      <w:r w:rsidRPr="00794914">
        <w:t xml:space="preserve"> </w:t>
      </w:r>
      <w:r>
        <w:t xml:space="preserve">Med detta avses en sammanställning av hur ansökan ser ut efter de justeringar som har gjorts. Handläggningen av målet kan innebära att den sökande reviderar ansökan exempelvis på grund av synpunkter som har inkommit i målet. </w:t>
      </w:r>
      <w:r w:rsidRPr="0025179F">
        <w:t>Om det medför att det blir oklart vad ansökan avser, finns det skäl att begära en sammanställning.</w:t>
      </w:r>
    </w:p>
    <w:p w14:paraId="1BF4480B" w14:textId="58EB05C2" w:rsidR="00624359" w:rsidRDefault="00624359" w:rsidP="002A0820">
      <w:pPr>
        <w:pStyle w:val="Brdtextmedindrag"/>
      </w:pPr>
      <w:r>
        <w:t xml:space="preserve">I </w:t>
      </w:r>
      <w:r>
        <w:rPr>
          <w:i/>
          <w:iCs/>
        </w:rPr>
        <w:t xml:space="preserve">andra punkten </w:t>
      </w:r>
      <w:r>
        <w:t>införs en möjlighet för mark- och miljödomstolen att begära att sökanden ska lämna in en skriftlig sammanställning av de svar som sökanden har lämnat med anledning av synpunkter som lämnats på ansökan. Enligt 10 § ska sådana synpunkter lämnas skriftligen till mark- och miljödomstolen och sändas till den sökande. I denna punkt avses således svar från sökanden som inte innebär förändringar av ansökan. Det kan t.ex. vara fråga om en förklaring av varför sökanden inte anser att det finns skäl att vidta en viss skyddsåtgärd. Behov av en komplettering i form av en sammanställning av svar kan t.ex. finnas i omfattande mål där skriftväxling skett i flera omgångar.</w:t>
      </w:r>
    </w:p>
    <w:p w14:paraId="057C982E" w14:textId="77777777" w:rsidR="00624359" w:rsidRDefault="00624359" w:rsidP="002A0820">
      <w:pPr>
        <w:pStyle w:val="Brdtextmedindrag"/>
      </w:pPr>
      <w:r>
        <w:t>Att även länsstyrelsens miljöprövningsdelegation ska tillämpa bestäm</w:t>
      </w:r>
      <w:r>
        <w:softHyphen/>
        <w:t>melserna framgår av 19 kap. 5 a § 2.</w:t>
      </w:r>
    </w:p>
    <w:p w14:paraId="17E6C972" w14:textId="77777777" w:rsidR="00624359" w:rsidRDefault="00624359" w:rsidP="002A0820">
      <w:pPr>
        <w:pStyle w:val="Rubrik5utannumrering"/>
      </w:pPr>
      <w:r w:rsidRPr="00C77BB5">
        <w:t>11 §</w:t>
      </w:r>
    </w:p>
    <w:p w14:paraId="0BCADEC1" w14:textId="77777777" w:rsidR="00624359" w:rsidRPr="007701C9" w:rsidRDefault="00624359" w:rsidP="002A0820">
      <w:pPr>
        <w:pStyle w:val="Brdtext"/>
        <w:rPr>
          <w:sz w:val="18"/>
          <w:szCs w:val="18"/>
        </w:rPr>
      </w:pPr>
      <w:r w:rsidRPr="007701C9">
        <w:rPr>
          <w:sz w:val="18"/>
          <w:szCs w:val="18"/>
        </w:rPr>
        <w:t>Den fortsatta förberedelsen av målet kan vara skriftlig eller muntlig.</w:t>
      </w:r>
    </w:p>
    <w:p w14:paraId="00D03868" w14:textId="77777777" w:rsidR="00624359" w:rsidRPr="007701C9" w:rsidRDefault="00624359" w:rsidP="002A0820">
      <w:pPr>
        <w:pStyle w:val="Brdtextmedindrag"/>
        <w:rPr>
          <w:i/>
          <w:iCs/>
          <w:sz w:val="18"/>
          <w:szCs w:val="18"/>
        </w:rPr>
      </w:pPr>
      <w:r w:rsidRPr="007701C9">
        <w:rPr>
          <w:sz w:val="18"/>
          <w:szCs w:val="18"/>
        </w:rPr>
        <w:t xml:space="preserve">Mark- och miljödomstolen </w:t>
      </w:r>
      <w:r w:rsidRPr="007701C9">
        <w:rPr>
          <w:i/>
          <w:iCs/>
          <w:sz w:val="18"/>
          <w:szCs w:val="18"/>
        </w:rPr>
        <w:t xml:space="preserve">ska </w:t>
      </w:r>
      <w:r w:rsidRPr="007701C9">
        <w:rPr>
          <w:sz w:val="18"/>
          <w:szCs w:val="18"/>
        </w:rPr>
        <w:t xml:space="preserve">under förberedelsen se till att utredningen i målet får den inriktning och omfattning som krävs </w:t>
      </w:r>
      <w:r w:rsidRPr="007701C9">
        <w:rPr>
          <w:i/>
          <w:iCs/>
          <w:sz w:val="18"/>
          <w:szCs w:val="18"/>
        </w:rPr>
        <w:t>med hänsyn till verksamhetens eller åtgärdens art och omfattning samt väsentliga miljöeffekter. Domstolen ska driva förberedelsen med inriktning på ett effektivt avgörande av målet.</w:t>
      </w:r>
    </w:p>
    <w:p w14:paraId="6BB045FE" w14:textId="77777777" w:rsidR="00624359" w:rsidRDefault="00624359" w:rsidP="002A0820">
      <w:pPr>
        <w:pStyle w:val="Brdtext"/>
      </w:pPr>
    </w:p>
    <w:p w14:paraId="4F109A4A" w14:textId="1280A114" w:rsidR="00624359" w:rsidRDefault="00624359" w:rsidP="002A0820">
      <w:pPr>
        <w:pStyle w:val="Brdtext"/>
      </w:pPr>
      <w:r>
        <w:t>Paragrafen innehåller bestämmelser om förberedelsen av målet vid mark- och miljödomstolen.</w:t>
      </w:r>
      <w:r w:rsidRPr="002A2635">
        <w:t xml:space="preserve"> </w:t>
      </w:r>
      <w:r>
        <w:t>Övervägandena finns i avsnitt 6.7.</w:t>
      </w:r>
    </w:p>
    <w:p w14:paraId="4AFBDEAD" w14:textId="2A1FCFF8" w:rsidR="00624359" w:rsidRDefault="00624359" w:rsidP="002A0820">
      <w:pPr>
        <w:pStyle w:val="Brdtextmedindrag"/>
      </w:pPr>
      <w:r>
        <w:t xml:space="preserve">Domstolen ska enligt </w:t>
      </w:r>
      <w:r>
        <w:rPr>
          <w:i/>
          <w:iCs/>
        </w:rPr>
        <w:t xml:space="preserve">andra stycket </w:t>
      </w:r>
      <w:r>
        <w:t>bedriva en aktiv materiell process</w:t>
      </w:r>
      <w:r>
        <w:softHyphen/>
        <w:t>ledning. Detta hänger samman med att domstolen har full utrednings</w:t>
      </w:r>
      <w:r>
        <w:softHyphen/>
        <w:t>skyldighet. (Se prop. 1997/98:45 del 2 s. 240.) Det</w:t>
      </w:r>
      <w:r>
        <w:rPr>
          <w:i/>
          <w:iCs/>
        </w:rPr>
        <w:t xml:space="preserve"> </w:t>
      </w:r>
      <w:r>
        <w:t>förtydligas att förber</w:t>
      </w:r>
      <w:r>
        <w:softHyphen/>
        <w:t>edelsen ska få den inriktning och omfattning som krävs med hänsyn till verksamhetens eller åtgärdens art och omfattning samt väsentliga miljö</w:t>
      </w:r>
      <w:r>
        <w:softHyphen/>
        <w:t>effekter. Med miljöeffekt avses detsamma som i 6 kap. 2 §. Det är fråga om sådana miljöeffekter som verksamheten eller åtgärden kan antas medföra antingen i sig eller till följd av yttre händelser. Graden av sanno</w:t>
      </w:r>
      <w:r>
        <w:softHyphen/>
        <w:t xml:space="preserve">likhet för att en verksamhet eller åtgärd ska kunna få stora miljöeffekter har betydelse för att bedöma behovet av utredning. Begreppet väsentliga miljöeffekter används även i 6 kap. 37 § och avsikten är att begreppet ska ha samma betydelse i denna paragraf. En fördjupning och prioritering av relevanta miljöfrågor ska ske i syfte att uppnå största möjliga miljönytta. (Jfr prop. 2016/17:200 s. 207 och 208.) </w:t>
      </w:r>
    </w:p>
    <w:p w14:paraId="3B9A7754" w14:textId="1CDCB426" w:rsidR="00624359" w:rsidRDefault="00624359" w:rsidP="002A0820">
      <w:pPr>
        <w:pStyle w:val="Brdtextmedindrag"/>
      </w:pPr>
      <w:r>
        <w:t>Det görs även ett tillägg som innebär att domstolen ska driva förberedelsen med inriktning på ett effektivt avgörande av målet. Detta kan bl.a. innebära en aktiv processledning när det finns behov av detta. Bestämmelser om muntlig förberedelse finns i 11 a §. Muntlig för</w:t>
      </w:r>
      <w:r>
        <w:softHyphen/>
        <w:t>beredelse</w:t>
      </w:r>
      <w:r w:rsidRPr="00AA0D51">
        <w:t xml:space="preserve"> bör övervägas bl.a. när frågornas karaktär och komplexitet innebär risk för en långdragen skriftväxling.</w:t>
      </w:r>
    </w:p>
    <w:p w14:paraId="2FE09B3F" w14:textId="77777777" w:rsidR="00624359" w:rsidRDefault="00624359" w:rsidP="002A0820">
      <w:pPr>
        <w:pStyle w:val="Brdtextmedindrag"/>
      </w:pPr>
      <w:r>
        <w:t xml:space="preserve">De hittillsvarande </w:t>
      </w:r>
      <w:r w:rsidRPr="0070527F">
        <w:t>tredje och fjärde styckena</w:t>
      </w:r>
      <w:r>
        <w:t xml:space="preserve"> flyttas till 11 a §.</w:t>
      </w:r>
    </w:p>
    <w:p w14:paraId="56B08F89" w14:textId="77777777" w:rsidR="00624359" w:rsidRDefault="00624359" w:rsidP="002A0820">
      <w:pPr>
        <w:pStyle w:val="Rubrik5utannumrering"/>
      </w:pPr>
      <w:r w:rsidRPr="00E27430">
        <w:t>11 a §</w:t>
      </w:r>
    </w:p>
    <w:p w14:paraId="4E7F57D4" w14:textId="77777777" w:rsidR="00624359" w:rsidRPr="004F7FE0" w:rsidRDefault="00624359" w:rsidP="002A0820">
      <w:pPr>
        <w:pStyle w:val="Brdtextmedindrag"/>
        <w:ind w:firstLine="0"/>
        <w:rPr>
          <w:i/>
          <w:iCs/>
          <w:sz w:val="18"/>
          <w:szCs w:val="18"/>
        </w:rPr>
      </w:pPr>
      <w:r w:rsidRPr="004F7FE0">
        <w:rPr>
          <w:i/>
          <w:iCs/>
          <w:sz w:val="18"/>
          <w:szCs w:val="18"/>
        </w:rPr>
        <w:t>Mark- och miljödomstolen bestämmer vad en muntlig förberedelse ska avse och vilka som ska kallas till förberedelsen. Kallelsen ska delges eller kungöras i ortstidning.</w:t>
      </w:r>
    </w:p>
    <w:p w14:paraId="065950C9" w14:textId="77777777" w:rsidR="00624359" w:rsidRPr="004F7FE0" w:rsidRDefault="00624359" w:rsidP="002A0820">
      <w:pPr>
        <w:pStyle w:val="Brdtextmedindrag"/>
        <w:rPr>
          <w:i/>
          <w:iCs/>
          <w:sz w:val="18"/>
          <w:szCs w:val="18"/>
        </w:rPr>
      </w:pPr>
      <w:r w:rsidRPr="004F7FE0">
        <w:rPr>
          <w:i/>
          <w:iCs/>
          <w:sz w:val="18"/>
          <w:szCs w:val="18"/>
        </w:rPr>
        <w:t>De som närvarar vid förberedelsen får åberopa handlingar som de har lämnat in. En redogörelse bör lämnas för handlingarnas innehåll.</w:t>
      </w:r>
    </w:p>
    <w:p w14:paraId="2B7CF0A9" w14:textId="77777777" w:rsidR="00624359" w:rsidRPr="004F7FE0" w:rsidRDefault="00624359" w:rsidP="002A0820">
      <w:pPr>
        <w:pStyle w:val="Brdtextmedindrag"/>
        <w:rPr>
          <w:i/>
          <w:iCs/>
          <w:sz w:val="18"/>
          <w:szCs w:val="18"/>
        </w:rPr>
      </w:pPr>
      <w:r w:rsidRPr="004F7FE0">
        <w:rPr>
          <w:i/>
          <w:iCs/>
          <w:sz w:val="18"/>
          <w:szCs w:val="18"/>
        </w:rPr>
        <w:t>Vid den muntliga förberedelsen får tredskodom inte meddelas.</w:t>
      </w:r>
    </w:p>
    <w:p w14:paraId="73293B5D" w14:textId="77777777" w:rsidR="00624359" w:rsidRPr="004F7FE0" w:rsidRDefault="00624359" w:rsidP="002A0820">
      <w:pPr>
        <w:pStyle w:val="Brdtextmedindrag"/>
        <w:rPr>
          <w:sz w:val="18"/>
          <w:szCs w:val="18"/>
        </w:rPr>
      </w:pPr>
    </w:p>
    <w:p w14:paraId="0FD752ED" w14:textId="77777777" w:rsidR="00624359" w:rsidRDefault="00624359" w:rsidP="002A0820">
      <w:pPr>
        <w:pStyle w:val="Brdtextmedindrag"/>
        <w:ind w:firstLine="0"/>
      </w:pPr>
      <w:r>
        <w:t>Paragrafen, som är ny, innehåller bestämmelser om muntlig förberedelse.</w:t>
      </w:r>
      <w:r w:rsidRPr="00597DF8">
        <w:t xml:space="preserve"> </w:t>
      </w:r>
      <w:r>
        <w:t>Övervägandena finns i avsnitt 6.7.</w:t>
      </w:r>
    </w:p>
    <w:p w14:paraId="5295168D" w14:textId="77777777" w:rsidR="00624359" w:rsidRDefault="00624359" w:rsidP="002A0820">
      <w:pPr>
        <w:pStyle w:val="Brdtextmedindrag"/>
      </w:pPr>
      <w:r>
        <w:rPr>
          <w:i/>
          <w:iCs/>
        </w:rPr>
        <w:t>Första stycket</w:t>
      </w:r>
      <w:r>
        <w:t xml:space="preserve"> motsvarar hittillsvarande 11 § tredje stycket. Enligt hittillsvarande ordning är det parter som kallas till ett sammanträde för muntlig förberedelse. Detta ändras så att även andra än parter kan kallas. Med stöd av bestämmelsen kan domstolen kalla t.ex. en remissmyndighet som bedöms kunna bidra till att frågorna blir utredda. På samma sätt som enligt hittillsvarande ordning kan domstolen välja att inte kalla samtliga parter till ett sammanträde för muntlig förberedelse, beroende på vilka frågor som ska behandlas. </w:t>
      </w:r>
    </w:p>
    <w:p w14:paraId="3C8F11DD" w14:textId="77777777" w:rsidR="00624359" w:rsidRDefault="00624359" w:rsidP="002A0820">
      <w:pPr>
        <w:pStyle w:val="Brdtextmedindrag"/>
      </w:pPr>
      <w:r>
        <w:rPr>
          <w:i/>
          <w:iCs/>
        </w:rPr>
        <w:t xml:space="preserve">Andra </w:t>
      </w:r>
      <w:r>
        <w:t xml:space="preserve">och </w:t>
      </w:r>
      <w:r>
        <w:rPr>
          <w:i/>
          <w:iCs/>
        </w:rPr>
        <w:t xml:space="preserve">tredje styckena </w:t>
      </w:r>
      <w:r>
        <w:t>motsvarar hittillsvarande 11 § fjärde stycket med språkliga ändringar.</w:t>
      </w:r>
    </w:p>
    <w:p w14:paraId="57AD21AD" w14:textId="77777777" w:rsidR="00624359" w:rsidRDefault="00624359" w:rsidP="002A0820">
      <w:pPr>
        <w:pStyle w:val="Rubrik5utannumrering"/>
      </w:pPr>
      <w:r w:rsidRPr="008267DB">
        <w:t>11 b §</w:t>
      </w:r>
    </w:p>
    <w:p w14:paraId="27F1D43F" w14:textId="77777777" w:rsidR="00624359" w:rsidRPr="000E2D28" w:rsidRDefault="00624359" w:rsidP="002A0820">
      <w:pPr>
        <w:pStyle w:val="Brdtextmedindrag"/>
        <w:ind w:firstLine="0"/>
        <w:rPr>
          <w:i/>
          <w:iCs/>
          <w:sz w:val="18"/>
          <w:szCs w:val="18"/>
        </w:rPr>
      </w:pPr>
      <w:r w:rsidRPr="000E2D28">
        <w:rPr>
          <w:i/>
          <w:iCs/>
          <w:sz w:val="18"/>
          <w:szCs w:val="18"/>
        </w:rPr>
        <w:t>Domstolen ska senast i anslutning till kungörelse</w:t>
      </w:r>
      <w:r>
        <w:rPr>
          <w:i/>
          <w:iCs/>
          <w:sz w:val="18"/>
          <w:szCs w:val="18"/>
        </w:rPr>
        <w:t>n</w:t>
      </w:r>
      <w:r w:rsidRPr="000E2D28">
        <w:rPr>
          <w:i/>
          <w:iCs/>
          <w:sz w:val="18"/>
          <w:szCs w:val="18"/>
        </w:rPr>
        <w:t xml:space="preserve"> enligt 3 § upprätta en tidsplan för målets handläggning, om det inte på grund av målets beskaffenhet eller av något annat särskilt skäl är obehövligt.</w:t>
      </w:r>
    </w:p>
    <w:p w14:paraId="03684C08" w14:textId="77777777" w:rsidR="00624359" w:rsidRPr="000E2D28" w:rsidRDefault="00624359" w:rsidP="002A0820">
      <w:pPr>
        <w:pStyle w:val="Brdtextmedindrag"/>
        <w:rPr>
          <w:i/>
          <w:iCs/>
          <w:sz w:val="18"/>
          <w:szCs w:val="18"/>
        </w:rPr>
      </w:pPr>
      <w:r w:rsidRPr="000E2D28">
        <w:rPr>
          <w:i/>
          <w:iCs/>
          <w:sz w:val="18"/>
          <w:szCs w:val="18"/>
        </w:rPr>
        <w:t>Om en part eller remissinstans bedömer att tidsplanen inte kan hållas, ska detta genast anmälas till domstolen. Om domstolen bedömer att tidsplanen inte kan hållas, ska parter och remissinstanser underrättas om detta.</w:t>
      </w:r>
    </w:p>
    <w:p w14:paraId="53398BE6" w14:textId="77777777" w:rsidR="00624359" w:rsidRDefault="00624359" w:rsidP="002A0820">
      <w:pPr>
        <w:pStyle w:val="Brdtextmedindrag"/>
        <w:ind w:firstLine="0"/>
      </w:pPr>
    </w:p>
    <w:p w14:paraId="61B8CAD9" w14:textId="77777777" w:rsidR="00624359" w:rsidRDefault="00624359" w:rsidP="002A0820">
      <w:pPr>
        <w:pStyle w:val="Brdtextmedindrag"/>
        <w:ind w:firstLine="0"/>
      </w:pPr>
      <w:r>
        <w:t>Paragrafen, som är ny, innehåller bestämmelser om tidsplaner.</w:t>
      </w:r>
      <w:r w:rsidRPr="008C36FC">
        <w:t xml:space="preserve"> </w:t>
      </w:r>
      <w:r w:rsidRPr="00C53E5B">
        <w:t>Paragrafen</w:t>
      </w:r>
      <w:r>
        <w:t xml:space="preserve"> ska tillämpas i stället för 42 kap. 6 § fjärde stycket rättegångsbalken</w:t>
      </w:r>
      <w:r w:rsidRPr="00C53E5B">
        <w:t xml:space="preserve">. </w:t>
      </w:r>
      <w:r>
        <w:t>Övervägandena finns i 6.8.</w:t>
      </w:r>
    </w:p>
    <w:p w14:paraId="094ACDF0" w14:textId="77777777" w:rsidR="00624359" w:rsidRDefault="00624359" w:rsidP="002A0820">
      <w:pPr>
        <w:pStyle w:val="Brdtextmedindrag"/>
      </w:pPr>
      <w:r>
        <w:t xml:space="preserve">I </w:t>
      </w:r>
      <w:r>
        <w:rPr>
          <w:i/>
          <w:iCs/>
        </w:rPr>
        <w:t xml:space="preserve">första stycket </w:t>
      </w:r>
      <w:r>
        <w:t>anges att domstolen senast i anslutning till kungörelsen enligt 3 § ska upprätta en tidsplan för målets handläggning, om det inte på grund av målets beskaffenhet eller av något annat särskilt skäl är obehövligt. Exempel på när en tidsplan kan anses obehövlig är när en dom med säkerhet kan antas komma inom en näraliggande framtid eller där man av annat skäl kan förutse handläggningen även utan en plan. Ett annat exempel på mål där en tidsplan är obehövlig är när domstolen antar att målet kommer att avvisas. Behovet av tidsplan är ofta stort i omfattande mål samtidigt som det i sådana mål kan vara svårt att upprätta en tidsplan eftersom handläggningen kan förväntas bli mer omfattande. I bedöm</w:t>
      </w:r>
      <w:r>
        <w:softHyphen/>
        <w:t>ningen av om en tidsplan är obehövlig bör dock den fördel som en tidsplan kan innebära för andra aktörer än prövningsmyndigheten beaktas. En parts önskemål om att det ska upprättas en tidsplan bör tillmätas stor betydelse. Att tidsplanen ska tas fram senast i anslutning till kungörelsen innebär att den normalt ska tas fram senast inom två veckor från kungörelsen. Domstolen kan välja att upprätta planen i samråd med parterna.</w:t>
      </w:r>
    </w:p>
    <w:p w14:paraId="15CB2145" w14:textId="5ADBA840" w:rsidR="00624359" w:rsidRDefault="00624359" w:rsidP="002A0820">
      <w:pPr>
        <w:pStyle w:val="Brdtextmedindrag"/>
      </w:pPr>
      <w:r>
        <w:t xml:space="preserve">Av </w:t>
      </w:r>
      <w:r>
        <w:rPr>
          <w:i/>
          <w:iCs/>
        </w:rPr>
        <w:t xml:space="preserve">andra stycket </w:t>
      </w:r>
      <w:r>
        <w:t>framgår att domstolen, parterna och remissinstanserna gemensamt ansvarar för att kontrollera att tidsplanen kan hållas. En part eller remissinstans ska genast anmäla till domstolen om den bedömer att tidsplanen inte kan hållas. Domstolen ska inom ramen för handläggningen av målet löpande revidera tidsplanen och meddela parter och remiss</w:t>
      </w:r>
      <w:r w:rsidR="00B40F90">
        <w:softHyphen/>
      </w:r>
      <w:r>
        <w:t>instanser om den inte kan hållas.</w:t>
      </w:r>
    </w:p>
    <w:p w14:paraId="2CC80692" w14:textId="6CA60B9A" w:rsidR="00624359" w:rsidRDefault="00624359" w:rsidP="002A0820">
      <w:pPr>
        <w:pStyle w:val="Brdtextmedindrag"/>
      </w:pPr>
      <w:r>
        <w:t>Paragrafen är tillämplig även för länsstyrelsens miljöprövningsdelega</w:t>
      </w:r>
      <w:r>
        <w:softHyphen/>
        <w:t>tioner genom en hänvisning i 19 kap. 5 a §.</w:t>
      </w:r>
    </w:p>
    <w:p w14:paraId="10B0D2DA" w14:textId="77777777" w:rsidR="00624359" w:rsidRPr="00AE0DFA" w:rsidRDefault="00624359" w:rsidP="002A0820">
      <w:pPr>
        <w:pStyle w:val="Rubrik5utannumrering"/>
      </w:pPr>
      <w:r>
        <w:t>16 §</w:t>
      </w:r>
    </w:p>
    <w:p w14:paraId="6A95B76E" w14:textId="77777777" w:rsidR="00624359" w:rsidRPr="00D73C7F" w:rsidRDefault="00624359" w:rsidP="002A0820">
      <w:pPr>
        <w:pStyle w:val="Brdtextmedindrag"/>
        <w:keepNext/>
        <w:ind w:firstLine="0"/>
        <w:rPr>
          <w:i/>
          <w:iCs/>
          <w:sz w:val="18"/>
          <w:szCs w:val="18"/>
        </w:rPr>
      </w:pPr>
      <w:r w:rsidRPr="00D73C7F">
        <w:rPr>
          <w:i/>
          <w:iCs/>
          <w:sz w:val="18"/>
          <w:szCs w:val="18"/>
        </w:rPr>
        <w:t>Domstolen ska avgöra mål efter huvudförhandling, om det inte med hänsyn till utredningen i målet är tillräckligt med skriftlig handläggning.</w:t>
      </w:r>
    </w:p>
    <w:p w14:paraId="0CAAE6AF" w14:textId="77777777" w:rsidR="00624359" w:rsidRPr="00D73C7F" w:rsidRDefault="00624359" w:rsidP="002A0820">
      <w:pPr>
        <w:pStyle w:val="Brdtextmedindrag"/>
        <w:rPr>
          <w:sz w:val="18"/>
          <w:szCs w:val="18"/>
        </w:rPr>
      </w:pPr>
      <w:r w:rsidRPr="00D73C7F">
        <w:rPr>
          <w:sz w:val="18"/>
          <w:szCs w:val="18"/>
        </w:rPr>
        <w:t xml:space="preserve">Om parterna begär det </w:t>
      </w:r>
      <w:r w:rsidRPr="00D73C7F">
        <w:rPr>
          <w:i/>
          <w:iCs/>
          <w:sz w:val="18"/>
          <w:szCs w:val="18"/>
        </w:rPr>
        <w:t>ska huvudförhandling</w:t>
      </w:r>
      <w:r w:rsidRPr="00D73C7F">
        <w:rPr>
          <w:sz w:val="18"/>
          <w:szCs w:val="18"/>
        </w:rPr>
        <w:t xml:space="preserve"> hållas. </w:t>
      </w:r>
      <w:r w:rsidRPr="00D73C7F">
        <w:rPr>
          <w:i/>
          <w:iCs/>
          <w:sz w:val="18"/>
          <w:szCs w:val="18"/>
        </w:rPr>
        <w:t>Huvudförhandling behöver dock inte hållas i</w:t>
      </w:r>
      <w:r w:rsidRPr="00D73C7F">
        <w:rPr>
          <w:sz w:val="18"/>
          <w:szCs w:val="18"/>
        </w:rPr>
        <w:t xml:space="preserve"> frågor som avses i 26 § andra stycket </w:t>
      </w:r>
      <w:r w:rsidRPr="00D73C7F">
        <w:rPr>
          <w:i/>
          <w:iCs/>
          <w:sz w:val="18"/>
          <w:szCs w:val="18"/>
        </w:rPr>
        <w:t>och inte heller</w:t>
      </w:r>
      <w:r w:rsidRPr="00D73C7F">
        <w:rPr>
          <w:sz w:val="18"/>
          <w:szCs w:val="18"/>
        </w:rPr>
        <w:t xml:space="preserve"> i fall som avses i 42 kap. 18 § första stycket 1, 3 och 4 </w:t>
      </w:r>
      <w:r w:rsidRPr="009C2758">
        <w:rPr>
          <w:sz w:val="18"/>
          <w:szCs w:val="18"/>
        </w:rPr>
        <w:t>rättegångsbalken</w:t>
      </w:r>
      <w:r w:rsidRPr="00D73C7F">
        <w:rPr>
          <w:i/>
          <w:iCs/>
          <w:sz w:val="18"/>
          <w:szCs w:val="18"/>
        </w:rPr>
        <w:t xml:space="preserve"> eller om det annars är uppenbart obehövligt</w:t>
      </w:r>
      <w:r w:rsidRPr="00D73C7F">
        <w:rPr>
          <w:sz w:val="18"/>
          <w:szCs w:val="18"/>
        </w:rPr>
        <w:t>.</w:t>
      </w:r>
    </w:p>
    <w:p w14:paraId="13607462" w14:textId="77777777" w:rsidR="00624359" w:rsidRDefault="00624359" w:rsidP="002A0820">
      <w:pPr>
        <w:pStyle w:val="Brdtextmedindrag"/>
        <w:ind w:firstLine="0"/>
      </w:pPr>
    </w:p>
    <w:p w14:paraId="765D9EE7" w14:textId="77777777" w:rsidR="00624359" w:rsidRDefault="00624359" w:rsidP="002A0820">
      <w:pPr>
        <w:pStyle w:val="Brdtextmedindrag"/>
        <w:ind w:firstLine="0"/>
      </w:pPr>
      <w:r>
        <w:t>Paragrafen innehåller bestämmelser om huvudförhandling.</w:t>
      </w:r>
      <w:r w:rsidRPr="000943B1">
        <w:t xml:space="preserve"> </w:t>
      </w:r>
      <w:r>
        <w:t>Övervägan</w:t>
      </w:r>
      <w:r>
        <w:softHyphen/>
        <w:t>dena finns i avsnitt 6.10.</w:t>
      </w:r>
    </w:p>
    <w:p w14:paraId="00A5F2D1" w14:textId="77777777" w:rsidR="00624359" w:rsidRDefault="00624359" w:rsidP="002A0820">
      <w:pPr>
        <w:pStyle w:val="Brdtextmedindrag"/>
      </w:pPr>
      <w:r>
        <w:t>Enligt paragrafens hittillsvarande lydelse är huvudregeln att huvud</w:t>
      </w:r>
      <w:r>
        <w:softHyphen/>
        <w:t xml:space="preserve">förhandling ska hållas, om det inte är uppenbart onödigt med sådan förhandling. Bestämmelsen justeras så att utrymmet ökar att avgöra mål på handlingarna genom att kravet att huvudförhandling ska vara uppenbart onödig tas bort. </w:t>
      </w:r>
    </w:p>
    <w:p w14:paraId="7960E8CE" w14:textId="6BF06919" w:rsidR="00624359" w:rsidRDefault="00624359" w:rsidP="002A0820">
      <w:pPr>
        <w:pStyle w:val="Brdtextmedindrag"/>
      </w:pPr>
      <w:r>
        <w:t xml:space="preserve">Enligt </w:t>
      </w:r>
      <w:r>
        <w:rPr>
          <w:i/>
          <w:iCs/>
        </w:rPr>
        <w:t>första stycket</w:t>
      </w:r>
      <w:r>
        <w:t xml:space="preserve"> ska huvudförhandling hållas om det inte med hänsyn till utredningen i målet är tillräckligt med skriftlig handläggning. Enbart skriftlig handläggning kan vara lämplig exempelvis i </w:t>
      </w:r>
      <w:r w:rsidRPr="003F6F76">
        <w:t xml:space="preserve">mål som endast rör frågor av teknisk art eller rättsfrågor. </w:t>
      </w:r>
      <w:r w:rsidRPr="00336278">
        <w:t>Ytterligare exempel på när</w:t>
      </w:r>
      <w:r>
        <w:t xml:space="preserve"> enbart skriftlig handläggning kan vara lämplig är mindre ansökningsmål med få motstående intressen, där det inte finns något behov att reda ut frågor muntligt. </w:t>
      </w:r>
      <w:r w:rsidRPr="00447BAB">
        <w:t xml:space="preserve">Vid bedömningen av om det är tillräckligt med skriftlig handläggning </w:t>
      </w:r>
      <w:r>
        <w:t>bör</w:t>
      </w:r>
      <w:r w:rsidRPr="00447BAB">
        <w:t xml:space="preserve"> domstolen väga in om muntlig handläggning kan be</w:t>
      </w:r>
      <w:r>
        <w:softHyphen/>
      </w:r>
      <w:r w:rsidRPr="00447BAB">
        <w:t>gränsa behovet av en långdragen skriftväxling. Skriftlig handläggning kan ofta vara lämplig t.ex. i mindre omfattande ansökningsmål med få mot</w:t>
      </w:r>
      <w:r>
        <w:softHyphen/>
      </w:r>
      <w:r w:rsidRPr="00447BAB">
        <w:t>stående intressen där det inte finns något behov av att reda ut frågor muntligt. I vissa fall kan det vara ett alternativ att hålla en muntlig för</w:t>
      </w:r>
      <w:r>
        <w:softHyphen/>
      </w:r>
      <w:r w:rsidRPr="00447BAB">
        <w:t>beredelse för att sedan kunna avgöra målet utifrån handlingarna.</w:t>
      </w:r>
      <w:r w:rsidRPr="00447BAB" w:rsidDel="00FF6CDA">
        <w:t xml:space="preserve"> </w:t>
      </w:r>
    </w:p>
    <w:p w14:paraId="15D01F79" w14:textId="77777777" w:rsidR="00624359" w:rsidRDefault="00624359" w:rsidP="002A0820">
      <w:pPr>
        <w:pStyle w:val="Brdtextmedindrag"/>
      </w:pPr>
      <w:r>
        <w:t>Bestämmelserna i det hittillsvarande andra och tredje styckena om att uppgift om huruvida målet kan komma att avgöras på handlingarna ska finnas i kungörelsen flyttas till 3 §.</w:t>
      </w:r>
    </w:p>
    <w:p w14:paraId="6C5434E7" w14:textId="77777777" w:rsidR="00624359" w:rsidRDefault="00624359" w:rsidP="002A0820">
      <w:pPr>
        <w:pStyle w:val="Brdtextmedindrag"/>
      </w:pPr>
      <w:r>
        <w:t xml:space="preserve">Liksom enligt hittillsvarande ordning ska huvudförhandling hållas om parterna begär det. Det framgår av </w:t>
      </w:r>
      <w:r w:rsidRPr="005E7334">
        <w:rPr>
          <w:i/>
          <w:iCs/>
        </w:rPr>
        <w:t>andra stycket</w:t>
      </w:r>
      <w:r>
        <w:t>. Undantag från denna regel gäller för vissa frågor och i vissa fall. Det införs en bestämmelse om att förhandling inte behöver hållas, trots att parterna har begärt det, om det är uppenbart obehövligt. En motsvarande bestämmelse som gäller muntlig förhandling i förvaltningsrätt finns i 9 § tredje stycket förvaltningsprocess</w:t>
      </w:r>
      <w:r>
        <w:softHyphen/>
        <w:t>lagen (1971:291). Förarbetsuttalanden (prop. 2017/18:279 s. 55) och praxis gällande den bestämmelsen ger vägledning om när det är uppenbart obehövligt med förhandling enligt förevarande paragraf. I bedömningen måste också artikel 6.1 i Europakonventionen beaktas. I den artikeln finns den grundläggande bestämmelsen om rätten till muntlig förhandling</w:t>
      </w:r>
      <w:r w:rsidRPr="003F6F76">
        <w:t>.</w:t>
      </w:r>
    </w:p>
    <w:p w14:paraId="757E7AD9" w14:textId="77777777" w:rsidR="00624359" w:rsidRDefault="00624359" w:rsidP="002A0820">
      <w:pPr>
        <w:pStyle w:val="Brdtextmedindrag"/>
      </w:pPr>
      <w:r>
        <w:t xml:space="preserve">Hittillsvarande </w:t>
      </w:r>
      <w:r w:rsidRPr="0070527F">
        <w:t>tredje,</w:t>
      </w:r>
      <w:r w:rsidRPr="00152608">
        <w:t xml:space="preserve"> </w:t>
      </w:r>
      <w:r w:rsidRPr="0070527F">
        <w:t xml:space="preserve">fjärde </w:t>
      </w:r>
      <w:r w:rsidRPr="00152608">
        <w:t xml:space="preserve">och </w:t>
      </w:r>
      <w:r w:rsidRPr="0070527F">
        <w:t>femte styckena</w:t>
      </w:r>
      <w:r>
        <w:rPr>
          <w:i/>
          <w:iCs/>
        </w:rPr>
        <w:t xml:space="preserve"> </w:t>
      </w:r>
      <w:r>
        <w:t>flyttas till 16 a §.</w:t>
      </w:r>
    </w:p>
    <w:p w14:paraId="103BDDA2" w14:textId="77777777" w:rsidR="00624359" w:rsidRDefault="00624359" w:rsidP="002A0820">
      <w:pPr>
        <w:pStyle w:val="Rubrik5utannumrering"/>
      </w:pPr>
      <w:r w:rsidRPr="00E053DB">
        <w:t>16 a §</w:t>
      </w:r>
    </w:p>
    <w:p w14:paraId="63B23AA2" w14:textId="77777777" w:rsidR="00624359" w:rsidRPr="004B5C26" w:rsidRDefault="00624359" w:rsidP="002A0820">
      <w:pPr>
        <w:pStyle w:val="Brdtextmedindrag"/>
        <w:ind w:firstLine="0"/>
        <w:rPr>
          <w:i/>
          <w:iCs/>
          <w:sz w:val="18"/>
          <w:szCs w:val="18"/>
        </w:rPr>
      </w:pPr>
      <w:r w:rsidRPr="004B5C26">
        <w:rPr>
          <w:i/>
          <w:iCs/>
          <w:sz w:val="18"/>
          <w:szCs w:val="18"/>
        </w:rPr>
        <w:t>Domstolen ska lämna besked om tid och plats för huvudförhandling till parterna i god tid och på det sätt som har bestämts för kallelser till dem. Om det finns anledning, ska det i kallelsen lämnas uppgift om de frågor som avses behandlas vid huvudförhandlingen.</w:t>
      </w:r>
    </w:p>
    <w:p w14:paraId="47804E30" w14:textId="7AF4D08D" w:rsidR="00624359" w:rsidRPr="004B5C26" w:rsidRDefault="00624359" w:rsidP="002A0820">
      <w:pPr>
        <w:pStyle w:val="Brdtextmedindrag"/>
        <w:rPr>
          <w:i/>
          <w:iCs/>
          <w:sz w:val="18"/>
          <w:szCs w:val="18"/>
        </w:rPr>
      </w:pPr>
      <w:r w:rsidRPr="004B5C26">
        <w:rPr>
          <w:i/>
          <w:iCs/>
          <w:sz w:val="18"/>
          <w:szCs w:val="18"/>
        </w:rPr>
        <w:t>Om någon part bör infinna sig personligen vid huvud</w:t>
      </w:r>
      <w:r>
        <w:rPr>
          <w:i/>
          <w:iCs/>
          <w:sz w:val="18"/>
          <w:szCs w:val="18"/>
        </w:rPr>
        <w:t>för</w:t>
      </w:r>
      <w:r w:rsidRPr="004B5C26">
        <w:rPr>
          <w:i/>
          <w:iCs/>
          <w:sz w:val="18"/>
          <w:szCs w:val="18"/>
        </w:rPr>
        <w:t>handlingen, ska mark- och miljödomstolen förelägga vite. Föreläggandet ska delges.</w:t>
      </w:r>
    </w:p>
    <w:p w14:paraId="20447283" w14:textId="77777777" w:rsidR="00624359" w:rsidRPr="004B5C26" w:rsidRDefault="00624359" w:rsidP="002A0820">
      <w:pPr>
        <w:pStyle w:val="Brdtextmedindrag"/>
        <w:rPr>
          <w:i/>
          <w:iCs/>
          <w:sz w:val="18"/>
          <w:szCs w:val="18"/>
        </w:rPr>
      </w:pPr>
      <w:r w:rsidRPr="004B5C26">
        <w:rPr>
          <w:i/>
          <w:iCs/>
          <w:sz w:val="18"/>
          <w:szCs w:val="18"/>
        </w:rPr>
        <w:t>Huvudförhandling får hållas, även om en part uteblir från den. Tredskodom får dock inte meddelas.</w:t>
      </w:r>
    </w:p>
    <w:p w14:paraId="7CE9D4B7" w14:textId="77777777" w:rsidR="00624359" w:rsidRPr="0059458D" w:rsidRDefault="00624359" w:rsidP="002A0820">
      <w:pPr>
        <w:pStyle w:val="Brdtextmedindrag"/>
      </w:pPr>
    </w:p>
    <w:p w14:paraId="31927B79" w14:textId="77777777" w:rsidR="00624359" w:rsidRDefault="00624359" w:rsidP="002A0820">
      <w:pPr>
        <w:pStyle w:val="Brdtext"/>
      </w:pPr>
      <w:r>
        <w:t>Paragrafen, som</w:t>
      </w:r>
      <w:r w:rsidRPr="00323D06">
        <w:t xml:space="preserve"> är ny</w:t>
      </w:r>
      <w:r>
        <w:t>,</w:t>
      </w:r>
      <w:r w:rsidRPr="00323D06">
        <w:t xml:space="preserve"> </w:t>
      </w:r>
      <w:r>
        <w:t>innehåller bestämmelser om huvudförhandling.</w:t>
      </w:r>
    </w:p>
    <w:p w14:paraId="5B97A8B2" w14:textId="77777777" w:rsidR="00624359" w:rsidRDefault="00624359" w:rsidP="002A0820">
      <w:pPr>
        <w:pStyle w:val="Brdtextmedindrag"/>
      </w:pPr>
      <w:r>
        <w:t>Paragrafen</w:t>
      </w:r>
      <w:r w:rsidRPr="00323D06">
        <w:t xml:space="preserve"> motsvarar</w:t>
      </w:r>
      <w:r>
        <w:rPr>
          <w:i/>
        </w:rPr>
        <w:t xml:space="preserve"> </w:t>
      </w:r>
      <w:r w:rsidRPr="00323D06">
        <w:t>nuvarande 16</w:t>
      </w:r>
      <w:r>
        <w:t> </w:t>
      </w:r>
      <w:r w:rsidRPr="00323D06">
        <w:t xml:space="preserve">§ tredje till femte stycket. </w:t>
      </w:r>
      <w:r>
        <w:t>De ändringar som görs är endast språkliga</w:t>
      </w:r>
      <w:r w:rsidRPr="00323D06">
        <w:t>.</w:t>
      </w:r>
    </w:p>
    <w:p w14:paraId="642FA967" w14:textId="77777777" w:rsidR="00624359" w:rsidRDefault="00624359" w:rsidP="002A0820">
      <w:pPr>
        <w:pStyle w:val="Rubrik5utannumrering"/>
      </w:pPr>
      <w:r w:rsidRPr="000F65E4">
        <w:t>17 §</w:t>
      </w:r>
    </w:p>
    <w:p w14:paraId="1382AE1C" w14:textId="77777777" w:rsidR="00624359" w:rsidRPr="008A2FF3" w:rsidRDefault="00624359" w:rsidP="002A0820">
      <w:pPr>
        <w:pStyle w:val="Brdtextmedindrag"/>
        <w:ind w:firstLine="0"/>
        <w:rPr>
          <w:sz w:val="18"/>
          <w:szCs w:val="18"/>
        </w:rPr>
      </w:pPr>
      <w:r w:rsidRPr="008A2FF3">
        <w:rPr>
          <w:sz w:val="18"/>
          <w:szCs w:val="18"/>
        </w:rPr>
        <w:t>Om mark- och miljödomstolen finner att ett mål kan utredas utan förberedelse, får domstolen i kungörelse omedelbart kalla till huvud</w:t>
      </w:r>
      <w:r w:rsidRPr="008A2FF3">
        <w:rPr>
          <w:sz w:val="18"/>
          <w:szCs w:val="18"/>
        </w:rPr>
        <w:softHyphen/>
        <w:t xml:space="preserve">förhandling i målet. Då gäller 3–9 och 12–16 </w:t>
      </w:r>
      <w:r w:rsidRPr="008A2FF3">
        <w:rPr>
          <w:i/>
          <w:iCs/>
          <w:sz w:val="18"/>
          <w:szCs w:val="18"/>
        </w:rPr>
        <w:t>a</w:t>
      </w:r>
      <w:r w:rsidRPr="008A2FF3">
        <w:rPr>
          <w:sz w:val="18"/>
          <w:szCs w:val="18"/>
        </w:rPr>
        <w:t xml:space="preserve"> §§. Huvudförhandlingen får hållas tidigast tre veckor efter det att kungörandet skedde.</w:t>
      </w:r>
    </w:p>
    <w:p w14:paraId="175E2BE9" w14:textId="77777777" w:rsidR="00624359" w:rsidRPr="008A2FF3" w:rsidRDefault="00624359" w:rsidP="002A0820">
      <w:pPr>
        <w:pStyle w:val="Brdtextmedindrag"/>
        <w:rPr>
          <w:sz w:val="18"/>
          <w:szCs w:val="18"/>
        </w:rPr>
      </w:pPr>
    </w:p>
    <w:p w14:paraId="12C744EA" w14:textId="4DC0B6C8" w:rsidR="00624359" w:rsidRDefault="00624359" w:rsidP="002A0820">
      <w:pPr>
        <w:pStyle w:val="Brdtext"/>
      </w:pPr>
      <w:r>
        <w:t>Paragrafen innehåller bestämmelser om mål som kan avgöras utan för</w:t>
      </w:r>
      <w:r>
        <w:softHyphen/>
        <w:t>beredelse.</w:t>
      </w:r>
    </w:p>
    <w:p w14:paraId="01AB927D" w14:textId="77777777" w:rsidR="00624359" w:rsidRDefault="00624359" w:rsidP="002A0820">
      <w:pPr>
        <w:pStyle w:val="Brdtextmedindrag"/>
      </w:pPr>
      <w:r>
        <w:t xml:space="preserve">Tillägget i </w:t>
      </w:r>
      <w:r>
        <w:rPr>
          <w:i/>
          <w:iCs/>
        </w:rPr>
        <w:t>första stycket</w:t>
      </w:r>
      <w:r>
        <w:t xml:space="preserve"> innebär att även 16 a § ska tillämpas när mål kan utredas utan förberedelse. Ändringen är en följd av att bestämmelser flyttas från 16 § till 16 a §.</w:t>
      </w:r>
    </w:p>
    <w:p w14:paraId="2E1F71D8" w14:textId="77777777" w:rsidR="00624359" w:rsidRDefault="00624359" w:rsidP="002A0820">
      <w:pPr>
        <w:pStyle w:val="Rubrik5utannumrering"/>
      </w:pPr>
      <w:r w:rsidRPr="001C2389">
        <w:t>21 §</w:t>
      </w:r>
    </w:p>
    <w:p w14:paraId="075F3A4D" w14:textId="77777777" w:rsidR="00624359" w:rsidRPr="008A2FF3" w:rsidRDefault="00624359" w:rsidP="002A0820">
      <w:pPr>
        <w:pStyle w:val="Brdtextmedindrag"/>
        <w:ind w:firstLine="0"/>
        <w:rPr>
          <w:sz w:val="18"/>
          <w:szCs w:val="18"/>
        </w:rPr>
      </w:pPr>
      <w:r w:rsidRPr="008A2FF3">
        <w:rPr>
          <w:sz w:val="18"/>
          <w:szCs w:val="18"/>
        </w:rPr>
        <w:t xml:space="preserve">Mark- och miljödomstolens dom </w:t>
      </w:r>
      <w:r w:rsidRPr="008A2FF3">
        <w:rPr>
          <w:i/>
          <w:iCs/>
          <w:sz w:val="18"/>
          <w:szCs w:val="18"/>
        </w:rPr>
        <w:t>ska</w:t>
      </w:r>
      <w:r w:rsidRPr="008A2FF3">
        <w:rPr>
          <w:sz w:val="18"/>
          <w:szCs w:val="18"/>
        </w:rPr>
        <w:t xml:space="preserve"> grundas på vad som har förekommit vid syn och annan förhandling inför domstolen och på vad handlingarna innehåller.</w:t>
      </w:r>
    </w:p>
    <w:p w14:paraId="6B4C4362" w14:textId="00FCD035" w:rsidR="00624359" w:rsidRPr="008A2FF3" w:rsidRDefault="00624359" w:rsidP="002A0820">
      <w:pPr>
        <w:pStyle w:val="Brdtextmedindrag"/>
        <w:rPr>
          <w:sz w:val="18"/>
          <w:szCs w:val="18"/>
        </w:rPr>
      </w:pPr>
      <w:r w:rsidRPr="008A2FF3">
        <w:rPr>
          <w:sz w:val="18"/>
          <w:szCs w:val="18"/>
        </w:rPr>
        <w:t xml:space="preserve">Domen </w:t>
      </w:r>
      <w:r w:rsidRPr="008A2FF3">
        <w:rPr>
          <w:i/>
          <w:iCs/>
          <w:sz w:val="18"/>
          <w:szCs w:val="18"/>
        </w:rPr>
        <w:t>ska</w:t>
      </w:r>
      <w:r w:rsidRPr="008A2FF3">
        <w:rPr>
          <w:sz w:val="18"/>
          <w:szCs w:val="18"/>
        </w:rPr>
        <w:t xml:space="preserve"> meddelas så snart som möjligt med hänsyn till målets art och omständigheterna i övrigt. Om det inte finns synnerliga skäl </w:t>
      </w:r>
      <w:r w:rsidRPr="008A2FF3">
        <w:rPr>
          <w:i/>
          <w:iCs/>
          <w:sz w:val="18"/>
          <w:szCs w:val="18"/>
        </w:rPr>
        <w:t>ska</w:t>
      </w:r>
      <w:r w:rsidRPr="008A2FF3">
        <w:rPr>
          <w:sz w:val="18"/>
          <w:szCs w:val="18"/>
        </w:rPr>
        <w:t>, om huvud</w:t>
      </w:r>
      <w:r>
        <w:rPr>
          <w:sz w:val="18"/>
          <w:szCs w:val="18"/>
        </w:rPr>
        <w:softHyphen/>
      </w:r>
      <w:r w:rsidRPr="008A2FF3">
        <w:rPr>
          <w:sz w:val="18"/>
          <w:szCs w:val="18"/>
        </w:rPr>
        <w:t>för</w:t>
      </w:r>
      <w:r>
        <w:rPr>
          <w:sz w:val="18"/>
          <w:szCs w:val="18"/>
        </w:rPr>
        <w:softHyphen/>
      </w:r>
      <w:r w:rsidRPr="008A2FF3">
        <w:rPr>
          <w:sz w:val="18"/>
          <w:szCs w:val="18"/>
        </w:rPr>
        <w:t>handling hållits, domen meddelas inom två månader efter det att förhandlingen avslutades.</w:t>
      </w:r>
    </w:p>
    <w:p w14:paraId="67C1F545" w14:textId="77777777" w:rsidR="00624359" w:rsidRPr="008A2FF3" w:rsidRDefault="00624359" w:rsidP="002A0820">
      <w:pPr>
        <w:pStyle w:val="Brdtextmedindrag"/>
        <w:rPr>
          <w:sz w:val="18"/>
          <w:szCs w:val="18"/>
        </w:rPr>
      </w:pPr>
      <w:r w:rsidRPr="008A2FF3">
        <w:rPr>
          <w:sz w:val="18"/>
          <w:szCs w:val="18"/>
        </w:rPr>
        <w:t xml:space="preserve">Skyldigheten enligt 17 kap. 9 § sjunde stycket rättegångsbalken att underrätta parterna om innehållet i domen </w:t>
      </w:r>
      <w:r w:rsidRPr="008A2FF3">
        <w:rPr>
          <w:i/>
          <w:iCs/>
          <w:sz w:val="18"/>
          <w:szCs w:val="18"/>
        </w:rPr>
        <w:t>ska</w:t>
      </w:r>
      <w:r w:rsidRPr="008A2FF3">
        <w:rPr>
          <w:sz w:val="18"/>
          <w:szCs w:val="18"/>
        </w:rPr>
        <w:t xml:space="preserve"> anses fullgjord genom att domen </w:t>
      </w:r>
      <w:r w:rsidRPr="00EC0C83">
        <w:rPr>
          <w:sz w:val="18"/>
          <w:szCs w:val="18"/>
        </w:rPr>
        <w:t xml:space="preserve">hålls </w:t>
      </w:r>
      <w:r w:rsidRPr="008A2FF3">
        <w:rPr>
          <w:i/>
          <w:iCs/>
          <w:sz w:val="18"/>
          <w:szCs w:val="18"/>
        </w:rPr>
        <w:t>tillgänglig på den webbplats eller i den lokal som anges i kungörelsen</w:t>
      </w:r>
      <w:r w:rsidRPr="008A2FF3">
        <w:rPr>
          <w:sz w:val="18"/>
          <w:szCs w:val="18"/>
        </w:rPr>
        <w:t>.</w:t>
      </w:r>
    </w:p>
    <w:p w14:paraId="16EB3CD9" w14:textId="77777777" w:rsidR="00624359" w:rsidRPr="008A2FF3" w:rsidRDefault="00624359" w:rsidP="002A0820">
      <w:pPr>
        <w:pStyle w:val="Brdtextmedindrag"/>
        <w:rPr>
          <w:sz w:val="18"/>
          <w:szCs w:val="18"/>
        </w:rPr>
      </w:pPr>
    </w:p>
    <w:p w14:paraId="598A1012" w14:textId="77777777" w:rsidR="00624359" w:rsidRDefault="00624359" w:rsidP="002A0820">
      <w:pPr>
        <w:pStyle w:val="Brdtextmedindrag"/>
        <w:ind w:firstLine="0"/>
      </w:pPr>
      <w:r>
        <w:t>Paragrafen innehåller bestämmelser om vad en dom ska grundas på.</w:t>
      </w:r>
    </w:p>
    <w:p w14:paraId="20976812" w14:textId="77777777" w:rsidR="00624359" w:rsidRDefault="00624359" w:rsidP="002A0820">
      <w:pPr>
        <w:pStyle w:val="Brdtextmedindrag"/>
      </w:pPr>
      <w:r>
        <w:t xml:space="preserve">Ändringarna i </w:t>
      </w:r>
      <w:r>
        <w:rPr>
          <w:i/>
          <w:iCs/>
        </w:rPr>
        <w:t xml:space="preserve">första </w:t>
      </w:r>
      <w:r>
        <w:t xml:space="preserve">och </w:t>
      </w:r>
      <w:r>
        <w:rPr>
          <w:i/>
          <w:iCs/>
        </w:rPr>
        <w:t xml:space="preserve">andra styckena </w:t>
      </w:r>
      <w:r>
        <w:t>är endast språkliga.</w:t>
      </w:r>
    </w:p>
    <w:p w14:paraId="6B8032BC" w14:textId="76971F4D" w:rsidR="00624359" w:rsidRDefault="00624359" w:rsidP="002A0820">
      <w:pPr>
        <w:pStyle w:val="Brdtextmedindrag"/>
      </w:pPr>
      <w:r>
        <w:t xml:space="preserve">Ändringen i </w:t>
      </w:r>
      <w:r>
        <w:rPr>
          <w:i/>
          <w:iCs/>
        </w:rPr>
        <w:t>tredje stycket</w:t>
      </w:r>
      <w:r>
        <w:t xml:space="preserve"> innebär att skyldigheten att underrätta parterna om innehållet i domen ska anses fullgjord genom att domen hålls tillgänglig på den webbplats eller i den lokal där ett exemplar av akten ska förvaras enligt uppgift i kungörelsen. Att det i kungörelsen ska finnas uppgift om en viss webbplats eller lokal där akten i målet finns tillgänglig framgår av 3 §.</w:t>
      </w:r>
    </w:p>
    <w:p w14:paraId="302738FB" w14:textId="77777777" w:rsidR="00624359" w:rsidRDefault="00624359" w:rsidP="002A0820">
      <w:pPr>
        <w:pStyle w:val="Rubrik5utannumrering"/>
      </w:pPr>
      <w:r>
        <w:t>25 g §</w:t>
      </w:r>
    </w:p>
    <w:p w14:paraId="6BC1B133" w14:textId="60693B0F" w:rsidR="00624359" w:rsidRPr="005C0B9D" w:rsidRDefault="00624359" w:rsidP="002A0820">
      <w:pPr>
        <w:pStyle w:val="Brdtextmedindrag"/>
        <w:ind w:firstLine="0"/>
        <w:rPr>
          <w:sz w:val="18"/>
          <w:szCs w:val="18"/>
        </w:rPr>
      </w:pPr>
      <w:r w:rsidRPr="005C0B9D">
        <w:rPr>
          <w:sz w:val="18"/>
          <w:szCs w:val="18"/>
        </w:rPr>
        <w:t>En dom som omfattar tillstånd till en sådan anläggning som avses i 1 </w:t>
      </w:r>
      <w:r w:rsidRPr="005C0B9D">
        <w:rPr>
          <w:i/>
          <w:iCs/>
          <w:sz w:val="18"/>
          <w:szCs w:val="18"/>
        </w:rPr>
        <w:t>e</w:t>
      </w:r>
      <w:r w:rsidRPr="005C0B9D">
        <w:rPr>
          <w:sz w:val="18"/>
          <w:szCs w:val="18"/>
        </w:rPr>
        <w:t> § ska dessutom innehålla en redovisning av slutsatserna i den kostnadsnyttoanalys vars slutsatser ska redovisas i ansökan om tillstånd till anläggningen.</w:t>
      </w:r>
    </w:p>
    <w:p w14:paraId="00B7DE54" w14:textId="77777777" w:rsidR="00624359" w:rsidRDefault="00624359" w:rsidP="002A0820">
      <w:pPr>
        <w:pStyle w:val="Brdtextmedindrag"/>
      </w:pPr>
    </w:p>
    <w:p w14:paraId="28D8E61A" w14:textId="3917FBC5" w:rsidR="00624359" w:rsidRDefault="00624359" w:rsidP="002A0820">
      <w:pPr>
        <w:pStyle w:val="Brdtextmedindrag"/>
        <w:ind w:firstLine="0"/>
      </w:pPr>
      <w:r>
        <w:t>Paragrafen innehåller en bestämmelse om vad en dom som omfattar tillstånd till en anläggning där en kostnadsnyttoanalys ska utföras ska innehålla.</w:t>
      </w:r>
    </w:p>
    <w:p w14:paraId="24004605" w14:textId="77777777" w:rsidR="00624359" w:rsidRDefault="00624359" w:rsidP="002A0820">
      <w:pPr>
        <w:pStyle w:val="Brdtextmedindrag"/>
      </w:pPr>
      <w:r>
        <w:t>En rättelse sker så att det hänvisas till</w:t>
      </w:r>
      <w:r w:rsidDel="00FE0887">
        <w:t xml:space="preserve"> </w:t>
      </w:r>
      <w:r>
        <w:t>1 e §.</w:t>
      </w:r>
    </w:p>
    <w:p w14:paraId="398AF33D" w14:textId="77777777" w:rsidR="00624359" w:rsidRDefault="00624359" w:rsidP="002A0820">
      <w:pPr>
        <w:pStyle w:val="Rubrik4utannumrering"/>
      </w:pPr>
      <w:r>
        <w:t>23 kap.</w:t>
      </w:r>
    </w:p>
    <w:p w14:paraId="22A23CF2" w14:textId="77777777" w:rsidR="00624359" w:rsidRDefault="00624359" w:rsidP="002A0820">
      <w:pPr>
        <w:pStyle w:val="Rubrik5utannumrering"/>
        <w:spacing w:before="0"/>
      </w:pPr>
      <w:r w:rsidRPr="00AF3343">
        <w:t>5 §</w:t>
      </w:r>
    </w:p>
    <w:p w14:paraId="4508E089" w14:textId="77777777" w:rsidR="00624359" w:rsidRPr="005C0B9D" w:rsidRDefault="00624359" w:rsidP="002A0820">
      <w:pPr>
        <w:pStyle w:val="Brdtextmedindrag"/>
        <w:ind w:firstLine="0"/>
        <w:rPr>
          <w:sz w:val="18"/>
          <w:szCs w:val="18"/>
        </w:rPr>
      </w:pPr>
      <w:r w:rsidRPr="005C0B9D">
        <w:rPr>
          <w:i/>
          <w:iCs/>
          <w:sz w:val="18"/>
          <w:szCs w:val="18"/>
        </w:rPr>
        <w:t>Om sökanden har överklagat mark- och miljödomstolens dom eller beslut</w:t>
      </w:r>
      <w:r w:rsidRPr="005C0B9D">
        <w:rPr>
          <w:sz w:val="18"/>
          <w:szCs w:val="18"/>
        </w:rPr>
        <w:t xml:space="preserve"> i ett ansökningsmål där kungörelse enligt 22</w:t>
      </w:r>
      <w:r>
        <w:rPr>
          <w:sz w:val="18"/>
          <w:szCs w:val="18"/>
        </w:rPr>
        <w:t> </w:t>
      </w:r>
      <w:r w:rsidRPr="005C0B9D">
        <w:rPr>
          <w:sz w:val="18"/>
          <w:szCs w:val="18"/>
        </w:rPr>
        <w:t>kap. 3</w:t>
      </w:r>
      <w:r>
        <w:rPr>
          <w:sz w:val="18"/>
          <w:szCs w:val="18"/>
        </w:rPr>
        <w:t> </w:t>
      </w:r>
      <w:r w:rsidRPr="005C0B9D">
        <w:rPr>
          <w:sz w:val="18"/>
          <w:szCs w:val="18"/>
        </w:rPr>
        <w:t>§ har utfärdats, får Mark- och miljö</w:t>
      </w:r>
      <w:r>
        <w:rPr>
          <w:sz w:val="18"/>
          <w:szCs w:val="18"/>
        </w:rPr>
        <w:softHyphen/>
      </w:r>
      <w:r w:rsidRPr="005C0B9D">
        <w:rPr>
          <w:sz w:val="18"/>
          <w:szCs w:val="18"/>
        </w:rPr>
        <w:t xml:space="preserve">överdomstolen i stället för att förordna om delgivning med motparterna besluta att överklagandet </w:t>
      </w:r>
      <w:r w:rsidRPr="005C0B9D">
        <w:rPr>
          <w:i/>
          <w:iCs/>
          <w:sz w:val="18"/>
          <w:szCs w:val="18"/>
        </w:rPr>
        <w:t>ska göras tillgängligt på den webbplats eller i den lokal som anges i mark- och miljödomstolens kungörelse</w:t>
      </w:r>
      <w:r w:rsidRPr="005C0B9D">
        <w:rPr>
          <w:sz w:val="18"/>
          <w:szCs w:val="18"/>
        </w:rPr>
        <w:t xml:space="preserve"> samt utfärda </w:t>
      </w:r>
      <w:r w:rsidRPr="005C0B9D">
        <w:rPr>
          <w:i/>
          <w:iCs/>
          <w:sz w:val="18"/>
          <w:szCs w:val="18"/>
        </w:rPr>
        <w:t>e</w:t>
      </w:r>
      <w:r w:rsidRPr="00430EE5">
        <w:rPr>
          <w:i/>
          <w:iCs/>
          <w:sz w:val="18"/>
          <w:szCs w:val="18"/>
        </w:rPr>
        <w:t xml:space="preserve">n </w:t>
      </w:r>
      <w:r w:rsidRPr="005C0B9D">
        <w:rPr>
          <w:sz w:val="18"/>
          <w:szCs w:val="18"/>
        </w:rPr>
        <w:t>kungörelse om överklagandet.</w:t>
      </w:r>
    </w:p>
    <w:p w14:paraId="009AD2B2" w14:textId="77777777" w:rsidR="00624359" w:rsidRPr="005C0B9D" w:rsidRDefault="00624359" w:rsidP="002A0820">
      <w:pPr>
        <w:pStyle w:val="Brdtextmedindrag"/>
        <w:rPr>
          <w:sz w:val="18"/>
          <w:szCs w:val="18"/>
        </w:rPr>
      </w:pPr>
      <w:r w:rsidRPr="005C0B9D">
        <w:rPr>
          <w:sz w:val="18"/>
          <w:szCs w:val="18"/>
        </w:rPr>
        <w:t xml:space="preserve">I kungörelsen </w:t>
      </w:r>
      <w:r w:rsidRPr="005C0B9D">
        <w:rPr>
          <w:i/>
          <w:iCs/>
          <w:sz w:val="18"/>
          <w:szCs w:val="18"/>
        </w:rPr>
        <w:t>ska</w:t>
      </w:r>
      <w:r w:rsidRPr="005C0B9D">
        <w:rPr>
          <w:sz w:val="18"/>
          <w:szCs w:val="18"/>
        </w:rPr>
        <w:t xml:space="preserve"> det uppges</w:t>
      </w:r>
    </w:p>
    <w:p w14:paraId="4E91B1DB" w14:textId="482FA695" w:rsidR="00624359" w:rsidRPr="005C0B9D" w:rsidRDefault="00624359" w:rsidP="002A0820">
      <w:pPr>
        <w:pStyle w:val="Brdtextmedindrag"/>
        <w:rPr>
          <w:sz w:val="18"/>
          <w:szCs w:val="18"/>
        </w:rPr>
      </w:pPr>
      <w:r w:rsidRPr="005C0B9D">
        <w:rPr>
          <w:sz w:val="18"/>
          <w:szCs w:val="18"/>
        </w:rPr>
        <w:t>1.</w:t>
      </w:r>
      <w:r w:rsidR="00B40F90">
        <w:rPr>
          <w:sz w:val="18"/>
          <w:szCs w:val="18"/>
        </w:rPr>
        <w:t> </w:t>
      </w:r>
      <w:r w:rsidRPr="005C0B9D">
        <w:rPr>
          <w:sz w:val="18"/>
          <w:szCs w:val="18"/>
        </w:rPr>
        <w:t xml:space="preserve">att handlingarna i målet hålls </w:t>
      </w:r>
      <w:r w:rsidRPr="005C0B9D">
        <w:rPr>
          <w:i/>
          <w:iCs/>
          <w:sz w:val="18"/>
          <w:szCs w:val="18"/>
        </w:rPr>
        <w:t>tillgängliga på den webbplats eller i den lokal som anges i mark- och miljödomstolens kungörelse</w:t>
      </w:r>
      <w:r w:rsidRPr="005C0B9D">
        <w:rPr>
          <w:sz w:val="18"/>
          <w:szCs w:val="18"/>
        </w:rPr>
        <w:t>,</w:t>
      </w:r>
    </w:p>
    <w:p w14:paraId="46610B6E" w14:textId="1DA81E7D" w:rsidR="00624359" w:rsidRPr="005C0B9D" w:rsidRDefault="00624359" w:rsidP="002A0820">
      <w:pPr>
        <w:pStyle w:val="Brdtextmedindrag"/>
        <w:rPr>
          <w:sz w:val="18"/>
          <w:szCs w:val="18"/>
        </w:rPr>
      </w:pPr>
      <w:r w:rsidRPr="005C0B9D">
        <w:rPr>
          <w:sz w:val="18"/>
          <w:szCs w:val="18"/>
        </w:rPr>
        <w:t>2.</w:t>
      </w:r>
      <w:r w:rsidR="00B40F90">
        <w:rPr>
          <w:sz w:val="18"/>
          <w:szCs w:val="18"/>
        </w:rPr>
        <w:t> </w:t>
      </w:r>
      <w:r w:rsidRPr="005C0B9D">
        <w:rPr>
          <w:sz w:val="18"/>
          <w:szCs w:val="18"/>
        </w:rPr>
        <w:t xml:space="preserve">att kallelser och andra meddelanden i målet till parterna, om de inte särskilt tillställs någon part, </w:t>
      </w:r>
      <w:r w:rsidRPr="005C0B9D">
        <w:rPr>
          <w:i/>
          <w:iCs/>
          <w:sz w:val="18"/>
          <w:szCs w:val="18"/>
        </w:rPr>
        <w:t>kommer att</w:t>
      </w:r>
      <w:r w:rsidRPr="005C0B9D">
        <w:rPr>
          <w:sz w:val="18"/>
          <w:szCs w:val="18"/>
        </w:rPr>
        <w:t xml:space="preserve"> införas i viss eller vissa ortstidningar samt hållas tillgängliga </w:t>
      </w:r>
      <w:r w:rsidRPr="009B3089">
        <w:rPr>
          <w:i/>
          <w:iCs/>
          <w:sz w:val="18"/>
          <w:szCs w:val="18"/>
        </w:rPr>
        <w:t>på den webbplats eller i den lokal som anges i mark- och miljö-domstolens kungörelse</w:t>
      </w:r>
      <w:r w:rsidRPr="005C0B9D">
        <w:rPr>
          <w:sz w:val="18"/>
          <w:szCs w:val="18"/>
        </w:rPr>
        <w:t>,</w:t>
      </w:r>
    </w:p>
    <w:p w14:paraId="14005D58" w14:textId="77777777" w:rsidR="00624359" w:rsidRPr="005C0B9D" w:rsidRDefault="00624359" w:rsidP="002A0820">
      <w:pPr>
        <w:pStyle w:val="Brdtextmedindrag"/>
        <w:rPr>
          <w:sz w:val="18"/>
          <w:szCs w:val="18"/>
        </w:rPr>
      </w:pPr>
      <w:r w:rsidRPr="005C0B9D">
        <w:rPr>
          <w:sz w:val="18"/>
          <w:szCs w:val="18"/>
        </w:rPr>
        <w:t>3.</w:t>
      </w:r>
      <w:r>
        <w:rPr>
          <w:sz w:val="18"/>
          <w:szCs w:val="18"/>
        </w:rPr>
        <w:t> </w:t>
      </w:r>
      <w:r w:rsidRPr="005C0B9D">
        <w:rPr>
          <w:sz w:val="18"/>
          <w:szCs w:val="18"/>
        </w:rPr>
        <w:t xml:space="preserve">att en svarsskrivelse </w:t>
      </w:r>
      <w:r w:rsidRPr="009B3089">
        <w:rPr>
          <w:i/>
          <w:iCs/>
          <w:sz w:val="18"/>
          <w:szCs w:val="18"/>
        </w:rPr>
        <w:t>ska</w:t>
      </w:r>
      <w:r w:rsidRPr="005C0B9D">
        <w:rPr>
          <w:sz w:val="18"/>
          <w:szCs w:val="18"/>
        </w:rPr>
        <w:t xml:space="preserve"> ha kommit in till Mark- och miljööverdomstolen inom den tid, minst tre veckor efter kungörandet, som Mark- och miljööverdom</w:t>
      </w:r>
      <w:r>
        <w:rPr>
          <w:sz w:val="18"/>
          <w:szCs w:val="18"/>
        </w:rPr>
        <w:softHyphen/>
      </w:r>
      <w:r w:rsidRPr="005C0B9D">
        <w:rPr>
          <w:sz w:val="18"/>
          <w:szCs w:val="18"/>
        </w:rPr>
        <w:t>stolen bestämt.</w:t>
      </w:r>
    </w:p>
    <w:p w14:paraId="6D09BF66" w14:textId="77777777" w:rsidR="00624359" w:rsidRPr="005C0B9D" w:rsidRDefault="00624359" w:rsidP="002A0820">
      <w:pPr>
        <w:pStyle w:val="Brdtextmedindrag"/>
        <w:rPr>
          <w:sz w:val="18"/>
          <w:szCs w:val="18"/>
        </w:rPr>
      </w:pPr>
      <w:r w:rsidRPr="005C0B9D">
        <w:rPr>
          <w:sz w:val="18"/>
          <w:szCs w:val="18"/>
        </w:rPr>
        <w:t xml:space="preserve">Kungörelsen </w:t>
      </w:r>
      <w:r w:rsidRPr="009B3089">
        <w:rPr>
          <w:i/>
          <w:iCs/>
          <w:sz w:val="18"/>
          <w:szCs w:val="18"/>
        </w:rPr>
        <w:t>ska</w:t>
      </w:r>
      <w:r w:rsidRPr="005C0B9D">
        <w:rPr>
          <w:sz w:val="18"/>
          <w:szCs w:val="18"/>
        </w:rPr>
        <w:t xml:space="preserve"> införas i den eller de ortstidningar som mark- och miljö</w:t>
      </w:r>
      <w:r>
        <w:rPr>
          <w:sz w:val="18"/>
          <w:szCs w:val="18"/>
        </w:rPr>
        <w:softHyphen/>
      </w:r>
      <w:r w:rsidRPr="005C0B9D">
        <w:rPr>
          <w:sz w:val="18"/>
          <w:szCs w:val="18"/>
        </w:rPr>
        <w:t>dom</w:t>
      </w:r>
      <w:r>
        <w:rPr>
          <w:sz w:val="18"/>
          <w:szCs w:val="18"/>
        </w:rPr>
        <w:softHyphen/>
      </w:r>
      <w:r w:rsidRPr="005C0B9D">
        <w:rPr>
          <w:sz w:val="18"/>
          <w:szCs w:val="18"/>
        </w:rPr>
        <w:t>stolen har bestämt för meddelanden i målet.</w:t>
      </w:r>
    </w:p>
    <w:p w14:paraId="2A00A25E" w14:textId="55A65BA1" w:rsidR="00624359" w:rsidRPr="005C0B9D" w:rsidRDefault="00624359" w:rsidP="002A0820">
      <w:pPr>
        <w:pStyle w:val="Brdtextmedindrag"/>
        <w:rPr>
          <w:sz w:val="18"/>
          <w:szCs w:val="18"/>
        </w:rPr>
      </w:pPr>
      <w:r w:rsidRPr="006336EB">
        <w:rPr>
          <w:i/>
          <w:iCs/>
          <w:sz w:val="18"/>
          <w:szCs w:val="18"/>
        </w:rPr>
        <w:t>När</w:t>
      </w:r>
      <w:r w:rsidRPr="005C0B9D">
        <w:rPr>
          <w:sz w:val="18"/>
          <w:szCs w:val="18"/>
        </w:rPr>
        <w:t xml:space="preserve"> föreskrifterna i denna paragraf har iakttagits, </w:t>
      </w:r>
      <w:r w:rsidRPr="009B3089">
        <w:rPr>
          <w:i/>
          <w:iCs/>
          <w:sz w:val="18"/>
          <w:szCs w:val="18"/>
        </w:rPr>
        <w:t>ska</w:t>
      </w:r>
      <w:r w:rsidRPr="005C0B9D">
        <w:rPr>
          <w:sz w:val="18"/>
          <w:szCs w:val="18"/>
        </w:rPr>
        <w:t xml:space="preserve"> delgivning anses ha skett.</w:t>
      </w:r>
    </w:p>
    <w:p w14:paraId="7561C2CB" w14:textId="77777777" w:rsidR="00624359" w:rsidRDefault="00624359" w:rsidP="002A0820">
      <w:pPr>
        <w:pStyle w:val="Brdtextmedindrag"/>
        <w:ind w:firstLine="0"/>
      </w:pPr>
    </w:p>
    <w:p w14:paraId="427ACCFF" w14:textId="77777777" w:rsidR="00624359" w:rsidRDefault="00624359" w:rsidP="002A0820">
      <w:pPr>
        <w:pStyle w:val="Brdtextmedindrag"/>
        <w:ind w:firstLine="0"/>
      </w:pPr>
      <w:r>
        <w:t>Paragrafen innehåller bestämmelser om att använda kungörelse i stället för delgivning. Övervägandena finns i avsnitt 6.11.</w:t>
      </w:r>
    </w:p>
    <w:p w14:paraId="7C173829" w14:textId="77777777" w:rsidR="00624359" w:rsidRDefault="00624359" w:rsidP="002A0820">
      <w:pPr>
        <w:pStyle w:val="Brdtextmedindrag"/>
      </w:pPr>
      <w:r>
        <w:t xml:space="preserve">Ändringen i </w:t>
      </w:r>
      <w:r>
        <w:rPr>
          <w:i/>
          <w:iCs/>
        </w:rPr>
        <w:t>första stycket</w:t>
      </w:r>
      <w:r>
        <w:t xml:space="preserve"> innebär att överklagandet får göras tillgängligt på den webbplats eller i den lokal där akten, enligt mark- och miljödom</w:t>
      </w:r>
      <w:r>
        <w:softHyphen/>
        <w:t>stolens kungörelse i målet, ska göras tillgänglig. Att det i mark- och miljö</w:t>
      </w:r>
      <w:r>
        <w:softHyphen/>
        <w:t>domstolens kungörelse ska finnas uppgift om en webbplats eller lokal där akten finns tillgänglig framgår av 22 kap. 3 §.</w:t>
      </w:r>
    </w:p>
    <w:p w14:paraId="21D281D2" w14:textId="77777777" w:rsidR="00624359" w:rsidRDefault="00624359" w:rsidP="002A0820">
      <w:pPr>
        <w:pStyle w:val="Brdtextmedindrag"/>
      </w:pPr>
      <w:r>
        <w:t xml:space="preserve">I </w:t>
      </w:r>
      <w:r>
        <w:rPr>
          <w:i/>
          <w:iCs/>
        </w:rPr>
        <w:t>andra stycket</w:t>
      </w:r>
      <w:r>
        <w:t xml:space="preserve"> finns bestämmelser om uppgifter som Mark- och miljö</w:t>
      </w:r>
      <w:r>
        <w:softHyphen/>
        <w:t xml:space="preserve">överdomstolens kungörelse om överklagandet ska innehålla. Enligt </w:t>
      </w:r>
      <w:r>
        <w:rPr>
          <w:i/>
          <w:iCs/>
        </w:rPr>
        <w:t xml:space="preserve">första </w:t>
      </w:r>
      <w:r w:rsidRPr="0070527F">
        <w:t>och</w:t>
      </w:r>
      <w:r>
        <w:rPr>
          <w:i/>
          <w:iCs/>
        </w:rPr>
        <w:t xml:space="preserve"> andra punkterna </w:t>
      </w:r>
      <w:r>
        <w:t>ska det anges var handlingar och meddelanden i målet finns tillgängliga. I punkterna görs motsvarande ändringar som i första stycket.</w:t>
      </w:r>
    </w:p>
    <w:p w14:paraId="23CB11C2" w14:textId="77777777" w:rsidR="00624359" w:rsidRDefault="00624359" w:rsidP="002A0820">
      <w:pPr>
        <w:pStyle w:val="Brdtextmedindrag"/>
      </w:pPr>
      <w:r>
        <w:t>Övriga ändringar i paragrafen är endast språkliga.</w:t>
      </w:r>
    </w:p>
    <w:p w14:paraId="4075095B" w14:textId="77777777" w:rsidR="00624359" w:rsidRDefault="00624359" w:rsidP="002A0820">
      <w:pPr>
        <w:pStyle w:val="Rubrik4utannumrering"/>
      </w:pPr>
      <w:r>
        <w:t>24 kap.</w:t>
      </w:r>
    </w:p>
    <w:p w14:paraId="64F4C5A4" w14:textId="77777777" w:rsidR="00624359" w:rsidRDefault="00624359" w:rsidP="002A0820">
      <w:pPr>
        <w:pStyle w:val="Rubrik5utannumrering"/>
        <w:spacing w:before="0"/>
      </w:pPr>
      <w:bookmarkStart w:id="133" w:name="_Hlk163817788"/>
      <w:bookmarkEnd w:id="133"/>
      <w:r w:rsidRPr="008977BD">
        <w:t>11 §</w:t>
      </w:r>
    </w:p>
    <w:p w14:paraId="1D4F1FC3" w14:textId="77777777" w:rsidR="00624359" w:rsidRDefault="00624359" w:rsidP="002A0820">
      <w:pPr>
        <w:pStyle w:val="Brdtextmedindrag"/>
        <w:ind w:firstLine="0"/>
        <w:rPr>
          <w:sz w:val="18"/>
          <w:szCs w:val="18"/>
        </w:rPr>
      </w:pPr>
      <w:r w:rsidRPr="00572528">
        <w:rPr>
          <w:sz w:val="18"/>
          <w:szCs w:val="18"/>
        </w:rPr>
        <w:t>En ansökan om prövning som avses i 3, 4, 5, 6, 7, 8 eller 9 § får göras hos mark- och miljödomstol av Naturvårdsverket, Havs- och vattenmyndigheten, Myndig</w:t>
      </w:r>
      <w:r>
        <w:rPr>
          <w:sz w:val="18"/>
          <w:szCs w:val="18"/>
        </w:rPr>
        <w:softHyphen/>
      </w:r>
      <w:r w:rsidRPr="00572528">
        <w:rPr>
          <w:sz w:val="18"/>
          <w:szCs w:val="18"/>
        </w:rPr>
        <w:t>heten för samhällsskydd och beredskap och länsstyrelsen. Om frågan ska prövas av någon annan myndighet än en domstol eller av en kommun, får den tas upp utan någon särskild framställning. Frågor om omprövning enligt 8 § får tas upp utan särskild ansökan.</w:t>
      </w:r>
    </w:p>
    <w:p w14:paraId="7F8246FD" w14:textId="77777777" w:rsidR="00624359" w:rsidRPr="00572528" w:rsidRDefault="00624359" w:rsidP="002A0820">
      <w:pPr>
        <w:pStyle w:val="Brdtextmedindrag"/>
        <w:rPr>
          <w:sz w:val="18"/>
          <w:szCs w:val="18"/>
        </w:rPr>
      </w:pPr>
      <w:r w:rsidRPr="00572528">
        <w:rPr>
          <w:sz w:val="18"/>
          <w:szCs w:val="18"/>
        </w:rPr>
        <w:t>En ansökan om sådan prövning som avses i första stycket får även göras av en kommun i den utsträckning kommunen har övertagit tillsynen med stöd av 26 kap. 3</w:t>
      </w:r>
      <w:r>
        <w:rPr>
          <w:sz w:val="18"/>
          <w:szCs w:val="18"/>
        </w:rPr>
        <w:t> </w:t>
      </w:r>
      <w:r w:rsidRPr="00572528">
        <w:rPr>
          <w:sz w:val="18"/>
          <w:szCs w:val="18"/>
        </w:rPr>
        <w:t>§ fjärde stycket. Om tillståndet har getts av länsstyrelsen, görs ansökan hos länsstyrelsen.</w:t>
      </w:r>
    </w:p>
    <w:p w14:paraId="43EA5F3B" w14:textId="0000E984" w:rsidR="00624359" w:rsidRPr="00572528" w:rsidRDefault="00624359" w:rsidP="002A0820">
      <w:pPr>
        <w:pStyle w:val="Brdtextmedindrag"/>
        <w:rPr>
          <w:sz w:val="18"/>
          <w:szCs w:val="18"/>
        </w:rPr>
      </w:pPr>
      <w:r w:rsidRPr="00572528">
        <w:rPr>
          <w:sz w:val="18"/>
          <w:szCs w:val="18"/>
        </w:rPr>
        <w:t>I fråga om verksamheter som får bedrivas med stöd av 11</w:t>
      </w:r>
      <w:r>
        <w:rPr>
          <w:sz w:val="18"/>
          <w:szCs w:val="18"/>
        </w:rPr>
        <w:t> </w:t>
      </w:r>
      <w:r w:rsidRPr="00572528">
        <w:rPr>
          <w:sz w:val="18"/>
          <w:szCs w:val="18"/>
        </w:rPr>
        <w:t>kap. 27</w:t>
      </w:r>
      <w:r>
        <w:rPr>
          <w:sz w:val="18"/>
          <w:szCs w:val="18"/>
        </w:rPr>
        <w:t> </w:t>
      </w:r>
      <w:r w:rsidRPr="00572528">
        <w:rPr>
          <w:sz w:val="18"/>
          <w:szCs w:val="18"/>
        </w:rPr>
        <w:t>§ andra stycket, får en ansökan om prövning som avses i 3 eller 5 § grundas på en omständighet som anges i de paragraferna endast om</w:t>
      </w:r>
    </w:p>
    <w:p w14:paraId="11543613" w14:textId="77777777" w:rsidR="00624359" w:rsidRPr="00572528" w:rsidRDefault="00624359" w:rsidP="002A0820">
      <w:pPr>
        <w:pStyle w:val="Brdtextmedindrag"/>
        <w:rPr>
          <w:sz w:val="18"/>
          <w:szCs w:val="18"/>
        </w:rPr>
      </w:pPr>
      <w:r w:rsidRPr="00572528">
        <w:rPr>
          <w:sz w:val="18"/>
          <w:szCs w:val="18"/>
        </w:rPr>
        <w:t>1.</w:t>
      </w:r>
      <w:r>
        <w:rPr>
          <w:sz w:val="18"/>
          <w:szCs w:val="18"/>
        </w:rPr>
        <w:t> </w:t>
      </w:r>
      <w:r w:rsidRPr="00572528">
        <w:rPr>
          <w:sz w:val="18"/>
          <w:szCs w:val="18"/>
        </w:rPr>
        <w:t>omständigheten är så allvarlig att den inte tål att vänta på att prövningen för moderna miljövillkor blir klar, och</w:t>
      </w:r>
    </w:p>
    <w:p w14:paraId="66AB2FFF" w14:textId="77777777" w:rsidR="00624359" w:rsidRPr="00572528" w:rsidRDefault="00624359" w:rsidP="002A0820">
      <w:pPr>
        <w:pStyle w:val="Brdtextmedindrag"/>
        <w:rPr>
          <w:sz w:val="18"/>
          <w:szCs w:val="18"/>
        </w:rPr>
      </w:pPr>
      <w:r w:rsidRPr="00572528">
        <w:rPr>
          <w:sz w:val="18"/>
          <w:szCs w:val="18"/>
        </w:rPr>
        <w:t>2.</w:t>
      </w:r>
      <w:r>
        <w:rPr>
          <w:sz w:val="18"/>
          <w:szCs w:val="18"/>
        </w:rPr>
        <w:t> </w:t>
      </w:r>
      <w:r w:rsidRPr="00572528">
        <w:rPr>
          <w:sz w:val="18"/>
          <w:szCs w:val="18"/>
        </w:rPr>
        <w:t>den olägenhet som omständigheten innebär inte kan avhjälpas genom ett föreläggande om försiktighetsmått eller förbud i väntan på att prövningen blir klar.</w:t>
      </w:r>
    </w:p>
    <w:p w14:paraId="505D3336" w14:textId="77777777" w:rsidR="00624359" w:rsidRPr="00572528" w:rsidRDefault="00624359" w:rsidP="002A0820">
      <w:pPr>
        <w:pStyle w:val="Brdtextmedindrag"/>
        <w:rPr>
          <w:sz w:val="18"/>
          <w:szCs w:val="18"/>
        </w:rPr>
      </w:pPr>
    </w:p>
    <w:p w14:paraId="228275D6" w14:textId="77777777" w:rsidR="00624359" w:rsidRDefault="00624359" w:rsidP="002A0820">
      <w:pPr>
        <w:pStyle w:val="Brdtext"/>
      </w:pPr>
      <w:r>
        <w:t>I paragrafen anges de myndigheter som har rätt att ansöka om prövning som avser återkallelse, omprövning eller ändringstillstånd.</w:t>
      </w:r>
    </w:p>
    <w:p w14:paraId="01EF56B5" w14:textId="77777777" w:rsidR="00624359" w:rsidRDefault="00624359" w:rsidP="002A0820">
      <w:pPr>
        <w:pStyle w:val="Brdtextmedindrag"/>
      </w:pPr>
      <w:r>
        <w:rPr>
          <w:i/>
          <w:iCs/>
        </w:rPr>
        <w:t>Första stycket</w:t>
      </w:r>
      <w:r w:rsidRPr="00957DEC">
        <w:t xml:space="preserve"> ändras genom att Kammarkollegiet tas bort i uppräk</w:t>
      </w:r>
      <w:r>
        <w:softHyphen/>
      </w:r>
      <w:r w:rsidRPr="00957DEC">
        <w:t>ningen</w:t>
      </w:r>
      <w:r>
        <w:t xml:space="preserve"> </w:t>
      </w:r>
      <w:r w:rsidRPr="00957DEC">
        <w:t>av de myndigheter som får ansöka om prövning</w:t>
      </w:r>
      <w:r>
        <w:t xml:space="preserve"> </w:t>
      </w:r>
      <w:r w:rsidRPr="00957DEC">
        <w:t xml:space="preserve">enligt </w:t>
      </w:r>
      <w:r>
        <w:t>de angivna</w:t>
      </w:r>
      <w:r w:rsidRPr="00957DEC">
        <w:t xml:space="preserve"> bestämmelser</w:t>
      </w:r>
      <w:r>
        <w:t>na</w:t>
      </w:r>
      <w:r w:rsidRPr="00957DEC">
        <w:t xml:space="preserve"> i kapitlet. Ändringen är en följd av</w:t>
      </w:r>
      <w:r>
        <w:t xml:space="preserve"> </w:t>
      </w:r>
      <w:r w:rsidRPr="00957DEC">
        <w:t>att Kammarkollegiets partsroll tas bort i 22</w:t>
      </w:r>
      <w:r>
        <w:t> </w:t>
      </w:r>
      <w:r w:rsidRPr="00957DEC">
        <w:t>kap. 6</w:t>
      </w:r>
      <w:r>
        <w:t> </w:t>
      </w:r>
      <w:r w:rsidRPr="00957DEC">
        <w:t>§.</w:t>
      </w:r>
    </w:p>
    <w:p w14:paraId="55DE0790" w14:textId="77777777" w:rsidR="00624359" w:rsidRDefault="00624359" w:rsidP="002A0820">
      <w:pPr>
        <w:pStyle w:val="Rubrik5utannumrering"/>
      </w:pPr>
      <w:r w:rsidRPr="00922AFF">
        <w:t>12 §</w:t>
      </w:r>
    </w:p>
    <w:p w14:paraId="41D506CB" w14:textId="77777777" w:rsidR="00624359" w:rsidRPr="00783871" w:rsidRDefault="00624359" w:rsidP="002A0820">
      <w:pPr>
        <w:pStyle w:val="Brdtextmedindrag"/>
        <w:ind w:firstLine="0"/>
        <w:rPr>
          <w:sz w:val="18"/>
          <w:szCs w:val="18"/>
        </w:rPr>
      </w:pPr>
      <w:r w:rsidRPr="00783871">
        <w:rPr>
          <w:sz w:val="18"/>
          <w:szCs w:val="18"/>
        </w:rPr>
        <w:t>En ansökan om prövning som avses i 10 § får göras av</w:t>
      </w:r>
    </w:p>
    <w:p w14:paraId="24725E4F" w14:textId="77777777" w:rsidR="00624359" w:rsidRDefault="00624359" w:rsidP="002A0820">
      <w:pPr>
        <w:pStyle w:val="Brdtextmedindrag"/>
        <w:rPr>
          <w:sz w:val="18"/>
          <w:szCs w:val="18"/>
        </w:rPr>
      </w:pPr>
      <w:r w:rsidRPr="00783871">
        <w:rPr>
          <w:sz w:val="18"/>
          <w:szCs w:val="18"/>
        </w:rPr>
        <w:t>1. tillståndshavaren, eller</w:t>
      </w:r>
    </w:p>
    <w:p w14:paraId="5298B7E4" w14:textId="77777777" w:rsidR="00624359" w:rsidRPr="00783871" w:rsidRDefault="00624359" w:rsidP="002A0820">
      <w:pPr>
        <w:pStyle w:val="Brdtextmedindrag"/>
        <w:rPr>
          <w:sz w:val="18"/>
          <w:szCs w:val="18"/>
        </w:rPr>
      </w:pPr>
      <w:r w:rsidRPr="00783871">
        <w:rPr>
          <w:sz w:val="18"/>
          <w:szCs w:val="18"/>
        </w:rPr>
        <w:t>2.</w:t>
      </w:r>
      <w:r>
        <w:rPr>
          <w:sz w:val="18"/>
          <w:szCs w:val="18"/>
        </w:rPr>
        <w:t> </w:t>
      </w:r>
      <w:r w:rsidRPr="00783871">
        <w:rPr>
          <w:sz w:val="18"/>
          <w:szCs w:val="18"/>
        </w:rPr>
        <w:t xml:space="preserve">Havs- och vattenmyndigheten eller länsstyrelsen, om tillståndshavaren inte har gjort det som krävs enligt 11 kap. 27 § och inte </w:t>
      </w:r>
      <w:r w:rsidRPr="00783871">
        <w:rPr>
          <w:i/>
          <w:iCs/>
          <w:sz w:val="18"/>
          <w:szCs w:val="18"/>
        </w:rPr>
        <w:t>har</w:t>
      </w:r>
      <w:r w:rsidRPr="00783871">
        <w:rPr>
          <w:sz w:val="18"/>
          <w:szCs w:val="18"/>
        </w:rPr>
        <w:t xml:space="preserve"> följt ett föreläggande att ansöka om en sådan prövning.</w:t>
      </w:r>
    </w:p>
    <w:p w14:paraId="47D392B3" w14:textId="77777777" w:rsidR="00624359" w:rsidRPr="00783871" w:rsidRDefault="00624359" w:rsidP="002A0820">
      <w:pPr>
        <w:pStyle w:val="Brdtextmedindrag"/>
        <w:rPr>
          <w:sz w:val="18"/>
          <w:szCs w:val="18"/>
        </w:rPr>
      </w:pPr>
    </w:p>
    <w:p w14:paraId="1AAFB3F2" w14:textId="7F589E6E" w:rsidR="00624359" w:rsidRDefault="00624359" w:rsidP="002A0820">
      <w:pPr>
        <w:pStyle w:val="Brdtext"/>
      </w:pPr>
      <w:r>
        <w:t>Paragrafen innehåller en bestämmelse om vem som får ansöka om om</w:t>
      </w:r>
      <w:r>
        <w:softHyphen/>
        <w:t>prövning för moderna miljövillkor enligt omprövningsbestämmelsen i 10 §.</w:t>
      </w:r>
    </w:p>
    <w:p w14:paraId="6197195D" w14:textId="77777777" w:rsidR="00624359" w:rsidRDefault="00624359" w:rsidP="002A0820">
      <w:pPr>
        <w:pStyle w:val="Brdtextmedindrag"/>
      </w:pPr>
      <w:r>
        <w:rPr>
          <w:i/>
          <w:iCs/>
        </w:rPr>
        <w:t>Andra punkten</w:t>
      </w:r>
      <w:r w:rsidRPr="00957DEC">
        <w:t xml:space="preserve"> </w:t>
      </w:r>
      <w:r>
        <w:t xml:space="preserve">ändras </w:t>
      </w:r>
      <w:r w:rsidRPr="00957DEC">
        <w:t>genom att Kammarkollegiet tas bort i uppräk</w:t>
      </w:r>
      <w:r>
        <w:softHyphen/>
      </w:r>
      <w:r w:rsidRPr="00957DEC">
        <w:t>ningen</w:t>
      </w:r>
      <w:r>
        <w:t xml:space="preserve"> </w:t>
      </w:r>
      <w:r w:rsidRPr="00957DEC">
        <w:t>av de myndigheter som får ansöka om prövning. Ändringen är en följd av att Kammarkollegiets</w:t>
      </w:r>
      <w:r>
        <w:t xml:space="preserve"> </w:t>
      </w:r>
      <w:r w:rsidRPr="00957DEC">
        <w:t>partsroll tas bort i 22</w:t>
      </w:r>
      <w:r>
        <w:t> </w:t>
      </w:r>
      <w:r w:rsidRPr="00957DEC">
        <w:t>kap.</w:t>
      </w:r>
      <w:r>
        <w:t> </w:t>
      </w:r>
      <w:r w:rsidRPr="00957DEC">
        <w:t>6</w:t>
      </w:r>
      <w:r>
        <w:t> </w:t>
      </w:r>
      <w:r w:rsidRPr="00957DEC">
        <w:t>§.</w:t>
      </w:r>
      <w:r>
        <w:t xml:space="preserve"> </w:t>
      </w:r>
    </w:p>
    <w:p w14:paraId="7CB4E570" w14:textId="09ECD2D6" w:rsidR="00624359" w:rsidRDefault="00624359" w:rsidP="002A0820">
      <w:pPr>
        <w:pStyle w:val="Rubrik5utannumrering"/>
      </w:pPr>
      <w:r w:rsidRPr="00682BF3">
        <w:t>1</w:t>
      </w:r>
      <w:r>
        <w:t>4</w:t>
      </w:r>
      <w:r w:rsidRPr="00682BF3">
        <w:t> a §</w:t>
      </w:r>
    </w:p>
    <w:p w14:paraId="42D30607" w14:textId="29832500" w:rsidR="00624359" w:rsidRPr="00783871" w:rsidRDefault="00624359" w:rsidP="002A0820">
      <w:pPr>
        <w:pStyle w:val="Brdtextmedindrag"/>
        <w:ind w:firstLine="0"/>
        <w:rPr>
          <w:i/>
          <w:iCs/>
          <w:sz w:val="18"/>
          <w:szCs w:val="18"/>
        </w:rPr>
      </w:pPr>
      <w:r w:rsidRPr="00783871">
        <w:rPr>
          <w:i/>
          <w:iCs/>
          <w:sz w:val="18"/>
          <w:szCs w:val="18"/>
        </w:rPr>
        <w:t>Efter ansökan av tillståndshavaren får tillståndsmyndigheten, om det är lämpligt</w:t>
      </w:r>
      <w:r>
        <w:rPr>
          <w:i/>
          <w:iCs/>
          <w:sz w:val="18"/>
          <w:szCs w:val="18"/>
        </w:rPr>
        <w:t xml:space="preserve"> med hänsyn till skyddet för människors hälsa och miljön</w:t>
      </w:r>
      <w:r w:rsidRPr="00783871">
        <w:rPr>
          <w:i/>
          <w:iCs/>
          <w:sz w:val="18"/>
          <w:szCs w:val="18"/>
        </w:rPr>
        <w:t>, förlänga giltigheten för ett vid tidpunkten för ansökan gällande tillstånd som avses i 9 eller 11 kap. eller 7</w:t>
      </w:r>
      <w:r>
        <w:rPr>
          <w:i/>
          <w:iCs/>
          <w:sz w:val="18"/>
          <w:szCs w:val="18"/>
        </w:rPr>
        <w:t> </w:t>
      </w:r>
      <w:r w:rsidRPr="00783871">
        <w:rPr>
          <w:i/>
          <w:iCs/>
          <w:sz w:val="18"/>
          <w:szCs w:val="18"/>
        </w:rPr>
        <w:t>kap. 28 a § (giltighetsförlängning).</w:t>
      </w:r>
    </w:p>
    <w:p w14:paraId="349B1CA0" w14:textId="77777777" w:rsidR="00624359" w:rsidRPr="00783871" w:rsidRDefault="00624359" w:rsidP="002A0820">
      <w:pPr>
        <w:pStyle w:val="Brdtextmedindrag"/>
        <w:rPr>
          <w:i/>
          <w:iCs/>
          <w:sz w:val="18"/>
          <w:szCs w:val="18"/>
        </w:rPr>
      </w:pPr>
      <w:r w:rsidRPr="00783871">
        <w:rPr>
          <w:i/>
          <w:iCs/>
          <w:sz w:val="18"/>
          <w:szCs w:val="18"/>
        </w:rPr>
        <w:t>Tillståndsmyndigheten får vid en giltighetsförlängning endast</w:t>
      </w:r>
    </w:p>
    <w:p w14:paraId="3DA5F70C" w14:textId="7A44E57C" w:rsidR="00624359" w:rsidRPr="00783871" w:rsidRDefault="00624359" w:rsidP="002A0820">
      <w:pPr>
        <w:pStyle w:val="Brdtextmedindrag"/>
        <w:rPr>
          <w:i/>
          <w:iCs/>
          <w:sz w:val="18"/>
          <w:szCs w:val="18"/>
        </w:rPr>
      </w:pPr>
      <w:r w:rsidRPr="00783871">
        <w:rPr>
          <w:i/>
          <w:iCs/>
          <w:sz w:val="18"/>
          <w:szCs w:val="18"/>
        </w:rPr>
        <w:t>1.</w:t>
      </w:r>
      <w:r>
        <w:rPr>
          <w:i/>
          <w:iCs/>
          <w:sz w:val="18"/>
          <w:szCs w:val="18"/>
        </w:rPr>
        <w:t> </w:t>
      </w:r>
      <w:r w:rsidRPr="00783871">
        <w:rPr>
          <w:i/>
          <w:iCs/>
          <w:sz w:val="18"/>
          <w:szCs w:val="18"/>
        </w:rPr>
        <w:t>förlänga tillståndet i högst tre år, och</w:t>
      </w:r>
    </w:p>
    <w:p w14:paraId="230367CB" w14:textId="52A8AB55" w:rsidR="00624359" w:rsidRPr="00783871" w:rsidRDefault="00624359" w:rsidP="002A0820">
      <w:pPr>
        <w:pStyle w:val="Brdtextmedindrag"/>
        <w:rPr>
          <w:i/>
          <w:iCs/>
          <w:sz w:val="18"/>
          <w:szCs w:val="18"/>
        </w:rPr>
      </w:pPr>
      <w:r w:rsidRPr="00783871">
        <w:rPr>
          <w:i/>
          <w:iCs/>
          <w:sz w:val="18"/>
          <w:szCs w:val="18"/>
        </w:rPr>
        <w:t>2.</w:t>
      </w:r>
      <w:r>
        <w:rPr>
          <w:i/>
          <w:iCs/>
          <w:sz w:val="18"/>
          <w:szCs w:val="18"/>
        </w:rPr>
        <w:t> </w:t>
      </w:r>
      <w:r w:rsidRPr="00783871">
        <w:rPr>
          <w:i/>
          <w:iCs/>
          <w:sz w:val="18"/>
          <w:szCs w:val="18"/>
        </w:rPr>
        <w:t>besluta om de ändringar som krävs för att tillståndets befintliga villkor ska kunna gälla under förlängningen.</w:t>
      </w:r>
    </w:p>
    <w:p w14:paraId="54B1A7D1" w14:textId="78DD3E44" w:rsidR="00624359" w:rsidRDefault="00624359" w:rsidP="002A0820">
      <w:pPr>
        <w:pStyle w:val="Brdtextmedindrag"/>
        <w:rPr>
          <w:i/>
          <w:iCs/>
          <w:sz w:val="18"/>
          <w:szCs w:val="18"/>
        </w:rPr>
      </w:pPr>
      <w:r w:rsidRPr="00783871">
        <w:rPr>
          <w:i/>
          <w:iCs/>
          <w:sz w:val="18"/>
          <w:szCs w:val="18"/>
        </w:rPr>
        <w:t>En giltighetsförlängning får inte avse en verksamhet vars tillstånd tidigare har förlängts. Ett tillstånd som avses i 7 kap. 28 a § får endast förlängas samtidigt som giltigheten för ett tidsbegränsat tillstånd enligt 9 eller 11 kap. för samma verksam-het förlängs</w:t>
      </w:r>
      <w:r>
        <w:rPr>
          <w:i/>
          <w:iCs/>
          <w:sz w:val="18"/>
          <w:szCs w:val="18"/>
        </w:rPr>
        <w:t xml:space="preserve"> och om de förutsättningar som anges i 7 kap. 28 b § är uppfyllda</w:t>
      </w:r>
      <w:r w:rsidRPr="00783871">
        <w:rPr>
          <w:i/>
          <w:iCs/>
          <w:sz w:val="18"/>
          <w:szCs w:val="18"/>
        </w:rPr>
        <w:t>.</w:t>
      </w:r>
    </w:p>
    <w:p w14:paraId="3E7FEB4C" w14:textId="77777777" w:rsidR="00624359" w:rsidRPr="00783871" w:rsidRDefault="00624359" w:rsidP="002A0820">
      <w:pPr>
        <w:pStyle w:val="Brdtextmedindrag"/>
      </w:pPr>
    </w:p>
    <w:p w14:paraId="4C728B70" w14:textId="741DB8A6" w:rsidR="00624359" w:rsidRDefault="00624359" w:rsidP="002A0820">
      <w:pPr>
        <w:pStyle w:val="Brdtextmedindrag"/>
        <w:ind w:firstLine="0"/>
      </w:pPr>
      <w:r>
        <w:t>Paragrafen, som är ny, innehåller bestämmelser om att tillståndsmyndig</w:t>
      </w:r>
      <w:r>
        <w:softHyphen/>
        <w:t>heten efter ansökan av tillståndshavaren får förlänga giltigheten för ett tillstånd.</w:t>
      </w:r>
      <w:r w:rsidRPr="00A81A41">
        <w:t xml:space="preserve"> </w:t>
      </w:r>
      <w:r w:rsidR="009870BD">
        <w:t xml:space="preserve">Paragrafen utformas efter synpunkter från </w:t>
      </w:r>
      <w:r w:rsidR="009870BD" w:rsidRPr="00C73FC0">
        <w:rPr>
          <w:i/>
          <w:iCs/>
        </w:rPr>
        <w:t>Lagrådet</w:t>
      </w:r>
      <w:r w:rsidR="009870BD">
        <w:t xml:space="preserve">. </w:t>
      </w:r>
      <w:r>
        <w:t>Över</w:t>
      </w:r>
      <w:r w:rsidR="00B40F90">
        <w:softHyphen/>
      </w:r>
      <w:r>
        <w:t>vägandena finns i avsnitt 6.4.</w:t>
      </w:r>
    </w:p>
    <w:p w14:paraId="615C36CE" w14:textId="078789FD" w:rsidR="00624359" w:rsidRDefault="00624359" w:rsidP="002A0820">
      <w:pPr>
        <w:pStyle w:val="Brdtextmedindrag"/>
      </w:pPr>
      <w:r>
        <w:t xml:space="preserve">I </w:t>
      </w:r>
      <w:r>
        <w:rPr>
          <w:i/>
          <w:iCs/>
        </w:rPr>
        <w:t xml:space="preserve">första stycket </w:t>
      </w:r>
      <w:r>
        <w:t>anges att det ska vara fråga om ett vid tidpunkten för ansökan gällande tillstånd som avses i 9 eller 11 kap. eller 7 kap. 28 a §, dvs. ett tillstånd till en miljöfarlig verksamhet, en vattenverksamhet eller ett s.k. Natura 2000-tillstånd. I 7 kap. 28 a § finns bestämmelser om till</w:t>
      </w:r>
      <w:r>
        <w:softHyphen/>
        <w:t>stånd för att bedriva verksamheter eller vidta åtgärder som på ett betyd</w:t>
      </w:r>
      <w:r>
        <w:softHyphen/>
        <w:t>ande sätt kan påverka miljön i ett naturområde som har förtecknats enligt 7 kap. 27 § första stycket 1 eller 2. Dessa punkter omfattar naturområden som bör skyddas eller är skyddade som särskilda skyddsområden enligt fågeldirektivet eller art- och habitatdirektivet. Dessa s.k. Natura 2000-områden ingår i det europeiska Natura 2000-nätverket.</w:t>
      </w:r>
    </w:p>
    <w:p w14:paraId="29AF64FD" w14:textId="77777777" w:rsidR="00624359" w:rsidRDefault="00624359" w:rsidP="002A0820">
      <w:pPr>
        <w:pStyle w:val="Brdtextmedindrag"/>
      </w:pPr>
      <w:r>
        <w:t>En möjlighet till förlängning finns om tillståndet är gällande vid tidpunkten för ansökan. Det saknar betydelse om tillståndet har löpt ut vid tidpunkten för tillståndsmyndighetens beslut.</w:t>
      </w:r>
    </w:p>
    <w:p w14:paraId="73CBFA9F" w14:textId="1A3FAC68" w:rsidR="00624359" w:rsidRDefault="00624359" w:rsidP="003A5AB9">
      <w:pPr>
        <w:pStyle w:val="Brdtextmedindrag"/>
      </w:pPr>
      <w:r>
        <w:t>Tillståndsmyndigheten får förlänga giltigheten om det är lämpligt med hänsyn till skyddet för människors hälsa och miljön, dvs. om påverkan på dessa intressen är acceptabel. Vid bedömningen av om en förlängning är lämplig ska tillståndsmyndigheten bl.a. beakta skälen till att verksamheten tidsbegränsades och när en eventuell miljöbedömning utfördes. Om det har gått lång tid sedan miljöbedömningen utfördes eller om det har skett större förändringar i området som påverkas av verksamheten, talar det mot att en förlängning bör ske. Det kan även vara olämpligt med en förlängning om de negativa miljöeffekterna av verksamheten har blivit större än man förutsåg vid tillståndsgivningen. Exempel på fall där förlängning kan användas är när ett vindkraftverk bedöms ha en teknisk livslängd som möjliggör drift under längre tid än tillståndet medger. Ett annat exempel är om allt material inte brutits ut ur en täkt under tillståndstiden. Tillstånds</w:t>
      </w:r>
      <w:r w:rsidR="00B40F90">
        <w:softHyphen/>
      </w:r>
      <w:r>
        <w:t>myndigheten ska vid lämplighetsbedömningen beakta om en verksamhet har gett upphov till andra miljöeffekter än de som förutsågs vid den tidigare prövningen. När det gäller förlängning av en täkt ska tillstånds</w:t>
      </w:r>
      <w:r w:rsidR="00B40F90">
        <w:softHyphen/>
      </w:r>
      <w:r>
        <w:t>myndigheten bl.a. beakta om det är olämpligt att fortsätta med eventuellt bortledande av grundvatten.</w:t>
      </w:r>
      <w:r w:rsidRPr="00730969">
        <w:t xml:space="preserve"> </w:t>
      </w:r>
      <w:r>
        <w:t>Tillståndsmyndigheten behöver också beakta om omständigheter har ändrats sedan förra prövningen. Det kan t.ex. handla om att det har inrättats ett skyddat område som riskerar att påverkas av verksamheten, att ny bebyggelse tillkommit i närheten av verksamheten eller att det har tillkommit eller upptäckts nya naturvärden som riskerar att påverkas.</w:t>
      </w:r>
    </w:p>
    <w:p w14:paraId="48C203D1" w14:textId="2DC400D6" w:rsidR="00624359" w:rsidRDefault="00624359" w:rsidP="003A5AB9">
      <w:pPr>
        <w:pStyle w:val="Brdtextmedindrag"/>
      </w:pPr>
      <w:r>
        <w:t xml:space="preserve">Med anledning av </w:t>
      </w:r>
      <w:r>
        <w:rPr>
          <w:i/>
          <w:iCs/>
        </w:rPr>
        <w:t xml:space="preserve">Lagrådets </w:t>
      </w:r>
      <w:r>
        <w:t>synpunkt kan det anmärkas att vid bedöm</w:t>
      </w:r>
      <w:r>
        <w:softHyphen/>
        <w:t>ningen av huruvida en förlängning är lämplig ska EU-rättsliga bestäm</w:t>
      </w:r>
      <w:r>
        <w:softHyphen/>
        <w:t>melser om skydd för människors hälsa och miljön beaktas. Sådana bestämmelser finns bl.a. i ramdirektivet för vatten. Ett tillstånd får inte förlängas om det är fråga om en verksamhet som ger upphov till en förorening eller en störning som innebär att vattenmiljön försämras på ett otillåtet sätt eller som har sådan betydelse att det äventyrar möjligheten att uppnå den status eller potential som vattnet ska ha enligt en miljökvalitets</w:t>
      </w:r>
      <w:r>
        <w:softHyphen/>
        <w:t>norm.</w:t>
      </w:r>
    </w:p>
    <w:p w14:paraId="561954D2" w14:textId="77777777" w:rsidR="00624359" w:rsidRDefault="00624359" w:rsidP="002A0820">
      <w:pPr>
        <w:pStyle w:val="Brdtextmedindrag"/>
      </w:pPr>
      <w:r>
        <w:t xml:space="preserve">I </w:t>
      </w:r>
      <w:r>
        <w:rPr>
          <w:i/>
          <w:iCs/>
        </w:rPr>
        <w:t xml:space="preserve">andra stycket </w:t>
      </w:r>
      <w:r>
        <w:t>anges närmare vad tillståndsmyndigheten får besluta om vid en giltighetsförlängning.</w:t>
      </w:r>
    </w:p>
    <w:p w14:paraId="24D7EBB6" w14:textId="77777777" w:rsidR="00624359" w:rsidRDefault="00624359" w:rsidP="002A0820">
      <w:pPr>
        <w:pStyle w:val="Brdtextmedindrag"/>
      </w:pPr>
      <w:r>
        <w:t xml:space="preserve">I </w:t>
      </w:r>
      <w:r>
        <w:rPr>
          <w:i/>
          <w:iCs/>
        </w:rPr>
        <w:t xml:space="preserve">första punkten </w:t>
      </w:r>
      <w:r>
        <w:t>anges att tillståndsmyndigheten får förlänga tillståndets giltighet i högst tre år.</w:t>
      </w:r>
    </w:p>
    <w:p w14:paraId="0A7A5C6B" w14:textId="77777777" w:rsidR="00624359" w:rsidRDefault="00624359" w:rsidP="002A0820">
      <w:pPr>
        <w:pStyle w:val="Brdtextmedindrag"/>
      </w:pPr>
      <w:r>
        <w:t xml:space="preserve">I </w:t>
      </w:r>
      <w:r>
        <w:rPr>
          <w:i/>
          <w:iCs/>
        </w:rPr>
        <w:t>andra punkten</w:t>
      </w:r>
      <w:r>
        <w:t xml:space="preserve"> anges att tillståndsmyndigheten vid en giltighetsför</w:t>
      </w:r>
      <w:r>
        <w:softHyphen/>
        <w:t xml:space="preserve">längning endast får besluta om de ändringar som krävs för att tillståndets befintliga villkor ska gälla under förlängningen. </w:t>
      </w:r>
      <w:bookmarkStart w:id="134" w:name="_Hlk152746007"/>
      <w:r>
        <w:t>U</w:t>
      </w:r>
      <w:r w:rsidRPr="008234BD">
        <w:t xml:space="preserve">tgångspunkten är att befintliga villkor ska gälla även under den tid som tillståndet förlängs. Vissa villkor kan dock behöva justeras för att det ska vara möjligt att förlänga. Villkor där </w:t>
      </w:r>
      <w:r>
        <w:t xml:space="preserve">det anges </w:t>
      </w:r>
      <w:r w:rsidRPr="008234BD">
        <w:t xml:space="preserve">datum som påverkas av förlängningen behöver justeras. En situation där justering av villkor kan bli nödvändig är om det har ställts en säkerhet </w:t>
      </w:r>
      <w:r>
        <w:t>och</w:t>
      </w:r>
      <w:bookmarkEnd w:id="134"/>
      <w:r>
        <w:t xml:space="preserve"> säkerhetens storlek behöver anpassas efter de beräknade kostnaderna för de åtgärder som kan behöva utföras och som säkerheten ska täcka.</w:t>
      </w:r>
    </w:p>
    <w:p w14:paraId="13382A4C" w14:textId="77777777" w:rsidR="00624359" w:rsidRDefault="00624359" w:rsidP="002A0820">
      <w:pPr>
        <w:pStyle w:val="Brdtextmedindrag"/>
      </w:pPr>
      <w:r>
        <w:t>Om det är fråga om en täkt anges ofta i tillståndet inom vilket område och till vilket djup brytning får ske. En förutsättning för att en förlängning ska kunna ske är att verksamheten endast avser brytning av den specifika volymen material som får brytas ut enligt det gällande tillståndet. Om den sökande eller tillståndsmyndigheten bedömer att det finns behov att bedriva verksamheten på ett annat sätt än i enlighet med villkoren i tillståndet, är en förlängning inte lämplig.</w:t>
      </w:r>
    </w:p>
    <w:p w14:paraId="6CBB6CA4" w14:textId="0BB398BE" w:rsidR="00624359" w:rsidRDefault="00624359" w:rsidP="002A0820">
      <w:pPr>
        <w:pStyle w:val="Brdtextmedindrag"/>
      </w:pPr>
      <w:r>
        <w:t xml:space="preserve">Enligt </w:t>
      </w:r>
      <w:r w:rsidRPr="00BD3B1E">
        <w:rPr>
          <w:i/>
          <w:iCs/>
        </w:rPr>
        <w:t>tredje stycket</w:t>
      </w:r>
      <w:r>
        <w:t xml:space="preserve"> är det inte möjligt för tillsynsmyndigheten att förlänga tillståndet för en verksamhet vars tillstånd tidigare har förlängts. Om det finns behov av att fortsätta verksamheten efter att förlängningen har löpt ut, behöver verksamhetsutövaren ansöka om ett nytt tillstånd. Det anges också att tillstånd som avses i 7 kap. 28 a §, dvs. Natura 2000-tillstånd, endast får förlängas samtidigt som giltigheten för ett tidsbe</w:t>
      </w:r>
      <w:r>
        <w:softHyphen/>
        <w:t>gränsat tillstånd till en miljöfarlig verksamhet eller en vattenverksamhet förlängs och om de förutsättningar som anges i 7 kap. 28 b § är uppfyllda. För mer information om denna paragraf se prop. 2000/01:111 s. 68 och 69.</w:t>
      </w:r>
    </w:p>
    <w:p w14:paraId="6D43B0E8" w14:textId="77777777" w:rsidR="00624359" w:rsidRPr="00F40F3E" w:rsidRDefault="00624359" w:rsidP="002A0820">
      <w:pPr>
        <w:pStyle w:val="Brdtextmedindrag"/>
      </w:pPr>
      <w:r>
        <w:t>Av 6 kap. 20 § andra stycket miljöbalken framgår att det inte krävs någon specifik miljöbedömning för en prövning av en ansökan om giltig</w:t>
      </w:r>
      <w:r>
        <w:softHyphen/>
        <w:t>hetsförlängning. I 22 kap. 1 g § finns bestämmelser om vad en ansökan om giltighetsförlängning ska innehålla.</w:t>
      </w:r>
    </w:p>
    <w:p w14:paraId="58E6B2AF" w14:textId="77777777" w:rsidR="00624359" w:rsidRDefault="00624359" w:rsidP="002A0820">
      <w:pPr>
        <w:pStyle w:val="Rubrik5utannumrering"/>
      </w:pPr>
      <w:r w:rsidRPr="00922E03">
        <w:t>18 §</w:t>
      </w:r>
    </w:p>
    <w:p w14:paraId="2561CDE6" w14:textId="5479B8C8" w:rsidR="00624359" w:rsidRDefault="00624359" w:rsidP="002A0820">
      <w:pPr>
        <w:pStyle w:val="Brdtextmedindrag"/>
        <w:ind w:firstLine="0"/>
        <w:rPr>
          <w:sz w:val="18"/>
          <w:szCs w:val="18"/>
        </w:rPr>
      </w:pPr>
      <w:r w:rsidRPr="00783871">
        <w:rPr>
          <w:sz w:val="18"/>
          <w:szCs w:val="18"/>
        </w:rPr>
        <w:t>Om en vattenverksamhet eller en vattenanläggning, som har utförts i enlighet med ett tillstånd enligt denna balk, medför skador som inte förutsågs av mark- och miljödomstolen när tillståndet meddelades, får den skadelidande framställa an</w:t>
      </w:r>
      <w:r>
        <w:rPr>
          <w:sz w:val="18"/>
          <w:szCs w:val="18"/>
        </w:rPr>
        <w:softHyphen/>
      </w:r>
      <w:r w:rsidRPr="00783871">
        <w:rPr>
          <w:sz w:val="18"/>
          <w:szCs w:val="18"/>
        </w:rPr>
        <w:t>språk på ersättning enligt 31 kap.</w:t>
      </w:r>
    </w:p>
    <w:p w14:paraId="3424C0BB" w14:textId="77777777" w:rsidR="00624359" w:rsidRDefault="00624359" w:rsidP="002A0820">
      <w:pPr>
        <w:pStyle w:val="Brdtextmedindrag"/>
        <w:rPr>
          <w:sz w:val="18"/>
          <w:szCs w:val="18"/>
        </w:rPr>
      </w:pPr>
      <w:r w:rsidRPr="00783871">
        <w:rPr>
          <w:sz w:val="18"/>
          <w:szCs w:val="18"/>
        </w:rPr>
        <w:t xml:space="preserve">Om </w:t>
      </w:r>
      <w:r w:rsidRPr="00783871">
        <w:rPr>
          <w:i/>
          <w:iCs/>
          <w:sz w:val="18"/>
          <w:szCs w:val="18"/>
        </w:rPr>
        <w:t>det är</w:t>
      </w:r>
      <w:r w:rsidRPr="00783871">
        <w:rPr>
          <w:sz w:val="18"/>
          <w:szCs w:val="18"/>
        </w:rPr>
        <w:t xml:space="preserve"> fråga om betydande skador för </w:t>
      </w:r>
      <w:r w:rsidRPr="00783871">
        <w:rPr>
          <w:i/>
          <w:iCs/>
          <w:sz w:val="18"/>
          <w:szCs w:val="18"/>
        </w:rPr>
        <w:t xml:space="preserve">någon </w:t>
      </w:r>
      <w:r w:rsidRPr="00783871">
        <w:rPr>
          <w:sz w:val="18"/>
          <w:szCs w:val="18"/>
        </w:rPr>
        <w:t xml:space="preserve">enskild eller för något allmänt intresse, får </w:t>
      </w:r>
      <w:r w:rsidRPr="00783871">
        <w:rPr>
          <w:i/>
          <w:iCs/>
          <w:sz w:val="18"/>
          <w:szCs w:val="18"/>
        </w:rPr>
        <w:t>det</w:t>
      </w:r>
      <w:r w:rsidRPr="00783871">
        <w:rPr>
          <w:sz w:val="18"/>
          <w:szCs w:val="18"/>
        </w:rPr>
        <w:t xml:space="preserve"> begäras sådana ändringar på verksamhetsutövarens bekostnad av vattenverksamheten eller vattenanläggningen som, utan att medföra skador för tredje man eller väsentliga olägenheter för tillståndshavaren, är ägnade att förebygga eller minska framtida skador. I fråga om allmänna intressen förs talan av Naturvårdsverket, Havs- och vattenmyndigheten, länsstyrelse eller kommun.</w:t>
      </w:r>
    </w:p>
    <w:p w14:paraId="0102870D" w14:textId="77777777" w:rsidR="00624359" w:rsidRPr="00783871" w:rsidRDefault="00624359" w:rsidP="002A0820">
      <w:pPr>
        <w:pStyle w:val="Brdtextmedindrag"/>
        <w:rPr>
          <w:sz w:val="18"/>
          <w:szCs w:val="18"/>
        </w:rPr>
      </w:pPr>
      <w:r w:rsidRPr="00783871">
        <w:rPr>
          <w:sz w:val="18"/>
          <w:szCs w:val="18"/>
        </w:rPr>
        <w:t>Anspråk på grund av oförutsedda skador ska för att få tas upp till prövning framställas till mark- och miljödomstolen inom fem år eller den längre tid, högst tjugo år, som kan ha bestämts i samband med tillståndet. Tiden räknas från utgången av den av domstolen bestämda tiden inom vilken arbetena ska vara utförda.</w:t>
      </w:r>
    </w:p>
    <w:p w14:paraId="5903AB47" w14:textId="77777777" w:rsidR="00624359" w:rsidRPr="00783871" w:rsidRDefault="00624359" w:rsidP="002A0820">
      <w:pPr>
        <w:pStyle w:val="Brdtextmedindrag"/>
        <w:rPr>
          <w:sz w:val="18"/>
          <w:szCs w:val="18"/>
        </w:rPr>
      </w:pPr>
      <w:r w:rsidRPr="00783871">
        <w:rPr>
          <w:sz w:val="18"/>
          <w:szCs w:val="18"/>
        </w:rPr>
        <w:t>Vid skada som avses i 7 kap. 7 § lagen (1998:812) med särskilda bestämmelser om vattenverksamhet utgår tiden för framställan dock aldrig tidigare än två år från det att skadan uppkom.</w:t>
      </w:r>
    </w:p>
    <w:p w14:paraId="7CCEAD6A" w14:textId="77777777" w:rsidR="00624359" w:rsidRPr="00783871" w:rsidRDefault="00624359" w:rsidP="002A0820">
      <w:pPr>
        <w:pStyle w:val="Brdtextmedindrag"/>
        <w:rPr>
          <w:sz w:val="18"/>
          <w:szCs w:val="18"/>
        </w:rPr>
      </w:pPr>
      <w:r w:rsidRPr="00783871">
        <w:rPr>
          <w:sz w:val="18"/>
          <w:szCs w:val="18"/>
        </w:rPr>
        <w:t>Bestämmelserna i preskriptionslagen (1981:130) gäller inte anspråk enligt denna paragraf.</w:t>
      </w:r>
    </w:p>
    <w:p w14:paraId="63E395DD" w14:textId="77777777" w:rsidR="00624359" w:rsidRDefault="00624359" w:rsidP="002A0820">
      <w:pPr>
        <w:pStyle w:val="Brdtext"/>
      </w:pPr>
      <w:r>
        <w:t>Paragrafen innehåller bestämmelser om oförutsedda skador.</w:t>
      </w:r>
    </w:p>
    <w:p w14:paraId="2CF93154" w14:textId="77777777" w:rsidR="00624359" w:rsidRDefault="00624359" w:rsidP="002A0820">
      <w:pPr>
        <w:pStyle w:val="Brdtextmedindrag"/>
      </w:pPr>
      <w:r>
        <w:rPr>
          <w:i/>
          <w:iCs/>
        </w:rPr>
        <w:t>Andra stycket</w:t>
      </w:r>
      <w:r>
        <w:t xml:space="preserve"> ändras genom att Kammarkollegiet tas bort i uppräk</w:t>
      </w:r>
      <w:r>
        <w:softHyphen/>
        <w:t>ningen av de myndigheter som för talan i mål om ersättning enligt 31 kap. Ändringen är en följd av att Kammarkollegiets partsroll tas bort i 22 kap. 6 §. Övriga ändringar är språkliga.</w:t>
      </w:r>
    </w:p>
    <w:p w14:paraId="6EE62886" w14:textId="77777777" w:rsidR="00624359" w:rsidRDefault="00624359" w:rsidP="002A0820">
      <w:pPr>
        <w:pStyle w:val="Rubrik4utannumrering"/>
      </w:pPr>
      <w:r>
        <w:t>25 kap.</w:t>
      </w:r>
    </w:p>
    <w:p w14:paraId="0EAD81B0" w14:textId="77777777" w:rsidR="00624359" w:rsidRDefault="00624359" w:rsidP="002A0820">
      <w:pPr>
        <w:pStyle w:val="Rubrik5utannumrering"/>
        <w:spacing w:before="0"/>
      </w:pPr>
      <w:r>
        <w:t>3 §</w:t>
      </w:r>
    </w:p>
    <w:p w14:paraId="3154EAB8" w14:textId="77777777" w:rsidR="00624359" w:rsidRPr="00B46573" w:rsidRDefault="00624359" w:rsidP="002A0820">
      <w:pPr>
        <w:pStyle w:val="Brdtextmedindrag"/>
        <w:ind w:firstLine="0"/>
        <w:rPr>
          <w:sz w:val="18"/>
          <w:szCs w:val="18"/>
        </w:rPr>
      </w:pPr>
      <w:r w:rsidRPr="00B46573">
        <w:rPr>
          <w:sz w:val="18"/>
          <w:szCs w:val="18"/>
        </w:rPr>
        <w:t>I mål som gäller återkallelse, förbud mot fortsatt verksamhet eller omprövning enligt någon av bestämmelserna i 24 kap. 3–9 §§ eller 7 kap. 15 § lagen (1998:812) med särskilda bestämmelser om vattenverksamhet ska Naturvårdsverket, Havs- och vattenmyndigheten, Myndigheten för samhällsskydd och beredskap, läns</w:t>
      </w:r>
      <w:r>
        <w:rPr>
          <w:sz w:val="18"/>
          <w:szCs w:val="18"/>
        </w:rPr>
        <w:softHyphen/>
      </w:r>
      <w:r w:rsidRPr="00B46573">
        <w:rPr>
          <w:sz w:val="18"/>
          <w:szCs w:val="18"/>
        </w:rPr>
        <w:t>styrelsen och tillståndshavaren svara för sina kostnader vid mark- och miljö</w:t>
      </w:r>
      <w:r>
        <w:rPr>
          <w:sz w:val="18"/>
          <w:szCs w:val="18"/>
        </w:rPr>
        <w:softHyphen/>
      </w:r>
      <w:r w:rsidRPr="00B46573">
        <w:rPr>
          <w:sz w:val="18"/>
          <w:szCs w:val="18"/>
        </w:rPr>
        <w:t>domstolen.</w:t>
      </w:r>
    </w:p>
    <w:p w14:paraId="21BD6E03" w14:textId="5939FB5A" w:rsidR="00624359" w:rsidRPr="00B46573" w:rsidRDefault="00624359" w:rsidP="002A0820">
      <w:pPr>
        <w:pStyle w:val="Brdtextmedindrag"/>
        <w:rPr>
          <w:sz w:val="18"/>
          <w:szCs w:val="18"/>
        </w:rPr>
      </w:pPr>
      <w:r w:rsidRPr="00B46573">
        <w:rPr>
          <w:sz w:val="18"/>
          <w:szCs w:val="18"/>
        </w:rPr>
        <w:t>I mål enligt 24</w:t>
      </w:r>
      <w:r>
        <w:rPr>
          <w:sz w:val="18"/>
          <w:szCs w:val="18"/>
        </w:rPr>
        <w:t> </w:t>
      </w:r>
      <w:r w:rsidRPr="00B46573">
        <w:rPr>
          <w:sz w:val="18"/>
          <w:szCs w:val="18"/>
        </w:rPr>
        <w:t>kap. 5</w:t>
      </w:r>
      <w:r>
        <w:rPr>
          <w:sz w:val="18"/>
          <w:szCs w:val="18"/>
        </w:rPr>
        <w:t> </w:t>
      </w:r>
      <w:r w:rsidRPr="00B46573">
        <w:rPr>
          <w:sz w:val="18"/>
          <w:szCs w:val="18"/>
        </w:rPr>
        <w:t>§ som avser omprövning för att tillgodose allmänna intressen ska den myndighet som ansökte om omprövning dessutom svara för kostnader vid mark- och miljödomstolen som uppkommer för andra motparter än tillståndshavaren. Detta gäller dock inte omprövning enligt 24</w:t>
      </w:r>
      <w:r>
        <w:rPr>
          <w:sz w:val="18"/>
          <w:szCs w:val="18"/>
        </w:rPr>
        <w:t> </w:t>
      </w:r>
      <w:r w:rsidRPr="00B46573">
        <w:rPr>
          <w:sz w:val="18"/>
          <w:szCs w:val="18"/>
        </w:rPr>
        <w:t>kap. 5</w:t>
      </w:r>
      <w:r>
        <w:rPr>
          <w:sz w:val="18"/>
          <w:szCs w:val="18"/>
        </w:rPr>
        <w:t> </w:t>
      </w:r>
      <w:r w:rsidRPr="00B46573">
        <w:rPr>
          <w:sz w:val="18"/>
          <w:szCs w:val="18"/>
        </w:rPr>
        <w:t>§ första stycket 11.</w:t>
      </w:r>
    </w:p>
    <w:p w14:paraId="7B322268" w14:textId="77777777" w:rsidR="00624359" w:rsidRPr="00B46573" w:rsidRDefault="00624359" w:rsidP="002A0820">
      <w:pPr>
        <w:pStyle w:val="Brdtextmedindrag"/>
        <w:rPr>
          <w:sz w:val="18"/>
          <w:szCs w:val="18"/>
        </w:rPr>
      </w:pPr>
      <w:r w:rsidRPr="00B46573">
        <w:rPr>
          <w:sz w:val="18"/>
          <w:szCs w:val="18"/>
        </w:rPr>
        <w:t>Trots andra stycket första meningen ska tillståndshavaren i stället för den myndighet som ansökte om omprövningen svara för de andra motparternas kostnader, om målet gäller</w:t>
      </w:r>
    </w:p>
    <w:p w14:paraId="4D5EEE42" w14:textId="77777777" w:rsidR="00624359" w:rsidRPr="00B46573" w:rsidRDefault="00624359" w:rsidP="002A0820">
      <w:pPr>
        <w:pStyle w:val="Brdtextmedindrag"/>
        <w:rPr>
          <w:sz w:val="18"/>
          <w:szCs w:val="18"/>
        </w:rPr>
      </w:pPr>
      <w:r w:rsidRPr="00B46573">
        <w:rPr>
          <w:sz w:val="18"/>
          <w:szCs w:val="18"/>
        </w:rPr>
        <w:t>1. omprövning enligt 24 kap. 5 § första stycket 10 för att förbättra en anläggnings säkerhet, eller</w:t>
      </w:r>
    </w:p>
    <w:p w14:paraId="4DE74B31" w14:textId="77777777" w:rsidR="00624359" w:rsidRDefault="00624359" w:rsidP="002A0820">
      <w:pPr>
        <w:pStyle w:val="Brdtextmedindrag"/>
        <w:rPr>
          <w:sz w:val="18"/>
          <w:szCs w:val="18"/>
        </w:rPr>
      </w:pPr>
      <w:r w:rsidRPr="00B46573">
        <w:rPr>
          <w:sz w:val="18"/>
          <w:szCs w:val="18"/>
        </w:rPr>
        <w:t>2. omprövning enligt 24 kap. 5 § av en sådan särskild rättighet att förfoga över vatten som avses i 2 kap. 41 § vattenlagen (1918:523).</w:t>
      </w:r>
    </w:p>
    <w:p w14:paraId="22E8EE30" w14:textId="77777777" w:rsidR="00F636CD" w:rsidRPr="00B46573" w:rsidRDefault="00F636CD" w:rsidP="002A0820">
      <w:pPr>
        <w:pStyle w:val="Brdtextmedindrag"/>
        <w:rPr>
          <w:sz w:val="18"/>
          <w:szCs w:val="18"/>
        </w:rPr>
      </w:pPr>
    </w:p>
    <w:p w14:paraId="3D3C8240" w14:textId="77777777" w:rsidR="00624359" w:rsidRDefault="00624359" w:rsidP="002A0820">
      <w:pPr>
        <w:pStyle w:val="Brdtextmedindrag"/>
        <w:ind w:firstLine="0"/>
      </w:pPr>
      <w:r>
        <w:t>Paragrafen innehåller bestämmelser om förvaltningsmyndigheternas kost</w:t>
      </w:r>
      <w:r>
        <w:softHyphen/>
        <w:t>nader vid mark- och miljödomstolen.</w:t>
      </w:r>
    </w:p>
    <w:p w14:paraId="555D96DB" w14:textId="77777777" w:rsidR="00624359" w:rsidRDefault="00624359" w:rsidP="002A0820">
      <w:pPr>
        <w:pStyle w:val="Brdtextmedindrag"/>
      </w:pPr>
      <w:r>
        <w:rPr>
          <w:i/>
          <w:iCs/>
        </w:rPr>
        <w:t>Första stycket</w:t>
      </w:r>
      <w:r>
        <w:t xml:space="preserve"> ändras genom att Kammarkollegiet tas bort i uppräk</w:t>
      </w:r>
      <w:r>
        <w:softHyphen/>
        <w:t>ningen av de myndigheter som ska svara för sina kostnader i mål om åter</w:t>
      </w:r>
      <w:r>
        <w:softHyphen/>
        <w:t>kallelse, förbud mot fortsatt verksamhet eller omprövning. Ändringen är en följd av att Kammarkollegiets partsroll tas bort i 22 kap. 6 §.</w:t>
      </w:r>
    </w:p>
    <w:p w14:paraId="027145F3" w14:textId="77777777" w:rsidR="00624359" w:rsidRDefault="00624359" w:rsidP="002A0820">
      <w:pPr>
        <w:pStyle w:val="Rubrik5utannumrering"/>
      </w:pPr>
      <w:r>
        <w:t>8 §</w:t>
      </w:r>
    </w:p>
    <w:p w14:paraId="4E952E74" w14:textId="77777777" w:rsidR="00624359" w:rsidRDefault="00624359" w:rsidP="002A0820">
      <w:pPr>
        <w:pStyle w:val="Brdtextmedindrag"/>
        <w:ind w:firstLine="0"/>
        <w:rPr>
          <w:sz w:val="18"/>
          <w:szCs w:val="18"/>
        </w:rPr>
      </w:pPr>
      <w:r w:rsidRPr="00B46573">
        <w:rPr>
          <w:sz w:val="18"/>
          <w:szCs w:val="18"/>
        </w:rPr>
        <w:t>I fråga om domstolens kostnader för kungörelser, sakkunniga som har tillkallats av domstolen och lokaler för sammanträden ska</w:t>
      </w:r>
    </w:p>
    <w:p w14:paraId="4C23F44E" w14:textId="77777777" w:rsidR="00624359" w:rsidRPr="00B46573" w:rsidRDefault="00624359" w:rsidP="002A0820">
      <w:pPr>
        <w:pStyle w:val="Brdtextmedindrag"/>
        <w:rPr>
          <w:sz w:val="18"/>
          <w:szCs w:val="18"/>
        </w:rPr>
      </w:pPr>
      <w:r w:rsidRPr="00B46573">
        <w:rPr>
          <w:sz w:val="18"/>
          <w:szCs w:val="18"/>
        </w:rPr>
        <w:t>1. mark- och miljödomstolens kostnader i</w:t>
      </w:r>
    </w:p>
    <w:p w14:paraId="1A602EDA" w14:textId="77777777" w:rsidR="00624359" w:rsidRPr="00B46573" w:rsidRDefault="00624359" w:rsidP="002A0820">
      <w:pPr>
        <w:pStyle w:val="Brdtextmedindrag"/>
        <w:rPr>
          <w:sz w:val="18"/>
          <w:szCs w:val="18"/>
        </w:rPr>
      </w:pPr>
      <w:r w:rsidRPr="00B46573">
        <w:rPr>
          <w:sz w:val="18"/>
          <w:szCs w:val="18"/>
        </w:rPr>
        <w:t>a) ansökningsmål ersättas av sökanden, och</w:t>
      </w:r>
    </w:p>
    <w:p w14:paraId="76F224DA" w14:textId="77777777" w:rsidR="00624359" w:rsidRPr="00B46573" w:rsidRDefault="00624359" w:rsidP="002A0820">
      <w:pPr>
        <w:pStyle w:val="Brdtextmedindrag"/>
        <w:rPr>
          <w:sz w:val="18"/>
          <w:szCs w:val="18"/>
        </w:rPr>
      </w:pPr>
      <w:r w:rsidRPr="00B46573">
        <w:rPr>
          <w:sz w:val="18"/>
          <w:szCs w:val="18"/>
        </w:rPr>
        <w:t>b) sådana stämningsmål som avses i 7 kap. 2 § lagen (1998:812) med särskilda bestämmelser om vattenverksamhet ersättas av käranden, och</w:t>
      </w:r>
    </w:p>
    <w:p w14:paraId="427CC039" w14:textId="77777777" w:rsidR="00624359" w:rsidRPr="00BE21D0" w:rsidRDefault="00624359" w:rsidP="002A0820">
      <w:pPr>
        <w:pStyle w:val="Brdtextmedindrag"/>
        <w:rPr>
          <w:sz w:val="18"/>
          <w:szCs w:val="18"/>
        </w:rPr>
      </w:pPr>
      <w:r w:rsidRPr="00BE21D0">
        <w:rPr>
          <w:sz w:val="18"/>
          <w:szCs w:val="18"/>
        </w:rPr>
        <w:t>2. högre rätts kostnader ersättas av den som fullföljt talan.</w:t>
      </w:r>
    </w:p>
    <w:p w14:paraId="46E71C74" w14:textId="77777777" w:rsidR="00624359" w:rsidRPr="00BE21D0" w:rsidRDefault="00624359" w:rsidP="002A0820">
      <w:pPr>
        <w:pStyle w:val="Brdtextmedindrag"/>
        <w:rPr>
          <w:sz w:val="18"/>
          <w:szCs w:val="18"/>
        </w:rPr>
      </w:pPr>
      <w:r w:rsidRPr="00BE21D0">
        <w:rPr>
          <w:sz w:val="18"/>
          <w:szCs w:val="18"/>
        </w:rPr>
        <w:t>Trots första stycket ska tillståndshavaren ersätta kostnaderna i mål om sådan prövning som avses i 24 kap. 10 §.</w:t>
      </w:r>
    </w:p>
    <w:p w14:paraId="2B3B6E80" w14:textId="77777777" w:rsidR="00624359" w:rsidRPr="006336EB" w:rsidRDefault="00624359" w:rsidP="006336EB">
      <w:pPr>
        <w:pStyle w:val="Brdtextmedindrag"/>
        <w:rPr>
          <w:sz w:val="18"/>
          <w:szCs w:val="18"/>
        </w:rPr>
      </w:pPr>
      <w:r w:rsidRPr="006336EB">
        <w:rPr>
          <w:sz w:val="18"/>
          <w:szCs w:val="18"/>
        </w:rPr>
        <w:t>På begäran av domstolen ska förskott på ersättningen betalas.</w:t>
      </w:r>
    </w:p>
    <w:p w14:paraId="220AEE9B" w14:textId="77777777" w:rsidR="00624359" w:rsidRDefault="00624359" w:rsidP="002A0820">
      <w:pPr>
        <w:pStyle w:val="Brdtextmedindrag"/>
      </w:pPr>
    </w:p>
    <w:p w14:paraId="18707C70" w14:textId="77777777" w:rsidR="00624359" w:rsidRDefault="00624359" w:rsidP="002A0820">
      <w:pPr>
        <w:pStyle w:val="Brdtextmedindrag"/>
        <w:ind w:firstLine="0"/>
      </w:pPr>
      <w:r>
        <w:t>Paragrafen innehåller bestämmelser om ersättning för domstolens kostnader.</w:t>
      </w:r>
    </w:p>
    <w:p w14:paraId="2E629D25" w14:textId="77777777" w:rsidR="00624359" w:rsidRDefault="00624359" w:rsidP="002A0820">
      <w:pPr>
        <w:pStyle w:val="Brdtextmedindrag"/>
      </w:pPr>
      <w:r>
        <w:t xml:space="preserve">Ändringen i </w:t>
      </w:r>
      <w:r>
        <w:rPr>
          <w:i/>
          <w:iCs/>
        </w:rPr>
        <w:t>första stycket</w:t>
      </w:r>
      <w:r>
        <w:t xml:space="preserve"> innebär att bestämmelsen inte längre omfattar kostnader för aktförvarare. Ändringen är en följd av ändringen i 22 kap. 3 §.</w:t>
      </w:r>
    </w:p>
    <w:p w14:paraId="183360B9" w14:textId="77777777" w:rsidR="00624359" w:rsidRDefault="00624359" w:rsidP="002A0820">
      <w:pPr>
        <w:pStyle w:val="Rubrik2"/>
      </w:pPr>
      <w:bookmarkStart w:id="135" w:name="_Toc165537327"/>
      <w:bookmarkStart w:id="136" w:name="_Toc167353467"/>
      <w:r w:rsidRPr="002A3EE1">
        <w:t>Förslag</w:t>
      </w:r>
      <w:r>
        <w:t>et</w:t>
      </w:r>
      <w:r w:rsidRPr="002A3EE1">
        <w:t xml:space="preserve"> till lag om ändring i lagen (1966:314) om kontinentalsockeln</w:t>
      </w:r>
      <w:bookmarkEnd w:id="135"/>
      <w:bookmarkEnd w:id="136"/>
    </w:p>
    <w:p w14:paraId="0612493D" w14:textId="77777777" w:rsidR="00624359" w:rsidRDefault="00624359" w:rsidP="002A0820">
      <w:pPr>
        <w:pStyle w:val="Rubrik5utannumrering"/>
        <w:spacing w:before="0"/>
      </w:pPr>
      <w:r>
        <w:t>3 a §</w:t>
      </w:r>
    </w:p>
    <w:p w14:paraId="06906D33" w14:textId="77777777" w:rsidR="00624359" w:rsidRPr="00D743F4" w:rsidRDefault="00624359" w:rsidP="002A0820">
      <w:pPr>
        <w:pStyle w:val="Brdtextmedindrag"/>
        <w:ind w:firstLine="0"/>
        <w:rPr>
          <w:sz w:val="18"/>
          <w:szCs w:val="18"/>
        </w:rPr>
      </w:pPr>
      <w:r w:rsidRPr="00D743F4">
        <w:rPr>
          <w:sz w:val="18"/>
          <w:szCs w:val="18"/>
        </w:rPr>
        <w:t>Vid prövning av tillstånd att utforska kontinentalsockeln eller att utvinna naturtillgångar från den tillämpas 2</w:t>
      </w:r>
      <w:r>
        <w:rPr>
          <w:sz w:val="18"/>
          <w:szCs w:val="18"/>
        </w:rPr>
        <w:t> </w:t>
      </w:r>
      <w:r w:rsidRPr="00D743F4">
        <w:rPr>
          <w:sz w:val="18"/>
          <w:szCs w:val="18"/>
        </w:rPr>
        <w:t>kap. och 5</w:t>
      </w:r>
      <w:r>
        <w:rPr>
          <w:sz w:val="18"/>
          <w:szCs w:val="18"/>
        </w:rPr>
        <w:t> </w:t>
      </w:r>
      <w:r w:rsidRPr="00D743F4">
        <w:rPr>
          <w:sz w:val="18"/>
          <w:szCs w:val="18"/>
        </w:rPr>
        <w:t>kap. 3–5 §§ miljöbalken. Prövnings</w:t>
      </w:r>
      <w:r>
        <w:rPr>
          <w:sz w:val="18"/>
          <w:szCs w:val="18"/>
        </w:rPr>
        <w:softHyphen/>
      </w:r>
      <w:r w:rsidRPr="00D743F4">
        <w:rPr>
          <w:sz w:val="18"/>
          <w:szCs w:val="18"/>
        </w:rPr>
        <w:t>myndigheten ska tillämpa det som sägs om mark- och miljödomstolens hand</w:t>
      </w:r>
      <w:r>
        <w:rPr>
          <w:sz w:val="18"/>
          <w:szCs w:val="18"/>
        </w:rPr>
        <w:softHyphen/>
      </w:r>
      <w:r w:rsidRPr="00D743F4">
        <w:rPr>
          <w:sz w:val="18"/>
          <w:szCs w:val="18"/>
        </w:rPr>
        <w:t>läggning i 22 kap. 13 § miljöbalken. Bestämmelser om att tillstånd krävs för vissa verksamheter och åtgärder finns i 7 kap. 28 a–29 b §§ miljöbalken.</w:t>
      </w:r>
    </w:p>
    <w:p w14:paraId="6DB9EE4E" w14:textId="77777777" w:rsidR="00624359" w:rsidRPr="00D743F4" w:rsidRDefault="00624359" w:rsidP="002A0820">
      <w:pPr>
        <w:pStyle w:val="Brdtextmedindrag"/>
        <w:rPr>
          <w:sz w:val="18"/>
          <w:szCs w:val="18"/>
        </w:rPr>
      </w:pPr>
      <w:r w:rsidRPr="00D743F4">
        <w:rPr>
          <w:sz w:val="18"/>
          <w:szCs w:val="18"/>
        </w:rPr>
        <w:t>Vid prövning av tillstånd att utvinna naturtillgångar från kontinentalsockeln tillämpas dessutom 3 och 4 kap. miljöbalken.</w:t>
      </w:r>
    </w:p>
    <w:p w14:paraId="10F809B2" w14:textId="77777777" w:rsidR="00624359" w:rsidRPr="00D743F4" w:rsidRDefault="00624359" w:rsidP="002A0820">
      <w:pPr>
        <w:pStyle w:val="Brdtextmedindrag"/>
        <w:rPr>
          <w:sz w:val="18"/>
          <w:szCs w:val="18"/>
        </w:rPr>
      </w:pPr>
      <w:r w:rsidRPr="00D743F4">
        <w:rPr>
          <w:sz w:val="18"/>
          <w:szCs w:val="18"/>
        </w:rPr>
        <w:t>För verksamheter och åtgärder som ska prövas för ett tillstånd att genom borr</w:t>
      </w:r>
      <w:r>
        <w:rPr>
          <w:sz w:val="18"/>
          <w:szCs w:val="18"/>
        </w:rPr>
        <w:softHyphen/>
      </w:r>
      <w:r w:rsidRPr="00D743F4">
        <w:rPr>
          <w:sz w:val="18"/>
          <w:szCs w:val="18"/>
        </w:rPr>
        <w:t>ning eller sprängning utforska kontinentalsockeln eller att utvinna naturtillgångar från den ska</w:t>
      </w:r>
    </w:p>
    <w:p w14:paraId="16989FBF" w14:textId="77777777" w:rsidR="00624359" w:rsidRPr="00D743F4" w:rsidRDefault="00624359" w:rsidP="002A0820">
      <w:pPr>
        <w:pStyle w:val="Brdtextmedindrag"/>
        <w:rPr>
          <w:sz w:val="18"/>
          <w:szCs w:val="18"/>
        </w:rPr>
      </w:pPr>
      <w:r w:rsidRPr="00D743F4">
        <w:rPr>
          <w:sz w:val="18"/>
          <w:szCs w:val="18"/>
        </w:rPr>
        <w:t>1. bestämmelserna om planer och annat underlag i 3 kap. 11 och 12 §§ och 5</w:t>
      </w:r>
      <w:r>
        <w:rPr>
          <w:sz w:val="18"/>
          <w:szCs w:val="18"/>
        </w:rPr>
        <w:t> </w:t>
      </w:r>
      <w:r w:rsidRPr="00D743F4">
        <w:rPr>
          <w:sz w:val="18"/>
          <w:szCs w:val="18"/>
        </w:rPr>
        <w:t>kap. 18 § miljöbalken tillämpas,</w:t>
      </w:r>
    </w:p>
    <w:p w14:paraId="7835310F" w14:textId="77777777" w:rsidR="00624359" w:rsidRPr="00D743F4" w:rsidRDefault="00624359" w:rsidP="002A0820">
      <w:pPr>
        <w:pStyle w:val="Brdtextmedindrag"/>
        <w:rPr>
          <w:sz w:val="18"/>
          <w:szCs w:val="18"/>
        </w:rPr>
      </w:pPr>
      <w:r w:rsidRPr="00D743F4">
        <w:rPr>
          <w:sz w:val="18"/>
          <w:szCs w:val="18"/>
        </w:rPr>
        <w:t>2. frågan om verksamheten eller åtgärden kan antas medföra en betydande miljöpåverkan avgöras i ett särskilt beslut enligt 6 kap. 26 och 27 §§ miljöbalken efter att en undersökning enligt 6 kap. 23–25 §§ har gjorts, om annat inte följer av undantagen i 6 kap. 23 § andra stycket,</w:t>
      </w:r>
    </w:p>
    <w:p w14:paraId="2BA80203" w14:textId="77777777" w:rsidR="00624359" w:rsidRDefault="00624359" w:rsidP="002A0820">
      <w:pPr>
        <w:pStyle w:val="Brdtextmedindrag"/>
        <w:rPr>
          <w:sz w:val="18"/>
          <w:szCs w:val="18"/>
        </w:rPr>
      </w:pPr>
      <w:r w:rsidRPr="00D743F4">
        <w:rPr>
          <w:sz w:val="18"/>
          <w:szCs w:val="18"/>
        </w:rPr>
        <w:t>3. en specifik miljöbedömning göras, information lämnas och samordning ske enligt 6 kap. 28–46 §§ miljöbalken, om en betydande miljöpåverkan kan antas, och</w:t>
      </w:r>
    </w:p>
    <w:p w14:paraId="676206C7" w14:textId="77777777" w:rsidR="00624359" w:rsidRDefault="00624359" w:rsidP="002A0820">
      <w:pPr>
        <w:pStyle w:val="Brdtextmedindrag"/>
        <w:rPr>
          <w:sz w:val="18"/>
          <w:szCs w:val="18"/>
        </w:rPr>
      </w:pPr>
      <w:r w:rsidRPr="00D743F4">
        <w:rPr>
          <w:sz w:val="18"/>
          <w:szCs w:val="18"/>
        </w:rPr>
        <w:t xml:space="preserve">4. </w:t>
      </w:r>
      <w:r w:rsidRPr="00D743F4">
        <w:rPr>
          <w:i/>
          <w:iCs/>
          <w:sz w:val="18"/>
          <w:szCs w:val="18"/>
        </w:rPr>
        <w:t>ett förenklat underlag</w:t>
      </w:r>
      <w:r w:rsidRPr="00D743F4">
        <w:rPr>
          <w:sz w:val="18"/>
          <w:szCs w:val="18"/>
        </w:rPr>
        <w:t xml:space="preserve"> tas fram enligt 6 kap. 47 § miljöbalken, om länsstyrel</w:t>
      </w:r>
      <w:r>
        <w:rPr>
          <w:sz w:val="18"/>
          <w:szCs w:val="18"/>
        </w:rPr>
        <w:softHyphen/>
      </w:r>
      <w:r w:rsidRPr="00D743F4">
        <w:rPr>
          <w:sz w:val="18"/>
          <w:szCs w:val="18"/>
        </w:rPr>
        <w:t>sen beslutar att en betydande miljöpåverkan inte kan antas.</w:t>
      </w:r>
    </w:p>
    <w:p w14:paraId="36AAEA64" w14:textId="77777777" w:rsidR="00624359" w:rsidRPr="00D743F4" w:rsidRDefault="00624359" w:rsidP="002A0820">
      <w:pPr>
        <w:pStyle w:val="Brdtextmedindrag"/>
      </w:pPr>
    </w:p>
    <w:p w14:paraId="55EEDFF5" w14:textId="77777777" w:rsidR="00624359" w:rsidRDefault="00624359" w:rsidP="002A0820">
      <w:pPr>
        <w:pStyle w:val="Brdtext"/>
      </w:pPr>
      <w:r w:rsidRPr="001B7204">
        <w:t xml:space="preserve">I denna paragraf </w:t>
      </w:r>
      <w:r>
        <w:t>anges vilka</w:t>
      </w:r>
      <w:r w:rsidRPr="001B7204">
        <w:t xml:space="preserve"> bestämmelser i</w:t>
      </w:r>
      <w:r>
        <w:t xml:space="preserve"> </w:t>
      </w:r>
      <w:r w:rsidRPr="001B7204">
        <w:t>miljöbalken</w:t>
      </w:r>
      <w:r>
        <w:t xml:space="preserve"> som ska tillämpas vid prövning av tillstånd att utforska kontinentalsockeln eller att utvinna naturtillgångar från den.</w:t>
      </w:r>
    </w:p>
    <w:p w14:paraId="4812ADD8" w14:textId="77777777" w:rsidR="00624359" w:rsidRDefault="00624359" w:rsidP="002A0820">
      <w:pPr>
        <w:pStyle w:val="Brdtextmedindrag"/>
      </w:pPr>
      <w:r>
        <w:t xml:space="preserve">Ändringen i </w:t>
      </w:r>
      <w:r>
        <w:rPr>
          <w:i/>
          <w:iCs/>
        </w:rPr>
        <w:t xml:space="preserve">tredje stycket fjärde punkten </w:t>
      </w:r>
      <w:r>
        <w:t xml:space="preserve">innebär att det underlag som ska tas fram om länsstyrelsen beslutar att en betydande miljöpåverkan inte kan antas ska benämnas förenklat underlag. </w:t>
      </w:r>
      <w:bookmarkStart w:id="137" w:name="_Hlk160543962"/>
      <w:r>
        <w:t xml:space="preserve">Enligt hittillsvarande lydelse benämns underlaget </w:t>
      </w:r>
      <w:bookmarkEnd w:id="137"/>
      <w:r>
        <w:t>liten miljökonsekvens</w:t>
      </w:r>
      <w:r>
        <w:softHyphen/>
        <w:t>beskrivning. Ändringen är en följd av ändringen i 6 kap. 47 § miljöbalken.</w:t>
      </w:r>
    </w:p>
    <w:p w14:paraId="0FA40A45" w14:textId="77777777" w:rsidR="00624359" w:rsidRDefault="00624359" w:rsidP="002A0820">
      <w:pPr>
        <w:pStyle w:val="Rubrik2"/>
      </w:pPr>
      <w:bookmarkStart w:id="138" w:name="_Toc165537328"/>
      <w:bookmarkStart w:id="139" w:name="_Toc167353468"/>
      <w:r w:rsidRPr="00F2728A">
        <w:t>Förslag</w:t>
      </w:r>
      <w:r>
        <w:t>et</w:t>
      </w:r>
      <w:r w:rsidRPr="00F2728A">
        <w:t xml:space="preserve"> till lag om ändring i lagen (1978:160) om vissa rörledningar</w:t>
      </w:r>
      <w:bookmarkEnd w:id="138"/>
      <w:bookmarkEnd w:id="139"/>
    </w:p>
    <w:p w14:paraId="232AA188" w14:textId="77777777" w:rsidR="00624359" w:rsidRDefault="00624359" w:rsidP="002A0820">
      <w:pPr>
        <w:pStyle w:val="Rubrik5utannumrering"/>
        <w:spacing w:before="0"/>
      </w:pPr>
      <w:r>
        <w:t>4 §</w:t>
      </w:r>
    </w:p>
    <w:p w14:paraId="3583952E" w14:textId="77777777" w:rsidR="00624359" w:rsidRPr="00D743F4" w:rsidRDefault="00624359" w:rsidP="002A0820">
      <w:pPr>
        <w:pStyle w:val="Brdtextmedindrag"/>
        <w:ind w:firstLine="0"/>
        <w:rPr>
          <w:sz w:val="18"/>
          <w:szCs w:val="18"/>
        </w:rPr>
      </w:pPr>
      <w:r w:rsidRPr="00D743F4">
        <w:rPr>
          <w:sz w:val="18"/>
          <w:szCs w:val="18"/>
        </w:rPr>
        <w:t>Koncession får meddelas endast om det från allmän synpunkt är lämpligt att ledningen dras fram och används och sökanden är lämplig att utöva verksamhet som avses med koncessionen.</w:t>
      </w:r>
    </w:p>
    <w:p w14:paraId="13FED716" w14:textId="77777777" w:rsidR="00624359" w:rsidRPr="00D743F4" w:rsidRDefault="00624359" w:rsidP="002A0820">
      <w:pPr>
        <w:pStyle w:val="Brdtextmedindrag"/>
        <w:rPr>
          <w:sz w:val="18"/>
          <w:szCs w:val="18"/>
        </w:rPr>
      </w:pPr>
      <w:r w:rsidRPr="00D743F4">
        <w:rPr>
          <w:sz w:val="18"/>
          <w:szCs w:val="18"/>
        </w:rPr>
        <w:t>Koncession får inte strida mot en detaljplan eller områdesbestämmelser. Om syftet med planen eller bestämmelserna inte motverkas, får dock mindre avvikelser göras.</w:t>
      </w:r>
    </w:p>
    <w:p w14:paraId="328E2482" w14:textId="77777777" w:rsidR="00624359" w:rsidRPr="00D743F4" w:rsidRDefault="00624359" w:rsidP="002A0820">
      <w:pPr>
        <w:pStyle w:val="Brdtextmedindrag"/>
        <w:rPr>
          <w:sz w:val="18"/>
          <w:szCs w:val="18"/>
        </w:rPr>
      </w:pPr>
      <w:r w:rsidRPr="00D743F4">
        <w:rPr>
          <w:sz w:val="18"/>
          <w:szCs w:val="18"/>
        </w:rPr>
        <w:t>Vid koncessionsprövning ska 2–4 kap. och 5 kap. 3–5 och 18 §§ miljöbalken tillämpas.</w:t>
      </w:r>
    </w:p>
    <w:p w14:paraId="121B6DF0" w14:textId="77777777" w:rsidR="00624359" w:rsidRPr="00D743F4" w:rsidRDefault="00624359" w:rsidP="002A0820">
      <w:pPr>
        <w:pStyle w:val="Brdtextmedindrag"/>
        <w:rPr>
          <w:sz w:val="18"/>
          <w:szCs w:val="18"/>
        </w:rPr>
      </w:pPr>
      <w:r w:rsidRPr="00D743F4">
        <w:rPr>
          <w:sz w:val="18"/>
          <w:szCs w:val="18"/>
        </w:rPr>
        <w:t>För verksamheter och åtgärder som ska prövas för en koncession ska</w:t>
      </w:r>
    </w:p>
    <w:p w14:paraId="41555A71" w14:textId="02FC35D5" w:rsidR="00624359" w:rsidRPr="00D743F4" w:rsidRDefault="00624359" w:rsidP="002A0820">
      <w:pPr>
        <w:pStyle w:val="Brdtextmedindrag"/>
        <w:rPr>
          <w:sz w:val="18"/>
          <w:szCs w:val="18"/>
        </w:rPr>
      </w:pPr>
      <w:r w:rsidRPr="00D743F4">
        <w:rPr>
          <w:sz w:val="18"/>
          <w:szCs w:val="18"/>
        </w:rPr>
        <w:t>1.</w:t>
      </w:r>
      <w:r w:rsidR="00B40F90">
        <w:rPr>
          <w:sz w:val="18"/>
          <w:szCs w:val="18"/>
        </w:rPr>
        <w:t> </w:t>
      </w:r>
      <w:r w:rsidRPr="00D743F4">
        <w:rPr>
          <w:sz w:val="18"/>
          <w:szCs w:val="18"/>
        </w:rPr>
        <w:t>frågan om verksamheten eller åtgärden kan antas medföra en betydande miljöpåverkan avgöras i ett särskilt beslut enligt 6 kap. 26 och 27 §§ miljöbalken efter att en undersökning enligt 6 kap. 23–25 §§ har gjorts, om annat inte följer av undantagen i 6 kap. 23 § andra stycket,</w:t>
      </w:r>
    </w:p>
    <w:p w14:paraId="027B7B1E" w14:textId="5EE771C2" w:rsidR="00624359" w:rsidRPr="00D743F4" w:rsidRDefault="00624359" w:rsidP="002A0820">
      <w:pPr>
        <w:pStyle w:val="Brdtextmedindrag"/>
        <w:rPr>
          <w:sz w:val="18"/>
          <w:szCs w:val="18"/>
        </w:rPr>
      </w:pPr>
      <w:r w:rsidRPr="00D743F4">
        <w:rPr>
          <w:sz w:val="18"/>
          <w:szCs w:val="18"/>
        </w:rPr>
        <w:t>2.</w:t>
      </w:r>
      <w:r w:rsidR="00B40F90">
        <w:rPr>
          <w:sz w:val="18"/>
          <w:szCs w:val="18"/>
        </w:rPr>
        <w:t> </w:t>
      </w:r>
      <w:r w:rsidRPr="00D743F4">
        <w:rPr>
          <w:sz w:val="18"/>
          <w:szCs w:val="18"/>
        </w:rPr>
        <w:t>en specifik miljöbedömning göras, information lämnas och samordning ske enligt 6 kap. 28–46 §§ miljöbalken, om en betydande miljöpåverkan kan antas, och</w:t>
      </w:r>
    </w:p>
    <w:p w14:paraId="562EEE1C" w14:textId="4F02F7D2" w:rsidR="00624359" w:rsidRDefault="00624359" w:rsidP="002A0820">
      <w:pPr>
        <w:pStyle w:val="Brdtextmedindrag"/>
        <w:rPr>
          <w:sz w:val="18"/>
          <w:szCs w:val="18"/>
        </w:rPr>
      </w:pPr>
      <w:r w:rsidRPr="00D743F4">
        <w:rPr>
          <w:sz w:val="18"/>
          <w:szCs w:val="18"/>
        </w:rPr>
        <w:t>3.</w:t>
      </w:r>
      <w:r w:rsidR="00B40F90">
        <w:rPr>
          <w:sz w:val="18"/>
          <w:szCs w:val="18"/>
        </w:rPr>
        <w:t> </w:t>
      </w:r>
      <w:r w:rsidRPr="00D743F4">
        <w:rPr>
          <w:i/>
          <w:iCs/>
          <w:sz w:val="18"/>
          <w:szCs w:val="18"/>
        </w:rPr>
        <w:t>ett förenklat underlag</w:t>
      </w:r>
      <w:r w:rsidRPr="00D743F4">
        <w:rPr>
          <w:sz w:val="18"/>
          <w:szCs w:val="18"/>
        </w:rPr>
        <w:t xml:space="preserve"> tas fram enligt 6 kap. 47 § miljöbalken, om länsstyrel</w:t>
      </w:r>
      <w:r>
        <w:rPr>
          <w:sz w:val="18"/>
          <w:szCs w:val="18"/>
        </w:rPr>
        <w:softHyphen/>
      </w:r>
      <w:r w:rsidRPr="00D743F4">
        <w:rPr>
          <w:sz w:val="18"/>
          <w:szCs w:val="18"/>
        </w:rPr>
        <w:t>sen beslutar att en betydande miljöpåverkan inte kan antas.</w:t>
      </w:r>
    </w:p>
    <w:p w14:paraId="61719B90" w14:textId="77777777" w:rsidR="00624359" w:rsidRDefault="00624359" w:rsidP="002A0820">
      <w:pPr>
        <w:pStyle w:val="Brdtextmedindrag"/>
      </w:pPr>
    </w:p>
    <w:p w14:paraId="5E69C9AA" w14:textId="77777777" w:rsidR="00624359" w:rsidRDefault="00624359" w:rsidP="002A0820">
      <w:pPr>
        <w:pStyle w:val="Brdtextmedindrag"/>
        <w:ind w:firstLine="0"/>
      </w:pPr>
      <w:r>
        <w:t>I denna paragraf finns bestämmelser om förutsättningarna för att meddela koncession och om vilka bestämmelser i miljöbalken som ska tillämpas vid koncessionsprövningen.</w:t>
      </w:r>
    </w:p>
    <w:p w14:paraId="1B6A5D3F" w14:textId="77777777" w:rsidR="00624359" w:rsidRDefault="00624359" w:rsidP="002A0820">
      <w:pPr>
        <w:pStyle w:val="Brdtextmedindrag"/>
      </w:pPr>
      <w:r>
        <w:t xml:space="preserve">Ändringen i </w:t>
      </w:r>
      <w:r>
        <w:rPr>
          <w:i/>
          <w:iCs/>
        </w:rPr>
        <w:t>fjärde stycket tredje punkten</w:t>
      </w:r>
      <w:r>
        <w:t xml:space="preserve"> innebär att det underlag som ska tas fram om länsstyrelsen beslutar att en betydande miljöpåverkan inte kan antas ska benämnas förenklat underlag Enligt hittillsvarande lydelse benämns underlaget liten miljökonsekvensbeskriv</w:t>
      </w:r>
      <w:r>
        <w:softHyphen/>
        <w:t>ning. Ändringen är en följd av ändringen i 6 kap. 47 § miljöbalken.</w:t>
      </w:r>
    </w:p>
    <w:p w14:paraId="5A87EF3C" w14:textId="77777777" w:rsidR="00624359" w:rsidRDefault="00624359" w:rsidP="002A0820">
      <w:pPr>
        <w:pStyle w:val="Rubrik2"/>
      </w:pPr>
      <w:bookmarkStart w:id="140" w:name="_Toc165537329"/>
      <w:bookmarkStart w:id="141" w:name="_Toc167353469"/>
      <w:r w:rsidRPr="00CD2B83">
        <w:t>Förslag</w:t>
      </w:r>
      <w:r>
        <w:t>et</w:t>
      </w:r>
      <w:r w:rsidRPr="00CD2B83">
        <w:t xml:space="preserve"> till lag </w:t>
      </w:r>
      <w:r>
        <w:t>om</w:t>
      </w:r>
      <w:r w:rsidRPr="00CD2B83">
        <w:t xml:space="preserve"> ändring i lagen (1983:293) om inrättande, utvidgning och avlysning av allmän farled och allmän hamn</w:t>
      </w:r>
      <w:bookmarkEnd w:id="140"/>
      <w:bookmarkEnd w:id="141"/>
    </w:p>
    <w:p w14:paraId="2BF1B73A" w14:textId="77777777" w:rsidR="00624359" w:rsidRDefault="00624359" w:rsidP="002A0820">
      <w:pPr>
        <w:pStyle w:val="Rubrik5utannumrering"/>
        <w:spacing w:before="0"/>
      </w:pPr>
      <w:r>
        <w:t>1 b §</w:t>
      </w:r>
    </w:p>
    <w:p w14:paraId="730EEB28" w14:textId="77777777" w:rsidR="00624359" w:rsidRPr="00D743F4" w:rsidRDefault="00624359" w:rsidP="002A0820">
      <w:pPr>
        <w:pStyle w:val="Brdtextmedindrag"/>
        <w:ind w:firstLine="0"/>
        <w:rPr>
          <w:sz w:val="18"/>
          <w:szCs w:val="18"/>
        </w:rPr>
      </w:pPr>
      <w:r w:rsidRPr="00D743F4">
        <w:rPr>
          <w:sz w:val="18"/>
          <w:szCs w:val="18"/>
        </w:rPr>
        <w:t>I ett ärende enligt denna lag ska</w:t>
      </w:r>
    </w:p>
    <w:p w14:paraId="1E605B7D" w14:textId="77777777" w:rsidR="00624359" w:rsidRPr="00D743F4" w:rsidRDefault="00624359" w:rsidP="002A0820">
      <w:pPr>
        <w:pStyle w:val="Brdtextmedindrag"/>
        <w:rPr>
          <w:sz w:val="18"/>
          <w:szCs w:val="18"/>
        </w:rPr>
      </w:pPr>
      <w:r w:rsidRPr="00D743F4">
        <w:rPr>
          <w:sz w:val="18"/>
          <w:szCs w:val="18"/>
        </w:rPr>
        <w:t>1.</w:t>
      </w:r>
      <w:r>
        <w:rPr>
          <w:sz w:val="18"/>
          <w:szCs w:val="18"/>
        </w:rPr>
        <w:t> </w:t>
      </w:r>
      <w:r w:rsidRPr="00D743F4">
        <w:rPr>
          <w:sz w:val="18"/>
          <w:szCs w:val="18"/>
        </w:rPr>
        <w:t>frågan om farleden eller hamnen kan antas medföra en betydande miljö</w:t>
      </w:r>
      <w:r>
        <w:rPr>
          <w:sz w:val="18"/>
          <w:szCs w:val="18"/>
        </w:rPr>
        <w:softHyphen/>
      </w:r>
      <w:r w:rsidRPr="00D743F4">
        <w:rPr>
          <w:sz w:val="18"/>
          <w:szCs w:val="18"/>
        </w:rPr>
        <w:t>påverkan avgöras i ett särskilt beslut enligt 6 kap. 26 och 27 §§ miljöbalken efter att en undersökning enligt 6 kap. 23–25 §§ har gjorts, om inte annat följer av undantagen i 6 kap. 23 § andra stycket,</w:t>
      </w:r>
    </w:p>
    <w:p w14:paraId="71A28AEC" w14:textId="211D1990" w:rsidR="00624359" w:rsidRPr="00D743F4" w:rsidRDefault="00624359" w:rsidP="002A0820">
      <w:pPr>
        <w:pStyle w:val="Brdtextmedindrag"/>
        <w:rPr>
          <w:sz w:val="18"/>
          <w:szCs w:val="18"/>
        </w:rPr>
      </w:pPr>
      <w:r w:rsidRPr="00D743F4">
        <w:rPr>
          <w:sz w:val="18"/>
          <w:szCs w:val="18"/>
        </w:rPr>
        <w:t>2.</w:t>
      </w:r>
      <w:r w:rsidR="00B40F90">
        <w:rPr>
          <w:sz w:val="18"/>
          <w:szCs w:val="18"/>
        </w:rPr>
        <w:t> </w:t>
      </w:r>
      <w:r w:rsidRPr="00D743F4">
        <w:rPr>
          <w:sz w:val="18"/>
          <w:szCs w:val="18"/>
        </w:rPr>
        <w:t>en specifik miljöbedömning göras och information lämnas enligt 6 kap. 28–41, 44 och 45 §§ miljöbalken, om en betydande miljöpåverkan kan antas,</w:t>
      </w:r>
    </w:p>
    <w:p w14:paraId="03B868A3" w14:textId="77777777" w:rsidR="00624359" w:rsidRDefault="00624359" w:rsidP="002A0820">
      <w:pPr>
        <w:pStyle w:val="Brdtextmedindrag"/>
        <w:rPr>
          <w:sz w:val="18"/>
          <w:szCs w:val="18"/>
        </w:rPr>
      </w:pPr>
      <w:r w:rsidRPr="00D743F4">
        <w:rPr>
          <w:sz w:val="18"/>
          <w:szCs w:val="18"/>
        </w:rPr>
        <w:t>3.</w:t>
      </w:r>
      <w:r>
        <w:rPr>
          <w:sz w:val="18"/>
          <w:szCs w:val="18"/>
        </w:rPr>
        <w:t> </w:t>
      </w:r>
      <w:r w:rsidRPr="00D743F4">
        <w:rPr>
          <w:i/>
          <w:iCs/>
          <w:sz w:val="18"/>
          <w:szCs w:val="18"/>
        </w:rPr>
        <w:t>ett förenklat underlag</w:t>
      </w:r>
      <w:r w:rsidRPr="00D743F4">
        <w:rPr>
          <w:sz w:val="18"/>
          <w:szCs w:val="18"/>
        </w:rPr>
        <w:t xml:space="preserve"> tas fram enligt 6 kap. 47 § miljöbalken, om länsstyrel</w:t>
      </w:r>
      <w:r>
        <w:rPr>
          <w:sz w:val="18"/>
          <w:szCs w:val="18"/>
        </w:rPr>
        <w:softHyphen/>
      </w:r>
      <w:r w:rsidRPr="00D743F4">
        <w:rPr>
          <w:sz w:val="18"/>
          <w:szCs w:val="18"/>
        </w:rPr>
        <w:t>sen beslutar att en betydande miljöpåverkan inte kan antas,</w:t>
      </w:r>
    </w:p>
    <w:p w14:paraId="5492F414" w14:textId="517CB646" w:rsidR="00624359" w:rsidRPr="0058392E" w:rsidRDefault="00624359" w:rsidP="002A0820">
      <w:pPr>
        <w:pStyle w:val="Brdtextmedindrag"/>
        <w:rPr>
          <w:sz w:val="18"/>
          <w:szCs w:val="18"/>
        </w:rPr>
      </w:pPr>
      <w:r w:rsidRPr="0058392E">
        <w:rPr>
          <w:sz w:val="18"/>
          <w:szCs w:val="18"/>
        </w:rPr>
        <w:t>4.</w:t>
      </w:r>
      <w:r w:rsidR="00B40F90">
        <w:rPr>
          <w:sz w:val="18"/>
          <w:szCs w:val="18"/>
        </w:rPr>
        <w:t> </w:t>
      </w:r>
      <w:r w:rsidRPr="0058392E">
        <w:rPr>
          <w:sz w:val="18"/>
          <w:szCs w:val="18"/>
        </w:rPr>
        <w:t>Sjöfartsverket och berörda länsstyrelser omfattas av de samråd som ska ske, och</w:t>
      </w:r>
    </w:p>
    <w:p w14:paraId="24AA8C51" w14:textId="77777777" w:rsidR="00624359" w:rsidRPr="0058392E" w:rsidRDefault="00624359" w:rsidP="002A0820">
      <w:pPr>
        <w:pStyle w:val="Brdtextmedindrag"/>
        <w:rPr>
          <w:sz w:val="18"/>
          <w:szCs w:val="18"/>
        </w:rPr>
      </w:pPr>
      <w:r w:rsidRPr="0058392E">
        <w:rPr>
          <w:sz w:val="18"/>
          <w:szCs w:val="18"/>
        </w:rPr>
        <w:t>5.</w:t>
      </w:r>
      <w:r>
        <w:rPr>
          <w:sz w:val="18"/>
          <w:szCs w:val="18"/>
        </w:rPr>
        <w:t> </w:t>
      </w:r>
      <w:r w:rsidRPr="0058392E">
        <w:rPr>
          <w:sz w:val="18"/>
          <w:szCs w:val="18"/>
        </w:rPr>
        <w:t>det som föreskrivs i 6 kap. miljöbalken om länsstyrelse ska gälla den läns</w:t>
      </w:r>
      <w:r>
        <w:rPr>
          <w:sz w:val="18"/>
          <w:szCs w:val="18"/>
        </w:rPr>
        <w:softHyphen/>
      </w:r>
      <w:r w:rsidRPr="0058392E">
        <w:rPr>
          <w:sz w:val="18"/>
          <w:szCs w:val="18"/>
        </w:rPr>
        <w:t>styrelse inom vars område verksamheten huvudsakligen ska bedrivas.</w:t>
      </w:r>
    </w:p>
    <w:p w14:paraId="3DD5CC3A" w14:textId="77777777" w:rsidR="00624359" w:rsidRPr="0058392E" w:rsidRDefault="00624359" w:rsidP="002A0820">
      <w:pPr>
        <w:pStyle w:val="Brdtextmedindrag"/>
        <w:rPr>
          <w:sz w:val="18"/>
          <w:szCs w:val="18"/>
        </w:rPr>
      </w:pPr>
      <w:r w:rsidRPr="0058392E">
        <w:rPr>
          <w:sz w:val="18"/>
          <w:szCs w:val="18"/>
        </w:rPr>
        <w:t>Berörda länsstyrelser ska ta ställning till om miljökonsekvensbeskrivningen uppfyller kraven i 6 kap. miljöbalken innan beslut fattas om att inrätta, utvidga eller avlysa allmän farled eller allmän hamn. Beslut i den frågan får inte över</w:t>
      </w:r>
      <w:r>
        <w:rPr>
          <w:sz w:val="18"/>
          <w:szCs w:val="18"/>
        </w:rPr>
        <w:softHyphen/>
      </w:r>
      <w:r w:rsidRPr="0058392E">
        <w:rPr>
          <w:sz w:val="18"/>
          <w:szCs w:val="18"/>
        </w:rPr>
        <w:t>klagas.</w:t>
      </w:r>
    </w:p>
    <w:p w14:paraId="4E08ADE1" w14:textId="77777777" w:rsidR="00624359" w:rsidRPr="00D743F4" w:rsidRDefault="00624359" w:rsidP="002A0820">
      <w:pPr>
        <w:pStyle w:val="Brdtextmedindrag"/>
        <w:rPr>
          <w:sz w:val="18"/>
          <w:szCs w:val="18"/>
        </w:rPr>
      </w:pPr>
      <w:r w:rsidRPr="0058392E">
        <w:rPr>
          <w:sz w:val="18"/>
          <w:szCs w:val="18"/>
        </w:rPr>
        <w:t>I samband med prövningen av ett ärende enligt denna lag ska miljö-konse</w:t>
      </w:r>
      <w:r>
        <w:rPr>
          <w:sz w:val="18"/>
          <w:szCs w:val="18"/>
        </w:rPr>
        <w:softHyphen/>
      </w:r>
      <w:r w:rsidRPr="0058392E">
        <w:rPr>
          <w:sz w:val="18"/>
          <w:szCs w:val="18"/>
        </w:rPr>
        <w:t>kvensbeskrivningen och resultatet av samråd och yttranden beaktas.</w:t>
      </w:r>
    </w:p>
    <w:p w14:paraId="3E035E4A" w14:textId="77777777" w:rsidR="00624359" w:rsidRPr="00D743F4" w:rsidRDefault="00624359" w:rsidP="002A0820">
      <w:pPr>
        <w:pStyle w:val="Brdtextmedindrag"/>
        <w:rPr>
          <w:sz w:val="18"/>
          <w:szCs w:val="18"/>
        </w:rPr>
      </w:pPr>
    </w:p>
    <w:p w14:paraId="224516A6" w14:textId="77777777" w:rsidR="00624359" w:rsidRDefault="00624359" w:rsidP="002A0820">
      <w:pPr>
        <w:pStyle w:val="Brdtextmedindrag"/>
        <w:ind w:firstLine="0"/>
      </w:pPr>
      <w:r>
        <w:t>I denna paragraf anges vilka bestämmelser om specifik miljöbedömning som ska tillämpas vid ärenden enligt denna lag.</w:t>
      </w:r>
    </w:p>
    <w:p w14:paraId="4F82A902" w14:textId="77777777" w:rsidR="00624359" w:rsidRDefault="00624359" w:rsidP="002A0820">
      <w:pPr>
        <w:pStyle w:val="Brdtextmedindrag"/>
      </w:pPr>
      <w:r>
        <w:t xml:space="preserve">Ändringen i </w:t>
      </w:r>
      <w:r>
        <w:rPr>
          <w:i/>
          <w:iCs/>
        </w:rPr>
        <w:t>första stycket tredje punkten</w:t>
      </w:r>
      <w:r>
        <w:t xml:space="preserve"> innebär att det underlag som ska tas fram om länsstyrelsen beslutar att en betydande miljöpåverkan inte kan antas ska benämnas förenklat underlag. Enligt hittillsvarande lydelse benämns underlaget liten miljökonsekvens</w:t>
      </w:r>
      <w:r>
        <w:softHyphen/>
        <w:t>beskrivning. Ändringen är en följd av ändringen i 6 kap. 47 § miljöbalken.</w:t>
      </w:r>
    </w:p>
    <w:p w14:paraId="629A8F3C" w14:textId="77777777" w:rsidR="00624359" w:rsidRDefault="00624359" w:rsidP="002A0820">
      <w:pPr>
        <w:pStyle w:val="Rubrik2"/>
      </w:pPr>
      <w:bookmarkStart w:id="142" w:name="_Toc165537330"/>
      <w:bookmarkStart w:id="143" w:name="_Toc167353470"/>
      <w:r w:rsidRPr="00CD2B83">
        <w:t>Förslag</w:t>
      </w:r>
      <w:r>
        <w:t>et</w:t>
      </w:r>
      <w:r w:rsidRPr="00CD2B83">
        <w:t xml:space="preserve"> till lag </w:t>
      </w:r>
      <w:r>
        <w:t xml:space="preserve">om ändring i lagen </w:t>
      </w:r>
      <w:r w:rsidRPr="00CD2B83">
        <w:t>(1984:3) om kärnteknisk verksamhet</w:t>
      </w:r>
      <w:bookmarkEnd w:id="142"/>
      <w:bookmarkEnd w:id="143"/>
    </w:p>
    <w:p w14:paraId="5E75E502" w14:textId="77777777" w:rsidR="00624359" w:rsidRDefault="00624359" w:rsidP="002A0820">
      <w:pPr>
        <w:pStyle w:val="Rubrik5utannumrering"/>
        <w:spacing w:before="0"/>
      </w:pPr>
      <w:r>
        <w:t>5 c §</w:t>
      </w:r>
    </w:p>
    <w:p w14:paraId="6BDF735D" w14:textId="77777777" w:rsidR="00624359" w:rsidRPr="00441BFE" w:rsidRDefault="00624359" w:rsidP="002A0820">
      <w:pPr>
        <w:pStyle w:val="Brdtextmedindrag"/>
        <w:ind w:firstLine="0"/>
        <w:rPr>
          <w:sz w:val="18"/>
          <w:szCs w:val="18"/>
        </w:rPr>
      </w:pPr>
      <w:r w:rsidRPr="00441BFE">
        <w:rPr>
          <w:sz w:val="18"/>
          <w:szCs w:val="18"/>
        </w:rPr>
        <w:t>För en kärnteknisk anläggning som ska prövas för ett tillstånd att uppföra, inneha eller driva en sådan anläggning ska</w:t>
      </w:r>
    </w:p>
    <w:p w14:paraId="7659975D" w14:textId="77777777" w:rsidR="00624359" w:rsidRPr="00441BFE" w:rsidRDefault="00624359" w:rsidP="002A0820">
      <w:pPr>
        <w:pStyle w:val="Brdtextmedindrag"/>
        <w:rPr>
          <w:sz w:val="18"/>
          <w:szCs w:val="18"/>
        </w:rPr>
      </w:pPr>
      <w:r w:rsidRPr="00441BFE">
        <w:rPr>
          <w:sz w:val="18"/>
          <w:szCs w:val="18"/>
        </w:rPr>
        <w:t>1. bestämmelserna om planer och planeringsunderlag i 3 kap. 11 och 12 §§ och 5 kap. 18 § miljöbalken tillämpas,</w:t>
      </w:r>
    </w:p>
    <w:p w14:paraId="6610D03B" w14:textId="77777777" w:rsidR="00624359" w:rsidRPr="00441BFE" w:rsidRDefault="00624359" w:rsidP="002A0820">
      <w:pPr>
        <w:pStyle w:val="Brdtextmedindrag"/>
        <w:rPr>
          <w:sz w:val="18"/>
          <w:szCs w:val="18"/>
        </w:rPr>
      </w:pPr>
      <w:r w:rsidRPr="00441BFE">
        <w:rPr>
          <w:sz w:val="18"/>
          <w:szCs w:val="18"/>
        </w:rPr>
        <w:t>2. frågan om verksamheten eller åtgärden kan antas medföra en betydande miljöpåverkan avgöras i ett särskilt beslut enligt 6 kap. 26 och 27 §§ miljöbalken efter att en undersökning enligt 6 kap. 23–25 §§ har gjorts, om annat inte följer av undantagen i 6 kap. 23 § andra stycket,</w:t>
      </w:r>
    </w:p>
    <w:p w14:paraId="2E11549B" w14:textId="77777777" w:rsidR="00624359" w:rsidRPr="00441BFE" w:rsidRDefault="00624359" w:rsidP="002A0820">
      <w:pPr>
        <w:pStyle w:val="Brdtextmedindrag"/>
        <w:rPr>
          <w:sz w:val="18"/>
          <w:szCs w:val="18"/>
        </w:rPr>
      </w:pPr>
      <w:r w:rsidRPr="00441BFE">
        <w:rPr>
          <w:sz w:val="18"/>
          <w:szCs w:val="18"/>
        </w:rPr>
        <w:t>3. en specifik miljöbedömning göras, information lämnas och samordning ske enligt 6 kap. 28–46 §§ miljöbalken, om en betydande miljöpåverkan kan antas, och</w:t>
      </w:r>
    </w:p>
    <w:p w14:paraId="69E78ABC" w14:textId="77777777" w:rsidR="00624359" w:rsidRDefault="00624359" w:rsidP="002A0820">
      <w:pPr>
        <w:pStyle w:val="Brdtextmedindrag"/>
        <w:rPr>
          <w:sz w:val="18"/>
          <w:szCs w:val="18"/>
        </w:rPr>
      </w:pPr>
      <w:r w:rsidRPr="00A17856">
        <w:rPr>
          <w:sz w:val="18"/>
          <w:szCs w:val="18"/>
        </w:rPr>
        <w:t>4.</w:t>
      </w:r>
      <w:r>
        <w:rPr>
          <w:sz w:val="18"/>
          <w:szCs w:val="18"/>
        </w:rPr>
        <w:t> </w:t>
      </w:r>
      <w:r w:rsidRPr="00A17856">
        <w:rPr>
          <w:i/>
          <w:iCs/>
          <w:sz w:val="18"/>
          <w:szCs w:val="18"/>
        </w:rPr>
        <w:t>ett förenklat underlag</w:t>
      </w:r>
      <w:r w:rsidRPr="00A17856">
        <w:rPr>
          <w:sz w:val="18"/>
          <w:szCs w:val="18"/>
        </w:rPr>
        <w:t xml:space="preserve"> tas fram enligt 6</w:t>
      </w:r>
      <w:r>
        <w:rPr>
          <w:sz w:val="18"/>
          <w:szCs w:val="18"/>
        </w:rPr>
        <w:t> </w:t>
      </w:r>
      <w:r w:rsidRPr="00A17856">
        <w:rPr>
          <w:sz w:val="18"/>
          <w:szCs w:val="18"/>
        </w:rPr>
        <w:t>kap. 47</w:t>
      </w:r>
      <w:r>
        <w:rPr>
          <w:sz w:val="18"/>
          <w:szCs w:val="18"/>
        </w:rPr>
        <w:t> </w:t>
      </w:r>
      <w:r w:rsidRPr="00A17856">
        <w:rPr>
          <w:sz w:val="18"/>
          <w:szCs w:val="18"/>
        </w:rPr>
        <w:t>§ miljöbalken, om läns</w:t>
      </w:r>
      <w:r>
        <w:rPr>
          <w:sz w:val="18"/>
          <w:szCs w:val="18"/>
        </w:rPr>
        <w:softHyphen/>
      </w:r>
      <w:r w:rsidRPr="00A17856">
        <w:rPr>
          <w:sz w:val="18"/>
          <w:szCs w:val="18"/>
        </w:rPr>
        <w:t>styrelsen beslutar att en betydande miljöpåverkan inte kan antas.</w:t>
      </w:r>
    </w:p>
    <w:p w14:paraId="72C232A0" w14:textId="77777777" w:rsidR="00624359" w:rsidRPr="00441BFE" w:rsidRDefault="00624359" w:rsidP="002A0820">
      <w:pPr>
        <w:pStyle w:val="Brdtextmedindrag"/>
        <w:rPr>
          <w:sz w:val="18"/>
          <w:szCs w:val="18"/>
        </w:rPr>
      </w:pPr>
    </w:p>
    <w:p w14:paraId="1F1D0649" w14:textId="77777777" w:rsidR="00624359" w:rsidRDefault="00624359" w:rsidP="002A0820">
      <w:pPr>
        <w:pStyle w:val="Brdtext"/>
      </w:pPr>
      <w:r>
        <w:t>I denna paragraf anges vilka bestämmelser i miljöbalken som ska tillämpas vid prövning av ett tillstånd att uppföra, inneha eller driva en kärnteknisk anläggning.</w:t>
      </w:r>
    </w:p>
    <w:p w14:paraId="3786D033" w14:textId="77777777" w:rsidR="00624359" w:rsidRDefault="00624359" w:rsidP="002A0820">
      <w:pPr>
        <w:pStyle w:val="Brdtextmedindrag"/>
      </w:pPr>
      <w:r>
        <w:t xml:space="preserve">Ändringen i </w:t>
      </w:r>
      <w:r>
        <w:rPr>
          <w:i/>
          <w:iCs/>
        </w:rPr>
        <w:t>fjärde punkten</w:t>
      </w:r>
      <w:r>
        <w:t xml:space="preserve"> </w:t>
      </w:r>
      <w:r w:rsidRPr="0098508B">
        <w:t xml:space="preserve">innebär att </w:t>
      </w:r>
      <w:r>
        <w:t xml:space="preserve">det underlag som ska tas fram </w:t>
      </w:r>
      <w:r w:rsidRPr="0098508B">
        <w:t xml:space="preserve">om länsstyrelsen beslutar att en betydande miljöpåverkan inte kan antas </w:t>
      </w:r>
      <w:r>
        <w:t xml:space="preserve">ska benämnas </w:t>
      </w:r>
      <w:r w:rsidRPr="0098508B">
        <w:t>förenklat underlag</w:t>
      </w:r>
      <w:r>
        <w:t>.</w:t>
      </w:r>
      <w:r w:rsidRPr="0098508B">
        <w:t xml:space="preserve"> </w:t>
      </w:r>
      <w:r>
        <w:t>Enligt hittillsvarande lydelse benämns underlaget</w:t>
      </w:r>
      <w:r w:rsidRPr="0098508B">
        <w:t xml:space="preserve"> liten miljökonsekvensbeskrivning. Ändringen är en följd av ändringen i 6</w:t>
      </w:r>
      <w:r>
        <w:t> </w:t>
      </w:r>
      <w:r w:rsidRPr="0098508B">
        <w:t>kap. 47 § miljöbalken.</w:t>
      </w:r>
    </w:p>
    <w:p w14:paraId="49EDF869" w14:textId="77777777" w:rsidR="00624359" w:rsidRDefault="00624359" w:rsidP="002A0820">
      <w:pPr>
        <w:pStyle w:val="Rubrik2"/>
      </w:pPr>
      <w:bookmarkStart w:id="144" w:name="_Toc165537331"/>
      <w:bookmarkStart w:id="145" w:name="_Toc167353471"/>
      <w:r>
        <w:t>Förslaget till lag om ändring i lagen (1992:1140) om Sveriges ekonomiska zon</w:t>
      </w:r>
      <w:bookmarkEnd w:id="144"/>
      <w:bookmarkEnd w:id="145"/>
    </w:p>
    <w:p w14:paraId="495FC3B6" w14:textId="77777777" w:rsidR="00624359" w:rsidRDefault="00624359" w:rsidP="002A0820">
      <w:pPr>
        <w:pStyle w:val="Rubrik5utannumrering"/>
        <w:spacing w:before="0"/>
      </w:pPr>
      <w:r>
        <w:t>6 §</w:t>
      </w:r>
    </w:p>
    <w:p w14:paraId="79E408B6" w14:textId="77777777" w:rsidR="00624359" w:rsidRPr="00A17856" w:rsidRDefault="00624359" w:rsidP="002A0820">
      <w:pPr>
        <w:pStyle w:val="Brdtextmedindrag"/>
        <w:ind w:firstLine="0"/>
        <w:rPr>
          <w:sz w:val="18"/>
          <w:szCs w:val="18"/>
        </w:rPr>
      </w:pPr>
      <w:r w:rsidRPr="00A17856">
        <w:rPr>
          <w:sz w:val="18"/>
          <w:szCs w:val="18"/>
        </w:rPr>
        <w:t>Vid prövning av tillstånd ska 2–4 kap. och 5 kap. 3–5 och 18</w:t>
      </w:r>
      <w:r>
        <w:rPr>
          <w:sz w:val="18"/>
          <w:szCs w:val="18"/>
        </w:rPr>
        <w:t> </w:t>
      </w:r>
      <w:r w:rsidRPr="00A17856">
        <w:rPr>
          <w:sz w:val="18"/>
          <w:szCs w:val="18"/>
        </w:rPr>
        <w:t>§§ miljöbalken tillämpas.</w:t>
      </w:r>
    </w:p>
    <w:p w14:paraId="3C2F2807" w14:textId="77777777" w:rsidR="00624359" w:rsidRPr="00A17856" w:rsidRDefault="00624359" w:rsidP="002A0820">
      <w:pPr>
        <w:pStyle w:val="Brdtextmedindrag"/>
        <w:rPr>
          <w:sz w:val="18"/>
          <w:szCs w:val="18"/>
        </w:rPr>
      </w:pPr>
      <w:r w:rsidRPr="00A17856">
        <w:rPr>
          <w:sz w:val="18"/>
          <w:szCs w:val="18"/>
        </w:rPr>
        <w:t>För verksamheter och åtgärder som ska prövas för ett tillstånd ska, på samma sätt som om ansökan avser en verksamhet i Sverige,</w:t>
      </w:r>
    </w:p>
    <w:p w14:paraId="781F5C65" w14:textId="77777777" w:rsidR="00624359" w:rsidRPr="00A17856" w:rsidRDefault="00624359" w:rsidP="002A0820">
      <w:pPr>
        <w:pStyle w:val="Brdtextmedindrag"/>
        <w:rPr>
          <w:sz w:val="18"/>
          <w:szCs w:val="18"/>
        </w:rPr>
      </w:pPr>
      <w:r w:rsidRPr="00A17856">
        <w:rPr>
          <w:sz w:val="18"/>
          <w:szCs w:val="18"/>
        </w:rPr>
        <w:t>1. frågan om verksamheten eller åtgärden kan antas medföra en betydande miljöpåverkan avgöras i ett särskilt beslut enligt 6 kap. 26 och 27 §§ miljöbalken efter att en undersökning enligt 6 kap. 23–25 §§ har gjorts, om annat inte följer av undantagen i 6 kap. 23 § andra stycket,</w:t>
      </w:r>
    </w:p>
    <w:p w14:paraId="6628964F" w14:textId="77777777" w:rsidR="00624359" w:rsidRDefault="00624359" w:rsidP="002A0820">
      <w:pPr>
        <w:pStyle w:val="Brdtextmedindrag"/>
        <w:rPr>
          <w:sz w:val="18"/>
          <w:szCs w:val="18"/>
        </w:rPr>
      </w:pPr>
      <w:r w:rsidRPr="00A17856">
        <w:rPr>
          <w:sz w:val="18"/>
          <w:szCs w:val="18"/>
        </w:rPr>
        <w:t>2.</w:t>
      </w:r>
      <w:r>
        <w:rPr>
          <w:sz w:val="18"/>
          <w:szCs w:val="18"/>
        </w:rPr>
        <w:t> </w:t>
      </w:r>
      <w:r w:rsidRPr="00A17856">
        <w:rPr>
          <w:sz w:val="18"/>
          <w:szCs w:val="18"/>
        </w:rPr>
        <w:t>en specifik miljöbedömning göras, information lämnas och samråd ske enligt 6 kap. 28–46 §§ miljöbalken, om en betydande miljöpåverkan kan antas, och</w:t>
      </w:r>
    </w:p>
    <w:p w14:paraId="3E1B4C36" w14:textId="77777777" w:rsidR="00624359" w:rsidRDefault="00624359" w:rsidP="002A0820">
      <w:pPr>
        <w:pStyle w:val="Brdtextmedindrag"/>
        <w:rPr>
          <w:sz w:val="18"/>
          <w:szCs w:val="18"/>
        </w:rPr>
      </w:pPr>
      <w:r w:rsidRPr="00A17856">
        <w:rPr>
          <w:sz w:val="18"/>
          <w:szCs w:val="18"/>
        </w:rPr>
        <w:t>3.</w:t>
      </w:r>
      <w:r>
        <w:rPr>
          <w:sz w:val="18"/>
          <w:szCs w:val="18"/>
        </w:rPr>
        <w:t> </w:t>
      </w:r>
      <w:r w:rsidRPr="00A17856">
        <w:rPr>
          <w:i/>
          <w:iCs/>
          <w:sz w:val="18"/>
          <w:szCs w:val="18"/>
        </w:rPr>
        <w:t>ett förenklat underlag</w:t>
      </w:r>
      <w:r w:rsidRPr="00A17856">
        <w:rPr>
          <w:sz w:val="18"/>
          <w:szCs w:val="18"/>
        </w:rPr>
        <w:t xml:space="preserve"> tas fram enligt 6 kap. 47</w:t>
      </w:r>
      <w:r>
        <w:rPr>
          <w:sz w:val="18"/>
          <w:szCs w:val="18"/>
        </w:rPr>
        <w:t> </w:t>
      </w:r>
      <w:r w:rsidRPr="00A17856">
        <w:rPr>
          <w:sz w:val="18"/>
          <w:szCs w:val="18"/>
        </w:rPr>
        <w:t>§ miljöbalken, om länsstyrel</w:t>
      </w:r>
      <w:r>
        <w:rPr>
          <w:sz w:val="18"/>
          <w:szCs w:val="18"/>
        </w:rPr>
        <w:softHyphen/>
      </w:r>
      <w:r w:rsidRPr="00A17856">
        <w:rPr>
          <w:sz w:val="18"/>
          <w:szCs w:val="18"/>
        </w:rPr>
        <w:t>sen beslutar att en betydande miljöpåverkan inte kan antas.</w:t>
      </w:r>
    </w:p>
    <w:p w14:paraId="38478298" w14:textId="77777777" w:rsidR="00624359" w:rsidRDefault="00624359" w:rsidP="002A0820">
      <w:pPr>
        <w:pStyle w:val="Brdtextmedindrag"/>
        <w:rPr>
          <w:sz w:val="18"/>
          <w:szCs w:val="18"/>
        </w:rPr>
      </w:pPr>
      <w:r w:rsidRPr="00812523">
        <w:rPr>
          <w:sz w:val="18"/>
          <w:szCs w:val="18"/>
        </w:rPr>
        <w:t>Det som sägs om länsstyrelsen i 6 kap. miljöbalken ska gälla länsstyrelsen i det län där Sveriges sjöterritorium är närmast det område där verksamheten avses att bedrivas.</w:t>
      </w:r>
    </w:p>
    <w:p w14:paraId="2A69C5EE" w14:textId="77777777" w:rsidR="00624359" w:rsidRPr="00A17856" w:rsidRDefault="00624359" w:rsidP="002A0820">
      <w:pPr>
        <w:pStyle w:val="Brdtextmedindrag"/>
      </w:pPr>
    </w:p>
    <w:p w14:paraId="36DB0498" w14:textId="77777777" w:rsidR="00624359" w:rsidRDefault="00624359" w:rsidP="002A0820">
      <w:pPr>
        <w:pStyle w:val="Brdtextmedindrag"/>
        <w:keepNext/>
        <w:ind w:firstLine="0"/>
      </w:pPr>
      <w:r w:rsidRPr="001B7204">
        <w:t xml:space="preserve">I denna paragraf </w:t>
      </w:r>
      <w:r>
        <w:t>anges vilka</w:t>
      </w:r>
      <w:r w:rsidRPr="001B7204">
        <w:t xml:space="preserve"> bestämmelser i</w:t>
      </w:r>
      <w:r>
        <w:t xml:space="preserve"> </w:t>
      </w:r>
      <w:r w:rsidRPr="001B7204">
        <w:t>miljöbalken</w:t>
      </w:r>
      <w:r>
        <w:t xml:space="preserve"> som ska tillämpas vid prövning av tillstånd enligt denna lag.</w:t>
      </w:r>
    </w:p>
    <w:p w14:paraId="0B4BF97D" w14:textId="77777777" w:rsidR="00624359" w:rsidRDefault="00624359" w:rsidP="002A0820">
      <w:pPr>
        <w:pStyle w:val="Brdtextmedindrag"/>
      </w:pPr>
      <w:r>
        <w:t xml:space="preserve">Ändringen i </w:t>
      </w:r>
      <w:r>
        <w:rPr>
          <w:i/>
          <w:iCs/>
        </w:rPr>
        <w:t xml:space="preserve">andra stycket tredje punkten </w:t>
      </w:r>
      <w:r w:rsidRPr="0098508B">
        <w:t xml:space="preserve">innebär att </w:t>
      </w:r>
      <w:r>
        <w:t xml:space="preserve">det underlag som </w:t>
      </w:r>
      <w:r w:rsidRPr="0098508B">
        <w:t>ska tas fram om länsstyrelsen beslutar att en betydande miljöpåverkan inte kan antas</w:t>
      </w:r>
      <w:r w:rsidRPr="00863F84">
        <w:t xml:space="preserve"> </w:t>
      </w:r>
      <w:r>
        <w:t xml:space="preserve">ska benämnas </w:t>
      </w:r>
      <w:r w:rsidRPr="0098508B">
        <w:t>förenklat underlag</w:t>
      </w:r>
      <w:r>
        <w:t xml:space="preserve">. Enligt hittillsvarande lydelse benämns underlaget </w:t>
      </w:r>
      <w:r w:rsidRPr="0098508B">
        <w:t>liten miljökonsekvensbeskrivning. Ändringen är en följd av ändringen i 6</w:t>
      </w:r>
      <w:r>
        <w:t> </w:t>
      </w:r>
      <w:r w:rsidRPr="0098508B">
        <w:t>kap. 47 § miljöbalken.</w:t>
      </w:r>
    </w:p>
    <w:p w14:paraId="7CAEE1B6" w14:textId="77777777" w:rsidR="00624359" w:rsidRDefault="00624359" w:rsidP="002A0820">
      <w:pPr>
        <w:pStyle w:val="Rubrik2"/>
      </w:pPr>
      <w:bookmarkStart w:id="146" w:name="_Toc165537332"/>
      <w:bookmarkStart w:id="147" w:name="_Toc167353472"/>
      <w:r>
        <w:t>Förslaget till lag om ändring i ellagen (1997:857)</w:t>
      </w:r>
      <w:bookmarkEnd w:id="146"/>
      <w:bookmarkEnd w:id="147"/>
    </w:p>
    <w:p w14:paraId="5C15F0E3" w14:textId="77777777" w:rsidR="00624359" w:rsidRDefault="00624359" w:rsidP="002A0820">
      <w:pPr>
        <w:pStyle w:val="Rubrik4utannumrering"/>
        <w:spacing w:before="0"/>
      </w:pPr>
      <w:r>
        <w:t>2 kap.</w:t>
      </w:r>
    </w:p>
    <w:p w14:paraId="50C71259" w14:textId="77777777" w:rsidR="00624359" w:rsidRDefault="00624359" w:rsidP="002A0820">
      <w:pPr>
        <w:pStyle w:val="Rubrik5utannumrering"/>
        <w:spacing w:before="0"/>
      </w:pPr>
      <w:r>
        <w:t>17 §</w:t>
      </w:r>
    </w:p>
    <w:p w14:paraId="0017D107" w14:textId="77777777" w:rsidR="00624359" w:rsidRPr="002159B2" w:rsidRDefault="00624359" w:rsidP="002A0820">
      <w:pPr>
        <w:pStyle w:val="Brdtextmedindrag"/>
        <w:ind w:firstLine="0"/>
        <w:rPr>
          <w:sz w:val="18"/>
          <w:szCs w:val="18"/>
        </w:rPr>
      </w:pPr>
      <w:r w:rsidRPr="002159B2">
        <w:rPr>
          <w:sz w:val="18"/>
          <w:szCs w:val="18"/>
        </w:rPr>
        <w:t>Vid en prövning av frågor om beviljande av nätkoncession för linje ska 2–4 kap. och 5 kap. 3–5 och 18 §§ miljöbalken tillämpas.</w:t>
      </w:r>
    </w:p>
    <w:p w14:paraId="2CBAB437" w14:textId="77777777" w:rsidR="00624359" w:rsidRPr="002159B2" w:rsidRDefault="00624359" w:rsidP="002A0820">
      <w:pPr>
        <w:pStyle w:val="Brdtextmedindrag"/>
        <w:rPr>
          <w:sz w:val="18"/>
          <w:szCs w:val="18"/>
        </w:rPr>
      </w:pPr>
      <w:r w:rsidRPr="002159B2">
        <w:rPr>
          <w:sz w:val="18"/>
          <w:szCs w:val="18"/>
        </w:rPr>
        <w:t>För en starkströmsledning som ska prövas för en nätkoncession för linje ska</w:t>
      </w:r>
    </w:p>
    <w:p w14:paraId="11A05E14" w14:textId="77777777" w:rsidR="00624359" w:rsidRPr="002159B2" w:rsidRDefault="00624359" w:rsidP="002A0820">
      <w:pPr>
        <w:pStyle w:val="Brdtextmedindrag"/>
        <w:rPr>
          <w:sz w:val="18"/>
          <w:szCs w:val="18"/>
        </w:rPr>
      </w:pPr>
      <w:r w:rsidRPr="002159B2">
        <w:rPr>
          <w:sz w:val="18"/>
          <w:szCs w:val="18"/>
        </w:rPr>
        <w:t>1.</w:t>
      </w:r>
      <w:r>
        <w:rPr>
          <w:sz w:val="18"/>
          <w:szCs w:val="18"/>
        </w:rPr>
        <w:t> </w:t>
      </w:r>
      <w:r w:rsidRPr="002159B2">
        <w:rPr>
          <w:sz w:val="18"/>
          <w:szCs w:val="18"/>
        </w:rPr>
        <w:t>frågan om huruvida byggandet eller användandet kan antas medföra en betydande miljöpåverkan avgöras genom ett särskilt beslut enligt 6 kap. 26 och 27</w:t>
      </w:r>
      <w:r>
        <w:rPr>
          <w:sz w:val="18"/>
          <w:szCs w:val="18"/>
        </w:rPr>
        <w:t> </w:t>
      </w:r>
      <w:r w:rsidRPr="002159B2">
        <w:rPr>
          <w:sz w:val="18"/>
          <w:szCs w:val="18"/>
        </w:rPr>
        <w:t>§§ miljöbalken efter det att en undersökning enligt 6 kap. 23–26 §§ har gjorts, om något annat inte följer av 6 kap. 23 § andra stycket,</w:t>
      </w:r>
    </w:p>
    <w:p w14:paraId="5045D9F1" w14:textId="77777777" w:rsidR="00624359" w:rsidRDefault="00624359" w:rsidP="002A0820">
      <w:pPr>
        <w:pStyle w:val="Brdtextmedindrag"/>
        <w:rPr>
          <w:sz w:val="18"/>
          <w:szCs w:val="18"/>
        </w:rPr>
      </w:pPr>
      <w:r w:rsidRPr="002159B2">
        <w:rPr>
          <w:sz w:val="18"/>
          <w:szCs w:val="18"/>
        </w:rPr>
        <w:t>2.</w:t>
      </w:r>
      <w:r>
        <w:rPr>
          <w:sz w:val="18"/>
          <w:szCs w:val="18"/>
        </w:rPr>
        <w:t> </w:t>
      </w:r>
      <w:r w:rsidRPr="002159B2">
        <w:rPr>
          <w:sz w:val="18"/>
          <w:szCs w:val="18"/>
        </w:rPr>
        <w:t>en specifik miljöbedömning göras, information lämnas och samordning ske enligt 6 kap. 28–46 §§ miljöbalken, om en betydande miljöpåverkan kan antas, och</w:t>
      </w:r>
    </w:p>
    <w:p w14:paraId="22C6C0A1" w14:textId="58B48FF9" w:rsidR="00624359" w:rsidRDefault="00624359" w:rsidP="002A0820">
      <w:pPr>
        <w:pStyle w:val="Brdtextmedindrag"/>
        <w:rPr>
          <w:sz w:val="18"/>
          <w:szCs w:val="18"/>
        </w:rPr>
      </w:pPr>
      <w:r w:rsidRPr="000347C6">
        <w:rPr>
          <w:sz w:val="18"/>
          <w:szCs w:val="18"/>
        </w:rPr>
        <w:t>3.</w:t>
      </w:r>
      <w:r w:rsidR="00B40F90">
        <w:rPr>
          <w:sz w:val="18"/>
          <w:szCs w:val="18"/>
        </w:rPr>
        <w:t> </w:t>
      </w:r>
      <w:r w:rsidRPr="000347C6">
        <w:rPr>
          <w:i/>
          <w:iCs/>
          <w:sz w:val="18"/>
          <w:szCs w:val="18"/>
        </w:rPr>
        <w:t>ett förenklat underlag</w:t>
      </w:r>
      <w:r w:rsidRPr="000347C6">
        <w:rPr>
          <w:sz w:val="18"/>
          <w:szCs w:val="18"/>
        </w:rPr>
        <w:t xml:space="preserve"> tas fram enligt 6 kap. 47 § miljöbalken, om länsstyrel</w:t>
      </w:r>
      <w:r>
        <w:rPr>
          <w:sz w:val="18"/>
          <w:szCs w:val="18"/>
        </w:rPr>
        <w:softHyphen/>
      </w:r>
      <w:r w:rsidRPr="000347C6">
        <w:rPr>
          <w:sz w:val="18"/>
          <w:szCs w:val="18"/>
        </w:rPr>
        <w:t>sen beslutar att en betydande miljöpåverkan inte kan antas.</w:t>
      </w:r>
    </w:p>
    <w:p w14:paraId="3DD89E4E" w14:textId="77777777" w:rsidR="00624359" w:rsidRPr="0080557C" w:rsidRDefault="00624359" w:rsidP="002A0820">
      <w:pPr>
        <w:pStyle w:val="Brdtextmedindrag"/>
        <w:rPr>
          <w:sz w:val="18"/>
          <w:szCs w:val="18"/>
        </w:rPr>
      </w:pPr>
      <w:r w:rsidRPr="000347C6">
        <w:rPr>
          <w:sz w:val="18"/>
          <w:szCs w:val="18"/>
        </w:rPr>
        <w:t>Trots första och andra styckena behöver frågor som har prövats i ett mål eller ärende om tillstånd enligt miljöbalken inte prövas på nytt i ärendet om nät</w:t>
      </w:r>
      <w:r>
        <w:rPr>
          <w:sz w:val="18"/>
          <w:szCs w:val="18"/>
        </w:rPr>
        <w:softHyphen/>
      </w:r>
      <w:r w:rsidRPr="000347C6">
        <w:rPr>
          <w:sz w:val="18"/>
          <w:szCs w:val="18"/>
        </w:rPr>
        <w:t>koncession. Om det i målet eller ärendet om tillstånd enligt miljöbalken finns en miljökonsekvensbeskrivning som beskriver de direkta och indirekta effekter på människors hälsa och miljön som ledningen kan medföra, behöver det inte finnas någon särskild miljökonsekvensbeskrivning i koncessionsärendet.</w:t>
      </w:r>
    </w:p>
    <w:p w14:paraId="3A3DEA8E" w14:textId="77777777" w:rsidR="00624359" w:rsidRPr="0080557C" w:rsidRDefault="00624359" w:rsidP="002A0820">
      <w:pPr>
        <w:pStyle w:val="Brdtextmedindrag"/>
        <w:rPr>
          <w:sz w:val="18"/>
          <w:szCs w:val="18"/>
        </w:rPr>
      </w:pPr>
    </w:p>
    <w:p w14:paraId="745C29B7" w14:textId="77777777" w:rsidR="00624359" w:rsidRDefault="00624359" w:rsidP="002A0820">
      <w:pPr>
        <w:pStyle w:val="Brdtextmedindrag"/>
        <w:ind w:firstLine="0"/>
      </w:pPr>
      <w:r>
        <w:t>Paragrafen innehåller bestämmelser om vilka bestämmelser i miljöbalken som ska tillämpas vid prövning av frågor om beviljande av nätkoncession för linje.</w:t>
      </w:r>
    </w:p>
    <w:p w14:paraId="0EB95369" w14:textId="77777777" w:rsidR="00624359" w:rsidRDefault="00624359" w:rsidP="002A0820">
      <w:pPr>
        <w:pStyle w:val="Brdtextmedindrag"/>
      </w:pPr>
      <w:r>
        <w:t xml:space="preserve">Ändringen i </w:t>
      </w:r>
      <w:r>
        <w:rPr>
          <w:i/>
          <w:iCs/>
        </w:rPr>
        <w:t xml:space="preserve">andra stycket tredje punkten </w:t>
      </w:r>
      <w:r w:rsidRPr="0098508B">
        <w:t xml:space="preserve">innebär att </w:t>
      </w:r>
      <w:r>
        <w:t xml:space="preserve">det underlag som </w:t>
      </w:r>
      <w:r w:rsidRPr="0098508B">
        <w:t xml:space="preserve">ska tas fram </w:t>
      </w:r>
      <w:r>
        <w:t xml:space="preserve">om </w:t>
      </w:r>
      <w:r w:rsidRPr="0098508B">
        <w:t xml:space="preserve">länsstyrelsen beslutar att en betydande miljöpåverkan inte kan antas </w:t>
      </w:r>
      <w:r>
        <w:t xml:space="preserve">ska benämnas </w:t>
      </w:r>
      <w:r w:rsidRPr="0098508B">
        <w:t>förenklat underlag</w:t>
      </w:r>
      <w:r>
        <w:t>.</w:t>
      </w:r>
      <w:r w:rsidRPr="0098508B">
        <w:t xml:space="preserve"> </w:t>
      </w:r>
      <w:r>
        <w:t>Enligt hittillsvarande lydelse benämns underlaget</w:t>
      </w:r>
      <w:r w:rsidRPr="0098508B">
        <w:t xml:space="preserve"> liten miljökonsekvens</w:t>
      </w:r>
      <w:r>
        <w:softHyphen/>
      </w:r>
      <w:r w:rsidRPr="0098508B">
        <w:t>beskrivning. Ändringen är en följd av ändringen i 6 kap. 47 § miljöbalken.</w:t>
      </w:r>
    </w:p>
    <w:p w14:paraId="76C1956B" w14:textId="77777777" w:rsidR="00624359" w:rsidRDefault="00624359" w:rsidP="002A0820">
      <w:pPr>
        <w:pStyle w:val="Rubrik5utannumrering"/>
      </w:pPr>
      <w:r>
        <w:t>35 §</w:t>
      </w:r>
    </w:p>
    <w:p w14:paraId="7B8E2580" w14:textId="77777777" w:rsidR="00624359" w:rsidRPr="000347C6" w:rsidRDefault="00624359" w:rsidP="002A0820">
      <w:pPr>
        <w:pStyle w:val="Brdtextmedindrag"/>
        <w:ind w:firstLine="0"/>
        <w:rPr>
          <w:sz w:val="18"/>
          <w:szCs w:val="18"/>
        </w:rPr>
      </w:pPr>
      <w:r w:rsidRPr="000347C6">
        <w:rPr>
          <w:sz w:val="18"/>
          <w:szCs w:val="18"/>
        </w:rPr>
        <w:t>Vid en omprövning enligt 31 § ska 2–4 kap. och 5 kap. 3–5 och 18 §§ miljöbalken tillämpas.</w:t>
      </w:r>
    </w:p>
    <w:p w14:paraId="1741949E" w14:textId="77777777" w:rsidR="00624359" w:rsidRPr="000347C6" w:rsidRDefault="00624359" w:rsidP="002A0820">
      <w:pPr>
        <w:pStyle w:val="Brdtextmedindrag"/>
        <w:rPr>
          <w:sz w:val="18"/>
          <w:szCs w:val="18"/>
        </w:rPr>
      </w:pPr>
      <w:r w:rsidRPr="000347C6">
        <w:rPr>
          <w:sz w:val="18"/>
          <w:szCs w:val="18"/>
        </w:rPr>
        <w:t>För den nätkoncession som ska omprövas ska</w:t>
      </w:r>
    </w:p>
    <w:p w14:paraId="49EF2147" w14:textId="77777777" w:rsidR="00624359" w:rsidRPr="000347C6" w:rsidRDefault="00624359" w:rsidP="002A0820">
      <w:pPr>
        <w:pStyle w:val="Brdtextmedindrag"/>
        <w:rPr>
          <w:sz w:val="18"/>
          <w:szCs w:val="18"/>
        </w:rPr>
      </w:pPr>
      <w:r w:rsidRPr="000347C6">
        <w:rPr>
          <w:sz w:val="18"/>
          <w:szCs w:val="18"/>
        </w:rPr>
        <w:t>1. frågan om huruvida en betydande miljöpåverkan kan antas avgöras genom ett särskilt beslut enligt 6 kap. 26 och 27 §§ miljöbalken efter det att en undersökning enligt 6 kap. 23–26 §§ har gjorts, om något annat inte följer av 6 kap. 23 § andra stycket,</w:t>
      </w:r>
    </w:p>
    <w:p w14:paraId="75DC7D40" w14:textId="77777777" w:rsidR="00624359" w:rsidRDefault="00624359" w:rsidP="002A0820">
      <w:pPr>
        <w:pStyle w:val="Brdtextmedindrag"/>
        <w:rPr>
          <w:sz w:val="18"/>
          <w:szCs w:val="18"/>
        </w:rPr>
      </w:pPr>
      <w:r w:rsidRPr="000347C6">
        <w:rPr>
          <w:sz w:val="18"/>
          <w:szCs w:val="18"/>
        </w:rPr>
        <w:t>2. en specifik miljöbedömning göras, information lämnas och samordning ske enligt 6 kap. 28–46 §§ miljöbalken, om en betydande miljöpåverkan kan antas, och</w:t>
      </w:r>
    </w:p>
    <w:p w14:paraId="26BE0600" w14:textId="77777777" w:rsidR="00624359" w:rsidRPr="000347C6" w:rsidRDefault="00624359" w:rsidP="002A0820">
      <w:pPr>
        <w:pStyle w:val="Brdtextmedindrag"/>
        <w:rPr>
          <w:sz w:val="18"/>
          <w:szCs w:val="18"/>
        </w:rPr>
      </w:pPr>
      <w:r w:rsidRPr="00BC1D78">
        <w:rPr>
          <w:sz w:val="18"/>
          <w:szCs w:val="18"/>
        </w:rPr>
        <w:t>3.</w:t>
      </w:r>
      <w:r>
        <w:rPr>
          <w:sz w:val="18"/>
          <w:szCs w:val="18"/>
        </w:rPr>
        <w:t> </w:t>
      </w:r>
      <w:r w:rsidRPr="00BC1D78">
        <w:rPr>
          <w:i/>
          <w:iCs/>
          <w:sz w:val="18"/>
          <w:szCs w:val="18"/>
        </w:rPr>
        <w:t>ett förenklat underlag</w:t>
      </w:r>
      <w:r w:rsidRPr="00BC1D78">
        <w:rPr>
          <w:sz w:val="18"/>
          <w:szCs w:val="18"/>
        </w:rPr>
        <w:t xml:space="preserve"> tas fram enligt 6 kap. 47 § miljöbalken, om länsstyrel</w:t>
      </w:r>
      <w:r>
        <w:rPr>
          <w:sz w:val="18"/>
          <w:szCs w:val="18"/>
        </w:rPr>
        <w:softHyphen/>
      </w:r>
      <w:r w:rsidRPr="00BC1D78">
        <w:rPr>
          <w:sz w:val="18"/>
          <w:szCs w:val="18"/>
        </w:rPr>
        <w:t>sen beslutar att en betydande miljöpåverkan inte kan antas.</w:t>
      </w:r>
    </w:p>
    <w:p w14:paraId="62F8EA51" w14:textId="77777777" w:rsidR="00624359" w:rsidRPr="000347C6" w:rsidRDefault="00624359" w:rsidP="002A0820">
      <w:pPr>
        <w:pStyle w:val="Brdtextmedindrag"/>
        <w:rPr>
          <w:sz w:val="18"/>
          <w:szCs w:val="18"/>
        </w:rPr>
      </w:pPr>
    </w:p>
    <w:p w14:paraId="024207BC" w14:textId="77777777" w:rsidR="00624359" w:rsidRDefault="00624359" w:rsidP="002A0820">
      <w:pPr>
        <w:pStyle w:val="Brdtext"/>
      </w:pPr>
      <w:r>
        <w:t>Paragrafen innehåller bestämmelser om vilka bestämmelser i miljöbalken som ska tillämpas vid en omprövning av en nätkoncession för linje.</w:t>
      </w:r>
    </w:p>
    <w:p w14:paraId="3A2F76C3" w14:textId="77777777" w:rsidR="00624359" w:rsidRDefault="00624359" w:rsidP="002A0820">
      <w:pPr>
        <w:pStyle w:val="Brdtextmedindrag"/>
      </w:pPr>
      <w:r>
        <w:t xml:space="preserve">Ändringen i </w:t>
      </w:r>
      <w:r>
        <w:rPr>
          <w:i/>
          <w:iCs/>
        </w:rPr>
        <w:t xml:space="preserve">andra stycket tredje punkten </w:t>
      </w:r>
      <w:r w:rsidRPr="0098508B">
        <w:t xml:space="preserve">innebär att </w:t>
      </w:r>
      <w:r>
        <w:t xml:space="preserve">det underlag som </w:t>
      </w:r>
      <w:r w:rsidRPr="0098508B">
        <w:t>ska tas fram om länsstyrelsen beslutar att en betydande miljöpåverkan inte kan antas</w:t>
      </w:r>
      <w:r w:rsidRPr="00486404">
        <w:t xml:space="preserve"> </w:t>
      </w:r>
      <w:r>
        <w:t xml:space="preserve">ska benämnas </w:t>
      </w:r>
      <w:r w:rsidRPr="0098508B">
        <w:t>förenklat underlag</w:t>
      </w:r>
      <w:r>
        <w:t>.</w:t>
      </w:r>
      <w:r w:rsidRPr="00486404">
        <w:t xml:space="preserve"> </w:t>
      </w:r>
      <w:r>
        <w:t>Enligt hittillsvarande lydelse benämns underlaget</w:t>
      </w:r>
      <w:r w:rsidRPr="00486404">
        <w:t xml:space="preserve"> </w:t>
      </w:r>
      <w:r w:rsidRPr="0098508B">
        <w:t>liten miljökonsekvensbeskrivning. Ändringen är en följd av ändringen i 6</w:t>
      </w:r>
      <w:r>
        <w:t> </w:t>
      </w:r>
      <w:r w:rsidRPr="0098508B">
        <w:t>kap. 47</w:t>
      </w:r>
      <w:r>
        <w:t> </w:t>
      </w:r>
      <w:r w:rsidRPr="0098508B">
        <w:t>§ miljöbalken.</w:t>
      </w:r>
    </w:p>
    <w:p w14:paraId="49EBEAE9" w14:textId="77777777" w:rsidR="00624359" w:rsidRDefault="00624359" w:rsidP="002A0820">
      <w:pPr>
        <w:pStyle w:val="Rubrik2"/>
      </w:pPr>
      <w:bookmarkStart w:id="148" w:name="_Toc165537333"/>
      <w:bookmarkStart w:id="149" w:name="_Toc167353473"/>
      <w:r>
        <w:t>Förslaget till lag om ändring i lagen (1998:812) med särskilda bestämmelser om vattenverksamheter</w:t>
      </w:r>
      <w:bookmarkEnd w:id="148"/>
      <w:bookmarkEnd w:id="149"/>
    </w:p>
    <w:p w14:paraId="7A9FD5D7" w14:textId="77777777" w:rsidR="00624359" w:rsidRDefault="00624359" w:rsidP="002A0820">
      <w:pPr>
        <w:pStyle w:val="Rubrik4utannumrering"/>
        <w:spacing w:before="0"/>
      </w:pPr>
      <w:r>
        <w:t>7 kap.</w:t>
      </w:r>
    </w:p>
    <w:p w14:paraId="60DB9A35" w14:textId="77777777" w:rsidR="00624359" w:rsidRPr="00956E62" w:rsidRDefault="00624359" w:rsidP="002A0820">
      <w:pPr>
        <w:pStyle w:val="Rubrik5utannumrering"/>
        <w:spacing w:before="0"/>
      </w:pPr>
      <w:r w:rsidRPr="008B3D79">
        <w:t>11 §</w:t>
      </w:r>
    </w:p>
    <w:p w14:paraId="63B7BBE4" w14:textId="77777777" w:rsidR="00624359" w:rsidRDefault="00624359" w:rsidP="002A0820">
      <w:pPr>
        <w:pStyle w:val="Brdtextmedindrag"/>
        <w:ind w:firstLine="0"/>
        <w:rPr>
          <w:sz w:val="18"/>
          <w:szCs w:val="18"/>
        </w:rPr>
      </w:pPr>
      <w:r w:rsidRPr="001D645F">
        <w:rPr>
          <w:sz w:val="18"/>
          <w:szCs w:val="18"/>
        </w:rPr>
        <w:t>I fråga om förfarandet i stämningsmål gäller i övrigt bestämmelserna om ansök</w:t>
      </w:r>
      <w:r>
        <w:rPr>
          <w:sz w:val="18"/>
          <w:szCs w:val="18"/>
        </w:rPr>
        <w:softHyphen/>
      </w:r>
      <w:r w:rsidRPr="001D645F">
        <w:rPr>
          <w:sz w:val="18"/>
          <w:szCs w:val="18"/>
        </w:rPr>
        <w:t xml:space="preserve">ningsmål i 22 kap. </w:t>
      </w:r>
      <w:r w:rsidRPr="001D645F">
        <w:rPr>
          <w:i/>
          <w:iCs/>
          <w:sz w:val="18"/>
          <w:szCs w:val="18"/>
        </w:rPr>
        <w:t>11</w:t>
      </w:r>
      <w:r>
        <w:rPr>
          <w:i/>
          <w:iCs/>
          <w:sz w:val="18"/>
          <w:szCs w:val="18"/>
        </w:rPr>
        <w:t> </w:t>
      </w:r>
      <w:r w:rsidRPr="001D645F">
        <w:rPr>
          <w:i/>
          <w:iCs/>
          <w:sz w:val="18"/>
          <w:szCs w:val="18"/>
        </w:rPr>
        <w:t>a</w:t>
      </w:r>
      <w:r>
        <w:rPr>
          <w:i/>
          <w:iCs/>
          <w:sz w:val="18"/>
          <w:szCs w:val="18"/>
        </w:rPr>
        <w:t> </w:t>
      </w:r>
      <w:r w:rsidRPr="001D645F">
        <w:rPr>
          <w:i/>
          <w:iCs/>
          <w:sz w:val="18"/>
          <w:szCs w:val="18"/>
        </w:rPr>
        <w:t>§ andra och tredje styckena</w:t>
      </w:r>
      <w:r w:rsidRPr="001D645F">
        <w:rPr>
          <w:sz w:val="18"/>
          <w:szCs w:val="18"/>
        </w:rPr>
        <w:t>, 12 och 13 §§, 16 § första stycket, 18 och 20 §§, 21 § första och andra stycket samt 24 § miljöbalken.</w:t>
      </w:r>
    </w:p>
    <w:p w14:paraId="1AB01576" w14:textId="77777777" w:rsidR="00624359" w:rsidRPr="001D645F" w:rsidRDefault="00624359" w:rsidP="002A0820">
      <w:pPr>
        <w:pStyle w:val="Brdtextmedindrag"/>
        <w:rPr>
          <w:sz w:val="18"/>
          <w:szCs w:val="18"/>
        </w:rPr>
      </w:pPr>
      <w:r w:rsidRPr="001D645F">
        <w:rPr>
          <w:sz w:val="18"/>
          <w:szCs w:val="18"/>
        </w:rPr>
        <w:t>I mål enligt 2 § 6 gäller också 22 kap. 23 och 28 §§ miljöbalken. Om det i ett sådant mål är fråga om arbete för att förebygga eller minska skador eller olägenheter till följd av verksamhet enligt balken eller denna lag, gäller även 22 kap. 14 § miljöbalken.</w:t>
      </w:r>
    </w:p>
    <w:p w14:paraId="70341E77" w14:textId="77777777" w:rsidR="00624359" w:rsidRPr="001D645F" w:rsidRDefault="00624359" w:rsidP="002A0820">
      <w:pPr>
        <w:pStyle w:val="Brdtextmedindrag"/>
      </w:pPr>
    </w:p>
    <w:p w14:paraId="1A81A9D4" w14:textId="77777777" w:rsidR="00624359" w:rsidRDefault="00624359" w:rsidP="002A0820">
      <w:pPr>
        <w:pStyle w:val="Brdtextmedindrag"/>
        <w:ind w:firstLine="0"/>
      </w:pPr>
      <w:r>
        <w:t>Paragrafen innehåller bestämmelser om förfarandet i stämningsmål.</w:t>
      </w:r>
    </w:p>
    <w:p w14:paraId="7B5CE162" w14:textId="77777777" w:rsidR="00624359" w:rsidRDefault="00624359" w:rsidP="002A0820">
      <w:pPr>
        <w:pStyle w:val="Brdtextmedindrag"/>
      </w:pPr>
      <w:r>
        <w:t xml:space="preserve">Ändringen i </w:t>
      </w:r>
      <w:r>
        <w:rPr>
          <w:i/>
          <w:iCs/>
        </w:rPr>
        <w:t>första stycket</w:t>
      </w:r>
      <w:r>
        <w:t xml:space="preserve"> innebär att en hänvisning till 22 kap. 11 a § andra och tredje styckena miljöbalken ersätter en hänvisning till 22 kap. 11 § fjärde stycket miljöbalken. Ändringen är en följd av ändringen av 22 kap. 11 § miljöbalken och införandet av 22 kap. 11 a § miljöbalken.</w:t>
      </w:r>
    </w:p>
    <w:p w14:paraId="353F75B9" w14:textId="77777777" w:rsidR="00624359" w:rsidRDefault="00624359" w:rsidP="00B40F90">
      <w:pPr>
        <w:pStyle w:val="Rubrik2"/>
      </w:pPr>
      <w:bookmarkStart w:id="150" w:name="_Toc165537334"/>
      <w:bookmarkStart w:id="151" w:name="_Toc167353474"/>
      <w:r w:rsidRPr="00BE3ECC">
        <w:t>Förslag</w:t>
      </w:r>
      <w:r>
        <w:t>et</w:t>
      </w:r>
      <w:r w:rsidRPr="00BE3ECC">
        <w:t xml:space="preserve"> till lag om ändring i naturgaslagen (2005:403)</w:t>
      </w:r>
      <w:bookmarkEnd w:id="150"/>
      <w:bookmarkEnd w:id="151"/>
    </w:p>
    <w:p w14:paraId="5E93FD44" w14:textId="77777777" w:rsidR="00624359" w:rsidRDefault="00624359" w:rsidP="002A0820">
      <w:pPr>
        <w:pStyle w:val="Rubrik5utannumrering"/>
        <w:spacing w:before="0"/>
      </w:pPr>
      <w:r>
        <w:t>7 §</w:t>
      </w:r>
    </w:p>
    <w:p w14:paraId="6E680958" w14:textId="77777777" w:rsidR="00624359" w:rsidRPr="001D645F" w:rsidRDefault="00624359" w:rsidP="002A0820">
      <w:pPr>
        <w:pStyle w:val="Brdtextmedindrag"/>
        <w:ind w:firstLine="0"/>
        <w:rPr>
          <w:sz w:val="18"/>
          <w:szCs w:val="18"/>
        </w:rPr>
      </w:pPr>
      <w:r w:rsidRPr="001D645F">
        <w:rPr>
          <w:sz w:val="18"/>
          <w:szCs w:val="18"/>
        </w:rPr>
        <w:t>Vid prövning av frågor om meddelande av koncession ska 2–4 kap. och 5 kap. 3–5 och 18 §§ miljöbalken tillämpas.</w:t>
      </w:r>
    </w:p>
    <w:p w14:paraId="283B6789" w14:textId="77777777" w:rsidR="00624359" w:rsidRPr="001D645F" w:rsidRDefault="00624359" w:rsidP="002A0820">
      <w:pPr>
        <w:pStyle w:val="Brdtextmedindrag"/>
        <w:rPr>
          <w:sz w:val="18"/>
          <w:szCs w:val="18"/>
        </w:rPr>
      </w:pPr>
      <w:r w:rsidRPr="001D645F">
        <w:rPr>
          <w:sz w:val="18"/>
          <w:szCs w:val="18"/>
        </w:rPr>
        <w:t>För verksamheter och åtgärder som ska prövas för en koncession ska</w:t>
      </w:r>
    </w:p>
    <w:p w14:paraId="09FFC246" w14:textId="6E5E6258" w:rsidR="00624359" w:rsidRPr="001D645F" w:rsidRDefault="00624359" w:rsidP="002A0820">
      <w:pPr>
        <w:pStyle w:val="Brdtextmedindrag"/>
        <w:rPr>
          <w:sz w:val="18"/>
          <w:szCs w:val="18"/>
        </w:rPr>
      </w:pPr>
      <w:r w:rsidRPr="001D645F">
        <w:rPr>
          <w:sz w:val="18"/>
          <w:szCs w:val="18"/>
        </w:rPr>
        <w:t>1.</w:t>
      </w:r>
      <w:r>
        <w:rPr>
          <w:sz w:val="18"/>
          <w:szCs w:val="18"/>
        </w:rPr>
        <w:t> </w:t>
      </w:r>
      <w:r w:rsidRPr="001D645F">
        <w:rPr>
          <w:sz w:val="18"/>
          <w:szCs w:val="18"/>
        </w:rPr>
        <w:t>frågan om verksamheten eller åtgärden kan antas medföra en betydande miljöpåverkan avgöras i ett särskilt beslut enligt 6 kap. 26 och 27 §§ miljöbalken efter att en undersökning enligt 6 kap. 23–26 §§ har gjorts om annat inte följer av undantagen i 6 kap. 23 § andra stycket,</w:t>
      </w:r>
    </w:p>
    <w:p w14:paraId="33CCA031" w14:textId="01D20356" w:rsidR="00624359" w:rsidRPr="001D645F" w:rsidRDefault="00624359" w:rsidP="002A0820">
      <w:pPr>
        <w:pStyle w:val="Brdtextmedindrag"/>
        <w:rPr>
          <w:sz w:val="18"/>
          <w:szCs w:val="18"/>
        </w:rPr>
      </w:pPr>
      <w:r w:rsidRPr="001D645F">
        <w:rPr>
          <w:sz w:val="18"/>
          <w:szCs w:val="18"/>
        </w:rPr>
        <w:t>2.</w:t>
      </w:r>
      <w:r>
        <w:rPr>
          <w:sz w:val="18"/>
          <w:szCs w:val="18"/>
        </w:rPr>
        <w:t> </w:t>
      </w:r>
      <w:r w:rsidRPr="001D645F">
        <w:rPr>
          <w:sz w:val="18"/>
          <w:szCs w:val="18"/>
        </w:rPr>
        <w:t>en specifik miljöbedömning göras, information lämnas och samordning ske enligt 6 kap. 28–46 §§ miljöbalken, om en betydande miljöpåverkan kan antas, och</w:t>
      </w:r>
    </w:p>
    <w:p w14:paraId="4C2A4A72" w14:textId="77777777" w:rsidR="00624359" w:rsidRPr="001D645F" w:rsidRDefault="00624359" w:rsidP="002A0820">
      <w:pPr>
        <w:pStyle w:val="Brdtextmedindrag"/>
        <w:rPr>
          <w:sz w:val="18"/>
          <w:szCs w:val="18"/>
        </w:rPr>
      </w:pPr>
      <w:r w:rsidRPr="001D645F">
        <w:rPr>
          <w:sz w:val="18"/>
          <w:szCs w:val="18"/>
        </w:rPr>
        <w:t>3.</w:t>
      </w:r>
      <w:r>
        <w:rPr>
          <w:sz w:val="18"/>
          <w:szCs w:val="18"/>
        </w:rPr>
        <w:t> </w:t>
      </w:r>
      <w:r w:rsidRPr="001D645F">
        <w:rPr>
          <w:i/>
          <w:iCs/>
          <w:sz w:val="18"/>
          <w:szCs w:val="18"/>
        </w:rPr>
        <w:t>ett förenklat underlag</w:t>
      </w:r>
      <w:r w:rsidRPr="001D645F">
        <w:rPr>
          <w:sz w:val="18"/>
          <w:szCs w:val="18"/>
        </w:rPr>
        <w:t xml:space="preserve"> tas fram enligt 6 kap. 47 § miljöbalken, om länsstyrel</w:t>
      </w:r>
      <w:r>
        <w:rPr>
          <w:sz w:val="18"/>
          <w:szCs w:val="18"/>
        </w:rPr>
        <w:softHyphen/>
      </w:r>
      <w:r w:rsidRPr="001D645F">
        <w:rPr>
          <w:sz w:val="18"/>
          <w:szCs w:val="18"/>
        </w:rPr>
        <w:t>sen beslutar att en betydande miljöpåverkan inte kan antas.</w:t>
      </w:r>
    </w:p>
    <w:p w14:paraId="0D76DEAB" w14:textId="77777777" w:rsidR="00624359" w:rsidRPr="001D645F" w:rsidRDefault="00624359" w:rsidP="002A0820">
      <w:pPr>
        <w:pStyle w:val="Brdtextmedindrag"/>
        <w:rPr>
          <w:sz w:val="18"/>
          <w:szCs w:val="18"/>
        </w:rPr>
      </w:pPr>
    </w:p>
    <w:p w14:paraId="24490523" w14:textId="77777777" w:rsidR="00624359" w:rsidRDefault="00624359" w:rsidP="002A0820">
      <w:pPr>
        <w:pStyle w:val="Brdtextmedindrag"/>
        <w:ind w:firstLine="0"/>
      </w:pPr>
      <w:r>
        <w:t>I denna paragraf anges vilka bestämmelser i miljöbalken som ska tillämpas vid prövning av frågor om meddelande av koncession.</w:t>
      </w:r>
    </w:p>
    <w:p w14:paraId="2056E057" w14:textId="77777777" w:rsidR="00624359" w:rsidRDefault="00624359" w:rsidP="002A0820">
      <w:pPr>
        <w:pStyle w:val="Brdtextmedindrag"/>
      </w:pPr>
      <w:r>
        <w:t>Ändringen i</w:t>
      </w:r>
      <w:r w:rsidRPr="00BE3ECC">
        <w:t xml:space="preserve"> </w:t>
      </w:r>
      <w:r>
        <w:rPr>
          <w:i/>
          <w:iCs/>
        </w:rPr>
        <w:t>andra stycket tredje</w:t>
      </w:r>
      <w:r w:rsidRPr="00BE3ECC">
        <w:t xml:space="preserve"> </w:t>
      </w:r>
      <w:r w:rsidRPr="00BE3ECC">
        <w:rPr>
          <w:i/>
          <w:iCs/>
        </w:rPr>
        <w:t>punkten</w:t>
      </w:r>
      <w:r w:rsidRPr="00BE3ECC">
        <w:t xml:space="preserve"> innebär att </w:t>
      </w:r>
      <w:r>
        <w:t xml:space="preserve">det underlag som </w:t>
      </w:r>
      <w:r w:rsidRPr="00BE3ECC">
        <w:t xml:space="preserve">ska tas fram om länsstyrelsen beslutar att en betydande miljöpåverkan inte kan antas </w:t>
      </w:r>
      <w:r>
        <w:t xml:space="preserve">ska benämnas förenklat underlag. Enligt hittillsvarande lydelse benämns underlaget </w:t>
      </w:r>
      <w:r w:rsidRPr="00BE3ECC">
        <w:t>liten miljökonsekvensbeskrivning. Ändringen är en följd av ändringen i 6 kap. 47 § miljöbalken.</w:t>
      </w:r>
    </w:p>
    <w:p w14:paraId="3FE92E2A" w14:textId="77777777" w:rsidR="00624359" w:rsidRDefault="00624359" w:rsidP="002A0820">
      <w:pPr>
        <w:pStyle w:val="Rubrik2"/>
      </w:pPr>
      <w:bookmarkStart w:id="152" w:name="_Toc165537335"/>
      <w:bookmarkStart w:id="153" w:name="_Toc167353475"/>
      <w:r>
        <w:t>Förslaget till lag om ändring i lagen (2010:921) om mark- och miljödomstolar</w:t>
      </w:r>
      <w:bookmarkEnd w:id="152"/>
      <w:bookmarkEnd w:id="153"/>
    </w:p>
    <w:p w14:paraId="6F9CE2D0" w14:textId="77777777" w:rsidR="00624359" w:rsidRDefault="00624359" w:rsidP="002A0820">
      <w:pPr>
        <w:pStyle w:val="Rubrik4utannumrering"/>
        <w:spacing w:before="0"/>
      </w:pPr>
      <w:r>
        <w:t>3 kap.</w:t>
      </w:r>
    </w:p>
    <w:p w14:paraId="70B6326E" w14:textId="77777777" w:rsidR="00624359" w:rsidRDefault="00624359" w:rsidP="002A0820">
      <w:pPr>
        <w:pStyle w:val="Rubrik5utannumrering"/>
        <w:spacing w:before="0"/>
      </w:pPr>
      <w:r w:rsidRPr="00446568">
        <w:t>7 §</w:t>
      </w:r>
    </w:p>
    <w:p w14:paraId="18B9A352" w14:textId="77777777" w:rsidR="00624359" w:rsidRDefault="00624359" w:rsidP="002A0820">
      <w:pPr>
        <w:pStyle w:val="Brdtextmedindrag"/>
        <w:ind w:firstLine="0"/>
        <w:rPr>
          <w:sz w:val="18"/>
          <w:szCs w:val="18"/>
        </w:rPr>
      </w:pPr>
      <w:r w:rsidRPr="00243258">
        <w:rPr>
          <w:sz w:val="18"/>
          <w:szCs w:val="18"/>
        </w:rPr>
        <w:t>Statliga myndigheter och kommuner är skyldiga att utan ersättning till domstolarna låna ut de lokaler som domstolarna behöver för sina sammanträden, förutsatt att lokalerna inte är upptagna för sina huvudsakliga ändamål. Upplåtaren har dock rätt till ersättning för de särskilda kostnader som sammanträdet medför.</w:t>
      </w:r>
    </w:p>
    <w:p w14:paraId="24BB2FEC" w14:textId="77777777" w:rsidR="00624359" w:rsidRPr="00243258" w:rsidRDefault="00624359" w:rsidP="002A0820">
      <w:pPr>
        <w:pStyle w:val="Brdtextmedindrag"/>
        <w:rPr>
          <w:sz w:val="18"/>
          <w:szCs w:val="18"/>
        </w:rPr>
      </w:pPr>
      <w:r w:rsidRPr="00243258">
        <w:rPr>
          <w:i/>
          <w:iCs/>
          <w:sz w:val="18"/>
          <w:szCs w:val="18"/>
        </w:rPr>
        <w:t>Statliga myndigheter och kommuner är även skyldiga att utan ersättning bistå en domstol med att göra en akt tillgänglig i myndighetens eller kommunens lokal, om domstolen begär det.</w:t>
      </w:r>
    </w:p>
    <w:p w14:paraId="3C2A2DE0" w14:textId="77777777" w:rsidR="00624359" w:rsidRPr="00243258" w:rsidRDefault="00624359" w:rsidP="002A0820">
      <w:pPr>
        <w:pStyle w:val="Brdtextmedindrag"/>
        <w:rPr>
          <w:sz w:val="18"/>
          <w:szCs w:val="18"/>
        </w:rPr>
      </w:pPr>
    </w:p>
    <w:p w14:paraId="392ECC9B" w14:textId="77777777" w:rsidR="00624359" w:rsidRDefault="00624359" w:rsidP="002A0820">
      <w:pPr>
        <w:pStyle w:val="Brdtextmedindrag"/>
        <w:ind w:firstLine="0"/>
      </w:pPr>
      <w:r w:rsidRPr="00EF639C">
        <w:t xml:space="preserve">Paragrafen </w:t>
      </w:r>
      <w:r>
        <w:t>innehåller bestämmelser om</w:t>
      </w:r>
      <w:r w:rsidRPr="00EF639C">
        <w:t xml:space="preserve"> statliga myndigheters och kom</w:t>
      </w:r>
      <w:r>
        <w:softHyphen/>
      </w:r>
      <w:r w:rsidRPr="00EF639C">
        <w:t xml:space="preserve">muners skyldighet att </w:t>
      </w:r>
      <w:r>
        <w:t>bistå</w:t>
      </w:r>
      <w:r w:rsidRPr="00EF639C">
        <w:t xml:space="preserve"> mark- och miljödomstolarna och Mark- och miljööverdomstol</w:t>
      </w:r>
      <w:r>
        <w:t>en med lokaler</w:t>
      </w:r>
      <w:r w:rsidRPr="00EF639C">
        <w:t>.</w:t>
      </w:r>
      <w:r w:rsidRPr="00C5133A">
        <w:t xml:space="preserve"> </w:t>
      </w:r>
      <w:r>
        <w:t>Övervägandena finns i avsnitt 6.11</w:t>
      </w:r>
      <w:r w:rsidRPr="00EF639C">
        <w:t>.</w:t>
      </w:r>
    </w:p>
    <w:p w14:paraId="55EC9629" w14:textId="536C352B" w:rsidR="00DB62B9" w:rsidRDefault="00624359" w:rsidP="002A0820">
      <w:pPr>
        <w:pStyle w:val="Brdtextmedindrag"/>
      </w:pPr>
      <w:r>
        <w:t xml:space="preserve">Det införs ett nytt </w:t>
      </w:r>
      <w:r w:rsidRPr="005E7334">
        <w:rPr>
          <w:i/>
          <w:iCs/>
        </w:rPr>
        <w:t>andra stycke</w:t>
      </w:r>
      <w:r>
        <w:t xml:space="preserve"> med en bestämmelse som innebär att statliga myndigheter och kommuner även är skyldiga att bistå en domstol med att göra en akt tillgänglig i myndighetens eller kommunens lokal om domstolen begär det. Det innebär att om det finns behov av att förvara en fysisk akt ska det vara möjligt för domstolen att tillhandahålla handling</w:t>
      </w:r>
      <w:r>
        <w:softHyphen/>
        <w:t>arna på exempelvis ett medborgarkontor i stället för hos en fysisk person. Någon rätt för myndigheten eller kommunen att få ersättning för sitt bistånd att tillgängliggöra akten finns inte.</w:t>
      </w:r>
    </w:p>
    <w:p w14:paraId="335C603C" w14:textId="77777777" w:rsidR="00624359" w:rsidRPr="00152749" w:rsidRDefault="00624359" w:rsidP="002A0820">
      <w:pPr>
        <w:pStyle w:val="Brdtextmedindrag"/>
        <w:sectPr w:rsidR="00624359" w:rsidRPr="00152749" w:rsidSect="00155500">
          <w:headerReference w:type="even" r:id="rId84"/>
          <w:headerReference w:type="default" r:id="rId85"/>
          <w:footerReference w:type="even" r:id="rId86"/>
          <w:footerReference w:type="default" r:id="rId87"/>
          <w:headerReference w:type="first" r:id="rId88"/>
          <w:footerReference w:type="first" r:id="rId89"/>
          <w:type w:val="continuous"/>
          <w:pgSz w:w="9356" w:h="13721" w:code="9"/>
          <w:pgMar w:top="794" w:right="2438" w:bottom="1191" w:left="1021" w:header="0" w:footer="709" w:gutter="0"/>
          <w:cols w:space="708"/>
          <w:docGrid w:linePitch="360"/>
        </w:sectPr>
      </w:pPr>
    </w:p>
    <w:p w14:paraId="3943D9A5" w14:textId="77777777" w:rsidR="00624359" w:rsidRDefault="00624359" w:rsidP="002C2F0A">
      <w:pPr>
        <w:pStyle w:val="Bilagarubrik"/>
      </w:pPr>
      <w:bookmarkStart w:id="154" w:name="_Toc165537336"/>
      <w:bookmarkStart w:id="155" w:name="_Toc167353476"/>
      <w:r>
        <w:t>Sammanfattning av relevanta delar av betänkandet Om prövning och omprövning – en del av den gröna omställningen</w:t>
      </w:r>
      <w:bookmarkEnd w:id="154"/>
      <w:bookmarkEnd w:id="155"/>
    </w:p>
    <w:p w14:paraId="7B015FF0" w14:textId="42B7FC5A" w:rsidR="00624359" w:rsidRPr="00696309" w:rsidRDefault="00624359" w:rsidP="002C2F0A">
      <w:pPr>
        <w:pStyle w:val="Brdtext"/>
      </w:pPr>
      <w:r>
        <w:t>I betänkandet föreslås att ändringsprövning ska vara huvudregel när någon ansöker om att ändra en miljöfarlig verksamhet. Ändringsprövning görs obligatorisk om inte verksamhetsutövaren har ansökt om tillstånd till hela verksamheten. Prövningsmyndigheten gör avgränsningen av vilket besluts</w:t>
      </w:r>
      <w:r w:rsidR="00B40F90">
        <w:softHyphen/>
      </w:r>
      <w:r>
        <w:t xml:space="preserve">underlag som behövs och vilka villkor som har miljömässigt samband med </w:t>
      </w:r>
      <w:r w:rsidRPr="00696309">
        <w:t>ändringen. Regeln om ökad möjlighet till ändringstillstånd är baserad på att regelbundna omprövningar och uppdateringar av äldre tillstånd görs enligt utredningens förslag.</w:t>
      </w:r>
    </w:p>
    <w:p w14:paraId="7ECA6196" w14:textId="77777777" w:rsidR="00624359" w:rsidRDefault="00624359" w:rsidP="002C2F0A">
      <w:pPr>
        <w:pStyle w:val="Brdtextmedindrag"/>
      </w:pPr>
      <w:r w:rsidRPr="00696309">
        <w:t>Enhetliga begrepp för bedömningar av omgivningspåverkan</w:t>
      </w:r>
      <w:r>
        <w:t xml:space="preserve"> skapar tydlighet. Utredningen föreslår att begreppet ”betydande miljöpåverkan” blir styrande för tillståndsplikten för miljöfarliga verksamheter i miljö</w:t>
      </w:r>
      <w:r>
        <w:softHyphen/>
        <w:t>balken. Begreppet ersätter begreppen ”betydande olägenheter för människors hälsa eller miljön” respektive ”olägenhet av betydelse för människors hälsa eller miljön”.</w:t>
      </w:r>
    </w:p>
    <w:p w14:paraId="350EAACF" w14:textId="77777777" w:rsidR="00624359" w:rsidRDefault="00624359" w:rsidP="002C2F0A">
      <w:pPr>
        <w:pStyle w:val="Brdtextmedindrag"/>
      </w:pPr>
      <w:r>
        <w:t>Det bör finnas större möjligheter att efter ansökan av tillståndshavaren ändra villkor för en verksamhet. Uppenbarhetsrekvisitet i tas bort i bestämmelsen om att ändra eller upphäva bestämmelser och villkor i ett tillstånd och det ska vara möjligt att ändra villkor när omständigheter ändras, oavsett om dessa förutsågs eller inte vid den ursprungliga prövningen. Det bör även fortsättningsvis vara en fakultativ bestämmelse och det ska vara upp till prövningsmyndigheten att avgöra om prövningen är lämpligt avgränsad. Det ska också förtydligas att det är behörig tillståndsmyndighet vid tidpunkten för ansökan som avses.</w:t>
      </w:r>
    </w:p>
    <w:p w14:paraId="0EBB8FA9" w14:textId="77777777" w:rsidR="00624359" w:rsidRDefault="00624359" w:rsidP="002C2F0A">
      <w:pPr>
        <w:pStyle w:val="Brdtextmedindrag"/>
      </w:pPr>
      <w:r>
        <w:t>I betänkandet föreslås också att tillstånd enligt 7 kap. 28 a § miljöbalken ska läggas till bland de tillstånd som kan omprövas enligt 24 kap. 5 § miljöbalken. En grund för omprövning av tillstånd och villkor, om en sådan behövs för att uppfylla Sveriges förpliktelser till följd av EU-medlemskapet, ska läggas till i 24 kap. 5 § miljöbalken.</w:t>
      </w:r>
    </w:p>
    <w:p w14:paraId="4C82EC4F" w14:textId="77777777" w:rsidR="00624359" w:rsidRDefault="00624359" w:rsidP="002C2F0A">
      <w:pPr>
        <w:pStyle w:val="Brdtextmedindrag"/>
      </w:pPr>
      <w:r>
        <w:t>Det föreslås vidare att en bestämmelse införs med innebörden att det ska vara möjligt att besluta om bestämmelser och villkor som innebär att verksamheter avsevärt försvåras om det behövs för att följa en miljö</w:t>
      </w:r>
      <w:r>
        <w:softHyphen/>
        <w:t>kvalitetsnorm eller någon annan bestämmelse som följer av Sveriges medlemskap i Europeiska unionen.</w:t>
      </w:r>
    </w:p>
    <w:p w14:paraId="55B06917" w14:textId="77777777" w:rsidR="00624359" w:rsidRDefault="00624359" w:rsidP="002C2F0A">
      <w:pPr>
        <w:pStyle w:val="Brdtextmedindrag"/>
      </w:pPr>
      <w:r>
        <w:t>Det föreslås också att en ny bestämmelse bör införas med innebörden att tillståndsmyndigheten på begäran av sökanden kan förlänga giltigheten för ett befintligt tidsbegränsat tillstånd med högst tre år. Syftet är att skapa utrymme för att undvika en situation där ett tidsbegränsat tillstånd löper ut när det är lämpligt att verksamheten drivs vidare.</w:t>
      </w:r>
    </w:p>
    <w:p w14:paraId="6BBC81C0" w14:textId="271A3579" w:rsidR="00624359" w:rsidRDefault="00624359" w:rsidP="002C2F0A">
      <w:pPr>
        <w:pStyle w:val="Brdtextmedindrag"/>
      </w:pPr>
      <w:r>
        <w:t>Utredningen föreslår vidare att länsstyrelsens roll som nav och aktiv samrådspart i samrådsprocessen ska stärkas. Länsstyrelsen ska verka för att olika statliga intressen som berörs på ett väsentligt sätt identifieras för verksamhetsutövaren tidigt i processen. Myndigheter med partsroll och kommunala nämnder som fullgör uppgifter inom miljö- och hälso</w:t>
      </w:r>
      <w:r>
        <w:softHyphen/>
        <w:t>skydds</w:t>
      </w:r>
      <w:r>
        <w:softHyphen/>
        <w:t>området ska vid behov bistå länsstyrelsen med underlag eller yttrande för att länsstyrelsen ska kunna fullgöra sin samordnande roll. Utfallet av avgränsningssamrådet bör förtydligas och formaliseras så att det blir tydligare för verksamhetsutövaren vad ansökan och miljökonsekvens</w:t>
      </w:r>
      <w:r>
        <w:softHyphen/>
        <w:t>beskrivningen förväntas innehålla. Länsstyrelsen ska redovisa sin be</w:t>
      </w:r>
      <w:r>
        <w:softHyphen/>
        <w:t>dömning i frågan om vad en miljökonsekvensbeskrivning ska innehålla för att kunna läggas till grund för den fortsatta miljöbedömningen. Läns</w:t>
      </w:r>
      <w:r>
        <w:softHyphen/>
        <w:t>styrelsen ska också identifiera de väsentliga miljöeffekterna och redogöra för olika uppfattningar i fråga om de väsentliga miljöeffekterna och hur de har beaktats. Länsstyrelsen ska redovisa sin bedömning till den som avser att bedriva verksamheten, men bedömningen ska fortsatt inte vara bindande. Bedömningen ska tas in i samrådsredogörelsen. Regeln blir handlingsdirigerande för verksamhetsutövaren som ska redovisa hur bedömningen har bemötts. Om så inte sker kan det utgöra en grund för avvisning tidigt i processen.</w:t>
      </w:r>
    </w:p>
    <w:p w14:paraId="39CAA041" w14:textId="77777777" w:rsidR="00624359" w:rsidRDefault="00624359" w:rsidP="002C2F0A">
      <w:pPr>
        <w:pStyle w:val="Brdtextmedindrag"/>
      </w:pPr>
      <w:r>
        <w:t>Utredningen föreslår att Kammarkollegiets partsroll tas bort.</w:t>
      </w:r>
    </w:p>
    <w:p w14:paraId="2D72C10B" w14:textId="77777777" w:rsidR="00624359" w:rsidRDefault="00624359" w:rsidP="002C2F0A">
      <w:pPr>
        <w:pStyle w:val="Brdtextmedindrag"/>
      </w:pPr>
      <w:r>
        <w:t>Vidare föreslår utredningen att muntlig förberedelse ska användas i fler mål för att reda ut avgränsningsfrågor och tidigt inventera kompletterings</w:t>
      </w:r>
      <w:r>
        <w:softHyphen/>
        <w:t>behov. På så sätt kan behovet av kompletterings</w:t>
      </w:r>
      <w:r>
        <w:softHyphen/>
        <w:t>förelägganden minska och processen effektiviseras. Tidsplaner ska användas oftare för att öka förutsägbarheten i handläggningen och minska antalet anstånd. En särskild bestämmelse om tidsplaner anpassad efter miljömålen införs i miljö</w:t>
      </w:r>
      <w:r>
        <w:softHyphen/>
        <w:t>balken. Regeln görs tillämplig även för miljöprövnings</w:t>
      </w:r>
      <w:r>
        <w:softHyphen/>
        <w:t>delegationerna.</w:t>
      </w:r>
    </w:p>
    <w:p w14:paraId="26649E43" w14:textId="77777777" w:rsidR="00624359" w:rsidRDefault="00624359" w:rsidP="002C2F0A">
      <w:pPr>
        <w:pStyle w:val="Brdtextmedindrag"/>
      </w:pPr>
      <w:r>
        <w:t>Det bör vara lättare att avvisa en ofullständig ansökan tidigt när synpunkter från samrådet inte har bemötts eller ansökan på annat sätt är ofullständig. Prövningsmyndigheten ska också kunna begära att få in en komplettering som en konsoliderad ansökan. Möjligheten att avhjälpa en brist på sökandens bekostnad bedöms som obsolet i sammanhanget och bör tas bort.</w:t>
      </w:r>
    </w:p>
    <w:p w14:paraId="7D182CF4" w14:textId="77777777" w:rsidR="00624359" w:rsidRDefault="00624359" w:rsidP="002C2F0A">
      <w:pPr>
        <w:pStyle w:val="Brdtextmedindrag"/>
      </w:pPr>
      <w:r>
        <w:t>Utredningen föreslår att det ska vara lättare att avgöra mål i mark- och miljödomstol utan huvudförhandling, om målets omfattning och svårig</w:t>
      </w:r>
      <w:r>
        <w:softHyphen/>
        <w:t>hets</w:t>
      </w:r>
      <w:r>
        <w:softHyphen/>
        <w:t>grad gör det ändamålsenligt. Kravet på att det ska vara uppenbart onödigt med huvudförhandling för att den ska kunna avstås tas bort.</w:t>
      </w:r>
    </w:p>
    <w:p w14:paraId="541F762F" w14:textId="23818AD2" w:rsidR="00DB62B9" w:rsidRDefault="00624359" w:rsidP="002C2F0A">
      <w:pPr>
        <w:pStyle w:val="Brdtextmedindrag"/>
      </w:pPr>
      <w:r>
        <w:t>Utrymmet för digital hantering i ansökningsmål bör ökas. Be</w:t>
      </w:r>
      <w:r>
        <w:softHyphen/>
        <w:t>stämmelserna görs mer teknikneutrala. Det bör införas ett lagstöd för att publicera ansökningshandlingarna på lämplig webbplats.</w:t>
      </w:r>
    </w:p>
    <w:p w14:paraId="48189F91" w14:textId="77777777" w:rsidR="00624359" w:rsidRPr="00152749" w:rsidRDefault="00624359" w:rsidP="002C2F0A">
      <w:pPr>
        <w:pStyle w:val="Brdtextmedindrag"/>
        <w:sectPr w:rsidR="00624359" w:rsidRPr="00152749" w:rsidSect="00155500">
          <w:headerReference w:type="even" r:id="rId90"/>
          <w:headerReference w:type="default" r:id="rId91"/>
          <w:footerReference w:type="even" r:id="rId92"/>
          <w:footerReference w:type="default" r:id="rId93"/>
          <w:headerReference w:type="first" r:id="rId94"/>
          <w:footerReference w:type="first" r:id="rId95"/>
          <w:pgSz w:w="9356" w:h="13721" w:code="9"/>
          <w:pgMar w:top="794" w:right="2438" w:bottom="1191" w:left="1021" w:header="0" w:footer="709" w:gutter="0"/>
          <w:cols w:space="708"/>
          <w:docGrid w:linePitch="360"/>
        </w:sectPr>
      </w:pPr>
    </w:p>
    <w:p w14:paraId="337411DF" w14:textId="77777777" w:rsidR="00624359" w:rsidRDefault="00624359" w:rsidP="003727E5">
      <w:pPr>
        <w:pStyle w:val="Bilagarubrik"/>
      </w:pPr>
      <w:bookmarkStart w:id="156" w:name="_Toc165537337"/>
      <w:bookmarkStart w:id="157" w:name="_Toc167353477"/>
      <w:r>
        <w:t xml:space="preserve">Lagförslag i betänkandet </w:t>
      </w:r>
      <w:r w:rsidRPr="003D3558">
        <w:t>Om prövning och omprövning – en del av den gröna omställningen</w:t>
      </w:r>
      <w:bookmarkEnd w:id="156"/>
      <w:bookmarkEnd w:id="157"/>
    </w:p>
    <w:p w14:paraId="06DE73BA" w14:textId="77777777" w:rsidR="00624359" w:rsidRPr="00191E07" w:rsidRDefault="00624359" w:rsidP="003727E5">
      <w:pPr>
        <w:pStyle w:val="Rubrik2utannumrering"/>
        <w:spacing w:before="0"/>
      </w:pPr>
      <w:r w:rsidRPr="00191E07">
        <w:t>Förslag till lag om ändring i miljöbalken</w:t>
      </w:r>
    </w:p>
    <w:p w14:paraId="1F0A66A3" w14:textId="77777777" w:rsidR="00624359" w:rsidRPr="003D3558" w:rsidRDefault="00624359" w:rsidP="003727E5">
      <w:pPr>
        <w:pStyle w:val="Brdtext"/>
      </w:pPr>
      <w:r w:rsidRPr="003D3558">
        <w:t>Härigenom föreskrivs i fråga om miljöbalken</w:t>
      </w:r>
    </w:p>
    <w:p w14:paraId="6D103A4D" w14:textId="77777777" w:rsidR="00624359" w:rsidRPr="003D3558" w:rsidRDefault="00624359" w:rsidP="003727E5">
      <w:pPr>
        <w:pStyle w:val="Brdtextmedindrag"/>
      </w:pPr>
      <w:r w:rsidRPr="003D3558">
        <w:rPr>
          <w:i/>
          <w:iCs/>
        </w:rPr>
        <w:t>dels</w:t>
      </w:r>
      <w:r w:rsidRPr="003D3558">
        <w:t xml:space="preserve"> att 22 kap. 11 § ska upphöra att gälla,</w:t>
      </w:r>
    </w:p>
    <w:p w14:paraId="229999EE" w14:textId="77777777" w:rsidR="00624359" w:rsidRPr="003D3558" w:rsidRDefault="00624359" w:rsidP="003727E5">
      <w:pPr>
        <w:pStyle w:val="Brdtextmedindrag"/>
      </w:pPr>
      <w:r w:rsidRPr="003D3558">
        <w:rPr>
          <w:i/>
          <w:iCs/>
        </w:rPr>
        <w:t xml:space="preserve">dels </w:t>
      </w:r>
      <w:r w:rsidRPr="003D3558">
        <w:t>att 6 kap. 20, 32, 35 och 47 §§, 9 kap. 6 a §, 16 kap. 2 a §,</w:t>
      </w:r>
    </w:p>
    <w:p w14:paraId="79B2FFF9" w14:textId="77777777" w:rsidR="00624359" w:rsidRPr="003D3558" w:rsidRDefault="00624359" w:rsidP="003727E5">
      <w:pPr>
        <w:pStyle w:val="Brdtext"/>
      </w:pPr>
      <w:r w:rsidRPr="003D3558">
        <w:t>17</w:t>
      </w:r>
      <w:r>
        <w:t> </w:t>
      </w:r>
      <w:r w:rsidRPr="003D3558">
        <w:t>kap. 3 och 5 §§, 22 kap. 2, 2a, 3, 4, 6, 10 och 16 §§, 24 kap. 5, 9,</w:t>
      </w:r>
    </w:p>
    <w:p w14:paraId="6312DC5B" w14:textId="77777777" w:rsidR="00624359" w:rsidRPr="003D3558" w:rsidRDefault="00624359" w:rsidP="003727E5">
      <w:pPr>
        <w:pStyle w:val="Brdtext"/>
      </w:pPr>
      <w:r w:rsidRPr="003D3558">
        <w:t>10–13 och 18 §§, och 25 kap. 3 § ska ha följande lydelse,</w:t>
      </w:r>
    </w:p>
    <w:p w14:paraId="659C7449" w14:textId="77777777" w:rsidR="00624359" w:rsidRDefault="00624359" w:rsidP="003727E5">
      <w:pPr>
        <w:pStyle w:val="Brdtextmedindrag"/>
      </w:pPr>
      <w:r w:rsidRPr="003D3558">
        <w:rPr>
          <w:i/>
          <w:iCs/>
        </w:rPr>
        <w:t>dels</w:t>
      </w:r>
      <w:r w:rsidRPr="003D3558">
        <w:t xml:space="preserve"> att det ska införas åtta nya bestämmelser, 6 kap. 32 a § 9 kap.</w:t>
      </w:r>
      <w:r>
        <w:t xml:space="preserve"> </w:t>
      </w:r>
      <w:r w:rsidRPr="003D3558">
        <w:t>16 §, 22 kap. 2 b, 2 c, 2 d, 16 a och 29 a §§ och 24 kap. 13 a §, och</w:t>
      </w:r>
      <w:r>
        <w:t xml:space="preserve"> </w:t>
      </w:r>
      <w:r w:rsidRPr="003D3558">
        <w:t>närmast före 9 kap. 16 § en ny rubrik av följande lydelse.</w:t>
      </w:r>
    </w:p>
    <w:p w14:paraId="3E25FD92" w14:textId="77777777" w:rsidR="00624359" w:rsidRDefault="00624359" w:rsidP="003727E5">
      <w:pPr>
        <w:pStyle w:val="Brdtextmedindrag"/>
      </w:pPr>
    </w:p>
    <w:p w14:paraId="527D96D7" w14:textId="77777777" w:rsidR="00624359" w:rsidRDefault="00624359" w:rsidP="003727E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76469FF9" w14:textId="77777777">
        <w:tc>
          <w:tcPr>
            <w:tcW w:w="2500" w:type="pct"/>
            <w:shd w:val="clear" w:color="auto" w:fill="auto"/>
            <w:tcMar>
              <w:left w:w="0" w:type="dxa"/>
            </w:tcMar>
          </w:tcPr>
          <w:p w14:paraId="371096EA" w14:textId="77777777" w:rsidR="00624359" w:rsidRPr="000E6F0B" w:rsidRDefault="00624359" w:rsidP="004E1D29">
            <w:pPr>
              <w:pStyle w:val="Brdtext"/>
              <w:rPr>
                <w:i/>
              </w:rPr>
            </w:pPr>
            <w:r w:rsidRPr="000E6F0B">
              <w:rPr>
                <w:i/>
              </w:rPr>
              <w:t>Nuvarande lydelse</w:t>
            </w:r>
          </w:p>
        </w:tc>
        <w:tc>
          <w:tcPr>
            <w:tcW w:w="2500" w:type="pct"/>
            <w:shd w:val="clear" w:color="auto" w:fill="auto"/>
            <w:tcMar>
              <w:right w:w="0" w:type="dxa"/>
            </w:tcMar>
          </w:tcPr>
          <w:p w14:paraId="127A5C90" w14:textId="77777777" w:rsidR="00624359" w:rsidRPr="000E6F0B" w:rsidRDefault="00624359" w:rsidP="004E1D29">
            <w:pPr>
              <w:pStyle w:val="Brdtext"/>
              <w:rPr>
                <w:i/>
              </w:rPr>
            </w:pPr>
            <w:r w:rsidRPr="000E6F0B">
              <w:rPr>
                <w:i/>
              </w:rPr>
              <w:t>Föreslagen lydelse</w:t>
            </w:r>
          </w:p>
        </w:tc>
      </w:tr>
    </w:tbl>
    <w:p w14:paraId="09243E30" w14:textId="77777777" w:rsidR="00624359" w:rsidRDefault="00624359" w:rsidP="003727E5">
      <w:pPr>
        <w:pStyle w:val="Brdtextmedindrag"/>
      </w:pPr>
    </w:p>
    <w:p w14:paraId="4E726EA9" w14:textId="77777777" w:rsidR="00624359" w:rsidRPr="00945F1F" w:rsidRDefault="00624359" w:rsidP="003727E5">
      <w:pPr>
        <w:pStyle w:val="Brdtextmedindrag"/>
        <w:jc w:val="center"/>
        <w:rPr>
          <w:b/>
          <w:bCs/>
        </w:rPr>
      </w:pPr>
      <w:r w:rsidRPr="00945F1F">
        <w:rPr>
          <w:b/>
          <w:bCs/>
        </w:rPr>
        <w:t>6 kap.</w:t>
      </w:r>
    </w:p>
    <w:p w14:paraId="170C1E37" w14:textId="77777777" w:rsidR="00624359" w:rsidRDefault="00624359" w:rsidP="003727E5">
      <w:pPr>
        <w:pStyle w:val="Brdtextmedindrag"/>
        <w:jc w:val="center"/>
      </w:pPr>
      <w:r>
        <w:t>20 §</w:t>
      </w:r>
      <w:r>
        <w:rPr>
          <w:rStyle w:val="Fotnotsreferens"/>
        </w:rPr>
        <w:footnoteReference w:id="38"/>
      </w:r>
    </w:p>
    <w:p w14:paraId="46EFEF22" w14:textId="77777777" w:rsidR="00624359" w:rsidRDefault="00624359" w:rsidP="003727E5">
      <w:pPr>
        <w:pStyle w:val="Brdtext"/>
      </w:pPr>
      <w:r>
        <w:t>En specifik miljöbedömning ska göras i fråga om en verksamhet eller åtgärd som ska prövas</w:t>
      </w:r>
    </w:p>
    <w:p w14:paraId="7DB5CC4E" w14:textId="77777777" w:rsidR="00624359" w:rsidRDefault="00624359" w:rsidP="003727E5">
      <w:pPr>
        <w:pStyle w:val="Brdtextmedindrag"/>
      </w:pPr>
      <w:r>
        <w:t>1. för ett tillstånd som avses i 7 kap. 28 a §, om det inte rör sig om brådskande åtgärder som är nödvändiga med hänsyn till skyddet mot allvarliga olägenheter för människors hälsa, eller</w:t>
      </w:r>
    </w:p>
    <w:p w14:paraId="426BCE30" w14:textId="77777777" w:rsidR="00624359" w:rsidRDefault="00624359" w:rsidP="003727E5">
      <w:pPr>
        <w:pStyle w:val="Brdtextmedindrag"/>
      </w:pPr>
      <w:r>
        <w:t xml:space="preserve">2. för ett tillstånd som avses i 9 eller 11 kap. eller för en tillåtlighet som avses i 17 kap., om verksamheten eller åtgärden kan antas medföra en betydande miljöpåverkan. </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156B146C" w14:textId="77777777">
        <w:tc>
          <w:tcPr>
            <w:tcW w:w="2500" w:type="pct"/>
            <w:shd w:val="clear" w:color="auto" w:fill="auto"/>
            <w:tcMar>
              <w:left w:w="0" w:type="dxa"/>
            </w:tcMar>
          </w:tcPr>
          <w:p w14:paraId="3CD1D909" w14:textId="77777777" w:rsidR="00624359" w:rsidRDefault="00624359" w:rsidP="004E1D29">
            <w:pPr>
              <w:pStyle w:val="Brdtextmedindrag"/>
            </w:pPr>
            <w:r>
              <w:t>En specifik miljöbedömning krävs inte för en sådan prövning som avses i 24 kap. 3, 5, 10, 13 eller 14 §.</w:t>
            </w:r>
          </w:p>
        </w:tc>
        <w:tc>
          <w:tcPr>
            <w:tcW w:w="2500" w:type="pct"/>
            <w:shd w:val="clear" w:color="auto" w:fill="auto"/>
            <w:tcMar>
              <w:right w:w="0" w:type="dxa"/>
            </w:tcMar>
          </w:tcPr>
          <w:p w14:paraId="598000B0" w14:textId="77777777" w:rsidR="00624359" w:rsidRDefault="00624359" w:rsidP="004E1D29">
            <w:pPr>
              <w:pStyle w:val="Brdtextmedindrag"/>
            </w:pPr>
            <w:r>
              <w:t xml:space="preserve">En specifik miljöbedömning krävs inte för en sådan prövning som avses i 24 kap. 3, 5, 10, 13, </w:t>
            </w:r>
            <w:r w:rsidRPr="007534FC">
              <w:rPr>
                <w:i/>
                <w:iCs/>
              </w:rPr>
              <w:t>13 a</w:t>
            </w:r>
            <w:r>
              <w:t xml:space="preserve"> eller 14 §.</w:t>
            </w:r>
          </w:p>
        </w:tc>
      </w:tr>
    </w:tbl>
    <w:p w14:paraId="1500A3AF" w14:textId="77777777" w:rsidR="00624359" w:rsidRDefault="00624359" w:rsidP="003727E5">
      <w:pPr>
        <w:pStyle w:val="Brdtextmedindrag"/>
      </w:pPr>
    </w:p>
    <w:p w14:paraId="54944012" w14:textId="77777777" w:rsidR="00624359" w:rsidRDefault="00624359" w:rsidP="003727E5">
      <w:pPr>
        <w:pStyle w:val="Brdtextmedindrag"/>
        <w:jc w:val="center"/>
      </w:pPr>
      <w:r>
        <w:t>32 §</w:t>
      </w:r>
      <w:r>
        <w:rPr>
          <w:rStyle w:val="Fotnotsreferens"/>
        </w:rPr>
        <w:footnoteReference w:id="39"/>
      </w:r>
    </w:p>
    <w:tbl>
      <w:tblPr>
        <w:tblW w:w="5000" w:type="pct"/>
        <w:tblCellMar>
          <w:left w:w="125" w:type="dxa"/>
          <w:right w:w="125" w:type="dxa"/>
        </w:tblCellMar>
        <w:tblLook w:val="0600" w:firstRow="0" w:lastRow="0" w:firstColumn="0" w:lastColumn="0" w:noHBand="1" w:noVBand="1"/>
      </w:tblPr>
      <w:tblGrid>
        <w:gridCol w:w="2948"/>
        <w:gridCol w:w="2949"/>
      </w:tblGrid>
      <w:tr w:rsidR="00D927B8" w14:paraId="094B02D1" w14:textId="77777777">
        <w:tc>
          <w:tcPr>
            <w:tcW w:w="2500" w:type="pct"/>
            <w:shd w:val="clear" w:color="auto" w:fill="auto"/>
            <w:tcMar>
              <w:left w:w="0" w:type="dxa"/>
            </w:tcMar>
          </w:tcPr>
          <w:p w14:paraId="566AE807" w14:textId="77777777" w:rsidR="00624359" w:rsidRDefault="00624359" w:rsidP="004E1D29">
            <w:pPr>
              <w:pStyle w:val="Brdtextmedindrag"/>
              <w:ind w:firstLine="0"/>
            </w:pPr>
            <w:r>
              <w:t>Länsstyrelsen ska under avgräns</w:t>
            </w:r>
            <w:r>
              <w:softHyphen/>
              <w:t>ningssamrådet verka för att innehållet i miljökonsekvens</w:t>
            </w:r>
            <w:r>
              <w:softHyphen/>
              <w:t>be</w:t>
            </w:r>
            <w:r>
              <w:softHyphen/>
              <w:t>skrivningen får den omfattning och detaljeringsgrad som behövs för tillståndsprövningen.</w:t>
            </w:r>
          </w:p>
        </w:tc>
        <w:tc>
          <w:tcPr>
            <w:tcW w:w="2500" w:type="pct"/>
            <w:shd w:val="clear" w:color="auto" w:fill="auto"/>
            <w:tcMar>
              <w:right w:w="0" w:type="dxa"/>
            </w:tcMar>
          </w:tcPr>
          <w:p w14:paraId="5E542730" w14:textId="0F12DF58" w:rsidR="00624359" w:rsidRDefault="00624359" w:rsidP="004E1D29">
            <w:pPr>
              <w:pStyle w:val="Brdtextmedindrag"/>
              <w:ind w:firstLine="0"/>
            </w:pPr>
            <w:r>
              <w:t>Länsstyrelsen ska under avgräns</w:t>
            </w:r>
            <w:r>
              <w:softHyphen/>
              <w:t xml:space="preserve">ningssamrådet </w:t>
            </w:r>
            <w:r w:rsidRPr="00542643">
              <w:rPr>
                <w:i/>
                <w:iCs/>
              </w:rPr>
              <w:t>i dialog med verksamhetsutövaren</w:t>
            </w:r>
            <w:r>
              <w:t xml:space="preserve"> verka för att innehållet i miljökonsekvens</w:t>
            </w:r>
            <w:r>
              <w:softHyphen/>
              <w:t>be</w:t>
            </w:r>
            <w:r>
              <w:softHyphen/>
              <w:t xml:space="preserve">skrivningen får den omfattning och detaljeringsgrad som behövs för tillståndsprövningen. </w:t>
            </w:r>
            <w:r w:rsidRPr="00542643">
              <w:rPr>
                <w:i/>
                <w:iCs/>
              </w:rPr>
              <w:t>Länsstyrelsen ska ta tillvara och</w:t>
            </w:r>
            <w:r>
              <w:t xml:space="preserve"> </w:t>
            </w:r>
            <w:r w:rsidRPr="00542643">
              <w:rPr>
                <w:i/>
                <w:iCs/>
              </w:rPr>
              <w:t>samordna statens intressen vid bedömning av samrådskretsen.</w:t>
            </w:r>
          </w:p>
        </w:tc>
      </w:tr>
      <w:tr w:rsidR="00D927B8" w14:paraId="1DB7D343" w14:textId="77777777">
        <w:trPr>
          <w:cantSplit/>
        </w:trPr>
        <w:tc>
          <w:tcPr>
            <w:tcW w:w="2500" w:type="pct"/>
            <w:shd w:val="clear" w:color="auto" w:fill="auto"/>
            <w:tcMar>
              <w:left w:w="0" w:type="dxa"/>
            </w:tcMar>
          </w:tcPr>
          <w:p w14:paraId="36E19C51" w14:textId="77777777" w:rsidR="00624359" w:rsidRPr="00542643" w:rsidRDefault="00624359" w:rsidP="004E1D29">
            <w:pPr>
              <w:pStyle w:val="Brdtextmedindrag"/>
              <w:rPr>
                <w:i/>
                <w:iCs/>
              </w:rPr>
            </w:pPr>
            <w:r w:rsidRPr="00542643">
              <w:rPr>
                <w:i/>
                <w:iCs/>
              </w:rPr>
              <w:t>Om den som avser att bedriva verksamheten eller vidta åtgärden begär det, ska länsstyrelsen redo</w:t>
            </w:r>
            <w:r>
              <w:rPr>
                <w:i/>
                <w:iCs/>
              </w:rPr>
              <w:softHyphen/>
            </w:r>
            <w:r w:rsidRPr="00542643">
              <w:rPr>
                <w:i/>
                <w:iCs/>
              </w:rPr>
              <w:t>visa sin bedömning i frågan. Länsstyrelsens redovisning är inte bindande.</w:t>
            </w:r>
          </w:p>
        </w:tc>
        <w:tc>
          <w:tcPr>
            <w:tcW w:w="2500" w:type="pct"/>
            <w:shd w:val="clear" w:color="auto" w:fill="auto"/>
            <w:tcMar>
              <w:right w:w="0" w:type="dxa"/>
            </w:tcMar>
          </w:tcPr>
          <w:p w14:paraId="0836A00D" w14:textId="77777777" w:rsidR="00624359" w:rsidRPr="00312387" w:rsidRDefault="00624359" w:rsidP="004E1D29">
            <w:pPr>
              <w:pStyle w:val="Brdtext"/>
              <w:rPr>
                <w:i/>
                <w:iCs/>
              </w:rPr>
            </w:pPr>
            <w:r w:rsidRPr="00312387">
              <w:rPr>
                <w:i/>
                <w:iCs/>
              </w:rPr>
              <w:t>Länsstyrelsen ska</w:t>
            </w:r>
          </w:p>
          <w:p w14:paraId="32A6D748" w14:textId="77777777" w:rsidR="00624359" w:rsidRPr="00312387" w:rsidRDefault="00624359" w:rsidP="004E1D29">
            <w:pPr>
              <w:pStyle w:val="Brdtextmedindrag"/>
              <w:rPr>
                <w:i/>
                <w:iCs/>
              </w:rPr>
            </w:pPr>
            <w:r w:rsidRPr="00312387">
              <w:rPr>
                <w:i/>
                <w:iCs/>
              </w:rPr>
              <w:t>1. identifiera de väsentliga miljöeffekterna,</w:t>
            </w:r>
          </w:p>
          <w:p w14:paraId="459DC6B6" w14:textId="77777777" w:rsidR="00624359" w:rsidRPr="00312387" w:rsidRDefault="00624359" w:rsidP="004E1D29">
            <w:pPr>
              <w:pStyle w:val="Brdtextmedindrag"/>
              <w:rPr>
                <w:i/>
                <w:iCs/>
              </w:rPr>
            </w:pPr>
            <w:r w:rsidRPr="00312387">
              <w:rPr>
                <w:i/>
                <w:iCs/>
              </w:rPr>
              <w:t>2. redogöra för olika uppfatt</w:t>
            </w:r>
            <w:r>
              <w:rPr>
                <w:i/>
                <w:iCs/>
              </w:rPr>
              <w:softHyphen/>
            </w:r>
            <w:r w:rsidRPr="00312387">
              <w:rPr>
                <w:i/>
                <w:iCs/>
              </w:rPr>
              <w:t>ningar i fråga om de väsentliga miljöeffekterna och hur de har hanterats, och</w:t>
            </w:r>
          </w:p>
          <w:p w14:paraId="50DD20FD" w14:textId="77777777" w:rsidR="00624359" w:rsidRPr="00312387" w:rsidRDefault="00624359" w:rsidP="004E1D29">
            <w:pPr>
              <w:pStyle w:val="Brdtextmedindrag"/>
              <w:rPr>
                <w:i/>
                <w:iCs/>
              </w:rPr>
            </w:pPr>
            <w:r w:rsidRPr="00312387">
              <w:rPr>
                <w:i/>
                <w:iCs/>
              </w:rPr>
              <w:t>3. redovisa sin bedömning i frågan om vad en miljökonsekvens</w:t>
            </w:r>
            <w:r>
              <w:rPr>
                <w:i/>
                <w:iCs/>
              </w:rPr>
              <w:softHyphen/>
            </w:r>
            <w:r w:rsidRPr="00312387">
              <w:rPr>
                <w:i/>
                <w:iCs/>
              </w:rPr>
              <w:t>beskrivning ska innehålla för att kunna ligga till grund för den fortsatta miljöbedömningen.</w:t>
            </w:r>
          </w:p>
          <w:p w14:paraId="4E4760D4" w14:textId="77777777" w:rsidR="00624359" w:rsidRDefault="00624359" w:rsidP="004E1D29">
            <w:pPr>
              <w:pStyle w:val="Brdtextmedindrag"/>
            </w:pPr>
            <w:r w:rsidRPr="00312387">
              <w:rPr>
                <w:i/>
                <w:iCs/>
              </w:rPr>
              <w:t>Länsstyrelsen ska redovisa sin bedömning enligt andra stycket till den som avser att bedriva verksamheten. Länsstyrelsens bedömning är inte bindande.</w:t>
            </w:r>
          </w:p>
        </w:tc>
      </w:tr>
    </w:tbl>
    <w:p w14:paraId="600C7CE3" w14:textId="77777777" w:rsidR="00624359" w:rsidRDefault="00624359" w:rsidP="003727E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303061D2" w14:textId="77777777">
        <w:tc>
          <w:tcPr>
            <w:tcW w:w="2500" w:type="pct"/>
            <w:shd w:val="clear" w:color="auto" w:fill="auto"/>
            <w:tcMar>
              <w:left w:w="0" w:type="dxa"/>
            </w:tcMar>
          </w:tcPr>
          <w:p w14:paraId="5A1FF671" w14:textId="77777777" w:rsidR="00624359" w:rsidRDefault="00624359" w:rsidP="004E1D29">
            <w:pPr>
              <w:pStyle w:val="Brdtextmedindrag"/>
            </w:pPr>
          </w:p>
        </w:tc>
        <w:tc>
          <w:tcPr>
            <w:tcW w:w="2500" w:type="pct"/>
            <w:shd w:val="clear" w:color="auto" w:fill="auto"/>
            <w:tcMar>
              <w:right w:w="0" w:type="dxa"/>
            </w:tcMar>
          </w:tcPr>
          <w:p w14:paraId="173E2F0F" w14:textId="77777777" w:rsidR="00624359" w:rsidRPr="001B3E48" w:rsidRDefault="00624359" w:rsidP="004E1D29">
            <w:pPr>
              <w:pStyle w:val="Brdtextmedindrag"/>
              <w:ind w:firstLine="0"/>
              <w:rPr>
                <w:i/>
                <w:iCs/>
              </w:rPr>
            </w:pPr>
            <w:r w:rsidRPr="001B3E48">
              <w:rPr>
                <w:i/>
                <w:iCs/>
              </w:rPr>
              <w:t>32 a §</w:t>
            </w:r>
          </w:p>
          <w:p w14:paraId="47A01C67" w14:textId="77777777" w:rsidR="00624359" w:rsidRDefault="00624359" w:rsidP="004E1D29">
            <w:pPr>
              <w:pStyle w:val="Brdtextmedindrag"/>
              <w:ind w:firstLine="0"/>
            </w:pPr>
            <w:r w:rsidRPr="001B3E48">
              <w:rPr>
                <w:i/>
                <w:iCs/>
              </w:rPr>
              <w:t>Om länsstyrelsen begär det,</w:t>
            </w:r>
            <w:r>
              <w:rPr>
                <w:i/>
                <w:iCs/>
              </w:rPr>
              <w:t xml:space="preserve"> </w:t>
            </w:r>
            <w:r w:rsidRPr="001B3E48">
              <w:rPr>
                <w:i/>
                <w:iCs/>
              </w:rPr>
              <w:t>ska Naturvårdsverket, Havs- och</w:t>
            </w:r>
            <w:r>
              <w:rPr>
                <w:i/>
                <w:iCs/>
              </w:rPr>
              <w:t xml:space="preserve"> </w:t>
            </w:r>
            <w:r w:rsidRPr="001B3E48">
              <w:rPr>
                <w:i/>
                <w:iCs/>
              </w:rPr>
              <w:t>vattenmyndigheten, Myndigheten</w:t>
            </w:r>
            <w:r>
              <w:rPr>
                <w:i/>
                <w:iCs/>
              </w:rPr>
              <w:t xml:space="preserve"> </w:t>
            </w:r>
            <w:r w:rsidRPr="001B3E48">
              <w:rPr>
                <w:i/>
                <w:iCs/>
              </w:rPr>
              <w:t>för samhällsskydd och beredskap</w:t>
            </w:r>
            <w:r>
              <w:rPr>
                <w:i/>
                <w:iCs/>
              </w:rPr>
              <w:t xml:space="preserve"> </w:t>
            </w:r>
            <w:r w:rsidRPr="001B3E48">
              <w:rPr>
                <w:i/>
                <w:iCs/>
              </w:rPr>
              <w:t>eller kommunala nämnder som</w:t>
            </w:r>
            <w:r>
              <w:rPr>
                <w:i/>
                <w:iCs/>
              </w:rPr>
              <w:t xml:space="preserve"> </w:t>
            </w:r>
            <w:r w:rsidRPr="001B3E48">
              <w:rPr>
                <w:i/>
                <w:iCs/>
              </w:rPr>
              <w:t>fullgör uppgifter inom miljö- och</w:t>
            </w:r>
            <w:r>
              <w:rPr>
                <w:i/>
                <w:iCs/>
              </w:rPr>
              <w:t xml:space="preserve"> </w:t>
            </w:r>
            <w:r w:rsidRPr="001B3E48">
              <w:rPr>
                <w:i/>
                <w:iCs/>
              </w:rPr>
              <w:t>hälsoskyddsområdet ge in yttrande</w:t>
            </w:r>
            <w:r>
              <w:rPr>
                <w:i/>
                <w:iCs/>
              </w:rPr>
              <w:t xml:space="preserve"> </w:t>
            </w:r>
            <w:r w:rsidRPr="001B3E48">
              <w:rPr>
                <w:i/>
                <w:iCs/>
              </w:rPr>
              <w:t>eller underlag som länsstyrelsen</w:t>
            </w:r>
            <w:r>
              <w:rPr>
                <w:i/>
                <w:iCs/>
              </w:rPr>
              <w:t xml:space="preserve"> </w:t>
            </w:r>
            <w:r w:rsidRPr="001B3E48">
              <w:rPr>
                <w:i/>
                <w:iCs/>
              </w:rPr>
              <w:t>behöver för att fullgöra</w:t>
            </w:r>
            <w:r>
              <w:rPr>
                <w:i/>
                <w:iCs/>
              </w:rPr>
              <w:t xml:space="preserve"> </w:t>
            </w:r>
            <w:r w:rsidRPr="001B3E48">
              <w:rPr>
                <w:i/>
                <w:iCs/>
              </w:rPr>
              <w:t>sina uppgifter enligt 32 §.</w:t>
            </w:r>
          </w:p>
        </w:tc>
      </w:tr>
    </w:tbl>
    <w:p w14:paraId="7E304427" w14:textId="77777777" w:rsidR="00624359" w:rsidRDefault="00624359" w:rsidP="003727E5">
      <w:pPr>
        <w:pStyle w:val="Brdtextmedindrag"/>
      </w:pPr>
    </w:p>
    <w:p w14:paraId="1CB37E10" w14:textId="77777777" w:rsidR="00624359" w:rsidRDefault="00624359" w:rsidP="003727E5">
      <w:pPr>
        <w:pStyle w:val="Brdtextmedindrag"/>
        <w:jc w:val="center"/>
      </w:pPr>
      <w:r>
        <w:t>35 §</w:t>
      </w:r>
      <w:r>
        <w:rPr>
          <w:rStyle w:val="Fotnotsreferens"/>
        </w:rPr>
        <w:footnoteReference w:id="40"/>
      </w:r>
    </w:p>
    <w:p w14:paraId="2CF7E2E3" w14:textId="77777777" w:rsidR="00624359" w:rsidRDefault="00624359" w:rsidP="003727E5">
      <w:pPr>
        <w:pStyle w:val="Brdtextmedindrag"/>
        <w:ind w:firstLine="0"/>
      </w:pPr>
      <w:r>
        <w:t>Miljökonsekvensbeskrivningen ska innehålla</w:t>
      </w:r>
    </w:p>
    <w:p w14:paraId="3CC7E559" w14:textId="77777777" w:rsidR="00624359" w:rsidRDefault="00624359" w:rsidP="003727E5">
      <w:pPr>
        <w:pStyle w:val="Brdtextmedindrag"/>
      </w:pPr>
      <w:r>
        <w:t>1. uppgifter om verksamhetens eller åtgärdens lokalisering, utformning, omfattning och andra egenskaper som kan ha betydelse för miljö</w:t>
      </w:r>
      <w:r>
        <w:softHyphen/>
        <w:t>bedömningen,</w:t>
      </w:r>
    </w:p>
    <w:p w14:paraId="5BB65ABA" w14:textId="77777777" w:rsidR="00624359" w:rsidRDefault="00624359" w:rsidP="003727E5">
      <w:pPr>
        <w:pStyle w:val="Brdtextmedindrag"/>
      </w:pPr>
      <w:r>
        <w:t>2. uppgifter om alternativa lösningar för verksamheten eller åtgärden,</w:t>
      </w:r>
    </w:p>
    <w:p w14:paraId="7DC371C6" w14:textId="77777777" w:rsidR="00624359" w:rsidRDefault="00624359" w:rsidP="003727E5">
      <w:pPr>
        <w:pStyle w:val="Brdtextmedindrag"/>
      </w:pPr>
      <w:r>
        <w:t>3. uppgifter om rådande miljöförhållanden innan verksamheten påbörjas eller åtgärden vidtas och hur de förhållandena förväntas utveckla sig om verksamheten eller åtgärden inte påbörjas eller vidtas,</w:t>
      </w:r>
    </w:p>
    <w:p w14:paraId="4DF0C1D3" w14:textId="77777777" w:rsidR="00624359" w:rsidRDefault="00624359" w:rsidP="003727E5">
      <w:pPr>
        <w:pStyle w:val="Brdtextmedindrag"/>
      </w:pPr>
      <w:r>
        <w:t>4. en identifiering, beskrivning och bedömning av de miljöeffekter som verksamheten eller åtgärden kan antas medföra i sig eller till följd av yttre händelser,</w:t>
      </w:r>
    </w:p>
    <w:p w14:paraId="28489019" w14:textId="77777777" w:rsidR="00624359" w:rsidRDefault="00624359" w:rsidP="003727E5">
      <w:pPr>
        <w:pStyle w:val="Brdtextmedindrag"/>
      </w:pPr>
      <w:r>
        <w:t>5. uppgifter om de åtgärder som planeras för att förebygga, hindra, motverka eller avhjälpa de negativa miljöeffekterna,</w:t>
      </w:r>
    </w:p>
    <w:p w14:paraId="02CCDDC3" w14:textId="77777777" w:rsidR="00624359" w:rsidRDefault="00624359" w:rsidP="003727E5">
      <w:pPr>
        <w:pStyle w:val="Brdtextmedindrag"/>
      </w:pPr>
      <w:r>
        <w:t>6. uppgifter om de åtgärder som planeras för att undvika att verksam</w:t>
      </w:r>
      <w:r>
        <w:softHyphen/>
        <w:t>heten eller åtgärden bidrar till att en miljökvalitetsnorm enligt 5 kap. inte följs, om sådana uppgifter är relevanta med hänsyn till verksamhetens art och omfattning,</w:t>
      </w:r>
    </w:p>
    <w:p w14:paraId="08642AAE" w14:textId="77777777" w:rsidR="00624359" w:rsidRDefault="00624359" w:rsidP="003727E5">
      <w:pPr>
        <w:pStyle w:val="Brdtextmedindrag"/>
      </w:pPr>
      <w:r>
        <w:t>7. en icke-teknisk sammanfattning av 1–6, och</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78307658" w14:textId="77777777">
        <w:tc>
          <w:tcPr>
            <w:tcW w:w="2500" w:type="pct"/>
            <w:shd w:val="clear" w:color="auto" w:fill="auto"/>
            <w:tcMar>
              <w:left w:w="0" w:type="dxa"/>
            </w:tcMar>
          </w:tcPr>
          <w:p w14:paraId="05C60878" w14:textId="77777777" w:rsidR="00624359" w:rsidRDefault="00624359" w:rsidP="004E1D29">
            <w:pPr>
              <w:pStyle w:val="Brdtextmedindrag"/>
            </w:pPr>
            <w:r>
              <w:t>8. en redogörelse för de samråd som har skett och vad som kommit fram i samråden.</w:t>
            </w:r>
          </w:p>
        </w:tc>
        <w:tc>
          <w:tcPr>
            <w:tcW w:w="2500" w:type="pct"/>
            <w:shd w:val="clear" w:color="auto" w:fill="auto"/>
            <w:tcMar>
              <w:right w:w="0" w:type="dxa"/>
            </w:tcMar>
          </w:tcPr>
          <w:p w14:paraId="193F90FE" w14:textId="77777777" w:rsidR="00624359" w:rsidRDefault="00624359" w:rsidP="004E1D29">
            <w:pPr>
              <w:pStyle w:val="Brdtextmedindrag"/>
            </w:pPr>
            <w:r>
              <w:t>8. en redogörelse för de samråd som har skett, vad som kommit fram i samråden</w:t>
            </w:r>
            <w:r w:rsidRPr="008D6398">
              <w:rPr>
                <w:i/>
                <w:iCs/>
              </w:rPr>
              <w:t>, och länsstyrelsens bedömning enligt 32</w:t>
            </w:r>
            <w:r>
              <w:rPr>
                <w:i/>
                <w:iCs/>
              </w:rPr>
              <w:t> </w:t>
            </w:r>
            <w:r w:rsidRPr="008D6398">
              <w:rPr>
                <w:i/>
                <w:iCs/>
              </w:rPr>
              <w:t>§ andra stycket med sökandens bemötande</w:t>
            </w:r>
            <w:r>
              <w:t>.</w:t>
            </w:r>
          </w:p>
        </w:tc>
      </w:tr>
    </w:tbl>
    <w:p w14:paraId="39A825A3" w14:textId="77777777" w:rsidR="00624359" w:rsidRDefault="00624359" w:rsidP="003727E5">
      <w:pPr>
        <w:pStyle w:val="Brdtextmedindrag"/>
      </w:pPr>
    </w:p>
    <w:p w14:paraId="02B8B07D" w14:textId="77777777" w:rsidR="00624359" w:rsidRDefault="00624359" w:rsidP="003727E5">
      <w:pPr>
        <w:pStyle w:val="Brdtextmedindrag"/>
        <w:jc w:val="center"/>
      </w:pPr>
      <w:r>
        <w:t>47 §</w:t>
      </w:r>
      <w:r>
        <w:rPr>
          <w:rStyle w:val="Fotnotsreferens"/>
        </w:rPr>
        <w:footnoteReference w:id="41"/>
      </w:r>
    </w:p>
    <w:tbl>
      <w:tblPr>
        <w:tblW w:w="5000" w:type="pct"/>
        <w:tblCellMar>
          <w:left w:w="125" w:type="dxa"/>
          <w:right w:w="125" w:type="dxa"/>
        </w:tblCellMar>
        <w:tblLook w:val="0600" w:firstRow="0" w:lastRow="0" w:firstColumn="0" w:lastColumn="0" w:noHBand="1" w:noVBand="1"/>
      </w:tblPr>
      <w:tblGrid>
        <w:gridCol w:w="2948"/>
        <w:gridCol w:w="2949"/>
      </w:tblGrid>
      <w:tr w:rsidR="00D927B8" w14:paraId="01E50D92" w14:textId="77777777">
        <w:tc>
          <w:tcPr>
            <w:tcW w:w="2500" w:type="pct"/>
            <w:shd w:val="clear" w:color="auto" w:fill="auto"/>
            <w:tcMar>
              <w:left w:w="0" w:type="dxa"/>
            </w:tcMar>
          </w:tcPr>
          <w:p w14:paraId="02576FD3" w14:textId="77777777" w:rsidR="00624359" w:rsidRDefault="00624359" w:rsidP="004E1D29">
            <w:pPr>
              <w:pStyle w:val="Brdtextmedindrag"/>
              <w:ind w:firstLine="0"/>
            </w:pPr>
            <w:r>
              <w:t>Om länsstyrelsen enligt 26 § beslutar att en betydande miljö</w:t>
            </w:r>
            <w:r>
              <w:softHyphen/>
              <w:t xml:space="preserve">påverkan inte kan antas, ska den som avser att bedriva verksamheten eller vidta åtgärden </w:t>
            </w:r>
            <w:r w:rsidRPr="00612507">
              <w:rPr>
                <w:i/>
                <w:iCs/>
              </w:rPr>
              <w:t>i en liten miljökonsekvensbeskrivning lämna</w:t>
            </w:r>
            <w:r>
              <w:t xml:space="preserve"> de upplysningar som behövs för en bedömning av de väsentliga miljöeffekter som verksamheten eller åtgärden kan förväntas ge. Beskrivningen ska innehålla den samrådsredogörelse som har tagits fram enligt 25 § 2.</w:t>
            </w:r>
          </w:p>
        </w:tc>
        <w:tc>
          <w:tcPr>
            <w:tcW w:w="2500" w:type="pct"/>
            <w:shd w:val="clear" w:color="auto" w:fill="auto"/>
            <w:tcMar>
              <w:right w:w="0" w:type="dxa"/>
            </w:tcMar>
          </w:tcPr>
          <w:p w14:paraId="6F699EE9" w14:textId="701F962F" w:rsidR="00624359" w:rsidRDefault="00624359" w:rsidP="004E1D29">
            <w:pPr>
              <w:pStyle w:val="Brdtextmedindrag"/>
              <w:ind w:firstLine="0"/>
            </w:pPr>
            <w:r>
              <w:t>Om länsstyrelsen enligt 26 § beslutar att en betydande miljö</w:t>
            </w:r>
            <w:r>
              <w:softHyphen/>
              <w:t xml:space="preserve">påverkan inte kan antas, ska den som avser att bedriva verksamheten eller vidta åtgärden </w:t>
            </w:r>
            <w:r w:rsidRPr="00477F9F">
              <w:rPr>
                <w:i/>
                <w:iCs/>
              </w:rPr>
              <w:t>i stället ta fram ett förenklat underlag som inne</w:t>
            </w:r>
            <w:r w:rsidR="00B40F90">
              <w:rPr>
                <w:i/>
                <w:iCs/>
              </w:rPr>
              <w:softHyphen/>
            </w:r>
            <w:r w:rsidRPr="00477F9F">
              <w:rPr>
                <w:i/>
                <w:iCs/>
              </w:rPr>
              <w:t xml:space="preserve">håller </w:t>
            </w:r>
            <w:r>
              <w:t>de upplysningar som behövs för en bedömning av de väsentliga miljöeffekter som verksamheten eller åtgärden kan förväntas ge. Underlaget ska innehålla den samrådsredogörelse som har tagits fram enligt 25 § 2.</w:t>
            </w:r>
          </w:p>
        </w:tc>
      </w:tr>
    </w:tbl>
    <w:p w14:paraId="69ED864C" w14:textId="6C6B23CD" w:rsidR="00624359" w:rsidRDefault="00624359" w:rsidP="003727E5">
      <w:pPr>
        <w:pStyle w:val="Brdtextmedindrag"/>
      </w:pPr>
      <w:r>
        <w:t>För verksamheter eller åtgärder som kan antas påverka miljön i ett naturområde som har förtecknats enligt 7 kap. 27 § första stycket 1 eller 2 ska beskrivningen innehålla de uppgifter som behövs för prövningen enligt 7</w:t>
      </w:r>
      <w:r w:rsidR="00B40F90">
        <w:t> </w:t>
      </w:r>
      <w:r>
        <w:t>kap. 28 b och 29 §§.</w:t>
      </w:r>
    </w:p>
    <w:p w14:paraId="584607FF" w14:textId="77777777" w:rsidR="00624359" w:rsidRDefault="00624359" w:rsidP="003727E5">
      <w:pPr>
        <w:pStyle w:val="Brdtextmedindrag"/>
      </w:pPr>
    </w:p>
    <w:p w14:paraId="11AD9B2E" w14:textId="77777777" w:rsidR="00624359" w:rsidRPr="00DA370F" w:rsidRDefault="00624359" w:rsidP="003727E5">
      <w:pPr>
        <w:pStyle w:val="Brdtextmedindrag"/>
        <w:jc w:val="center"/>
        <w:rPr>
          <w:b/>
          <w:bCs/>
        </w:rPr>
      </w:pPr>
      <w:r>
        <w:rPr>
          <w:b/>
          <w:bCs/>
        </w:rPr>
        <w:t>9 kap.</w:t>
      </w:r>
    </w:p>
    <w:p w14:paraId="4C26E982" w14:textId="77777777" w:rsidR="00624359" w:rsidRDefault="00624359" w:rsidP="003727E5">
      <w:pPr>
        <w:pStyle w:val="Brdtextmedindrag"/>
        <w:jc w:val="center"/>
      </w:pPr>
      <w:r>
        <w:t>6 a §</w:t>
      </w:r>
      <w:r>
        <w:rPr>
          <w:rStyle w:val="Fotnotsreferens"/>
        </w:rPr>
        <w:footnoteReference w:id="42"/>
      </w:r>
    </w:p>
    <w:tbl>
      <w:tblPr>
        <w:tblW w:w="5000" w:type="pct"/>
        <w:tblCellMar>
          <w:left w:w="125" w:type="dxa"/>
          <w:right w:w="125" w:type="dxa"/>
        </w:tblCellMar>
        <w:tblLook w:val="0600" w:firstRow="0" w:lastRow="0" w:firstColumn="0" w:lastColumn="0" w:noHBand="1" w:noVBand="1"/>
      </w:tblPr>
      <w:tblGrid>
        <w:gridCol w:w="2948"/>
        <w:gridCol w:w="2949"/>
      </w:tblGrid>
      <w:tr w:rsidR="00D927B8" w14:paraId="63D08A59" w14:textId="77777777">
        <w:tc>
          <w:tcPr>
            <w:tcW w:w="2500" w:type="pct"/>
            <w:shd w:val="clear" w:color="auto" w:fill="auto"/>
            <w:tcMar>
              <w:left w:w="0" w:type="dxa"/>
            </w:tcMar>
          </w:tcPr>
          <w:p w14:paraId="0BD90A1B" w14:textId="77777777" w:rsidR="00624359" w:rsidRDefault="00624359" w:rsidP="004E1D29">
            <w:pPr>
              <w:pStyle w:val="Brdtextmedindrag"/>
              <w:ind w:firstLine="0"/>
            </w:pPr>
            <w:r>
              <w:t>Även om tillståndsplikt inte följer av föreskrifter som har meddelats med stöd av 6 §, får tillsynsmyn</w:t>
            </w:r>
            <w:r>
              <w:softHyphen/>
              <w:t xml:space="preserve">digheten besluta att förelägga en verksamhetsutövare att ansöka om tillstånd, om verksamheten </w:t>
            </w:r>
            <w:r w:rsidRPr="0045502A">
              <w:rPr>
                <w:i/>
                <w:iCs/>
              </w:rPr>
              <w:t>medför risk för betydande föroreningar eller andra betydande olägenheter för människors hälsa eller miljön</w:t>
            </w:r>
            <w:r>
              <w:t>.</w:t>
            </w:r>
          </w:p>
        </w:tc>
        <w:tc>
          <w:tcPr>
            <w:tcW w:w="2500" w:type="pct"/>
            <w:shd w:val="clear" w:color="auto" w:fill="auto"/>
            <w:tcMar>
              <w:right w:w="0" w:type="dxa"/>
            </w:tcMar>
          </w:tcPr>
          <w:p w14:paraId="2065542D" w14:textId="77777777" w:rsidR="00624359" w:rsidRDefault="00624359" w:rsidP="004E1D29">
            <w:pPr>
              <w:pStyle w:val="Brdtextmedindrag"/>
              <w:ind w:firstLine="0"/>
            </w:pPr>
            <w:r>
              <w:t>Även om tillståndsplikt inte följer av föreskrifter som har meddelats med stöd av 6 §, får tillsynsmyndig</w:t>
            </w:r>
            <w:r>
              <w:softHyphen/>
              <w:t xml:space="preserve">heten besluta att förelägga en verksamhetsutövare att ansöka om tillstånd, om verksamheten </w:t>
            </w:r>
            <w:r w:rsidRPr="00AE047D">
              <w:rPr>
                <w:i/>
                <w:iCs/>
              </w:rPr>
              <w:t>kan antas medföra betydande miljö</w:t>
            </w:r>
            <w:r w:rsidRPr="00AE047D">
              <w:rPr>
                <w:i/>
                <w:iCs/>
              </w:rPr>
              <w:softHyphen/>
              <w:t>påverkan</w:t>
            </w:r>
            <w:r>
              <w:t>.</w:t>
            </w:r>
          </w:p>
        </w:tc>
      </w:tr>
    </w:tbl>
    <w:p w14:paraId="3E957153" w14:textId="77777777" w:rsidR="00624359" w:rsidRDefault="00624359" w:rsidP="003727E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52586D85" w14:textId="77777777">
        <w:tc>
          <w:tcPr>
            <w:tcW w:w="2500" w:type="pct"/>
            <w:shd w:val="clear" w:color="auto" w:fill="auto"/>
            <w:tcMar>
              <w:left w:w="0" w:type="dxa"/>
            </w:tcMar>
          </w:tcPr>
          <w:p w14:paraId="0629568C" w14:textId="77777777" w:rsidR="00624359" w:rsidRDefault="00624359" w:rsidP="004E1D29">
            <w:pPr>
              <w:pStyle w:val="Brdtextmedindrag"/>
            </w:pPr>
          </w:p>
        </w:tc>
        <w:tc>
          <w:tcPr>
            <w:tcW w:w="2500" w:type="pct"/>
            <w:shd w:val="clear" w:color="auto" w:fill="auto"/>
            <w:tcMar>
              <w:right w:w="0" w:type="dxa"/>
            </w:tcMar>
          </w:tcPr>
          <w:p w14:paraId="7AE9E0B8" w14:textId="77777777" w:rsidR="00624359" w:rsidRPr="00AE047D" w:rsidRDefault="00624359" w:rsidP="004E1D29">
            <w:pPr>
              <w:pStyle w:val="Brdtextmedindrag"/>
              <w:ind w:firstLine="0"/>
              <w:rPr>
                <w:b/>
                <w:bCs/>
                <w:i/>
                <w:iCs/>
              </w:rPr>
            </w:pPr>
            <w:r w:rsidRPr="00AE047D">
              <w:rPr>
                <w:b/>
                <w:bCs/>
                <w:i/>
                <w:iCs/>
              </w:rPr>
              <w:t>Moderna miljövillkor</w:t>
            </w:r>
          </w:p>
          <w:p w14:paraId="795EE4F5" w14:textId="77777777" w:rsidR="00624359" w:rsidRPr="00AE047D" w:rsidRDefault="00624359" w:rsidP="004E1D29">
            <w:pPr>
              <w:pStyle w:val="Brdtextmedindrag"/>
              <w:ind w:firstLine="0"/>
              <w:rPr>
                <w:i/>
                <w:iCs/>
              </w:rPr>
            </w:pPr>
            <w:r w:rsidRPr="00AE047D">
              <w:rPr>
                <w:i/>
                <w:iCs/>
              </w:rPr>
              <w:t>16 §</w:t>
            </w:r>
          </w:p>
          <w:p w14:paraId="48827D6B" w14:textId="77777777" w:rsidR="00624359" w:rsidRPr="00AE047D" w:rsidRDefault="00624359" w:rsidP="004E1D29">
            <w:pPr>
              <w:pStyle w:val="Brdtextmedindrag"/>
              <w:ind w:firstLine="0"/>
              <w:rPr>
                <w:i/>
                <w:iCs/>
              </w:rPr>
            </w:pPr>
            <w:r w:rsidRPr="00AE047D">
              <w:rPr>
                <w:i/>
                <w:iCs/>
              </w:rPr>
              <w:t>Den som bedriver en sådan</w:t>
            </w:r>
            <w:r>
              <w:rPr>
                <w:i/>
                <w:iCs/>
              </w:rPr>
              <w:t xml:space="preserve"> </w:t>
            </w:r>
            <w:r w:rsidRPr="00AE047D">
              <w:rPr>
                <w:i/>
                <w:iCs/>
              </w:rPr>
              <w:t>miljöfarlig verksamhet som avses i</w:t>
            </w:r>
            <w:r>
              <w:rPr>
                <w:i/>
                <w:iCs/>
              </w:rPr>
              <w:t xml:space="preserve"> </w:t>
            </w:r>
            <w:r w:rsidRPr="00AE047D">
              <w:rPr>
                <w:i/>
                <w:iCs/>
              </w:rPr>
              <w:t>andra stycket ska se till att verksamheten</w:t>
            </w:r>
            <w:r>
              <w:rPr>
                <w:i/>
                <w:iCs/>
              </w:rPr>
              <w:t xml:space="preserve"> </w:t>
            </w:r>
            <w:r w:rsidRPr="00AE047D">
              <w:rPr>
                <w:i/>
                <w:iCs/>
              </w:rPr>
              <w:t>har moderna miljö</w:t>
            </w:r>
            <w:r>
              <w:rPr>
                <w:i/>
                <w:iCs/>
              </w:rPr>
              <w:softHyphen/>
            </w:r>
            <w:r w:rsidRPr="00AE047D">
              <w:rPr>
                <w:i/>
                <w:iCs/>
              </w:rPr>
              <w:t>villkor.</w:t>
            </w:r>
            <w:r>
              <w:rPr>
                <w:i/>
                <w:iCs/>
              </w:rPr>
              <w:t xml:space="preserve"> </w:t>
            </w:r>
            <w:r w:rsidRPr="00AE047D">
              <w:rPr>
                <w:i/>
                <w:iCs/>
              </w:rPr>
              <w:t>Med detta avses att tillståndets</w:t>
            </w:r>
            <w:r>
              <w:rPr>
                <w:i/>
                <w:iCs/>
              </w:rPr>
              <w:t xml:space="preserve"> </w:t>
            </w:r>
            <w:r w:rsidRPr="00AE047D">
              <w:rPr>
                <w:i/>
                <w:iCs/>
              </w:rPr>
              <w:t>villkor eller bestäm</w:t>
            </w:r>
            <w:r>
              <w:rPr>
                <w:i/>
                <w:iCs/>
              </w:rPr>
              <w:softHyphen/>
            </w:r>
            <w:r w:rsidRPr="00AE047D">
              <w:rPr>
                <w:i/>
                <w:iCs/>
              </w:rPr>
              <w:t>melser till</w:t>
            </w:r>
            <w:r>
              <w:rPr>
                <w:i/>
                <w:iCs/>
              </w:rPr>
              <w:t xml:space="preserve"> </w:t>
            </w:r>
            <w:r w:rsidRPr="00AE047D">
              <w:rPr>
                <w:i/>
                <w:iCs/>
              </w:rPr>
              <w:t>skydd för människors hälsa eller</w:t>
            </w:r>
            <w:r>
              <w:rPr>
                <w:i/>
                <w:iCs/>
              </w:rPr>
              <w:t xml:space="preserve"> </w:t>
            </w:r>
            <w:r w:rsidRPr="00AE047D">
              <w:rPr>
                <w:i/>
                <w:iCs/>
              </w:rPr>
              <w:t>miljön har bestämts genom en</w:t>
            </w:r>
            <w:r>
              <w:rPr>
                <w:i/>
                <w:iCs/>
              </w:rPr>
              <w:t xml:space="preserve"> </w:t>
            </w:r>
            <w:r w:rsidRPr="00AE047D">
              <w:rPr>
                <w:i/>
                <w:iCs/>
              </w:rPr>
              <w:t>dom eller i ett beslut som inte är</w:t>
            </w:r>
            <w:r>
              <w:rPr>
                <w:i/>
                <w:iCs/>
              </w:rPr>
              <w:t xml:space="preserve"> </w:t>
            </w:r>
            <w:r w:rsidRPr="00AE047D">
              <w:rPr>
                <w:i/>
                <w:iCs/>
              </w:rPr>
              <w:t>äldre än fyrtio år. Om det i tillståndet</w:t>
            </w:r>
            <w:r>
              <w:rPr>
                <w:i/>
                <w:iCs/>
              </w:rPr>
              <w:t xml:space="preserve"> </w:t>
            </w:r>
            <w:r w:rsidRPr="00AE047D">
              <w:rPr>
                <w:i/>
                <w:iCs/>
              </w:rPr>
              <w:t>för verksamheten har bestämts</w:t>
            </w:r>
            <w:r>
              <w:rPr>
                <w:i/>
                <w:iCs/>
              </w:rPr>
              <w:t xml:space="preserve"> </w:t>
            </w:r>
            <w:r w:rsidRPr="00AE047D">
              <w:rPr>
                <w:i/>
                <w:iCs/>
              </w:rPr>
              <w:t>en annan tid för översyn av</w:t>
            </w:r>
            <w:r>
              <w:rPr>
                <w:i/>
                <w:iCs/>
              </w:rPr>
              <w:t xml:space="preserve"> </w:t>
            </w:r>
            <w:r w:rsidRPr="00AE047D">
              <w:rPr>
                <w:i/>
                <w:iCs/>
              </w:rPr>
              <w:t>miljövillkoren ska dock den tiden</w:t>
            </w:r>
            <w:r>
              <w:rPr>
                <w:i/>
                <w:iCs/>
              </w:rPr>
              <w:t xml:space="preserve"> </w:t>
            </w:r>
            <w:r w:rsidRPr="00AE047D">
              <w:rPr>
                <w:i/>
                <w:iCs/>
              </w:rPr>
              <w:t>gälla.</w:t>
            </w:r>
          </w:p>
          <w:p w14:paraId="511259CC" w14:textId="77777777" w:rsidR="00624359" w:rsidRPr="00AE047D" w:rsidRDefault="00624359" w:rsidP="004E1D29">
            <w:pPr>
              <w:pStyle w:val="Brdtextmedindrag"/>
              <w:rPr>
                <w:i/>
                <w:iCs/>
              </w:rPr>
            </w:pPr>
            <w:r w:rsidRPr="00AE047D">
              <w:rPr>
                <w:i/>
                <w:iCs/>
              </w:rPr>
              <w:t>Första stycket gäller miljöfarliga</w:t>
            </w:r>
          </w:p>
          <w:p w14:paraId="480BBE7A" w14:textId="77777777" w:rsidR="00624359" w:rsidRPr="00AE047D" w:rsidRDefault="00624359" w:rsidP="004E1D29">
            <w:pPr>
              <w:pStyle w:val="Brdtextmedindrag"/>
              <w:rPr>
                <w:i/>
                <w:iCs/>
              </w:rPr>
            </w:pPr>
            <w:r w:rsidRPr="00AE047D">
              <w:rPr>
                <w:i/>
                <w:iCs/>
              </w:rPr>
              <w:t>verksamheter som</w:t>
            </w:r>
            <w:r>
              <w:rPr>
                <w:i/>
                <w:iCs/>
              </w:rPr>
              <w:t xml:space="preserve"> </w:t>
            </w:r>
          </w:p>
          <w:p w14:paraId="05972039" w14:textId="77777777" w:rsidR="00624359" w:rsidRPr="00AE047D" w:rsidRDefault="00624359" w:rsidP="004E1D29">
            <w:pPr>
              <w:pStyle w:val="Brdtextmedindrag"/>
              <w:rPr>
                <w:i/>
                <w:iCs/>
              </w:rPr>
            </w:pPr>
            <w:r w:rsidRPr="00AE047D">
              <w:rPr>
                <w:i/>
                <w:iCs/>
              </w:rPr>
              <w:t>1.</w:t>
            </w:r>
            <w:r>
              <w:rPr>
                <w:i/>
                <w:iCs/>
              </w:rPr>
              <w:t> </w:t>
            </w:r>
            <w:r w:rsidRPr="00AE047D">
              <w:rPr>
                <w:i/>
                <w:iCs/>
              </w:rPr>
              <w:t>är tillståndspliktiga enligt</w:t>
            </w:r>
            <w:r>
              <w:rPr>
                <w:i/>
                <w:iCs/>
              </w:rPr>
              <w:t xml:space="preserve"> </w:t>
            </w:r>
            <w:r w:rsidRPr="00AE047D">
              <w:rPr>
                <w:i/>
                <w:iCs/>
              </w:rPr>
              <w:t>föreskrifter som har meddelats</w:t>
            </w:r>
            <w:r>
              <w:rPr>
                <w:i/>
                <w:iCs/>
              </w:rPr>
              <w:t xml:space="preserve"> </w:t>
            </w:r>
            <w:r w:rsidRPr="00AE047D">
              <w:rPr>
                <w:i/>
                <w:iCs/>
              </w:rPr>
              <w:t>med stöd av 6 §,</w:t>
            </w:r>
          </w:p>
          <w:p w14:paraId="11BBCC47" w14:textId="77777777" w:rsidR="00624359" w:rsidRPr="00AE047D" w:rsidRDefault="00624359" w:rsidP="004E1D29">
            <w:pPr>
              <w:pStyle w:val="Brdtextmedindrag"/>
              <w:rPr>
                <w:i/>
                <w:iCs/>
              </w:rPr>
            </w:pPr>
            <w:r w:rsidRPr="00AE047D">
              <w:rPr>
                <w:i/>
                <w:iCs/>
              </w:rPr>
              <w:t>2.</w:t>
            </w:r>
            <w:r>
              <w:rPr>
                <w:i/>
                <w:iCs/>
              </w:rPr>
              <w:t> </w:t>
            </w:r>
            <w:r w:rsidRPr="00AE047D">
              <w:rPr>
                <w:i/>
                <w:iCs/>
              </w:rPr>
              <w:t>prövas av länsstyrelse eller</w:t>
            </w:r>
            <w:r>
              <w:rPr>
                <w:i/>
                <w:iCs/>
              </w:rPr>
              <w:t xml:space="preserve"> </w:t>
            </w:r>
            <w:r w:rsidRPr="00AE047D">
              <w:rPr>
                <w:i/>
                <w:iCs/>
              </w:rPr>
              <w:t>mark- och miljödomstol som</w:t>
            </w:r>
            <w:r>
              <w:rPr>
                <w:i/>
                <w:iCs/>
              </w:rPr>
              <w:t xml:space="preserve"> </w:t>
            </w:r>
            <w:r w:rsidRPr="00AE047D">
              <w:rPr>
                <w:i/>
                <w:iCs/>
              </w:rPr>
              <w:t>första instans, och</w:t>
            </w:r>
          </w:p>
          <w:p w14:paraId="6C9881A7" w14:textId="77777777" w:rsidR="00624359" w:rsidRDefault="00624359" w:rsidP="004E1D29">
            <w:pPr>
              <w:pStyle w:val="Brdtextmedindrag"/>
            </w:pPr>
            <w:r w:rsidRPr="00AE047D">
              <w:rPr>
                <w:i/>
                <w:iCs/>
              </w:rPr>
              <w:t>3.</w:t>
            </w:r>
            <w:r>
              <w:rPr>
                <w:i/>
                <w:iCs/>
              </w:rPr>
              <w:t> </w:t>
            </w:r>
            <w:r w:rsidRPr="00AE047D">
              <w:rPr>
                <w:i/>
                <w:iCs/>
              </w:rPr>
              <w:t>bedrivs enligt ett tillstånd</w:t>
            </w:r>
            <w:r>
              <w:rPr>
                <w:i/>
                <w:iCs/>
              </w:rPr>
              <w:t xml:space="preserve"> </w:t>
            </w:r>
            <w:r w:rsidRPr="00AE047D">
              <w:rPr>
                <w:i/>
                <w:iCs/>
              </w:rPr>
              <w:t>som inte är tidsbegränsat.</w:t>
            </w:r>
            <w:r>
              <w:rPr>
                <w:i/>
                <w:iCs/>
              </w:rPr>
              <w:t xml:space="preserve"> </w:t>
            </w:r>
          </w:p>
        </w:tc>
      </w:tr>
    </w:tbl>
    <w:p w14:paraId="34EB6A35" w14:textId="77777777" w:rsidR="00624359" w:rsidRDefault="00624359" w:rsidP="003727E5">
      <w:pPr>
        <w:pStyle w:val="Brdtextmedindrag"/>
      </w:pPr>
    </w:p>
    <w:p w14:paraId="46564A9F" w14:textId="77777777" w:rsidR="00624359" w:rsidRPr="00AE047D" w:rsidRDefault="00624359" w:rsidP="003727E5">
      <w:pPr>
        <w:pStyle w:val="Brdtextmedindrag"/>
        <w:jc w:val="center"/>
        <w:rPr>
          <w:b/>
          <w:bCs/>
        </w:rPr>
      </w:pPr>
      <w:r>
        <w:rPr>
          <w:b/>
          <w:bCs/>
        </w:rPr>
        <w:t>16 kap.</w:t>
      </w:r>
    </w:p>
    <w:p w14:paraId="777987A8" w14:textId="77777777" w:rsidR="00624359" w:rsidRDefault="00624359" w:rsidP="003727E5">
      <w:pPr>
        <w:pStyle w:val="Brdtextmedindrag"/>
        <w:jc w:val="center"/>
      </w:pPr>
      <w:r>
        <w:t>2 a §</w:t>
      </w:r>
      <w:r>
        <w:rPr>
          <w:rStyle w:val="Fotnotsreferens"/>
        </w:rPr>
        <w:footnoteReference w:id="43"/>
      </w:r>
    </w:p>
    <w:tbl>
      <w:tblPr>
        <w:tblW w:w="5000" w:type="pct"/>
        <w:tblCellMar>
          <w:left w:w="125" w:type="dxa"/>
          <w:right w:w="125" w:type="dxa"/>
        </w:tblCellMar>
        <w:tblLook w:val="0600" w:firstRow="0" w:lastRow="0" w:firstColumn="0" w:lastColumn="0" w:noHBand="1" w:noVBand="1"/>
      </w:tblPr>
      <w:tblGrid>
        <w:gridCol w:w="2948"/>
        <w:gridCol w:w="2949"/>
      </w:tblGrid>
      <w:tr w:rsidR="00D927B8" w14:paraId="17108784" w14:textId="77777777">
        <w:tc>
          <w:tcPr>
            <w:tcW w:w="2500" w:type="pct"/>
            <w:shd w:val="clear" w:color="auto" w:fill="auto"/>
            <w:tcMar>
              <w:left w:w="0" w:type="dxa"/>
            </w:tcMar>
          </w:tcPr>
          <w:p w14:paraId="0C562654" w14:textId="77777777" w:rsidR="00624359" w:rsidRDefault="00624359" w:rsidP="004E1D29">
            <w:pPr>
              <w:pStyle w:val="Brdtextmedindrag"/>
              <w:ind w:firstLine="0"/>
            </w:pPr>
            <w:r>
              <w:t xml:space="preserve">Vid ändring av en miljöfarlig verksamhet </w:t>
            </w:r>
            <w:r w:rsidRPr="002A3E61">
              <w:rPr>
                <w:i/>
                <w:iCs/>
              </w:rPr>
              <w:t>får</w:t>
            </w:r>
            <w:r>
              <w:t xml:space="preserve"> tillståndet be</w:t>
            </w:r>
            <w:r>
              <w:softHyphen/>
              <w:t>gränsas till att enbart avse ändringen (ändringstillstånd).</w:t>
            </w:r>
          </w:p>
        </w:tc>
        <w:tc>
          <w:tcPr>
            <w:tcW w:w="2500" w:type="pct"/>
            <w:shd w:val="clear" w:color="auto" w:fill="auto"/>
            <w:tcMar>
              <w:right w:w="0" w:type="dxa"/>
            </w:tcMar>
          </w:tcPr>
          <w:p w14:paraId="60092660" w14:textId="77777777" w:rsidR="00624359" w:rsidRDefault="00624359" w:rsidP="004E1D29">
            <w:pPr>
              <w:pStyle w:val="Brdtextmedindrag"/>
              <w:ind w:firstLine="0"/>
            </w:pPr>
            <w:r>
              <w:t xml:space="preserve">Vid ändring av en miljöfarlig verksamhet </w:t>
            </w:r>
            <w:r w:rsidRPr="002A3E61">
              <w:rPr>
                <w:i/>
                <w:iCs/>
              </w:rPr>
              <w:t>ska</w:t>
            </w:r>
            <w:r>
              <w:t xml:space="preserve"> tillståndet be</w:t>
            </w:r>
            <w:r>
              <w:softHyphen/>
              <w:t xml:space="preserve">gränsas till att enbart avse ändringen (ändringstillstånd) </w:t>
            </w:r>
            <w:r w:rsidRPr="002A3E61">
              <w:rPr>
                <w:i/>
                <w:iCs/>
              </w:rPr>
              <w:t>om inte ansökan avser tillstånd för hela verksamheten</w:t>
            </w:r>
            <w:r>
              <w:t>.</w:t>
            </w:r>
          </w:p>
        </w:tc>
      </w:tr>
    </w:tbl>
    <w:p w14:paraId="05005451" w14:textId="77777777" w:rsidR="00624359" w:rsidRDefault="00624359" w:rsidP="003727E5">
      <w:pPr>
        <w:pStyle w:val="Brdtextmedindrag"/>
      </w:pPr>
    </w:p>
    <w:p w14:paraId="78AF4A7D" w14:textId="77777777" w:rsidR="00624359" w:rsidRPr="00DC4ECD" w:rsidRDefault="00624359" w:rsidP="003727E5">
      <w:pPr>
        <w:pStyle w:val="Brdtextmedindrag"/>
        <w:jc w:val="center"/>
        <w:rPr>
          <w:b/>
          <w:bCs/>
        </w:rPr>
      </w:pPr>
      <w:r>
        <w:rPr>
          <w:b/>
          <w:bCs/>
        </w:rPr>
        <w:t>17 kap.</w:t>
      </w:r>
    </w:p>
    <w:p w14:paraId="77C99DE9" w14:textId="77777777" w:rsidR="00624359" w:rsidRDefault="00624359" w:rsidP="003727E5">
      <w:pPr>
        <w:pStyle w:val="Brdtextmedindrag"/>
        <w:jc w:val="center"/>
      </w:pPr>
      <w:r>
        <w:t>3 §</w:t>
      </w:r>
      <w:r>
        <w:rPr>
          <w:rStyle w:val="Fotnotsreferens"/>
        </w:rPr>
        <w:footnoteReference w:id="44"/>
      </w:r>
    </w:p>
    <w:p w14:paraId="0CBBE145" w14:textId="77777777" w:rsidR="00624359" w:rsidRDefault="00624359" w:rsidP="003727E5">
      <w:pPr>
        <w:pStyle w:val="Brdtextmedindrag"/>
        <w:ind w:firstLine="0"/>
      </w:pPr>
      <w:r>
        <w:t>Regeringen får för ett visst fall förbehålla sig att pröva tillåtligheten av en verksamhet som inte omfattas av kravet på prövning enligt 1 §, om</w:t>
      </w:r>
    </w:p>
    <w:p w14:paraId="1EBDBDA7" w14:textId="77777777" w:rsidR="00624359" w:rsidRDefault="00624359" w:rsidP="003727E5">
      <w:pPr>
        <w:pStyle w:val="Brdtextmedindrag"/>
      </w:pPr>
      <w:r>
        <w:t>1. verksamheten i betraktande av de intressen som denna balk enligt 1 kap. 1 § ska främja kan antas få betydande omfattning eller bli av ingripande slag,</w:t>
      </w:r>
    </w:p>
    <w:p w14:paraId="7021823D" w14:textId="77777777" w:rsidR="00624359" w:rsidRDefault="00624359" w:rsidP="003727E5">
      <w:pPr>
        <w:pStyle w:val="Brdtextmedindrag"/>
      </w:pPr>
      <w:r>
        <w:t>2. verksamheten utanför ett område som har förtecknats enligt 7 kap. 27 § kan antas mer än obetydligt skada naturvärdet inom området, eller</w:t>
      </w:r>
    </w:p>
    <w:p w14:paraId="508E3E71" w14:textId="77777777" w:rsidR="00624359" w:rsidRDefault="00624359" w:rsidP="003727E5">
      <w:pPr>
        <w:pStyle w:val="Brdtextmedindrag"/>
      </w:pPr>
      <w:r>
        <w:t>3. verksamheten omfattas av 4 kap. 6 § tredje stycket.</w:t>
      </w:r>
    </w:p>
    <w:p w14:paraId="7BFE5E9F" w14:textId="77777777" w:rsidR="00624359" w:rsidRDefault="00624359" w:rsidP="003727E5">
      <w:pPr>
        <w:pStyle w:val="Brdtextmedindrag"/>
      </w:pPr>
      <w:r>
        <w:t>Rätten till förbehåll enligt första stycket 2 gäller enbart verksamhet som är tillståndspliktig enligt balken eller enligt föreskrifter som har meddelats med stöd av balken.</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52522A4D" w14:textId="77777777">
        <w:tc>
          <w:tcPr>
            <w:tcW w:w="2500" w:type="pct"/>
            <w:shd w:val="clear" w:color="auto" w:fill="auto"/>
            <w:tcMar>
              <w:left w:w="0" w:type="dxa"/>
            </w:tcMar>
          </w:tcPr>
          <w:p w14:paraId="6880F757" w14:textId="77777777" w:rsidR="00624359" w:rsidRDefault="00624359" w:rsidP="004E1D29">
            <w:pPr>
              <w:pStyle w:val="Brdtextmedindrag"/>
            </w:pPr>
            <w:r>
              <w:t>Om ett mål eller ärende enligt denna balk pågår om tillstånds</w:t>
            </w:r>
            <w:r>
              <w:softHyphen/>
              <w:t xml:space="preserve">prövning av verksamheten, ska regeringen </w:t>
            </w:r>
            <w:r w:rsidRPr="00B95FFA">
              <w:rPr>
                <w:i/>
                <w:iCs/>
              </w:rPr>
              <w:t>omedelbart lämna besked om förbehållet till den tillståndsprövande mark- och miljödomstolen eller myndigheten</w:t>
            </w:r>
            <w:r>
              <w:t>.</w:t>
            </w:r>
          </w:p>
        </w:tc>
        <w:tc>
          <w:tcPr>
            <w:tcW w:w="2500" w:type="pct"/>
            <w:shd w:val="clear" w:color="auto" w:fill="auto"/>
            <w:tcMar>
              <w:right w:w="0" w:type="dxa"/>
            </w:tcMar>
          </w:tcPr>
          <w:p w14:paraId="369DAEEE" w14:textId="77777777" w:rsidR="00624359" w:rsidRDefault="00624359" w:rsidP="004E1D29">
            <w:pPr>
              <w:pStyle w:val="Brdtextmedindrag"/>
            </w:pPr>
            <w:r>
              <w:t>Om ett mål eller ärende enligt denna balk pågår om tillstånds</w:t>
            </w:r>
            <w:r>
              <w:softHyphen/>
              <w:t xml:space="preserve">prövning av verksamheten, ska regeringen </w:t>
            </w:r>
            <w:r w:rsidRPr="00B95FFA">
              <w:rPr>
                <w:i/>
                <w:iCs/>
              </w:rPr>
              <w:t>besluta om förbehåll innan första instans har meddelat dom eller beslut om tillåtlighet</w:t>
            </w:r>
            <w:r>
              <w:t>.</w:t>
            </w:r>
          </w:p>
        </w:tc>
      </w:tr>
    </w:tbl>
    <w:p w14:paraId="4B211E54" w14:textId="77777777" w:rsidR="00624359" w:rsidRDefault="00624359" w:rsidP="003727E5">
      <w:pPr>
        <w:pStyle w:val="Brdtextmedindrag"/>
        <w:jc w:val="center"/>
      </w:pPr>
      <w:r>
        <w:t>5 §</w:t>
      </w:r>
      <w:r>
        <w:rPr>
          <w:rStyle w:val="Fotnotsreferens"/>
        </w:rPr>
        <w:footnoteReference w:id="45"/>
      </w:r>
    </w:p>
    <w:p w14:paraId="5095506F" w14:textId="77777777" w:rsidR="00624359" w:rsidRDefault="00624359" w:rsidP="003727E5">
      <w:pPr>
        <w:pStyle w:val="Brdtextmedindrag"/>
        <w:ind w:firstLine="0"/>
      </w:pPr>
      <w:r>
        <w:t>En myndighet eller kommun som inom sitt verksamhetsområde får kännedom om en verksamhet som avses i 3 § ska underrätta regeringen om verksamheten.</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36A8C6EC" w14:textId="77777777">
        <w:tc>
          <w:tcPr>
            <w:tcW w:w="2500" w:type="pct"/>
            <w:shd w:val="clear" w:color="auto" w:fill="auto"/>
            <w:tcMar>
              <w:left w:w="0" w:type="dxa"/>
            </w:tcMar>
          </w:tcPr>
          <w:p w14:paraId="0B3B9CF3" w14:textId="77777777" w:rsidR="00624359" w:rsidRPr="00C67EBF" w:rsidRDefault="00624359" w:rsidP="004E1D29">
            <w:pPr>
              <w:pStyle w:val="Brdtextmedindrag"/>
              <w:rPr>
                <w:i/>
                <w:iCs/>
              </w:rPr>
            </w:pPr>
            <w:r w:rsidRPr="00C67EBF">
              <w:rPr>
                <w:i/>
                <w:iCs/>
              </w:rPr>
              <w:t>Trafikverket ska årligen under</w:t>
            </w:r>
            <w:r>
              <w:rPr>
                <w:i/>
                <w:iCs/>
              </w:rPr>
              <w:softHyphen/>
            </w:r>
            <w:r w:rsidRPr="00C67EBF">
              <w:rPr>
                <w:i/>
                <w:iCs/>
              </w:rPr>
              <w:t>rätta regeringen om byggande av vägar och järnvägar som omfattas av första stycket.</w:t>
            </w:r>
          </w:p>
        </w:tc>
        <w:tc>
          <w:tcPr>
            <w:tcW w:w="2500" w:type="pct"/>
            <w:shd w:val="clear" w:color="auto" w:fill="auto"/>
            <w:tcMar>
              <w:right w:w="0" w:type="dxa"/>
            </w:tcMar>
          </w:tcPr>
          <w:p w14:paraId="0900DBF7" w14:textId="77777777" w:rsidR="00624359" w:rsidRDefault="00624359" w:rsidP="004E1D29">
            <w:pPr>
              <w:pStyle w:val="Brdtextmedindrag"/>
              <w:rPr>
                <w:i/>
                <w:iCs/>
              </w:rPr>
            </w:pPr>
            <w:r w:rsidRPr="00C67EBF">
              <w:rPr>
                <w:i/>
                <w:iCs/>
              </w:rPr>
              <w:t>Om ett mål eller ärende enligt denna balk pågår om tillstånds</w:t>
            </w:r>
            <w:r w:rsidRPr="00C67EBF">
              <w:rPr>
                <w:i/>
                <w:iCs/>
              </w:rPr>
              <w:softHyphen/>
              <w:t>prövning av verksamheten, ska myndigheten eller kommunen underrätta regeringen innan första instans har meddelat dom eller beslut om tillåtlighet.</w:t>
            </w:r>
          </w:p>
          <w:p w14:paraId="0103435D" w14:textId="77777777" w:rsidR="00624359" w:rsidRPr="00C67EBF" w:rsidRDefault="00624359" w:rsidP="004E1D29">
            <w:pPr>
              <w:pStyle w:val="Brdtextmedindrag"/>
              <w:rPr>
                <w:i/>
                <w:iCs/>
              </w:rPr>
            </w:pPr>
            <w:r w:rsidRPr="00C67EBF">
              <w:rPr>
                <w:i/>
                <w:iCs/>
              </w:rPr>
              <w:t>Trafikverket ska årligen under</w:t>
            </w:r>
            <w:r>
              <w:rPr>
                <w:i/>
                <w:iCs/>
              </w:rPr>
              <w:softHyphen/>
            </w:r>
            <w:r w:rsidRPr="00C67EBF">
              <w:rPr>
                <w:i/>
                <w:iCs/>
              </w:rPr>
              <w:t>rätta</w:t>
            </w:r>
            <w:r>
              <w:rPr>
                <w:i/>
                <w:iCs/>
              </w:rPr>
              <w:t xml:space="preserve"> </w:t>
            </w:r>
            <w:r w:rsidRPr="00C67EBF">
              <w:rPr>
                <w:i/>
                <w:iCs/>
              </w:rPr>
              <w:t>regeringen om byggande av</w:t>
            </w:r>
            <w:r>
              <w:rPr>
                <w:i/>
                <w:iCs/>
              </w:rPr>
              <w:t xml:space="preserve"> </w:t>
            </w:r>
            <w:r w:rsidRPr="00C67EBF">
              <w:rPr>
                <w:i/>
                <w:iCs/>
              </w:rPr>
              <w:t>vägar och järnvägar som omfattas</w:t>
            </w:r>
            <w:r>
              <w:rPr>
                <w:i/>
                <w:iCs/>
              </w:rPr>
              <w:t xml:space="preserve"> </w:t>
            </w:r>
            <w:r w:rsidRPr="00C67EBF">
              <w:rPr>
                <w:i/>
                <w:iCs/>
              </w:rPr>
              <w:t>av första stycket.</w:t>
            </w:r>
          </w:p>
        </w:tc>
      </w:tr>
    </w:tbl>
    <w:p w14:paraId="185315A5" w14:textId="77777777" w:rsidR="00624359" w:rsidRDefault="00624359" w:rsidP="003727E5">
      <w:pPr>
        <w:pStyle w:val="Brdtextmedindrag"/>
      </w:pPr>
    </w:p>
    <w:p w14:paraId="4672268B" w14:textId="77777777" w:rsidR="00624359" w:rsidRPr="008531D5" w:rsidRDefault="00624359" w:rsidP="003727E5">
      <w:pPr>
        <w:pStyle w:val="Brdtextmedindrag"/>
        <w:jc w:val="center"/>
        <w:rPr>
          <w:b/>
          <w:bCs/>
        </w:rPr>
      </w:pPr>
      <w:r>
        <w:rPr>
          <w:b/>
          <w:bCs/>
        </w:rPr>
        <w:t>19 kap.</w:t>
      </w:r>
    </w:p>
    <w:p w14:paraId="243D86E7" w14:textId="77777777" w:rsidR="00624359" w:rsidRDefault="00624359" w:rsidP="003727E5">
      <w:pPr>
        <w:pStyle w:val="Brdtextmedindrag"/>
        <w:jc w:val="center"/>
      </w:pPr>
      <w:r>
        <w:t>5 §</w:t>
      </w:r>
      <w:r>
        <w:rPr>
          <w:rStyle w:val="Fotnotsreferens"/>
        </w:rPr>
        <w:footnoteReference w:id="46"/>
      </w:r>
    </w:p>
    <w:p w14:paraId="676D0EAD" w14:textId="77777777" w:rsidR="00624359" w:rsidRDefault="00624359" w:rsidP="003727E5">
      <w:pPr>
        <w:pStyle w:val="Brdtextmedindrag"/>
        <w:ind w:firstLine="0"/>
      </w:pPr>
      <w:r>
        <w:t>I ett ärende som prövas av länsstyrelsen eller en kommunal nämnd ska styrelsen eller nämnden tillämpa bestämmelserna</w:t>
      </w:r>
    </w:p>
    <w:p w14:paraId="5DD8FCFB" w14:textId="77777777" w:rsidR="00624359" w:rsidRDefault="00624359" w:rsidP="003727E5">
      <w:pPr>
        <w:pStyle w:val="Brdtextmedindrag"/>
      </w:pPr>
      <w:r>
        <w:t>1. i 22 kap. 1, 1 d och 1 e §§ om ansökans form och innehåll,</w:t>
      </w:r>
    </w:p>
    <w:p w14:paraId="686E05DE" w14:textId="77777777" w:rsidR="00624359" w:rsidRDefault="00624359" w:rsidP="003727E5">
      <w:pPr>
        <w:pStyle w:val="Brdtextmedindrag"/>
      </w:pPr>
      <w:r>
        <w:t>2. i 22 kap. 2 § om en ansökans ingivande och brister i den,</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5EAB364D" w14:textId="77777777">
        <w:tc>
          <w:tcPr>
            <w:tcW w:w="2500" w:type="pct"/>
            <w:shd w:val="clear" w:color="auto" w:fill="auto"/>
            <w:tcMar>
              <w:left w:w="0" w:type="dxa"/>
            </w:tcMar>
          </w:tcPr>
          <w:p w14:paraId="5FE409EF" w14:textId="77777777" w:rsidR="00624359" w:rsidRDefault="00624359" w:rsidP="004E1D29">
            <w:pPr>
              <w:pStyle w:val="Brdtextmedindrag"/>
            </w:pPr>
            <w:r>
              <w:t>3. i 22 kap. 2 a § om prövningar som avses i 24 kap. 3, 5, 8, 9 och 13 §§,</w:t>
            </w:r>
          </w:p>
        </w:tc>
        <w:tc>
          <w:tcPr>
            <w:tcW w:w="2500" w:type="pct"/>
            <w:shd w:val="clear" w:color="auto" w:fill="auto"/>
            <w:tcMar>
              <w:right w:w="0" w:type="dxa"/>
            </w:tcMar>
          </w:tcPr>
          <w:p w14:paraId="4A5E126E" w14:textId="77777777" w:rsidR="00624359" w:rsidRDefault="00624359" w:rsidP="004E1D29">
            <w:pPr>
              <w:pStyle w:val="Brdtextmedindrag"/>
            </w:pPr>
            <w:r>
              <w:t>3. i 22 kap. 2 a § om prövningar som avses i 24 kap. 3, 5, 8, 9, 10 och 13 §§,</w:t>
            </w:r>
          </w:p>
        </w:tc>
      </w:tr>
      <w:tr w:rsidR="00D927B8" w:rsidRPr="00CA1511" w14:paraId="694F1DAF" w14:textId="77777777">
        <w:tc>
          <w:tcPr>
            <w:tcW w:w="2500" w:type="pct"/>
            <w:shd w:val="clear" w:color="auto" w:fill="auto"/>
            <w:tcMar>
              <w:left w:w="0" w:type="dxa"/>
            </w:tcMar>
          </w:tcPr>
          <w:p w14:paraId="14FC289F" w14:textId="77777777" w:rsidR="00624359" w:rsidRDefault="00624359" w:rsidP="004E1D29">
            <w:pPr>
              <w:pStyle w:val="Brdtextmedindrag"/>
            </w:pPr>
          </w:p>
        </w:tc>
        <w:tc>
          <w:tcPr>
            <w:tcW w:w="2500" w:type="pct"/>
            <w:shd w:val="clear" w:color="auto" w:fill="auto"/>
            <w:tcMar>
              <w:right w:w="0" w:type="dxa"/>
            </w:tcMar>
          </w:tcPr>
          <w:p w14:paraId="28AF1801" w14:textId="77777777" w:rsidR="00624359" w:rsidRPr="00062339" w:rsidRDefault="00624359" w:rsidP="004E1D29">
            <w:pPr>
              <w:pStyle w:val="Brdtextmedindrag"/>
              <w:rPr>
                <w:i/>
                <w:iCs/>
                <w:lang w:val="nb-NO"/>
              </w:rPr>
            </w:pPr>
            <w:r w:rsidRPr="00062339">
              <w:rPr>
                <w:i/>
                <w:iCs/>
                <w:lang w:val="nb-NO"/>
              </w:rPr>
              <w:t>4. i 22 kap. 2 d § om tidsplaner,</w:t>
            </w:r>
          </w:p>
        </w:tc>
      </w:tr>
      <w:tr w:rsidR="00D927B8" w14:paraId="1B32AA21" w14:textId="77777777">
        <w:tc>
          <w:tcPr>
            <w:tcW w:w="2500" w:type="pct"/>
            <w:shd w:val="clear" w:color="auto" w:fill="auto"/>
            <w:tcMar>
              <w:left w:w="0" w:type="dxa"/>
            </w:tcMar>
          </w:tcPr>
          <w:p w14:paraId="7B38F1F9" w14:textId="77777777" w:rsidR="00624359" w:rsidRDefault="00624359" w:rsidP="004E1D29">
            <w:pPr>
              <w:pStyle w:val="Brdtextmedindrag"/>
            </w:pPr>
            <w:r w:rsidRPr="008531D5">
              <w:rPr>
                <w:i/>
                <w:iCs/>
              </w:rPr>
              <w:t>4.</w:t>
            </w:r>
            <w:r>
              <w:t xml:space="preserve"> i 22 kap. 3 § om kungörelses innehåll,</w:t>
            </w:r>
          </w:p>
        </w:tc>
        <w:tc>
          <w:tcPr>
            <w:tcW w:w="2500" w:type="pct"/>
            <w:shd w:val="clear" w:color="auto" w:fill="auto"/>
            <w:tcMar>
              <w:right w:w="0" w:type="dxa"/>
            </w:tcMar>
          </w:tcPr>
          <w:p w14:paraId="52A7D784" w14:textId="77777777" w:rsidR="00624359" w:rsidRDefault="00624359" w:rsidP="004E1D29">
            <w:pPr>
              <w:pStyle w:val="Brdtextmedindrag"/>
            </w:pPr>
            <w:r w:rsidRPr="008531D5">
              <w:rPr>
                <w:i/>
                <w:iCs/>
              </w:rPr>
              <w:t>5.</w:t>
            </w:r>
            <w:r>
              <w:t xml:space="preserve"> i 22 kap. 3 § om kungörelses innehåll,</w:t>
            </w:r>
          </w:p>
        </w:tc>
      </w:tr>
      <w:tr w:rsidR="00D927B8" w14:paraId="01B56884" w14:textId="77777777">
        <w:tc>
          <w:tcPr>
            <w:tcW w:w="2500" w:type="pct"/>
            <w:shd w:val="clear" w:color="auto" w:fill="auto"/>
            <w:tcMar>
              <w:left w:w="0" w:type="dxa"/>
            </w:tcMar>
          </w:tcPr>
          <w:p w14:paraId="05D35068" w14:textId="77777777" w:rsidR="00624359" w:rsidRDefault="00624359" w:rsidP="004E1D29">
            <w:pPr>
              <w:pStyle w:val="Brdtextmedindrag"/>
            </w:pPr>
            <w:r w:rsidRPr="008531D5">
              <w:rPr>
                <w:i/>
                <w:iCs/>
              </w:rPr>
              <w:t>5.</w:t>
            </w:r>
            <w:r w:rsidRPr="008531D5">
              <w:t xml:space="preserve"> i 22 kap. 6 § om talerätt,</w:t>
            </w:r>
          </w:p>
        </w:tc>
        <w:tc>
          <w:tcPr>
            <w:tcW w:w="2500" w:type="pct"/>
            <w:shd w:val="clear" w:color="auto" w:fill="auto"/>
            <w:tcMar>
              <w:right w:w="0" w:type="dxa"/>
            </w:tcMar>
          </w:tcPr>
          <w:p w14:paraId="16C0512B" w14:textId="77777777" w:rsidR="00624359" w:rsidRDefault="00624359" w:rsidP="004E1D29">
            <w:pPr>
              <w:pStyle w:val="Brdtextmedindrag"/>
            </w:pPr>
            <w:r w:rsidRPr="008531D5">
              <w:rPr>
                <w:i/>
                <w:iCs/>
              </w:rPr>
              <w:t>6.</w:t>
            </w:r>
            <w:r w:rsidRPr="008531D5">
              <w:t xml:space="preserve"> i 22 kap. 6 § om talerätt,</w:t>
            </w:r>
          </w:p>
        </w:tc>
      </w:tr>
      <w:tr w:rsidR="00D927B8" w14:paraId="27775018" w14:textId="77777777">
        <w:tc>
          <w:tcPr>
            <w:tcW w:w="2500" w:type="pct"/>
            <w:shd w:val="clear" w:color="auto" w:fill="auto"/>
            <w:tcMar>
              <w:left w:w="0" w:type="dxa"/>
            </w:tcMar>
          </w:tcPr>
          <w:p w14:paraId="1149AF81" w14:textId="43A5AB97" w:rsidR="00624359" w:rsidRDefault="00624359" w:rsidP="004E1D29">
            <w:pPr>
              <w:pStyle w:val="Brdtextmedindrag"/>
            </w:pPr>
            <w:r w:rsidRPr="008531D5">
              <w:rPr>
                <w:i/>
                <w:iCs/>
              </w:rPr>
              <w:t>6.</w:t>
            </w:r>
            <w:r w:rsidR="00B903BC">
              <w:rPr>
                <w:i/>
                <w:iCs/>
              </w:rPr>
              <w:t> </w:t>
            </w:r>
            <w:r>
              <w:t>i 22 kap. 9 § om rätt att företräda fastighet,</w:t>
            </w:r>
          </w:p>
        </w:tc>
        <w:tc>
          <w:tcPr>
            <w:tcW w:w="2500" w:type="pct"/>
            <w:shd w:val="clear" w:color="auto" w:fill="auto"/>
            <w:tcMar>
              <w:right w:w="0" w:type="dxa"/>
            </w:tcMar>
          </w:tcPr>
          <w:p w14:paraId="52DEB411" w14:textId="54950CDA" w:rsidR="00624359" w:rsidRDefault="00624359" w:rsidP="004E1D29">
            <w:pPr>
              <w:pStyle w:val="Brdtextmedindrag"/>
            </w:pPr>
            <w:r w:rsidRPr="008531D5">
              <w:rPr>
                <w:i/>
                <w:iCs/>
              </w:rPr>
              <w:t>7.</w:t>
            </w:r>
            <w:r w:rsidR="00B903BC">
              <w:rPr>
                <w:i/>
                <w:iCs/>
              </w:rPr>
              <w:t> </w:t>
            </w:r>
            <w:r>
              <w:t>i 22 kap. 9 § om rätt att företräda fastighet,</w:t>
            </w:r>
          </w:p>
        </w:tc>
      </w:tr>
      <w:tr w:rsidR="00D927B8" w14:paraId="27486EC8" w14:textId="77777777">
        <w:tc>
          <w:tcPr>
            <w:tcW w:w="2500" w:type="pct"/>
            <w:shd w:val="clear" w:color="auto" w:fill="auto"/>
            <w:tcMar>
              <w:left w:w="0" w:type="dxa"/>
            </w:tcMar>
          </w:tcPr>
          <w:p w14:paraId="7EF93F19" w14:textId="1F329F0F" w:rsidR="00624359" w:rsidRDefault="00624359" w:rsidP="004E1D29">
            <w:pPr>
              <w:pStyle w:val="Brdtextmedindrag"/>
            </w:pPr>
            <w:r w:rsidRPr="00F742B4">
              <w:rPr>
                <w:i/>
                <w:iCs/>
              </w:rPr>
              <w:t>7.</w:t>
            </w:r>
            <w:r w:rsidR="00B903BC">
              <w:rPr>
                <w:i/>
                <w:iCs/>
              </w:rPr>
              <w:t> </w:t>
            </w:r>
            <w:r>
              <w:t>i 22 kap. 12 och 13 §§ om sakkunniga och om att inhämta yttrande,</w:t>
            </w:r>
          </w:p>
        </w:tc>
        <w:tc>
          <w:tcPr>
            <w:tcW w:w="2500" w:type="pct"/>
            <w:shd w:val="clear" w:color="auto" w:fill="auto"/>
            <w:tcMar>
              <w:right w:w="0" w:type="dxa"/>
            </w:tcMar>
          </w:tcPr>
          <w:p w14:paraId="3AF69F37" w14:textId="00C0B0DB" w:rsidR="00624359" w:rsidRDefault="00624359" w:rsidP="004E1D29">
            <w:pPr>
              <w:pStyle w:val="Brdtextmedindrag"/>
            </w:pPr>
            <w:r w:rsidRPr="00F742B4">
              <w:rPr>
                <w:i/>
                <w:iCs/>
              </w:rPr>
              <w:t>8.</w:t>
            </w:r>
            <w:r w:rsidR="00B903BC">
              <w:rPr>
                <w:i/>
                <w:iCs/>
              </w:rPr>
              <w:t> </w:t>
            </w:r>
            <w:r>
              <w:t>i 22 kap. 12 och 13 §§ om sakkunniga och om att inhämta yttrande,</w:t>
            </w:r>
          </w:p>
        </w:tc>
      </w:tr>
      <w:tr w:rsidR="00D927B8" w14:paraId="20CEB2C5" w14:textId="77777777">
        <w:trPr>
          <w:trHeight w:val="752"/>
        </w:trPr>
        <w:tc>
          <w:tcPr>
            <w:tcW w:w="2500" w:type="pct"/>
            <w:shd w:val="clear" w:color="auto" w:fill="auto"/>
            <w:tcMar>
              <w:left w:w="0" w:type="dxa"/>
            </w:tcMar>
          </w:tcPr>
          <w:p w14:paraId="0F7FA76B" w14:textId="1E97614E" w:rsidR="00624359" w:rsidRDefault="00624359" w:rsidP="004E1D29">
            <w:pPr>
              <w:pStyle w:val="Brdtextmedindrag"/>
            </w:pPr>
            <w:r w:rsidRPr="000A46AB">
              <w:rPr>
                <w:i/>
                <w:iCs/>
              </w:rPr>
              <w:t>8.</w:t>
            </w:r>
            <w:r w:rsidR="00B903BC">
              <w:rPr>
                <w:i/>
                <w:iCs/>
              </w:rPr>
              <w:t> </w:t>
            </w:r>
            <w:r>
              <w:t>i 3 kap. 4 § lagen (2010:921) om mark- och miljödomstolar om undersökning på platsen,</w:t>
            </w:r>
          </w:p>
        </w:tc>
        <w:tc>
          <w:tcPr>
            <w:tcW w:w="2500" w:type="pct"/>
            <w:shd w:val="clear" w:color="auto" w:fill="auto"/>
            <w:tcMar>
              <w:right w:w="0" w:type="dxa"/>
            </w:tcMar>
          </w:tcPr>
          <w:p w14:paraId="2F466A7F" w14:textId="0AA5B8CF" w:rsidR="00624359" w:rsidRDefault="00624359" w:rsidP="004E1D29">
            <w:pPr>
              <w:pStyle w:val="Brdtextmedindrag"/>
            </w:pPr>
            <w:r w:rsidRPr="000A46AB">
              <w:rPr>
                <w:i/>
                <w:iCs/>
              </w:rPr>
              <w:t>9.</w:t>
            </w:r>
            <w:r w:rsidR="00B903BC">
              <w:rPr>
                <w:i/>
                <w:iCs/>
              </w:rPr>
              <w:t> </w:t>
            </w:r>
            <w:r>
              <w:t>i 3 kap. 4 § lagen (2010:921) om mark- och miljödomstolar om undersökning på platsen,</w:t>
            </w:r>
          </w:p>
        </w:tc>
      </w:tr>
      <w:tr w:rsidR="00D927B8" w14:paraId="34ACE750" w14:textId="77777777">
        <w:tc>
          <w:tcPr>
            <w:tcW w:w="2500" w:type="pct"/>
            <w:shd w:val="clear" w:color="auto" w:fill="auto"/>
            <w:tcMar>
              <w:left w:w="0" w:type="dxa"/>
            </w:tcMar>
          </w:tcPr>
          <w:p w14:paraId="5E5CC629" w14:textId="77777777" w:rsidR="00624359" w:rsidRDefault="00624359" w:rsidP="004E1D29">
            <w:pPr>
              <w:pStyle w:val="Brdtextmedindrag"/>
            </w:pPr>
            <w:r w:rsidRPr="00CC129F">
              <w:rPr>
                <w:i/>
                <w:iCs/>
              </w:rPr>
              <w:t>9.</w:t>
            </w:r>
            <w:r>
              <w:t xml:space="preserve"> i 22 kap. 25 § första stycket 1–3 och 5–11, andra stycket sista meningen och tredje stycket samt 25 a–25 c, 25 f och 25 g §§ om tillståndsdoms innehåll,</w:t>
            </w:r>
          </w:p>
        </w:tc>
        <w:tc>
          <w:tcPr>
            <w:tcW w:w="2500" w:type="pct"/>
            <w:shd w:val="clear" w:color="auto" w:fill="auto"/>
            <w:tcMar>
              <w:right w:w="0" w:type="dxa"/>
            </w:tcMar>
          </w:tcPr>
          <w:p w14:paraId="282AF0DB" w14:textId="77777777" w:rsidR="00624359" w:rsidRDefault="00624359" w:rsidP="004E1D29">
            <w:pPr>
              <w:pStyle w:val="Brdtextmedindrag"/>
            </w:pPr>
            <w:r w:rsidRPr="00CC129F">
              <w:rPr>
                <w:i/>
                <w:iCs/>
              </w:rPr>
              <w:t>10.</w:t>
            </w:r>
            <w:r>
              <w:t xml:space="preserve"> i 22 kap. 25 § första stycket 1–3 och 5–11, andra stycket sista meningen och tredje stycket samt 25 a–25 c, 25 f och 25 g och</w:t>
            </w:r>
          </w:p>
        </w:tc>
      </w:tr>
      <w:tr w:rsidR="00D927B8" w14:paraId="6832C74B" w14:textId="77777777">
        <w:tc>
          <w:tcPr>
            <w:tcW w:w="2500" w:type="pct"/>
            <w:shd w:val="clear" w:color="auto" w:fill="auto"/>
            <w:tcMar>
              <w:left w:w="0" w:type="dxa"/>
            </w:tcMar>
          </w:tcPr>
          <w:p w14:paraId="0DB3F879" w14:textId="77777777" w:rsidR="00624359" w:rsidRDefault="00624359" w:rsidP="004E1D29">
            <w:pPr>
              <w:pStyle w:val="Brdtextmedindrag"/>
            </w:pPr>
            <w:r w:rsidRPr="00CC129F">
              <w:rPr>
                <w:i/>
                <w:iCs/>
              </w:rPr>
              <w:t>10.</w:t>
            </w:r>
            <w:r>
              <w:t xml:space="preserve"> i 22 kap. 26 § om särskild dom,</w:t>
            </w:r>
          </w:p>
        </w:tc>
        <w:tc>
          <w:tcPr>
            <w:tcW w:w="2500" w:type="pct"/>
            <w:shd w:val="clear" w:color="auto" w:fill="auto"/>
            <w:tcMar>
              <w:right w:w="0" w:type="dxa"/>
            </w:tcMar>
          </w:tcPr>
          <w:p w14:paraId="4C4FF66C" w14:textId="77777777" w:rsidR="00624359" w:rsidRDefault="00624359" w:rsidP="004E1D29">
            <w:pPr>
              <w:pStyle w:val="Brdtextmedindrag"/>
            </w:pPr>
            <w:r w:rsidRPr="00CC129F">
              <w:rPr>
                <w:i/>
                <w:iCs/>
              </w:rPr>
              <w:t>11.</w:t>
            </w:r>
            <w:r>
              <w:t xml:space="preserve"> i 22 kap. 26 § om särskild dom,</w:t>
            </w:r>
          </w:p>
        </w:tc>
      </w:tr>
      <w:tr w:rsidR="00D927B8" w14:paraId="7F148346" w14:textId="77777777">
        <w:tc>
          <w:tcPr>
            <w:tcW w:w="2500" w:type="pct"/>
            <w:shd w:val="clear" w:color="auto" w:fill="auto"/>
            <w:tcMar>
              <w:left w:w="0" w:type="dxa"/>
            </w:tcMar>
          </w:tcPr>
          <w:p w14:paraId="44B38EE8" w14:textId="77777777" w:rsidR="00624359" w:rsidRDefault="00624359" w:rsidP="004E1D29">
            <w:pPr>
              <w:pStyle w:val="Brdtextmedindrag"/>
            </w:pPr>
            <w:r w:rsidRPr="00CC129F">
              <w:rPr>
                <w:i/>
                <w:iCs/>
              </w:rPr>
              <w:t xml:space="preserve">11. </w:t>
            </w:r>
            <w:r>
              <w:t>i 22 kap. 27 § första stycket, andra stycket andra meningen samt tredje stycket första meningen om uppskjutna frågor och provisoriska föreskrifter,</w:t>
            </w:r>
          </w:p>
        </w:tc>
        <w:tc>
          <w:tcPr>
            <w:tcW w:w="2500" w:type="pct"/>
            <w:shd w:val="clear" w:color="auto" w:fill="auto"/>
            <w:tcMar>
              <w:right w:w="0" w:type="dxa"/>
            </w:tcMar>
          </w:tcPr>
          <w:p w14:paraId="377E2F1A" w14:textId="77777777" w:rsidR="00624359" w:rsidRDefault="00624359" w:rsidP="004E1D29">
            <w:pPr>
              <w:pStyle w:val="Brdtextmedindrag"/>
            </w:pPr>
            <w:r w:rsidRPr="00CC129F">
              <w:rPr>
                <w:i/>
                <w:iCs/>
              </w:rPr>
              <w:t xml:space="preserve">12. </w:t>
            </w:r>
            <w:r>
              <w:t>i 22 kap. 27 § första stycket, andra stycket andra meningen samt tredje stycket första meningen om uppskjutna frågor och provisoriska föreskrifter,</w:t>
            </w:r>
          </w:p>
        </w:tc>
      </w:tr>
      <w:tr w:rsidR="00D927B8" w14:paraId="50FD1E5F" w14:textId="77777777">
        <w:tc>
          <w:tcPr>
            <w:tcW w:w="2500" w:type="pct"/>
            <w:shd w:val="clear" w:color="auto" w:fill="auto"/>
            <w:tcMar>
              <w:left w:w="0" w:type="dxa"/>
            </w:tcMar>
          </w:tcPr>
          <w:p w14:paraId="3619A58A" w14:textId="77777777" w:rsidR="00624359" w:rsidRDefault="00624359" w:rsidP="004E1D29">
            <w:pPr>
              <w:pStyle w:val="Brdtextmedindrag"/>
            </w:pPr>
            <w:r w:rsidRPr="00A86E61">
              <w:rPr>
                <w:i/>
                <w:iCs/>
              </w:rPr>
              <w:t>12.</w:t>
            </w:r>
            <w:r>
              <w:t xml:space="preserve"> i 22 kap. 28 § första stycket första meningen om verkställig</w:t>
            </w:r>
            <w:r>
              <w:softHyphen/>
              <w:t xml:space="preserve">hetsförordnande, </w:t>
            </w:r>
            <w:r w:rsidRPr="00A86E61">
              <w:rPr>
                <w:i/>
                <w:iCs/>
              </w:rPr>
              <w:t>och</w:t>
            </w:r>
          </w:p>
        </w:tc>
        <w:tc>
          <w:tcPr>
            <w:tcW w:w="2500" w:type="pct"/>
            <w:shd w:val="clear" w:color="auto" w:fill="auto"/>
            <w:tcMar>
              <w:right w:w="0" w:type="dxa"/>
            </w:tcMar>
          </w:tcPr>
          <w:p w14:paraId="10F07AC6" w14:textId="77777777" w:rsidR="00624359" w:rsidRDefault="00624359" w:rsidP="004E1D29">
            <w:pPr>
              <w:pStyle w:val="Brdtextmedindrag"/>
            </w:pPr>
            <w:r w:rsidRPr="00B42418">
              <w:rPr>
                <w:i/>
                <w:iCs/>
              </w:rPr>
              <w:t>13.</w:t>
            </w:r>
            <w:r>
              <w:t xml:space="preserve"> i 22 kap. 28 § första stycket första meningen om verkställig</w:t>
            </w:r>
            <w:r>
              <w:softHyphen/>
              <w:t>hetsförordnande,</w:t>
            </w:r>
          </w:p>
        </w:tc>
      </w:tr>
      <w:tr w:rsidR="00D927B8" w14:paraId="19830BCA" w14:textId="77777777">
        <w:tc>
          <w:tcPr>
            <w:tcW w:w="2500" w:type="pct"/>
            <w:shd w:val="clear" w:color="auto" w:fill="auto"/>
            <w:tcMar>
              <w:left w:w="0" w:type="dxa"/>
            </w:tcMar>
          </w:tcPr>
          <w:p w14:paraId="21544AC1" w14:textId="77777777" w:rsidR="00624359" w:rsidRDefault="00624359" w:rsidP="004E1D29">
            <w:pPr>
              <w:pStyle w:val="Brdtextmedindrag"/>
            </w:pPr>
            <w:r>
              <w:t>13. i 23 kap. 3 § när det gäller särskilt överklagande i frågor om sakkunniga som avses i 22 kap. 12 §</w:t>
            </w:r>
            <w:r w:rsidRPr="00AE7306">
              <w:rPr>
                <w:i/>
                <w:iCs/>
              </w:rPr>
              <w:t>.</w:t>
            </w:r>
          </w:p>
        </w:tc>
        <w:tc>
          <w:tcPr>
            <w:tcW w:w="2500" w:type="pct"/>
            <w:shd w:val="clear" w:color="auto" w:fill="auto"/>
            <w:tcMar>
              <w:right w:w="0" w:type="dxa"/>
            </w:tcMar>
          </w:tcPr>
          <w:p w14:paraId="39C4A568" w14:textId="77777777" w:rsidR="00624359" w:rsidRDefault="00624359" w:rsidP="004E1D29">
            <w:pPr>
              <w:pStyle w:val="Brdtextmedindrag"/>
            </w:pPr>
            <w:r w:rsidRPr="00AE7306">
              <w:rPr>
                <w:i/>
                <w:iCs/>
              </w:rPr>
              <w:t>14.</w:t>
            </w:r>
            <w:r>
              <w:t xml:space="preserve"> i 23 kap. 3 § när det gäller särskilt överklagande i frågor om sakkunniga som avses i 22 kap. 12 §</w:t>
            </w:r>
            <w:r w:rsidRPr="00AE7306">
              <w:rPr>
                <w:i/>
                <w:iCs/>
              </w:rPr>
              <w:t>, och</w:t>
            </w:r>
          </w:p>
        </w:tc>
      </w:tr>
      <w:tr w:rsidR="00D927B8" w14:paraId="5367FFBA" w14:textId="77777777">
        <w:tc>
          <w:tcPr>
            <w:tcW w:w="2500" w:type="pct"/>
            <w:shd w:val="clear" w:color="auto" w:fill="auto"/>
            <w:tcMar>
              <w:left w:w="0" w:type="dxa"/>
            </w:tcMar>
          </w:tcPr>
          <w:p w14:paraId="4EED7F2B" w14:textId="77777777" w:rsidR="00624359" w:rsidRDefault="00624359" w:rsidP="004E1D29">
            <w:pPr>
              <w:pStyle w:val="Brdtextmedindrag"/>
            </w:pPr>
          </w:p>
        </w:tc>
        <w:tc>
          <w:tcPr>
            <w:tcW w:w="2500" w:type="pct"/>
            <w:shd w:val="clear" w:color="auto" w:fill="auto"/>
            <w:tcMar>
              <w:right w:w="0" w:type="dxa"/>
            </w:tcMar>
          </w:tcPr>
          <w:p w14:paraId="08347C7A" w14:textId="77777777" w:rsidR="00624359" w:rsidRPr="00AE7306" w:rsidRDefault="00624359" w:rsidP="004E1D29">
            <w:pPr>
              <w:pStyle w:val="Brdtextmedindrag"/>
              <w:rPr>
                <w:i/>
                <w:iCs/>
              </w:rPr>
            </w:pPr>
            <w:r w:rsidRPr="00AE7306">
              <w:rPr>
                <w:i/>
                <w:iCs/>
              </w:rPr>
              <w:t>15. i 24 kap. 13 a § om giltighets</w:t>
            </w:r>
            <w:r>
              <w:rPr>
                <w:i/>
                <w:iCs/>
              </w:rPr>
              <w:softHyphen/>
            </w:r>
            <w:r w:rsidRPr="00AE7306">
              <w:rPr>
                <w:i/>
                <w:iCs/>
              </w:rPr>
              <w:t>förlängning.</w:t>
            </w:r>
          </w:p>
        </w:tc>
      </w:tr>
    </w:tbl>
    <w:p w14:paraId="4205BF14" w14:textId="77777777" w:rsidR="00624359" w:rsidRDefault="00624359" w:rsidP="003727E5">
      <w:pPr>
        <w:pStyle w:val="Brdtextmedindrag"/>
      </w:pPr>
    </w:p>
    <w:p w14:paraId="718029D2" w14:textId="77777777" w:rsidR="00624359" w:rsidRPr="00AE7306" w:rsidRDefault="00624359" w:rsidP="003727E5">
      <w:pPr>
        <w:pStyle w:val="Brdtextmedindrag"/>
        <w:jc w:val="center"/>
        <w:rPr>
          <w:b/>
          <w:bCs/>
        </w:rPr>
      </w:pPr>
      <w:r>
        <w:rPr>
          <w:b/>
          <w:bCs/>
        </w:rPr>
        <w:t>22 kap.</w:t>
      </w:r>
    </w:p>
    <w:p w14:paraId="5CD14909" w14:textId="77777777" w:rsidR="00624359" w:rsidRDefault="00624359" w:rsidP="003727E5">
      <w:pPr>
        <w:pStyle w:val="Brdtextmedindrag"/>
        <w:jc w:val="center"/>
      </w:pPr>
      <w:r>
        <w:t>1 d §</w:t>
      </w:r>
      <w:r>
        <w:rPr>
          <w:rStyle w:val="Fotnotsreferens"/>
        </w:rPr>
        <w:footnoteReference w:id="47"/>
      </w:r>
    </w:p>
    <w:p w14:paraId="63EBBFE6" w14:textId="77777777" w:rsidR="00624359" w:rsidRDefault="00624359" w:rsidP="003727E5">
      <w:pPr>
        <w:pStyle w:val="Brdtextmedindrag"/>
        <w:ind w:firstLine="0"/>
      </w:pPr>
      <w:r>
        <w:t>En ansökan om omprövning eller om tillstånd att ändra en verksamhet ska innehålla en redogörelse för alla tillståndsbestämmelser som gäller för verksamheten enligt tidigare tillstånd.</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08790322" w14:textId="77777777">
        <w:tc>
          <w:tcPr>
            <w:tcW w:w="2500" w:type="pct"/>
            <w:shd w:val="clear" w:color="auto" w:fill="auto"/>
            <w:tcMar>
              <w:left w:w="0" w:type="dxa"/>
            </w:tcMar>
          </w:tcPr>
          <w:p w14:paraId="662DCE64" w14:textId="12AF9A45" w:rsidR="00624359" w:rsidRPr="00AE7306" w:rsidRDefault="00624359" w:rsidP="004E1D29">
            <w:pPr>
              <w:pStyle w:val="Brdtextmedindrag"/>
              <w:rPr>
                <w:i/>
                <w:iCs/>
              </w:rPr>
            </w:pPr>
            <w:r w:rsidRPr="00AE7306">
              <w:rPr>
                <w:i/>
                <w:iCs/>
              </w:rPr>
              <w:t>Om ansökan avser ett ändrings</w:t>
            </w:r>
            <w:r w:rsidRPr="00AE7306">
              <w:rPr>
                <w:i/>
                <w:iCs/>
              </w:rPr>
              <w:softHyphen/>
              <w:t>tillstånd enligt 16 kap. 2 a §, ska ansökan också innehålla de upp</w:t>
            </w:r>
            <w:r w:rsidR="00B903BC">
              <w:rPr>
                <w:i/>
                <w:iCs/>
              </w:rPr>
              <w:softHyphen/>
            </w:r>
            <w:r w:rsidRPr="00AE7306">
              <w:rPr>
                <w:i/>
                <w:iCs/>
              </w:rPr>
              <w:t>gifter som behövs för att bedöma om ett sådant ändrings</w:t>
            </w:r>
            <w:r w:rsidRPr="00AE7306">
              <w:rPr>
                <w:i/>
                <w:iCs/>
              </w:rPr>
              <w:softHyphen/>
              <w:t>tillstånd är lämpligt.</w:t>
            </w:r>
          </w:p>
        </w:tc>
        <w:tc>
          <w:tcPr>
            <w:tcW w:w="2500" w:type="pct"/>
            <w:shd w:val="clear" w:color="auto" w:fill="auto"/>
            <w:tcMar>
              <w:right w:w="0" w:type="dxa"/>
            </w:tcMar>
          </w:tcPr>
          <w:p w14:paraId="0653CB7E" w14:textId="77777777" w:rsidR="00624359" w:rsidRDefault="00624359" w:rsidP="004E1D29">
            <w:pPr>
              <w:pStyle w:val="Brdtextmedindrag"/>
            </w:pPr>
          </w:p>
        </w:tc>
      </w:tr>
    </w:tbl>
    <w:p w14:paraId="6DB05FEE" w14:textId="77777777" w:rsidR="00624359" w:rsidRDefault="00624359" w:rsidP="003727E5">
      <w:pPr>
        <w:pStyle w:val="Brdtextmedindrag"/>
      </w:pPr>
    </w:p>
    <w:p w14:paraId="225D2533" w14:textId="77777777" w:rsidR="00624359" w:rsidRDefault="00624359" w:rsidP="003727E5">
      <w:pPr>
        <w:pStyle w:val="Brdtextmedindrag"/>
        <w:jc w:val="center"/>
      </w:pPr>
      <w:r>
        <w:t>2 §</w:t>
      </w:r>
      <w:r>
        <w:rPr>
          <w:rStyle w:val="Fotnotsreferens"/>
        </w:rPr>
        <w:footnoteReference w:id="48"/>
      </w:r>
    </w:p>
    <w:tbl>
      <w:tblPr>
        <w:tblW w:w="5000" w:type="pct"/>
        <w:tblCellMar>
          <w:left w:w="125" w:type="dxa"/>
          <w:right w:w="125" w:type="dxa"/>
        </w:tblCellMar>
        <w:tblLook w:val="0600" w:firstRow="0" w:lastRow="0" w:firstColumn="0" w:lastColumn="0" w:noHBand="1" w:noVBand="1"/>
      </w:tblPr>
      <w:tblGrid>
        <w:gridCol w:w="2948"/>
        <w:gridCol w:w="2949"/>
      </w:tblGrid>
      <w:tr w:rsidR="00D927B8" w14:paraId="4E67830D" w14:textId="77777777">
        <w:tc>
          <w:tcPr>
            <w:tcW w:w="2500" w:type="pct"/>
            <w:shd w:val="clear" w:color="auto" w:fill="auto"/>
            <w:tcMar>
              <w:left w:w="0" w:type="dxa"/>
            </w:tcMar>
          </w:tcPr>
          <w:p w14:paraId="6A68D331" w14:textId="5D615102" w:rsidR="00624359" w:rsidRDefault="00624359" w:rsidP="004E1D29">
            <w:pPr>
              <w:pStyle w:val="Brdtextmedindrag"/>
              <w:ind w:firstLine="0"/>
            </w:pPr>
            <w:r>
              <w:t xml:space="preserve">Ansökningshandlingarna </w:t>
            </w:r>
            <w:r w:rsidRPr="003E3489">
              <w:rPr>
                <w:i/>
                <w:iCs/>
              </w:rPr>
              <w:t xml:space="preserve">skall </w:t>
            </w:r>
            <w:r>
              <w:t>ges in i det antal exemplar som mark- och miljödomstolen finner be</w:t>
            </w:r>
            <w:r w:rsidR="00B903BC">
              <w:softHyphen/>
            </w:r>
            <w:r>
              <w:t>hövligt.</w:t>
            </w:r>
          </w:p>
        </w:tc>
        <w:tc>
          <w:tcPr>
            <w:tcW w:w="2500" w:type="pct"/>
            <w:shd w:val="clear" w:color="auto" w:fill="auto"/>
            <w:tcMar>
              <w:right w:w="0" w:type="dxa"/>
            </w:tcMar>
          </w:tcPr>
          <w:p w14:paraId="527AEB72" w14:textId="77777777" w:rsidR="00624359" w:rsidRDefault="00624359" w:rsidP="004E1D29">
            <w:pPr>
              <w:pStyle w:val="Brdtextmedindrag"/>
              <w:ind w:firstLine="0"/>
            </w:pPr>
            <w:r>
              <w:t xml:space="preserve">Ansökningshandlingarna </w:t>
            </w:r>
            <w:r w:rsidRPr="003E3489">
              <w:rPr>
                <w:i/>
                <w:iCs/>
              </w:rPr>
              <w:t xml:space="preserve">ska </w:t>
            </w:r>
            <w:r>
              <w:t xml:space="preserve">ges in i det antal exemplar </w:t>
            </w:r>
            <w:r w:rsidRPr="003E3489">
              <w:rPr>
                <w:i/>
                <w:iCs/>
              </w:rPr>
              <w:t>och det format</w:t>
            </w:r>
            <w:r>
              <w:t xml:space="preserve"> som mark- och miljödomstolen finner behövligt.</w:t>
            </w:r>
          </w:p>
        </w:tc>
      </w:tr>
      <w:tr w:rsidR="00D927B8" w14:paraId="741B6CDA" w14:textId="77777777">
        <w:tc>
          <w:tcPr>
            <w:tcW w:w="2500" w:type="pct"/>
            <w:shd w:val="clear" w:color="auto" w:fill="auto"/>
            <w:tcMar>
              <w:left w:w="0" w:type="dxa"/>
            </w:tcMar>
          </w:tcPr>
          <w:p w14:paraId="3F9F8C32" w14:textId="77777777" w:rsidR="00624359" w:rsidRPr="003E3489" w:rsidRDefault="00624359" w:rsidP="004E1D29">
            <w:pPr>
              <w:pStyle w:val="Brdtextmedindrag"/>
              <w:rPr>
                <w:i/>
                <w:iCs/>
              </w:rPr>
            </w:pPr>
            <w:r w:rsidRPr="003E3489">
              <w:rPr>
                <w:i/>
                <w:iCs/>
              </w:rPr>
              <w:t>Har ansökningshandlingarna inte getts in i tillräckligt antal exemplar eller finner mark- och miljödomstolen att ansökan är Domstolen ska förelägga sökanden att inom viss tid avhjälpa en brist i ansökan om ofullständig skall domstolen förelägga sökanden att avhjälpa bristen inom viss tid. Följer sökanden inte ett före</w:t>
            </w:r>
            <w:r>
              <w:rPr>
                <w:i/>
                <w:iCs/>
              </w:rPr>
              <w:softHyphen/>
            </w:r>
            <w:r w:rsidRPr="003E3489">
              <w:rPr>
                <w:i/>
                <w:iCs/>
              </w:rPr>
              <w:t>läggande, får domstolen besluta att bristen skall avhjälpas på sökandens bekostnad eller, om bristen är så väsentlig att ansökan inte kan ligga till grund för prövning av målet, avvisa ansökan.</w:t>
            </w:r>
          </w:p>
        </w:tc>
        <w:tc>
          <w:tcPr>
            <w:tcW w:w="2500" w:type="pct"/>
            <w:shd w:val="clear" w:color="auto" w:fill="auto"/>
            <w:tcMar>
              <w:right w:w="0" w:type="dxa"/>
            </w:tcMar>
          </w:tcPr>
          <w:p w14:paraId="66D239B2" w14:textId="77777777" w:rsidR="00624359" w:rsidRPr="008214A3" w:rsidRDefault="00624359" w:rsidP="004E1D29">
            <w:pPr>
              <w:pStyle w:val="Brdtextmedindrag"/>
              <w:rPr>
                <w:i/>
                <w:iCs/>
              </w:rPr>
            </w:pPr>
            <w:r w:rsidRPr="008214A3">
              <w:rPr>
                <w:i/>
                <w:iCs/>
              </w:rPr>
              <w:t>Domstolen ska förelägga sökanden att inom viss tid avhjälpa en brist i ansökan om ansöknings</w:t>
            </w:r>
            <w:r w:rsidRPr="008214A3">
              <w:rPr>
                <w:i/>
                <w:iCs/>
              </w:rPr>
              <w:softHyphen/>
              <w:t>handlingarna</w:t>
            </w:r>
          </w:p>
          <w:p w14:paraId="29FC5235" w14:textId="77777777" w:rsidR="00624359" w:rsidRPr="008214A3" w:rsidRDefault="00624359" w:rsidP="004E1D29">
            <w:pPr>
              <w:pStyle w:val="Brdtextmedindrag"/>
              <w:rPr>
                <w:i/>
                <w:iCs/>
              </w:rPr>
            </w:pPr>
            <w:r w:rsidRPr="008214A3">
              <w:rPr>
                <w:i/>
                <w:iCs/>
              </w:rPr>
              <w:t>1. inte har lämnats in i rätt antal eller format eller i övrigt inte uppfyller bestämmelserna i detta kapitel,</w:t>
            </w:r>
          </w:p>
          <w:p w14:paraId="4FEA8E59" w14:textId="77777777" w:rsidR="00624359" w:rsidRPr="008214A3" w:rsidRDefault="00624359" w:rsidP="004E1D29">
            <w:pPr>
              <w:pStyle w:val="Brdtextmedindrag"/>
              <w:rPr>
                <w:i/>
                <w:iCs/>
              </w:rPr>
            </w:pPr>
            <w:r w:rsidRPr="008214A3">
              <w:rPr>
                <w:i/>
                <w:iCs/>
              </w:rPr>
              <w:t>2. är ofullständiga genom att synpunkter från samrådet avseende väsentliga miljöeffekter enligt länsstyrelsens redovisning enligt 6 kap. 32 § inte har bemötts,</w:t>
            </w:r>
            <w:r>
              <w:rPr>
                <w:i/>
                <w:iCs/>
              </w:rPr>
              <w:t xml:space="preserve"> </w:t>
            </w:r>
            <w:r w:rsidRPr="008214A3">
              <w:rPr>
                <w:i/>
                <w:iCs/>
              </w:rPr>
              <w:t>eller</w:t>
            </w:r>
          </w:p>
          <w:p w14:paraId="7463D707" w14:textId="77777777" w:rsidR="00624359" w:rsidRPr="008214A3" w:rsidRDefault="00624359" w:rsidP="004E1D29">
            <w:pPr>
              <w:pStyle w:val="Brdtextmedindrag"/>
              <w:rPr>
                <w:i/>
                <w:iCs/>
              </w:rPr>
            </w:pPr>
            <w:r w:rsidRPr="008214A3">
              <w:rPr>
                <w:i/>
                <w:iCs/>
              </w:rPr>
              <w:t>3. är ofullständiga på annat</w:t>
            </w:r>
            <w:r>
              <w:rPr>
                <w:i/>
                <w:iCs/>
              </w:rPr>
              <w:t xml:space="preserve"> </w:t>
            </w:r>
            <w:r w:rsidRPr="008214A3">
              <w:rPr>
                <w:i/>
                <w:iCs/>
              </w:rPr>
              <w:t>sätt.</w:t>
            </w:r>
          </w:p>
          <w:p w14:paraId="353D1A8F" w14:textId="77777777" w:rsidR="00624359" w:rsidRPr="008214A3" w:rsidRDefault="00624359" w:rsidP="004E1D29">
            <w:pPr>
              <w:pStyle w:val="Brdtextmedindrag"/>
              <w:rPr>
                <w:i/>
                <w:iCs/>
              </w:rPr>
            </w:pPr>
            <w:r w:rsidRPr="008214A3">
              <w:rPr>
                <w:i/>
                <w:iCs/>
              </w:rPr>
              <w:t>Följer sökanden inte ett föreläggande</w:t>
            </w:r>
            <w:r>
              <w:rPr>
                <w:i/>
                <w:iCs/>
              </w:rPr>
              <w:t xml:space="preserve"> </w:t>
            </w:r>
            <w:r w:rsidRPr="008214A3">
              <w:rPr>
                <w:i/>
                <w:iCs/>
              </w:rPr>
              <w:t>om komplettering får</w:t>
            </w:r>
            <w:r>
              <w:rPr>
                <w:i/>
                <w:iCs/>
              </w:rPr>
              <w:t xml:space="preserve"> </w:t>
            </w:r>
            <w:r w:rsidRPr="008214A3">
              <w:rPr>
                <w:i/>
                <w:iCs/>
              </w:rPr>
              <w:t>domstolen avvisa ansökan.</w:t>
            </w:r>
          </w:p>
          <w:p w14:paraId="0430B2E6" w14:textId="77777777" w:rsidR="00624359" w:rsidRPr="008214A3" w:rsidRDefault="00624359" w:rsidP="004E1D29">
            <w:pPr>
              <w:pStyle w:val="Brdtextmedindrag"/>
              <w:rPr>
                <w:i/>
                <w:iCs/>
              </w:rPr>
            </w:pPr>
            <w:r w:rsidRPr="008214A3">
              <w:rPr>
                <w:i/>
                <w:iCs/>
              </w:rPr>
              <w:t>Om domstolen begär det ska</w:t>
            </w:r>
            <w:r>
              <w:rPr>
                <w:i/>
                <w:iCs/>
              </w:rPr>
              <w:t xml:space="preserve"> </w:t>
            </w:r>
            <w:r w:rsidRPr="008214A3">
              <w:rPr>
                <w:i/>
                <w:iCs/>
              </w:rPr>
              <w:t>kompletteringen ges in som en</w:t>
            </w:r>
            <w:r>
              <w:rPr>
                <w:i/>
                <w:iCs/>
              </w:rPr>
              <w:t xml:space="preserve"> </w:t>
            </w:r>
            <w:r w:rsidRPr="008214A3">
              <w:rPr>
                <w:i/>
                <w:iCs/>
              </w:rPr>
              <w:t>konsoliderad ansökan.</w:t>
            </w:r>
          </w:p>
        </w:tc>
      </w:tr>
    </w:tbl>
    <w:p w14:paraId="07A8808A" w14:textId="77777777" w:rsidR="00624359" w:rsidRDefault="00624359" w:rsidP="003727E5">
      <w:pPr>
        <w:pStyle w:val="Brdtextmedindrag"/>
      </w:pPr>
    </w:p>
    <w:p w14:paraId="6657D9E4" w14:textId="77777777" w:rsidR="00624359" w:rsidRDefault="00624359" w:rsidP="003727E5">
      <w:pPr>
        <w:pStyle w:val="Brdtextmedindrag"/>
        <w:jc w:val="center"/>
      </w:pPr>
      <w:r>
        <w:t>2 a §</w:t>
      </w:r>
      <w:r>
        <w:rPr>
          <w:rStyle w:val="Fotnotsreferens"/>
        </w:rPr>
        <w:footnoteReference w:id="49"/>
      </w:r>
    </w:p>
    <w:tbl>
      <w:tblPr>
        <w:tblW w:w="5000" w:type="pct"/>
        <w:tblCellMar>
          <w:left w:w="125" w:type="dxa"/>
          <w:right w:w="125" w:type="dxa"/>
        </w:tblCellMar>
        <w:tblLook w:val="0600" w:firstRow="0" w:lastRow="0" w:firstColumn="0" w:lastColumn="0" w:noHBand="1" w:noVBand="1"/>
      </w:tblPr>
      <w:tblGrid>
        <w:gridCol w:w="2948"/>
        <w:gridCol w:w="2949"/>
      </w:tblGrid>
      <w:tr w:rsidR="00D927B8" w14:paraId="3A625387" w14:textId="77777777">
        <w:tc>
          <w:tcPr>
            <w:tcW w:w="2500" w:type="pct"/>
            <w:shd w:val="clear" w:color="auto" w:fill="auto"/>
            <w:tcMar>
              <w:left w:w="0" w:type="dxa"/>
            </w:tcMar>
          </w:tcPr>
          <w:p w14:paraId="534EDCAA" w14:textId="77777777" w:rsidR="00624359" w:rsidRDefault="00624359" w:rsidP="004E1D29">
            <w:pPr>
              <w:pStyle w:val="Brdtextmedindrag"/>
              <w:ind w:firstLine="0"/>
            </w:pPr>
            <w:r>
              <w:t xml:space="preserve">Den som har tillstånd, dispens eller godkännande är vid prövning av frågor som avses i 24 kap. 3, 5, 8, 9 </w:t>
            </w:r>
            <w:r w:rsidRPr="00130243">
              <w:rPr>
                <w:i/>
                <w:iCs/>
              </w:rPr>
              <w:t>och</w:t>
            </w:r>
            <w:r>
              <w:t xml:space="preserve"> 13 §§ skyldig att tillhandahålla den utredning om verksamheten och övriga förhållanden som behövs för prövningen. Mark- och miljödomstolen får förelägga denne att tillhandahålla den utredning som behövs. Föreläggandet får förenas med vite.</w:t>
            </w:r>
          </w:p>
        </w:tc>
        <w:tc>
          <w:tcPr>
            <w:tcW w:w="2500" w:type="pct"/>
            <w:shd w:val="clear" w:color="auto" w:fill="auto"/>
            <w:tcMar>
              <w:right w:w="0" w:type="dxa"/>
            </w:tcMar>
          </w:tcPr>
          <w:p w14:paraId="1374419F" w14:textId="1E064BE9" w:rsidR="00624359" w:rsidRDefault="00624359" w:rsidP="004E1D29">
            <w:pPr>
              <w:pStyle w:val="Brdtextmedindrag"/>
              <w:ind w:firstLine="0"/>
            </w:pPr>
            <w:r>
              <w:t xml:space="preserve">Den som har tillstånd, dispens eller godkännande är vid prövning av frågor som avses i 24 kap. 3, 5, 8, 9, 13 </w:t>
            </w:r>
            <w:r w:rsidRPr="00130243">
              <w:rPr>
                <w:i/>
                <w:iCs/>
              </w:rPr>
              <w:t>och 13</w:t>
            </w:r>
            <w:r>
              <w:rPr>
                <w:i/>
                <w:iCs/>
              </w:rPr>
              <w:t> </w:t>
            </w:r>
            <w:r w:rsidRPr="00130243">
              <w:rPr>
                <w:i/>
                <w:iCs/>
              </w:rPr>
              <w:t>a</w:t>
            </w:r>
            <w:r>
              <w:rPr>
                <w:i/>
                <w:iCs/>
              </w:rPr>
              <w:t> </w:t>
            </w:r>
            <w:r>
              <w:t>§§ skyldig att till</w:t>
            </w:r>
            <w:r w:rsidR="00B903BC">
              <w:softHyphen/>
            </w:r>
            <w:r>
              <w:t>handahålla den utredning om verk</w:t>
            </w:r>
            <w:r w:rsidR="00B903BC">
              <w:softHyphen/>
            </w:r>
            <w:r>
              <w:t>sam</w:t>
            </w:r>
            <w:r w:rsidR="00B903BC">
              <w:softHyphen/>
            </w:r>
            <w:r>
              <w:t>heten och övriga för</w:t>
            </w:r>
            <w:r>
              <w:softHyphen/>
              <w:t>hållanden som behövs för prövningen. Mark- och miljödom</w:t>
            </w:r>
            <w:r>
              <w:softHyphen/>
              <w:t>stolen får förelägga denne att tillhandahålla den utredning som behövs. Före</w:t>
            </w:r>
            <w:r w:rsidR="00B903BC">
              <w:softHyphen/>
            </w:r>
            <w:r>
              <w:t>läggandet får förenas med vite.</w:t>
            </w:r>
          </w:p>
        </w:tc>
      </w:tr>
      <w:tr w:rsidR="00D927B8" w14:paraId="692B464B" w14:textId="77777777">
        <w:tc>
          <w:tcPr>
            <w:tcW w:w="2500" w:type="pct"/>
            <w:shd w:val="clear" w:color="auto" w:fill="auto"/>
            <w:tcMar>
              <w:left w:w="0" w:type="dxa"/>
            </w:tcMar>
          </w:tcPr>
          <w:p w14:paraId="00A29C0E" w14:textId="77777777" w:rsidR="00624359" w:rsidRDefault="00624359" w:rsidP="004E1D29">
            <w:pPr>
              <w:pStyle w:val="Brdtextmedindrag"/>
            </w:pPr>
          </w:p>
        </w:tc>
        <w:tc>
          <w:tcPr>
            <w:tcW w:w="2500" w:type="pct"/>
            <w:shd w:val="clear" w:color="auto" w:fill="auto"/>
            <w:tcMar>
              <w:right w:w="0" w:type="dxa"/>
            </w:tcMar>
          </w:tcPr>
          <w:p w14:paraId="7949770F" w14:textId="77777777" w:rsidR="00624359" w:rsidRPr="00130243" w:rsidRDefault="00624359" w:rsidP="004E1D29">
            <w:pPr>
              <w:pStyle w:val="Brdtextmedindrag"/>
              <w:rPr>
                <w:i/>
                <w:iCs/>
              </w:rPr>
            </w:pPr>
            <w:r w:rsidRPr="00130243">
              <w:rPr>
                <w:i/>
                <w:iCs/>
              </w:rPr>
              <w:t>Om den som har tillstånd, dispens eller godkännande inte följer ett föreläggande om att tillhandahålla utredning, får domstolen besluta att bristen ska avhjälpas på dennes bekostnad.</w:t>
            </w:r>
          </w:p>
        </w:tc>
      </w:tr>
    </w:tbl>
    <w:p w14:paraId="74764BA9" w14:textId="77777777" w:rsidR="00624359" w:rsidRDefault="00624359" w:rsidP="003727E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3C34ACCC" w14:textId="77777777">
        <w:tc>
          <w:tcPr>
            <w:tcW w:w="2500" w:type="pct"/>
            <w:shd w:val="clear" w:color="auto" w:fill="auto"/>
            <w:tcMar>
              <w:left w:w="0" w:type="dxa"/>
            </w:tcMar>
          </w:tcPr>
          <w:p w14:paraId="79417E70" w14:textId="77777777" w:rsidR="00624359" w:rsidRDefault="00624359" w:rsidP="004E1D29">
            <w:pPr>
              <w:pStyle w:val="Brdtextmedindrag"/>
            </w:pPr>
          </w:p>
        </w:tc>
        <w:tc>
          <w:tcPr>
            <w:tcW w:w="2500" w:type="pct"/>
            <w:shd w:val="clear" w:color="auto" w:fill="auto"/>
            <w:tcMar>
              <w:right w:w="0" w:type="dxa"/>
            </w:tcMar>
          </w:tcPr>
          <w:p w14:paraId="609C8C31" w14:textId="77777777" w:rsidR="00624359" w:rsidRPr="00130243" w:rsidRDefault="00624359" w:rsidP="004E1D29">
            <w:pPr>
              <w:pStyle w:val="Brdtextmedindrag"/>
              <w:ind w:firstLine="0"/>
              <w:rPr>
                <w:i/>
                <w:iCs/>
              </w:rPr>
            </w:pPr>
            <w:r w:rsidRPr="00130243">
              <w:rPr>
                <w:i/>
                <w:iCs/>
              </w:rPr>
              <w:t>2 b §</w:t>
            </w:r>
          </w:p>
          <w:p w14:paraId="70BB173A" w14:textId="77777777" w:rsidR="00624359" w:rsidRPr="00130243" w:rsidRDefault="00624359" w:rsidP="004E1D29">
            <w:pPr>
              <w:pStyle w:val="Brdtextmedindrag"/>
              <w:ind w:firstLine="0"/>
              <w:rPr>
                <w:i/>
                <w:iCs/>
              </w:rPr>
            </w:pPr>
            <w:r w:rsidRPr="00130243">
              <w:rPr>
                <w:i/>
                <w:iCs/>
              </w:rPr>
              <w:t>Förberedelsen av målet kan</w:t>
            </w:r>
            <w:r>
              <w:rPr>
                <w:i/>
                <w:iCs/>
              </w:rPr>
              <w:t xml:space="preserve"> </w:t>
            </w:r>
            <w:r w:rsidRPr="00130243">
              <w:rPr>
                <w:i/>
                <w:iCs/>
              </w:rPr>
              <w:t>vara skriftlig eller muntlig.</w:t>
            </w:r>
          </w:p>
          <w:p w14:paraId="54770DB2" w14:textId="77777777" w:rsidR="00624359" w:rsidRDefault="00624359" w:rsidP="004E1D29">
            <w:pPr>
              <w:pStyle w:val="Brdtextmedindrag"/>
            </w:pPr>
            <w:r w:rsidRPr="00130243">
              <w:rPr>
                <w:i/>
                <w:iCs/>
              </w:rPr>
              <w:t>Mark- och miljödomstolen</w:t>
            </w:r>
            <w:r>
              <w:rPr>
                <w:i/>
                <w:iCs/>
              </w:rPr>
              <w:t xml:space="preserve"> </w:t>
            </w:r>
            <w:r w:rsidRPr="00130243">
              <w:rPr>
                <w:i/>
                <w:iCs/>
              </w:rPr>
              <w:t>ska under förberedelsen se till att</w:t>
            </w:r>
            <w:r>
              <w:rPr>
                <w:i/>
                <w:iCs/>
              </w:rPr>
              <w:t xml:space="preserve"> </w:t>
            </w:r>
            <w:r w:rsidRPr="00130243">
              <w:rPr>
                <w:i/>
                <w:iCs/>
              </w:rPr>
              <w:t>utredningen i målet får den inrikt</w:t>
            </w:r>
            <w:r>
              <w:rPr>
                <w:i/>
                <w:iCs/>
              </w:rPr>
              <w:softHyphen/>
            </w:r>
            <w:r w:rsidRPr="00130243">
              <w:rPr>
                <w:i/>
                <w:iCs/>
              </w:rPr>
              <w:t>ning</w:t>
            </w:r>
            <w:r>
              <w:rPr>
                <w:i/>
                <w:iCs/>
              </w:rPr>
              <w:t xml:space="preserve"> </w:t>
            </w:r>
            <w:r w:rsidRPr="00130243">
              <w:rPr>
                <w:i/>
                <w:iCs/>
              </w:rPr>
              <w:t>och omfattning som</w:t>
            </w:r>
            <w:r>
              <w:rPr>
                <w:i/>
                <w:iCs/>
              </w:rPr>
              <w:t xml:space="preserve"> </w:t>
            </w:r>
            <w:r w:rsidRPr="00130243">
              <w:rPr>
                <w:i/>
                <w:iCs/>
              </w:rPr>
              <w:t>krävs med hänsyn till verksamhetens</w:t>
            </w:r>
            <w:r>
              <w:rPr>
                <w:i/>
                <w:iCs/>
              </w:rPr>
              <w:t xml:space="preserve"> </w:t>
            </w:r>
            <w:r w:rsidRPr="00130243">
              <w:rPr>
                <w:i/>
                <w:iCs/>
              </w:rPr>
              <w:t>eller åtgärdens art och omfattning</w:t>
            </w:r>
            <w:r>
              <w:rPr>
                <w:i/>
                <w:iCs/>
              </w:rPr>
              <w:t xml:space="preserve"> </w:t>
            </w:r>
            <w:r w:rsidRPr="00130243">
              <w:rPr>
                <w:i/>
                <w:iCs/>
              </w:rPr>
              <w:t>samt väsentliga miljöeffekter.</w:t>
            </w:r>
            <w:r>
              <w:rPr>
                <w:i/>
                <w:iCs/>
              </w:rPr>
              <w:t xml:space="preserve"> </w:t>
            </w:r>
            <w:r w:rsidRPr="00130243">
              <w:rPr>
                <w:i/>
                <w:iCs/>
              </w:rPr>
              <w:t>Dom</w:t>
            </w:r>
            <w:r>
              <w:rPr>
                <w:i/>
                <w:iCs/>
              </w:rPr>
              <w:softHyphen/>
            </w:r>
            <w:r w:rsidRPr="00130243">
              <w:rPr>
                <w:i/>
                <w:iCs/>
              </w:rPr>
              <w:t>stolen ska driva</w:t>
            </w:r>
            <w:r>
              <w:rPr>
                <w:i/>
                <w:iCs/>
              </w:rPr>
              <w:t xml:space="preserve"> </w:t>
            </w:r>
            <w:r w:rsidRPr="00130243">
              <w:rPr>
                <w:i/>
                <w:iCs/>
              </w:rPr>
              <w:t>förberedelsen med inriktning på</w:t>
            </w:r>
            <w:r>
              <w:rPr>
                <w:i/>
                <w:iCs/>
              </w:rPr>
              <w:t xml:space="preserve"> </w:t>
            </w:r>
            <w:r w:rsidRPr="00130243">
              <w:rPr>
                <w:i/>
                <w:iCs/>
              </w:rPr>
              <w:t>ett effektivt avgörande av målet</w:t>
            </w:r>
            <w:r>
              <w:t>.</w:t>
            </w:r>
          </w:p>
        </w:tc>
      </w:tr>
    </w:tbl>
    <w:p w14:paraId="40D67980" w14:textId="77777777" w:rsidR="00624359" w:rsidRDefault="00624359" w:rsidP="003727E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4BD5EA1F" w14:textId="77777777">
        <w:tc>
          <w:tcPr>
            <w:tcW w:w="2500" w:type="pct"/>
            <w:shd w:val="clear" w:color="auto" w:fill="auto"/>
            <w:tcMar>
              <w:left w:w="0" w:type="dxa"/>
            </w:tcMar>
          </w:tcPr>
          <w:p w14:paraId="7EFFF0BF" w14:textId="77777777" w:rsidR="00624359" w:rsidRPr="001B20FA" w:rsidRDefault="00624359" w:rsidP="004E1D29">
            <w:pPr>
              <w:pStyle w:val="Brdtextmedindrag"/>
              <w:rPr>
                <w:i/>
                <w:iCs/>
              </w:rPr>
            </w:pPr>
          </w:p>
        </w:tc>
        <w:tc>
          <w:tcPr>
            <w:tcW w:w="2500" w:type="pct"/>
            <w:shd w:val="clear" w:color="auto" w:fill="auto"/>
            <w:tcMar>
              <w:right w:w="0" w:type="dxa"/>
            </w:tcMar>
          </w:tcPr>
          <w:p w14:paraId="3BC3DA01" w14:textId="77777777" w:rsidR="00624359" w:rsidRPr="001B20FA" w:rsidRDefault="00624359" w:rsidP="004E1D29">
            <w:pPr>
              <w:pStyle w:val="Brdtextmedindrag"/>
              <w:ind w:firstLine="0"/>
              <w:rPr>
                <w:i/>
                <w:iCs/>
              </w:rPr>
            </w:pPr>
            <w:r w:rsidRPr="001B20FA">
              <w:rPr>
                <w:i/>
                <w:iCs/>
              </w:rPr>
              <w:t>2 c §</w:t>
            </w:r>
          </w:p>
          <w:p w14:paraId="638F33B3" w14:textId="77777777" w:rsidR="00624359" w:rsidRPr="001B20FA" w:rsidRDefault="00624359" w:rsidP="004E1D29">
            <w:pPr>
              <w:pStyle w:val="Brdtextmedindrag"/>
              <w:ind w:firstLine="0"/>
              <w:rPr>
                <w:i/>
                <w:iCs/>
              </w:rPr>
            </w:pPr>
            <w:r w:rsidRPr="001B20FA">
              <w:rPr>
                <w:i/>
                <w:iCs/>
              </w:rPr>
              <w:t>Mark- och miljödomstolen</w:t>
            </w:r>
            <w:r>
              <w:rPr>
                <w:i/>
                <w:iCs/>
              </w:rPr>
              <w:t xml:space="preserve"> </w:t>
            </w:r>
            <w:r w:rsidRPr="001B20FA">
              <w:rPr>
                <w:i/>
                <w:iCs/>
              </w:rPr>
              <w:t>be</w:t>
            </w:r>
            <w:r>
              <w:rPr>
                <w:i/>
                <w:iCs/>
              </w:rPr>
              <w:softHyphen/>
            </w:r>
            <w:r w:rsidRPr="001B20FA">
              <w:rPr>
                <w:i/>
                <w:iCs/>
              </w:rPr>
              <w:t>stämmer vad en muntlig för</w:t>
            </w:r>
            <w:r>
              <w:rPr>
                <w:i/>
                <w:iCs/>
              </w:rPr>
              <w:softHyphen/>
            </w:r>
            <w:r w:rsidRPr="001B20FA">
              <w:rPr>
                <w:i/>
                <w:iCs/>
              </w:rPr>
              <w:t>beredelse</w:t>
            </w:r>
            <w:r>
              <w:rPr>
                <w:i/>
                <w:iCs/>
              </w:rPr>
              <w:t xml:space="preserve"> </w:t>
            </w:r>
            <w:r w:rsidRPr="001B20FA">
              <w:rPr>
                <w:i/>
                <w:iCs/>
              </w:rPr>
              <w:t>ska avse och vilka som ska</w:t>
            </w:r>
            <w:r>
              <w:rPr>
                <w:i/>
                <w:iCs/>
              </w:rPr>
              <w:t xml:space="preserve"> </w:t>
            </w:r>
            <w:r w:rsidRPr="001B20FA">
              <w:rPr>
                <w:i/>
                <w:iCs/>
              </w:rPr>
              <w:t>kallas till förberedelsen. Kallelsen</w:t>
            </w:r>
            <w:r>
              <w:rPr>
                <w:i/>
                <w:iCs/>
              </w:rPr>
              <w:t xml:space="preserve"> </w:t>
            </w:r>
            <w:r w:rsidRPr="001B20FA">
              <w:rPr>
                <w:i/>
                <w:iCs/>
              </w:rPr>
              <w:t>ska delges eller kungöras i</w:t>
            </w:r>
            <w:r>
              <w:rPr>
                <w:i/>
                <w:iCs/>
              </w:rPr>
              <w:t xml:space="preserve"> </w:t>
            </w:r>
            <w:r w:rsidRPr="001B20FA">
              <w:rPr>
                <w:i/>
                <w:iCs/>
              </w:rPr>
              <w:t>ortstidning.</w:t>
            </w:r>
          </w:p>
          <w:p w14:paraId="07BF43FB" w14:textId="77777777" w:rsidR="00624359" w:rsidRPr="001B20FA" w:rsidRDefault="00624359" w:rsidP="004E1D29">
            <w:pPr>
              <w:pStyle w:val="Brdtextmedindrag"/>
              <w:rPr>
                <w:i/>
                <w:iCs/>
              </w:rPr>
            </w:pPr>
            <w:r w:rsidRPr="001B20FA">
              <w:rPr>
                <w:i/>
                <w:iCs/>
              </w:rPr>
              <w:t>Vid den muntliga förberedelsen</w:t>
            </w:r>
            <w:r>
              <w:rPr>
                <w:i/>
                <w:iCs/>
              </w:rPr>
              <w:t xml:space="preserve"> </w:t>
            </w:r>
            <w:r w:rsidRPr="001B20FA">
              <w:rPr>
                <w:i/>
                <w:iCs/>
              </w:rPr>
              <w:t>får tredskodom inte meddelas.</w:t>
            </w:r>
          </w:p>
          <w:p w14:paraId="4F9FA184" w14:textId="77777777" w:rsidR="00624359" w:rsidRPr="001B20FA" w:rsidRDefault="00624359" w:rsidP="004E1D29">
            <w:pPr>
              <w:pStyle w:val="Brdtextmedindrag"/>
              <w:rPr>
                <w:i/>
                <w:iCs/>
              </w:rPr>
            </w:pPr>
            <w:r w:rsidRPr="001B20FA">
              <w:rPr>
                <w:i/>
                <w:iCs/>
              </w:rPr>
              <w:t>Parterna får åberopa handlingar</w:t>
            </w:r>
          </w:p>
          <w:p w14:paraId="3A041AAC" w14:textId="77777777" w:rsidR="00624359" w:rsidRPr="001B20FA" w:rsidRDefault="00624359" w:rsidP="004E1D29">
            <w:pPr>
              <w:pStyle w:val="Brdtextmedindrag"/>
              <w:rPr>
                <w:i/>
                <w:iCs/>
              </w:rPr>
            </w:pPr>
            <w:r w:rsidRPr="001B20FA">
              <w:rPr>
                <w:i/>
                <w:iCs/>
              </w:rPr>
              <w:t>som de har gett in. En</w:t>
            </w:r>
            <w:r>
              <w:rPr>
                <w:i/>
                <w:iCs/>
              </w:rPr>
              <w:t xml:space="preserve"> </w:t>
            </w:r>
            <w:r w:rsidRPr="001B20FA">
              <w:rPr>
                <w:i/>
                <w:iCs/>
              </w:rPr>
              <w:t>redo</w:t>
            </w:r>
            <w:r>
              <w:rPr>
                <w:i/>
                <w:iCs/>
              </w:rPr>
              <w:softHyphen/>
            </w:r>
            <w:r w:rsidRPr="001B20FA">
              <w:rPr>
                <w:i/>
                <w:iCs/>
              </w:rPr>
              <w:t>görelse bör lämnas för skrifternas</w:t>
            </w:r>
            <w:r>
              <w:rPr>
                <w:i/>
                <w:iCs/>
              </w:rPr>
              <w:t xml:space="preserve"> </w:t>
            </w:r>
            <w:r w:rsidRPr="001B20FA">
              <w:rPr>
                <w:i/>
                <w:iCs/>
              </w:rPr>
              <w:t>innehåll.</w:t>
            </w:r>
          </w:p>
        </w:tc>
      </w:tr>
    </w:tbl>
    <w:p w14:paraId="2D20D947" w14:textId="77777777" w:rsidR="00624359" w:rsidRPr="001B20FA" w:rsidRDefault="00624359" w:rsidP="003727E5">
      <w:pPr>
        <w:pStyle w:val="Brdtextmedindrag"/>
        <w:rPr>
          <w:i/>
          <w:iCs/>
        </w:rPr>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68838332" w14:textId="77777777">
        <w:tc>
          <w:tcPr>
            <w:tcW w:w="2500" w:type="pct"/>
            <w:shd w:val="clear" w:color="auto" w:fill="auto"/>
            <w:tcMar>
              <w:left w:w="0" w:type="dxa"/>
            </w:tcMar>
          </w:tcPr>
          <w:p w14:paraId="603C3269" w14:textId="77777777" w:rsidR="00624359" w:rsidRPr="00BC75A9" w:rsidRDefault="00624359" w:rsidP="004E1D29">
            <w:pPr>
              <w:pStyle w:val="Brdtextmedindrag"/>
              <w:rPr>
                <w:i/>
                <w:iCs/>
              </w:rPr>
            </w:pPr>
          </w:p>
        </w:tc>
        <w:tc>
          <w:tcPr>
            <w:tcW w:w="2500" w:type="pct"/>
            <w:shd w:val="clear" w:color="auto" w:fill="auto"/>
            <w:tcMar>
              <w:right w:w="0" w:type="dxa"/>
            </w:tcMar>
          </w:tcPr>
          <w:p w14:paraId="0066DA23" w14:textId="77777777" w:rsidR="00624359" w:rsidRPr="00BC75A9" w:rsidRDefault="00624359" w:rsidP="004E1D29">
            <w:pPr>
              <w:pStyle w:val="Brdtextmedindrag"/>
              <w:ind w:firstLine="0"/>
              <w:rPr>
                <w:i/>
                <w:iCs/>
              </w:rPr>
            </w:pPr>
            <w:r w:rsidRPr="00BC75A9">
              <w:rPr>
                <w:i/>
                <w:iCs/>
              </w:rPr>
              <w:t>2 d §</w:t>
            </w:r>
          </w:p>
          <w:p w14:paraId="04CB2B17" w14:textId="729AF6E5" w:rsidR="00624359" w:rsidRPr="00BC75A9" w:rsidRDefault="00624359" w:rsidP="004E1D29">
            <w:pPr>
              <w:pStyle w:val="Brdtextmedindrag"/>
              <w:ind w:firstLine="0"/>
              <w:rPr>
                <w:i/>
                <w:iCs/>
              </w:rPr>
            </w:pPr>
            <w:r w:rsidRPr="00BC75A9">
              <w:rPr>
                <w:i/>
                <w:iCs/>
              </w:rPr>
              <w:t>Domstolen ska senast efter kungörelse enligt 3 § fastställa en tidsplan för målets handläggning, om det inte på grund av målets beskaffenhet eller av något annat skäl är obehövligt. Om en part eller remissinstans bedömer att tids</w:t>
            </w:r>
            <w:r w:rsidR="00B903BC">
              <w:rPr>
                <w:i/>
                <w:iCs/>
              </w:rPr>
              <w:softHyphen/>
            </w:r>
            <w:r w:rsidRPr="00BC75A9">
              <w:rPr>
                <w:i/>
                <w:iCs/>
              </w:rPr>
              <w:t>planen inte kan hållas, ska detta genast anmälas till domstolen. Om domstolen bedömer att tidsplanen inte kan hållas, ska parter och remissinstanser underrättas om detta.</w:t>
            </w:r>
          </w:p>
        </w:tc>
      </w:tr>
    </w:tbl>
    <w:p w14:paraId="29E940A9" w14:textId="77777777" w:rsidR="00624359" w:rsidRPr="00BC75A9" w:rsidRDefault="00624359" w:rsidP="003727E5">
      <w:pPr>
        <w:pStyle w:val="Brdtextmedindrag"/>
        <w:rPr>
          <w:i/>
          <w:iCs/>
        </w:rPr>
      </w:pPr>
    </w:p>
    <w:p w14:paraId="74626867" w14:textId="77777777" w:rsidR="00624359" w:rsidRDefault="00624359" w:rsidP="003727E5">
      <w:pPr>
        <w:pStyle w:val="Brdtextmedindrag"/>
        <w:jc w:val="center"/>
      </w:pPr>
      <w:r>
        <w:t>3 §</w:t>
      </w:r>
      <w:r>
        <w:rPr>
          <w:rStyle w:val="Fotnotsreferens"/>
        </w:rPr>
        <w:footnoteReference w:id="50"/>
      </w:r>
    </w:p>
    <w:tbl>
      <w:tblPr>
        <w:tblW w:w="5000" w:type="pct"/>
        <w:tblCellMar>
          <w:left w:w="125" w:type="dxa"/>
          <w:right w:w="125" w:type="dxa"/>
        </w:tblCellMar>
        <w:tblLook w:val="0600" w:firstRow="0" w:lastRow="0" w:firstColumn="0" w:lastColumn="0" w:noHBand="1" w:noVBand="1"/>
      </w:tblPr>
      <w:tblGrid>
        <w:gridCol w:w="2948"/>
        <w:gridCol w:w="2949"/>
      </w:tblGrid>
      <w:tr w:rsidR="00D927B8" w14:paraId="5F7EB13A" w14:textId="77777777">
        <w:tc>
          <w:tcPr>
            <w:tcW w:w="2500" w:type="pct"/>
            <w:shd w:val="clear" w:color="auto" w:fill="auto"/>
            <w:tcMar>
              <w:left w:w="0" w:type="dxa"/>
            </w:tcMar>
          </w:tcPr>
          <w:p w14:paraId="7E4C3A50" w14:textId="77777777" w:rsidR="00624359" w:rsidRDefault="00624359" w:rsidP="004E1D29">
            <w:pPr>
              <w:pStyle w:val="Brdtextmedindrag"/>
              <w:ind w:firstLine="0"/>
            </w:pPr>
            <w:r>
              <w:t>Om en ansökan tas upp till prövning, skall mark- och miljö</w:t>
            </w:r>
            <w:r>
              <w:softHyphen/>
              <w:t>domstolen utfärda kungörelse.</w:t>
            </w:r>
          </w:p>
          <w:p w14:paraId="4D661BDA" w14:textId="77777777" w:rsidR="00624359" w:rsidRDefault="00624359" w:rsidP="004E1D29">
            <w:pPr>
              <w:pStyle w:val="Brdtextmedindrag"/>
            </w:pPr>
            <w:r>
              <w:t xml:space="preserve">Kungörelsen </w:t>
            </w:r>
            <w:r w:rsidRPr="00BC75A9">
              <w:rPr>
                <w:i/>
                <w:iCs/>
              </w:rPr>
              <w:t>skall</w:t>
            </w:r>
            <w:r>
              <w:t xml:space="preserve"> innehålla</w:t>
            </w:r>
          </w:p>
        </w:tc>
        <w:tc>
          <w:tcPr>
            <w:tcW w:w="2500" w:type="pct"/>
            <w:shd w:val="clear" w:color="auto" w:fill="auto"/>
            <w:tcMar>
              <w:right w:w="0" w:type="dxa"/>
            </w:tcMar>
          </w:tcPr>
          <w:p w14:paraId="61475FB9" w14:textId="77777777" w:rsidR="00624359" w:rsidRDefault="00624359" w:rsidP="004E1D29">
            <w:pPr>
              <w:pStyle w:val="Brdtextmedindrag"/>
              <w:ind w:firstLine="0"/>
            </w:pPr>
            <w:r>
              <w:t>Om en ansökan tas upp till prövning, ska mark- och miljö</w:t>
            </w:r>
            <w:r>
              <w:softHyphen/>
              <w:t>domstolen utfärda kungörelse.</w:t>
            </w:r>
          </w:p>
          <w:p w14:paraId="0A301AC5" w14:textId="77777777" w:rsidR="00624359" w:rsidRDefault="00624359" w:rsidP="004E1D29">
            <w:pPr>
              <w:pStyle w:val="Brdtextmedindrag"/>
            </w:pPr>
            <w:r>
              <w:t xml:space="preserve">Kungörelsen </w:t>
            </w:r>
            <w:r w:rsidRPr="00BC75A9">
              <w:rPr>
                <w:i/>
                <w:iCs/>
              </w:rPr>
              <w:t>ska</w:t>
            </w:r>
            <w:r>
              <w:t xml:space="preserve"> innehålla</w:t>
            </w:r>
          </w:p>
        </w:tc>
      </w:tr>
    </w:tbl>
    <w:p w14:paraId="2824C769" w14:textId="77777777" w:rsidR="00624359" w:rsidRDefault="00624359" w:rsidP="003727E5">
      <w:pPr>
        <w:pStyle w:val="Brdtextmedindrag"/>
      </w:pPr>
      <w:r>
        <w:t>1. en kortfattad redogörelse för ansökan och i mål om vattenverksamhet uppgift om de fastigheter som kan beröras,</w:t>
      </w:r>
    </w:p>
    <w:p w14:paraId="2602C69C" w14:textId="77777777" w:rsidR="00624359" w:rsidRDefault="00624359" w:rsidP="003727E5">
      <w:pPr>
        <w:pStyle w:val="Brdtextmedindrag"/>
      </w:pPr>
      <w:r>
        <w:t>2. en upplysning om innehållet i 7 §, om den inte kan lämnas på annat lämpligt sätt, samt en upplysning om innehållet i 10 och 19 §§,</w:t>
      </w:r>
    </w:p>
    <w:p w14:paraId="538A22BE" w14:textId="77777777" w:rsidR="00624359" w:rsidRDefault="00624359" w:rsidP="003727E5">
      <w:pPr>
        <w:pStyle w:val="Brdtextmedindrag"/>
      </w:pPr>
      <w:r>
        <w:t>3. sista tidpunkt för synpunkter enligt 10 §,</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1A61D6CA" w14:textId="77777777">
        <w:tc>
          <w:tcPr>
            <w:tcW w:w="2500" w:type="pct"/>
            <w:shd w:val="clear" w:color="auto" w:fill="auto"/>
            <w:tcMar>
              <w:left w:w="0" w:type="dxa"/>
            </w:tcMar>
          </w:tcPr>
          <w:p w14:paraId="7563A538" w14:textId="767E52C2" w:rsidR="00624359" w:rsidRDefault="00624359" w:rsidP="004E1D29">
            <w:pPr>
              <w:pStyle w:val="Brdtextmedindrag"/>
            </w:pPr>
            <w:r>
              <w:t>4. ett tillkännagivande om att kallelser och andra meddelanden i målet till parterna skall införas i alla, eller vissa namngivna orts</w:t>
            </w:r>
            <w:r>
              <w:softHyphen/>
              <w:t xml:space="preserve">tidningar och att de, om de inte särskilt skickas till en part, hålls tillgängliga </w:t>
            </w:r>
            <w:r w:rsidRPr="002F4209">
              <w:rPr>
                <w:i/>
                <w:iCs/>
              </w:rPr>
              <w:t>hos den som förvarar akten</w:t>
            </w:r>
            <w:r>
              <w:t>, och</w:t>
            </w:r>
          </w:p>
        </w:tc>
        <w:tc>
          <w:tcPr>
            <w:tcW w:w="2500" w:type="pct"/>
            <w:shd w:val="clear" w:color="auto" w:fill="auto"/>
            <w:tcMar>
              <w:right w:w="0" w:type="dxa"/>
            </w:tcMar>
          </w:tcPr>
          <w:p w14:paraId="0AC63927" w14:textId="2F4A2E30" w:rsidR="00624359" w:rsidRDefault="00624359" w:rsidP="004E1D29">
            <w:pPr>
              <w:pStyle w:val="Brdtextmedindrag"/>
            </w:pPr>
            <w:r>
              <w:t>4. ett tillkännagivande om att kallelser och andra meddelanden i målet till parterna ska införas i alla, eller vissa namngivna ortstidningar och att de, om de inte särskilt skickas till en part, hålls till</w:t>
            </w:r>
            <w:r>
              <w:softHyphen/>
              <w:t>gäng</w:t>
            </w:r>
            <w:r>
              <w:softHyphen/>
              <w:t xml:space="preserve">liga </w:t>
            </w:r>
            <w:r w:rsidRPr="002F4209">
              <w:rPr>
                <w:i/>
                <w:iCs/>
              </w:rPr>
              <w:t>på lämplig webbplats eller annan plats där akten förvaras</w:t>
            </w:r>
            <w:r>
              <w:t>,</w:t>
            </w:r>
          </w:p>
        </w:tc>
      </w:tr>
      <w:tr w:rsidR="00D927B8" w14:paraId="3679B942" w14:textId="77777777">
        <w:tc>
          <w:tcPr>
            <w:tcW w:w="2500" w:type="pct"/>
            <w:shd w:val="clear" w:color="auto" w:fill="auto"/>
            <w:tcMar>
              <w:left w:w="0" w:type="dxa"/>
            </w:tcMar>
          </w:tcPr>
          <w:p w14:paraId="05EB4F3D" w14:textId="77777777" w:rsidR="00624359" w:rsidRPr="002F4209" w:rsidRDefault="00624359" w:rsidP="004E1D29">
            <w:pPr>
              <w:pStyle w:val="Brdtextmedindrag"/>
              <w:rPr>
                <w:i/>
                <w:iCs/>
              </w:rPr>
            </w:pPr>
            <w:r w:rsidRPr="002F4209">
              <w:rPr>
                <w:i/>
                <w:iCs/>
              </w:rPr>
              <w:t>5.</w:t>
            </w:r>
            <w:r>
              <w:rPr>
                <w:i/>
                <w:iCs/>
              </w:rPr>
              <w:t> </w:t>
            </w:r>
            <w:r w:rsidRPr="002F4209">
              <w:rPr>
                <w:i/>
                <w:iCs/>
              </w:rPr>
              <w:t>namn och adress på aktför</w:t>
            </w:r>
            <w:r>
              <w:rPr>
                <w:i/>
                <w:iCs/>
              </w:rPr>
              <w:softHyphen/>
            </w:r>
            <w:r w:rsidRPr="002F4209">
              <w:rPr>
                <w:i/>
                <w:iCs/>
              </w:rPr>
              <w:t>vararen.</w:t>
            </w:r>
          </w:p>
        </w:tc>
        <w:tc>
          <w:tcPr>
            <w:tcW w:w="2500" w:type="pct"/>
            <w:shd w:val="clear" w:color="auto" w:fill="auto"/>
            <w:tcMar>
              <w:right w:w="0" w:type="dxa"/>
            </w:tcMar>
          </w:tcPr>
          <w:p w14:paraId="2F4B8AA3" w14:textId="77777777" w:rsidR="00624359" w:rsidRDefault="00624359" w:rsidP="004E1D29">
            <w:pPr>
              <w:pStyle w:val="Brdtextmedindrag"/>
            </w:pPr>
            <w:r w:rsidRPr="002F4209">
              <w:rPr>
                <w:i/>
                <w:iCs/>
              </w:rPr>
              <w:t>5. uppgift om lämplig webbplats</w:t>
            </w:r>
            <w:r>
              <w:rPr>
                <w:i/>
                <w:iCs/>
              </w:rPr>
              <w:t xml:space="preserve"> </w:t>
            </w:r>
            <w:r w:rsidRPr="002F4209">
              <w:rPr>
                <w:i/>
                <w:iCs/>
              </w:rPr>
              <w:t>eller annan plats där ett exemplar</w:t>
            </w:r>
            <w:r>
              <w:rPr>
                <w:i/>
                <w:iCs/>
              </w:rPr>
              <w:t xml:space="preserve"> </w:t>
            </w:r>
            <w:r w:rsidRPr="002F4209">
              <w:rPr>
                <w:i/>
                <w:iCs/>
              </w:rPr>
              <w:t>av akten förvaras, och</w:t>
            </w:r>
          </w:p>
        </w:tc>
      </w:tr>
      <w:tr w:rsidR="00D927B8" w14:paraId="76C4E374" w14:textId="77777777">
        <w:tc>
          <w:tcPr>
            <w:tcW w:w="2500" w:type="pct"/>
            <w:shd w:val="clear" w:color="auto" w:fill="auto"/>
            <w:tcMar>
              <w:left w:w="0" w:type="dxa"/>
            </w:tcMar>
          </w:tcPr>
          <w:p w14:paraId="5C1BBDDA" w14:textId="77777777" w:rsidR="00624359" w:rsidRDefault="00624359" w:rsidP="004E1D29">
            <w:pPr>
              <w:pStyle w:val="Brdtextmedindrag"/>
            </w:pPr>
          </w:p>
        </w:tc>
        <w:tc>
          <w:tcPr>
            <w:tcW w:w="2500" w:type="pct"/>
            <w:shd w:val="clear" w:color="auto" w:fill="auto"/>
            <w:tcMar>
              <w:right w:w="0" w:type="dxa"/>
            </w:tcMar>
          </w:tcPr>
          <w:p w14:paraId="2F4F48C9" w14:textId="77777777" w:rsidR="00624359" w:rsidRPr="00920822" w:rsidRDefault="00624359" w:rsidP="004E1D29">
            <w:pPr>
              <w:pStyle w:val="Brdtextmedindrag"/>
              <w:rPr>
                <w:i/>
                <w:iCs/>
              </w:rPr>
            </w:pPr>
            <w:r w:rsidRPr="00920822">
              <w:rPr>
                <w:i/>
                <w:iCs/>
              </w:rPr>
              <w:t>6.</w:t>
            </w:r>
            <w:r>
              <w:rPr>
                <w:i/>
                <w:iCs/>
              </w:rPr>
              <w:t> </w:t>
            </w:r>
            <w:r w:rsidRPr="00920822">
              <w:rPr>
                <w:i/>
                <w:iCs/>
              </w:rPr>
              <w:t>uppgift om att målet kan komma att avgöras på hand</w:t>
            </w:r>
            <w:r>
              <w:rPr>
                <w:i/>
                <w:iCs/>
              </w:rPr>
              <w:softHyphen/>
            </w:r>
            <w:r w:rsidRPr="00920822">
              <w:rPr>
                <w:i/>
                <w:iCs/>
              </w:rPr>
              <w:t>lingarna.</w:t>
            </w:r>
          </w:p>
        </w:tc>
      </w:tr>
    </w:tbl>
    <w:p w14:paraId="3FF02A5F" w14:textId="77777777" w:rsidR="00624359" w:rsidRDefault="00624359" w:rsidP="003727E5">
      <w:pPr>
        <w:pStyle w:val="Brdtextmedindrag"/>
      </w:pPr>
    </w:p>
    <w:p w14:paraId="7B964A43" w14:textId="77777777" w:rsidR="00624359" w:rsidRDefault="00624359" w:rsidP="003727E5">
      <w:pPr>
        <w:pStyle w:val="Brdtextmedindrag"/>
        <w:keepNext/>
        <w:jc w:val="center"/>
      </w:pPr>
      <w:r>
        <w:t>4 §</w:t>
      </w:r>
      <w:r>
        <w:rPr>
          <w:rStyle w:val="Fotnotsreferens"/>
        </w:rPr>
        <w:footnoteReference w:id="51"/>
      </w:r>
    </w:p>
    <w:tbl>
      <w:tblPr>
        <w:tblW w:w="5000" w:type="pct"/>
        <w:tblCellMar>
          <w:left w:w="125" w:type="dxa"/>
          <w:right w:w="125" w:type="dxa"/>
        </w:tblCellMar>
        <w:tblLook w:val="0600" w:firstRow="0" w:lastRow="0" w:firstColumn="0" w:lastColumn="0" w:noHBand="1" w:noVBand="1"/>
      </w:tblPr>
      <w:tblGrid>
        <w:gridCol w:w="2948"/>
        <w:gridCol w:w="2949"/>
      </w:tblGrid>
      <w:tr w:rsidR="00D927B8" w14:paraId="6E47B475" w14:textId="77777777">
        <w:tc>
          <w:tcPr>
            <w:tcW w:w="2500" w:type="pct"/>
            <w:shd w:val="clear" w:color="auto" w:fill="auto"/>
            <w:tcMar>
              <w:left w:w="0" w:type="dxa"/>
            </w:tcMar>
          </w:tcPr>
          <w:p w14:paraId="4FABDEAE" w14:textId="33124AB3" w:rsidR="00624359" w:rsidRDefault="00624359" w:rsidP="004E1D29">
            <w:pPr>
              <w:pStyle w:val="Brdtextmedindrag"/>
              <w:ind w:firstLine="0"/>
            </w:pPr>
            <w:r>
              <w:t xml:space="preserve">Mark- och miljödomstolen ska skicka </w:t>
            </w:r>
            <w:r w:rsidRPr="00E37320">
              <w:rPr>
                <w:i/>
                <w:iCs/>
              </w:rPr>
              <w:t>ett exemplar</w:t>
            </w:r>
            <w:r>
              <w:t xml:space="preserve"> av ansöknings</w:t>
            </w:r>
            <w:r>
              <w:softHyphen/>
              <w:t xml:space="preserve">handlingarna och av kungörelsen till Naturvårdsverket, Havs- och vattenmyndigheten, </w:t>
            </w:r>
            <w:r w:rsidRPr="00E37320">
              <w:rPr>
                <w:i/>
                <w:iCs/>
              </w:rPr>
              <w:t>Kammar</w:t>
            </w:r>
            <w:r w:rsidRPr="00E37320">
              <w:rPr>
                <w:i/>
                <w:iCs/>
              </w:rPr>
              <w:softHyphen/>
              <w:t>kollegiet,</w:t>
            </w:r>
            <w:r>
              <w:t xml:space="preserve"> Myndigheten för sam</w:t>
            </w:r>
            <w:r>
              <w:softHyphen/>
              <w:t>hällsskydd och beredskap, läns</w:t>
            </w:r>
            <w:r>
              <w:softHyphen/>
              <w:t>styrelsen och den eller de berörda kommunala nämnder som fullgör uppgifter inom miljö- och hälso</w:t>
            </w:r>
            <w:r w:rsidR="00B903BC">
              <w:softHyphen/>
            </w:r>
            <w:r>
              <w:t xml:space="preserve">skyddsområdet. Handlingarna behöver dock inte skickas över, om det kan antas att </w:t>
            </w:r>
            <w:r w:rsidRPr="00E37320">
              <w:rPr>
                <w:i/>
                <w:iCs/>
              </w:rPr>
              <w:t xml:space="preserve">det allmänna fiskeintresset eller </w:t>
            </w:r>
            <w:r>
              <w:t xml:space="preserve">något </w:t>
            </w:r>
            <w:r w:rsidRPr="00E37320">
              <w:rPr>
                <w:i/>
                <w:iCs/>
              </w:rPr>
              <w:t>annat</w:t>
            </w:r>
            <w:r>
              <w:t xml:space="preserve"> allmänt intresse inte berörs av verksamheten.</w:t>
            </w:r>
          </w:p>
        </w:tc>
        <w:tc>
          <w:tcPr>
            <w:tcW w:w="2500" w:type="pct"/>
            <w:shd w:val="clear" w:color="auto" w:fill="auto"/>
            <w:tcMar>
              <w:right w:w="0" w:type="dxa"/>
            </w:tcMar>
          </w:tcPr>
          <w:p w14:paraId="0F8A9A3F" w14:textId="77777777" w:rsidR="00624359" w:rsidRDefault="00624359" w:rsidP="004E1D29">
            <w:pPr>
              <w:pStyle w:val="Brdtextmedindrag"/>
              <w:ind w:firstLine="0"/>
            </w:pPr>
            <w:r>
              <w:t>Mark- och miljödomstolen ska skicka ansökningshandlingarna och kungörelsen till Naturvårdsverket, Havs- och vattenmyndigheten, Myndigheten för samhällsskydd och beredskap, länsstyrelsen och den eller de berörda kommunala nämnder som fullgör uppgifter inom miljö- och hälsoskydds</w:t>
            </w:r>
            <w:r>
              <w:softHyphen/>
              <w:t xml:space="preserve">området. Handlingarna behöver dock inte skickas över, om det kan antas att </w:t>
            </w:r>
            <w:r w:rsidRPr="00145C5B">
              <w:rPr>
                <w:i/>
                <w:iCs/>
              </w:rPr>
              <w:t>något allmänt intresse inom dessa myndigheters ansvars</w:t>
            </w:r>
            <w:r>
              <w:rPr>
                <w:i/>
                <w:iCs/>
              </w:rPr>
              <w:softHyphen/>
            </w:r>
            <w:r w:rsidRPr="00145C5B">
              <w:rPr>
                <w:i/>
                <w:iCs/>
              </w:rPr>
              <w:t xml:space="preserve">områden </w:t>
            </w:r>
            <w:r>
              <w:t>inte berörs av verk</w:t>
            </w:r>
            <w:r>
              <w:softHyphen/>
              <w:t>samheten.</w:t>
            </w:r>
          </w:p>
        </w:tc>
      </w:tr>
    </w:tbl>
    <w:p w14:paraId="2A4D5096" w14:textId="77777777" w:rsidR="00624359" w:rsidRDefault="00624359" w:rsidP="003727E5">
      <w:pPr>
        <w:pStyle w:val="Brdtextmedindrag"/>
      </w:pPr>
      <w:r>
        <w:t>Kungörelsen ska även skickas till berörda kommuner och andra myndigheter vars verksamhet kan beröras av ansökan.</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4FE2E80F" w14:textId="77777777">
        <w:tc>
          <w:tcPr>
            <w:tcW w:w="2500" w:type="pct"/>
            <w:shd w:val="clear" w:color="auto" w:fill="auto"/>
            <w:tcMar>
              <w:left w:w="0" w:type="dxa"/>
            </w:tcMar>
          </w:tcPr>
          <w:p w14:paraId="73195651" w14:textId="77777777" w:rsidR="00624359" w:rsidRDefault="00624359" w:rsidP="004E1D29">
            <w:pPr>
              <w:pStyle w:val="Brdtextmedindrag"/>
            </w:pPr>
            <w:r>
              <w:t xml:space="preserve">Om målet avser geologisk lagring av koldioxid, ska domstolen alltid skicka </w:t>
            </w:r>
            <w:r w:rsidRPr="00DF0AD8">
              <w:rPr>
                <w:i/>
                <w:iCs/>
              </w:rPr>
              <w:t>ett exemplar av</w:t>
            </w:r>
            <w:r>
              <w:t xml:space="preserve"> ansökningshandlingarna till Sveriges geologiska undersökning och Europeiska kommissionen och underrätta dem </w:t>
            </w:r>
            <w:r w:rsidRPr="00DF0AD8">
              <w:rPr>
                <w:i/>
                <w:iCs/>
              </w:rPr>
              <w:t xml:space="preserve">om hos vilken aktförvarare </w:t>
            </w:r>
            <w:r>
              <w:t>handlingarna i målet finns tillgängliga. Detta ska göras inom en månad från det att ansökan kom in till domstolen.</w:t>
            </w:r>
          </w:p>
        </w:tc>
        <w:tc>
          <w:tcPr>
            <w:tcW w:w="2500" w:type="pct"/>
            <w:shd w:val="clear" w:color="auto" w:fill="auto"/>
            <w:tcMar>
              <w:right w:w="0" w:type="dxa"/>
            </w:tcMar>
          </w:tcPr>
          <w:p w14:paraId="2E115ABC" w14:textId="77777777" w:rsidR="00624359" w:rsidRDefault="00624359" w:rsidP="004E1D29">
            <w:pPr>
              <w:pStyle w:val="Brdtextmedindrag"/>
            </w:pPr>
            <w:r>
              <w:t>Om målet avser geologisk lagring av koldioxid, ska domstolen alltid skicka ansöknings</w:t>
            </w:r>
            <w:r>
              <w:softHyphen/>
              <w:t>hand</w:t>
            </w:r>
            <w:r>
              <w:softHyphen/>
              <w:t xml:space="preserve">lingarna till Sveriges geologiska undersökning och Europeiska kommissionen och underrätta dem om </w:t>
            </w:r>
            <w:r w:rsidRPr="00DF0AD8">
              <w:rPr>
                <w:i/>
                <w:iCs/>
              </w:rPr>
              <w:t>va</w:t>
            </w:r>
            <w:r>
              <w:rPr>
                <w:i/>
                <w:iCs/>
              </w:rPr>
              <w:t>r</w:t>
            </w:r>
            <w:r>
              <w:t xml:space="preserve"> handlingarna i målet finns tillgängliga. Detta ska göras inom en månad från det att ansökan kom in till domstolen.</w:t>
            </w:r>
          </w:p>
        </w:tc>
      </w:tr>
    </w:tbl>
    <w:p w14:paraId="3161E337" w14:textId="77777777" w:rsidR="00624359" w:rsidRDefault="00624359" w:rsidP="003727E5">
      <w:pPr>
        <w:pStyle w:val="Brdtextmedindrag"/>
      </w:pPr>
    </w:p>
    <w:p w14:paraId="13568322" w14:textId="77777777" w:rsidR="00624359" w:rsidRDefault="00624359" w:rsidP="003727E5">
      <w:pPr>
        <w:pStyle w:val="Brdtextmedindrag"/>
        <w:jc w:val="center"/>
      </w:pPr>
      <w:r>
        <w:t>6 §</w:t>
      </w:r>
      <w:r>
        <w:rPr>
          <w:rStyle w:val="Fotnotsreferens"/>
        </w:rPr>
        <w:footnoteReference w:id="52"/>
      </w:r>
    </w:p>
    <w:tbl>
      <w:tblPr>
        <w:tblW w:w="5000" w:type="pct"/>
        <w:tblCellMar>
          <w:left w:w="125" w:type="dxa"/>
          <w:right w:w="125" w:type="dxa"/>
        </w:tblCellMar>
        <w:tblLook w:val="0600" w:firstRow="0" w:lastRow="0" w:firstColumn="0" w:lastColumn="0" w:noHBand="1" w:noVBand="1"/>
      </w:tblPr>
      <w:tblGrid>
        <w:gridCol w:w="2948"/>
        <w:gridCol w:w="2949"/>
      </w:tblGrid>
      <w:tr w:rsidR="00D927B8" w14:paraId="06C242A4" w14:textId="77777777">
        <w:tc>
          <w:tcPr>
            <w:tcW w:w="2500" w:type="pct"/>
            <w:shd w:val="clear" w:color="auto" w:fill="auto"/>
            <w:tcMar>
              <w:left w:w="0" w:type="dxa"/>
            </w:tcMar>
          </w:tcPr>
          <w:p w14:paraId="78F17422" w14:textId="77777777" w:rsidR="00624359" w:rsidRDefault="00624359" w:rsidP="004E1D29">
            <w:pPr>
              <w:pStyle w:val="Brdtextmedindrag"/>
              <w:ind w:firstLine="0"/>
            </w:pPr>
            <w:r>
              <w:t xml:space="preserve">Naturvårdsverket, Havs- och vattenmyndigheten, </w:t>
            </w:r>
            <w:r w:rsidRPr="0069769A">
              <w:rPr>
                <w:i/>
                <w:iCs/>
              </w:rPr>
              <w:t>Kammar</w:t>
            </w:r>
            <w:r w:rsidRPr="0069769A">
              <w:rPr>
                <w:i/>
                <w:iCs/>
              </w:rPr>
              <w:softHyphen/>
              <w:t xml:space="preserve">kollegiet, </w:t>
            </w:r>
            <w:r>
              <w:t>Myndigheten för samhällsskydd och beredskap och länsstyrelsen ska, när det behövs, föra talan i målet för att tillvarata miljöintressen och andra allmänna intressen.</w:t>
            </w:r>
          </w:p>
        </w:tc>
        <w:tc>
          <w:tcPr>
            <w:tcW w:w="2500" w:type="pct"/>
            <w:shd w:val="clear" w:color="auto" w:fill="auto"/>
            <w:tcMar>
              <w:right w:w="0" w:type="dxa"/>
            </w:tcMar>
          </w:tcPr>
          <w:p w14:paraId="620132D0" w14:textId="77777777" w:rsidR="00624359" w:rsidRDefault="00624359" w:rsidP="004E1D29">
            <w:pPr>
              <w:pStyle w:val="Brdtextmedindrag"/>
              <w:ind w:firstLine="0"/>
            </w:pPr>
            <w:r>
              <w:t>Naturvårdsverket, Havs- och vattenmyndigheten, Myndigheten för samhällsskydd och beredskap och länsstyrelsen ska, när det behövs, föra talan i målet för att tillvarata miljöintressen och andra allmänna intresse.</w:t>
            </w:r>
          </w:p>
        </w:tc>
      </w:tr>
    </w:tbl>
    <w:p w14:paraId="26B50874" w14:textId="77777777" w:rsidR="00624359" w:rsidRDefault="00624359" w:rsidP="003727E5">
      <w:pPr>
        <w:pStyle w:val="Brdtextmedindrag"/>
      </w:pPr>
      <w:r>
        <w:t>En kommun får föra talan för att tillvarata miljöintressen och andra allmänna intressen inom kommunen.</w:t>
      </w:r>
    </w:p>
    <w:p w14:paraId="0A1209E9" w14:textId="77777777" w:rsidR="00624359" w:rsidRDefault="00624359" w:rsidP="003727E5">
      <w:pPr>
        <w:pStyle w:val="Brdtextmedindrag"/>
      </w:pPr>
    </w:p>
    <w:p w14:paraId="7112D2DC" w14:textId="77777777" w:rsidR="00624359" w:rsidRDefault="00624359" w:rsidP="003727E5">
      <w:pPr>
        <w:pStyle w:val="Brdtextmedindrag"/>
        <w:keepNext/>
        <w:jc w:val="center"/>
      </w:pPr>
      <w:r>
        <w:t>10 §</w:t>
      </w:r>
      <w:r>
        <w:rPr>
          <w:rStyle w:val="Fotnotsreferens"/>
        </w:rPr>
        <w:footnoteReference w:id="53"/>
      </w:r>
    </w:p>
    <w:tbl>
      <w:tblPr>
        <w:tblW w:w="5000" w:type="pct"/>
        <w:tblCellMar>
          <w:left w:w="125" w:type="dxa"/>
          <w:right w:w="125" w:type="dxa"/>
        </w:tblCellMar>
        <w:tblLook w:val="0600" w:firstRow="0" w:lastRow="0" w:firstColumn="0" w:lastColumn="0" w:noHBand="1" w:noVBand="1"/>
      </w:tblPr>
      <w:tblGrid>
        <w:gridCol w:w="2948"/>
        <w:gridCol w:w="2949"/>
      </w:tblGrid>
      <w:tr w:rsidR="00D927B8" w14:paraId="774C88CA" w14:textId="77777777">
        <w:trPr>
          <w:cantSplit/>
        </w:trPr>
        <w:tc>
          <w:tcPr>
            <w:tcW w:w="2500" w:type="pct"/>
            <w:shd w:val="clear" w:color="auto" w:fill="auto"/>
            <w:tcMar>
              <w:left w:w="0" w:type="dxa"/>
            </w:tcMar>
          </w:tcPr>
          <w:p w14:paraId="7A3029FE" w14:textId="77777777" w:rsidR="00624359" w:rsidRDefault="00624359" w:rsidP="004E1D29">
            <w:pPr>
              <w:pStyle w:val="Brdtextmedindrag"/>
              <w:ind w:firstLine="0"/>
            </w:pPr>
            <w:r>
              <w:t xml:space="preserve">Synpunkter på ansökan </w:t>
            </w:r>
            <w:r w:rsidRPr="00FD1112">
              <w:rPr>
                <w:i/>
                <w:iCs/>
              </w:rPr>
              <w:t>skall</w:t>
            </w:r>
            <w:r>
              <w:t xml:space="preserve"> lämnas skriftligen och lämnas in till mark- och miljödomstolen i det antal exemplar som domstolen finner behövligt och inom den tid som domstolen har bestämt. Ett exemplar </w:t>
            </w:r>
            <w:r w:rsidRPr="00FD1112">
              <w:rPr>
                <w:i/>
                <w:iCs/>
              </w:rPr>
              <w:t>skall</w:t>
            </w:r>
            <w:r>
              <w:t xml:space="preserve"> sändas till den sökande.</w:t>
            </w:r>
          </w:p>
        </w:tc>
        <w:tc>
          <w:tcPr>
            <w:tcW w:w="2500" w:type="pct"/>
            <w:shd w:val="clear" w:color="auto" w:fill="auto"/>
            <w:tcMar>
              <w:right w:w="0" w:type="dxa"/>
            </w:tcMar>
          </w:tcPr>
          <w:p w14:paraId="24C80104" w14:textId="77777777" w:rsidR="00624359" w:rsidRDefault="00624359" w:rsidP="004E1D29">
            <w:pPr>
              <w:pStyle w:val="Brdtextmedindrag"/>
              <w:ind w:firstLine="0"/>
            </w:pPr>
            <w:r>
              <w:t xml:space="preserve">Synpunkter på ansökan </w:t>
            </w:r>
            <w:r w:rsidRPr="00E2123E">
              <w:rPr>
                <w:i/>
                <w:iCs/>
              </w:rPr>
              <w:t>ska</w:t>
            </w:r>
            <w:r>
              <w:t xml:space="preserve"> lämnas skriftligen och lämnas in till mark- och miljödomstolen i det antal exemplar </w:t>
            </w:r>
            <w:r w:rsidRPr="00E2123E">
              <w:rPr>
                <w:i/>
                <w:iCs/>
              </w:rPr>
              <w:t>och det format</w:t>
            </w:r>
            <w:r>
              <w:t xml:space="preserve"> som domstolen finner behövligt och inom den tid som domstolen har bestämt</w:t>
            </w:r>
            <w:r w:rsidRPr="00E2123E">
              <w:rPr>
                <w:i/>
                <w:iCs/>
              </w:rPr>
              <w:t xml:space="preserve">. Synpunkterna ska lämnas i konsoliderad form om domstolen begär det. </w:t>
            </w:r>
            <w:r>
              <w:t xml:space="preserve">Ett exemplar </w:t>
            </w:r>
            <w:r w:rsidRPr="00E2123E">
              <w:rPr>
                <w:i/>
                <w:iCs/>
              </w:rPr>
              <w:t xml:space="preserve">ska </w:t>
            </w:r>
            <w:r>
              <w:t>sändas till den sökande.</w:t>
            </w:r>
          </w:p>
        </w:tc>
      </w:tr>
    </w:tbl>
    <w:p w14:paraId="3573EEB2" w14:textId="77777777" w:rsidR="00624359" w:rsidRDefault="00624359" w:rsidP="003727E5">
      <w:pPr>
        <w:pStyle w:val="Brdtextmedindrag"/>
      </w:pPr>
    </w:p>
    <w:p w14:paraId="3B99001A" w14:textId="77777777" w:rsidR="00624359" w:rsidRDefault="00624359" w:rsidP="003727E5">
      <w:pPr>
        <w:pStyle w:val="Brdtextmedindrag"/>
        <w:jc w:val="center"/>
      </w:pPr>
      <w:r>
        <w:t>16 §</w:t>
      </w:r>
      <w:r>
        <w:rPr>
          <w:rStyle w:val="Fotnotsreferens"/>
        </w:rPr>
        <w:footnoteReference w:id="54"/>
      </w:r>
    </w:p>
    <w:tbl>
      <w:tblPr>
        <w:tblW w:w="5000" w:type="pct"/>
        <w:tblCellMar>
          <w:left w:w="125" w:type="dxa"/>
          <w:right w:w="125" w:type="dxa"/>
        </w:tblCellMar>
        <w:tblLook w:val="0600" w:firstRow="0" w:lastRow="0" w:firstColumn="0" w:lastColumn="0" w:noHBand="1" w:noVBand="1"/>
      </w:tblPr>
      <w:tblGrid>
        <w:gridCol w:w="2948"/>
        <w:gridCol w:w="2949"/>
      </w:tblGrid>
      <w:tr w:rsidR="00D927B8" w14:paraId="08B7EF54" w14:textId="77777777">
        <w:tc>
          <w:tcPr>
            <w:tcW w:w="2500" w:type="pct"/>
            <w:shd w:val="clear" w:color="auto" w:fill="auto"/>
            <w:tcMar>
              <w:left w:w="0" w:type="dxa"/>
            </w:tcMar>
          </w:tcPr>
          <w:p w14:paraId="77A5AC53" w14:textId="77777777" w:rsidR="00624359" w:rsidRPr="00E2123E" w:rsidRDefault="00624359" w:rsidP="004E1D29">
            <w:pPr>
              <w:pStyle w:val="Brdtextmedindrag"/>
              <w:ind w:firstLine="0"/>
              <w:rPr>
                <w:i/>
                <w:iCs/>
              </w:rPr>
            </w:pPr>
            <w:r w:rsidRPr="00E2123E">
              <w:rPr>
                <w:i/>
                <w:iCs/>
              </w:rPr>
              <w:t>När målet är klart för huvud</w:t>
            </w:r>
            <w:r>
              <w:rPr>
                <w:i/>
                <w:iCs/>
              </w:rPr>
              <w:softHyphen/>
            </w:r>
            <w:r w:rsidRPr="00E2123E">
              <w:rPr>
                <w:i/>
                <w:iCs/>
              </w:rPr>
              <w:t>förhandling skall mark- och miljö</w:t>
            </w:r>
            <w:r>
              <w:rPr>
                <w:i/>
                <w:iCs/>
              </w:rPr>
              <w:softHyphen/>
            </w:r>
            <w:r w:rsidRPr="00E2123E">
              <w:rPr>
                <w:i/>
                <w:iCs/>
              </w:rPr>
              <w:t>domstolen bestämma tid och plats för den.</w:t>
            </w:r>
          </w:p>
        </w:tc>
        <w:tc>
          <w:tcPr>
            <w:tcW w:w="2500" w:type="pct"/>
            <w:shd w:val="clear" w:color="auto" w:fill="auto"/>
            <w:tcMar>
              <w:right w:w="0" w:type="dxa"/>
            </w:tcMar>
          </w:tcPr>
          <w:p w14:paraId="29D0E5EA" w14:textId="77777777" w:rsidR="00624359" w:rsidRPr="00E2123E" w:rsidRDefault="00624359" w:rsidP="004E1D29">
            <w:pPr>
              <w:pStyle w:val="Brdtextmedindrag"/>
              <w:ind w:firstLine="0"/>
              <w:rPr>
                <w:i/>
                <w:iCs/>
              </w:rPr>
            </w:pPr>
            <w:r w:rsidRPr="00E2123E">
              <w:rPr>
                <w:i/>
                <w:iCs/>
              </w:rPr>
              <w:t>Ett mål avgörs efter huvud</w:t>
            </w:r>
            <w:r w:rsidRPr="00E2123E">
              <w:rPr>
                <w:i/>
                <w:iCs/>
              </w:rPr>
              <w:softHyphen/>
              <w:t>förhandling om det inte med hänsyn till målets omfattning och svårig</w:t>
            </w:r>
            <w:r>
              <w:rPr>
                <w:i/>
                <w:iCs/>
              </w:rPr>
              <w:softHyphen/>
            </w:r>
            <w:r w:rsidRPr="00E2123E">
              <w:rPr>
                <w:i/>
                <w:iCs/>
              </w:rPr>
              <w:t>hetsgrad är tillräckligt med skriftlig handläggning.</w:t>
            </w:r>
          </w:p>
        </w:tc>
      </w:tr>
      <w:tr w:rsidR="00D927B8" w14:paraId="1365320D" w14:textId="77777777">
        <w:tc>
          <w:tcPr>
            <w:tcW w:w="2500" w:type="pct"/>
            <w:shd w:val="clear" w:color="auto" w:fill="auto"/>
            <w:tcMar>
              <w:left w:w="0" w:type="dxa"/>
            </w:tcMar>
          </w:tcPr>
          <w:p w14:paraId="7C9D9C98" w14:textId="77777777" w:rsidR="00624359" w:rsidRDefault="00624359" w:rsidP="004E1D29">
            <w:pPr>
              <w:pStyle w:val="Brdtextmedindrag"/>
              <w:rPr>
                <w:i/>
                <w:iCs/>
              </w:rPr>
            </w:pPr>
            <w:r w:rsidRPr="008961AB">
              <w:rPr>
                <w:i/>
                <w:iCs/>
              </w:rPr>
              <w:t>Om det är uppenbart onödigt</w:t>
            </w:r>
            <w:r>
              <w:rPr>
                <w:i/>
                <w:iCs/>
              </w:rPr>
              <w:t xml:space="preserve"> </w:t>
            </w:r>
            <w:r w:rsidRPr="008961AB">
              <w:rPr>
                <w:i/>
                <w:iCs/>
              </w:rPr>
              <w:t>med huvudförhandling, behöver</w:t>
            </w:r>
            <w:r>
              <w:rPr>
                <w:i/>
                <w:iCs/>
              </w:rPr>
              <w:t xml:space="preserve"> </w:t>
            </w:r>
            <w:r w:rsidRPr="008961AB">
              <w:rPr>
                <w:i/>
                <w:iCs/>
              </w:rPr>
              <w:t>sådan förhandling inte hållas.</w:t>
            </w:r>
            <w:r>
              <w:rPr>
                <w:i/>
                <w:iCs/>
              </w:rPr>
              <w:t xml:space="preserve"> </w:t>
            </w:r>
            <w:r w:rsidRPr="008961AB">
              <w:rPr>
                <w:i/>
                <w:iCs/>
              </w:rPr>
              <w:t>Om parterna begär det skall den</w:t>
            </w:r>
            <w:r>
              <w:rPr>
                <w:i/>
                <w:iCs/>
              </w:rPr>
              <w:t xml:space="preserve"> </w:t>
            </w:r>
            <w:r w:rsidRPr="008961AB">
              <w:rPr>
                <w:i/>
                <w:iCs/>
              </w:rPr>
              <w:t>dock hållas. Att målet eller ärendet kan komma att avgöras på</w:t>
            </w:r>
            <w:r>
              <w:rPr>
                <w:i/>
                <w:iCs/>
              </w:rPr>
              <w:t xml:space="preserve"> </w:t>
            </w:r>
            <w:r w:rsidRPr="008961AB">
              <w:rPr>
                <w:i/>
                <w:iCs/>
              </w:rPr>
              <w:t>hand</w:t>
            </w:r>
            <w:r>
              <w:rPr>
                <w:i/>
                <w:iCs/>
              </w:rPr>
              <w:softHyphen/>
            </w:r>
            <w:r w:rsidRPr="008961AB">
              <w:rPr>
                <w:i/>
                <w:iCs/>
              </w:rPr>
              <w:t>lingarna skall anges i kungörelsen.</w:t>
            </w:r>
            <w:r>
              <w:rPr>
                <w:i/>
                <w:iCs/>
              </w:rPr>
              <w:t xml:space="preserve"> </w:t>
            </w:r>
            <w:r w:rsidRPr="008961AB">
              <w:rPr>
                <w:i/>
                <w:iCs/>
              </w:rPr>
              <w:t>I frågor som avses i 26 §</w:t>
            </w:r>
            <w:r>
              <w:rPr>
                <w:i/>
                <w:iCs/>
              </w:rPr>
              <w:t xml:space="preserve"> </w:t>
            </w:r>
            <w:r w:rsidRPr="008961AB">
              <w:rPr>
                <w:i/>
                <w:iCs/>
              </w:rPr>
              <w:t>andra stycket behöver inte</w:t>
            </w:r>
            <w:r>
              <w:rPr>
                <w:i/>
                <w:iCs/>
              </w:rPr>
              <w:t xml:space="preserve"> </w:t>
            </w:r>
            <w:r w:rsidRPr="008961AB">
              <w:rPr>
                <w:i/>
                <w:iCs/>
              </w:rPr>
              <w:t>huvudför</w:t>
            </w:r>
            <w:r>
              <w:rPr>
                <w:i/>
                <w:iCs/>
              </w:rPr>
              <w:softHyphen/>
            </w:r>
            <w:r w:rsidRPr="008961AB">
              <w:rPr>
                <w:i/>
                <w:iCs/>
              </w:rPr>
              <w:t>handling hållas. Detsamma</w:t>
            </w:r>
            <w:r>
              <w:rPr>
                <w:i/>
                <w:iCs/>
              </w:rPr>
              <w:t xml:space="preserve"> </w:t>
            </w:r>
            <w:r w:rsidRPr="008961AB">
              <w:rPr>
                <w:i/>
                <w:iCs/>
              </w:rPr>
              <w:t>gäller i fall som avses i</w:t>
            </w:r>
            <w:r>
              <w:rPr>
                <w:i/>
                <w:iCs/>
              </w:rPr>
              <w:t xml:space="preserve"> </w:t>
            </w:r>
            <w:r w:rsidRPr="008961AB">
              <w:rPr>
                <w:i/>
                <w:iCs/>
              </w:rPr>
              <w:t>42 kap. 18 § första stycket 1, 3</w:t>
            </w:r>
            <w:r>
              <w:rPr>
                <w:i/>
                <w:iCs/>
              </w:rPr>
              <w:t xml:space="preserve"> </w:t>
            </w:r>
            <w:r w:rsidRPr="008961AB">
              <w:rPr>
                <w:i/>
                <w:iCs/>
              </w:rPr>
              <w:t>och 4 rättegångsbalken.</w:t>
            </w:r>
          </w:p>
          <w:p w14:paraId="458D69D5" w14:textId="77777777" w:rsidR="00624359" w:rsidRPr="001D33AD" w:rsidRDefault="00624359" w:rsidP="004E1D29">
            <w:pPr>
              <w:pStyle w:val="Brdtextmedindrag"/>
              <w:rPr>
                <w:i/>
                <w:iCs/>
              </w:rPr>
            </w:pPr>
            <w:r w:rsidRPr="001D33AD">
              <w:rPr>
                <w:i/>
                <w:iCs/>
              </w:rPr>
              <w:t>Besked om tid och plats för</w:t>
            </w:r>
            <w:r>
              <w:rPr>
                <w:i/>
                <w:iCs/>
              </w:rPr>
              <w:t xml:space="preserve"> </w:t>
            </w:r>
            <w:r w:rsidRPr="001D33AD">
              <w:rPr>
                <w:i/>
                <w:iCs/>
              </w:rPr>
              <w:t>huvudförhandling skall i god tid</w:t>
            </w:r>
            <w:r>
              <w:rPr>
                <w:i/>
                <w:iCs/>
              </w:rPr>
              <w:t xml:space="preserve"> </w:t>
            </w:r>
            <w:r w:rsidRPr="001D33AD">
              <w:rPr>
                <w:i/>
                <w:iCs/>
              </w:rPr>
              <w:t>lämnas parterna i den ordning</w:t>
            </w:r>
            <w:r>
              <w:rPr>
                <w:i/>
                <w:iCs/>
              </w:rPr>
              <w:t xml:space="preserve"> </w:t>
            </w:r>
            <w:r w:rsidRPr="001D33AD">
              <w:rPr>
                <w:i/>
                <w:iCs/>
              </w:rPr>
              <w:t>som har bestämts för kallelser till</w:t>
            </w:r>
            <w:r>
              <w:rPr>
                <w:i/>
                <w:iCs/>
              </w:rPr>
              <w:t xml:space="preserve"> </w:t>
            </w:r>
            <w:r w:rsidRPr="001D33AD">
              <w:rPr>
                <w:i/>
                <w:iCs/>
              </w:rPr>
              <w:t>dem. Om anledning till det</w:t>
            </w:r>
            <w:r>
              <w:rPr>
                <w:i/>
                <w:iCs/>
              </w:rPr>
              <w:t xml:space="preserve"> </w:t>
            </w:r>
            <w:r w:rsidRPr="001D33AD">
              <w:rPr>
                <w:i/>
                <w:iCs/>
              </w:rPr>
              <w:t>finns, skall det i kallelsen lämnas</w:t>
            </w:r>
            <w:r>
              <w:rPr>
                <w:i/>
                <w:iCs/>
              </w:rPr>
              <w:t xml:space="preserve"> </w:t>
            </w:r>
            <w:r w:rsidRPr="001D33AD">
              <w:rPr>
                <w:i/>
                <w:iCs/>
              </w:rPr>
              <w:t>uppgift om de frågor som avses</w:t>
            </w:r>
            <w:r>
              <w:rPr>
                <w:i/>
                <w:iCs/>
              </w:rPr>
              <w:t xml:space="preserve"> </w:t>
            </w:r>
            <w:r w:rsidRPr="001D33AD">
              <w:rPr>
                <w:i/>
                <w:iCs/>
              </w:rPr>
              <w:t>behandlas vid huvudförhandlingen.</w:t>
            </w:r>
          </w:p>
          <w:p w14:paraId="5D21D889" w14:textId="77777777" w:rsidR="00624359" w:rsidRPr="001D33AD" w:rsidRDefault="00624359" w:rsidP="004E1D29">
            <w:pPr>
              <w:pStyle w:val="Brdtextmedindrag"/>
              <w:rPr>
                <w:i/>
                <w:iCs/>
              </w:rPr>
            </w:pPr>
            <w:r w:rsidRPr="001D33AD">
              <w:rPr>
                <w:i/>
                <w:iCs/>
              </w:rPr>
              <w:t>Om någon part bör infinna</w:t>
            </w:r>
            <w:r>
              <w:rPr>
                <w:i/>
                <w:iCs/>
              </w:rPr>
              <w:t xml:space="preserve"> </w:t>
            </w:r>
            <w:r w:rsidRPr="001D33AD">
              <w:rPr>
                <w:i/>
                <w:iCs/>
              </w:rPr>
              <w:t>sig personligen vid huvudför</w:t>
            </w:r>
            <w:r>
              <w:rPr>
                <w:i/>
                <w:iCs/>
              </w:rPr>
              <w:softHyphen/>
            </w:r>
            <w:r w:rsidRPr="001D33AD">
              <w:rPr>
                <w:i/>
                <w:iCs/>
              </w:rPr>
              <w:t>hand</w:t>
            </w:r>
            <w:r>
              <w:rPr>
                <w:i/>
                <w:iCs/>
              </w:rPr>
              <w:softHyphen/>
            </w:r>
            <w:r w:rsidRPr="001D33AD">
              <w:rPr>
                <w:i/>
                <w:iCs/>
              </w:rPr>
              <w:t>lingen,</w:t>
            </w:r>
            <w:r>
              <w:rPr>
                <w:i/>
                <w:iCs/>
              </w:rPr>
              <w:t xml:space="preserve"> </w:t>
            </w:r>
            <w:r w:rsidRPr="001D33AD">
              <w:rPr>
                <w:i/>
                <w:iCs/>
              </w:rPr>
              <w:t>skall mark- och miljö</w:t>
            </w:r>
            <w:r>
              <w:rPr>
                <w:i/>
                <w:iCs/>
              </w:rPr>
              <w:softHyphen/>
            </w:r>
            <w:r w:rsidRPr="001D33AD">
              <w:rPr>
                <w:i/>
                <w:iCs/>
              </w:rPr>
              <w:t>dom</w:t>
            </w:r>
            <w:r>
              <w:rPr>
                <w:i/>
                <w:iCs/>
              </w:rPr>
              <w:softHyphen/>
            </w:r>
            <w:r w:rsidRPr="001D33AD">
              <w:rPr>
                <w:i/>
                <w:iCs/>
              </w:rPr>
              <w:t>stolen</w:t>
            </w:r>
            <w:r>
              <w:rPr>
                <w:i/>
                <w:iCs/>
              </w:rPr>
              <w:t xml:space="preserve"> </w:t>
            </w:r>
            <w:r w:rsidRPr="001D33AD">
              <w:rPr>
                <w:i/>
                <w:iCs/>
              </w:rPr>
              <w:t>förelägga vite. Före</w:t>
            </w:r>
            <w:r>
              <w:rPr>
                <w:i/>
                <w:iCs/>
              </w:rPr>
              <w:softHyphen/>
            </w:r>
            <w:r w:rsidRPr="001D33AD">
              <w:rPr>
                <w:i/>
                <w:iCs/>
              </w:rPr>
              <w:t>läggandet</w:t>
            </w:r>
            <w:r>
              <w:rPr>
                <w:i/>
                <w:iCs/>
              </w:rPr>
              <w:t xml:space="preserve"> </w:t>
            </w:r>
            <w:r w:rsidRPr="001D33AD">
              <w:rPr>
                <w:i/>
                <w:iCs/>
              </w:rPr>
              <w:t>skall delges.</w:t>
            </w:r>
          </w:p>
          <w:p w14:paraId="767CD689" w14:textId="36DAB425" w:rsidR="00624359" w:rsidRPr="008961AB" w:rsidRDefault="00624359" w:rsidP="004E1D29">
            <w:pPr>
              <w:pStyle w:val="Brdtextmedindrag"/>
              <w:rPr>
                <w:i/>
                <w:iCs/>
              </w:rPr>
            </w:pPr>
            <w:r w:rsidRPr="001D33AD">
              <w:rPr>
                <w:i/>
                <w:iCs/>
              </w:rPr>
              <w:t>Huvudförhandling får hållas,</w:t>
            </w:r>
            <w:r>
              <w:rPr>
                <w:i/>
                <w:iCs/>
              </w:rPr>
              <w:t xml:space="preserve"> </w:t>
            </w:r>
            <w:r w:rsidRPr="001D33AD">
              <w:rPr>
                <w:i/>
                <w:iCs/>
              </w:rPr>
              <w:t>även om part uteblir från den.</w:t>
            </w:r>
            <w:r>
              <w:rPr>
                <w:i/>
                <w:iCs/>
              </w:rPr>
              <w:t xml:space="preserve"> </w:t>
            </w:r>
            <w:r w:rsidRPr="001D33AD">
              <w:rPr>
                <w:i/>
                <w:iCs/>
              </w:rPr>
              <w:t>Tredskodom får dock inte med</w:t>
            </w:r>
            <w:r w:rsidR="00B903BC">
              <w:rPr>
                <w:i/>
                <w:iCs/>
              </w:rPr>
              <w:softHyphen/>
            </w:r>
            <w:r w:rsidRPr="001D33AD">
              <w:rPr>
                <w:i/>
                <w:iCs/>
              </w:rPr>
              <w:t>delas.</w:t>
            </w:r>
          </w:p>
        </w:tc>
        <w:tc>
          <w:tcPr>
            <w:tcW w:w="2500" w:type="pct"/>
            <w:shd w:val="clear" w:color="auto" w:fill="auto"/>
            <w:tcMar>
              <w:right w:w="0" w:type="dxa"/>
            </w:tcMar>
          </w:tcPr>
          <w:p w14:paraId="2E3F2CA6" w14:textId="77777777" w:rsidR="00624359" w:rsidRPr="008961AB" w:rsidRDefault="00624359" w:rsidP="004E1D29">
            <w:pPr>
              <w:pStyle w:val="Brdtextmedindrag"/>
              <w:rPr>
                <w:i/>
                <w:iCs/>
              </w:rPr>
            </w:pPr>
            <w:r w:rsidRPr="008961AB">
              <w:rPr>
                <w:i/>
                <w:iCs/>
              </w:rPr>
              <w:t>Om parterna begär det ska</w:t>
            </w:r>
            <w:r>
              <w:rPr>
                <w:i/>
                <w:iCs/>
              </w:rPr>
              <w:t xml:space="preserve"> </w:t>
            </w:r>
            <w:r w:rsidRPr="008961AB">
              <w:rPr>
                <w:i/>
                <w:iCs/>
              </w:rPr>
              <w:t>förhandling hållas. Förhandling</w:t>
            </w:r>
            <w:r>
              <w:rPr>
                <w:i/>
                <w:iCs/>
              </w:rPr>
              <w:t xml:space="preserve"> </w:t>
            </w:r>
            <w:r w:rsidRPr="008961AB">
              <w:rPr>
                <w:i/>
                <w:iCs/>
              </w:rPr>
              <w:t>behöver dock inte hållas i frågor</w:t>
            </w:r>
            <w:r>
              <w:rPr>
                <w:i/>
                <w:iCs/>
              </w:rPr>
              <w:t xml:space="preserve"> </w:t>
            </w:r>
            <w:r w:rsidRPr="008961AB">
              <w:rPr>
                <w:i/>
                <w:iCs/>
              </w:rPr>
              <w:t>som avses i 26 § andra stycket, i</w:t>
            </w:r>
            <w:r>
              <w:rPr>
                <w:i/>
                <w:iCs/>
              </w:rPr>
              <w:t xml:space="preserve"> </w:t>
            </w:r>
            <w:r w:rsidRPr="008961AB">
              <w:rPr>
                <w:i/>
                <w:iCs/>
              </w:rPr>
              <w:t>fall som avses i 42 kap. 18 §</w:t>
            </w:r>
            <w:r>
              <w:rPr>
                <w:i/>
                <w:iCs/>
              </w:rPr>
              <w:t xml:space="preserve"> </w:t>
            </w:r>
            <w:r w:rsidRPr="008961AB">
              <w:rPr>
                <w:i/>
                <w:iCs/>
              </w:rPr>
              <w:t>första stycket 1, 3 och 4 Rättegångsbalken</w:t>
            </w:r>
            <w:r>
              <w:rPr>
                <w:i/>
                <w:iCs/>
              </w:rPr>
              <w:t xml:space="preserve"> </w:t>
            </w:r>
            <w:r w:rsidRPr="008961AB">
              <w:rPr>
                <w:i/>
                <w:iCs/>
              </w:rPr>
              <w:t>eller om det annars</w:t>
            </w:r>
            <w:r>
              <w:rPr>
                <w:i/>
                <w:iCs/>
              </w:rPr>
              <w:t xml:space="preserve"> </w:t>
            </w:r>
            <w:r w:rsidRPr="008961AB">
              <w:rPr>
                <w:i/>
                <w:iCs/>
              </w:rPr>
              <w:t>är uppenbart obehövligt.</w:t>
            </w:r>
          </w:p>
        </w:tc>
      </w:tr>
    </w:tbl>
    <w:p w14:paraId="54FD6334" w14:textId="77777777" w:rsidR="00624359" w:rsidRDefault="00624359" w:rsidP="003727E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2C3DC99B" w14:textId="77777777">
        <w:tc>
          <w:tcPr>
            <w:tcW w:w="2500" w:type="pct"/>
            <w:shd w:val="clear" w:color="auto" w:fill="auto"/>
            <w:tcMar>
              <w:left w:w="0" w:type="dxa"/>
            </w:tcMar>
          </w:tcPr>
          <w:p w14:paraId="17D3A6D2" w14:textId="77777777" w:rsidR="00624359" w:rsidRDefault="00624359" w:rsidP="004E1D29">
            <w:pPr>
              <w:pStyle w:val="Brdtextmedindrag"/>
            </w:pPr>
          </w:p>
        </w:tc>
        <w:tc>
          <w:tcPr>
            <w:tcW w:w="2500" w:type="pct"/>
            <w:shd w:val="clear" w:color="auto" w:fill="auto"/>
            <w:tcMar>
              <w:right w:w="0" w:type="dxa"/>
            </w:tcMar>
          </w:tcPr>
          <w:p w14:paraId="2DB39377" w14:textId="77777777" w:rsidR="00624359" w:rsidRPr="00C85305" w:rsidRDefault="00624359" w:rsidP="004E1D29">
            <w:pPr>
              <w:pStyle w:val="Brdtextmedindrag"/>
              <w:keepNext/>
              <w:ind w:firstLine="0"/>
              <w:rPr>
                <w:i/>
                <w:iCs/>
              </w:rPr>
            </w:pPr>
            <w:r w:rsidRPr="00C85305">
              <w:rPr>
                <w:i/>
                <w:iCs/>
              </w:rPr>
              <w:t>16 a §</w:t>
            </w:r>
          </w:p>
          <w:p w14:paraId="5D2D1984" w14:textId="77777777" w:rsidR="00624359" w:rsidRPr="00C85305" w:rsidRDefault="00624359" w:rsidP="004E1D29">
            <w:pPr>
              <w:pStyle w:val="Brdtextmedindrag"/>
              <w:ind w:firstLine="0"/>
              <w:rPr>
                <w:i/>
                <w:iCs/>
              </w:rPr>
            </w:pPr>
            <w:r w:rsidRPr="00C85305">
              <w:rPr>
                <w:i/>
                <w:iCs/>
              </w:rPr>
              <w:t>Besked om tid och plats för huvudförhandling ska i god tid lämnas parterna i den ordning som har bestämts för kallelser till dem. Om anledning till det finns, ska det i kallelsen lämnas uppgift om de frågor som avses behandlas vid huvudförhandlingen.</w:t>
            </w:r>
          </w:p>
          <w:p w14:paraId="2638BC44" w14:textId="71293612" w:rsidR="00624359" w:rsidRPr="00C85305" w:rsidRDefault="00624359" w:rsidP="004E1D29">
            <w:pPr>
              <w:pStyle w:val="Brdtextmedindrag"/>
              <w:rPr>
                <w:i/>
                <w:iCs/>
              </w:rPr>
            </w:pPr>
            <w:r w:rsidRPr="00C85305">
              <w:rPr>
                <w:i/>
                <w:iCs/>
              </w:rPr>
              <w:t>Om någon part bör infinna sig personligen vid huvudförhand</w:t>
            </w:r>
            <w:r>
              <w:rPr>
                <w:i/>
                <w:iCs/>
              </w:rPr>
              <w:softHyphen/>
            </w:r>
            <w:r w:rsidRPr="00C85305">
              <w:rPr>
                <w:i/>
                <w:iCs/>
              </w:rPr>
              <w:t>lingen, ska mark- och miljödom</w:t>
            </w:r>
            <w:r>
              <w:rPr>
                <w:i/>
                <w:iCs/>
              </w:rPr>
              <w:softHyphen/>
            </w:r>
            <w:r w:rsidRPr="00C85305">
              <w:rPr>
                <w:i/>
                <w:iCs/>
              </w:rPr>
              <w:t>stolen</w:t>
            </w:r>
            <w:r>
              <w:rPr>
                <w:i/>
                <w:iCs/>
              </w:rPr>
              <w:t xml:space="preserve"> </w:t>
            </w:r>
            <w:r w:rsidRPr="00C85305">
              <w:rPr>
                <w:i/>
                <w:iCs/>
              </w:rPr>
              <w:t>förelägga vite. Föreläggan</w:t>
            </w:r>
            <w:r>
              <w:rPr>
                <w:i/>
                <w:iCs/>
              </w:rPr>
              <w:softHyphen/>
            </w:r>
            <w:r w:rsidRPr="00C85305">
              <w:rPr>
                <w:i/>
                <w:iCs/>
              </w:rPr>
              <w:t>det</w:t>
            </w:r>
            <w:r>
              <w:rPr>
                <w:i/>
                <w:iCs/>
              </w:rPr>
              <w:t xml:space="preserve"> </w:t>
            </w:r>
            <w:r w:rsidRPr="00C85305">
              <w:rPr>
                <w:i/>
                <w:iCs/>
              </w:rPr>
              <w:t>ska delges.</w:t>
            </w:r>
          </w:p>
          <w:p w14:paraId="699B31FA" w14:textId="77777777" w:rsidR="00624359" w:rsidRDefault="00624359" w:rsidP="004E1D29">
            <w:pPr>
              <w:pStyle w:val="Brdtextmedindrag"/>
            </w:pPr>
            <w:r w:rsidRPr="00C85305">
              <w:rPr>
                <w:i/>
                <w:iCs/>
              </w:rPr>
              <w:t>Huvudförhandling får hållas,</w:t>
            </w:r>
            <w:r>
              <w:rPr>
                <w:i/>
                <w:iCs/>
              </w:rPr>
              <w:t xml:space="preserve"> </w:t>
            </w:r>
            <w:r w:rsidRPr="00C85305">
              <w:rPr>
                <w:i/>
                <w:iCs/>
              </w:rPr>
              <w:t>även om part uteblir från den.</w:t>
            </w:r>
            <w:r>
              <w:rPr>
                <w:i/>
                <w:iCs/>
              </w:rPr>
              <w:t xml:space="preserve"> </w:t>
            </w:r>
            <w:r w:rsidRPr="00C85305">
              <w:rPr>
                <w:i/>
                <w:iCs/>
              </w:rPr>
              <w:t>Tredskodom får dock inte meddelas.</w:t>
            </w:r>
          </w:p>
        </w:tc>
      </w:tr>
    </w:tbl>
    <w:p w14:paraId="022B445F" w14:textId="77777777" w:rsidR="00624359" w:rsidRDefault="00624359" w:rsidP="003727E5">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596C1194" w14:textId="77777777">
        <w:tc>
          <w:tcPr>
            <w:tcW w:w="2500" w:type="pct"/>
            <w:shd w:val="clear" w:color="auto" w:fill="auto"/>
            <w:tcMar>
              <w:left w:w="0" w:type="dxa"/>
            </w:tcMar>
          </w:tcPr>
          <w:p w14:paraId="50EAA15E" w14:textId="77777777" w:rsidR="00624359" w:rsidRDefault="00624359" w:rsidP="004E1D29">
            <w:pPr>
              <w:pStyle w:val="Brdtextmedindrag"/>
            </w:pPr>
          </w:p>
        </w:tc>
        <w:tc>
          <w:tcPr>
            <w:tcW w:w="2500" w:type="pct"/>
            <w:shd w:val="clear" w:color="auto" w:fill="auto"/>
            <w:tcMar>
              <w:right w:w="0" w:type="dxa"/>
            </w:tcMar>
          </w:tcPr>
          <w:p w14:paraId="543D6E1B" w14:textId="77777777" w:rsidR="00624359" w:rsidRPr="0073380F" w:rsidRDefault="00624359" w:rsidP="004E1D29">
            <w:pPr>
              <w:pStyle w:val="Brdtextmedindrag"/>
              <w:ind w:firstLine="0"/>
              <w:rPr>
                <w:i/>
                <w:iCs/>
              </w:rPr>
            </w:pPr>
            <w:r w:rsidRPr="0073380F">
              <w:rPr>
                <w:i/>
                <w:iCs/>
              </w:rPr>
              <w:t>29 a §</w:t>
            </w:r>
          </w:p>
          <w:p w14:paraId="53B5E7A3" w14:textId="77777777" w:rsidR="00624359" w:rsidRDefault="00624359" w:rsidP="004E1D29">
            <w:pPr>
              <w:pStyle w:val="Brdtextmedindrag"/>
              <w:ind w:firstLine="0"/>
            </w:pPr>
            <w:r w:rsidRPr="0073380F">
              <w:rPr>
                <w:i/>
                <w:iCs/>
              </w:rPr>
              <w:t>I fråga om miljöfarlig verksamhet som omfattas av 9 kap. 16 § ska det i domen anges när tillståndets villkor och andra bestämmelser till skydd för människors hälsa och miljö senast ska omprövas.</w:t>
            </w:r>
          </w:p>
        </w:tc>
      </w:tr>
    </w:tbl>
    <w:p w14:paraId="5DA3BEB7" w14:textId="77777777" w:rsidR="00624359" w:rsidRDefault="00624359" w:rsidP="003727E5">
      <w:pPr>
        <w:pStyle w:val="Brdtextmedindrag"/>
      </w:pPr>
    </w:p>
    <w:p w14:paraId="6DD85648" w14:textId="77777777" w:rsidR="00624359" w:rsidRPr="0073380F" w:rsidRDefault="00624359" w:rsidP="003727E5">
      <w:pPr>
        <w:pStyle w:val="Brdtextmedindrag"/>
        <w:jc w:val="center"/>
        <w:rPr>
          <w:b/>
          <w:bCs/>
        </w:rPr>
      </w:pPr>
      <w:r>
        <w:rPr>
          <w:b/>
          <w:bCs/>
        </w:rPr>
        <w:t>24 kap.</w:t>
      </w:r>
    </w:p>
    <w:p w14:paraId="1F730643" w14:textId="77777777" w:rsidR="00624359" w:rsidRDefault="00624359" w:rsidP="003727E5">
      <w:pPr>
        <w:pStyle w:val="Brdtextmedindrag"/>
        <w:jc w:val="center"/>
      </w:pPr>
      <w:r>
        <w:t>5 §</w:t>
      </w:r>
      <w:r>
        <w:rPr>
          <w:rStyle w:val="Fotnotsreferens"/>
        </w:rPr>
        <w:footnoteReference w:id="55"/>
      </w:r>
    </w:p>
    <w:tbl>
      <w:tblPr>
        <w:tblW w:w="5000" w:type="pct"/>
        <w:tblCellMar>
          <w:left w:w="125" w:type="dxa"/>
          <w:right w:w="125" w:type="dxa"/>
        </w:tblCellMar>
        <w:tblLook w:val="0600" w:firstRow="0" w:lastRow="0" w:firstColumn="0" w:lastColumn="0" w:noHBand="1" w:noVBand="1"/>
      </w:tblPr>
      <w:tblGrid>
        <w:gridCol w:w="2948"/>
        <w:gridCol w:w="2949"/>
      </w:tblGrid>
      <w:tr w:rsidR="00D927B8" w14:paraId="59D792C0" w14:textId="77777777">
        <w:tc>
          <w:tcPr>
            <w:tcW w:w="2500" w:type="pct"/>
            <w:shd w:val="clear" w:color="auto" w:fill="auto"/>
            <w:tcMar>
              <w:left w:w="0" w:type="dxa"/>
            </w:tcMar>
          </w:tcPr>
          <w:p w14:paraId="1AC406CB" w14:textId="14B70CB7" w:rsidR="00624359" w:rsidRDefault="00624359" w:rsidP="004E1D29">
            <w:pPr>
              <w:pStyle w:val="Brdtext"/>
            </w:pPr>
            <w:r>
              <w:t>I fråga om miljöfarlig verksamhet eller vattenverksamhet får till</w:t>
            </w:r>
            <w:r w:rsidR="00B903BC">
              <w:softHyphen/>
            </w:r>
            <w:r>
              <w:t>stånds</w:t>
            </w:r>
            <w:r>
              <w:softHyphen/>
              <w:t>myndigheten ompröva till</w:t>
            </w:r>
            <w:r w:rsidR="00B903BC">
              <w:softHyphen/>
            </w:r>
            <w:r>
              <w:t>stånd när det gäller en be</w:t>
            </w:r>
            <w:r>
              <w:softHyphen/>
              <w:t>stämmelse om tillåten produktions</w:t>
            </w:r>
            <w:r>
              <w:softHyphen/>
              <w:t>mängd eller annan liknande be</w:t>
            </w:r>
            <w:r>
              <w:softHyphen/>
              <w:t>stämmelse om verksamhetens om</w:t>
            </w:r>
            <w:r>
              <w:softHyphen/>
              <w:t>fattning, samt ändra eller upphäva villkor eller andra bestämmelser eller meddela nya sådana</w:t>
            </w:r>
          </w:p>
        </w:tc>
        <w:tc>
          <w:tcPr>
            <w:tcW w:w="2500" w:type="pct"/>
            <w:shd w:val="clear" w:color="auto" w:fill="auto"/>
            <w:tcMar>
              <w:right w:w="0" w:type="dxa"/>
            </w:tcMar>
          </w:tcPr>
          <w:p w14:paraId="6D45540A" w14:textId="79F8D7E1" w:rsidR="00624359" w:rsidRDefault="00624359" w:rsidP="004E1D29">
            <w:pPr>
              <w:pStyle w:val="Brdtext"/>
            </w:pPr>
            <w:r>
              <w:t xml:space="preserve">I fråga om miljöfarlig verksamhet, </w:t>
            </w:r>
            <w:r w:rsidRPr="00E14CE4">
              <w:rPr>
                <w:i/>
                <w:iCs/>
              </w:rPr>
              <w:t>vattenverksamhet eller tillstånd enligt 7</w:t>
            </w:r>
            <w:r>
              <w:rPr>
                <w:i/>
                <w:iCs/>
              </w:rPr>
              <w:t> </w:t>
            </w:r>
            <w:r w:rsidRPr="00E14CE4">
              <w:rPr>
                <w:i/>
                <w:iCs/>
              </w:rPr>
              <w:t>kap. 28</w:t>
            </w:r>
            <w:r>
              <w:rPr>
                <w:i/>
                <w:iCs/>
              </w:rPr>
              <w:t> </w:t>
            </w:r>
            <w:r w:rsidRPr="00E14CE4">
              <w:rPr>
                <w:i/>
                <w:iCs/>
              </w:rPr>
              <w:t>a</w:t>
            </w:r>
            <w:r>
              <w:rPr>
                <w:i/>
                <w:iCs/>
              </w:rPr>
              <w:t> </w:t>
            </w:r>
            <w:r w:rsidRPr="00E14CE4">
              <w:rPr>
                <w:i/>
                <w:iCs/>
              </w:rPr>
              <w:t>§</w:t>
            </w:r>
            <w:r>
              <w:t xml:space="preserve"> får tillstånds</w:t>
            </w:r>
            <w:r>
              <w:softHyphen/>
              <w:t>myndigheten ompröva tillstånd när det gäller en be</w:t>
            </w:r>
            <w:r>
              <w:softHyphen/>
              <w:t>stämmelse om tillåten produk</w:t>
            </w:r>
            <w:r>
              <w:softHyphen/>
              <w:t>tions</w:t>
            </w:r>
            <w:r>
              <w:softHyphen/>
              <w:t>mängd eller annan liknande bestämmelse om verksamhetens omfattning, samt ändra eller upphäva villkor eller andra bestämmelser eller meddela nya sådana</w:t>
            </w:r>
          </w:p>
        </w:tc>
      </w:tr>
    </w:tbl>
    <w:p w14:paraId="38CFE7C1" w14:textId="77777777" w:rsidR="00624359" w:rsidRDefault="00624359" w:rsidP="003727E5">
      <w:pPr>
        <w:pStyle w:val="Brdtextmedindrag"/>
      </w:pPr>
      <w:r>
        <w:t>1. när, det från det tillståndsbeslutet fick laga kraft, det förflutit tio år eller den kortare tid som, på grund av vad som följer av Sveriges medlemskap i Europeiska unionen, föreskrivs av regeringen eller den myndighet som regeringen bestämmer,</w:t>
      </w:r>
    </w:p>
    <w:p w14:paraId="1AFAA80A" w14:textId="77777777" w:rsidR="00624359" w:rsidRDefault="00624359" w:rsidP="003727E5">
      <w:pPr>
        <w:pStyle w:val="Brdtextmedindrag"/>
      </w:pPr>
      <w:r>
        <w:t>2. om verksamheten med någon betydelse medverkar till att en miljö</w:t>
      </w:r>
      <w:r>
        <w:softHyphen/>
        <w:t>kvalitetsnorm inte följs,</w:t>
      </w:r>
    </w:p>
    <w:p w14:paraId="1D0D41B4" w14:textId="6336FB1C" w:rsidR="00624359" w:rsidRDefault="00624359" w:rsidP="003727E5">
      <w:pPr>
        <w:pStyle w:val="Brdtextmedindrag"/>
      </w:pPr>
      <w:r>
        <w:t>3. om den som har sökt tillståndet har vilselett tillståndsmyndigheten genom att lämna oriktiga uppgifter eller låta bli att lämna uppgifter av betydelse för tillståndet eller villkoren,</w:t>
      </w:r>
    </w:p>
    <w:p w14:paraId="209E6777" w14:textId="77777777" w:rsidR="00624359" w:rsidRDefault="00624359" w:rsidP="003727E5">
      <w:pPr>
        <w:pStyle w:val="Brdtextmedindrag"/>
      </w:pPr>
      <w:r>
        <w:t>4. när tillståndet eller villkor som gäller för verksamheten inte har följts,</w:t>
      </w:r>
    </w:p>
    <w:p w14:paraId="77F4083C" w14:textId="77777777" w:rsidR="00624359" w:rsidRDefault="00624359" w:rsidP="003727E5">
      <w:pPr>
        <w:pStyle w:val="Brdtextmedindrag"/>
      </w:pPr>
      <w:r>
        <w:t>5. om det genom verksamheten uppkommit en olägenhet av någon betydelse som inte förutsågs när verksamheten tilläts,</w:t>
      </w:r>
    </w:p>
    <w:p w14:paraId="67ECD4FD" w14:textId="77777777" w:rsidR="00624359" w:rsidRDefault="00624359" w:rsidP="003727E5">
      <w:pPr>
        <w:pStyle w:val="Brdtextmedindrag"/>
      </w:pPr>
      <w:r>
        <w:t>6. om förhållandena i omgivningen har ändrats väsentligt,</w:t>
      </w:r>
    </w:p>
    <w:p w14:paraId="03B3DD08" w14:textId="77777777" w:rsidR="00624359" w:rsidRDefault="00624359" w:rsidP="003727E5">
      <w:pPr>
        <w:pStyle w:val="Brdtextmedindrag"/>
      </w:pPr>
      <w:r>
        <w:t>7. om en från hälso- eller miljösynpunkt väsentlig förbättring kan uppnås med användning av någon ny process- eller reningsteknik,</w:t>
      </w:r>
    </w:p>
    <w:p w14:paraId="26333DB2" w14:textId="77777777" w:rsidR="00624359" w:rsidRDefault="00624359" w:rsidP="003727E5">
      <w:pPr>
        <w:pStyle w:val="Brdtextmedindrag"/>
      </w:pPr>
      <w:r>
        <w:t>8. om användandet av någon ny teknik för mätning eller upp-skattning av annan störning skulle medföra väsentligt bättre förut-sättningar för att kontrollera verksamheten,</w:t>
      </w:r>
    </w:p>
    <w:p w14:paraId="16D29B93" w14:textId="77777777" w:rsidR="00624359" w:rsidRDefault="00624359" w:rsidP="003727E5">
      <w:pPr>
        <w:pStyle w:val="Brdtextmedindrag"/>
      </w:pPr>
      <w:r>
        <w:t>9. om verksamheten helt eller till väsentlig del är förlagd inom ett område där förbud råder enligt en föreskrift eller ett beslut som meddelats med stöd av 9 kap. 4 §,</w:t>
      </w:r>
    </w:p>
    <w:p w14:paraId="28A71BF0" w14:textId="77777777" w:rsidR="00624359" w:rsidRDefault="00624359" w:rsidP="003727E5">
      <w:pPr>
        <w:pStyle w:val="Brdtextmedindrag"/>
      </w:pPr>
      <w:r>
        <w:t>10. för att förbättra en anläggnings säkerhet,</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3E25C4DD" w14:textId="77777777">
        <w:tc>
          <w:tcPr>
            <w:tcW w:w="2500" w:type="pct"/>
            <w:shd w:val="clear" w:color="auto" w:fill="auto"/>
            <w:tcMar>
              <w:left w:w="0" w:type="dxa"/>
            </w:tcMar>
          </w:tcPr>
          <w:p w14:paraId="2DE78F3E" w14:textId="064B263B" w:rsidR="00624359" w:rsidRDefault="00624359" w:rsidP="004E1D29">
            <w:pPr>
              <w:pStyle w:val="Brdtextmedindrag"/>
            </w:pPr>
            <w:r>
              <w:t>11. om det visar sig att an</w:t>
            </w:r>
            <w:r w:rsidR="00B903BC">
              <w:softHyphen/>
            </w:r>
            <w:r>
              <w:t>ordningar som har vidtagits eller villkor som har meddelats till skydd för fisket eller med stöd av 11 kap. 8 § eller 6 kap. 5 § lagen (1998:812) med särskilda bestämmelser om vattenverksamhet är mindre ända</w:t>
            </w:r>
            <w:r w:rsidR="00B903BC">
              <w:softHyphen/>
            </w:r>
            <w:r>
              <w:t>målsenliga, eller</w:t>
            </w:r>
          </w:p>
        </w:tc>
        <w:tc>
          <w:tcPr>
            <w:tcW w:w="2500" w:type="pct"/>
            <w:shd w:val="clear" w:color="auto" w:fill="auto"/>
            <w:tcMar>
              <w:right w:w="0" w:type="dxa"/>
            </w:tcMar>
          </w:tcPr>
          <w:p w14:paraId="276F1B30" w14:textId="294990F7" w:rsidR="00624359" w:rsidRDefault="00624359" w:rsidP="004E1D29">
            <w:pPr>
              <w:pStyle w:val="Brdtextmedindrag"/>
            </w:pPr>
            <w:r>
              <w:t>11. om det visar sig att an</w:t>
            </w:r>
            <w:r w:rsidR="00B903BC">
              <w:softHyphen/>
            </w:r>
            <w:r>
              <w:t>ordningar som har vidtagits eller villkor som har meddelats till skydd för fisket eller med stöd av 11 kap. 8 § eller 6 kap. 5 § lagen (1998:812) med särskilda bestämmelser om vattenverksamhet är mindre ända</w:t>
            </w:r>
            <w:r w:rsidR="00B903BC">
              <w:softHyphen/>
            </w:r>
            <w:r>
              <w:t>måls</w:t>
            </w:r>
            <w:r w:rsidR="00B903BC">
              <w:softHyphen/>
            </w:r>
            <w:r>
              <w:t>enliga,</w:t>
            </w:r>
          </w:p>
        </w:tc>
      </w:tr>
      <w:tr w:rsidR="00D927B8" w14:paraId="49FE2874" w14:textId="77777777">
        <w:tc>
          <w:tcPr>
            <w:tcW w:w="2500" w:type="pct"/>
            <w:shd w:val="clear" w:color="auto" w:fill="auto"/>
            <w:tcMar>
              <w:left w:w="0" w:type="dxa"/>
            </w:tcMar>
          </w:tcPr>
          <w:p w14:paraId="07B7A652" w14:textId="77777777" w:rsidR="00624359" w:rsidRDefault="00624359" w:rsidP="004E1D29">
            <w:pPr>
              <w:pStyle w:val="Brdtextmedindrag"/>
            </w:pPr>
            <w:r>
              <w:t>12. om det kan antas att en säkerhet som ställts enligt 9 kap. 6 e §, 15 kap. 35 eller 37 § eller 16 kap. 3 § inte längre är tillräckligt eller är större än vad som behövs</w:t>
            </w:r>
          </w:p>
        </w:tc>
        <w:tc>
          <w:tcPr>
            <w:tcW w:w="2500" w:type="pct"/>
            <w:shd w:val="clear" w:color="auto" w:fill="auto"/>
            <w:tcMar>
              <w:right w:w="0" w:type="dxa"/>
            </w:tcMar>
          </w:tcPr>
          <w:p w14:paraId="2B7452C2" w14:textId="77777777" w:rsidR="00624359" w:rsidRDefault="00624359" w:rsidP="004E1D29">
            <w:pPr>
              <w:pStyle w:val="Brdtextmedindrag"/>
            </w:pPr>
            <w:r>
              <w:t xml:space="preserve">12. om det kan antas att en säkerhet som ställts enligt 9 kap. 6 e §, 15 kap. 35 eller 37 § eller 16 kap. 3 § inte längre är tillräcklig eller är större än vad som behövs, eller </w:t>
            </w:r>
          </w:p>
        </w:tc>
      </w:tr>
      <w:tr w:rsidR="00D927B8" w14:paraId="3662BFA2" w14:textId="77777777">
        <w:tc>
          <w:tcPr>
            <w:tcW w:w="2500" w:type="pct"/>
            <w:shd w:val="clear" w:color="auto" w:fill="auto"/>
            <w:tcMar>
              <w:left w:w="0" w:type="dxa"/>
            </w:tcMar>
          </w:tcPr>
          <w:p w14:paraId="5EF23654" w14:textId="77777777" w:rsidR="00624359" w:rsidRDefault="00624359" w:rsidP="004E1D29">
            <w:pPr>
              <w:pStyle w:val="Brdtextmedindrag"/>
            </w:pPr>
          </w:p>
        </w:tc>
        <w:tc>
          <w:tcPr>
            <w:tcW w:w="2500" w:type="pct"/>
            <w:shd w:val="clear" w:color="auto" w:fill="auto"/>
            <w:tcMar>
              <w:right w:w="0" w:type="dxa"/>
            </w:tcMar>
          </w:tcPr>
          <w:p w14:paraId="0D1B2835" w14:textId="77777777" w:rsidR="00624359" w:rsidRPr="00DF0B7E" w:rsidRDefault="00624359" w:rsidP="004E1D29">
            <w:pPr>
              <w:pStyle w:val="Brdtextmedindrag"/>
              <w:rPr>
                <w:i/>
                <w:iCs/>
              </w:rPr>
            </w:pPr>
            <w:r w:rsidRPr="00DF0B7E">
              <w:rPr>
                <w:i/>
                <w:iCs/>
              </w:rPr>
              <w:t>13. om det behövs för att uppfylla förpliktelser som följer av Sveriges medlemskap i Europeiska unionen.</w:t>
            </w:r>
          </w:p>
        </w:tc>
      </w:tr>
    </w:tbl>
    <w:p w14:paraId="3375B59A" w14:textId="77777777" w:rsidR="00624359" w:rsidRDefault="00624359" w:rsidP="003727E5">
      <w:pPr>
        <w:pStyle w:val="Brdtextmedindrag"/>
      </w:pPr>
      <w:r>
        <w:t>I fall som avses i första stycket 5 får tillståndsmyndigheten också besluta om andra åtgärder som behövs för att förebygga eller minska olägenheter för framtiden.</w:t>
      </w:r>
    </w:p>
    <w:p w14:paraId="45C4B155" w14:textId="77777777" w:rsidR="00624359" w:rsidRDefault="00624359" w:rsidP="003727E5">
      <w:pPr>
        <w:pStyle w:val="Brdtextmedindrag"/>
      </w:pPr>
    </w:p>
    <w:p w14:paraId="25D3E24C" w14:textId="77777777" w:rsidR="00624359" w:rsidRDefault="00624359" w:rsidP="003727E5">
      <w:pPr>
        <w:pStyle w:val="Brdtextmedindrag"/>
        <w:jc w:val="center"/>
      </w:pPr>
      <w:r>
        <w:t>9 §</w:t>
      </w:r>
      <w:r>
        <w:rPr>
          <w:rStyle w:val="Fotnotsreferens"/>
        </w:rPr>
        <w:footnoteReference w:id="56"/>
      </w:r>
    </w:p>
    <w:p w14:paraId="4C9D3DF9" w14:textId="24B7CEBC" w:rsidR="00624359" w:rsidRDefault="00624359" w:rsidP="00E07231">
      <w:pPr>
        <w:pStyle w:val="Brdtext"/>
      </w:pPr>
      <w:r>
        <w:t>Tillståndsmyndigheten får inte med stöd av 5 eller 8</w:t>
      </w:r>
      <w:r w:rsidR="00B903BC">
        <w:t> </w:t>
      </w:r>
      <w:r>
        <w:t>§ meddela så ingripande villkor eller andra bestämmelser att verksamheten inte längre kan bedrivas eller att den avsevärt försvåras.</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1761BE4B" w14:textId="77777777">
        <w:tc>
          <w:tcPr>
            <w:tcW w:w="2500" w:type="pct"/>
            <w:shd w:val="clear" w:color="auto" w:fill="auto"/>
            <w:tcMar>
              <w:left w:w="0" w:type="dxa"/>
            </w:tcMar>
          </w:tcPr>
          <w:p w14:paraId="475F546B" w14:textId="77777777" w:rsidR="00624359" w:rsidRDefault="00624359" w:rsidP="004E1D29">
            <w:pPr>
              <w:pStyle w:val="Brdtextmedindrag"/>
            </w:pPr>
          </w:p>
        </w:tc>
        <w:tc>
          <w:tcPr>
            <w:tcW w:w="2500" w:type="pct"/>
            <w:shd w:val="clear" w:color="auto" w:fill="auto"/>
            <w:tcMar>
              <w:right w:w="0" w:type="dxa"/>
            </w:tcMar>
          </w:tcPr>
          <w:p w14:paraId="2F367A58" w14:textId="77777777" w:rsidR="00624359" w:rsidRPr="00187600" w:rsidRDefault="00624359" w:rsidP="004E1D29">
            <w:pPr>
              <w:pStyle w:val="Brdtextmedindrag"/>
              <w:rPr>
                <w:i/>
                <w:iCs/>
              </w:rPr>
            </w:pPr>
            <w:r w:rsidRPr="00187600">
              <w:rPr>
                <w:i/>
                <w:iCs/>
              </w:rPr>
              <w:t>Trots första stycket får bestämmelser och villkor som innebär att verksamheten avsevärt försvåras beslutas om det behövs för att följa en miljökvalitetsnorm eller någon annan bestämmelse som följer av Sveriges medlemskap i Europeiska unionen.</w:t>
            </w:r>
          </w:p>
        </w:tc>
      </w:tr>
    </w:tbl>
    <w:p w14:paraId="1D39EF21" w14:textId="77777777" w:rsidR="00624359" w:rsidRDefault="00624359" w:rsidP="003727E5">
      <w:pPr>
        <w:pStyle w:val="Brdtextmedindrag"/>
      </w:pPr>
    </w:p>
    <w:p w14:paraId="52978247" w14:textId="77777777" w:rsidR="00624359" w:rsidRDefault="00624359" w:rsidP="003727E5">
      <w:pPr>
        <w:pStyle w:val="Brdtextmedindrag"/>
        <w:keepNext/>
        <w:jc w:val="center"/>
      </w:pPr>
      <w:r>
        <w:t>10 §</w:t>
      </w:r>
      <w:r>
        <w:rPr>
          <w:rStyle w:val="Fotnotsreferens"/>
        </w:rPr>
        <w:footnoteReference w:id="57"/>
      </w:r>
    </w:p>
    <w:tbl>
      <w:tblPr>
        <w:tblW w:w="5000" w:type="pct"/>
        <w:tblCellMar>
          <w:left w:w="125" w:type="dxa"/>
          <w:right w:w="125" w:type="dxa"/>
        </w:tblCellMar>
        <w:tblLook w:val="0600" w:firstRow="0" w:lastRow="0" w:firstColumn="0" w:lastColumn="0" w:noHBand="1" w:noVBand="1"/>
      </w:tblPr>
      <w:tblGrid>
        <w:gridCol w:w="2948"/>
        <w:gridCol w:w="2949"/>
      </w:tblGrid>
      <w:tr w:rsidR="00D927B8" w14:paraId="483F8037" w14:textId="77777777">
        <w:tc>
          <w:tcPr>
            <w:tcW w:w="2500" w:type="pct"/>
            <w:shd w:val="clear" w:color="auto" w:fill="auto"/>
            <w:tcMar>
              <w:left w:w="0" w:type="dxa"/>
            </w:tcMar>
          </w:tcPr>
          <w:p w14:paraId="196DCDF7" w14:textId="4C379138" w:rsidR="00624359" w:rsidRDefault="00624359" w:rsidP="00E07231">
            <w:pPr>
              <w:pStyle w:val="Brdtext"/>
            </w:pPr>
            <w:r>
              <w:t>Efter en ansökan om omprövning av en vattenverksamhet för sådana miljövillkor som avses i 11 kap. 27 § ska tillståndsmyndigheten upp</w:t>
            </w:r>
            <w:r>
              <w:softHyphen/>
              <w:t>häva, ändra och besluta nya bestämmelser och villkor i den utsträckning som behövs med hänsyn till skyddet för människors hälsa och miljön.</w:t>
            </w:r>
          </w:p>
        </w:tc>
        <w:tc>
          <w:tcPr>
            <w:tcW w:w="2500" w:type="pct"/>
            <w:shd w:val="clear" w:color="auto" w:fill="auto"/>
            <w:tcMar>
              <w:right w:w="0" w:type="dxa"/>
            </w:tcMar>
          </w:tcPr>
          <w:p w14:paraId="5761987C" w14:textId="28B12E51" w:rsidR="00624359" w:rsidRDefault="00624359" w:rsidP="00E07231">
            <w:pPr>
              <w:pStyle w:val="Brdtext"/>
            </w:pPr>
            <w:r>
              <w:t xml:space="preserve">Efter en ansökan om omprövning av en vattenverksamhet för sådana miljövillkor som avses i 11 kap. 27 § </w:t>
            </w:r>
            <w:r w:rsidRPr="00187600">
              <w:rPr>
                <w:i/>
                <w:iCs/>
              </w:rPr>
              <w:t>eller en miljöfarlig verksamhet för sådana miljövillkor som avses i 9</w:t>
            </w:r>
            <w:r>
              <w:rPr>
                <w:i/>
                <w:iCs/>
              </w:rPr>
              <w:t> </w:t>
            </w:r>
            <w:r w:rsidRPr="00187600">
              <w:rPr>
                <w:i/>
                <w:iCs/>
              </w:rPr>
              <w:t>kap. 16</w:t>
            </w:r>
            <w:r>
              <w:rPr>
                <w:i/>
                <w:iCs/>
              </w:rPr>
              <w:t> </w:t>
            </w:r>
            <w:r w:rsidRPr="00187600">
              <w:rPr>
                <w:i/>
                <w:iCs/>
              </w:rPr>
              <w:t>§</w:t>
            </w:r>
            <w:r>
              <w:t xml:space="preserve"> ska till</w:t>
            </w:r>
            <w:r>
              <w:softHyphen/>
              <w:t>stånds</w:t>
            </w:r>
            <w:r>
              <w:softHyphen/>
              <w:t>myndig</w:t>
            </w:r>
            <w:r>
              <w:softHyphen/>
              <w:t>heten upphäva, ändra och besluta nya bestämmel</w:t>
            </w:r>
            <w:r>
              <w:softHyphen/>
              <w:t>ser och villkor i den utsträckning som behövs med hänsyn till skyddet för människors hälsa och miljön.</w:t>
            </w:r>
          </w:p>
        </w:tc>
      </w:tr>
    </w:tbl>
    <w:p w14:paraId="34441BEB" w14:textId="77777777" w:rsidR="00624359" w:rsidRDefault="00624359" w:rsidP="003727E5">
      <w:pPr>
        <w:pStyle w:val="Brdtextmedindrag"/>
      </w:pPr>
      <w:r>
        <w:t>Bestämmelser och villkor som innebär att verksamheten avsevärt försvåras får dock beslutas endast om det behövs för att följa en miljökvalitetsnorm eller någon annan bestämmelse som följer av Sveriges medlemskap i Europeiska unionen.</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47268FCD" w14:textId="77777777">
        <w:tc>
          <w:tcPr>
            <w:tcW w:w="2500" w:type="pct"/>
            <w:shd w:val="clear" w:color="auto" w:fill="auto"/>
            <w:tcMar>
              <w:left w:w="0" w:type="dxa"/>
            </w:tcMar>
          </w:tcPr>
          <w:p w14:paraId="33EFD01A" w14:textId="77777777" w:rsidR="00624359" w:rsidRDefault="00624359" w:rsidP="004E1D29">
            <w:pPr>
              <w:pStyle w:val="Brdtextmedindrag"/>
            </w:pPr>
            <w:r>
              <w:t>Trots första och andra styckena ska tillståndsmyndigheten återkalla tillståndet och bestämma om åtgärder som avses i 4 §, om</w:t>
            </w:r>
          </w:p>
        </w:tc>
        <w:tc>
          <w:tcPr>
            <w:tcW w:w="2500" w:type="pct"/>
            <w:shd w:val="clear" w:color="auto" w:fill="auto"/>
            <w:tcMar>
              <w:right w:w="0" w:type="dxa"/>
            </w:tcMar>
          </w:tcPr>
          <w:p w14:paraId="120F4519" w14:textId="5E67FDB5" w:rsidR="00624359" w:rsidRDefault="00624359" w:rsidP="004E1D29">
            <w:pPr>
              <w:pStyle w:val="Brdtextmedindrag"/>
            </w:pPr>
            <w:r>
              <w:t xml:space="preserve">Trots första och andra styckena ska </w:t>
            </w:r>
            <w:r w:rsidRPr="00AA555D">
              <w:rPr>
                <w:i/>
                <w:iCs/>
              </w:rPr>
              <w:t>för omprövning av vattenverk</w:t>
            </w:r>
            <w:r>
              <w:rPr>
                <w:i/>
                <w:iCs/>
              </w:rPr>
              <w:softHyphen/>
            </w:r>
            <w:r w:rsidRPr="00AA555D">
              <w:rPr>
                <w:i/>
                <w:iCs/>
              </w:rPr>
              <w:t>samhe</w:t>
            </w:r>
            <w:r>
              <w:t xml:space="preserve">t </w:t>
            </w:r>
            <w:r w:rsidRPr="00AA555D">
              <w:rPr>
                <w:i/>
                <w:iCs/>
              </w:rPr>
              <w:t xml:space="preserve">enligt första stycket </w:t>
            </w:r>
            <w:r>
              <w:t>till</w:t>
            </w:r>
            <w:r>
              <w:softHyphen/>
              <w:t>ståndsmyndigheten återkalla till</w:t>
            </w:r>
            <w:r>
              <w:softHyphen/>
              <w:t>ståndet och bestämma om åtgärder som avses i 4 §, om</w:t>
            </w:r>
          </w:p>
        </w:tc>
      </w:tr>
    </w:tbl>
    <w:p w14:paraId="5071710F" w14:textId="77777777" w:rsidR="00624359" w:rsidRDefault="00624359" w:rsidP="003727E5">
      <w:pPr>
        <w:pStyle w:val="Brdtextmedindrag"/>
      </w:pPr>
      <w:r>
        <w:t>1. en återkallelse är nödvändig för att tillgodose ett sådant behov som avses i andra stycket, eller</w:t>
      </w:r>
    </w:p>
    <w:p w14:paraId="2B0B3487" w14:textId="77777777" w:rsidR="00624359" w:rsidRDefault="00624359" w:rsidP="003727E5">
      <w:pPr>
        <w:pStyle w:val="Brdtextmedindrag"/>
      </w:pPr>
      <w:r>
        <w:t>2. verksamhetsutövaren medger att tillståndet återkallas.</w:t>
      </w:r>
    </w:p>
    <w:p w14:paraId="67EADDFB" w14:textId="77777777" w:rsidR="00624359" w:rsidRDefault="00624359" w:rsidP="003727E5">
      <w:pPr>
        <w:pStyle w:val="Brdtextmedindrag"/>
      </w:pPr>
    </w:p>
    <w:p w14:paraId="3852D634" w14:textId="77777777" w:rsidR="00624359" w:rsidRDefault="00624359" w:rsidP="003727E5">
      <w:pPr>
        <w:pStyle w:val="Brdtextmedindrag"/>
        <w:jc w:val="center"/>
      </w:pPr>
      <w:r>
        <w:t>11 §</w:t>
      </w:r>
      <w:r>
        <w:rPr>
          <w:rStyle w:val="Fotnotsreferens"/>
        </w:rPr>
        <w:footnoteReference w:id="58"/>
      </w:r>
    </w:p>
    <w:tbl>
      <w:tblPr>
        <w:tblW w:w="5000" w:type="pct"/>
        <w:tblCellMar>
          <w:left w:w="125" w:type="dxa"/>
          <w:right w:w="125" w:type="dxa"/>
        </w:tblCellMar>
        <w:tblLook w:val="0600" w:firstRow="0" w:lastRow="0" w:firstColumn="0" w:lastColumn="0" w:noHBand="1" w:noVBand="1"/>
      </w:tblPr>
      <w:tblGrid>
        <w:gridCol w:w="2948"/>
        <w:gridCol w:w="2949"/>
      </w:tblGrid>
      <w:tr w:rsidR="00D927B8" w14:paraId="79778874" w14:textId="77777777">
        <w:tc>
          <w:tcPr>
            <w:tcW w:w="2500" w:type="pct"/>
            <w:shd w:val="clear" w:color="auto" w:fill="auto"/>
            <w:tcMar>
              <w:left w:w="0" w:type="dxa"/>
            </w:tcMar>
          </w:tcPr>
          <w:p w14:paraId="5CF05192" w14:textId="53B63C89" w:rsidR="00624359" w:rsidRDefault="00624359" w:rsidP="00E07231">
            <w:pPr>
              <w:pStyle w:val="Brdtext"/>
            </w:pPr>
            <w:r>
              <w:t>En ansökan om prövning som avses i 3, 4, 5, 6, 7, 8 eller 9 § får göras hos mark- och miljödomstol av Naturvårdsverket, Havs- och vatten</w:t>
            </w:r>
            <w:r>
              <w:softHyphen/>
              <w:t xml:space="preserve">myndigheten, </w:t>
            </w:r>
            <w:r w:rsidRPr="003A3782">
              <w:rPr>
                <w:i/>
                <w:iCs/>
              </w:rPr>
              <w:t>Kammar</w:t>
            </w:r>
            <w:r w:rsidRPr="003A3782">
              <w:rPr>
                <w:i/>
                <w:iCs/>
              </w:rPr>
              <w:softHyphen/>
              <w:t>kollegiet,</w:t>
            </w:r>
            <w:r>
              <w:t xml:space="preserve"> Myndigheten för sam</w:t>
            </w:r>
            <w:r>
              <w:softHyphen/>
              <w:t>hälls</w:t>
            </w:r>
            <w:r>
              <w:softHyphen/>
              <w:t>skydd och beredskap och länsstyrelsen. Om frågan ska prövas av någon annan myndighet än en domstol eller av en kommun, får den tas upp utan någon särskild framställning. Frågor om ompröv</w:t>
            </w:r>
            <w:r>
              <w:softHyphen/>
              <w:t>ning enligt 8 § får tas upp utan särskild ansökan.</w:t>
            </w:r>
          </w:p>
        </w:tc>
        <w:tc>
          <w:tcPr>
            <w:tcW w:w="2500" w:type="pct"/>
            <w:shd w:val="clear" w:color="auto" w:fill="auto"/>
            <w:tcMar>
              <w:right w:w="0" w:type="dxa"/>
            </w:tcMar>
          </w:tcPr>
          <w:p w14:paraId="0A762F3A" w14:textId="7B8CACC1" w:rsidR="00624359" w:rsidRDefault="00624359" w:rsidP="00E07231">
            <w:pPr>
              <w:pStyle w:val="Brdtext"/>
            </w:pPr>
            <w:r>
              <w:t>En ansökan om prövning som avses i 3, 4, 5, 6, 7, 8 eller 9 § får göras hos mark- och miljödomstol av Naturvårdsverket, Havs- och vattenmyndigheten, Myndigheten för samhällsskydd och beredskap och länsstyrelsen. Om frågan ska prövas av någon annan myndighet än en domstol eller av en kommun, får den tas upp utan någon särskild framställning. Frågor om ompröv</w:t>
            </w:r>
            <w:r>
              <w:softHyphen/>
              <w:t>ning enligt 8 § får tas upp utan särskild ansökan.</w:t>
            </w:r>
          </w:p>
        </w:tc>
      </w:tr>
    </w:tbl>
    <w:p w14:paraId="24DE82D2" w14:textId="77777777" w:rsidR="00624359" w:rsidRDefault="00624359" w:rsidP="003727E5">
      <w:pPr>
        <w:pStyle w:val="Brdtextmedindrag"/>
      </w:pPr>
      <w:r>
        <w:t>En ansökan om sådan prövning som avses i första stycket får även göras av en kommun i den utsträckning kommunen har övertagit tillsynen med stöd av 26 kap. 3 § fjärde stycket. Om tillståndet har getts av länsstyrelsen, görs ansökan hos länsstyrelsen.</w:t>
      </w:r>
    </w:p>
    <w:p w14:paraId="074D7EF2" w14:textId="77777777" w:rsidR="00624359" w:rsidRDefault="00624359" w:rsidP="003727E5">
      <w:pPr>
        <w:pStyle w:val="Brdtextmedindrag"/>
      </w:pPr>
      <w:r>
        <w:t>I fråga om verksamheter som får bedrivas med stöd av 11 kap. 27 § andra stycket, får en ansökan om prövning som avses i 3 eller 5 § grundas på en omständighet som anges i de paragraferna endast om</w:t>
      </w:r>
    </w:p>
    <w:p w14:paraId="430BB66C" w14:textId="77777777" w:rsidR="00624359" w:rsidRDefault="00624359" w:rsidP="003727E5">
      <w:pPr>
        <w:pStyle w:val="Brdtextmedindrag"/>
      </w:pPr>
      <w:r>
        <w:t>1. omständigheten är så allvarlig att den inte tål att vänta på att prövningen för moderna miljövillkor blir klar, och</w:t>
      </w:r>
    </w:p>
    <w:p w14:paraId="33622307" w14:textId="77777777" w:rsidR="00624359" w:rsidRDefault="00624359" w:rsidP="003727E5">
      <w:pPr>
        <w:pStyle w:val="Brdtextmedindrag"/>
      </w:pPr>
      <w:r>
        <w:t>2. den olägenhet som omständigheten innebär inte kan avhjälpas genom ett föreläggande om försiktighetsmått eller förbud i väntan på att prövningen blir klar.</w:t>
      </w:r>
    </w:p>
    <w:p w14:paraId="56E69C8F" w14:textId="77777777" w:rsidR="00624359" w:rsidRDefault="00624359" w:rsidP="003727E5">
      <w:pPr>
        <w:pStyle w:val="Brdtextmedindrag"/>
      </w:pPr>
    </w:p>
    <w:p w14:paraId="6810EBB2" w14:textId="77777777" w:rsidR="00624359" w:rsidRDefault="00624359" w:rsidP="003727E5">
      <w:pPr>
        <w:pStyle w:val="Brdtextmedindrag"/>
        <w:jc w:val="center"/>
      </w:pPr>
      <w:r>
        <w:t>12 §</w:t>
      </w:r>
      <w:r>
        <w:rPr>
          <w:rStyle w:val="Fotnotsreferens"/>
        </w:rPr>
        <w:footnoteReference w:id="59"/>
      </w:r>
    </w:p>
    <w:tbl>
      <w:tblPr>
        <w:tblW w:w="5000" w:type="pct"/>
        <w:tblCellMar>
          <w:left w:w="125" w:type="dxa"/>
          <w:right w:w="125" w:type="dxa"/>
        </w:tblCellMar>
        <w:tblLook w:val="0600" w:firstRow="0" w:lastRow="0" w:firstColumn="0" w:lastColumn="0" w:noHBand="1" w:noVBand="1"/>
      </w:tblPr>
      <w:tblGrid>
        <w:gridCol w:w="2948"/>
        <w:gridCol w:w="2949"/>
      </w:tblGrid>
      <w:tr w:rsidR="00D927B8" w14:paraId="0BF1BABD" w14:textId="77777777">
        <w:tc>
          <w:tcPr>
            <w:tcW w:w="2500" w:type="pct"/>
            <w:shd w:val="clear" w:color="auto" w:fill="auto"/>
            <w:tcMar>
              <w:left w:w="0" w:type="dxa"/>
            </w:tcMar>
          </w:tcPr>
          <w:p w14:paraId="6C2EEC05" w14:textId="77777777" w:rsidR="00624359" w:rsidRDefault="00624359" w:rsidP="00E07231">
            <w:pPr>
              <w:pStyle w:val="Brdtext"/>
            </w:pPr>
            <w:r>
              <w:t>En ansökan om prövning som avses i 10 § får göras av</w:t>
            </w:r>
          </w:p>
          <w:p w14:paraId="5F216C48" w14:textId="77777777" w:rsidR="00624359" w:rsidRPr="00A2228C" w:rsidRDefault="00624359" w:rsidP="004E1D29">
            <w:pPr>
              <w:pStyle w:val="Brdtextmedindrag"/>
              <w:rPr>
                <w:i/>
                <w:iCs/>
              </w:rPr>
            </w:pPr>
            <w:r>
              <w:t xml:space="preserve">1. tillståndshavaren, </w:t>
            </w:r>
            <w:r w:rsidRPr="00A2228C">
              <w:rPr>
                <w:i/>
                <w:iCs/>
              </w:rPr>
              <w:t>eller</w:t>
            </w:r>
          </w:p>
          <w:p w14:paraId="2043F8B9" w14:textId="77777777" w:rsidR="00624359" w:rsidRDefault="00624359" w:rsidP="004E1D29">
            <w:pPr>
              <w:pStyle w:val="Brdtextmedindrag"/>
            </w:pPr>
            <w:r>
              <w:t xml:space="preserve">2. </w:t>
            </w:r>
            <w:r w:rsidRPr="00A2228C">
              <w:rPr>
                <w:i/>
                <w:iCs/>
              </w:rPr>
              <w:t xml:space="preserve">Kammarkollegiet, </w:t>
            </w:r>
            <w:r>
              <w:t>Havs- och vattenmyndigheten eller läns</w:t>
            </w:r>
            <w:r>
              <w:softHyphen/>
              <w:t>styrelsen, om tillståndshavaren inte har gjort det som krävs enligt 11 kap. 27 § och inte följt ett föreläggande att ansöka om en sådan prövning.</w:t>
            </w:r>
          </w:p>
        </w:tc>
        <w:tc>
          <w:tcPr>
            <w:tcW w:w="2500" w:type="pct"/>
            <w:shd w:val="clear" w:color="auto" w:fill="auto"/>
            <w:tcMar>
              <w:right w:w="0" w:type="dxa"/>
            </w:tcMar>
          </w:tcPr>
          <w:p w14:paraId="6AA9A0A1" w14:textId="77777777" w:rsidR="00624359" w:rsidRDefault="00624359" w:rsidP="00E07231">
            <w:pPr>
              <w:pStyle w:val="Brdtext"/>
            </w:pPr>
            <w:r>
              <w:t xml:space="preserve">En ansökan om prövning som avses i 10 § får göras av </w:t>
            </w:r>
          </w:p>
          <w:p w14:paraId="08842F03" w14:textId="77777777" w:rsidR="00624359" w:rsidRDefault="00624359" w:rsidP="004E1D29">
            <w:pPr>
              <w:pStyle w:val="Brdtextmedindrag"/>
            </w:pPr>
            <w:r>
              <w:t>1. tillståndshavaren,</w:t>
            </w:r>
          </w:p>
          <w:p w14:paraId="520C367E" w14:textId="77777777" w:rsidR="00624359" w:rsidRPr="00F10E2D" w:rsidRDefault="00624359" w:rsidP="004E1D29">
            <w:pPr>
              <w:pStyle w:val="Brdtextmedindrag"/>
              <w:rPr>
                <w:i/>
                <w:iCs/>
              </w:rPr>
            </w:pPr>
            <w:r>
              <w:t>2. Havs- och vattenmyndigheten eller länsstyrelsen, om tillstånds</w:t>
            </w:r>
            <w:r>
              <w:softHyphen/>
              <w:t xml:space="preserve">havaren inte har gjort det som krävs enligt 11 kap. 27 § och inte följt ett föreläggande att ansöka om en sådan prövning, </w:t>
            </w:r>
            <w:r w:rsidRPr="00F10E2D">
              <w:rPr>
                <w:i/>
                <w:iCs/>
              </w:rPr>
              <w:t>eller</w:t>
            </w:r>
          </w:p>
          <w:p w14:paraId="399366A7" w14:textId="03F7A510" w:rsidR="00624359" w:rsidRDefault="00624359" w:rsidP="004E1D29">
            <w:pPr>
              <w:pStyle w:val="Brdtextmedindrag"/>
            </w:pPr>
            <w:r w:rsidRPr="00F10E2D">
              <w:rPr>
                <w:i/>
                <w:iCs/>
              </w:rPr>
              <w:t>3.</w:t>
            </w:r>
            <w:r>
              <w:rPr>
                <w:i/>
                <w:iCs/>
              </w:rPr>
              <w:t> </w:t>
            </w:r>
            <w:r w:rsidRPr="00F10E2D">
              <w:rPr>
                <w:i/>
                <w:iCs/>
              </w:rPr>
              <w:t>tillsynsmyndigheten, om till</w:t>
            </w:r>
            <w:r w:rsidR="00B903BC">
              <w:rPr>
                <w:i/>
                <w:iCs/>
              </w:rPr>
              <w:softHyphen/>
            </w:r>
            <w:r w:rsidRPr="00F10E2D">
              <w:rPr>
                <w:i/>
                <w:iCs/>
              </w:rPr>
              <w:t>stånds</w:t>
            </w:r>
            <w:r w:rsidR="00B903BC">
              <w:rPr>
                <w:i/>
                <w:iCs/>
              </w:rPr>
              <w:softHyphen/>
            </w:r>
            <w:r w:rsidRPr="00F10E2D">
              <w:rPr>
                <w:i/>
                <w:iCs/>
              </w:rPr>
              <w:t>havaren inte har gjort det som krävs enligt 9 kap. 16 § och inte följt ett föreläggande att ansöka om en sådan prövning.</w:t>
            </w:r>
          </w:p>
        </w:tc>
      </w:tr>
    </w:tbl>
    <w:p w14:paraId="34ADCB1F" w14:textId="77777777" w:rsidR="00624359" w:rsidRDefault="00624359" w:rsidP="003727E5">
      <w:pPr>
        <w:pStyle w:val="Brdtextmedindrag"/>
      </w:pPr>
    </w:p>
    <w:p w14:paraId="0A5626F4" w14:textId="77777777" w:rsidR="00624359" w:rsidRDefault="00624359" w:rsidP="003727E5">
      <w:pPr>
        <w:pStyle w:val="Brdtextmedindrag"/>
        <w:jc w:val="center"/>
      </w:pPr>
      <w:r>
        <w:t>13 §</w:t>
      </w:r>
      <w:r>
        <w:rPr>
          <w:rStyle w:val="Fotnotsreferens"/>
        </w:rPr>
        <w:footnoteReference w:id="60"/>
      </w:r>
    </w:p>
    <w:tbl>
      <w:tblPr>
        <w:tblW w:w="5000" w:type="pct"/>
        <w:tblCellMar>
          <w:left w:w="125" w:type="dxa"/>
          <w:right w:w="125" w:type="dxa"/>
        </w:tblCellMar>
        <w:tblLook w:val="0600" w:firstRow="0" w:lastRow="0" w:firstColumn="0" w:lastColumn="0" w:noHBand="1" w:noVBand="1"/>
      </w:tblPr>
      <w:tblGrid>
        <w:gridCol w:w="2948"/>
        <w:gridCol w:w="2949"/>
      </w:tblGrid>
      <w:tr w:rsidR="00D927B8" w14:paraId="2EA974FD" w14:textId="77777777">
        <w:tc>
          <w:tcPr>
            <w:tcW w:w="2500" w:type="pct"/>
            <w:shd w:val="clear" w:color="auto" w:fill="auto"/>
            <w:tcMar>
              <w:left w:w="0" w:type="dxa"/>
            </w:tcMar>
          </w:tcPr>
          <w:p w14:paraId="26210515" w14:textId="77777777" w:rsidR="00624359" w:rsidRDefault="00624359" w:rsidP="00E07231">
            <w:pPr>
              <w:pStyle w:val="Brdtext"/>
            </w:pPr>
            <w:r>
              <w:t>Efter ansökan av tillstånds</w:t>
            </w:r>
            <w:r>
              <w:softHyphen/>
              <w:t xml:space="preserve">havaren får </w:t>
            </w:r>
            <w:r w:rsidRPr="00B12002">
              <w:rPr>
                <w:i/>
                <w:iCs/>
              </w:rPr>
              <w:t xml:space="preserve">tillståndsmyndigheten </w:t>
            </w:r>
            <w:r>
              <w:t>besluta att</w:t>
            </w:r>
          </w:p>
          <w:p w14:paraId="5BCCB112" w14:textId="77777777" w:rsidR="00624359" w:rsidRDefault="00624359" w:rsidP="004E1D29">
            <w:pPr>
              <w:pStyle w:val="Brdtextmedindrag"/>
            </w:pPr>
            <w:r>
              <w:t xml:space="preserve">1. upphäva ett tillstånd till en miljöfarlig verksamhet om </w:t>
            </w:r>
            <w:r w:rsidRPr="00B12002">
              <w:rPr>
                <w:i/>
                <w:iCs/>
              </w:rPr>
              <w:t>verk</w:t>
            </w:r>
            <w:r>
              <w:rPr>
                <w:i/>
                <w:iCs/>
              </w:rPr>
              <w:softHyphen/>
            </w:r>
            <w:r w:rsidRPr="00B12002">
              <w:rPr>
                <w:i/>
                <w:iCs/>
              </w:rPr>
              <w:t>sam</w:t>
            </w:r>
            <w:r>
              <w:rPr>
                <w:i/>
                <w:iCs/>
              </w:rPr>
              <w:softHyphen/>
            </w:r>
            <w:r w:rsidRPr="00B12002">
              <w:rPr>
                <w:i/>
                <w:iCs/>
              </w:rPr>
              <w:t>heten har anmälts till tillsynsmyndigheten och</w:t>
            </w:r>
          </w:p>
        </w:tc>
        <w:tc>
          <w:tcPr>
            <w:tcW w:w="2500" w:type="pct"/>
            <w:shd w:val="clear" w:color="auto" w:fill="auto"/>
            <w:tcMar>
              <w:right w:w="0" w:type="dxa"/>
            </w:tcMar>
          </w:tcPr>
          <w:p w14:paraId="56B1F374" w14:textId="77777777" w:rsidR="00624359" w:rsidRDefault="00624359" w:rsidP="00E07231">
            <w:pPr>
              <w:pStyle w:val="Brdtextmedindrag"/>
              <w:ind w:firstLine="0"/>
            </w:pPr>
            <w:r>
              <w:t>Efter ansökan av tillstånds</w:t>
            </w:r>
            <w:r>
              <w:softHyphen/>
              <w:t xml:space="preserve">havaren får </w:t>
            </w:r>
            <w:r w:rsidRPr="00B12002">
              <w:rPr>
                <w:i/>
                <w:iCs/>
              </w:rPr>
              <w:t>behörig tillstånds</w:t>
            </w:r>
            <w:r>
              <w:rPr>
                <w:i/>
                <w:iCs/>
              </w:rPr>
              <w:softHyphen/>
            </w:r>
            <w:r w:rsidRPr="00B12002">
              <w:rPr>
                <w:i/>
                <w:iCs/>
              </w:rPr>
              <w:t xml:space="preserve">myndighet vid tidpunkten för ansökan </w:t>
            </w:r>
            <w:r>
              <w:t>besluta att</w:t>
            </w:r>
          </w:p>
          <w:p w14:paraId="03D582E9" w14:textId="77777777" w:rsidR="00624359" w:rsidRDefault="00624359" w:rsidP="004E1D29">
            <w:pPr>
              <w:pStyle w:val="Brdtextmedindrag"/>
            </w:pPr>
            <w:r>
              <w:t xml:space="preserve">1. </w:t>
            </w:r>
            <w:r w:rsidRPr="00B12002">
              <w:rPr>
                <w:i/>
                <w:iCs/>
              </w:rPr>
              <w:t>helt eller delvis</w:t>
            </w:r>
            <w:r>
              <w:t xml:space="preserve"> upphäva ett tillstånd till en miljöfarlig verksamhet om</w:t>
            </w:r>
          </w:p>
        </w:tc>
      </w:tr>
    </w:tbl>
    <w:p w14:paraId="2C2A490F" w14:textId="77777777" w:rsidR="00624359" w:rsidRDefault="00624359" w:rsidP="003727E5">
      <w:pPr>
        <w:pStyle w:val="Brdtextmedindrag"/>
      </w:pPr>
      <w:r>
        <w:t>a) tillståndsplikten för verksamheten har upphört, eller</w:t>
      </w:r>
    </w:p>
    <w:p w14:paraId="6D41924C" w14:textId="77777777" w:rsidR="00624359" w:rsidRDefault="00624359" w:rsidP="003727E5">
      <w:pPr>
        <w:pStyle w:val="Brdtextmedindrag"/>
      </w:pPr>
      <w:r>
        <w:t>b) verksamheten slutligt har upphört, eller</w:t>
      </w:r>
    </w:p>
    <w:tbl>
      <w:tblPr>
        <w:tblW w:w="5000" w:type="pct"/>
        <w:tblLook w:val="0600" w:firstRow="0" w:lastRow="0" w:firstColumn="0" w:lastColumn="0" w:noHBand="1" w:noVBand="1"/>
      </w:tblPr>
      <w:tblGrid>
        <w:gridCol w:w="2948"/>
        <w:gridCol w:w="2949"/>
      </w:tblGrid>
      <w:tr w:rsidR="00D927B8" w14:paraId="35F9E2F4" w14:textId="77777777" w:rsidTr="00B903BC">
        <w:trPr>
          <w:cantSplit/>
        </w:trPr>
        <w:tc>
          <w:tcPr>
            <w:tcW w:w="2500" w:type="pct"/>
            <w:shd w:val="clear" w:color="auto" w:fill="auto"/>
            <w:tcMar>
              <w:left w:w="0" w:type="dxa"/>
            </w:tcMar>
          </w:tcPr>
          <w:p w14:paraId="07966340" w14:textId="0D86E7E8" w:rsidR="00624359" w:rsidRPr="003B036B" w:rsidRDefault="00624359" w:rsidP="004E1D29">
            <w:pPr>
              <w:pStyle w:val="Brdtextmedindrag"/>
            </w:pPr>
            <w:r w:rsidRPr="00EF29A4">
              <w:rPr>
                <w:i/>
              </w:rPr>
              <w:t>2</w:t>
            </w:r>
            <w:r w:rsidRPr="003B036B">
              <w:t>. ändra eller upphäva andra bestämmelser och villkor i en tillståndsdom eller ett tillstånds</w:t>
            </w:r>
            <w:r>
              <w:softHyphen/>
            </w:r>
            <w:r w:rsidRPr="003B036B">
              <w:t>beslut än sådana som avser stor</w:t>
            </w:r>
            <w:r>
              <w:softHyphen/>
            </w:r>
            <w:r w:rsidRPr="003B036B">
              <w:t xml:space="preserve">leken av ersättningens belopp, dock att villkoret får upphävas eller mildras endast om </w:t>
            </w:r>
            <w:r w:rsidRPr="003B036B">
              <w:rPr>
                <w:i/>
                <w:iCs/>
              </w:rPr>
              <w:t>det är uppen</w:t>
            </w:r>
            <w:r>
              <w:rPr>
                <w:i/>
                <w:iCs/>
              </w:rPr>
              <w:softHyphen/>
            </w:r>
            <w:r w:rsidRPr="003B036B">
              <w:rPr>
                <w:i/>
                <w:iCs/>
              </w:rPr>
              <w:t xml:space="preserve">bart att </w:t>
            </w:r>
            <w:r w:rsidRPr="003B036B">
              <w:t>villkoret inte längre behövs eller är strängare än nöd</w:t>
            </w:r>
            <w:r>
              <w:softHyphen/>
            </w:r>
            <w:r w:rsidRPr="003B036B">
              <w:t>vändigt eller om ändringen påkallas av omständig</w:t>
            </w:r>
            <w:r w:rsidR="00B903BC">
              <w:softHyphen/>
            </w:r>
            <w:r w:rsidRPr="003B036B">
              <w:t xml:space="preserve">heter </w:t>
            </w:r>
            <w:r w:rsidRPr="003B036B">
              <w:rPr>
                <w:i/>
                <w:iCs/>
              </w:rPr>
              <w:t>som inte förutsågs när till</w:t>
            </w:r>
            <w:r w:rsidR="00B903BC">
              <w:rPr>
                <w:i/>
                <w:iCs/>
              </w:rPr>
              <w:softHyphen/>
            </w:r>
            <w:r w:rsidRPr="003B036B">
              <w:rPr>
                <w:i/>
                <w:iCs/>
              </w:rPr>
              <w:t>ståndet gavs.</w:t>
            </w:r>
          </w:p>
        </w:tc>
        <w:tc>
          <w:tcPr>
            <w:tcW w:w="2500" w:type="pct"/>
            <w:shd w:val="clear" w:color="auto" w:fill="auto"/>
            <w:tcMar>
              <w:right w:w="0" w:type="dxa"/>
            </w:tcMar>
          </w:tcPr>
          <w:p w14:paraId="2F6A489F" w14:textId="77777777" w:rsidR="00624359" w:rsidRPr="003B036B" w:rsidRDefault="00624359" w:rsidP="004E1D29">
            <w:pPr>
              <w:pStyle w:val="Brdtextmedindrag"/>
            </w:pPr>
            <w:r w:rsidRPr="00EF29A4">
              <w:rPr>
                <w:i/>
              </w:rPr>
              <w:t>2</w:t>
            </w:r>
            <w:r w:rsidRPr="003B036B">
              <w:t>. ändra eller upphäva andra bestämmelser och villkor i en tillståndsdom eller ett tillstånds</w:t>
            </w:r>
            <w:r>
              <w:softHyphen/>
            </w:r>
            <w:r w:rsidRPr="003B036B">
              <w:t>beslut än sådana som avser stor</w:t>
            </w:r>
            <w:r>
              <w:softHyphen/>
            </w:r>
            <w:r w:rsidRPr="003B036B">
              <w:t>leken av ersättningens belopp, dock att villkoret får upphävas eller mildras endast om villkoret inte längre behövs eller är sträng</w:t>
            </w:r>
            <w:r>
              <w:softHyphen/>
            </w:r>
            <w:r w:rsidRPr="003B036B">
              <w:t>are än nödvändigt eller om änd</w:t>
            </w:r>
            <w:r>
              <w:softHyphen/>
            </w:r>
            <w:r w:rsidRPr="003B036B">
              <w:t xml:space="preserve">ringen påkallas av </w:t>
            </w:r>
            <w:r w:rsidRPr="003B036B">
              <w:rPr>
                <w:i/>
                <w:iCs/>
              </w:rPr>
              <w:t>ändrade</w:t>
            </w:r>
            <w:r w:rsidRPr="003B036B">
              <w:t xml:space="preserve"> om</w:t>
            </w:r>
            <w:r>
              <w:softHyphen/>
            </w:r>
            <w:r w:rsidRPr="003B036B">
              <w:t>ständigheter.</w:t>
            </w:r>
          </w:p>
        </w:tc>
      </w:tr>
    </w:tbl>
    <w:p w14:paraId="4FDC87DA" w14:textId="77777777" w:rsidR="00624359" w:rsidRDefault="00624359" w:rsidP="003727E5">
      <w:pPr>
        <w:pStyle w:val="Brdtextmedindrag"/>
      </w:pPr>
    </w:p>
    <w:tbl>
      <w:tblPr>
        <w:tblW w:w="5000" w:type="pct"/>
        <w:tblLook w:val="0600" w:firstRow="0" w:lastRow="0" w:firstColumn="0" w:lastColumn="0" w:noHBand="1" w:noVBand="1"/>
      </w:tblPr>
      <w:tblGrid>
        <w:gridCol w:w="2948"/>
        <w:gridCol w:w="2949"/>
      </w:tblGrid>
      <w:tr w:rsidR="00D927B8" w14:paraId="4E848AB3" w14:textId="77777777">
        <w:tc>
          <w:tcPr>
            <w:tcW w:w="2500" w:type="pct"/>
            <w:shd w:val="clear" w:color="auto" w:fill="auto"/>
            <w:tcMar>
              <w:left w:w="0" w:type="dxa"/>
            </w:tcMar>
          </w:tcPr>
          <w:p w14:paraId="5A54A6E3" w14:textId="77777777" w:rsidR="00624359" w:rsidRPr="003B036B" w:rsidRDefault="00624359" w:rsidP="004E1D29">
            <w:pPr>
              <w:pStyle w:val="Brdtextmedindrag"/>
            </w:pPr>
          </w:p>
        </w:tc>
        <w:tc>
          <w:tcPr>
            <w:tcW w:w="2500" w:type="pct"/>
            <w:shd w:val="clear" w:color="auto" w:fill="auto"/>
            <w:tcMar>
              <w:right w:w="0" w:type="dxa"/>
            </w:tcMar>
          </w:tcPr>
          <w:p w14:paraId="7C93337E" w14:textId="77777777" w:rsidR="00624359" w:rsidRPr="008E3D31" w:rsidRDefault="00624359" w:rsidP="004E1D29">
            <w:pPr>
              <w:pStyle w:val="Brdtext"/>
              <w:rPr>
                <w:i/>
                <w:iCs/>
              </w:rPr>
            </w:pPr>
            <w:r w:rsidRPr="008E3D31">
              <w:rPr>
                <w:i/>
                <w:iCs/>
              </w:rPr>
              <w:t>13 a</w:t>
            </w:r>
            <w:r>
              <w:rPr>
                <w:i/>
                <w:iCs/>
              </w:rPr>
              <w:t> §</w:t>
            </w:r>
          </w:p>
          <w:p w14:paraId="362B7198" w14:textId="77777777" w:rsidR="00624359" w:rsidRPr="00E07231" w:rsidRDefault="00624359" w:rsidP="00E07231">
            <w:pPr>
              <w:pStyle w:val="Brdtext"/>
              <w:rPr>
                <w:i/>
                <w:iCs/>
              </w:rPr>
            </w:pPr>
            <w:r w:rsidRPr="00E07231">
              <w:rPr>
                <w:i/>
                <w:iCs/>
              </w:rPr>
              <w:t>Efter ansökan av tillstånds</w:t>
            </w:r>
            <w:r w:rsidRPr="00E07231">
              <w:rPr>
                <w:i/>
                <w:iCs/>
              </w:rPr>
              <w:softHyphen/>
              <w:t>havaren får tillståndsmyndigheten förlänga ett befintligt tillstånds gil</w:t>
            </w:r>
            <w:r w:rsidRPr="00E07231">
              <w:rPr>
                <w:i/>
                <w:iCs/>
              </w:rPr>
              <w:softHyphen/>
              <w:t>tighet (giltighetsförlängning) i upp till tre år om</w:t>
            </w:r>
          </w:p>
          <w:p w14:paraId="3BB1A1C5" w14:textId="77777777" w:rsidR="00624359" w:rsidRPr="003B036B" w:rsidRDefault="00624359" w:rsidP="004E1D29">
            <w:pPr>
              <w:pStyle w:val="Brdtextmedindrag"/>
              <w:rPr>
                <w:i/>
                <w:iCs/>
              </w:rPr>
            </w:pPr>
            <w:r w:rsidRPr="003B036B">
              <w:rPr>
                <w:i/>
                <w:iCs/>
              </w:rPr>
              <w:t>1. begäran avser en befintlig verksamhet som innehar giltigt tillstånd,</w:t>
            </w:r>
          </w:p>
          <w:p w14:paraId="2897DC55" w14:textId="77777777" w:rsidR="00624359" w:rsidRPr="003B036B" w:rsidRDefault="00624359" w:rsidP="004E1D29">
            <w:pPr>
              <w:pStyle w:val="Brdtextmedindrag"/>
              <w:rPr>
                <w:i/>
                <w:iCs/>
              </w:rPr>
            </w:pPr>
            <w:r w:rsidRPr="003B036B">
              <w:rPr>
                <w:i/>
                <w:iCs/>
              </w:rPr>
              <w:t>2. verksamhetens omfattning under förlängningstiden avses motsvara den verksamhet som be</w:t>
            </w:r>
            <w:r>
              <w:rPr>
                <w:i/>
                <w:iCs/>
              </w:rPr>
              <w:softHyphen/>
            </w:r>
            <w:r w:rsidRPr="003B036B">
              <w:rPr>
                <w:i/>
                <w:iCs/>
              </w:rPr>
              <w:t>drivits enligt det befintliga till</w:t>
            </w:r>
            <w:r>
              <w:rPr>
                <w:i/>
                <w:iCs/>
              </w:rPr>
              <w:softHyphen/>
            </w:r>
            <w:r w:rsidRPr="003B036B">
              <w:rPr>
                <w:i/>
                <w:iCs/>
              </w:rPr>
              <w:t>ståndet, och</w:t>
            </w:r>
          </w:p>
          <w:p w14:paraId="64EC7395" w14:textId="77777777" w:rsidR="00624359" w:rsidRPr="003B036B" w:rsidRDefault="00624359" w:rsidP="004E1D29">
            <w:pPr>
              <w:pStyle w:val="Brdtextmedindrag"/>
              <w:rPr>
                <w:i/>
                <w:iCs/>
              </w:rPr>
            </w:pPr>
            <w:r w:rsidRPr="003B036B">
              <w:rPr>
                <w:i/>
                <w:iCs/>
              </w:rPr>
              <w:t>3. det i övrigt är lämpligt att meddela en sådan förlängning.</w:t>
            </w:r>
          </w:p>
          <w:p w14:paraId="5E1AF8A3" w14:textId="77777777" w:rsidR="00624359" w:rsidRPr="003B036B" w:rsidRDefault="00624359" w:rsidP="004E1D29">
            <w:pPr>
              <w:pStyle w:val="Brdtextmedindrag"/>
              <w:rPr>
                <w:i/>
                <w:iCs/>
              </w:rPr>
            </w:pPr>
            <w:r w:rsidRPr="003B036B">
              <w:rPr>
                <w:i/>
                <w:iCs/>
              </w:rPr>
              <w:t>Giltighetsförlängning enligt första stycket får inte avse en verk</w:t>
            </w:r>
            <w:r>
              <w:rPr>
                <w:i/>
                <w:iCs/>
              </w:rPr>
              <w:softHyphen/>
            </w:r>
            <w:r w:rsidRPr="003B036B">
              <w:rPr>
                <w:i/>
                <w:iCs/>
              </w:rPr>
              <w:t>samhet vars tillstånd redan för</w:t>
            </w:r>
            <w:r>
              <w:rPr>
                <w:i/>
                <w:iCs/>
              </w:rPr>
              <w:softHyphen/>
            </w:r>
            <w:r w:rsidRPr="003B036B">
              <w:rPr>
                <w:i/>
                <w:iCs/>
              </w:rPr>
              <w:t xml:space="preserve">längts enligt denna paragraf. </w:t>
            </w:r>
          </w:p>
        </w:tc>
      </w:tr>
    </w:tbl>
    <w:p w14:paraId="585C403C" w14:textId="77777777" w:rsidR="00624359" w:rsidRDefault="00624359" w:rsidP="003727E5">
      <w:pPr>
        <w:pStyle w:val="Brdtextmedindrag"/>
      </w:pPr>
    </w:p>
    <w:p w14:paraId="66191E61" w14:textId="77777777" w:rsidR="00624359" w:rsidRPr="003B036B" w:rsidRDefault="00624359" w:rsidP="003727E5">
      <w:pPr>
        <w:pStyle w:val="Brdtext"/>
        <w:spacing w:before="230"/>
        <w:jc w:val="center"/>
        <w:rPr>
          <w:bCs/>
        </w:rPr>
      </w:pPr>
      <w:r w:rsidRPr="003B036B">
        <w:rPr>
          <w:bCs/>
        </w:rPr>
        <w:t>18</w:t>
      </w:r>
      <w:r>
        <w:rPr>
          <w:bCs/>
        </w:rPr>
        <w:t> §</w:t>
      </w:r>
      <w:r w:rsidRPr="003B036B">
        <w:rPr>
          <w:rStyle w:val="Fotnotsreferens"/>
          <w:bCs/>
        </w:rPr>
        <w:footnoteReference w:id="61"/>
      </w:r>
    </w:p>
    <w:p w14:paraId="6CAF4E3F" w14:textId="77777777" w:rsidR="00624359" w:rsidRPr="003B036B" w:rsidRDefault="00624359" w:rsidP="00E07231">
      <w:pPr>
        <w:pStyle w:val="Brdtext"/>
      </w:pPr>
      <w:r w:rsidRPr="003B036B">
        <w:t>Om en vattenverksamhet eller en vattenanläggning, som har ut</w:t>
      </w:r>
      <w:r>
        <w:softHyphen/>
      </w:r>
      <w:r w:rsidRPr="003B036B">
        <w:t>förts i enlighet med ett tillstånd enligt denna balk, medför skador som inte förutsågs av mark- och miljödomstolen eller regeringen när tillståndet meddelades, får den skadelidande framställa anspråk på ersättning enligt 31</w:t>
      </w:r>
      <w:r>
        <w:t> kap.</w:t>
      </w:r>
    </w:p>
    <w:tbl>
      <w:tblPr>
        <w:tblW w:w="5000" w:type="pct"/>
        <w:tblCellMar>
          <w:left w:w="125" w:type="dxa"/>
          <w:right w:w="125" w:type="dxa"/>
        </w:tblCellMar>
        <w:tblLook w:val="0000" w:firstRow="0" w:lastRow="0" w:firstColumn="0" w:lastColumn="0" w:noHBand="0" w:noVBand="0"/>
      </w:tblPr>
      <w:tblGrid>
        <w:gridCol w:w="2948"/>
        <w:gridCol w:w="2949"/>
      </w:tblGrid>
      <w:tr w:rsidR="00D927B8" w14:paraId="5148B55F" w14:textId="77777777">
        <w:tc>
          <w:tcPr>
            <w:tcW w:w="2500" w:type="pct"/>
            <w:shd w:val="clear" w:color="auto" w:fill="auto"/>
            <w:tcMar>
              <w:left w:w="0" w:type="dxa"/>
            </w:tcMar>
          </w:tcPr>
          <w:p w14:paraId="1C59AD04" w14:textId="77777777" w:rsidR="00624359" w:rsidRPr="003B036B" w:rsidRDefault="00624359" w:rsidP="004E1D29">
            <w:pPr>
              <w:pStyle w:val="Brdtextmedindrag"/>
            </w:pPr>
            <w:r w:rsidRPr="003B036B">
              <w:t>Om fråga är om betydande skador för enskild eller för något allmänt intresse, får begäras så</w:t>
            </w:r>
            <w:r>
              <w:softHyphen/>
            </w:r>
            <w:r w:rsidRPr="003B036B">
              <w:t>dana ändringar på verksam</w:t>
            </w:r>
            <w:r w:rsidRPr="003B036B">
              <w:softHyphen/>
              <w:t>hets</w:t>
            </w:r>
            <w:r>
              <w:softHyphen/>
            </w:r>
            <w:r w:rsidRPr="003B036B">
              <w:t>utövarens bekostnad av vatten</w:t>
            </w:r>
            <w:r>
              <w:softHyphen/>
            </w:r>
            <w:r w:rsidRPr="003B036B">
              <w:t>verksamheten eller vatten</w:t>
            </w:r>
            <w:r w:rsidRPr="003B036B">
              <w:softHyphen/>
              <w:t>an</w:t>
            </w:r>
            <w:r>
              <w:softHyphen/>
            </w:r>
            <w:r w:rsidRPr="003B036B">
              <w:t>läggningen som, utan att med</w:t>
            </w:r>
            <w:r w:rsidRPr="003B036B">
              <w:softHyphen/>
              <w:t>föra skador för tredje man eller väsentliga olägenheter för till</w:t>
            </w:r>
            <w:r w:rsidRPr="003B036B">
              <w:softHyphen/>
              <w:t>ståndshavaren, är ägnade att före</w:t>
            </w:r>
            <w:r>
              <w:softHyphen/>
            </w:r>
            <w:r w:rsidRPr="003B036B">
              <w:t>bygga eller minska framtida skador. I fråga om allmänna in</w:t>
            </w:r>
            <w:r>
              <w:softHyphen/>
            </w:r>
            <w:r w:rsidRPr="003B036B">
              <w:t>tressen förs talan av Natur</w:t>
            </w:r>
            <w:r w:rsidRPr="003B036B">
              <w:softHyphen/>
              <w:t>vårds</w:t>
            </w:r>
            <w:r>
              <w:softHyphen/>
            </w:r>
            <w:r w:rsidRPr="003B036B">
              <w:t>verket, Havs- och vatten</w:t>
            </w:r>
            <w:r w:rsidRPr="003B036B">
              <w:softHyphen/>
              <w:t>myn</w:t>
            </w:r>
            <w:r>
              <w:softHyphen/>
            </w:r>
            <w:r w:rsidRPr="003B036B">
              <w:t xml:space="preserve">digheten, </w:t>
            </w:r>
            <w:r w:rsidRPr="003B036B">
              <w:rPr>
                <w:i/>
                <w:iCs/>
              </w:rPr>
              <w:t>Kammarkollegiet</w:t>
            </w:r>
            <w:r w:rsidRPr="003B036B">
              <w:t>, läns</w:t>
            </w:r>
            <w:r>
              <w:softHyphen/>
            </w:r>
            <w:r w:rsidRPr="003B036B">
              <w:t>styrelse eller kommun.</w:t>
            </w:r>
          </w:p>
        </w:tc>
        <w:tc>
          <w:tcPr>
            <w:tcW w:w="2500" w:type="pct"/>
            <w:shd w:val="clear" w:color="auto" w:fill="auto"/>
            <w:tcMar>
              <w:right w:w="0" w:type="dxa"/>
            </w:tcMar>
          </w:tcPr>
          <w:p w14:paraId="374F3C1C" w14:textId="77777777" w:rsidR="00624359" w:rsidRPr="003B036B" w:rsidRDefault="00624359" w:rsidP="004E1D29">
            <w:pPr>
              <w:pStyle w:val="Brdtextmedindrag"/>
            </w:pPr>
            <w:r w:rsidRPr="003B036B">
              <w:t>Om fråga är om betydande skador för enskild eller för något allmänt intresse, får begäras så</w:t>
            </w:r>
            <w:r>
              <w:softHyphen/>
            </w:r>
            <w:r w:rsidRPr="003B036B">
              <w:t>dana ändringar på verksam</w:t>
            </w:r>
            <w:r w:rsidRPr="003B036B">
              <w:softHyphen/>
              <w:t>hets</w:t>
            </w:r>
            <w:r>
              <w:softHyphen/>
            </w:r>
            <w:r w:rsidRPr="003B036B">
              <w:t>utövarens bekostnad av vatten</w:t>
            </w:r>
            <w:r>
              <w:softHyphen/>
            </w:r>
            <w:r w:rsidRPr="003B036B">
              <w:t>verksamheten eller vatten</w:t>
            </w:r>
            <w:r w:rsidRPr="003B036B">
              <w:softHyphen/>
              <w:t>an</w:t>
            </w:r>
            <w:r>
              <w:softHyphen/>
            </w:r>
            <w:r w:rsidRPr="003B036B">
              <w:t>läggningen som, utan att med</w:t>
            </w:r>
            <w:r w:rsidRPr="003B036B">
              <w:softHyphen/>
              <w:t>föra skador för tredje man eller väsentliga olägenheter för till</w:t>
            </w:r>
            <w:r w:rsidRPr="003B036B">
              <w:softHyphen/>
              <w:t>ståndshavaren, är ägnade att före</w:t>
            </w:r>
            <w:r>
              <w:softHyphen/>
            </w:r>
            <w:r w:rsidRPr="003B036B">
              <w:t>bygga eller minska framtida skador. I fråga om allmänna in</w:t>
            </w:r>
            <w:r>
              <w:softHyphen/>
            </w:r>
            <w:r w:rsidRPr="003B036B">
              <w:t>tressen förs talan av Natur</w:t>
            </w:r>
            <w:r w:rsidRPr="003B036B">
              <w:softHyphen/>
              <w:t>vårds</w:t>
            </w:r>
            <w:r>
              <w:softHyphen/>
            </w:r>
            <w:r w:rsidRPr="003B036B">
              <w:t>verket, Havs- och vatten</w:t>
            </w:r>
            <w:r w:rsidRPr="003B036B">
              <w:softHyphen/>
              <w:t>myn</w:t>
            </w:r>
            <w:r w:rsidRPr="003B036B">
              <w:softHyphen/>
              <w:t>dig</w:t>
            </w:r>
            <w:r w:rsidRPr="003B036B">
              <w:softHyphen/>
              <w:t>heten, länsstyrelse eller kom</w:t>
            </w:r>
            <w:r>
              <w:softHyphen/>
            </w:r>
            <w:r w:rsidRPr="003B036B">
              <w:t>mun.</w:t>
            </w:r>
          </w:p>
        </w:tc>
      </w:tr>
    </w:tbl>
    <w:p w14:paraId="25F67A61" w14:textId="77777777" w:rsidR="00624359" w:rsidRPr="003B036B" w:rsidRDefault="00624359" w:rsidP="003727E5">
      <w:pPr>
        <w:pStyle w:val="Brdtextmedindrag"/>
      </w:pPr>
      <w:r w:rsidRPr="003B036B">
        <w:t>Anspråk på grund av oförutsedda skador ska för att få tas upp till prövning framställas till mark- och miljödomstolen inom fem år eller den längre tid, högst tjugo år, som kan ha bestämts i samband med till</w:t>
      </w:r>
      <w:r w:rsidRPr="003B036B">
        <w:softHyphen/>
        <w:t>ståndet. Tiden räknas från utgången av den av domstolen be</w:t>
      </w:r>
      <w:r>
        <w:softHyphen/>
      </w:r>
      <w:r w:rsidRPr="003B036B">
        <w:t>stämda tiden inom vilken arbetena ska vara utförda.</w:t>
      </w:r>
    </w:p>
    <w:p w14:paraId="7BC1A557" w14:textId="77777777" w:rsidR="00624359" w:rsidRPr="003B036B" w:rsidRDefault="00624359" w:rsidP="003727E5">
      <w:pPr>
        <w:pStyle w:val="Brdtextmedindrag"/>
      </w:pPr>
      <w:r w:rsidRPr="003B036B">
        <w:t>Vid skada som avses i 7</w:t>
      </w:r>
      <w:r>
        <w:t> kap.</w:t>
      </w:r>
      <w:r w:rsidRPr="003B036B">
        <w:t xml:space="preserve"> 7</w:t>
      </w:r>
      <w:r>
        <w:t> §</w:t>
      </w:r>
      <w:r w:rsidRPr="003B036B">
        <w:t xml:space="preserve"> lagen (1998:812) med särskilda bestämmelser om vattenverksamhet utgår tiden för framställan dock aldrig tidigare än två år från det att skadan uppkom.</w:t>
      </w:r>
    </w:p>
    <w:p w14:paraId="4EF0ED18" w14:textId="77777777" w:rsidR="00624359" w:rsidRPr="003B036B" w:rsidRDefault="00624359" w:rsidP="003727E5">
      <w:pPr>
        <w:pStyle w:val="Brdtextmedindrag"/>
      </w:pPr>
      <w:r w:rsidRPr="003B036B">
        <w:t>Bestämmelserna i preskriptionslagen (1981:130) gäller inte an</w:t>
      </w:r>
      <w:r>
        <w:softHyphen/>
      </w:r>
      <w:r w:rsidRPr="003B036B">
        <w:t>språk enligt denna paragraf.</w:t>
      </w:r>
    </w:p>
    <w:p w14:paraId="0BC4A08B" w14:textId="77777777" w:rsidR="00624359" w:rsidRPr="003B036B" w:rsidRDefault="00624359" w:rsidP="003727E5">
      <w:pPr>
        <w:pStyle w:val="Brdtext"/>
        <w:spacing w:before="230"/>
        <w:jc w:val="center"/>
        <w:rPr>
          <w:b/>
        </w:rPr>
      </w:pPr>
      <w:r w:rsidRPr="003B036B">
        <w:rPr>
          <w:b/>
        </w:rPr>
        <w:t>25</w:t>
      </w:r>
      <w:r>
        <w:rPr>
          <w:b/>
        </w:rPr>
        <w:t> kap.</w:t>
      </w:r>
    </w:p>
    <w:p w14:paraId="114F9A6A" w14:textId="77777777" w:rsidR="00624359" w:rsidRPr="003B036B" w:rsidRDefault="00624359" w:rsidP="003727E5">
      <w:pPr>
        <w:pStyle w:val="Brdtext"/>
        <w:jc w:val="center"/>
      </w:pPr>
      <w:r w:rsidRPr="003B036B">
        <w:t>3</w:t>
      </w:r>
      <w:r>
        <w:t> §</w:t>
      </w:r>
      <w:r w:rsidRPr="003B036B">
        <w:rPr>
          <w:rStyle w:val="Fotnotsreferens"/>
        </w:rPr>
        <w:footnoteReference w:id="62"/>
      </w:r>
    </w:p>
    <w:tbl>
      <w:tblPr>
        <w:tblW w:w="5000" w:type="pct"/>
        <w:tblCellMar>
          <w:left w:w="125" w:type="dxa"/>
          <w:right w:w="125" w:type="dxa"/>
        </w:tblCellMar>
        <w:tblLook w:val="0000" w:firstRow="0" w:lastRow="0" w:firstColumn="0" w:lastColumn="0" w:noHBand="0" w:noVBand="0"/>
      </w:tblPr>
      <w:tblGrid>
        <w:gridCol w:w="2948"/>
        <w:gridCol w:w="2949"/>
      </w:tblGrid>
      <w:tr w:rsidR="00D927B8" w14:paraId="06D7C7BF" w14:textId="77777777">
        <w:tc>
          <w:tcPr>
            <w:tcW w:w="2500" w:type="pct"/>
            <w:shd w:val="clear" w:color="auto" w:fill="auto"/>
            <w:tcMar>
              <w:left w:w="0" w:type="dxa"/>
            </w:tcMar>
          </w:tcPr>
          <w:p w14:paraId="35E3848A" w14:textId="77777777" w:rsidR="00624359" w:rsidRPr="003B036B" w:rsidRDefault="00624359" w:rsidP="004E1D29">
            <w:pPr>
              <w:pStyle w:val="Brdtext"/>
            </w:pPr>
            <w:r w:rsidRPr="003B036B">
              <w:t>I mål som gäller återkallelse, förbud mot fortsatt verksamhet eller omprövning enligt någon av bestämmelserna i 24</w:t>
            </w:r>
            <w:r>
              <w:t> kap.</w:t>
            </w:r>
            <w:r w:rsidRPr="003B036B">
              <w:t xml:space="preserve"> 3–9</w:t>
            </w:r>
            <w:r>
              <w:t> §</w:t>
            </w:r>
            <w:r w:rsidRPr="003B036B">
              <w:t>§ eller 7</w:t>
            </w:r>
            <w:r>
              <w:t> kap.</w:t>
            </w:r>
            <w:r w:rsidRPr="003B036B">
              <w:t xml:space="preserve"> 15</w:t>
            </w:r>
            <w:r>
              <w:t> §</w:t>
            </w:r>
            <w:r w:rsidRPr="003B036B">
              <w:t xml:space="preserve"> lagen (1998:812) med särskilda bestämmelser om vattenverksamhet ska Natur</w:t>
            </w:r>
            <w:r w:rsidRPr="003B036B">
              <w:softHyphen/>
              <w:t>vårds</w:t>
            </w:r>
            <w:r w:rsidRPr="003B036B">
              <w:softHyphen/>
              <w:t>verket, Havs- och vatten</w:t>
            </w:r>
            <w:r w:rsidRPr="003B036B">
              <w:softHyphen/>
              <w:t>myn</w:t>
            </w:r>
            <w:r w:rsidRPr="003B036B">
              <w:softHyphen/>
              <w:t xml:space="preserve">digheten, </w:t>
            </w:r>
            <w:r w:rsidRPr="003B036B">
              <w:rPr>
                <w:i/>
                <w:iCs/>
              </w:rPr>
              <w:t>Kammarkollegiet</w:t>
            </w:r>
            <w:r w:rsidRPr="003B036B">
              <w:t>, Myn</w:t>
            </w:r>
            <w:r>
              <w:softHyphen/>
            </w:r>
            <w:r w:rsidRPr="003B036B">
              <w:t>dig</w:t>
            </w:r>
            <w:r>
              <w:softHyphen/>
            </w:r>
            <w:r w:rsidRPr="003B036B">
              <w:t>heten för samhällsskydd och beredskap, länsstyrelsen och tillståndshavaren svara för sina kostnader vid mark- och miljö</w:t>
            </w:r>
            <w:r w:rsidRPr="003B036B">
              <w:softHyphen/>
              <w:t>domstolen.</w:t>
            </w:r>
          </w:p>
        </w:tc>
        <w:tc>
          <w:tcPr>
            <w:tcW w:w="2500" w:type="pct"/>
            <w:shd w:val="clear" w:color="auto" w:fill="auto"/>
            <w:tcMar>
              <w:right w:w="0" w:type="dxa"/>
            </w:tcMar>
          </w:tcPr>
          <w:p w14:paraId="7460662A" w14:textId="77777777" w:rsidR="00624359" w:rsidRPr="003B036B" w:rsidRDefault="00624359" w:rsidP="004E1D29">
            <w:pPr>
              <w:pStyle w:val="Brdtext"/>
            </w:pPr>
            <w:r w:rsidRPr="003B036B">
              <w:t xml:space="preserve">I mål som gäller </w:t>
            </w:r>
            <w:bookmarkStart w:id="158" w:name="_Hlk93047425"/>
            <w:r w:rsidRPr="003B036B">
              <w:t>återkallelse, förbud mot fortsatt verksamhet eller omprövning</w:t>
            </w:r>
            <w:bookmarkEnd w:id="158"/>
            <w:r w:rsidRPr="003B036B">
              <w:t xml:space="preserve"> enligt någon av bestämmelserna i 24</w:t>
            </w:r>
            <w:r>
              <w:t> kap.</w:t>
            </w:r>
            <w:r w:rsidRPr="003B036B">
              <w:t xml:space="preserve"> 3–9</w:t>
            </w:r>
            <w:r>
              <w:t> §</w:t>
            </w:r>
            <w:r w:rsidRPr="003B036B">
              <w:t>§ eller 7</w:t>
            </w:r>
            <w:r>
              <w:t> kap.</w:t>
            </w:r>
            <w:r w:rsidRPr="003B036B">
              <w:t xml:space="preserve"> 15</w:t>
            </w:r>
            <w:r>
              <w:t> §</w:t>
            </w:r>
            <w:r w:rsidRPr="003B036B">
              <w:t xml:space="preserve"> lagen (1998:812) med särskilda bestämmelser om vattenverksamhet ska Natur</w:t>
            </w:r>
            <w:r w:rsidRPr="003B036B">
              <w:softHyphen/>
              <w:t>vårds</w:t>
            </w:r>
            <w:r w:rsidRPr="003B036B">
              <w:softHyphen/>
              <w:t>verket, Havs- och vatten</w:t>
            </w:r>
            <w:r w:rsidRPr="003B036B">
              <w:softHyphen/>
              <w:t>myn</w:t>
            </w:r>
            <w:r w:rsidRPr="003B036B">
              <w:softHyphen/>
              <w:t>digheten, Myndigheten för sam</w:t>
            </w:r>
            <w:r>
              <w:softHyphen/>
            </w:r>
            <w:r w:rsidRPr="003B036B">
              <w:t>hälls</w:t>
            </w:r>
            <w:r>
              <w:softHyphen/>
            </w:r>
            <w:r w:rsidRPr="003B036B">
              <w:t>skydd och beredskap, läns</w:t>
            </w:r>
            <w:r w:rsidRPr="003B036B">
              <w:softHyphen/>
              <w:t>styrelsen och tillstånds</w:t>
            </w:r>
            <w:r w:rsidRPr="003B036B">
              <w:softHyphen/>
              <w:t>hava</w:t>
            </w:r>
            <w:r>
              <w:softHyphen/>
            </w:r>
            <w:r w:rsidRPr="003B036B">
              <w:t>ren svara för sina kostnader vid mark- och miljö</w:t>
            </w:r>
            <w:r w:rsidRPr="003B036B">
              <w:softHyphen/>
              <w:t>domstolen.</w:t>
            </w:r>
          </w:p>
        </w:tc>
      </w:tr>
    </w:tbl>
    <w:p w14:paraId="72D95A44" w14:textId="77777777" w:rsidR="00624359" w:rsidRPr="003B036B" w:rsidRDefault="00624359" w:rsidP="003727E5">
      <w:pPr>
        <w:pStyle w:val="Brdtextmedindrag"/>
      </w:pPr>
      <w:r w:rsidRPr="003B036B">
        <w:t>I mål enligt 24</w:t>
      </w:r>
      <w:r>
        <w:t> kap.</w:t>
      </w:r>
      <w:r w:rsidRPr="003B036B">
        <w:t xml:space="preserve"> 5</w:t>
      </w:r>
      <w:r>
        <w:t> §</w:t>
      </w:r>
      <w:r w:rsidRPr="003B036B">
        <w:t xml:space="preserve"> som avser omprövning för att tillgodose allmänna intressen ska den myndighet som ansökte om omprövning dessutom svara för kostnader vid mark- och miljödomstolen som uppkommer för andra motparter än tillståndshavaren. Detta gäller dock inte omprövning enligt 24</w:t>
      </w:r>
      <w:r>
        <w:t> kap.</w:t>
      </w:r>
      <w:r w:rsidRPr="003B036B">
        <w:t xml:space="preserve"> 5</w:t>
      </w:r>
      <w:r>
        <w:t> §</w:t>
      </w:r>
      <w:r w:rsidRPr="003B036B">
        <w:t xml:space="preserve"> första stycket 11.</w:t>
      </w:r>
    </w:p>
    <w:p w14:paraId="1768E455" w14:textId="77777777" w:rsidR="00624359" w:rsidRPr="003B036B" w:rsidRDefault="00624359" w:rsidP="003727E5">
      <w:pPr>
        <w:pStyle w:val="Brdtextmedindrag"/>
      </w:pPr>
      <w:r w:rsidRPr="003B036B">
        <w:t>Trots andra stycket första meningen ska tillståndshavaren i stället för den myndighet som ansökte om omprövningen svara för de andra motparternas kostnader, om målet gäller</w:t>
      </w:r>
    </w:p>
    <w:p w14:paraId="2E0C4DA6" w14:textId="77777777" w:rsidR="00624359" w:rsidRPr="003B036B" w:rsidRDefault="00624359" w:rsidP="003727E5">
      <w:pPr>
        <w:pStyle w:val="Brdtextmedindrag"/>
      </w:pPr>
      <w:r w:rsidRPr="003B036B">
        <w:t>1. omprövning enligt 24</w:t>
      </w:r>
      <w:r>
        <w:t> kap.</w:t>
      </w:r>
      <w:r w:rsidRPr="003B036B">
        <w:t xml:space="preserve"> 5</w:t>
      </w:r>
      <w:r>
        <w:t> §</w:t>
      </w:r>
      <w:r w:rsidRPr="003B036B">
        <w:t xml:space="preserve"> första stycket 10 för att för</w:t>
      </w:r>
      <w:r>
        <w:softHyphen/>
      </w:r>
      <w:r w:rsidRPr="003B036B">
        <w:t>bättra en anläggnings säkerhet, eller</w:t>
      </w:r>
    </w:p>
    <w:p w14:paraId="290B98B2" w14:textId="77777777" w:rsidR="00624359" w:rsidRPr="003B036B" w:rsidRDefault="00624359" w:rsidP="003727E5">
      <w:pPr>
        <w:pStyle w:val="Brdtextmedindrag"/>
      </w:pPr>
      <w:r w:rsidRPr="003B036B">
        <w:t>2. omprövning enligt 24</w:t>
      </w:r>
      <w:r>
        <w:t> kap.</w:t>
      </w:r>
      <w:r w:rsidRPr="003B036B">
        <w:t xml:space="preserve"> 5</w:t>
      </w:r>
      <w:r>
        <w:t> §</w:t>
      </w:r>
      <w:r w:rsidRPr="003B036B">
        <w:t xml:space="preserve"> av en sådan särskild rättighet att förfoga över vatten som avses i 2</w:t>
      </w:r>
      <w:r>
        <w:t> kap.</w:t>
      </w:r>
      <w:r w:rsidRPr="003B036B">
        <w:t xml:space="preserve"> 41</w:t>
      </w:r>
      <w:r>
        <w:t> §</w:t>
      </w:r>
      <w:r w:rsidRPr="003B036B">
        <w:t xml:space="preserve"> vattenlagen (1918:523).</w:t>
      </w:r>
    </w:p>
    <w:p w14:paraId="3CEDB1C4" w14:textId="77777777" w:rsidR="00624359" w:rsidRPr="00811E52" w:rsidRDefault="00624359" w:rsidP="003727E5">
      <w:pPr>
        <w:pStyle w:val="Slutstreck"/>
      </w:pPr>
      <w:r w:rsidRPr="00811E52">
        <w:t>                      </w:t>
      </w:r>
    </w:p>
    <w:p w14:paraId="05C98286" w14:textId="77777777" w:rsidR="00624359" w:rsidRDefault="00624359" w:rsidP="003727E5">
      <w:pPr>
        <w:pStyle w:val="Brdtextmedindrag"/>
      </w:pPr>
      <w:r>
        <w:t>1. Denna lag träder i kraft den 1 januari 2024.</w:t>
      </w:r>
    </w:p>
    <w:p w14:paraId="1EA10BC0" w14:textId="77777777" w:rsidR="00624359" w:rsidRDefault="00624359" w:rsidP="003727E5">
      <w:pPr>
        <w:pStyle w:val="Brdtextmedindrag"/>
      </w:pPr>
      <w:r>
        <w:t>2. Äldre föreskrifter gäller fortfarande för handläggningen av mål och ärenden som har påbörjats före ikraftträdandet.</w:t>
      </w:r>
    </w:p>
    <w:p w14:paraId="234C79A7" w14:textId="77777777" w:rsidR="00624359" w:rsidRDefault="00624359" w:rsidP="003727E5">
      <w:pPr>
        <w:pStyle w:val="Brdtextmedindrag"/>
      </w:pPr>
      <w:r>
        <w:t>3. Äldre föreskrifter gäller fortfarande för handläggningen och prövningen av mål och ärenden om verksamheter eller åtgärder där ansökan inkommit till den som ska pröva tillståndsfrågan före ikraft</w:t>
      </w:r>
      <w:r>
        <w:softHyphen/>
        <w:t>trädandet.</w:t>
      </w:r>
    </w:p>
    <w:p w14:paraId="36067509" w14:textId="47E3B849" w:rsidR="00DB62B9" w:rsidRDefault="00624359" w:rsidP="003727E5">
      <w:pPr>
        <w:pStyle w:val="Brdtextmedindrag"/>
      </w:pPr>
      <w:r>
        <w:t>4. Den som vid ikraftträdandet bedriver tillståndspliktig miljöfarlig verksamhet med ett tillstånd som beslutats genom en dom eller ett beslut som senast den 31 december 2024 blir fyrtio år och för vilken krav på omprövning för moderna miljövillkor införs genom 9 kap. 16 §, ska senast den 1 januari 2026 ha kommit in till tillståndsmyndigheten med en ansökan om sådan omprövning.</w:t>
      </w:r>
    </w:p>
    <w:p w14:paraId="07E976E3" w14:textId="77777777" w:rsidR="00624359" w:rsidRDefault="00624359" w:rsidP="003727E5">
      <w:pPr>
        <w:pStyle w:val="Brdtextmedindrag"/>
      </w:pPr>
    </w:p>
    <w:p w14:paraId="7A04C361" w14:textId="77777777" w:rsidR="00624359" w:rsidRDefault="00624359" w:rsidP="003727E5">
      <w:pPr>
        <w:pStyle w:val="Brdtextmedindrag"/>
        <w:sectPr w:rsidR="00624359" w:rsidSect="00155500">
          <w:headerReference w:type="even" r:id="rId96"/>
          <w:headerReference w:type="default" r:id="rId97"/>
          <w:footerReference w:type="even" r:id="rId98"/>
          <w:footerReference w:type="default" r:id="rId99"/>
          <w:headerReference w:type="first" r:id="rId100"/>
          <w:footerReference w:type="first" r:id="rId101"/>
          <w:footnotePr>
            <w:numRestart w:val="eachSect"/>
          </w:footnotePr>
          <w:pgSz w:w="9356" w:h="13721" w:code="9"/>
          <w:pgMar w:top="794" w:right="2438" w:bottom="1191" w:left="1021" w:header="0" w:footer="709" w:gutter="0"/>
          <w:cols w:space="708"/>
          <w:docGrid w:linePitch="360"/>
        </w:sectPr>
      </w:pPr>
    </w:p>
    <w:p w14:paraId="0C309C83" w14:textId="77777777" w:rsidR="00624359" w:rsidRPr="003B036B" w:rsidRDefault="00624359" w:rsidP="003727E5">
      <w:pPr>
        <w:pStyle w:val="Rubrik2utannumrering"/>
        <w:spacing w:before="0"/>
      </w:pPr>
      <w:bookmarkStart w:id="159" w:name="_Toc99554691"/>
      <w:r w:rsidRPr="003B036B">
        <w:t xml:space="preserve">Förslag till lag om ändring i </w:t>
      </w:r>
      <w:r w:rsidRPr="00173DF8">
        <w:t>lagen</w:t>
      </w:r>
      <w:r w:rsidRPr="003B036B">
        <w:t xml:space="preserve"> (1998:811) om införande av miljöbalken</w:t>
      </w:r>
      <w:bookmarkEnd w:id="159"/>
    </w:p>
    <w:p w14:paraId="3FF11320" w14:textId="77777777" w:rsidR="00624359" w:rsidRPr="003B036B" w:rsidRDefault="00624359" w:rsidP="003727E5">
      <w:pPr>
        <w:pStyle w:val="Brdtext"/>
      </w:pPr>
      <w:r w:rsidRPr="00167E28">
        <w:rPr>
          <w:spacing w:val="-4"/>
        </w:rPr>
        <w:t>Härigenom föreskrivs att 26 § lagen (1998:811) om införande av miljö</w:t>
      </w:r>
      <w:r w:rsidRPr="00167E28">
        <w:rPr>
          <w:spacing w:val="-4"/>
        </w:rPr>
        <w:softHyphen/>
        <w:t>balken</w:t>
      </w:r>
      <w:r w:rsidRPr="003B036B">
        <w:t xml:space="preserve"> ska upphöra att gälla.</w:t>
      </w:r>
    </w:p>
    <w:p w14:paraId="1E777BAF" w14:textId="77777777" w:rsidR="00624359" w:rsidRPr="003B036B" w:rsidRDefault="00624359" w:rsidP="003727E5">
      <w:pPr>
        <w:pStyle w:val="Slutstreck"/>
      </w:pPr>
      <w:r w:rsidRPr="003B036B">
        <w:t>                      </w:t>
      </w:r>
    </w:p>
    <w:p w14:paraId="5D936133" w14:textId="68D09FDE" w:rsidR="00624359" w:rsidRDefault="00624359" w:rsidP="003727E5">
      <w:pPr>
        <w:pStyle w:val="Brdtextmedindrag"/>
      </w:pPr>
      <w:r w:rsidRPr="003B036B">
        <w:t>Denna lag träder i kraft den 1 januari 2024.</w:t>
      </w:r>
    </w:p>
    <w:p w14:paraId="6CD6CFDA" w14:textId="77777777" w:rsidR="00624359" w:rsidRDefault="00624359" w:rsidP="003727E5">
      <w:pPr>
        <w:pStyle w:val="Brdtextmedindrag"/>
        <w:sectPr w:rsidR="00624359" w:rsidSect="003727E5">
          <w:headerReference w:type="even" r:id="rId102"/>
          <w:headerReference w:type="default" r:id="rId103"/>
          <w:footerReference w:type="even" r:id="rId104"/>
          <w:footerReference w:type="default" r:id="rId105"/>
          <w:footerReference w:type="first" r:id="rId106"/>
          <w:footnotePr>
            <w:numRestart w:val="eachSect"/>
          </w:footnotePr>
          <w:pgSz w:w="9356" w:h="13721" w:code="9"/>
          <w:pgMar w:top="794" w:right="2438" w:bottom="1191" w:left="1021" w:header="0" w:footer="709" w:gutter="0"/>
          <w:cols w:space="708"/>
          <w:docGrid w:linePitch="360"/>
        </w:sectPr>
      </w:pPr>
    </w:p>
    <w:p w14:paraId="1E8E5027" w14:textId="77777777" w:rsidR="00624359" w:rsidRPr="003B036B" w:rsidRDefault="00624359" w:rsidP="003727E5">
      <w:pPr>
        <w:pStyle w:val="Rubrik2utannumrering"/>
        <w:spacing w:before="0"/>
      </w:pPr>
      <w:r w:rsidRPr="003B036B">
        <w:t>Förslag till lag om ändring i lagen (2010:921) om mark- och miljödomstolar</w:t>
      </w:r>
    </w:p>
    <w:p w14:paraId="54A5AF6D" w14:textId="77777777" w:rsidR="00624359" w:rsidRPr="003B036B" w:rsidRDefault="00624359" w:rsidP="003727E5">
      <w:pPr>
        <w:pStyle w:val="Brdtext"/>
      </w:pPr>
      <w:r w:rsidRPr="003B036B">
        <w:t>Härigenom föreskrivs att 3</w:t>
      </w:r>
      <w:r>
        <w:t> kap.</w:t>
      </w:r>
      <w:r w:rsidRPr="003B036B">
        <w:t xml:space="preserve"> 7</w:t>
      </w:r>
      <w:r>
        <w:t> §</w:t>
      </w:r>
      <w:r w:rsidRPr="003B036B">
        <w:t xml:space="preserve"> lagen (2010:921) om mark- och miljödomstolar ska ha följande lydelse.</w:t>
      </w:r>
    </w:p>
    <w:p w14:paraId="7347B878" w14:textId="77777777" w:rsidR="00624359" w:rsidRPr="003B036B" w:rsidRDefault="00624359" w:rsidP="003727E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927B8" w14:paraId="0B338354" w14:textId="77777777">
        <w:tc>
          <w:tcPr>
            <w:tcW w:w="2500" w:type="pct"/>
            <w:shd w:val="clear" w:color="auto" w:fill="auto"/>
            <w:tcMar>
              <w:left w:w="0" w:type="dxa"/>
            </w:tcMar>
          </w:tcPr>
          <w:p w14:paraId="217CC590" w14:textId="77777777" w:rsidR="00624359" w:rsidRPr="003B036B" w:rsidRDefault="00624359" w:rsidP="004E1D29">
            <w:pPr>
              <w:pStyle w:val="Brdtext"/>
              <w:rPr>
                <w:i/>
              </w:rPr>
            </w:pPr>
            <w:r w:rsidRPr="003B036B">
              <w:rPr>
                <w:i/>
              </w:rPr>
              <w:t>Nuvarande lydelse</w:t>
            </w:r>
          </w:p>
        </w:tc>
        <w:tc>
          <w:tcPr>
            <w:tcW w:w="2500" w:type="pct"/>
            <w:shd w:val="clear" w:color="auto" w:fill="auto"/>
            <w:tcMar>
              <w:right w:w="0" w:type="dxa"/>
            </w:tcMar>
          </w:tcPr>
          <w:p w14:paraId="4AB3E36D" w14:textId="77777777" w:rsidR="00624359" w:rsidRPr="003B036B" w:rsidRDefault="00624359" w:rsidP="004E1D29">
            <w:pPr>
              <w:pStyle w:val="Brdtext"/>
              <w:rPr>
                <w:i/>
              </w:rPr>
            </w:pPr>
            <w:r w:rsidRPr="003B036B">
              <w:rPr>
                <w:i/>
              </w:rPr>
              <w:t>Föreslagen lydelse</w:t>
            </w:r>
          </w:p>
        </w:tc>
      </w:tr>
    </w:tbl>
    <w:p w14:paraId="1FDBA1F4" w14:textId="77777777" w:rsidR="00624359" w:rsidRPr="003B036B" w:rsidRDefault="00624359" w:rsidP="003727E5">
      <w:pPr>
        <w:pStyle w:val="Brdtext"/>
        <w:jc w:val="center"/>
      </w:pPr>
    </w:p>
    <w:p w14:paraId="47E0C46A" w14:textId="77777777" w:rsidR="00624359" w:rsidRPr="003B036B" w:rsidRDefault="00624359" w:rsidP="003727E5">
      <w:pPr>
        <w:pStyle w:val="Brdtext"/>
        <w:jc w:val="center"/>
        <w:rPr>
          <w:b/>
          <w:bCs/>
        </w:rPr>
      </w:pPr>
      <w:r w:rsidRPr="003B036B">
        <w:rPr>
          <w:b/>
        </w:rPr>
        <w:t>3</w:t>
      </w:r>
      <w:r>
        <w:rPr>
          <w:b/>
        </w:rPr>
        <w:t> kap.</w:t>
      </w:r>
      <w:r w:rsidRPr="003B036B">
        <w:rPr>
          <w:b/>
        </w:rPr>
        <w:t xml:space="preserve"> </w:t>
      </w:r>
    </w:p>
    <w:p w14:paraId="14DBE7E2" w14:textId="77777777" w:rsidR="00624359" w:rsidRPr="003B036B" w:rsidRDefault="00624359" w:rsidP="003727E5">
      <w:pPr>
        <w:pStyle w:val="Brdtext"/>
        <w:jc w:val="center"/>
      </w:pPr>
      <w:r w:rsidRPr="003B036B">
        <w:t>7</w:t>
      </w:r>
      <w:r>
        <w:t> §</w:t>
      </w:r>
      <w:r w:rsidRPr="003B036B">
        <w:rPr>
          <w:rStyle w:val="Fotnotsreferens"/>
        </w:rPr>
        <w:footnoteReference w:id="63"/>
      </w:r>
    </w:p>
    <w:p w14:paraId="535B869E" w14:textId="79D9F165" w:rsidR="00624359" w:rsidRPr="003B036B" w:rsidRDefault="00624359" w:rsidP="00E07231">
      <w:pPr>
        <w:pStyle w:val="Brdtext"/>
      </w:pPr>
      <w:r w:rsidRPr="003B036B">
        <w:t>Statliga myndigheter och kommuner är skyldiga att utan ersätt</w:t>
      </w:r>
      <w:r>
        <w:softHyphen/>
      </w:r>
      <w:r w:rsidRPr="003B036B">
        <w:t>ning till domstolarna låna ut de lokaler som domstolarna behöver för sina sammanträden, förutsatt att lokalerna inte är upptagna för sina huvud</w:t>
      </w:r>
      <w:r w:rsidR="00B903BC">
        <w:softHyphen/>
      </w:r>
      <w:r w:rsidRPr="003B036B">
        <w:t>sakliga ändamål. Upplåtaren har dock rätt till ersättning för de särskilda kostnader som sammanträdet medför.</w:t>
      </w:r>
      <w:r>
        <w:t xml:space="preserve"> </w:t>
      </w:r>
    </w:p>
    <w:tbl>
      <w:tblPr>
        <w:tblW w:w="5000" w:type="pct"/>
        <w:tblCellMar>
          <w:left w:w="125" w:type="dxa"/>
          <w:right w:w="125" w:type="dxa"/>
        </w:tblCellMar>
        <w:tblLook w:val="0000" w:firstRow="0" w:lastRow="0" w:firstColumn="0" w:lastColumn="0" w:noHBand="0" w:noVBand="0"/>
      </w:tblPr>
      <w:tblGrid>
        <w:gridCol w:w="2948"/>
        <w:gridCol w:w="2949"/>
      </w:tblGrid>
      <w:tr w:rsidR="00D927B8" w14:paraId="4538D83F" w14:textId="77777777">
        <w:tc>
          <w:tcPr>
            <w:tcW w:w="2500" w:type="pct"/>
            <w:shd w:val="clear" w:color="auto" w:fill="auto"/>
            <w:tcMar>
              <w:left w:w="0" w:type="dxa"/>
            </w:tcMar>
          </w:tcPr>
          <w:p w14:paraId="79483A1B" w14:textId="77777777" w:rsidR="00624359" w:rsidRPr="003B036B" w:rsidRDefault="00624359" w:rsidP="004E1D29">
            <w:pPr>
              <w:pStyle w:val="Brdtextmedindrag"/>
            </w:pPr>
          </w:p>
        </w:tc>
        <w:tc>
          <w:tcPr>
            <w:tcW w:w="2500" w:type="pct"/>
            <w:shd w:val="clear" w:color="auto" w:fill="auto"/>
            <w:tcMar>
              <w:right w:w="0" w:type="dxa"/>
            </w:tcMar>
          </w:tcPr>
          <w:p w14:paraId="62EA0E6D" w14:textId="77777777" w:rsidR="00624359" w:rsidRPr="003B036B" w:rsidRDefault="00624359" w:rsidP="004E1D29">
            <w:pPr>
              <w:pStyle w:val="Brdtextmedindrag"/>
              <w:rPr>
                <w:i/>
                <w:iCs/>
              </w:rPr>
            </w:pPr>
            <w:r w:rsidRPr="003B036B">
              <w:rPr>
                <w:i/>
                <w:iCs/>
              </w:rPr>
              <w:t>Statliga myndigheter och kom</w:t>
            </w:r>
            <w:r>
              <w:rPr>
                <w:i/>
                <w:iCs/>
              </w:rPr>
              <w:softHyphen/>
            </w:r>
            <w:r w:rsidRPr="003B036B">
              <w:rPr>
                <w:i/>
                <w:iCs/>
              </w:rPr>
              <w:t>muner är även skyldiga att bistå domstolarna med aktförvaring i den utsträckning domstolarna begär det.</w:t>
            </w:r>
          </w:p>
        </w:tc>
      </w:tr>
    </w:tbl>
    <w:p w14:paraId="31D82AD8" w14:textId="77777777" w:rsidR="00624359" w:rsidRPr="003B036B" w:rsidRDefault="00624359" w:rsidP="003727E5">
      <w:pPr>
        <w:pStyle w:val="Slutstreck"/>
      </w:pPr>
      <w:r w:rsidRPr="003B036B">
        <w:t>                      </w:t>
      </w:r>
    </w:p>
    <w:p w14:paraId="0E945D95" w14:textId="4CF06960" w:rsidR="00624359" w:rsidRDefault="00624359" w:rsidP="003727E5">
      <w:pPr>
        <w:pStyle w:val="Brdtextmedindrag"/>
      </w:pPr>
      <w:r w:rsidRPr="003B036B">
        <w:t>Denna lag träder i kraft den 1 januari 2024.</w:t>
      </w:r>
    </w:p>
    <w:p w14:paraId="5AA59E45" w14:textId="77777777" w:rsidR="00624359" w:rsidRPr="00152749" w:rsidRDefault="00624359" w:rsidP="003727E5">
      <w:pPr>
        <w:pStyle w:val="Brdtextmedindrag"/>
        <w:sectPr w:rsidR="00624359" w:rsidRPr="00152749" w:rsidSect="003727E5">
          <w:headerReference w:type="even" r:id="rId107"/>
          <w:headerReference w:type="default" r:id="rId108"/>
          <w:footerReference w:type="even" r:id="rId109"/>
          <w:footerReference w:type="default" r:id="rId110"/>
          <w:footerReference w:type="first" r:id="rId111"/>
          <w:footnotePr>
            <w:numRestart w:val="eachSect"/>
          </w:footnotePr>
          <w:pgSz w:w="9356" w:h="13721" w:code="9"/>
          <w:pgMar w:top="794" w:right="2438" w:bottom="1191" w:left="1021" w:header="0" w:footer="709" w:gutter="0"/>
          <w:cols w:space="708"/>
          <w:docGrid w:linePitch="360"/>
        </w:sectPr>
      </w:pPr>
    </w:p>
    <w:p w14:paraId="7032C609" w14:textId="77777777" w:rsidR="00624359" w:rsidRDefault="00624359" w:rsidP="006611FB">
      <w:pPr>
        <w:pStyle w:val="Bilagarubrik"/>
      </w:pPr>
      <w:bookmarkStart w:id="160" w:name="_Toc165537338"/>
      <w:bookmarkStart w:id="161" w:name="_Toc167353478"/>
      <w:r>
        <w:t>Förteckning över remissinstanserna</w:t>
      </w:r>
      <w:bookmarkEnd w:id="160"/>
      <w:bookmarkEnd w:id="161"/>
    </w:p>
    <w:p w14:paraId="66E431AA" w14:textId="6F0473EE" w:rsidR="00624359" w:rsidRDefault="00624359" w:rsidP="006611FB">
      <w:pPr>
        <w:pStyle w:val="Brdtext"/>
      </w:pPr>
      <w:r>
        <w:t>Svar har inkommit från Advokatsamfundet, Advokatfirman Delphi, Affärsverket svenska kraftnät, Avfall Sverige, Boverket, Bransch</w:t>
      </w:r>
      <w:r>
        <w:softHyphen/>
        <w:t xml:space="preserve">föreningen Svensk Torv, Byggföretagen, </w:t>
      </w:r>
      <w:r w:rsidRPr="00ED166D">
        <w:t>Cementa AB</w:t>
      </w:r>
      <w:r>
        <w:t xml:space="preserve">, </w:t>
      </w:r>
      <w:r w:rsidRPr="00ED166D">
        <w:t>Dals-Eds kommun,</w:t>
      </w:r>
      <w:r>
        <w:t xml:space="preserve"> Domstolsverket, </w:t>
      </w:r>
      <w:r w:rsidRPr="00507FED">
        <w:t>Dri</w:t>
      </w:r>
      <w:r>
        <w:t>v</w:t>
      </w:r>
      <w:r w:rsidRPr="00507FED">
        <w:t>kraft Sverige</w:t>
      </w:r>
      <w:r>
        <w:t xml:space="preserve">, Energiföretagen Sverige, Energigas Sverige, Energimarknadsinspektionen, Eskilstuna kommun, Folkhälsomyndigheten, Fortifikationsverket, </w:t>
      </w:r>
      <w:r w:rsidRPr="00376CA6">
        <w:t>Föreningen för gruvor, mineral- och metallproducenter i Sverige (SveMin),</w:t>
      </w:r>
      <w:r>
        <w:t xml:space="preserve"> Företagarna, För</w:t>
      </w:r>
      <w:r>
        <w:softHyphen/>
        <w:t>svarets materielverk, Försvarets radioanstalt, Försvarsmakten, Havs- och vattenmyndigheten, Innovations- och kemiindustrierna i Sverige (IKEM), Jernkontoret, Jönköpings kommun, Kammarkollegiet, Kommers</w:t>
      </w:r>
      <w:r>
        <w:softHyphen/>
        <w:t>kollegium, Lantbrukarnas riksförbund, LKAB, Lovang Lantbrukskonsult AB, Luleå tekniska universitet, Länsstyrelsen i Blekinge län, Läns</w:t>
      </w:r>
      <w:r>
        <w:softHyphen/>
        <w:t>styrelsen i Dalarnas län, Länsstyrelsen i Gävleborgs län, Läns</w:t>
      </w:r>
      <w:r>
        <w:softHyphen/>
        <w:t>styrelsen i Hallands län, Länsstyrelsen i Jämtlands län, Länsstyrelsen i Jönköpings län, Länsstyrelsen i Kalmar län, Länsstyrelsen i Kronobergs län, Länsstyrelsen i Norrbottens län, Länsstyrelsen i Skåne län, Länsstyrelsen i Stockholms län, Länsstyrelsen i Södermanlands län, Länsstyrelsen i Uppsala län, Länsstyrelsen i Värmlands län, Länsstyrelsen i Västerbottens län, Länsstyrelsen i Västernorrlands län, Länsstyrelsen i Västmanlands län, Länsstyrelsen i Västra Götalands län, Länsstyrelsen i Örebro län, Länsstyrelsen i Östergötlands län, Malmö kommun, Mark- och miljö</w:t>
      </w:r>
      <w:r>
        <w:softHyphen/>
        <w:t>domstolen vid Nacka tingsrätt, Mark- och miljödomstolen vid Umeå tingsrätt, Mark- och miljödomstolen vid Vänersborgs tingsrätt, Mark- och miljödomstolen vid Östersunds tingsrätt, Mark- och miljööverdomstolen vid Svea hovrätt , Matfiskodlarna, Miljöpartiet de gröna, Myndigheten för samhällsskydd och beredskap, Nacka kommun, Naturskyddsföreningen, Naturvårdsverket, Northvolt, Näringslivets Regelnämnd (NNR). Peab AB, Preem AB, Regelrådet, Region Dalarna, Region Stockholm, Region Västerbotten, Riksföreningen Motvind Sverige, RISE, Sametinget, Sjö</w:t>
      </w:r>
      <w:r>
        <w:softHyphen/>
        <w:t>farts</w:t>
      </w:r>
      <w:r>
        <w:softHyphen/>
        <w:t>verket, Skanska Sverige AB, Skogsindustrierna, Skogsstyrelsen, Statens energimyndighet, Statens fastighetsverk, Statens geotekniska institut, Statens jordbruksverk, Stena Recycling, Stockholms kommun, Strålsäkerhetsmyndigheten, Svensk Vindenergi, Svenska Gjuteri</w:t>
      </w:r>
      <w:r>
        <w:softHyphen/>
        <w:t>föreningen, Svenska Järn- och metallskrothandlareföreningen, Svenska Ägg, Svenskt Näringsliv, Svenskt vatten, Svenskt vattenbruk och sjömat ek, Sveriges Bergmaterialindustri (SBMI), Sveriges geologiska under</w:t>
      </w:r>
      <w:r>
        <w:softHyphen/>
        <w:t xml:space="preserve">sökning, Sveriges Grisföretagare, Sveriges Kommuner och Regioner, Sveriges meteorologiska och hydrologiska institut (SMHI), </w:t>
      </w:r>
      <w:r w:rsidRPr="00410E2B">
        <w:t>SWECO</w:t>
      </w:r>
      <w:r>
        <w:t xml:space="preserve">, </w:t>
      </w:r>
      <w:r w:rsidRPr="00410E2B">
        <w:t>Swedavia AB</w:t>
      </w:r>
      <w:r>
        <w:t>, Teknikföretagen, Tillväxtverket, Trafikverket, Transport</w:t>
      </w:r>
      <w:r>
        <w:softHyphen/>
        <w:t>styrelsen, Trossamfundet Svenska kyrkan, Uppsala kommun, Utveck</w:t>
      </w:r>
      <w:r>
        <w:softHyphen/>
        <w:t>lings</w:t>
      </w:r>
      <w:r>
        <w:softHyphen/>
        <w:t>rådet, Vafab Miljö, Vattenfall AB, Världsnaturfonden i Sverige WWF, Västra Götalandsregionen, Återvinningsindustrierna, Älvräddarna och Örebro kommun.</w:t>
      </w:r>
    </w:p>
    <w:p w14:paraId="5B524443" w14:textId="77777777" w:rsidR="00624359" w:rsidRDefault="00624359" w:rsidP="006611FB">
      <w:pPr>
        <w:pStyle w:val="Brdtextmedindrag"/>
      </w:pPr>
      <w:r>
        <w:t>Följande remissinstanser har meddelat att de avstår från att lämna svar eller att de inte har några synpunkter Borås kommun, Formas, Föreningen Foder och Spannmål, Gävle kommun, Göteborgs universitet Juridiska Institutionen, Huddinge kommun, Integritetsskyddsmyndigheten, Kemi</w:t>
      </w:r>
      <w:r>
        <w:softHyphen/>
        <w:t>kalie</w:t>
      </w:r>
      <w:r>
        <w:softHyphen/>
        <w:t xml:space="preserve">inspektionen, Konkurrensverket, Livsmedelsverket, Länsstyrelsen i Gotlands län, Mark- och miljödomstolen vid Växjö tingsrätt, Olofströms kommun, Polismyndigheten, Post - och telestyrelsen, Region Sörmland, Riksdagens Ombudsmän- JO, </w:t>
      </w:r>
      <w:r w:rsidRPr="003E66BA">
        <w:t>Stockholms universitet Juridiska fakulteten</w:t>
      </w:r>
      <w:r>
        <w:t>, Sveriges lantbruksuniversitet, Totalförsvarets forskningsinstitut, Vinnova, Västerås kommun och Åklagarmyndigheten.</w:t>
      </w:r>
    </w:p>
    <w:p w14:paraId="7A882AAD" w14:textId="7E11A1B1" w:rsidR="00DB62B9" w:rsidRDefault="00624359" w:rsidP="006611FB">
      <w:pPr>
        <w:pStyle w:val="Brdtextmedindrag"/>
      </w:pPr>
      <w:r>
        <w:t>Svar har inte inkommit från AB Volvo, Alvesta kommun, Billerud Korsnäs AB, Boliden AB, Branschrådet för Lantbrukets Rådgivnings</w:t>
      </w:r>
      <w:r>
        <w:softHyphen/>
        <w:t xml:space="preserve">företag, Byggmaterialindustrierna, Chalmers tekniska högskola, Dorotea kommun, </w:t>
      </w:r>
      <w:r w:rsidRPr="00F114AB">
        <w:t>El-kretsen</w:t>
      </w:r>
      <w:r>
        <w:t xml:space="preserve">, </w:t>
      </w:r>
      <w:r w:rsidRPr="00F114AB">
        <w:t xml:space="preserve">Enviloop AB, Fortum Waste Solutions AB, </w:t>
      </w:r>
      <w:r>
        <w:t>Föreningen teknikföretagen i Sverige, Förpacknings- och Tidnings</w:t>
      </w:r>
      <w:r>
        <w:softHyphen/>
        <w:t xml:space="preserve">insamlingen, Grafiska företagen, H2GS, Hagfors kommun, Hela Sverige ska leva, </w:t>
      </w:r>
      <w:r w:rsidRPr="00F114AB">
        <w:t xml:space="preserve">Hjelmco Oil AB, Holmen Skog AB, </w:t>
      </w:r>
      <w:r>
        <w:t xml:space="preserve">Hushållningssällskapens förbund, Härnösands kommun, Jägarnas Riksförbund, Kiruna kommun, Lomma kommun, Lycksele kommun, Lysekils kommun, Mellanskog, Mobility Sweden, Mora kommun, Motala kommun, NCC Sverige AB, Norra skog, Piteå kommun, Ragn Sells AB, Region Västra Götaland, Renova AB, Riksförbundet Enskilda Vägar, SCA Skog AB, Scania, Sjöbo kommun, Skellefteå kommun, Skogforsk, Skogsentreprenörerna, Sotenäs kommun, SSAB, Stora Enso Skog AB, Structor Miljöbyrån, </w:t>
      </w:r>
      <w:r w:rsidRPr="00F114AB">
        <w:t xml:space="preserve">Suez Recycling AB/PreZero, Svensk Fågel, </w:t>
      </w:r>
      <w:r>
        <w:t>Svensk Mink, Svensk Vatten</w:t>
      </w:r>
      <w:r>
        <w:softHyphen/>
        <w:t>kraft</w:t>
      </w:r>
      <w:r>
        <w:softHyphen/>
        <w:t xml:space="preserve">förening, Svensk Ytbehandlingsförening, Svenska Botaniska Föreningen, Svenska byggnadsvårdsföreningen, Svenska Jägareförbundet, Svenska Kyl &amp; Värmepumpföreningen, Svenska Naturskyddsföreningen, Svenska Petroleum och Biodrivmedel Institutet, Svenska Träskyddsföreningen, Sveriges Hamnar, Sveriges Jordägareförbund, Sveriges kyrkogårds- och krematorieförbund, Sveriges Nötköttsproducenter, Sveriges textil- och modeföretag (TEKO), Sveriges Tvätteriförbund, </w:t>
      </w:r>
      <w:r w:rsidRPr="00E31D90">
        <w:t>Swedegas AB</w:t>
      </w:r>
      <w:r>
        <w:t xml:space="preserve">, </w:t>
      </w:r>
      <w:r w:rsidRPr="00E31D90">
        <w:t>Swerock</w:t>
      </w:r>
      <w:r>
        <w:t>, Säffle kommun, Säkerhets- och försvarsföretagen (SOFF), Södra skogsägarna, Tranås Skinnberedning AB, Tyréns AB, Uppsala universitet, Volvo Cars, Vårgårda kommun, WSP Sverige AB och Åre kommun.</w:t>
      </w:r>
    </w:p>
    <w:p w14:paraId="3FA076AC" w14:textId="77777777" w:rsidR="00B903BC" w:rsidRDefault="00B903BC" w:rsidP="006611FB">
      <w:pPr>
        <w:pStyle w:val="Brdtextmedindrag"/>
      </w:pPr>
    </w:p>
    <w:p w14:paraId="77BADBF0" w14:textId="77777777" w:rsidR="00624359" w:rsidRPr="00152749" w:rsidRDefault="00624359" w:rsidP="006611FB">
      <w:pPr>
        <w:pStyle w:val="Brdtextmedindrag"/>
        <w:sectPr w:rsidR="00624359" w:rsidRPr="00152749" w:rsidSect="00155500">
          <w:headerReference w:type="even" r:id="rId112"/>
          <w:headerReference w:type="default" r:id="rId113"/>
          <w:footerReference w:type="even" r:id="rId114"/>
          <w:footerReference w:type="default" r:id="rId115"/>
          <w:headerReference w:type="first" r:id="rId116"/>
          <w:footerReference w:type="first" r:id="rId117"/>
          <w:pgSz w:w="9356" w:h="13721" w:code="9"/>
          <w:pgMar w:top="794" w:right="2438" w:bottom="1191" w:left="1021" w:header="0" w:footer="709" w:gutter="0"/>
          <w:cols w:space="708"/>
          <w:docGrid w:linePitch="360"/>
        </w:sectPr>
      </w:pPr>
    </w:p>
    <w:p w14:paraId="1ABC557D" w14:textId="5C861CD9" w:rsidR="00624359" w:rsidRDefault="00624359" w:rsidP="00836DDF">
      <w:pPr>
        <w:pStyle w:val="Bilagarubrik"/>
      </w:pPr>
      <w:bookmarkStart w:id="162" w:name="_Toc165537268"/>
      <w:bookmarkStart w:id="163" w:name="_Toc167353479"/>
      <w:r>
        <w:t>Lag</w:t>
      </w:r>
      <w:bookmarkEnd w:id="162"/>
      <w:r>
        <w:t>rådsremissens lagförslag</w:t>
      </w:r>
      <w:bookmarkEnd w:id="163"/>
    </w:p>
    <w:p w14:paraId="4628568E" w14:textId="77777777" w:rsidR="00624359" w:rsidRDefault="00624359" w:rsidP="00836DDF">
      <w:pPr>
        <w:pStyle w:val="Rubrik2utannumrering"/>
        <w:spacing w:before="0"/>
      </w:pPr>
      <w:bookmarkStart w:id="164" w:name="_Toc165537269"/>
      <w:r>
        <w:t>Förslag till lag om ändring i miljöbalken</w:t>
      </w:r>
      <w:bookmarkEnd w:id="164"/>
    </w:p>
    <w:p w14:paraId="148D5DA1" w14:textId="77777777" w:rsidR="00624359" w:rsidRDefault="00624359" w:rsidP="00836DDF">
      <w:pPr>
        <w:pStyle w:val="Brdtext"/>
      </w:pPr>
      <w:r>
        <w:t>Härigenom föreskrivs i fråga om miljöbalken</w:t>
      </w:r>
    </w:p>
    <w:p w14:paraId="0E4DAD60" w14:textId="77777777" w:rsidR="00624359" w:rsidRPr="00340C98" w:rsidRDefault="00624359" w:rsidP="00836DDF">
      <w:pPr>
        <w:pStyle w:val="Brdtextmedindrag"/>
        <w:rPr>
          <w:i/>
          <w:iCs/>
        </w:rPr>
      </w:pPr>
      <w:r w:rsidRPr="00340C98">
        <w:rPr>
          <w:i/>
          <w:iCs/>
        </w:rPr>
        <w:t>del</w:t>
      </w:r>
      <w:r>
        <w:rPr>
          <w:i/>
          <w:iCs/>
        </w:rPr>
        <w:t xml:space="preserve">s </w:t>
      </w:r>
      <w:r>
        <w:t>att</w:t>
      </w:r>
      <w:r>
        <w:rPr>
          <w:i/>
          <w:iCs/>
        </w:rPr>
        <w:t xml:space="preserve"> </w:t>
      </w:r>
      <w:r>
        <w:t>6 kap. 20, 26, 32</w:t>
      </w:r>
      <w:r w:rsidDel="00813A51">
        <w:t>,</w:t>
      </w:r>
      <w:r>
        <w:t xml:space="preserve"> </w:t>
      </w:r>
      <w:r w:rsidDel="00813A51">
        <w:t>35</w:t>
      </w:r>
      <w:r>
        <w:t xml:space="preserve"> och 47 §§, 9 kap. 6 a §, 16 kap. 2 a §, 19 kap. 5 §, 21 kap. 1 a §, 22 kap. 1, 1 d, 2, 3, 4, 6, 10, 11, 16, 17, 21 och 25 g §§, 23 kap. 5 §, 24 kap. 11, 12 och 18 §§, 25 kap. 3 och 8 §§ och rubriken närmast före 6 kap. 47 §, ska ha följande lydelse,</w:t>
      </w:r>
    </w:p>
    <w:p w14:paraId="55010514" w14:textId="77777777" w:rsidR="00624359" w:rsidRPr="00516775" w:rsidRDefault="00624359" w:rsidP="00836DDF">
      <w:pPr>
        <w:pStyle w:val="Brdtextmedindrag"/>
        <w:rPr>
          <w:i/>
          <w:iCs/>
        </w:rPr>
      </w:pPr>
      <w:r>
        <w:rPr>
          <w:i/>
          <w:iCs/>
        </w:rPr>
        <w:t>dels</w:t>
      </w:r>
      <w:r>
        <w:t xml:space="preserve"> att det ska införas åtta nya paragrafer, 19 kap. 5 a §, 22 kap. 1 g, 3 b, 10 a, 11 a, 11 b och 16 a §§ och 24 kap. 14 a §, och närmast före 19 kap. 5 a § en ny rubrik av följande lydelse.</w:t>
      </w:r>
    </w:p>
    <w:p w14:paraId="232CBBDD" w14:textId="77777777" w:rsidR="00624359" w:rsidRDefault="00624359" w:rsidP="00836DDF">
      <w:pPr>
        <w:pStyle w:val="Brdtextmedindrag"/>
      </w:pPr>
    </w:p>
    <w:p w14:paraId="062FE0D6" w14:textId="77777777" w:rsidR="00624359" w:rsidRDefault="00624359" w:rsidP="00836DD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927B8" w14:paraId="6D9D8F0F" w14:textId="77777777">
        <w:tc>
          <w:tcPr>
            <w:tcW w:w="2500" w:type="pct"/>
            <w:shd w:val="clear" w:color="auto" w:fill="auto"/>
            <w:tcMar>
              <w:left w:w="0" w:type="dxa"/>
            </w:tcMar>
          </w:tcPr>
          <w:p w14:paraId="75D11328" w14:textId="77777777" w:rsidR="00624359" w:rsidRPr="005B0E77" w:rsidRDefault="00624359" w:rsidP="004E1D29">
            <w:pPr>
              <w:pStyle w:val="Brdtext"/>
              <w:rPr>
                <w:i/>
              </w:rPr>
            </w:pPr>
            <w:r w:rsidRPr="005B0E77">
              <w:rPr>
                <w:i/>
              </w:rPr>
              <w:t>Nuvarande lydelse</w:t>
            </w:r>
          </w:p>
        </w:tc>
        <w:tc>
          <w:tcPr>
            <w:tcW w:w="2500" w:type="pct"/>
            <w:shd w:val="clear" w:color="auto" w:fill="auto"/>
            <w:tcMar>
              <w:right w:w="0" w:type="dxa"/>
            </w:tcMar>
          </w:tcPr>
          <w:p w14:paraId="70D8E62E" w14:textId="77777777" w:rsidR="00624359" w:rsidRPr="005B0E77" w:rsidRDefault="00624359" w:rsidP="004E1D29">
            <w:pPr>
              <w:pStyle w:val="Brdtext"/>
              <w:rPr>
                <w:i/>
              </w:rPr>
            </w:pPr>
            <w:r w:rsidRPr="005B0E77">
              <w:rPr>
                <w:i/>
              </w:rPr>
              <w:t>Föreslagen lydelse</w:t>
            </w:r>
          </w:p>
        </w:tc>
      </w:tr>
    </w:tbl>
    <w:p w14:paraId="3AAA14C6" w14:textId="77777777" w:rsidR="00624359" w:rsidRDefault="00624359" w:rsidP="00836DDF">
      <w:pPr>
        <w:pStyle w:val="Brdtext"/>
        <w:spacing w:before="230"/>
        <w:jc w:val="center"/>
        <w:rPr>
          <w:b/>
        </w:rPr>
      </w:pPr>
      <w:r>
        <w:rPr>
          <w:b/>
        </w:rPr>
        <w:t>6 kap.</w:t>
      </w:r>
    </w:p>
    <w:p w14:paraId="29EBC340" w14:textId="77777777" w:rsidR="00624359" w:rsidRDefault="00624359" w:rsidP="00836DDF">
      <w:pPr>
        <w:pStyle w:val="Brdtext"/>
        <w:jc w:val="center"/>
      </w:pPr>
      <w:r>
        <w:t>20 §</w:t>
      </w:r>
      <w:r>
        <w:rPr>
          <w:rStyle w:val="Fotnotsreferens"/>
        </w:rPr>
        <w:footnoteReference w:id="64"/>
      </w:r>
    </w:p>
    <w:p w14:paraId="54AE477D" w14:textId="77777777" w:rsidR="00624359" w:rsidRDefault="00624359" w:rsidP="00836DDF">
      <w:pPr>
        <w:pStyle w:val="Brdtextmedindrag"/>
        <w:ind w:firstLine="0"/>
      </w:pPr>
      <w:r>
        <w:t>En specifik miljöbedömning ska göras i fråga om en verksamhet eller åtgärd som ska prövas</w:t>
      </w:r>
    </w:p>
    <w:p w14:paraId="3CF96D10" w14:textId="77777777" w:rsidR="00624359" w:rsidRDefault="00624359" w:rsidP="00836DDF">
      <w:pPr>
        <w:pStyle w:val="Brdtextmedindrag"/>
      </w:pPr>
      <w:r>
        <w:t>1. för ett tillstånd som avses i 7 kap. 28 a §, om det inte rör sig om brådskande åtgärder som är nödvändiga med hänsyn till skyddet mot allvarliga olägenheter för människors hälsa, eller</w:t>
      </w:r>
    </w:p>
    <w:p w14:paraId="47D9D2CF" w14:textId="77777777" w:rsidR="00624359" w:rsidRDefault="00624359" w:rsidP="00836DDF">
      <w:pPr>
        <w:pStyle w:val="Brdtextmedindrag"/>
      </w:pPr>
      <w:r>
        <w:t>2. för ett tillstånd som avses i 9 eller 11 kap. eller för en tillåtlighet som avses i 17 kap., om verksamheten eller åtgärden kan antas medföra en betydande miljöpåverkan.</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435E2FF0" w14:textId="77777777">
        <w:tc>
          <w:tcPr>
            <w:tcW w:w="2500" w:type="pct"/>
            <w:shd w:val="clear" w:color="auto" w:fill="auto"/>
            <w:tcMar>
              <w:left w:w="0" w:type="dxa"/>
            </w:tcMar>
          </w:tcPr>
          <w:p w14:paraId="0A791A6E" w14:textId="77777777" w:rsidR="00624359" w:rsidRDefault="00624359" w:rsidP="004E1D29">
            <w:pPr>
              <w:pStyle w:val="Brdtextmedindrag"/>
            </w:pPr>
            <w:r>
              <w:t xml:space="preserve">En specifik miljöbedömning krävs inte för en sådan prövning som avses i 24 kap. 3, 5, 10, 13, 13 a </w:t>
            </w:r>
            <w:r w:rsidRPr="00D5608A">
              <w:rPr>
                <w:i/>
                <w:iCs/>
              </w:rPr>
              <w:t xml:space="preserve">eller </w:t>
            </w:r>
            <w:r w:rsidRPr="000C3DA6">
              <w:t>14 </w:t>
            </w:r>
            <w:r w:rsidRPr="00D5608A">
              <w:rPr>
                <w:i/>
                <w:iCs/>
              </w:rPr>
              <w:t>§</w:t>
            </w:r>
            <w:r>
              <w:t>.</w:t>
            </w:r>
          </w:p>
        </w:tc>
        <w:tc>
          <w:tcPr>
            <w:tcW w:w="2500" w:type="pct"/>
            <w:shd w:val="clear" w:color="auto" w:fill="auto"/>
            <w:tcMar>
              <w:right w:w="0" w:type="dxa"/>
            </w:tcMar>
          </w:tcPr>
          <w:p w14:paraId="62F7AF85" w14:textId="77777777" w:rsidR="00624359" w:rsidRDefault="00624359" w:rsidP="004E1D29">
            <w:pPr>
              <w:pStyle w:val="Brdtextmedindrag"/>
            </w:pPr>
            <w:r>
              <w:t xml:space="preserve">En specifik miljöbedömning krävs inte för en sådan prövning som avses i 24 kap. 3, 5, 10, 13, </w:t>
            </w:r>
            <w:r w:rsidRPr="00D5608A">
              <w:t>13 a</w:t>
            </w:r>
            <w:r>
              <w:rPr>
                <w:i/>
                <w:iCs/>
              </w:rPr>
              <w:t>,</w:t>
            </w:r>
            <w:r>
              <w:t xml:space="preserve"> </w:t>
            </w:r>
            <w:r w:rsidRPr="000C3DA6">
              <w:rPr>
                <w:iCs/>
              </w:rPr>
              <w:t>14</w:t>
            </w:r>
            <w:r>
              <w:rPr>
                <w:i/>
                <w:iCs/>
              </w:rPr>
              <w:t xml:space="preserve"> </w:t>
            </w:r>
            <w:r w:rsidRPr="00D5608A">
              <w:rPr>
                <w:i/>
                <w:iCs/>
              </w:rPr>
              <w:t xml:space="preserve">eller </w:t>
            </w:r>
            <w:r>
              <w:rPr>
                <w:i/>
                <w:iCs/>
              </w:rPr>
              <w:t>14 a </w:t>
            </w:r>
            <w:r w:rsidRPr="00D5608A">
              <w:rPr>
                <w:i/>
                <w:iCs/>
              </w:rPr>
              <w:t>§.</w:t>
            </w:r>
          </w:p>
        </w:tc>
      </w:tr>
    </w:tbl>
    <w:p w14:paraId="7AB7C141" w14:textId="77777777" w:rsidR="00624359" w:rsidRPr="00B64FD8" w:rsidRDefault="00624359" w:rsidP="00836DDF">
      <w:pPr>
        <w:pStyle w:val="Brdtextmedindrag"/>
      </w:pPr>
    </w:p>
    <w:p w14:paraId="767DC8E8" w14:textId="77777777" w:rsidR="00624359" w:rsidRDefault="00624359" w:rsidP="00836DDF">
      <w:pPr>
        <w:pStyle w:val="Brdtextmedindrag"/>
        <w:jc w:val="center"/>
      </w:pPr>
      <w:r>
        <w:t>26 §</w:t>
      </w:r>
      <w:r>
        <w:rPr>
          <w:rStyle w:val="Fotnotsreferens"/>
        </w:rPr>
        <w:footnoteReference w:id="65"/>
      </w:r>
    </w:p>
    <w:p w14:paraId="52915481" w14:textId="77777777" w:rsidR="00624359" w:rsidRDefault="00624359" w:rsidP="00836DDF">
      <w:pPr>
        <w:pStyle w:val="Brdtextmedindrag"/>
        <w:ind w:firstLine="0"/>
      </w:pPr>
      <w:r>
        <w:t>Länsstyrelsen ska efter undersökningen i ett särskilt beslut avgöra om verksamheten eller åtgärden kan antas medföra en betydande miljö</w:t>
      </w:r>
      <w:r>
        <w:softHyphen/>
        <w:t>påverkan.</w:t>
      </w:r>
    </w:p>
    <w:p w14:paraId="2C63CC2E" w14:textId="77777777" w:rsidR="00624359" w:rsidRDefault="00624359" w:rsidP="00836DDF">
      <w:pPr>
        <w:pStyle w:val="Brdtextmedindrag"/>
      </w:pPr>
      <w:r>
        <w:t>Beslutet ska redovisa de omständigheter som talar för eller emot att verksamheten eller åtgärden kan antas medföra en betydande miljö</w:t>
      </w:r>
      <w:r>
        <w:softHyphen/>
        <w:t>påverkan.</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395BD361" w14:textId="77777777">
        <w:tc>
          <w:tcPr>
            <w:tcW w:w="2500" w:type="pct"/>
            <w:shd w:val="clear" w:color="auto" w:fill="auto"/>
            <w:tcMar>
              <w:left w:w="0" w:type="dxa"/>
            </w:tcMar>
          </w:tcPr>
          <w:p w14:paraId="0B9CC918" w14:textId="77777777" w:rsidR="00624359" w:rsidRDefault="00624359" w:rsidP="004E1D29">
            <w:pPr>
              <w:pStyle w:val="Brdtextmedindrag"/>
            </w:pPr>
            <w:r>
              <w:t xml:space="preserve">I 47 § finns en bestämmelse om att </w:t>
            </w:r>
            <w:r w:rsidRPr="000C3DA6">
              <w:rPr>
                <w:i/>
                <w:iCs/>
              </w:rPr>
              <w:t>en</w:t>
            </w:r>
            <w:r>
              <w:t xml:space="preserve"> </w:t>
            </w:r>
            <w:r w:rsidRPr="00FD035D">
              <w:rPr>
                <w:i/>
              </w:rPr>
              <w:t>liten miljökonsekvensbeskriv</w:t>
            </w:r>
            <w:r>
              <w:rPr>
                <w:i/>
              </w:rPr>
              <w:softHyphen/>
            </w:r>
            <w:r w:rsidRPr="00FD035D">
              <w:rPr>
                <w:i/>
              </w:rPr>
              <w:t>ning</w:t>
            </w:r>
            <w:r>
              <w:t xml:space="preserve"> ska tas fram om länsstyrelsen beslutar att en betydande miljö</w:t>
            </w:r>
            <w:r>
              <w:softHyphen/>
              <w:t>påverkan inte kan antas.</w:t>
            </w:r>
          </w:p>
        </w:tc>
        <w:tc>
          <w:tcPr>
            <w:tcW w:w="2500" w:type="pct"/>
            <w:shd w:val="clear" w:color="auto" w:fill="auto"/>
            <w:tcMar>
              <w:right w:w="0" w:type="dxa"/>
            </w:tcMar>
          </w:tcPr>
          <w:p w14:paraId="18DB6308" w14:textId="77777777" w:rsidR="00624359" w:rsidRDefault="00624359" w:rsidP="004E1D29">
            <w:pPr>
              <w:pStyle w:val="Brdtextmedindrag"/>
            </w:pPr>
            <w:r>
              <w:t xml:space="preserve">I 47 § finns en bestämmelse om att </w:t>
            </w:r>
            <w:r>
              <w:rPr>
                <w:i/>
                <w:iCs/>
              </w:rPr>
              <w:t>ett förenklat underlag</w:t>
            </w:r>
            <w:r>
              <w:t xml:space="preserve"> ska tas fram om länsstyrelsen beslutar att en betydande miljöpåverkan inte kan antas.</w:t>
            </w:r>
          </w:p>
        </w:tc>
      </w:tr>
    </w:tbl>
    <w:p w14:paraId="58BDA91C" w14:textId="77777777" w:rsidR="00624359" w:rsidRPr="00B64FD8" w:rsidRDefault="00624359" w:rsidP="00836DDF">
      <w:pPr>
        <w:pStyle w:val="Brdtextmedindrag"/>
      </w:pPr>
    </w:p>
    <w:p w14:paraId="7F0D71D5" w14:textId="77777777" w:rsidR="00624359" w:rsidRDefault="00624359" w:rsidP="00836DDF">
      <w:pPr>
        <w:pStyle w:val="Brdtext"/>
        <w:keepNext/>
        <w:keepLines/>
        <w:jc w:val="center"/>
      </w:pPr>
      <w:r>
        <w:t>32 §</w:t>
      </w:r>
      <w:r>
        <w:rPr>
          <w:rStyle w:val="Fotnotsreferens"/>
        </w:rPr>
        <w:footnoteReference w:id="66"/>
      </w:r>
    </w:p>
    <w:tbl>
      <w:tblPr>
        <w:tblW w:w="5000" w:type="pct"/>
        <w:tblCellMar>
          <w:left w:w="125" w:type="dxa"/>
          <w:right w:w="125" w:type="dxa"/>
        </w:tblCellMar>
        <w:tblLook w:val="0000" w:firstRow="0" w:lastRow="0" w:firstColumn="0" w:lastColumn="0" w:noHBand="0" w:noVBand="0"/>
      </w:tblPr>
      <w:tblGrid>
        <w:gridCol w:w="2948"/>
        <w:gridCol w:w="2949"/>
      </w:tblGrid>
      <w:tr w:rsidR="00D927B8" w14:paraId="455255E9" w14:textId="77777777">
        <w:tc>
          <w:tcPr>
            <w:tcW w:w="2500" w:type="pct"/>
            <w:shd w:val="clear" w:color="auto" w:fill="auto"/>
            <w:tcMar>
              <w:left w:w="0" w:type="dxa"/>
            </w:tcMar>
          </w:tcPr>
          <w:p w14:paraId="41D4F057" w14:textId="77777777" w:rsidR="00624359" w:rsidRDefault="00624359" w:rsidP="004E1D29">
            <w:pPr>
              <w:pStyle w:val="Brdtextmedindrag"/>
              <w:keepNext/>
              <w:keepLines/>
              <w:ind w:firstLine="0"/>
            </w:pPr>
            <w:r>
              <w:t>Länsstyrelsen ska under avgräns</w:t>
            </w:r>
            <w:r>
              <w:softHyphen/>
              <w:t>ningssamrådet verka för att inne</w:t>
            </w:r>
            <w:r>
              <w:softHyphen/>
              <w:t>hållet i miljökonsekvensbeskriv</w:t>
            </w:r>
            <w:r>
              <w:softHyphen/>
              <w:t>ningen får den omfattning och detaljeringsgrad som behövs för tillståndsprövningen.</w:t>
            </w:r>
          </w:p>
        </w:tc>
        <w:tc>
          <w:tcPr>
            <w:tcW w:w="2500" w:type="pct"/>
            <w:shd w:val="clear" w:color="auto" w:fill="auto"/>
            <w:tcMar>
              <w:right w:w="0" w:type="dxa"/>
            </w:tcMar>
          </w:tcPr>
          <w:p w14:paraId="21150C1B" w14:textId="77777777" w:rsidR="00624359" w:rsidRPr="00E15B6F" w:rsidRDefault="00624359" w:rsidP="004E1D29">
            <w:pPr>
              <w:pStyle w:val="Brdtextmedindrag"/>
              <w:keepNext/>
              <w:keepLines/>
              <w:ind w:firstLine="0"/>
              <w:rPr>
                <w:i/>
                <w:iCs/>
              </w:rPr>
            </w:pPr>
            <w:r>
              <w:t>Länsstyrelsen ska under avgräns</w:t>
            </w:r>
            <w:r>
              <w:softHyphen/>
              <w:t>ningssamrådet</w:t>
            </w:r>
            <w:r w:rsidRPr="000C3DA6">
              <w:rPr>
                <w:i/>
                <w:iCs/>
              </w:rPr>
              <w:t>,</w:t>
            </w:r>
            <w:r>
              <w:t xml:space="preserve"> </w:t>
            </w:r>
            <w:r w:rsidRPr="00694722">
              <w:rPr>
                <w:i/>
                <w:iCs/>
              </w:rPr>
              <w:t xml:space="preserve">i dialog </w:t>
            </w:r>
            <w:r>
              <w:rPr>
                <w:i/>
                <w:iCs/>
              </w:rPr>
              <w:t>med den som avser att bedriva en verksam</w:t>
            </w:r>
            <w:r>
              <w:rPr>
                <w:i/>
                <w:iCs/>
              </w:rPr>
              <w:softHyphen/>
              <w:t xml:space="preserve">het eller vidta en åtgärd, </w:t>
            </w:r>
            <w:r>
              <w:t>verka för att innehållet i miljökonsekvens</w:t>
            </w:r>
            <w:r>
              <w:softHyphen/>
              <w:t>beskrivningen får den omfattning och detaljeringsgrad som behövs för tillståndsprövningen.</w:t>
            </w:r>
          </w:p>
        </w:tc>
      </w:tr>
      <w:tr w:rsidR="00D927B8" w14:paraId="02B6B719" w14:textId="77777777">
        <w:tblPrEx>
          <w:tblLook w:val="0600" w:firstRow="0" w:lastRow="0" w:firstColumn="0" w:lastColumn="0" w:noHBand="1" w:noVBand="1"/>
        </w:tblPrEx>
        <w:tc>
          <w:tcPr>
            <w:tcW w:w="2500" w:type="pct"/>
            <w:shd w:val="clear" w:color="auto" w:fill="auto"/>
            <w:tcMar>
              <w:left w:w="0" w:type="dxa"/>
            </w:tcMar>
          </w:tcPr>
          <w:p w14:paraId="63D57218" w14:textId="77777777" w:rsidR="00624359" w:rsidRDefault="00624359" w:rsidP="004E1D29">
            <w:pPr>
              <w:pStyle w:val="Brdtextmedindrag"/>
            </w:pPr>
            <w:r w:rsidRPr="00E15B6F">
              <w:rPr>
                <w:i/>
                <w:iCs/>
              </w:rPr>
              <w:t>Om den som avser att bedriva verksamheten eller vidta åtgärden begär det, ska länsstyrelsen redo</w:t>
            </w:r>
            <w:r>
              <w:rPr>
                <w:i/>
                <w:iCs/>
              </w:rPr>
              <w:softHyphen/>
            </w:r>
            <w:r w:rsidRPr="00E15B6F">
              <w:rPr>
                <w:i/>
                <w:iCs/>
              </w:rPr>
              <w:t>visa sin bedömning i frågan. Läns</w:t>
            </w:r>
            <w:r>
              <w:rPr>
                <w:i/>
                <w:iCs/>
              </w:rPr>
              <w:softHyphen/>
            </w:r>
            <w:r w:rsidRPr="00E15B6F">
              <w:rPr>
                <w:i/>
                <w:iCs/>
              </w:rPr>
              <w:t>styrelsens redovisning är inte bindande.</w:t>
            </w:r>
          </w:p>
        </w:tc>
        <w:tc>
          <w:tcPr>
            <w:tcW w:w="2500" w:type="pct"/>
            <w:shd w:val="clear" w:color="auto" w:fill="auto"/>
            <w:tcMar>
              <w:right w:w="0" w:type="dxa"/>
            </w:tcMar>
          </w:tcPr>
          <w:p w14:paraId="0E86F8F5" w14:textId="77777777" w:rsidR="00624359" w:rsidRDefault="00624359" w:rsidP="004E1D29">
            <w:pPr>
              <w:pStyle w:val="Brdtextmedindrag"/>
            </w:pPr>
            <w:r w:rsidRPr="00E15B6F">
              <w:rPr>
                <w:i/>
                <w:iCs/>
              </w:rPr>
              <w:t>Länsstyrelsen ska</w:t>
            </w:r>
            <w:r>
              <w:rPr>
                <w:i/>
                <w:iCs/>
              </w:rPr>
              <w:t xml:space="preserve"> skriftligen </w:t>
            </w:r>
            <w:r w:rsidRPr="00E15B6F">
              <w:rPr>
                <w:i/>
                <w:iCs/>
              </w:rPr>
              <w:t xml:space="preserve">redovisa sin bedömning </w:t>
            </w:r>
            <w:r>
              <w:rPr>
                <w:i/>
                <w:iCs/>
              </w:rPr>
              <w:t>av</w:t>
            </w:r>
            <w:r w:rsidRPr="00E15B6F">
              <w:rPr>
                <w:i/>
                <w:iCs/>
              </w:rPr>
              <w:t xml:space="preserve"> vad en miljökonsekvensbeskrivning</w:t>
            </w:r>
            <w:r>
              <w:rPr>
                <w:i/>
                <w:iCs/>
              </w:rPr>
              <w:t xml:space="preserve"> </w:t>
            </w:r>
            <w:r w:rsidRPr="00E15B6F">
              <w:rPr>
                <w:i/>
                <w:iCs/>
              </w:rPr>
              <w:t>ska innehålla</w:t>
            </w:r>
            <w:r>
              <w:rPr>
                <w:i/>
                <w:iCs/>
              </w:rPr>
              <w:t xml:space="preserve"> </w:t>
            </w:r>
            <w:r w:rsidRPr="00E15B6F">
              <w:rPr>
                <w:i/>
                <w:iCs/>
              </w:rPr>
              <w:t>för att kunna ligga till grund för</w:t>
            </w:r>
            <w:r>
              <w:rPr>
                <w:i/>
                <w:iCs/>
              </w:rPr>
              <w:t xml:space="preserve"> </w:t>
            </w:r>
            <w:r w:rsidRPr="00E15B6F">
              <w:rPr>
                <w:i/>
                <w:iCs/>
              </w:rPr>
              <w:t>den fortsatta miljö</w:t>
            </w:r>
            <w:r>
              <w:rPr>
                <w:i/>
                <w:iCs/>
              </w:rPr>
              <w:softHyphen/>
            </w:r>
            <w:r w:rsidRPr="00E15B6F">
              <w:rPr>
                <w:i/>
                <w:iCs/>
              </w:rPr>
              <w:t>bedömningen</w:t>
            </w:r>
            <w:r>
              <w:rPr>
                <w:i/>
                <w:iCs/>
              </w:rPr>
              <w:t>. Bedömningen ska lämnas till den som avser att bedriva verksamheten eller vidta åtgärden</w:t>
            </w:r>
            <w:r w:rsidRPr="00E15B6F">
              <w:rPr>
                <w:i/>
                <w:iCs/>
              </w:rPr>
              <w:t>.</w:t>
            </w:r>
            <w:r>
              <w:rPr>
                <w:i/>
                <w:iCs/>
              </w:rPr>
              <w:t xml:space="preserve"> B</w:t>
            </w:r>
            <w:r w:rsidRPr="00E15B6F">
              <w:rPr>
                <w:i/>
                <w:iCs/>
              </w:rPr>
              <w:t>edömning</w:t>
            </w:r>
            <w:r>
              <w:rPr>
                <w:i/>
                <w:iCs/>
              </w:rPr>
              <w:t xml:space="preserve">en </w:t>
            </w:r>
            <w:r w:rsidRPr="00E15B6F">
              <w:rPr>
                <w:i/>
                <w:iCs/>
              </w:rPr>
              <w:t>är inte bindande.</w:t>
            </w:r>
          </w:p>
        </w:tc>
      </w:tr>
    </w:tbl>
    <w:p w14:paraId="6A7D10B6" w14:textId="77777777" w:rsidR="00624359" w:rsidRDefault="00624359" w:rsidP="00836DDF">
      <w:pPr>
        <w:pStyle w:val="Slutstreck"/>
      </w:pPr>
    </w:p>
    <w:p w14:paraId="5AF6FF3E" w14:textId="77777777" w:rsidR="00624359" w:rsidRDefault="00624359" w:rsidP="00836DDF">
      <w:pPr>
        <w:pStyle w:val="Brdtextmedindrag"/>
        <w:jc w:val="center"/>
      </w:pPr>
      <w:bookmarkStart w:id="165" w:name="_Hlk132785661"/>
      <w:r>
        <w:t>35 §</w:t>
      </w:r>
      <w:r>
        <w:rPr>
          <w:rStyle w:val="Fotnotsreferens"/>
        </w:rPr>
        <w:footnoteReference w:id="67"/>
      </w:r>
    </w:p>
    <w:p w14:paraId="50AAC14B" w14:textId="77777777" w:rsidR="00624359" w:rsidRDefault="00624359" w:rsidP="00836DDF">
      <w:pPr>
        <w:pStyle w:val="Brdtextmedindrag"/>
        <w:ind w:firstLine="0"/>
      </w:pPr>
      <w:r>
        <w:t>Miljökonsekvensbeskrivningen ska innehålla</w:t>
      </w:r>
    </w:p>
    <w:p w14:paraId="41C636EF" w14:textId="77777777" w:rsidR="00624359" w:rsidRDefault="00624359" w:rsidP="00836DDF">
      <w:pPr>
        <w:pStyle w:val="Brdtextmedindrag"/>
      </w:pPr>
      <w:r>
        <w:t>1. uppgifter om verksamhetens eller åtgärdens lokalisering, utformning, omfattning och andra egenskaper som kan ha betydelse för miljöbedöm</w:t>
      </w:r>
      <w:r>
        <w:softHyphen/>
        <w:t>ningen,</w:t>
      </w:r>
    </w:p>
    <w:p w14:paraId="6C363CBF" w14:textId="77777777" w:rsidR="00624359" w:rsidRDefault="00624359" w:rsidP="00836DDF">
      <w:pPr>
        <w:pStyle w:val="Brdtextmedindrag"/>
      </w:pPr>
      <w:r>
        <w:t>2. uppgifter om alternativa lösningar för verksamheten eller åtgärden,</w:t>
      </w:r>
    </w:p>
    <w:p w14:paraId="77C567FD" w14:textId="77777777" w:rsidR="00624359" w:rsidRDefault="00624359" w:rsidP="00836DDF">
      <w:pPr>
        <w:pStyle w:val="Brdtextmedindrag"/>
      </w:pPr>
      <w:r>
        <w:t>3. uppgifter om rådande miljöförhållanden innan verksamheten påbörjas eller åtgärden vidtas och hur de förhållandena förväntas utveckla sig om verksamheten eller åtgärden inte påbörjas eller vidtas,</w:t>
      </w:r>
    </w:p>
    <w:p w14:paraId="6B3357CF" w14:textId="77777777" w:rsidR="00624359" w:rsidRDefault="00624359" w:rsidP="00836DDF">
      <w:pPr>
        <w:pStyle w:val="Brdtextmedindrag"/>
      </w:pPr>
      <w:r>
        <w:t>4. en identifiering, beskrivning och bedömning av de miljöeffekter som verksamheten eller åtgärden kan antas medföra i sig eller till följd av yttre händelser,</w:t>
      </w:r>
    </w:p>
    <w:p w14:paraId="2BBC86A1" w14:textId="77777777" w:rsidR="00624359" w:rsidRDefault="00624359" w:rsidP="00836DDF">
      <w:pPr>
        <w:pStyle w:val="Brdtextmedindrag"/>
      </w:pPr>
      <w:r>
        <w:t>5. uppgifter om de åtgärder som planeras för att förebygga, hindra, mot</w:t>
      </w:r>
      <w:r>
        <w:softHyphen/>
        <w:t>verka eller avhjälpa de negativa miljöeffekterna,</w:t>
      </w:r>
    </w:p>
    <w:p w14:paraId="7A858DA6" w14:textId="77777777" w:rsidR="00624359" w:rsidRDefault="00624359" w:rsidP="00836DDF">
      <w:pPr>
        <w:pStyle w:val="Brdtextmedindrag"/>
      </w:pPr>
      <w:r>
        <w:t>6. uppgifter om de åtgärder som planeras för att undvika att verksam</w:t>
      </w:r>
      <w:r>
        <w:softHyphen/>
        <w:t>heten eller åtgärden bidrar till att en miljökvalitetsnorm enligt 5 kap. inte följs, om sådana uppgifter är relevanta med hänsyn till verksamhetens art och omfattning,</w:t>
      </w:r>
    </w:p>
    <w:p w14:paraId="70981E3A" w14:textId="77777777" w:rsidR="00624359" w:rsidRDefault="00624359" w:rsidP="00836DDF">
      <w:pPr>
        <w:pStyle w:val="Brdtextmedindrag"/>
      </w:pPr>
      <w:r>
        <w:t>7. en icke-teknisk sammanfattning av 1–6, och</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6D903B8A" w14:textId="77777777">
        <w:tc>
          <w:tcPr>
            <w:tcW w:w="2500" w:type="pct"/>
            <w:shd w:val="clear" w:color="auto" w:fill="auto"/>
            <w:tcMar>
              <w:left w:w="0" w:type="dxa"/>
            </w:tcMar>
          </w:tcPr>
          <w:p w14:paraId="16CC79E7" w14:textId="77777777" w:rsidR="00624359" w:rsidRDefault="00624359" w:rsidP="004E1D29">
            <w:pPr>
              <w:pStyle w:val="Brdtextmedindrag"/>
            </w:pPr>
            <w:r>
              <w:t xml:space="preserve">8. en redogörelse för de samråd som har skett </w:t>
            </w:r>
            <w:r w:rsidRPr="000201F3">
              <w:rPr>
                <w:i/>
                <w:iCs/>
              </w:rPr>
              <w:t xml:space="preserve">och </w:t>
            </w:r>
            <w:r>
              <w:t>vad som kommit fram i samråden.</w:t>
            </w:r>
          </w:p>
        </w:tc>
        <w:tc>
          <w:tcPr>
            <w:tcW w:w="2500" w:type="pct"/>
            <w:shd w:val="clear" w:color="auto" w:fill="auto"/>
            <w:tcMar>
              <w:right w:w="0" w:type="dxa"/>
            </w:tcMar>
          </w:tcPr>
          <w:p w14:paraId="3D6D5CDF" w14:textId="77777777" w:rsidR="00624359" w:rsidRPr="00E91412" w:rsidRDefault="00624359" w:rsidP="004E1D29">
            <w:pPr>
              <w:pStyle w:val="Brdtextmedindrag"/>
              <w:rPr>
                <w:i/>
                <w:iCs/>
              </w:rPr>
            </w:pPr>
            <w:r>
              <w:t>8. en redogörelse för de samråd som har skett</w:t>
            </w:r>
            <w:r w:rsidRPr="000C3DA6">
              <w:rPr>
                <w:i/>
                <w:iCs/>
              </w:rPr>
              <w:t>,</w:t>
            </w:r>
            <w:r>
              <w:t xml:space="preserve"> vad som kommit fram i samråden</w:t>
            </w:r>
            <w:r>
              <w:rPr>
                <w:i/>
                <w:iCs/>
              </w:rPr>
              <w:t xml:space="preserve"> </w:t>
            </w:r>
            <w:r w:rsidRPr="00E91412">
              <w:rPr>
                <w:i/>
                <w:iCs/>
              </w:rPr>
              <w:t>och länsstyrelsens</w:t>
            </w:r>
          </w:p>
          <w:p w14:paraId="2790BB91" w14:textId="77777777" w:rsidR="00624359" w:rsidRDefault="00624359" w:rsidP="004E1D29">
            <w:pPr>
              <w:pStyle w:val="Brdtextmedindrag"/>
              <w:ind w:firstLine="0"/>
            </w:pPr>
            <w:r w:rsidRPr="00E91412">
              <w:rPr>
                <w:i/>
                <w:iCs/>
              </w:rPr>
              <w:t>bedömning enligt 32</w:t>
            </w:r>
            <w:r>
              <w:rPr>
                <w:i/>
                <w:iCs/>
              </w:rPr>
              <w:t> </w:t>
            </w:r>
            <w:r w:rsidRPr="00E91412">
              <w:rPr>
                <w:i/>
                <w:iCs/>
              </w:rPr>
              <w:t>§ andra stycket</w:t>
            </w:r>
            <w:r>
              <w:t>.</w:t>
            </w:r>
          </w:p>
        </w:tc>
      </w:tr>
      <w:bookmarkEnd w:id="165"/>
    </w:tbl>
    <w:p w14:paraId="06FB8068" w14:textId="77777777" w:rsidR="00624359" w:rsidRDefault="00624359" w:rsidP="00836DDF">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51490DAD" w14:textId="77777777">
        <w:tc>
          <w:tcPr>
            <w:tcW w:w="2500" w:type="pct"/>
            <w:shd w:val="clear" w:color="auto" w:fill="auto"/>
            <w:tcMar>
              <w:left w:w="0" w:type="dxa"/>
            </w:tcMar>
          </w:tcPr>
          <w:p w14:paraId="7979CCDA" w14:textId="77777777" w:rsidR="00624359" w:rsidRPr="004509A5" w:rsidRDefault="00624359" w:rsidP="004E1D29">
            <w:pPr>
              <w:pStyle w:val="Brdtextmedindrag"/>
              <w:keepNext/>
              <w:keepLines/>
              <w:ind w:firstLine="0"/>
              <w:rPr>
                <w:b/>
                <w:bCs/>
              </w:rPr>
            </w:pPr>
            <w:r w:rsidRPr="005E65B2">
              <w:rPr>
                <w:b/>
                <w:bCs/>
                <w:i/>
                <w:iCs/>
              </w:rPr>
              <w:t>Liten miljökonsekvensbeskrivning</w:t>
            </w:r>
            <w:r>
              <w:rPr>
                <w:b/>
                <w:bCs/>
              </w:rPr>
              <w:t xml:space="preserve"> när en specifik miljöbedömning inte ska göras</w:t>
            </w:r>
          </w:p>
        </w:tc>
        <w:tc>
          <w:tcPr>
            <w:tcW w:w="2500" w:type="pct"/>
            <w:shd w:val="clear" w:color="auto" w:fill="auto"/>
            <w:tcMar>
              <w:right w:w="0" w:type="dxa"/>
            </w:tcMar>
          </w:tcPr>
          <w:p w14:paraId="50B4B471" w14:textId="77777777" w:rsidR="00624359" w:rsidRPr="004509A5" w:rsidRDefault="00624359" w:rsidP="004E1D29">
            <w:pPr>
              <w:pStyle w:val="Brdtextmedindrag"/>
              <w:keepNext/>
              <w:keepLines/>
              <w:ind w:firstLine="0"/>
              <w:rPr>
                <w:b/>
                <w:bCs/>
              </w:rPr>
            </w:pPr>
            <w:r w:rsidRPr="005E65B2">
              <w:rPr>
                <w:b/>
                <w:bCs/>
                <w:i/>
                <w:iCs/>
              </w:rPr>
              <w:t>Förenklat underlag</w:t>
            </w:r>
            <w:r>
              <w:rPr>
                <w:b/>
                <w:bCs/>
              </w:rPr>
              <w:t xml:space="preserve"> när en specifik miljöbedömning inte ska göras</w:t>
            </w:r>
          </w:p>
        </w:tc>
      </w:tr>
    </w:tbl>
    <w:p w14:paraId="7284835C" w14:textId="77777777" w:rsidR="00624359" w:rsidRDefault="00624359" w:rsidP="00836DDF">
      <w:pPr>
        <w:pStyle w:val="Brdtextmedindrag"/>
        <w:keepNext/>
        <w:keepLines/>
        <w:spacing w:before="240"/>
        <w:jc w:val="center"/>
      </w:pPr>
      <w:r>
        <w:t>47 §</w:t>
      </w:r>
      <w:r>
        <w:rPr>
          <w:rStyle w:val="Fotnotsreferens"/>
        </w:rPr>
        <w:footnoteReference w:id="68"/>
      </w:r>
    </w:p>
    <w:tbl>
      <w:tblPr>
        <w:tblW w:w="5000" w:type="pct"/>
        <w:tblCellMar>
          <w:left w:w="125" w:type="dxa"/>
          <w:right w:w="125" w:type="dxa"/>
        </w:tblCellMar>
        <w:tblLook w:val="0600" w:firstRow="0" w:lastRow="0" w:firstColumn="0" w:lastColumn="0" w:noHBand="1" w:noVBand="1"/>
      </w:tblPr>
      <w:tblGrid>
        <w:gridCol w:w="2948"/>
        <w:gridCol w:w="2949"/>
      </w:tblGrid>
      <w:tr w:rsidR="00D927B8" w14:paraId="2C985FFE" w14:textId="77777777">
        <w:tc>
          <w:tcPr>
            <w:tcW w:w="2500" w:type="pct"/>
            <w:shd w:val="clear" w:color="auto" w:fill="auto"/>
            <w:tcMar>
              <w:left w:w="0" w:type="dxa"/>
            </w:tcMar>
          </w:tcPr>
          <w:p w14:paraId="60B06112" w14:textId="77777777" w:rsidR="00624359" w:rsidRDefault="00624359" w:rsidP="004E1D29">
            <w:pPr>
              <w:pStyle w:val="Brdtextmedindrag"/>
              <w:keepNext/>
              <w:keepLines/>
              <w:ind w:firstLine="0"/>
            </w:pPr>
            <w:r>
              <w:t>Om länsstyrelsen enligt 26 § beslutar att en betydande miljöpå</w:t>
            </w:r>
            <w:r>
              <w:softHyphen/>
              <w:t xml:space="preserve">verkan inte kan antas, ska den som avser att bedriva verksamheten eller vidta åtgärden </w:t>
            </w:r>
            <w:r w:rsidRPr="00BA5063">
              <w:t>i</w:t>
            </w:r>
            <w:r w:rsidRPr="00A14F05">
              <w:rPr>
                <w:i/>
                <w:iCs/>
              </w:rPr>
              <w:t xml:space="preserve"> en liten miljö</w:t>
            </w:r>
            <w:r w:rsidRPr="00A14F05">
              <w:rPr>
                <w:i/>
                <w:iCs/>
              </w:rPr>
              <w:softHyphen/>
              <w:t xml:space="preserve">konsekvensbeskrivning </w:t>
            </w:r>
            <w:r w:rsidRPr="00BA5063">
              <w:t>lämna</w:t>
            </w:r>
            <w:r>
              <w:t xml:space="preserve"> de upplysningar som behövs för en bedömning av de väsentliga miljö</w:t>
            </w:r>
            <w:r>
              <w:softHyphen/>
              <w:t xml:space="preserve">effekter som verksamheten eller åtgärden kan förväntas ge. </w:t>
            </w:r>
            <w:r w:rsidRPr="00A14F05">
              <w:rPr>
                <w:i/>
                <w:iCs/>
              </w:rPr>
              <w:t>Beskriv</w:t>
            </w:r>
            <w:r w:rsidRPr="00A14F05">
              <w:rPr>
                <w:i/>
                <w:iCs/>
              </w:rPr>
              <w:softHyphen/>
              <w:t>ningen</w:t>
            </w:r>
            <w:r>
              <w:t xml:space="preserve"> ska innehålla den samråds</w:t>
            </w:r>
            <w:r>
              <w:softHyphen/>
              <w:t>redogörelse som har tagits fram enligt 25 § 2.</w:t>
            </w:r>
          </w:p>
        </w:tc>
        <w:tc>
          <w:tcPr>
            <w:tcW w:w="2500" w:type="pct"/>
            <w:shd w:val="clear" w:color="auto" w:fill="auto"/>
            <w:tcMar>
              <w:right w:w="0" w:type="dxa"/>
            </w:tcMar>
          </w:tcPr>
          <w:p w14:paraId="6988EB18" w14:textId="77777777" w:rsidR="00624359" w:rsidRDefault="00624359" w:rsidP="004E1D29">
            <w:pPr>
              <w:pStyle w:val="Brdtextmedindrag"/>
              <w:keepNext/>
              <w:keepLines/>
              <w:ind w:firstLine="0"/>
            </w:pPr>
            <w:r>
              <w:t>Om länsstyrelsen enligt 26 § beslutar att en betydande miljö</w:t>
            </w:r>
            <w:r>
              <w:softHyphen/>
              <w:t xml:space="preserve">påverkan inte kan antas, ska den som avser att bedriva verksamheten eller vidta åtgärden </w:t>
            </w:r>
            <w:r w:rsidRPr="00BA5063">
              <w:t>i</w:t>
            </w:r>
            <w:r w:rsidRPr="00A14F05">
              <w:rPr>
                <w:i/>
                <w:iCs/>
              </w:rPr>
              <w:t xml:space="preserve"> ett förenklat underlag </w:t>
            </w:r>
            <w:r w:rsidRPr="00BA5063">
              <w:t>lämna</w:t>
            </w:r>
            <w:r>
              <w:t xml:space="preserve"> de upplysningar som behövs för en bedömning av de väsentliga miljöeffekter som verksamheten eller åtgärden kan förväntas ge. </w:t>
            </w:r>
            <w:r w:rsidRPr="00A14F05">
              <w:rPr>
                <w:i/>
                <w:iCs/>
              </w:rPr>
              <w:t>Underlaget</w:t>
            </w:r>
            <w:r>
              <w:t xml:space="preserve"> ska inne</w:t>
            </w:r>
            <w:r>
              <w:softHyphen/>
              <w:t>hålla den samrådsredogörelse som har tagits fram enligt 25 § 2.</w:t>
            </w:r>
          </w:p>
        </w:tc>
      </w:tr>
    </w:tbl>
    <w:p w14:paraId="2B0C69D6" w14:textId="77777777" w:rsidR="00624359" w:rsidRDefault="00624359" w:rsidP="00836DDF">
      <w:pPr>
        <w:pStyle w:val="Brdtextmedindrag"/>
      </w:pPr>
      <w:r>
        <w:t>För verksamheter eller åtgärder som kan antas påverka miljön i ett naturområde som har förtecknats enligt 7 kap. 27 § första stycket 1 eller 2 ska beskrivningen innehålla de uppgifter som behövs för prövningen enligt 7 kap. 28 b och 29 §§.</w:t>
      </w:r>
    </w:p>
    <w:p w14:paraId="1644EDBE" w14:textId="77777777" w:rsidR="00624359" w:rsidRDefault="00624359" w:rsidP="00836DDF">
      <w:pPr>
        <w:pStyle w:val="Brdtextmedindrag"/>
      </w:pPr>
    </w:p>
    <w:p w14:paraId="6D6151EF" w14:textId="77777777" w:rsidR="00624359" w:rsidRDefault="00624359" w:rsidP="00836DDF">
      <w:pPr>
        <w:pStyle w:val="Brdtextmedindrag"/>
        <w:jc w:val="center"/>
        <w:rPr>
          <w:b/>
          <w:bCs/>
        </w:rPr>
      </w:pPr>
      <w:r>
        <w:rPr>
          <w:b/>
          <w:bCs/>
        </w:rPr>
        <w:t>9 kap.</w:t>
      </w:r>
    </w:p>
    <w:p w14:paraId="49913BB4" w14:textId="77777777" w:rsidR="00624359" w:rsidRDefault="00624359" w:rsidP="00836DDF">
      <w:pPr>
        <w:pStyle w:val="Brdtextmedindrag"/>
        <w:jc w:val="center"/>
      </w:pPr>
      <w:r>
        <w:t>6 a §</w:t>
      </w:r>
      <w:r>
        <w:rPr>
          <w:rStyle w:val="Fotnotsreferens"/>
        </w:rPr>
        <w:footnoteReference w:id="69"/>
      </w:r>
    </w:p>
    <w:tbl>
      <w:tblPr>
        <w:tblW w:w="5000" w:type="pct"/>
        <w:tblCellMar>
          <w:left w:w="125" w:type="dxa"/>
          <w:right w:w="125" w:type="dxa"/>
        </w:tblCellMar>
        <w:tblLook w:val="0600" w:firstRow="0" w:lastRow="0" w:firstColumn="0" w:lastColumn="0" w:noHBand="1" w:noVBand="1"/>
      </w:tblPr>
      <w:tblGrid>
        <w:gridCol w:w="2948"/>
        <w:gridCol w:w="2949"/>
      </w:tblGrid>
      <w:tr w:rsidR="00D927B8" w14:paraId="6AE167EF" w14:textId="77777777">
        <w:tc>
          <w:tcPr>
            <w:tcW w:w="2500" w:type="pct"/>
            <w:shd w:val="clear" w:color="auto" w:fill="auto"/>
            <w:tcMar>
              <w:left w:w="0" w:type="dxa"/>
            </w:tcMar>
          </w:tcPr>
          <w:p w14:paraId="63AC4839" w14:textId="77777777" w:rsidR="00624359" w:rsidRDefault="00624359" w:rsidP="004E1D29">
            <w:pPr>
              <w:pStyle w:val="Brdtextmedindrag"/>
              <w:ind w:firstLine="0"/>
            </w:pPr>
            <w:r w:rsidRPr="00C16545">
              <w:t>Även om tillståndsplikt inte följer av föreskrifter som har meddelats med stöd av 6</w:t>
            </w:r>
            <w:r>
              <w:t> </w:t>
            </w:r>
            <w:r w:rsidRPr="00C16545">
              <w:t>§, får tillsynsmyn</w:t>
            </w:r>
            <w:r>
              <w:softHyphen/>
            </w:r>
            <w:r w:rsidRPr="00C16545">
              <w:t xml:space="preserve">digheten besluta att förelägga </w:t>
            </w:r>
            <w:r w:rsidRPr="00AB27D9">
              <w:t xml:space="preserve">en </w:t>
            </w:r>
            <w:r w:rsidRPr="000C3DA6">
              <w:t>verksamhetsutövare</w:t>
            </w:r>
            <w:r w:rsidRPr="00C16545">
              <w:t xml:space="preserve"> att ansöka om tillstånd, om verksamheten </w:t>
            </w:r>
            <w:r w:rsidRPr="00A14F05">
              <w:rPr>
                <w:i/>
                <w:iCs/>
              </w:rPr>
              <w:t>medför risk för betydande föroreningar eller andra betydande olägenheter för människors hälsa eller miljön.</w:t>
            </w:r>
          </w:p>
        </w:tc>
        <w:tc>
          <w:tcPr>
            <w:tcW w:w="2500" w:type="pct"/>
            <w:shd w:val="clear" w:color="auto" w:fill="auto"/>
            <w:tcMar>
              <w:right w:w="0" w:type="dxa"/>
            </w:tcMar>
          </w:tcPr>
          <w:p w14:paraId="635B98C2" w14:textId="77777777" w:rsidR="00624359" w:rsidRDefault="00624359" w:rsidP="004E1D29">
            <w:pPr>
              <w:pStyle w:val="Brdtextmedindrag"/>
              <w:ind w:firstLine="0"/>
            </w:pPr>
            <w:r>
              <w:t>Även om tillståndsplikt inte följer av föreskrifter som har meddelats med stöd av 6 §, får tillsynsmyn</w:t>
            </w:r>
            <w:r>
              <w:softHyphen/>
              <w:t xml:space="preserve">digheten besluta att förelägga en verksamhetsutövare att ansöka om tillstånd, om verksamheten </w:t>
            </w:r>
            <w:r w:rsidRPr="00A14F05">
              <w:rPr>
                <w:i/>
                <w:iCs/>
              </w:rPr>
              <w:t>eller åtgärden kan antas medföra betydande miljöpåverkan.</w:t>
            </w:r>
          </w:p>
        </w:tc>
      </w:tr>
    </w:tbl>
    <w:p w14:paraId="3EC2AEF9" w14:textId="77777777" w:rsidR="00624359" w:rsidRDefault="00624359" w:rsidP="00836DDF">
      <w:pPr>
        <w:pStyle w:val="Brdtextmedindrag"/>
        <w:ind w:firstLine="0"/>
      </w:pPr>
    </w:p>
    <w:p w14:paraId="4DBF6B63" w14:textId="77777777" w:rsidR="00624359" w:rsidRPr="001615A6" w:rsidRDefault="00624359" w:rsidP="00836DDF">
      <w:pPr>
        <w:pStyle w:val="Brdtextmedindrag"/>
        <w:ind w:firstLine="0"/>
        <w:jc w:val="center"/>
      </w:pPr>
      <w:r>
        <w:rPr>
          <w:b/>
          <w:bCs/>
        </w:rPr>
        <w:t>16 kap.</w:t>
      </w:r>
    </w:p>
    <w:p w14:paraId="43878224" w14:textId="77777777" w:rsidR="00624359" w:rsidRDefault="00624359" w:rsidP="00836DDF">
      <w:pPr>
        <w:pStyle w:val="Brdtextmedindrag"/>
        <w:jc w:val="center"/>
      </w:pPr>
      <w:r>
        <w:t>2 a §</w:t>
      </w:r>
      <w:r>
        <w:rPr>
          <w:rStyle w:val="Fotnotsreferens"/>
        </w:rPr>
        <w:footnoteReference w:id="70"/>
      </w:r>
    </w:p>
    <w:tbl>
      <w:tblPr>
        <w:tblW w:w="5000" w:type="pct"/>
        <w:tblCellMar>
          <w:left w:w="125" w:type="dxa"/>
          <w:right w:w="125" w:type="dxa"/>
        </w:tblCellMar>
        <w:tblLook w:val="0600" w:firstRow="0" w:lastRow="0" w:firstColumn="0" w:lastColumn="0" w:noHBand="1" w:noVBand="1"/>
      </w:tblPr>
      <w:tblGrid>
        <w:gridCol w:w="2948"/>
        <w:gridCol w:w="2949"/>
      </w:tblGrid>
      <w:tr w:rsidR="00D927B8" w14:paraId="64F4CB65" w14:textId="77777777">
        <w:tc>
          <w:tcPr>
            <w:tcW w:w="2500" w:type="pct"/>
            <w:shd w:val="clear" w:color="auto" w:fill="auto"/>
            <w:tcMar>
              <w:left w:w="0" w:type="dxa"/>
            </w:tcMar>
          </w:tcPr>
          <w:p w14:paraId="40987C5D" w14:textId="77777777" w:rsidR="00624359" w:rsidRDefault="00624359" w:rsidP="004E1D29">
            <w:pPr>
              <w:pStyle w:val="Brdtextmedindrag"/>
              <w:ind w:firstLine="0"/>
            </w:pPr>
            <w:r w:rsidRPr="001615A6">
              <w:t>Vid ändring av en miljöfarlig verk</w:t>
            </w:r>
            <w:r>
              <w:softHyphen/>
            </w:r>
            <w:r w:rsidRPr="001615A6">
              <w:t xml:space="preserve">samhet </w:t>
            </w:r>
            <w:r w:rsidRPr="009F358D">
              <w:rPr>
                <w:i/>
                <w:iCs/>
              </w:rPr>
              <w:t>får</w:t>
            </w:r>
            <w:r w:rsidRPr="001615A6">
              <w:t xml:space="preserve"> tillståndet begränsas till att enbart avse ändringen (änd</w:t>
            </w:r>
            <w:r>
              <w:softHyphen/>
            </w:r>
            <w:r w:rsidRPr="001615A6">
              <w:t>ringstillstånd).</w:t>
            </w:r>
          </w:p>
        </w:tc>
        <w:tc>
          <w:tcPr>
            <w:tcW w:w="2500" w:type="pct"/>
            <w:shd w:val="clear" w:color="auto" w:fill="auto"/>
            <w:tcMar>
              <w:right w:w="0" w:type="dxa"/>
            </w:tcMar>
          </w:tcPr>
          <w:p w14:paraId="34E7DB18" w14:textId="77777777" w:rsidR="00624359" w:rsidRDefault="00624359" w:rsidP="004E1D29">
            <w:pPr>
              <w:pStyle w:val="Brdtextmedindrag"/>
              <w:ind w:firstLine="0"/>
              <w:rPr>
                <w:i/>
                <w:iCs/>
              </w:rPr>
            </w:pPr>
            <w:r w:rsidRPr="002A491B">
              <w:t xml:space="preserve">Vid ändring av en miljöfarlig verksamhet </w:t>
            </w:r>
            <w:r w:rsidRPr="009F358D">
              <w:rPr>
                <w:i/>
                <w:iCs/>
              </w:rPr>
              <w:t>ska</w:t>
            </w:r>
            <w:r w:rsidRPr="002A491B">
              <w:t xml:space="preserve"> tillståndet begrän</w:t>
            </w:r>
            <w:r>
              <w:softHyphen/>
            </w:r>
            <w:r w:rsidRPr="002A491B">
              <w:t>sas till att enbart avse ändringen (ändringstillstånd)</w:t>
            </w:r>
            <w:r>
              <w:t>.</w:t>
            </w:r>
            <w:r w:rsidRPr="002A491B">
              <w:t xml:space="preserve"> </w:t>
            </w:r>
            <w:r w:rsidRPr="00EB65C9">
              <w:rPr>
                <w:i/>
                <w:iCs/>
              </w:rPr>
              <w:t>Ett ändrings</w:t>
            </w:r>
            <w:r>
              <w:rPr>
                <w:i/>
                <w:iCs/>
              </w:rPr>
              <w:softHyphen/>
            </w:r>
            <w:r w:rsidRPr="00EB65C9">
              <w:rPr>
                <w:i/>
                <w:iCs/>
              </w:rPr>
              <w:t>tillstånd får dock inte meddelas om</w:t>
            </w:r>
          </w:p>
          <w:p w14:paraId="3DCD035B" w14:textId="77777777" w:rsidR="00624359" w:rsidRPr="009F358D" w:rsidRDefault="00624359" w:rsidP="004E1D29">
            <w:pPr>
              <w:pStyle w:val="Brdtextmedindrag"/>
              <w:rPr>
                <w:i/>
                <w:iCs/>
              </w:rPr>
            </w:pPr>
            <w:r w:rsidRPr="009F358D">
              <w:rPr>
                <w:i/>
                <w:iCs/>
              </w:rPr>
              <w:t>1. ansökan avser tillstånd för hela verksamheten, eller</w:t>
            </w:r>
          </w:p>
          <w:p w14:paraId="7D069984" w14:textId="77777777" w:rsidR="00624359" w:rsidRDefault="00624359" w:rsidP="004E1D29">
            <w:pPr>
              <w:pStyle w:val="Brdtextmedindrag"/>
            </w:pPr>
            <w:r w:rsidRPr="009F358D">
              <w:rPr>
                <w:i/>
                <w:iCs/>
              </w:rPr>
              <w:t>2. </w:t>
            </w:r>
            <w:r w:rsidRPr="00EB65C9">
              <w:rPr>
                <w:i/>
                <w:iCs/>
              </w:rPr>
              <w:t>det är olämpligt att tillståndet begränsas till att enbart avse ändringen av verksamheten</w:t>
            </w:r>
            <w:r w:rsidRPr="009F358D">
              <w:rPr>
                <w:i/>
                <w:iCs/>
              </w:rPr>
              <w:t>.</w:t>
            </w:r>
          </w:p>
        </w:tc>
      </w:tr>
    </w:tbl>
    <w:p w14:paraId="006A8057" w14:textId="77777777" w:rsidR="00624359" w:rsidRDefault="00624359" w:rsidP="00836DDF">
      <w:pPr>
        <w:pStyle w:val="Brdtextmedindrag"/>
        <w:jc w:val="left"/>
      </w:pPr>
    </w:p>
    <w:p w14:paraId="10CA2E2D" w14:textId="77777777" w:rsidR="00624359" w:rsidRPr="000A449F" w:rsidRDefault="00624359" w:rsidP="00836DDF">
      <w:pPr>
        <w:pStyle w:val="Brdtextmedindrag"/>
        <w:keepNext/>
        <w:keepLines/>
        <w:jc w:val="center"/>
        <w:rPr>
          <w:b/>
          <w:bCs/>
        </w:rPr>
      </w:pPr>
      <w:r>
        <w:rPr>
          <w:b/>
          <w:bCs/>
        </w:rPr>
        <w:t>19 kap.</w:t>
      </w:r>
    </w:p>
    <w:p w14:paraId="375A2589" w14:textId="77777777" w:rsidR="00624359" w:rsidRDefault="00624359" w:rsidP="00836DDF">
      <w:pPr>
        <w:pStyle w:val="Brdtextmedindrag"/>
        <w:keepNext/>
        <w:keepLines/>
        <w:jc w:val="center"/>
      </w:pPr>
      <w:r>
        <w:t>5 §</w:t>
      </w:r>
      <w:r>
        <w:rPr>
          <w:rStyle w:val="Fotnotsreferens"/>
        </w:rPr>
        <w:footnoteReference w:id="71"/>
      </w:r>
    </w:p>
    <w:tbl>
      <w:tblPr>
        <w:tblW w:w="5000" w:type="pct"/>
        <w:tblCellMar>
          <w:left w:w="125" w:type="dxa"/>
          <w:right w:w="125" w:type="dxa"/>
        </w:tblCellMar>
        <w:tblLook w:val="0600" w:firstRow="0" w:lastRow="0" w:firstColumn="0" w:lastColumn="0" w:noHBand="1" w:noVBand="1"/>
      </w:tblPr>
      <w:tblGrid>
        <w:gridCol w:w="2948"/>
        <w:gridCol w:w="2949"/>
      </w:tblGrid>
      <w:tr w:rsidR="00D927B8" w14:paraId="12A015B9" w14:textId="77777777">
        <w:tc>
          <w:tcPr>
            <w:tcW w:w="2500" w:type="pct"/>
            <w:shd w:val="clear" w:color="auto" w:fill="auto"/>
            <w:tcMar>
              <w:left w:w="0" w:type="dxa"/>
            </w:tcMar>
          </w:tcPr>
          <w:p w14:paraId="185ED845" w14:textId="77777777" w:rsidR="00624359" w:rsidRDefault="00624359" w:rsidP="004E1D29">
            <w:pPr>
              <w:pStyle w:val="Brdtextmedindrag"/>
              <w:ind w:firstLine="0"/>
            </w:pPr>
            <w:r>
              <w:t>I ett ärende som prövas av läns</w:t>
            </w:r>
            <w:r>
              <w:softHyphen/>
              <w:t xml:space="preserve">styrelsen eller en kommunal nämnd ska </w:t>
            </w:r>
            <w:r w:rsidRPr="00D5608A">
              <w:rPr>
                <w:i/>
                <w:iCs/>
              </w:rPr>
              <w:t>styrelsen</w:t>
            </w:r>
            <w:r>
              <w:t xml:space="preserve"> eller nämnden tillämpa bestämmelserna</w:t>
            </w:r>
          </w:p>
        </w:tc>
        <w:tc>
          <w:tcPr>
            <w:tcW w:w="2500" w:type="pct"/>
            <w:shd w:val="clear" w:color="auto" w:fill="auto"/>
            <w:tcMar>
              <w:right w:w="0" w:type="dxa"/>
            </w:tcMar>
          </w:tcPr>
          <w:p w14:paraId="099B829F" w14:textId="77777777" w:rsidR="00624359" w:rsidRDefault="00624359" w:rsidP="004E1D29">
            <w:pPr>
              <w:pStyle w:val="Brdtextmedindrag"/>
              <w:ind w:firstLine="0"/>
            </w:pPr>
            <w:r>
              <w:t>I ett ärende som prövas av läns</w:t>
            </w:r>
            <w:r>
              <w:softHyphen/>
              <w:t xml:space="preserve">styrelsen eller en kommunal nämnd ska </w:t>
            </w:r>
            <w:r>
              <w:rPr>
                <w:i/>
                <w:iCs/>
              </w:rPr>
              <w:t>läns</w:t>
            </w:r>
            <w:r w:rsidRPr="00D5608A">
              <w:rPr>
                <w:i/>
                <w:iCs/>
              </w:rPr>
              <w:t>styrelsen</w:t>
            </w:r>
            <w:r>
              <w:t xml:space="preserve"> eller nämnden tillämpa bestämmelserna</w:t>
            </w:r>
          </w:p>
        </w:tc>
      </w:tr>
      <w:tr w:rsidR="00D927B8" w14:paraId="226E1328" w14:textId="77777777">
        <w:tc>
          <w:tcPr>
            <w:tcW w:w="2500" w:type="pct"/>
            <w:shd w:val="clear" w:color="auto" w:fill="auto"/>
            <w:tcMar>
              <w:left w:w="0" w:type="dxa"/>
            </w:tcMar>
          </w:tcPr>
          <w:p w14:paraId="3B4A14E7" w14:textId="77777777" w:rsidR="00624359" w:rsidRDefault="00624359" w:rsidP="004E1D29">
            <w:pPr>
              <w:pStyle w:val="Brdtextmedindrag"/>
            </w:pPr>
            <w:r>
              <w:t>1. i 22 kap. 1 och 1 d</w:t>
            </w:r>
            <w:r w:rsidRPr="00B10032">
              <w:t>–</w:t>
            </w:r>
            <w:r>
              <w:t>1 </w:t>
            </w:r>
            <w:r w:rsidRPr="00D02ACB">
              <w:rPr>
                <w:i/>
                <w:iCs/>
              </w:rPr>
              <w:t>f</w:t>
            </w:r>
            <w:r>
              <w:rPr>
                <w:i/>
                <w:iCs/>
              </w:rPr>
              <w:t> </w:t>
            </w:r>
            <w:r>
              <w:t>§§ om ansökans form och innehåll,</w:t>
            </w:r>
          </w:p>
        </w:tc>
        <w:tc>
          <w:tcPr>
            <w:tcW w:w="2500" w:type="pct"/>
            <w:shd w:val="clear" w:color="auto" w:fill="auto"/>
            <w:tcMar>
              <w:right w:w="0" w:type="dxa"/>
            </w:tcMar>
          </w:tcPr>
          <w:p w14:paraId="2410B085" w14:textId="77777777" w:rsidR="00624359" w:rsidRDefault="00624359" w:rsidP="004E1D29">
            <w:pPr>
              <w:pStyle w:val="Brdtextmedindrag"/>
            </w:pPr>
            <w:r>
              <w:t>1. i 22 kap. 1 och 1 d</w:t>
            </w:r>
            <w:r w:rsidRPr="00B10032">
              <w:t>–</w:t>
            </w:r>
            <w:r>
              <w:t>1 </w:t>
            </w:r>
            <w:r w:rsidRPr="00D02ACB">
              <w:rPr>
                <w:i/>
                <w:iCs/>
              </w:rPr>
              <w:t>g</w:t>
            </w:r>
            <w:r>
              <w:t> §§ om ansökans form och innehåll,</w:t>
            </w:r>
          </w:p>
        </w:tc>
      </w:tr>
    </w:tbl>
    <w:p w14:paraId="44122698" w14:textId="77777777" w:rsidR="00624359" w:rsidRDefault="00624359" w:rsidP="00836DDF">
      <w:pPr>
        <w:pStyle w:val="Brdtextmedindrag"/>
      </w:pPr>
      <w:r>
        <w:t>2. i 22 kap. 2 § om en ansökans ingivande och brister i den,</w:t>
      </w:r>
    </w:p>
    <w:p w14:paraId="075F77FA" w14:textId="77777777" w:rsidR="00624359" w:rsidRDefault="00624359" w:rsidP="00836DDF">
      <w:pPr>
        <w:pStyle w:val="Brdtextmedindrag"/>
      </w:pPr>
      <w:r>
        <w:t>3. i 22 kap. 2 a § om prövningar som avses i 24 kap. 3, 5, 8, 9 och 13 §§,</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73E19ACD" w14:textId="77777777">
        <w:tc>
          <w:tcPr>
            <w:tcW w:w="2500" w:type="pct"/>
            <w:shd w:val="clear" w:color="auto" w:fill="auto"/>
            <w:tcMar>
              <w:left w:w="0" w:type="dxa"/>
            </w:tcMar>
          </w:tcPr>
          <w:p w14:paraId="748A74BA" w14:textId="77777777" w:rsidR="00624359" w:rsidRDefault="00624359" w:rsidP="004E1D29">
            <w:pPr>
              <w:pStyle w:val="Brdtextmedindrag"/>
            </w:pPr>
            <w:r w:rsidRPr="00D02ACB">
              <w:t>4.</w:t>
            </w:r>
            <w:r>
              <w:t> i 22 kap. 3 § om kungörelses innehåll,</w:t>
            </w:r>
          </w:p>
        </w:tc>
        <w:tc>
          <w:tcPr>
            <w:tcW w:w="2500" w:type="pct"/>
            <w:shd w:val="clear" w:color="auto" w:fill="auto"/>
            <w:tcMar>
              <w:right w:w="0" w:type="dxa"/>
            </w:tcMar>
          </w:tcPr>
          <w:p w14:paraId="7EAD0BA3" w14:textId="77777777" w:rsidR="00624359" w:rsidRDefault="00624359" w:rsidP="004E1D29">
            <w:pPr>
              <w:pStyle w:val="Brdtextmedindrag"/>
            </w:pPr>
            <w:r w:rsidRPr="00D02ACB">
              <w:t>4.</w:t>
            </w:r>
            <w:r>
              <w:t xml:space="preserve"> i 22 kap. 3 </w:t>
            </w:r>
            <w:r>
              <w:rPr>
                <w:i/>
                <w:iCs/>
              </w:rPr>
              <w:t>och 3 a §</w:t>
            </w:r>
            <w:r>
              <w:t>§ om kun</w:t>
            </w:r>
            <w:r>
              <w:softHyphen/>
              <w:t>görelses innehåll,</w:t>
            </w:r>
          </w:p>
        </w:tc>
      </w:tr>
    </w:tbl>
    <w:p w14:paraId="71111FED" w14:textId="77777777" w:rsidR="00624359" w:rsidRPr="00B10032" w:rsidRDefault="00624359" w:rsidP="00836DDF">
      <w:pPr>
        <w:pStyle w:val="Brdtextmedindrag"/>
      </w:pPr>
      <w:r w:rsidRPr="00D02ACB">
        <w:t>5.</w:t>
      </w:r>
      <w:r w:rsidRPr="00B10032">
        <w:t> i 22 kap. 6 § om talerätt,</w:t>
      </w:r>
    </w:p>
    <w:tbl>
      <w:tblPr>
        <w:tblW w:w="5000" w:type="pct"/>
        <w:tblCellMar>
          <w:left w:w="125" w:type="dxa"/>
          <w:right w:w="125" w:type="dxa"/>
        </w:tblCellMar>
        <w:tblLook w:val="0600" w:firstRow="0" w:lastRow="0" w:firstColumn="0" w:lastColumn="0" w:noHBand="1" w:noVBand="1"/>
      </w:tblPr>
      <w:tblGrid>
        <w:gridCol w:w="5897"/>
      </w:tblGrid>
      <w:tr w:rsidR="00D927B8" w14:paraId="30FCB04C" w14:textId="77777777">
        <w:tc>
          <w:tcPr>
            <w:tcW w:w="2500" w:type="pct"/>
            <w:shd w:val="clear" w:color="auto" w:fill="auto"/>
            <w:tcMar>
              <w:left w:w="0" w:type="dxa"/>
            </w:tcMar>
          </w:tcPr>
          <w:p w14:paraId="3902C3A1" w14:textId="77777777" w:rsidR="00624359" w:rsidRPr="00B10032" w:rsidRDefault="00624359" w:rsidP="004E1D29">
            <w:pPr>
              <w:pStyle w:val="Brdtextmedindrag"/>
            </w:pPr>
            <w:r w:rsidRPr="00D02ACB">
              <w:t>6.</w:t>
            </w:r>
            <w:r w:rsidRPr="00B10032">
              <w:t> i 22 kap. 9 § om rätt att företräda fastighet,</w:t>
            </w:r>
          </w:p>
          <w:p w14:paraId="3A17CD22" w14:textId="77777777" w:rsidR="00624359" w:rsidRPr="00B10032" w:rsidRDefault="00624359" w:rsidP="004E1D29">
            <w:pPr>
              <w:pStyle w:val="Brdtextmedindrag"/>
            </w:pPr>
            <w:r w:rsidRPr="00D02ACB">
              <w:t>7.</w:t>
            </w:r>
            <w:r w:rsidRPr="00B10032">
              <w:t> i 22 kap. 12 och 13 §§ om sakkunniga och om att inhämta yttrande,</w:t>
            </w:r>
          </w:p>
          <w:p w14:paraId="3E255C6E" w14:textId="77777777" w:rsidR="00624359" w:rsidRPr="00B10032" w:rsidRDefault="00624359" w:rsidP="004E1D29">
            <w:pPr>
              <w:pStyle w:val="Brdtextmedindrag"/>
            </w:pPr>
            <w:r w:rsidRPr="00D02ACB">
              <w:t>8. </w:t>
            </w:r>
            <w:r w:rsidRPr="00B10032">
              <w:t>i 3</w:t>
            </w:r>
            <w:r>
              <w:t> </w:t>
            </w:r>
            <w:r w:rsidRPr="00B10032">
              <w:t>kap. 4</w:t>
            </w:r>
            <w:r>
              <w:t> </w:t>
            </w:r>
            <w:r w:rsidRPr="00B10032">
              <w:t>§ lagen (2010:921) om mark- och miljödomstolar om undersökning på platsen,</w:t>
            </w:r>
          </w:p>
          <w:p w14:paraId="3A57C1F3" w14:textId="77777777" w:rsidR="00624359" w:rsidRDefault="00624359" w:rsidP="004E1D29">
            <w:pPr>
              <w:pStyle w:val="Brdtextmedindrag"/>
            </w:pPr>
            <w:r w:rsidRPr="00D02ACB">
              <w:t>9.</w:t>
            </w:r>
            <w:r w:rsidRPr="00B10032">
              <w:t> i 22</w:t>
            </w:r>
            <w:r>
              <w:t> </w:t>
            </w:r>
            <w:r w:rsidRPr="00B10032">
              <w:t>kap. 25</w:t>
            </w:r>
            <w:r>
              <w:t> </w:t>
            </w:r>
            <w:r w:rsidRPr="00B10032">
              <w:t>§ första stycket 1–3 och 5–11, andra stycket sista meningen och tredje stycket samt 25 a–25</w:t>
            </w:r>
            <w:r>
              <w:t> </w:t>
            </w:r>
            <w:r w:rsidRPr="00B10032">
              <w:t>c och 25 f–25</w:t>
            </w:r>
            <w:r>
              <w:t> </w:t>
            </w:r>
            <w:r w:rsidRPr="00B10032">
              <w:t>h</w:t>
            </w:r>
            <w:r>
              <w:t> </w:t>
            </w:r>
            <w:r w:rsidRPr="00B10032">
              <w:t>§§ om en tillståndsdoms innehåll,</w:t>
            </w:r>
          </w:p>
          <w:p w14:paraId="53B866E3" w14:textId="77777777" w:rsidR="00624359" w:rsidRDefault="00624359" w:rsidP="004E1D29">
            <w:pPr>
              <w:pStyle w:val="Brdtextmedindrag"/>
            </w:pPr>
            <w:r>
              <w:t>10. i 22 kap. 26 § om särskild dom,</w:t>
            </w:r>
          </w:p>
          <w:p w14:paraId="644FE39C" w14:textId="77777777" w:rsidR="00624359" w:rsidRDefault="00624359" w:rsidP="004E1D29">
            <w:pPr>
              <w:pStyle w:val="Brdtextmedindrag"/>
            </w:pPr>
            <w:r>
              <w:t>11. i 22 kap. 27 § första stycket, andra stycket andra meningen samt tredje stycket första meningen om uppskjutna frågor och provisoriska föreskrifter,</w:t>
            </w:r>
          </w:p>
          <w:p w14:paraId="67DBCD02" w14:textId="77777777" w:rsidR="00624359" w:rsidRDefault="00624359" w:rsidP="004E1D29">
            <w:pPr>
              <w:pStyle w:val="Brdtextmedindrag"/>
            </w:pPr>
            <w:r>
              <w:t>12. i 22 kap. 28 § första stycket första meningen om verkställighets</w:t>
            </w:r>
            <w:r>
              <w:softHyphen/>
              <w:t>förordnande, och</w:t>
            </w:r>
          </w:p>
          <w:p w14:paraId="7654B0CC" w14:textId="77777777" w:rsidR="00624359" w:rsidRPr="00B10032" w:rsidRDefault="00624359" w:rsidP="004E1D29">
            <w:pPr>
              <w:pStyle w:val="Brdtextmedindrag"/>
            </w:pPr>
            <w:r>
              <w:t>13. i 23 kap. 3 § när det gäller särskilt överklagande i frågor om sak</w:t>
            </w:r>
            <w:r>
              <w:softHyphen/>
              <w:t>kunniga som avses i 22 kap. 12 §.</w:t>
            </w:r>
          </w:p>
        </w:tc>
      </w:tr>
    </w:tbl>
    <w:p w14:paraId="2D860593" w14:textId="77777777" w:rsidR="00624359" w:rsidRDefault="00624359" w:rsidP="00836DDF">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690416F8" w14:textId="77777777">
        <w:tc>
          <w:tcPr>
            <w:tcW w:w="2500" w:type="pct"/>
            <w:shd w:val="clear" w:color="auto" w:fill="auto"/>
            <w:tcMar>
              <w:left w:w="0" w:type="dxa"/>
            </w:tcMar>
          </w:tcPr>
          <w:p w14:paraId="0990B012" w14:textId="77777777" w:rsidR="00624359" w:rsidRDefault="00624359" w:rsidP="004E1D29">
            <w:pPr>
              <w:pStyle w:val="Brdtextmedindrag"/>
            </w:pPr>
          </w:p>
        </w:tc>
        <w:tc>
          <w:tcPr>
            <w:tcW w:w="2500" w:type="pct"/>
            <w:shd w:val="clear" w:color="auto" w:fill="auto"/>
            <w:tcMar>
              <w:right w:w="0" w:type="dxa"/>
            </w:tcMar>
          </w:tcPr>
          <w:p w14:paraId="0EBF69F3" w14:textId="77777777" w:rsidR="00624359" w:rsidRPr="00763772" w:rsidRDefault="00624359" w:rsidP="004E1D29">
            <w:pPr>
              <w:pStyle w:val="Brdtextmedindrag"/>
              <w:ind w:firstLine="0"/>
              <w:rPr>
                <w:i/>
                <w:iCs/>
              </w:rPr>
            </w:pPr>
            <w:r w:rsidRPr="00763772">
              <w:rPr>
                <w:b/>
                <w:bCs/>
                <w:i/>
                <w:iCs/>
              </w:rPr>
              <w:t>Särskilt om länsstyrelsens miljöprövningsdelegation</w:t>
            </w:r>
          </w:p>
        </w:tc>
      </w:tr>
      <w:tr w:rsidR="00D927B8" w14:paraId="5CF20D3F" w14:textId="77777777">
        <w:tc>
          <w:tcPr>
            <w:tcW w:w="2500" w:type="pct"/>
            <w:shd w:val="clear" w:color="auto" w:fill="auto"/>
            <w:tcMar>
              <w:left w:w="0" w:type="dxa"/>
            </w:tcMar>
          </w:tcPr>
          <w:p w14:paraId="02B610EF" w14:textId="77777777" w:rsidR="00624359" w:rsidRDefault="00624359" w:rsidP="004E1D29">
            <w:pPr>
              <w:pStyle w:val="Brdtextmedindrag"/>
              <w:keepNext/>
              <w:keepLines/>
            </w:pPr>
          </w:p>
        </w:tc>
        <w:tc>
          <w:tcPr>
            <w:tcW w:w="2500" w:type="pct"/>
            <w:shd w:val="clear" w:color="auto" w:fill="auto"/>
            <w:tcMar>
              <w:right w:w="0" w:type="dxa"/>
            </w:tcMar>
          </w:tcPr>
          <w:p w14:paraId="1DB45F9E" w14:textId="77777777" w:rsidR="00624359" w:rsidRPr="006D6ED9" w:rsidRDefault="00624359" w:rsidP="004E1D29">
            <w:pPr>
              <w:pStyle w:val="Brdtextmedindrag"/>
              <w:keepNext/>
              <w:keepLines/>
              <w:spacing w:before="240"/>
              <w:ind w:firstLine="0"/>
              <w:rPr>
                <w:i/>
              </w:rPr>
            </w:pPr>
            <w:r w:rsidRPr="006D6ED9">
              <w:rPr>
                <w:i/>
              </w:rPr>
              <w:t>5 a §</w:t>
            </w:r>
          </w:p>
        </w:tc>
      </w:tr>
      <w:tr w:rsidR="00D927B8" w14:paraId="4CF30BF8" w14:textId="77777777">
        <w:tc>
          <w:tcPr>
            <w:tcW w:w="2500" w:type="pct"/>
            <w:shd w:val="clear" w:color="auto" w:fill="auto"/>
            <w:tcMar>
              <w:left w:w="0" w:type="dxa"/>
            </w:tcMar>
          </w:tcPr>
          <w:p w14:paraId="3CA322D3" w14:textId="77777777" w:rsidR="00624359" w:rsidRDefault="00624359" w:rsidP="004E1D29">
            <w:pPr>
              <w:pStyle w:val="Brdtextmedindrag"/>
            </w:pPr>
          </w:p>
        </w:tc>
        <w:tc>
          <w:tcPr>
            <w:tcW w:w="2500" w:type="pct"/>
            <w:shd w:val="clear" w:color="auto" w:fill="auto"/>
            <w:tcMar>
              <w:right w:w="0" w:type="dxa"/>
            </w:tcMar>
          </w:tcPr>
          <w:p w14:paraId="597BD004" w14:textId="77777777" w:rsidR="00624359" w:rsidRDefault="00624359" w:rsidP="004E1D29">
            <w:pPr>
              <w:pStyle w:val="Brdtextmedindrag"/>
              <w:ind w:firstLine="0"/>
              <w:rPr>
                <w:i/>
                <w:iCs/>
              </w:rPr>
            </w:pPr>
            <w:r>
              <w:rPr>
                <w:i/>
                <w:iCs/>
              </w:rPr>
              <w:t>I ett ärende som prövas av l</w:t>
            </w:r>
            <w:r w:rsidRPr="00CA74C4">
              <w:rPr>
                <w:i/>
                <w:iCs/>
              </w:rPr>
              <w:t>äns</w:t>
            </w:r>
            <w:r>
              <w:rPr>
                <w:i/>
                <w:iCs/>
              </w:rPr>
              <w:softHyphen/>
            </w:r>
            <w:r w:rsidRPr="00CA74C4">
              <w:rPr>
                <w:i/>
                <w:iCs/>
              </w:rPr>
              <w:t>styrelsens miljöprövningsdelega</w:t>
            </w:r>
            <w:r>
              <w:rPr>
                <w:i/>
                <w:iCs/>
              </w:rPr>
              <w:softHyphen/>
            </w:r>
            <w:r w:rsidRPr="00CA74C4">
              <w:rPr>
                <w:i/>
                <w:iCs/>
              </w:rPr>
              <w:t>tion</w:t>
            </w:r>
            <w:r>
              <w:rPr>
                <w:i/>
                <w:iCs/>
              </w:rPr>
              <w:t xml:space="preserve"> ska miljöprövningsdelega</w:t>
            </w:r>
            <w:r>
              <w:rPr>
                <w:i/>
                <w:iCs/>
              </w:rPr>
              <w:softHyphen/>
              <w:t>tionen utöver det som anges i 5 § tillämpa bestämmelserna i</w:t>
            </w:r>
          </w:p>
          <w:p w14:paraId="7DE821B6" w14:textId="77777777" w:rsidR="00624359" w:rsidRDefault="00624359" w:rsidP="004E1D29">
            <w:pPr>
              <w:pStyle w:val="Brdtextmedindrag"/>
              <w:rPr>
                <w:i/>
                <w:iCs/>
              </w:rPr>
            </w:pPr>
            <w:r>
              <w:rPr>
                <w:i/>
                <w:iCs/>
              </w:rPr>
              <w:t>1. 22 kap. 10 § om synpunkter på ansökan,</w:t>
            </w:r>
          </w:p>
          <w:p w14:paraId="4D623169" w14:textId="77777777" w:rsidR="00624359" w:rsidRDefault="00624359" w:rsidP="004E1D29">
            <w:pPr>
              <w:pStyle w:val="Brdtextmedindrag"/>
              <w:rPr>
                <w:i/>
                <w:iCs/>
              </w:rPr>
            </w:pPr>
            <w:r>
              <w:rPr>
                <w:i/>
                <w:iCs/>
              </w:rPr>
              <w:t>2. 22 kap. 10 a § om komplett</w:t>
            </w:r>
            <w:r>
              <w:rPr>
                <w:i/>
                <w:iCs/>
              </w:rPr>
              <w:softHyphen/>
              <w:t>ering av ansökan och sammanställ</w:t>
            </w:r>
            <w:r>
              <w:rPr>
                <w:i/>
                <w:iCs/>
              </w:rPr>
              <w:softHyphen/>
              <w:t>ning av svar på synpunkter,</w:t>
            </w:r>
          </w:p>
          <w:p w14:paraId="4B0E715F" w14:textId="77777777" w:rsidR="00624359" w:rsidRDefault="00624359" w:rsidP="004E1D29">
            <w:pPr>
              <w:pStyle w:val="Brdtextmedindrag"/>
              <w:rPr>
                <w:i/>
                <w:iCs/>
              </w:rPr>
            </w:pPr>
            <w:r>
              <w:rPr>
                <w:i/>
                <w:iCs/>
              </w:rPr>
              <w:t>3. 22 kap. 11 § och 11 a § första och andra styckena om förbered</w:t>
            </w:r>
            <w:r>
              <w:rPr>
                <w:i/>
                <w:iCs/>
              </w:rPr>
              <w:softHyphen/>
              <w:t>else, och</w:t>
            </w:r>
          </w:p>
          <w:p w14:paraId="04201664" w14:textId="77777777" w:rsidR="00624359" w:rsidRPr="00BC0499" w:rsidRDefault="00624359" w:rsidP="004E1D29">
            <w:pPr>
              <w:pStyle w:val="Brdtextmedindrag"/>
              <w:rPr>
                <w:i/>
                <w:lang w:val="nb-NO"/>
              </w:rPr>
            </w:pPr>
            <w:r w:rsidRPr="00BC0499">
              <w:rPr>
                <w:i/>
                <w:lang w:val="nb-NO"/>
              </w:rPr>
              <w:t>4. 22 kap. 11 b § om tidsplaner.</w:t>
            </w:r>
          </w:p>
        </w:tc>
      </w:tr>
    </w:tbl>
    <w:p w14:paraId="69BA3173" w14:textId="77777777" w:rsidR="00624359" w:rsidRPr="00BC0499" w:rsidRDefault="00624359" w:rsidP="00836DDF">
      <w:pPr>
        <w:pStyle w:val="Brdtextmedindrag"/>
        <w:rPr>
          <w:lang w:val="nb-NO"/>
        </w:rPr>
      </w:pPr>
    </w:p>
    <w:p w14:paraId="27080948" w14:textId="77777777" w:rsidR="00624359" w:rsidRDefault="00624359" w:rsidP="00836DDF">
      <w:pPr>
        <w:pStyle w:val="Brdtextmedindrag"/>
        <w:keepNext/>
        <w:keepLines/>
        <w:jc w:val="center"/>
      </w:pPr>
      <w:r>
        <w:rPr>
          <w:b/>
          <w:bCs/>
        </w:rPr>
        <w:t>21 kap.</w:t>
      </w:r>
    </w:p>
    <w:p w14:paraId="7A58D656" w14:textId="77777777" w:rsidR="00624359" w:rsidRDefault="00624359" w:rsidP="00836DDF">
      <w:pPr>
        <w:pStyle w:val="Brdtextmedindrag"/>
        <w:keepNext/>
        <w:keepLines/>
        <w:jc w:val="center"/>
      </w:pPr>
      <w:r>
        <w:t>1 a §</w:t>
      </w:r>
      <w:r>
        <w:rPr>
          <w:rStyle w:val="Fotnotsreferens"/>
        </w:rPr>
        <w:footnoteReference w:id="72"/>
      </w:r>
    </w:p>
    <w:p w14:paraId="3D239083" w14:textId="77777777" w:rsidR="00624359" w:rsidRDefault="00624359" w:rsidP="00836DDF">
      <w:pPr>
        <w:pStyle w:val="Brdtextmedindrag"/>
        <w:ind w:firstLine="0"/>
      </w:pPr>
      <w:r>
        <w:t>Ansökningsmål är mål</w:t>
      </w:r>
    </w:p>
    <w:p w14:paraId="186BC164" w14:textId="77777777" w:rsidR="00624359" w:rsidRDefault="00624359" w:rsidP="00836DDF">
      <w:pPr>
        <w:pStyle w:val="Brdtextmedindrag"/>
      </w:pPr>
      <w:r>
        <w:t>1. om tillstånd till miljöfarlig verksamhet som avses i 9 kap. 6 § som inte ska prövas av en länsstyrelse eller en kommun enligt föreskrifter som har meddelats med stöd av 9 kap. 8 §,</w:t>
      </w:r>
    </w:p>
    <w:p w14:paraId="78E6DDF6" w14:textId="77777777" w:rsidR="00624359" w:rsidRDefault="00624359" w:rsidP="00836DDF">
      <w:pPr>
        <w:pStyle w:val="Brdtextmedindrag"/>
      </w:pPr>
      <w:r>
        <w:t>2. om tillstånd till vattenverksamhet enligt 11 kap. 9 § som inte ska prövas av en länsstyrelse,</w:t>
      </w:r>
    </w:p>
    <w:p w14:paraId="4BDE0EE4" w14:textId="77777777" w:rsidR="00624359" w:rsidRDefault="00624359" w:rsidP="00836DDF">
      <w:pPr>
        <w:pStyle w:val="Brdtextmedindrag"/>
      </w:pPr>
      <w:r>
        <w:t>3. om godkännande enligt 11 kap. 16 § av ett utfört ändrings- eller lagningsarbete eller av åtgärder som strider mot meddelade bestämmelser om innehållande och tappning av vatten, om arbetet eller åtgärderna inte avser en markavvattning som ska prövas av en länsstyrelse,</w:t>
      </w:r>
    </w:p>
    <w:p w14:paraId="20EE29A8" w14:textId="77777777" w:rsidR="00624359" w:rsidRDefault="00624359" w:rsidP="00836DDF">
      <w:pPr>
        <w:pStyle w:val="Brdtextmedindrag"/>
      </w:pPr>
      <w:r>
        <w:t>4. om tillstånd enligt 11 kap. till utrivning av en vattenanläggning eller tillståndsprövning enligt 11 kap. 22 §,</w:t>
      </w:r>
    </w:p>
    <w:p w14:paraId="6BC0C9ED" w14:textId="77777777" w:rsidR="00624359" w:rsidRDefault="00624359" w:rsidP="00836DDF">
      <w:pPr>
        <w:pStyle w:val="Brdtextmedindrag"/>
      </w:pPr>
      <w:r>
        <w:t>5. om förlängning enligt 24 kap. 2 § andra stycket av genomförande</w:t>
      </w:r>
      <w:r>
        <w:softHyphen/>
        <w:t xml:space="preserve">tiden eller den tid inom vilken verksamheten ska ha satts </w:t>
      </w:r>
      <w:r w:rsidRPr="008C218F">
        <w:t>igång,</w:t>
      </w:r>
    </w:p>
    <w:p w14:paraId="5E0F7644" w14:textId="77777777" w:rsidR="00624359" w:rsidRDefault="00624359" w:rsidP="00836DDF">
      <w:pPr>
        <w:pStyle w:val="Brdtextmedindrag"/>
      </w:pPr>
      <w:r>
        <w:t>6. om återkallelse eller förbud mot fortsatt verksamhet enligt 24 kap. 3 §,</w:t>
      </w:r>
    </w:p>
    <w:p w14:paraId="12390192" w14:textId="77777777" w:rsidR="00624359" w:rsidRDefault="00624359" w:rsidP="00836DDF">
      <w:pPr>
        <w:pStyle w:val="Brdtextmedindrag"/>
      </w:pPr>
      <w:r>
        <w:t>7. om omprövning enligt 24 kap. 5–14 §§ som inte ska prövas av en länsstyrelse eller en kommun enligt föreskrifter som har meddelats med stöd av 9 kap. 8 §,</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766A4BE2" w14:textId="77777777">
        <w:tc>
          <w:tcPr>
            <w:tcW w:w="2500" w:type="pct"/>
            <w:shd w:val="clear" w:color="auto" w:fill="auto"/>
            <w:tcMar>
              <w:left w:w="0" w:type="dxa"/>
            </w:tcMar>
          </w:tcPr>
          <w:p w14:paraId="2FFE02F9" w14:textId="77777777" w:rsidR="00624359" w:rsidRDefault="00624359" w:rsidP="004E1D29">
            <w:pPr>
              <w:pStyle w:val="Brdtextmedindrag"/>
            </w:pPr>
          </w:p>
        </w:tc>
        <w:tc>
          <w:tcPr>
            <w:tcW w:w="2500" w:type="pct"/>
            <w:shd w:val="clear" w:color="auto" w:fill="auto"/>
            <w:tcMar>
              <w:right w:w="0" w:type="dxa"/>
            </w:tcMar>
          </w:tcPr>
          <w:p w14:paraId="3EC4E87E" w14:textId="77777777" w:rsidR="00624359" w:rsidRPr="00525B65" w:rsidRDefault="00624359" w:rsidP="004E1D29">
            <w:pPr>
              <w:pStyle w:val="Brdtextmedindrag"/>
              <w:rPr>
                <w:i/>
                <w:iCs/>
              </w:rPr>
            </w:pPr>
            <w:r>
              <w:rPr>
                <w:i/>
                <w:iCs/>
              </w:rPr>
              <w:t>8. om giltighetsförlängning enligt 24 kap. 14 a §,</w:t>
            </w:r>
          </w:p>
        </w:tc>
      </w:tr>
      <w:tr w:rsidR="00D927B8" w14:paraId="66EE1489" w14:textId="77777777">
        <w:tc>
          <w:tcPr>
            <w:tcW w:w="2500" w:type="pct"/>
            <w:shd w:val="clear" w:color="auto" w:fill="auto"/>
            <w:tcMar>
              <w:left w:w="0" w:type="dxa"/>
            </w:tcMar>
          </w:tcPr>
          <w:p w14:paraId="6B13126C" w14:textId="77777777" w:rsidR="00624359" w:rsidRDefault="00624359" w:rsidP="004E1D29">
            <w:pPr>
              <w:pStyle w:val="Brdtextmedindrag"/>
            </w:pPr>
            <w:r>
              <w:rPr>
                <w:i/>
                <w:iCs/>
              </w:rPr>
              <w:t>8</w:t>
            </w:r>
            <w:r w:rsidRPr="00D02ACB">
              <w:rPr>
                <w:i/>
                <w:iCs/>
              </w:rPr>
              <w:t>. </w:t>
            </w:r>
            <w:r>
              <w:t>enligt 7 kap. 1 § lagen (1998:812) med särskilda bestäm</w:t>
            </w:r>
            <w:r>
              <w:softHyphen/>
              <w:t>melser om vattenverksamhet,</w:t>
            </w:r>
            <w:r w:rsidRPr="003D6DE5">
              <w:t xml:space="preserve"> eller</w:t>
            </w:r>
          </w:p>
        </w:tc>
        <w:tc>
          <w:tcPr>
            <w:tcW w:w="2500" w:type="pct"/>
            <w:shd w:val="clear" w:color="auto" w:fill="auto"/>
            <w:tcMar>
              <w:right w:w="0" w:type="dxa"/>
            </w:tcMar>
          </w:tcPr>
          <w:p w14:paraId="55B69C70" w14:textId="77777777" w:rsidR="00624359" w:rsidRDefault="00624359" w:rsidP="004E1D29">
            <w:pPr>
              <w:pStyle w:val="Brdtextmedindrag"/>
            </w:pPr>
            <w:r w:rsidRPr="00D02ACB">
              <w:rPr>
                <w:i/>
                <w:iCs/>
              </w:rPr>
              <w:t>9.</w:t>
            </w:r>
            <w:r>
              <w:t> enligt 7 kap. 1 § lagen (1998:812) med särskilda bestäm</w:t>
            </w:r>
            <w:r>
              <w:softHyphen/>
              <w:t>melser om vattenverksamhet, eller</w:t>
            </w:r>
          </w:p>
        </w:tc>
      </w:tr>
      <w:tr w:rsidR="00D927B8" w14:paraId="5696BA4A" w14:textId="77777777">
        <w:tc>
          <w:tcPr>
            <w:tcW w:w="2500" w:type="pct"/>
            <w:shd w:val="clear" w:color="auto" w:fill="auto"/>
            <w:tcMar>
              <w:left w:w="0" w:type="dxa"/>
            </w:tcMar>
          </w:tcPr>
          <w:p w14:paraId="5F51C220" w14:textId="77777777" w:rsidR="00624359" w:rsidRDefault="00624359" w:rsidP="004E1D29">
            <w:pPr>
              <w:pStyle w:val="Brdtextmedindrag"/>
            </w:pPr>
            <w:r w:rsidRPr="006F701B">
              <w:rPr>
                <w:i/>
              </w:rPr>
              <w:t>9.</w:t>
            </w:r>
            <w:r>
              <w:t> om omprövning enligt 7 kap. 13–15 §§ lagen med särskilda bestämmelser om vattenverksam</w:t>
            </w:r>
            <w:r>
              <w:softHyphen/>
              <w:t>het.</w:t>
            </w:r>
          </w:p>
        </w:tc>
        <w:tc>
          <w:tcPr>
            <w:tcW w:w="2500" w:type="pct"/>
            <w:shd w:val="clear" w:color="auto" w:fill="auto"/>
            <w:tcMar>
              <w:right w:w="0" w:type="dxa"/>
            </w:tcMar>
          </w:tcPr>
          <w:p w14:paraId="5E911C51" w14:textId="77777777" w:rsidR="00624359" w:rsidRDefault="00624359" w:rsidP="004E1D29">
            <w:pPr>
              <w:pStyle w:val="Brdtextmedindrag"/>
            </w:pPr>
            <w:r w:rsidRPr="006F701B">
              <w:rPr>
                <w:i/>
                <w:iCs/>
              </w:rPr>
              <w:t>10</w:t>
            </w:r>
            <w:r w:rsidRPr="006F701B">
              <w:rPr>
                <w:i/>
              </w:rPr>
              <w:t>.</w:t>
            </w:r>
            <w:r>
              <w:t> om omprövning enligt 7 kap. 13–15 §§ lagen med särskilda bestämmelser om vattenverksam</w:t>
            </w:r>
            <w:r>
              <w:softHyphen/>
              <w:t>het.</w:t>
            </w:r>
          </w:p>
        </w:tc>
      </w:tr>
    </w:tbl>
    <w:p w14:paraId="6F3CBCE6" w14:textId="77777777" w:rsidR="00624359" w:rsidRDefault="00624359" w:rsidP="00836DDF">
      <w:pPr>
        <w:pStyle w:val="Brdtextmedindrag"/>
      </w:pPr>
      <w:r>
        <w:t>Mark- och miljödomstol får besluta att ett ansökningsmål som gäller ute</w:t>
      </w:r>
      <w:r>
        <w:softHyphen/>
        <w:t>slutande en viss eller vissa sakägare ska behandlas enligt det som gäller för stämningsmål enligt 7 kap. lagen med särskilda bestämmelser om vattenverksamhet, om sökanden medger det och målet kan avgöras med bindande verkan endast mot dessa sakägare.</w:t>
      </w:r>
    </w:p>
    <w:p w14:paraId="0827A87D" w14:textId="77777777" w:rsidR="00624359" w:rsidRDefault="00624359" w:rsidP="00836DDF">
      <w:pPr>
        <w:pStyle w:val="Brdtextmedindrag"/>
      </w:pPr>
    </w:p>
    <w:p w14:paraId="74776A4C" w14:textId="77777777" w:rsidR="00624359" w:rsidRDefault="00624359" w:rsidP="00836DDF">
      <w:pPr>
        <w:pStyle w:val="Brdtextmedindrag"/>
        <w:keepNext/>
        <w:keepLines/>
        <w:jc w:val="center"/>
        <w:rPr>
          <w:b/>
          <w:bCs/>
        </w:rPr>
      </w:pPr>
      <w:r>
        <w:rPr>
          <w:b/>
          <w:bCs/>
        </w:rPr>
        <w:t>22 kap.</w:t>
      </w:r>
    </w:p>
    <w:p w14:paraId="2435C9DE" w14:textId="77777777" w:rsidR="00624359" w:rsidRDefault="00624359" w:rsidP="00836DDF">
      <w:pPr>
        <w:pStyle w:val="Brdtextmedindrag"/>
        <w:keepNext/>
        <w:keepLines/>
        <w:jc w:val="center"/>
      </w:pPr>
      <w:r>
        <w:t>1 §</w:t>
      </w:r>
      <w:r>
        <w:rPr>
          <w:rStyle w:val="Fotnotsreferens"/>
        </w:rPr>
        <w:footnoteReference w:id="73"/>
      </w:r>
    </w:p>
    <w:p w14:paraId="3E8DFEA0" w14:textId="77777777" w:rsidR="00624359" w:rsidRPr="007312E8" w:rsidRDefault="00624359" w:rsidP="00836DDF">
      <w:pPr>
        <w:pStyle w:val="Brdtextmedindrag"/>
        <w:ind w:firstLine="0"/>
      </w:pPr>
      <w:r w:rsidRPr="007312E8">
        <w:t>En ansökan i ett ansökningsmål ska vara skriftlig. Den ska innehålla</w:t>
      </w:r>
    </w:p>
    <w:p w14:paraId="686E03B5" w14:textId="77777777" w:rsidR="00624359" w:rsidRPr="007312E8" w:rsidRDefault="00624359" w:rsidP="00836DDF">
      <w:pPr>
        <w:pStyle w:val="Brdtextmedindrag"/>
      </w:pPr>
      <w:r w:rsidRPr="007312E8">
        <w:t>1.</w:t>
      </w:r>
      <w:r>
        <w:t> </w:t>
      </w:r>
      <w:r w:rsidRPr="007312E8">
        <w:t>ritningar och tekniska beskrivningar med uppgifter om förhållandena på platsen, om produktionsmängd eller liknande, om användningen av råvaror, andra insatsvaror och ämnen och om energianvändning,</w:t>
      </w:r>
    </w:p>
    <w:p w14:paraId="5F9130CF" w14:textId="77777777" w:rsidR="00624359" w:rsidRPr="007312E8" w:rsidRDefault="00624359" w:rsidP="00836DDF">
      <w:pPr>
        <w:pStyle w:val="Brdtextmedindrag"/>
      </w:pPr>
      <w:r w:rsidRPr="007312E8">
        <w:t>2.</w:t>
      </w:r>
      <w:r>
        <w:t> </w:t>
      </w:r>
      <w:r w:rsidRPr="007312E8">
        <w:t>uppgifter om utsläppskällor, om arten och mängden av alla förutse</w:t>
      </w:r>
      <w:r>
        <w:softHyphen/>
      </w:r>
      <w:r w:rsidRPr="007312E8">
        <w:t>bara utsläpp och om förslag till de åtgärder som kan behövas dels för att förebygga uppkomsten av avfall, dels för att förbereda för återanvändning, materialåtervinning och annan återvinning av det avfall som anläggningen ger upphov till,</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09AEEA2F" w14:textId="77777777">
        <w:tc>
          <w:tcPr>
            <w:tcW w:w="2500" w:type="pct"/>
            <w:shd w:val="clear" w:color="auto" w:fill="auto"/>
            <w:tcMar>
              <w:left w:w="0" w:type="dxa"/>
            </w:tcMar>
          </w:tcPr>
          <w:p w14:paraId="600A7147" w14:textId="77777777" w:rsidR="00624359" w:rsidRPr="005A4A97" w:rsidRDefault="00624359" w:rsidP="004E1D29">
            <w:pPr>
              <w:pStyle w:val="Brdtextmedindrag"/>
              <w:rPr>
                <w:i/>
                <w:iCs/>
              </w:rPr>
            </w:pPr>
            <w:r w:rsidRPr="00BB7AE6">
              <w:t>3</w:t>
            </w:r>
            <w:r>
              <w:t>.</w:t>
            </w:r>
            <w:r w:rsidRPr="005A4A97">
              <w:rPr>
                <w:i/>
                <w:iCs/>
              </w:rPr>
              <w:t> </w:t>
            </w:r>
            <w:r w:rsidRPr="008C218F">
              <w:t>en miljökonsekvensbeskriv</w:t>
            </w:r>
            <w:r w:rsidRPr="008C218F">
              <w:softHyphen/>
              <w:t>ning när det krävs enligt 6 kap.,</w:t>
            </w:r>
          </w:p>
        </w:tc>
        <w:tc>
          <w:tcPr>
            <w:tcW w:w="2500" w:type="pct"/>
            <w:shd w:val="clear" w:color="auto" w:fill="auto"/>
            <w:tcMar>
              <w:right w:w="0" w:type="dxa"/>
            </w:tcMar>
          </w:tcPr>
          <w:p w14:paraId="0BA8A935" w14:textId="77777777" w:rsidR="00624359" w:rsidRDefault="00624359" w:rsidP="004E1D29">
            <w:pPr>
              <w:pStyle w:val="Brdtextmedindrag"/>
            </w:pPr>
            <w:r w:rsidRPr="007312E8">
              <w:t>3</w:t>
            </w:r>
            <w:r>
              <w:t>. </w:t>
            </w:r>
            <w:r w:rsidRPr="008C218F">
              <w:t>en miljökonsekvensbeskriv</w:t>
            </w:r>
            <w:r w:rsidRPr="008C218F">
              <w:softHyphen/>
              <w:t xml:space="preserve">ning </w:t>
            </w:r>
            <w:r>
              <w:rPr>
                <w:i/>
                <w:iCs/>
              </w:rPr>
              <w:t>eller ett förenklat underlag</w:t>
            </w:r>
            <w:r w:rsidRPr="008C218F">
              <w:t xml:space="preserve"> när det krävs enligt 6 kap.</w:t>
            </w:r>
            <w:r>
              <w:rPr>
                <w:i/>
                <w:iCs/>
              </w:rPr>
              <w:t>,</w:t>
            </w:r>
          </w:p>
        </w:tc>
      </w:tr>
    </w:tbl>
    <w:p w14:paraId="4499C376" w14:textId="77777777" w:rsidR="00624359" w:rsidRPr="007312E8" w:rsidRDefault="00624359" w:rsidP="00836DDF">
      <w:pPr>
        <w:pStyle w:val="Brdtextmedindrag"/>
      </w:pPr>
      <w:r w:rsidRPr="007312E8">
        <w:t>4.</w:t>
      </w:r>
      <w:r>
        <w:t> </w:t>
      </w:r>
      <w:r w:rsidRPr="007312E8">
        <w:t>förslag till skyddsåtgärder eller andra försiktighetsmått samt de övriga uppgifter som behövs för att bedöma hur de allmänna hänsynsreglerna i 2</w:t>
      </w:r>
      <w:r>
        <w:t> </w:t>
      </w:r>
      <w:r w:rsidRPr="007312E8">
        <w:t>kap. följs,</w:t>
      </w:r>
    </w:p>
    <w:p w14:paraId="59EC537E" w14:textId="77777777" w:rsidR="00624359" w:rsidRPr="007312E8" w:rsidRDefault="00624359" w:rsidP="00836DDF">
      <w:pPr>
        <w:pStyle w:val="Brdtextmedindrag"/>
      </w:pPr>
      <w:r w:rsidRPr="007312E8">
        <w:t>5.</w:t>
      </w:r>
      <w:r>
        <w:t> </w:t>
      </w:r>
      <w:r w:rsidRPr="007312E8">
        <w:t>förslag till övervakning och kontroll av verksamheten,</w:t>
      </w:r>
    </w:p>
    <w:p w14:paraId="5A4BE981" w14:textId="77777777" w:rsidR="00624359" w:rsidRPr="007312E8" w:rsidRDefault="00624359" w:rsidP="00836DDF">
      <w:pPr>
        <w:pStyle w:val="Brdtextmedindrag"/>
      </w:pPr>
      <w:r w:rsidRPr="007312E8">
        <w:t>6.</w:t>
      </w:r>
      <w:r>
        <w:t> </w:t>
      </w:r>
      <w:r w:rsidRPr="007312E8">
        <w:t>det handlingsprogram och den säkerhetsrapport som krävs enligt lagen (1999:381) om åtgärder för att förebygga och begränsa följderna av allvarliga kemikalieolyckor, om den verksamhet eller åtgärd som målet avser omfattas av den lagen,</w:t>
      </w:r>
    </w:p>
    <w:p w14:paraId="2D49E6CF" w14:textId="77777777" w:rsidR="00624359" w:rsidRPr="007312E8" w:rsidRDefault="00624359" w:rsidP="00836DDF">
      <w:pPr>
        <w:pStyle w:val="Brdtextmedindrag"/>
      </w:pPr>
      <w:r w:rsidRPr="007312E8">
        <w:t>7.</w:t>
      </w:r>
      <w:r>
        <w:t> </w:t>
      </w:r>
      <w:r w:rsidRPr="007312E8">
        <w:t>en statusrapport när det krävs enligt föreskrifter som har meddelats med stöd av 10 kap. 21 § första stycket 5,</w:t>
      </w:r>
    </w:p>
    <w:p w14:paraId="07287117" w14:textId="77777777" w:rsidR="00624359" w:rsidRPr="007312E8" w:rsidRDefault="00624359" w:rsidP="00836DDF">
      <w:pPr>
        <w:pStyle w:val="Brdtextmedindrag"/>
      </w:pPr>
      <w:r w:rsidRPr="007312E8">
        <w:t>8.</w:t>
      </w:r>
      <w:r>
        <w:t> </w:t>
      </w:r>
      <w:r w:rsidRPr="007312E8">
        <w:t>en avfallshanteringsplan för utvinningsavfall när en sådan krävs enligt föreskrifter som har meddelats med stöd av 15 kap. 40 §, och</w:t>
      </w:r>
    </w:p>
    <w:p w14:paraId="35872352" w14:textId="77777777" w:rsidR="00624359" w:rsidRPr="007312E8" w:rsidRDefault="00624359" w:rsidP="00836DDF">
      <w:pPr>
        <w:pStyle w:val="Brdtextmedindrag"/>
        <w:jc w:val="left"/>
      </w:pPr>
      <w:r w:rsidRPr="007312E8">
        <w:t>9.</w:t>
      </w:r>
      <w:r>
        <w:t> </w:t>
      </w:r>
      <w:r w:rsidRPr="007312E8">
        <w:t>en icke-teknisk sammanfattning av de uppgifter som anges i 1</w:t>
      </w:r>
      <w:r>
        <w:t>–</w:t>
      </w:r>
      <w:r w:rsidRPr="007312E8">
        <w:t>8.</w:t>
      </w:r>
    </w:p>
    <w:p w14:paraId="1C62E1D3" w14:textId="77777777" w:rsidR="00624359" w:rsidRPr="00B67A72" w:rsidRDefault="00624359" w:rsidP="00836DDF">
      <w:pPr>
        <w:pStyle w:val="Brdtextmedindrag"/>
        <w:jc w:val="center"/>
        <w:rPr>
          <w:b/>
          <w:bCs/>
        </w:rPr>
      </w:pPr>
    </w:p>
    <w:p w14:paraId="187E17BF" w14:textId="77777777" w:rsidR="00624359" w:rsidRDefault="00624359" w:rsidP="00836DDF">
      <w:pPr>
        <w:pStyle w:val="Brdtextmedindrag"/>
        <w:keepNext/>
        <w:keepLines/>
        <w:jc w:val="center"/>
      </w:pPr>
      <w:r>
        <w:t>1 d §</w:t>
      </w:r>
      <w:r>
        <w:rPr>
          <w:rStyle w:val="Fotnotsreferens"/>
        </w:rPr>
        <w:footnoteReference w:id="74"/>
      </w:r>
    </w:p>
    <w:p w14:paraId="3861C7CA" w14:textId="77777777" w:rsidR="00624359" w:rsidRDefault="00624359" w:rsidP="00836DDF">
      <w:pPr>
        <w:pStyle w:val="Brdtextmedindrag"/>
        <w:keepNext/>
        <w:keepLines/>
        <w:ind w:firstLine="0"/>
      </w:pPr>
      <w:r>
        <w:t>En ansökan om omprövning eller om tillstånd att ändra en verksamhet ska innehålla en redogörelse för alla tillståndsbestämmelser och villkor som gäller för verksamheten enligt tidigare tillstånd.</w:t>
      </w:r>
    </w:p>
    <w:p w14:paraId="1A3A5C36" w14:textId="77777777" w:rsidR="00624359" w:rsidRDefault="00624359" w:rsidP="00836DDF">
      <w:pPr>
        <w:pStyle w:val="Brdtextmedindrag"/>
      </w:pPr>
      <w:r>
        <w:t>Om ansökan avser ett ändringstillstånd enligt 16 kap. 2 a §, ska ansökan också innehålla</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34DE58C6" w14:textId="77777777">
        <w:tc>
          <w:tcPr>
            <w:tcW w:w="2500" w:type="pct"/>
            <w:shd w:val="clear" w:color="auto" w:fill="auto"/>
            <w:tcMar>
              <w:left w:w="0" w:type="dxa"/>
            </w:tcMar>
          </w:tcPr>
          <w:p w14:paraId="4BF05690" w14:textId="77777777" w:rsidR="00624359" w:rsidRDefault="00624359" w:rsidP="004E1D29">
            <w:pPr>
              <w:pStyle w:val="Brdtextmedindrag"/>
            </w:pPr>
            <w:r>
              <w:t xml:space="preserve">1. de uppgifter som behövs för att bedöma </w:t>
            </w:r>
            <w:r w:rsidRPr="000C3DA6">
              <w:rPr>
                <w:i/>
                <w:iCs/>
              </w:rPr>
              <w:t>om ett sådant ändrings</w:t>
            </w:r>
            <w:r w:rsidRPr="000C3DA6">
              <w:rPr>
                <w:i/>
                <w:iCs/>
              </w:rPr>
              <w:softHyphen/>
              <w:t>tillstånd är</w:t>
            </w:r>
            <w:r>
              <w:t xml:space="preserve"> </w:t>
            </w:r>
            <w:r w:rsidRPr="00F12DDF">
              <w:rPr>
                <w:i/>
                <w:iCs/>
              </w:rPr>
              <w:t>lämpligt</w:t>
            </w:r>
            <w:r>
              <w:t>, och</w:t>
            </w:r>
          </w:p>
        </w:tc>
        <w:tc>
          <w:tcPr>
            <w:tcW w:w="2500" w:type="pct"/>
            <w:shd w:val="clear" w:color="auto" w:fill="auto"/>
            <w:tcMar>
              <w:right w:w="0" w:type="dxa"/>
            </w:tcMar>
          </w:tcPr>
          <w:p w14:paraId="5E35AF12" w14:textId="77777777" w:rsidR="00624359" w:rsidRDefault="00624359" w:rsidP="004E1D29">
            <w:pPr>
              <w:pStyle w:val="Brdtextmedindrag"/>
            </w:pPr>
            <w:r>
              <w:t xml:space="preserve">1. de uppgifter som behövs för att bedöma </w:t>
            </w:r>
            <w:r w:rsidRPr="000C3DA6">
              <w:rPr>
                <w:i/>
                <w:iCs/>
              </w:rPr>
              <w:t xml:space="preserve">att </w:t>
            </w:r>
            <w:r>
              <w:rPr>
                <w:i/>
                <w:iCs/>
              </w:rPr>
              <w:t xml:space="preserve">det </w:t>
            </w:r>
            <w:r w:rsidRPr="00BB7AE6">
              <w:rPr>
                <w:i/>
              </w:rPr>
              <w:t>inte</w:t>
            </w:r>
            <w:r>
              <w:t xml:space="preserve"> </w:t>
            </w:r>
            <w:r w:rsidRPr="008C218F">
              <w:rPr>
                <w:i/>
                <w:iCs/>
              </w:rPr>
              <w:t xml:space="preserve">är </w:t>
            </w:r>
            <w:r w:rsidRPr="00F12DDF">
              <w:rPr>
                <w:i/>
                <w:iCs/>
              </w:rPr>
              <w:t>olämpligt</w:t>
            </w:r>
            <w:r>
              <w:t xml:space="preserve"> </w:t>
            </w:r>
            <w:r w:rsidRPr="008C218F">
              <w:rPr>
                <w:i/>
                <w:iCs/>
              </w:rPr>
              <w:t>att tillståndet begränsas till att enbart avse ändringen av verksamheten</w:t>
            </w:r>
            <w:r>
              <w:t>, och</w:t>
            </w:r>
          </w:p>
        </w:tc>
      </w:tr>
    </w:tbl>
    <w:p w14:paraId="6EE4A43A" w14:textId="77777777" w:rsidR="00624359" w:rsidRDefault="00624359" w:rsidP="00836DDF">
      <w:pPr>
        <w:pStyle w:val="Brdtextmedindrag"/>
        <w:jc w:val="left"/>
      </w:pPr>
      <w:r>
        <w:t>2. en avfallshanteringsplan för utvinningsavfall när en sådan krävs enligt föreskrifter som har meddelats med stöd av 15 kap. 40 §.</w:t>
      </w:r>
    </w:p>
    <w:p w14:paraId="547D4845" w14:textId="77777777" w:rsidR="00624359" w:rsidRDefault="00624359" w:rsidP="00836DDF">
      <w:pPr>
        <w:pStyle w:val="Brdtextmedindrag"/>
        <w:jc w:val="left"/>
      </w:pPr>
      <w:r w:rsidRPr="00896DFF">
        <w:t>Om ansökan avser en omprövning enligt 24</w:t>
      </w:r>
      <w:r>
        <w:t> </w:t>
      </w:r>
      <w:r w:rsidRPr="00896DFF">
        <w:t>kap. 13</w:t>
      </w:r>
      <w:r>
        <w:t> </w:t>
      </w:r>
      <w:r w:rsidRPr="00896DFF">
        <w:t>a</w:t>
      </w:r>
      <w:r>
        <w:t> </w:t>
      </w:r>
      <w:r w:rsidRPr="00896DFF">
        <w:t>§ ska den också innehålla en redogörelse för de arbeten som återstår för den tillstånds</w:t>
      </w:r>
      <w:r>
        <w:softHyphen/>
      </w:r>
      <w:r w:rsidRPr="00896DFF">
        <w:t>givna vattenverksamheten.</w:t>
      </w:r>
    </w:p>
    <w:p w14:paraId="654A5B00" w14:textId="77777777" w:rsidR="00624359" w:rsidRDefault="00624359" w:rsidP="00836DDF">
      <w:pPr>
        <w:pStyle w:val="Brdtextmedindrag"/>
        <w:jc w:val="left"/>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5100627E" w14:textId="77777777">
        <w:tc>
          <w:tcPr>
            <w:tcW w:w="2500" w:type="pct"/>
            <w:shd w:val="clear" w:color="auto" w:fill="auto"/>
            <w:tcMar>
              <w:left w:w="0" w:type="dxa"/>
            </w:tcMar>
          </w:tcPr>
          <w:p w14:paraId="70920A54" w14:textId="77777777" w:rsidR="00624359" w:rsidRDefault="00624359" w:rsidP="004E1D29">
            <w:pPr>
              <w:pStyle w:val="Brdtextmedindrag"/>
            </w:pPr>
            <w:bookmarkStart w:id="166" w:name="_Hlk138855873"/>
          </w:p>
        </w:tc>
        <w:tc>
          <w:tcPr>
            <w:tcW w:w="2500" w:type="pct"/>
            <w:shd w:val="clear" w:color="auto" w:fill="auto"/>
            <w:tcMar>
              <w:right w:w="0" w:type="dxa"/>
            </w:tcMar>
          </w:tcPr>
          <w:p w14:paraId="2DA337F8" w14:textId="77777777" w:rsidR="00624359" w:rsidRPr="00C8390D" w:rsidRDefault="00624359" w:rsidP="004E1D29">
            <w:pPr>
              <w:pStyle w:val="Brdtextmedindrag"/>
              <w:ind w:firstLine="0"/>
              <w:rPr>
                <w:i/>
                <w:iCs/>
              </w:rPr>
            </w:pPr>
            <w:r>
              <w:rPr>
                <w:i/>
                <w:iCs/>
              </w:rPr>
              <w:t>1 g §</w:t>
            </w:r>
          </w:p>
        </w:tc>
      </w:tr>
      <w:tr w:rsidR="00D927B8" w14:paraId="16CF6F51" w14:textId="77777777">
        <w:tc>
          <w:tcPr>
            <w:tcW w:w="2500" w:type="pct"/>
            <w:shd w:val="clear" w:color="auto" w:fill="auto"/>
            <w:tcMar>
              <w:left w:w="0" w:type="dxa"/>
            </w:tcMar>
          </w:tcPr>
          <w:p w14:paraId="4666AA4E" w14:textId="77777777" w:rsidR="00624359" w:rsidRDefault="00624359" w:rsidP="004E1D29">
            <w:pPr>
              <w:pStyle w:val="Brdtextmedindrag"/>
            </w:pPr>
          </w:p>
        </w:tc>
        <w:tc>
          <w:tcPr>
            <w:tcW w:w="2500" w:type="pct"/>
            <w:shd w:val="clear" w:color="auto" w:fill="auto"/>
            <w:tcMar>
              <w:right w:w="0" w:type="dxa"/>
            </w:tcMar>
          </w:tcPr>
          <w:p w14:paraId="6BA05F0E" w14:textId="77777777" w:rsidR="00624359" w:rsidRPr="00C8390D" w:rsidRDefault="00624359" w:rsidP="004E1D29">
            <w:pPr>
              <w:pStyle w:val="Brdtextmedindrag"/>
              <w:ind w:firstLine="0"/>
              <w:rPr>
                <w:i/>
                <w:iCs/>
              </w:rPr>
            </w:pPr>
            <w:r>
              <w:rPr>
                <w:i/>
                <w:iCs/>
              </w:rPr>
              <w:t>En ansökan om giltighetsförläng</w:t>
            </w:r>
            <w:r>
              <w:rPr>
                <w:i/>
                <w:iCs/>
              </w:rPr>
              <w:softHyphen/>
              <w:t>ning av ett tillstånd enligt 24 kap. 14 a § ska innehålla den utredning om verksamheten och övriga för</w:t>
            </w:r>
            <w:r>
              <w:rPr>
                <w:i/>
                <w:iCs/>
              </w:rPr>
              <w:softHyphen/>
              <w:t>hållanden som behövs för pröv</w:t>
            </w:r>
            <w:r>
              <w:rPr>
                <w:i/>
                <w:iCs/>
              </w:rPr>
              <w:softHyphen/>
              <w:t>ningen.</w:t>
            </w:r>
          </w:p>
        </w:tc>
      </w:tr>
      <w:bookmarkEnd w:id="166"/>
    </w:tbl>
    <w:p w14:paraId="72D0D1CD" w14:textId="77777777" w:rsidR="00624359" w:rsidRDefault="00624359" w:rsidP="00836DDF">
      <w:pPr>
        <w:pStyle w:val="Brdtextmedindrag"/>
        <w:jc w:val="left"/>
      </w:pPr>
    </w:p>
    <w:p w14:paraId="500D9352" w14:textId="77777777" w:rsidR="00624359" w:rsidRDefault="00624359" w:rsidP="00836DDF">
      <w:pPr>
        <w:pStyle w:val="Brdtextmedindrag"/>
        <w:keepNext/>
        <w:keepLines/>
        <w:jc w:val="center"/>
      </w:pPr>
      <w:bookmarkStart w:id="167" w:name="_Hlk136344740"/>
      <w:r>
        <w:t>2 §</w:t>
      </w:r>
      <w:r>
        <w:rPr>
          <w:rStyle w:val="Fotnotsreferens"/>
        </w:rPr>
        <w:footnoteReference w:id="75"/>
      </w:r>
    </w:p>
    <w:tbl>
      <w:tblPr>
        <w:tblW w:w="5000" w:type="pct"/>
        <w:tblCellMar>
          <w:left w:w="125" w:type="dxa"/>
          <w:right w:w="125" w:type="dxa"/>
        </w:tblCellMar>
        <w:tblLook w:val="0600" w:firstRow="0" w:lastRow="0" w:firstColumn="0" w:lastColumn="0" w:noHBand="1" w:noVBand="1"/>
      </w:tblPr>
      <w:tblGrid>
        <w:gridCol w:w="2948"/>
        <w:gridCol w:w="2949"/>
      </w:tblGrid>
      <w:tr w:rsidR="00D927B8" w14:paraId="024E8EA5" w14:textId="77777777">
        <w:tc>
          <w:tcPr>
            <w:tcW w:w="2500" w:type="pct"/>
            <w:shd w:val="clear" w:color="auto" w:fill="auto"/>
            <w:tcMar>
              <w:left w:w="0" w:type="dxa"/>
            </w:tcMar>
          </w:tcPr>
          <w:p w14:paraId="33D98649" w14:textId="77777777" w:rsidR="00624359" w:rsidRDefault="00624359" w:rsidP="004E1D29">
            <w:pPr>
              <w:pStyle w:val="Brdtextmedindrag"/>
              <w:keepNext/>
              <w:keepLines/>
              <w:ind w:firstLine="0"/>
            </w:pPr>
            <w:r>
              <w:t xml:space="preserve">Ansökningshandlingarna </w:t>
            </w:r>
            <w:r w:rsidRPr="005938BE">
              <w:rPr>
                <w:i/>
                <w:iCs/>
              </w:rPr>
              <w:t>skall</w:t>
            </w:r>
            <w:r>
              <w:t xml:space="preserve"> </w:t>
            </w:r>
            <w:r w:rsidRPr="000201F3">
              <w:rPr>
                <w:i/>
                <w:iCs/>
              </w:rPr>
              <w:t>ges</w:t>
            </w:r>
            <w:r>
              <w:t xml:space="preserve"> in i det antal exemplar som mark- och miljödomstolen </w:t>
            </w:r>
            <w:r w:rsidRPr="00525B65">
              <w:rPr>
                <w:i/>
                <w:iCs/>
              </w:rPr>
              <w:t>finner behöv</w:t>
            </w:r>
            <w:r>
              <w:rPr>
                <w:i/>
                <w:iCs/>
              </w:rPr>
              <w:softHyphen/>
            </w:r>
            <w:r w:rsidRPr="00525B65">
              <w:rPr>
                <w:i/>
                <w:iCs/>
              </w:rPr>
              <w:t>ligt</w:t>
            </w:r>
            <w:r>
              <w:t>.</w:t>
            </w:r>
          </w:p>
        </w:tc>
        <w:tc>
          <w:tcPr>
            <w:tcW w:w="2500" w:type="pct"/>
            <w:shd w:val="clear" w:color="auto" w:fill="auto"/>
            <w:tcMar>
              <w:right w:w="0" w:type="dxa"/>
            </w:tcMar>
          </w:tcPr>
          <w:p w14:paraId="3B015BA9" w14:textId="77777777" w:rsidR="00624359" w:rsidRDefault="00624359" w:rsidP="004E1D29">
            <w:pPr>
              <w:pStyle w:val="Brdtextmedindrag"/>
              <w:keepNext/>
              <w:keepLines/>
              <w:ind w:firstLine="0"/>
            </w:pPr>
            <w:r>
              <w:t xml:space="preserve">Ansökningshandlingarna </w:t>
            </w:r>
            <w:r w:rsidRPr="005938BE">
              <w:rPr>
                <w:i/>
                <w:iCs/>
              </w:rPr>
              <w:t>ska</w:t>
            </w:r>
            <w:r>
              <w:t xml:space="preserve"> </w:t>
            </w:r>
            <w:r>
              <w:rPr>
                <w:i/>
                <w:iCs/>
              </w:rPr>
              <w:t>läm</w:t>
            </w:r>
            <w:r>
              <w:rPr>
                <w:i/>
                <w:iCs/>
              </w:rPr>
              <w:softHyphen/>
              <w:t>nas</w:t>
            </w:r>
            <w:r>
              <w:t xml:space="preserve"> in i det antal exemplar som mark- och miljödomstolen</w:t>
            </w:r>
            <w:r>
              <w:rPr>
                <w:i/>
                <w:iCs/>
              </w:rPr>
              <w:t xml:space="preserve"> anser behövs och i det format </w:t>
            </w:r>
            <w:r w:rsidRPr="004E43DA">
              <w:rPr>
                <w:i/>
                <w:iCs/>
              </w:rPr>
              <w:t>som dom</w:t>
            </w:r>
            <w:r>
              <w:rPr>
                <w:i/>
                <w:iCs/>
              </w:rPr>
              <w:softHyphen/>
            </w:r>
            <w:r w:rsidRPr="004E43DA">
              <w:rPr>
                <w:i/>
                <w:iCs/>
              </w:rPr>
              <w:t>stolen</w:t>
            </w:r>
            <w:r>
              <w:t xml:space="preserve"> </w:t>
            </w:r>
            <w:r>
              <w:rPr>
                <w:i/>
                <w:iCs/>
              </w:rPr>
              <w:t>anger</w:t>
            </w:r>
            <w:r>
              <w:t>.</w:t>
            </w:r>
          </w:p>
        </w:tc>
      </w:tr>
      <w:tr w:rsidR="00D927B8" w14:paraId="1AC30538" w14:textId="77777777">
        <w:tc>
          <w:tcPr>
            <w:tcW w:w="2500" w:type="pct"/>
            <w:shd w:val="clear" w:color="auto" w:fill="auto"/>
            <w:tcMar>
              <w:left w:w="0" w:type="dxa"/>
            </w:tcMar>
          </w:tcPr>
          <w:p w14:paraId="5D238CFC" w14:textId="77777777" w:rsidR="00624359" w:rsidRPr="00BE48A2" w:rsidRDefault="00624359" w:rsidP="004E1D29">
            <w:pPr>
              <w:pStyle w:val="Brdtextmedindrag"/>
              <w:rPr>
                <w:i/>
                <w:iCs/>
              </w:rPr>
            </w:pPr>
            <w:r w:rsidRPr="00BE48A2">
              <w:rPr>
                <w:i/>
                <w:iCs/>
              </w:rPr>
              <w:t>Har ansökningshandlingarna inte getts in i tillräckligt antal exemplar eller finner mark- och miljödomstolen att ansökan är ofullständig skall domstolen före</w:t>
            </w:r>
            <w:r>
              <w:rPr>
                <w:i/>
                <w:iCs/>
              </w:rPr>
              <w:softHyphen/>
            </w:r>
            <w:r w:rsidRPr="00BE48A2">
              <w:rPr>
                <w:i/>
                <w:iCs/>
              </w:rPr>
              <w:t xml:space="preserve">lägga sökanden att avhjälpa bristen inom viss tid. </w:t>
            </w:r>
            <w:r w:rsidRPr="00EA47F8">
              <w:rPr>
                <w:i/>
              </w:rPr>
              <w:t>Följer</w:t>
            </w:r>
            <w:r w:rsidRPr="00C17A8C">
              <w:t xml:space="preserve"> sökan</w:t>
            </w:r>
            <w:r w:rsidRPr="00C17A8C">
              <w:softHyphen/>
              <w:t xml:space="preserve">den inte </w:t>
            </w:r>
            <w:r w:rsidRPr="00EA47F8">
              <w:rPr>
                <w:i/>
              </w:rPr>
              <w:t>ett föreläggande</w:t>
            </w:r>
            <w:r w:rsidRPr="00C17A8C">
              <w:t>, får dom</w:t>
            </w:r>
            <w:r w:rsidRPr="00C17A8C">
              <w:softHyphen/>
              <w:t xml:space="preserve">stolen besluta att bristen </w:t>
            </w:r>
            <w:r w:rsidRPr="00BE48A2">
              <w:rPr>
                <w:i/>
                <w:iCs/>
              </w:rPr>
              <w:t xml:space="preserve">skall </w:t>
            </w:r>
            <w:r w:rsidRPr="00C17A8C">
              <w:t>avhjälpas på sökandens bekostnad eller, om bristen är så väsentlig att ansökan inte kan ligga till grund för prövning av målet, avvisa ansökan.</w:t>
            </w:r>
          </w:p>
        </w:tc>
        <w:tc>
          <w:tcPr>
            <w:tcW w:w="2500" w:type="pct"/>
            <w:shd w:val="clear" w:color="auto" w:fill="auto"/>
            <w:tcMar>
              <w:right w:w="0" w:type="dxa"/>
            </w:tcMar>
          </w:tcPr>
          <w:p w14:paraId="37E477BD" w14:textId="77777777" w:rsidR="00624359" w:rsidRPr="00956BA3" w:rsidRDefault="00624359" w:rsidP="004E1D29">
            <w:pPr>
              <w:pStyle w:val="Brdtextmedindrag"/>
              <w:rPr>
                <w:i/>
                <w:iCs/>
              </w:rPr>
            </w:pPr>
            <w:r w:rsidRPr="00956BA3">
              <w:rPr>
                <w:i/>
                <w:iCs/>
              </w:rPr>
              <w:t>Domstolen ska förelägga sökan</w:t>
            </w:r>
            <w:r w:rsidRPr="00956BA3">
              <w:rPr>
                <w:i/>
                <w:iCs/>
              </w:rPr>
              <w:softHyphen/>
              <w:t>den att inom viss tid avhjälpa en brist i ansökan</w:t>
            </w:r>
            <w:r>
              <w:rPr>
                <w:i/>
                <w:iCs/>
              </w:rPr>
              <w:t xml:space="preserve"> som består i att</w:t>
            </w:r>
            <w:r w:rsidRPr="00956BA3">
              <w:rPr>
                <w:i/>
                <w:iCs/>
              </w:rPr>
              <w:t xml:space="preserve"> ansökningshandlingarna</w:t>
            </w:r>
          </w:p>
          <w:p w14:paraId="52D25F7B" w14:textId="77777777" w:rsidR="00624359" w:rsidRPr="00956BA3" w:rsidRDefault="00624359" w:rsidP="004E1D29">
            <w:pPr>
              <w:pStyle w:val="Brdtextmedindrag"/>
              <w:rPr>
                <w:i/>
                <w:iCs/>
              </w:rPr>
            </w:pPr>
            <w:r w:rsidRPr="00956BA3">
              <w:rPr>
                <w:i/>
                <w:iCs/>
              </w:rPr>
              <w:t>1.</w:t>
            </w:r>
            <w:r>
              <w:rPr>
                <w:i/>
                <w:iCs/>
              </w:rPr>
              <w:t> </w:t>
            </w:r>
            <w:r w:rsidRPr="00956BA3">
              <w:rPr>
                <w:i/>
                <w:iCs/>
              </w:rPr>
              <w:t xml:space="preserve">inte har lämnats in i rätt antal </w:t>
            </w:r>
            <w:r>
              <w:rPr>
                <w:i/>
                <w:iCs/>
              </w:rPr>
              <w:t xml:space="preserve">exemplar </w:t>
            </w:r>
            <w:r w:rsidRPr="00956BA3">
              <w:rPr>
                <w:i/>
                <w:iCs/>
              </w:rPr>
              <w:t>eller format,</w:t>
            </w:r>
            <w:r>
              <w:rPr>
                <w:i/>
                <w:iCs/>
              </w:rPr>
              <w:t xml:space="preserve"> </w:t>
            </w:r>
            <w:r w:rsidRPr="00956BA3">
              <w:rPr>
                <w:i/>
                <w:iCs/>
              </w:rPr>
              <w:t>eller</w:t>
            </w:r>
          </w:p>
          <w:p w14:paraId="6BA5D902" w14:textId="77777777" w:rsidR="00624359" w:rsidRPr="00956BA3" w:rsidRDefault="00624359" w:rsidP="004E1D29">
            <w:pPr>
              <w:pStyle w:val="Brdtextmedindrag"/>
              <w:rPr>
                <w:i/>
                <w:iCs/>
              </w:rPr>
            </w:pPr>
            <w:r>
              <w:rPr>
                <w:i/>
                <w:iCs/>
              </w:rPr>
              <w:t>2</w:t>
            </w:r>
            <w:r w:rsidRPr="00956BA3">
              <w:rPr>
                <w:i/>
                <w:iCs/>
              </w:rPr>
              <w:t>.</w:t>
            </w:r>
            <w:r>
              <w:rPr>
                <w:i/>
                <w:iCs/>
              </w:rPr>
              <w:t> </w:t>
            </w:r>
            <w:r w:rsidRPr="00956BA3">
              <w:rPr>
                <w:i/>
                <w:iCs/>
              </w:rPr>
              <w:t>är ofullständiga på annat sätt.</w:t>
            </w:r>
          </w:p>
          <w:p w14:paraId="54830E12" w14:textId="77777777" w:rsidR="00624359" w:rsidRPr="00956BA3" w:rsidRDefault="00624359" w:rsidP="004E1D29">
            <w:pPr>
              <w:pStyle w:val="Brdtextmedindrag"/>
              <w:rPr>
                <w:i/>
                <w:iCs/>
              </w:rPr>
            </w:pPr>
            <w:r w:rsidRPr="00EA47F8">
              <w:rPr>
                <w:i/>
                <w:iCs/>
              </w:rPr>
              <w:t>Om</w:t>
            </w:r>
            <w:r w:rsidRPr="00C17A8C">
              <w:t xml:space="preserve"> sökanden inte </w:t>
            </w:r>
            <w:r w:rsidRPr="00EA47F8">
              <w:rPr>
                <w:i/>
                <w:iCs/>
              </w:rPr>
              <w:t>följer</w:t>
            </w:r>
            <w:r>
              <w:t xml:space="preserve"> </w:t>
            </w:r>
            <w:r w:rsidRPr="00EA47F8">
              <w:rPr>
                <w:i/>
                <w:iCs/>
              </w:rPr>
              <w:t>före</w:t>
            </w:r>
            <w:r>
              <w:rPr>
                <w:i/>
                <w:iCs/>
              </w:rPr>
              <w:softHyphen/>
            </w:r>
            <w:r w:rsidRPr="00EA47F8">
              <w:rPr>
                <w:i/>
                <w:iCs/>
              </w:rPr>
              <w:t>läggandet</w:t>
            </w:r>
            <w:r>
              <w:t>,</w:t>
            </w:r>
            <w:r w:rsidRPr="00C17A8C">
              <w:t xml:space="preserve"> får domstolen besluta att bristen</w:t>
            </w:r>
            <w:r>
              <w:rPr>
                <w:i/>
                <w:iCs/>
              </w:rPr>
              <w:t xml:space="preserve"> ska </w:t>
            </w:r>
            <w:r w:rsidRPr="00C17A8C">
              <w:t>avhjälpas på sökandens bekostnad eller, om bristen är så väsentlig att ansökan inte kan ligga till grund för prövning av målet, avvisa ansökan</w:t>
            </w:r>
            <w:r>
              <w:t>.</w:t>
            </w:r>
          </w:p>
        </w:tc>
      </w:tr>
      <w:bookmarkEnd w:id="167"/>
    </w:tbl>
    <w:p w14:paraId="508B0975" w14:textId="77777777" w:rsidR="00624359" w:rsidRDefault="00624359" w:rsidP="00836DDF">
      <w:pPr>
        <w:pStyle w:val="Brdtextmedindrag"/>
        <w:jc w:val="center"/>
      </w:pPr>
    </w:p>
    <w:p w14:paraId="00F6A34D" w14:textId="77777777" w:rsidR="00624359" w:rsidRDefault="00624359" w:rsidP="00836DDF">
      <w:pPr>
        <w:pStyle w:val="Brdtextmedindrag"/>
        <w:jc w:val="center"/>
      </w:pPr>
      <w:r>
        <w:t>3 §</w:t>
      </w:r>
      <w:r>
        <w:rPr>
          <w:rStyle w:val="Fotnotsreferens"/>
        </w:rPr>
        <w:footnoteReference w:id="76"/>
      </w:r>
    </w:p>
    <w:tbl>
      <w:tblPr>
        <w:tblW w:w="5000" w:type="pct"/>
        <w:tblCellMar>
          <w:left w:w="125" w:type="dxa"/>
          <w:right w:w="125" w:type="dxa"/>
        </w:tblCellMar>
        <w:tblLook w:val="0600" w:firstRow="0" w:lastRow="0" w:firstColumn="0" w:lastColumn="0" w:noHBand="1" w:noVBand="1"/>
      </w:tblPr>
      <w:tblGrid>
        <w:gridCol w:w="2948"/>
        <w:gridCol w:w="2949"/>
      </w:tblGrid>
      <w:tr w:rsidR="00D927B8" w14:paraId="4CE73F44" w14:textId="77777777">
        <w:tc>
          <w:tcPr>
            <w:tcW w:w="2500" w:type="pct"/>
            <w:shd w:val="clear" w:color="auto" w:fill="auto"/>
            <w:tcMar>
              <w:left w:w="0" w:type="dxa"/>
            </w:tcMar>
          </w:tcPr>
          <w:p w14:paraId="10E373A1" w14:textId="77777777" w:rsidR="00624359" w:rsidRDefault="00624359" w:rsidP="004E1D29">
            <w:pPr>
              <w:pStyle w:val="Brdtextmedindrag"/>
              <w:ind w:firstLine="0"/>
            </w:pPr>
            <w:r>
              <w:t>Om en ansökan tas upp till pröv</w:t>
            </w:r>
            <w:r>
              <w:softHyphen/>
              <w:t xml:space="preserve">ning, </w:t>
            </w:r>
            <w:r w:rsidRPr="00CB2082">
              <w:rPr>
                <w:i/>
                <w:iCs/>
              </w:rPr>
              <w:t>skall</w:t>
            </w:r>
            <w:r>
              <w:t xml:space="preserve"> mark- och miljödom</w:t>
            </w:r>
            <w:r>
              <w:softHyphen/>
              <w:t>stolen utfärda kungörelse. Kungör</w:t>
            </w:r>
            <w:r>
              <w:softHyphen/>
              <w:t xml:space="preserve">elsen </w:t>
            </w:r>
            <w:r w:rsidRPr="00CB2082">
              <w:rPr>
                <w:i/>
                <w:iCs/>
              </w:rPr>
              <w:t xml:space="preserve">skall </w:t>
            </w:r>
            <w:r>
              <w:t>innehålla</w:t>
            </w:r>
          </w:p>
        </w:tc>
        <w:tc>
          <w:tcPr>
            <w:tcW w:w="2500" w:type="pct"/>
            <w:shd w:val="clear" w:color="auto" w:fill="auto"/>
            <w:tcMar>
              <w:right w:w="0" w:type="dxa"/>
            </w:tcMar>
          </w:tcPr>
          <w:p w14:paraId="00D792E1" w14:textId="77777777" w:rsidR="00624359" w:rsidRDefault="00624359" w:rsidP="004E1D29">
            <w:pPr>
              <w:pStyle w:val="Brdtextmedindrag"/>
              <w:ind w:firstLine="0"/>
            </w:pPr>
            <w:r>
              <w:t>Om en ansökan tas upp till pröv</w:t>
            </w:r>
            <w:r>
              <w:softHyphen/>
              <w:t xml:space="preserve">ning, </w:t>
            </w:r>
            <w:r w:rsidRPr="00CB2082">
              <w:rPr>
                <w:i/>
                <w:iCs/>
              </w:rPr>
              <w:t>ska</w:t>
            </w:r>
            <w:r>
              <w:t xml:space="preserve"> mark- och miljödom</w:t>
            </w:r>
            <w:r>
              <w:softHyphen/>
              <w:t xml:space="preserve">stolen utfärda </w:t>
            </w:r>
            <w:r>
              <w:rPr>
                <w:i/>
                <w:iCs/>
              </w:rPr>
              <w:t xml:space="preserve">en </w:t>
            </w:r>
            <w:r>
              <w:t xml:space="preserve">kungörelse. Kungörelsen </w:t>
            </w:r>
            <w:r w:rsidRPr="00CB2082">
              <w:rPr>
                <w:i/>
                <w:iCs/>
              </w:rPr>
              <w:t>ska</w:t>
            </w:r>
            <w:r>
              <w:t xml:space="preserve"> innehålla</w:t>
            </w:r>
          </w:p>
        </w:tc>
      </w:tr>
    </w:tbl>
    <w:p w14:paraId="19D323C5" w14:textId="77777777" w:rsidR="00624359" w:rsidRDefault="00624359" w:rsidP="00836DDF">
      <w:pPr>
        <w:pStyle w:val="Brdtextmedindrag"/>
      </w:pPr>
      <w:r>
        <w:t>1. en kortfattad redogörelse för ansökan och i mål om vattenverksamhet uppgift om de fastigheter som kan beröras,</w:t>
      </w:r>
    </w:p>
    <w:p w14:paraId="540FEE3E" w14:textId="77777777" w:rsidR="00624359" w:rsidRDefault="00624359" w:rsidP="00836DDF">
      <w:pPr>
        <w:pStyle w:val="Brdtextmedindrag"/>
      </w:pPr>
      <w:r>
        <w:t>2. en upplysning om innehållet i 7 §, om den inte kan lämnas på annat lämpligt sätt, samt en upplysning om innehållet i 10 och 19 §§,</w:t>
      </w:r>
    </w:p>
    <w:p w14:paraId="0233AAC7" w14:textId="77777777" w:rsidR="00624359" w:rsidRDefault="00624359" w:rsidP="00836DDF">
      <w:pPr>
        <w:pStyle w:val="Brdtextmedindrag"/>
      </w:pPr>
      <w:r>
        <w:t>3. sista tidpunkt för synpunkter enligt 10 §,</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5E72E1DA" w14:textId="77777777">
        <w:tc>
          <w:tcPr>
            <w:tcW w:w="2500" w:type="pct"/>
            <w:shd w:val="clear" w:color="auto" w:fill="auto"/>
            <w:tcMar>
              <w:left w:w="0" w:type="dxa"/>
            </w:tcMar>
          </w:tcPr>
          <w:p w14:paraId="132B3723" w14:textId="77777777" w:rsidR="00624359" w:rsidRDefault="00624359" w:rsidP="004E1D29">
            <w:pPr>
              <w:pStyle w:val="Brdtextmedindrag"/>
            </w:pPr>
            <w:r>
              <w:t xml:space="preserve">4. ett tillkännagivande om att kallelser och andra meddelanden i målet till parterna </w:t>
            </w:r>
            <w:r w:rsidRPr="00CB2082">
              <w:rPr>
                <w:i/>
                <w:iCs/>
              </w:rPr>
              <w:t>skall</w:t>
            </w:r>
            <w:r>
              <w:t xml:space="preserve"> införas i alla, eller vissa namngivna ortstid</w:t>
            </w:r>
            <w:r>
              <w:softHyphen/>
              <w:t>ningar och att de, om de inte särskilt skickas till en part, hålls tillgäng</w:t>
            </w:r>
            <w:r>
              <w:softHyphen/>
              <w:t xml:space="preserve">liga </w:t>
            </w:r>
            <w:r w:rsidRPr="00CB2082">
              <w:rPr>
                <w:i/>
                <w:iCs/>
              </w:rPr>
              <w:t xml:space="preserve">hos den som förvarar </w:t>
            </w:r>
            <w:r w:rsidRPr="00BB1BF7">
              <w:t>akten</w:t>
            </w:r>
            <w:r w:rsidRPr="00CB2082">
              <w:rPr>
                <w:i/>
                <w:iCs/>
              </w:rPr>
              <w:t xml:space="preserve">, </w:t>
            </w:r>
            <w:r w:rsidRPr="000C3DA6">
              <w:t>och</w:t>
            </w:r>
          </w:p>
        </w:tc>
        <w:tc>
          <w:tcPr>
            <w:tcW w:w="2500" w:type="pct"/>
            <w:shd w:val="clear" w:color="auto" w:fill="auto"/>
            <w:tcMar>
              <w:right w:w="0" w:type="dxa"/>
            </w:tcMar>
          </w:tcPr>
          <w:p w14:paraId="7BEEFEF3" w14:textId="77777777" w:rsidR="00624359" w:rsidRDefault="00624359" w:rsidP="004E1D29">
            <w:pPr>
              <w:pStyle w:val="Brdtextmedindrag"/>
            </w:pPr>
            <w:r>
              <w:t xml:space="preserve">4. ett tillkännagivande om att kallelser och andra meddelanden i målet till parterna </w:t>
            </w:r>
            <w:r>
              <w:rPr>
                <w:i/>
                <w:iCs/>
              </w:rPr>
              <w:t>kommer att</w:t>
            </w:r>
            <w:r>
              <w:t xml:space="preserve"> införas i alla, eller vissa namngivna ortstidningar och att de, om de inte särskilt skickas till en part, hålls tillgängliga </w:t>
            </w:r>
            <w:r w:rsidRPr="00BB1BF7">
              <w:rPr>
                <w:i/>
                <w:iCs/>
              </w:rPr>
              <w:t xml:space="preserve">i </w:t>
            </w:r>
            <w:r>
              <w:t>akten, och</w:t>
            </w:r>
          </w:p>
        </w:tc>
      </w:tr>
      <w:tr w:rsidR="00D927B8" w14:paraId="784F5357" w14:textId="77777777">
        <w:tc>
          <w:tcPr>
            <w:tcW w:w="2500" w:type="pct"/>
            <w:shd w:val="clear" w:color="auto" w:fill="auto"/>
            <w:tcMar>
              <w:left w:w="0" w:type="dxa"/>
            </w:tcMar>
          </w:tcPr>
          <w:p w14:paraId="10BB75E2" w14:textId="77777777" w:rsidR="00624359" w:rsidRDefault="00624359" w:rsidP="004E1D29">
            <w:pPr>
              <w:pStyle w:val="Brdtextmedindrag"/>
            </w:pPr>
            <w:r>
              <w:t>5. </w:t>
            </w:r>
            <w:r w:rsidRPr="00CB2082">
              <w:rPr>
                <w:i/>
                <w:iCs/>
              </w:rPr>
              <w:t>namn och adress på aktför</w:t>
            </w:r>
            <w:r>
              <w:rPr>
                <w:i/>
                <w:iCs/>
              </w:rPr>
              <w:softHyphen/>
            </w:r>
            <w:r w:rsidRPr="00CB2082">
              <w:rPr>
                <w:i/>
                <w:iCs/>
              </w:rPr>
              <w:t>vararen.</w:t>
            </w:r>
          </w:p>
        </w:tc>
        <w:tc>
          <w:tcPr>
            <w:tcW w:w="2500" w:type="pct"/>
            <w:shd w:val="clear" w:color="auto" w:fill="auto"/>
            <w:tcMar>
              <w:right w:w="0" w:type="dxa"/>
            </w:tcMar>
          </w:tcPr>
          <w:p w14:paraId="02A621CB" w14:textId="77777777" w:rsidR="00624359" w:rsidRDefault="00624359" w:rsidP="004E1D29">
            <w:pPr>
              <w:pStyle w:val="Brdtextmedindrag"/>
            </w:pPr>
            <w:r>
              <w:t>5. </w:t>
            </w:r>
            <w:r w:rsidRPr="00CB2082">
              <w:rPr>
                <w:i/>
                <w:iCs/>
              </w:rPr>
              <w:t xml:space="preserve">uppgift om </w:t>
            </w:r>
            <w:r>
              <w:rPr>
                <w:i/>
                <w:iCs/>
              </w:rPr>
              <w:t>en</w:t>
            </w:r>
            <w:r w:rsidRPr="00CB2082">
              <w:rPr>
                <w:i/>
                <w:iCs/>
              </w:rPr>
              <w:t xml:space="preserve"> webbplats eller </w:t>
            </w:r>
            <w:r>
              <w:rPr>
                <w:i/>
                <w:iCs/>
              </w:rPr>
              <w:t>e</w:t>
            </w:r>
            <w:r w:rsidRPr="00CB2082">
              <w:rPr>
                <w:i/>
                <w:iCs/>
              </w:rPr>
              <w:t xml:space="preserve">n </w:t>
            </w:r>
            <w:r>
              <w:rPr>
                <w:i/>
                <w:iCs/>
              </w:rPr>
              <w:t>lokal</w:t>
            </w:r>
            <w:r w:rsidRPr="00CB2082">
              <w:rPr>
                <w:i/>
                <w:iCs/>
              </w:rPr>
              <w:t xml:space="preserve"> där akten </w:t>
            </w:r>
            <w:r>
              <w:rPr>
                <w:i/>
                <w:iCs/>
              </w:rPr>
              <w:t>hålls tillgänglig.</w:t>
            </w:r>
          </w:p>
        </w:tc>
      </w:tr>
      <w:tr w:rsidR="00D927B8" w14:paraId="163D2712" w14:textId="77777777">
        <w:tc>
          <w:tcPr>
            <w:tcW w:w="2500" w:type="pct"/>
            <w:shd w:val="clear" w:color="auto" w:fill="auto"/>
            <w:tcMar>
              <w:left w:w="0" w:type="dxa"/>
            </w:tcMar>
          </w:tcPr>
          <w:p w14:paraId="38325EE2" w14:textId="77777777" w:rsidR="00624359" w:rsidRDefault="00624359" w:rsidP="004E1D29">
            <w:pPr>
              <w:pStyle w:val="Brdtextmedindrag"/>
            </w:pPr>
          </w:p>
        </w:tc>
        <w:tc>
          <w:tcPr>
            <w:tcW w:w="2500" w:type="pct"/>
            <w:shd w:val="clear" w:color="auto" w:fill="auto"/>
            <w:tcMar>
              <w:right w:w="0" w:type="dxa"/>
            </w:tcMar>
          </w:tcPr>
          <w:p w14:paraId="7F6EE8A7" w14:textId="77777777" w:rsidR="00624359" w:rsidRPr="00CB2082" w:rsidRDefault="00624359" w:rsidP="004E1D29">
            <w:pPr>
              <w:pStyle w:val="Brdtextmedindrag"/>
              <w:rPr>
                <w:i/>
                <w:iCs/>
              </w:rPr>
            </w:pPr>
            <w:r w:rsidRPr="006B1C19">
              <w:rPr>
                <w:i/>
                <w:iCs/>
              </w:rPr>
              <w:t>Om målet kan komma att avgöras på handlingarna, ska det anges i kungörelsen</w:t>
            </w:r>
            <w:r>
              <w:rPr>
                <w:i/>
                <w:iCs/>
              </w:rPr>
              <w:t>.</w:t>
            </w:r>
          </w:p>
        </w:tc>
      </w:tr>
      <w:tr w:rsidR="00D927B8" w14:paraId="431097C2" w14:textId="77777777">
        <w:trPr>
          <w:cantSplit/>
        </w:trPr>
        <w:tc>
          <w:tcPr>
            <w:tcW w:w="2500" w:type="pct"/>
            <w:shd w:val="clear" w:color="auto" w:fill="auto"/>
            <w:tcMar>
              <w:left w:w="0" w:type="dxa"/>
            </w:tcMar>
          </w:tcPr>
          <w:p w14:paraId="22DFE28A" w14:textId="77777777" w:rsidR="00624359" w:rsidRDefault="00624359" w:rsidP="004E1D29">
            <w:pPr>
              <w:pStyle w:val="Brdtextmedindrag"/>
            </w:pPr>
            <w:r w:rsidRPr="00521EC8">
              <w:rPr>
                <w:i/>
                <w:iCs/>
              </w:rPr>
              <w:t>Mark- och miljödomstolen skall förordna en eller flera personer att förvara ett exemplar av hand</w:t>
            </w:r>
            <w:r>
              <w:rPr>
                <w:i/>
                <w:iCs/>
              </w:rPr>
              <w:softHyphen/>
            </w:r>
            <w:r w:rsidRPr="00D02ACB">
              <w:rPr>
                <w:i/>
                <w:iCs/>
              </w:rPr>
              <w:t>lingarna i målet (aktförvarare).</w:t>
            </w:r>
          </w:p>
        </w:tc>
        <w:tc>
          <w:tcPr>
            <w:tcW w:w="2500" w:type="pct"/>
            <w:shd w:val="clear" w:color="auto" w:fill="auto"/>
            <w:tcMar>
              <w:right w:w="0" w:type="dxa"/>
            </w:tcMar>
          </w:tcPr>
          <w:p w14:paraId="0202862D" w14:textId="77777777" w:rsidR="00624359" w:rsidRDefault="00624359" w:rsidP="004E1D29">
            <w:pPr>
              <w:pStyle w:val="Brdtextmedindrag"/>
            </w:pPr>
          </w:p>
        </w:tc>
      </w:tr>
      <w:tr w:rsidR="00D927B8" w14:paraId="6E9ACC7C" w14:textId="77777777">
        <w:tc>
          <w:tcPr>
            <w:tcW w:w="2500" w:type="pct"/>
            <w:shd w:val="clear" w:color="auto" w:fill="auto"/>
            <w:tcMar>
              <w:left w:w="0" w:type="dxa"/>
            </w:tcMar>
          </w:tcPr>
          <w:p w14:paraId="413618F2" w14:textId="77777777" w:rsidR="00624359" w:rsidRPr="000C3DA6" w:rsidRDefault="00624359" w:rsidP="004E1D29">
            <w:pPr>
              <w:pStyle w:val="Brdtextmedindrag"/>
              <w:rPr>
                <w:i/>
                <w:iCs/>
              </w:rPr>
            </w:pPr>
            <w:r w:rsidRPr="000C3DA6">
              <w:rPr>
                <w:i/>
                <w:iCs/>
              </w:rPr>
              <w:t xml:space="preserve">Kungörelsen </w:t>
            </w:r>
            <w:r w:rsidRPr="006B1C19">
              <w:rPr>
                <w:i/>
                <w:iCs/>
              </w:rPr>
              <w:t>skall</w:t>
            </w:r>
            <w:r w:rsidRPr="000C3DA6">
              <w:rPr>
                <w:i/>
                <w:iCs/>
              </w:rPr>
              <w:t xml:space="preserve"> snarast in</w:t>
            </w:r>
            <w:r>
              <w:rPr>
                <w:i/>
                <w:iCs/>
              </w:rPr>
              <w:softHyphen/>
            </w:r>
            <w:r w:rsidRPr="000C3DA6">
              <w:rPr>
                <w:i/>
                <w:iCs/>
              </w:rPr>
              <w:t xml:space="preserve">föras i ortstidning. En utskrift av kungörelsen </w:t>
            </w:r>
            <w:r w:rsidRPr="006B1C19">
              <w:rPr>
                <w:i/>
                <w:iCs/>
              </w:rPr>
              <w:t>skall</w:t>
            </w:r>
            <w:r w:rsidRPr="000C3DA6">
              <w:rPr>
                <w:i/>
                <w:iCs/>
              </w:rPr>
              <w:t xml:space="preserve"> i mål om vatten</w:t>
            </w:r>
            <w:r>
              <w:rPr>
                <w:i/>
                <w:iCs/>
              </w:rPr>
              <w:softHyphen/>
            </w:r>
            <w:r w:rsidRPr="000C3DA6">
              <w:rPr>
                <w:i/>
                <w:iCs/>
              </w:rPr>
              <w:t>verksamhet sändas till varje sak</w:t>
            </w:r>
            <w:r>
              <w:rPr>
                <w:i/>
                <w:iCs/>
              </w:rPr>
              <w:softHyphen/>
            </w:r>
            <w:r w:rsidRPr="000C3DA6">
              <w:rPr>
                <w:i/>
                <w:iCs/>
              </w:rPr>
              <w:t>ägare som har angetts i ansök</w:t>
            </w:r>
            <w:r>
              <w:rPr>
                <w:i/>
                <w:iCs/>
              </w:rPr>
              <w:softHyphen/>
            </w:r>
            <w:r w:rsidRPr="000C3DA6">
              <w:rPr>
                <w:i/>
                <w:iCs/>
              </w:rPr>
              <w:t>ningen eller som på annat sätt är känd för domstolen.</w:t>
            </w:r>
          </w:p>
        </w:tc>
        <w:tc>
          <w:tcPr>
            <w:tcW w:w="2500" w:type="pct"/>
            <w:shd w:val="clear" w:color="auto" w:fill="auto"/>
            <w:tcMar>
              <w:right w:w="0" w:type="dxa"/>
            </w:tcMar>
          </w:tcPr>
          <w:p w14:paraId="5367C93D" w14:textId="77777777" w:rsidR="00624359" w:rsidRDefault="00624359" w:rsidP="004E1D29">
            <w:pPr>
              <w:pStyle w:val="Brdtextmedindrag"/>
            </w:pPr>
          </w:p>
        </w:tc>
      </w:tr>
      <w:tr w:rsidR="00D927B8" w14:paraId="43A3972D" w14:textId="77777777">
        <w:tc>
          <w:tcPr>
            <w:tcW w:w="2500" w:type="pct"/>
            <w:shd w:val="clear" w:color="auto" w:fill="auto"/>
            <w:tcMar>
              <w:left w:w="0" w:type="dxa"/>
            </w:tcMar>
          </w:tcPr>
          <w:p w14:paraId="4B3ACAAB" w14:textId="77777777" w:rsidR="00624359" w:rsidRPr="000C3DA6" w:rsidRDefault="00624359" w:rsidP="004E1D29">
            <w:pPr>
              <w:pStyle w:val="Brdtextmedindrag"/>
              <w:rPr>
                <w:i/>
                <w:iCs/>
              </w:rPr>
            </w:pPr>
            <w:r w:rsidRPr="000C3DA6">
              <w:rPr>
                <w:i/>
                <w:iCs/>
              </w:rPr>
              <w:t>Om ansökan berör fast egendom som är samfälld för flera fastig</w:t>
            </w:r>
            <w:r w:rsidRPr="000C3DA6">
              <w:rPr>
                <w:i/>
                <w:iCs/>
              </w:rPr>
              <w:softHyphen/>
              <w:t>heter, behöver någon utskrift av kungörelsen inte sändas till de särskilda delägarna i samfällig</w:t>
            </w:r>
            <w:r w:rsidRPr="000C3DA6">
              <w:rPr>
                <w:i/>
                <w:iCs/>
              </w:rPr>
              <w:softHyphen/>
              <w:t xml:space="preserve">heten. Finns en känd styrelse för samfälligheten, </w:t>
            </w:r>
            <w:r w:rsidRPr="006B1C19">
              <w:rPr>
                <w:i/>
                <w:iCs/>
              </w:rPr>
              <w:t>skall</w:t>
            </w:r>
            <w:r w:rsidRPr="000C3DA6">
              <w:rPr>
                <w:i/>
                <w:iCs/>
              </w:rPr>
              <w:t xml:space="preserve"> en utskrift av kungörelsen sändas till styrelsen.</w:t>
            </w:r>
          </w:p>
        </w:tc>
        <w:tc>
          <w:tcPr>
            <w:tcW w:w="2500" w:type="pct"/>
            <w:shd w:val="clear" w:color="auto" w:fill="auto"/>
            <w:tcMar>
              <w:right w:w="0" w:type="dxa"/>
            </w:tcMar>
          </w:tcPr>
          <w:p w14:paraId="297DDE82" w14:textId="77777777" w:rsidR="00624359" w:rsidRDefault="00624359" w:rsidP="004E1D29">
            <w:pPr>
              <w:pStyle w:val="Brdtextmedindrag"/>
            </w:pPr>
          </w:p>
        </w:tc>
      </w:tr>
    </w:tbl>
    <w:p w14:paraId="64EEEF4E" w14:textId="77777777" w:rsidR="00624359" w:rsidRDefault="00624359" w:rsidP="00836DDF">
      <w:pPr>
        <w:pStyle w:val="Brdtextmedindrag"/>
        <w:jc w:val="center"/>
      </w:pPr>
    </w:p>
    <w:tbl>
      <w:tblPr>
        <w:tblW w:w="5000" w:type="pct"/>
        <w:tblCellMar>
          <w:left w:w="125" w:type="dxa"/>
          <w:right w:w="125" w:type="dxa"/>
        </w:tblCellMar>
        <w:tblLook w:val="0600" w:firstRow="0" w:lastRow="0" w:firstColumn="0" w:lastColumn="0" w:noHBand="1" w:noVBand="1"/>
      </w:tblPr>
      <w:tblGrid>
        <w:gridCol w:w="2946"/>
        <w:gridCol w:w="2951"/>
      </w:tblGrid>
      <w:tr w:rsidR="00D927B8" w14:paraId="75EB6300" w14:textId="77777777">
        <w:tc>
          <w:tcPr>
            <w:tcW w:w="2498" w:type="pct"/>
            <w:shd w:val="clear" w:color="auto" w:fill="auto"/>
            <w:tcMar>
              <w:left w:w="0" w:type="dxa"/>
            </w:tcMar>
          </w:tcPr>
          <w:p w14:paraId="3D5F5E4D" w14:textId="77777777" w:rsidR="00624359" w:rsidRDefault="00624359" w:rsidP="004E1D29">
            <w:pPr>
              <w:pStyle w:val="Brdtextmedindrag"/>
            </w:pPr>
          </w:p>
        </w:tc>
        <w:tc>
          <w:tcPr>
            <w:tcW w:w="2498" w:type="pct"/>
            <w:shd w:val="clear" w:color="auto" w:fill="auto"/>
            <w:tcMar>
              <w:right w:w="0" w:type="dxa"/>
            </w:tcMar>
          </w:tcPr>
          <w:p w14:paraId="0EB17715" w14:textId="77777777" w:rsidR="00624359" w:rsidRPr="000C3DA6" w:rsidRDefault="00624359" w:rsidP="004E1D29">
            <w:pPr>
              <w:pStyle w:val="Brdtextmedindrag"/>
              <w:ind w:firstLine="0"/>
              <w:rPr>
                <w:i/>
                <w:iCs/>
              </w:rPr>
            </w:pPr>
            <w:r>
              <w:rPr>
                <w:i/>
                <w:iCs/>
              </w:rPr>
              <w:t>3 b §</w:t>
            </w:r>
          </w:p>
        </w:tc>
      </w:tr>
      <w:tr w:rsidR="00D927B8" w14:paraId="6241E60B" w14:textId="77777777">
        <w:tc>
          <w:tcPr>
            <w:tcW w:w="2498" w:type="pct"/>
            <w:shd w:val="clear" w:color="auto" w:fill="auto"/>
            <w:tcMar>
              <w:left w:w="0" w:type="dxa"/>
            </w:tcMar>
          </w:tcPr>
          <w:p w14:paraId="2364E886" w14:textId="77777777" w:rsidR="00624359" w:rsidRDefault="00624359" w:rsidP="004E1D29">
            <w:pPr>
              <w:pStyle w:val="Brdtextmedindrag"/>
            </w:pPr>
          </w:p>
        </w:tc>
        <w:tc>
          <w:tcPr>
            <w:tcW w:w="2502" w:type="pct"/>
            <w:shd w:val="clear" w:color="auto" w:fill="auto"/>
            <w:tcMar>
              <w:right w:w="0" w:type="dxa"/>
            </w:tcMar>
          </w:tcPr>
          <w:p w14:paraId="713919F8" w14:textId="77777777" w:rsidR="00624359" w:rsidRDefault="00624359" w:rsidP="004E1D29">
            <w:pPr>
              <w:pStyle w:val="Brdtextmedindrag"/>
              <w:ind w:firstLine="0"/>
              <w:rPr>
                <w:i/>
                <w:iCs/>
              </w:rPr>
            </w:pPr>
            <w:r w:rsidRPr="000C3DA6">
              <w:rPr>
                <w:i/>
                <w:iCs/>
              </w:rPr>
              <w:t xml:space="preserve">Kungörelsen </w:t>
            </w:r>
            <w:r w:rsidRPr="006B1C19">
              <w:rPr>
                <w:i/>
                <w:iCs/>
              </w:rPr>
              <w:t>ska</w:t>
            </w:r>
            <w:r w:rsidRPr="000C3DA6">
              <w:rPr>
                <w:i/>
                <w:iCs/>
              </w:rPr>
              <w:t xml:space="preserve"> snarast införas i ortstidning.</w:t>
            </w:r>
          </w:p>
          <w:p w14:paraId="36A62F43" w14:textId="77777777" w:rsidR="00624359" w:rsidRPr="000C3DA6" w:rsidRDefault="00624359" w:rsidP="004E1D29">
            <w:pPr>
              <w:pStyle w:val="Brdtextmedindrag"/>
              <w:rPr>
                <w:i/>
                <w:iCs/>
              </w:rPr>
            </w:pPr>
            <w:r w:rsidRPr="000C3DA6">
              <w:rPr>
                <w:i/>
                <w:iCs/>
              </w:rPr>
              <w:t xml:space="preserve">I mål om vattenverksamhet ska en utskrift av kungörelsen sändas till varje sakägare som har angetts i </w:t>
            </w:r>
            <w:r>
              <w:rPr>
                <w:i/>
                <w:iCs/>
              </w:rPr>
              <w:t>ansökan</w:t>
            </w:r>
            <w:r w:rsidRPr="000C3DA6">
              <w:rPr>
                <w:i/>
                <w:iCs/>
              </w:rPr>
              <w:t xml:space="preserve"> eller som på annat sätt är känd för domstolen.</w:t>
            </w:r>
          </w:p>
        </w:tc>
      </w:tr>
      <w:tr w:rsidR="00D927B8" w14:paraId="15231555" w14:textId="77777777">
        <w:tc>
          <w:tcPr>
            <w:tcW w:w="2498" w:type="pct"/>
            <w:shd w:val="clear" w:color="auto" w:fill="auto"/>
            <w:tcMar>
              <w:left w:w="0" w:type="dxa"/>
            </w:tcMar>
          </w:tcPr>
          <w:p w14:paraId="01F1B6D2" w14:textId="77777777" w:rsidR="00624359" w:rsidRDefault="00624359" w:rsidP="004E1D29">
            <w:pPr>
              <w:pStyle w:val="Brdtextmedindrag"/>
            </w:pPr>
          </w:p>
        </w:tc>
        <w:tc>
          <w:tcPr>
            <w:tcW w:w="2502" w:type="pct"/>
            <w:shd w:val="clear" w:color="auto" w:fill="auto"/>
            <w:tcMar>
              <w:right w:w="0" w:type="dxa"/>
            </w:tcMar>
          </w:tcPr>
          <w:p w14:paraId="30FF3696" w14:textId="77777777" w:rsidR="00624359" w:rsidRPr="000C3DA6" w:rsidRDefault="00624359" w:rsidP="004E1D29">
            <w:pPr>
              <w:pStyle w:val="Brdtextmedindrag"/>
              <w:rPr>
                <w:i/>
                <w:iCs/>
              </w:rPr>
            </w:pPr>
            <w:r w:rsidRPr="000C3DA6">
              <w:rPr>
                <w:i/>
                <w:iCs/>
              </w:rPr>
              <w:t>Om ansökan berör fast egendom som är samfälld för flera fastig</w:t>
            </w:r>
            <w:r w:rsidRPr="000C3DA6">
              <w:rPr>
                <w:i/>
                <w:iCs/>
              </w:rPr>
              <w:softHyphen/>
              <w:t>heter, behöver någon utskrift av kungörelsen inte sändas till de sär</w:t>
            </w:r>
            <w:r>
              <w:rPr>
                <w:i/>
                <w:iCs/>
              </w:rPr>
              <w:softHyphen/>
            </w:r>
            <w:r w:rsidRPr="000C3DA6">
              <w:rPr>
                <w:i/>
                <w:iCs/>
              </w:rPr>
              <w:t>skilda delägarna i samfälligheten. Finns en känd styrelse för sam</w:t>
            </w:r>
            <w:r>
              <w:rPr>
                <w:i/>
                <w:iCs/>
              </w:rPr>
              <w:softHyphen/>
            </w:r>
            <w:r w:rsidRPr="000C3DA6">
              <w:rPr>
                <w:i/>
                <w:iCs/>
              </w:rPr>
              <w:t xml:space="preserve">fälligheten, </w:t>
            </w:r>
            <w:r w:rsidRPr="006B1C19">
              <w:rPr>
                <w:i/>
                <w:iCs/>
              </w:rPr>
              <w:t>ska</w:t>
            </w:r>
            <w:r w:rsidRPr="000C3DA6">
              <w:rPr>
                <w:i/>
                <w:iCs/>
              </w:rPr>
              <w:t xml:space="preserve"> en utskrift av kun</w:t>
            </w:r>
            <w:r>
              <w:rPr>
                <w:i/>
                <w:iCs/>
              </w:rPr>
              <w:softHyphen/>
            </w:r>
            <w:r w:rsidRPr="000C3DA6">
              <w:rPr>
                <w:i/>
                <w:iCs/>
              </w:rPr>
              <w:t>görelsen sändas till styrelsen.</w:t>
            </w:r>
          </w:p>
        </w:tc>
      </w:tr>
    </w:tbl>
    <w:p w14:paraId="5E8D5EC2" w14:textId="77777777" w:rsidR="00624359" w:rsidRDefault="00624359" w:rsidP="00836DDF">
      <w:pPr>
        <w:pStyle w:val="Brdtextmedindrag"/>
        <w:jc w:val="center"/>
      </w:pPr>
    </w:p>
    <w:p w14:paraId="707910D0" w14:textId="77777777" w:rsidR="00624359" w:rsidRDefault="00624359" w:rsidP="00836DDF">
      <w:pPr>
        <w:pStyle w:val="Brdtextmedindrag"/>
        <w:keepNext/>
        <w:keepLines/>
        <w:jc w:val="center"/>
      </w:pPr>
      <w:r>
        <w:t>4 §</w:t>
      </w:r>
      <w:r>
        <w:rPr>
          <w:rStyle w:val="Fotnotsreferens"/>
        </w:rPr>
        <w:footnoteReference w:id="77"/>
      </w:r>
    </w:p>
    <w:tbl>
      <w:tblPr>
        <w:tblW w:w="5000" w:type="pct"/>
        <w:tblCellMar>
          <w:left w:w="125" w:type="dxa"/>
          <w:right w:w="125" w:type="dxa"/>
        </w:tblCellMar>
        <w:tblLook w:val="0600" w:firstRow="0" w:lastRow="0" w:firstColumn="0" w:lastColumn="0" w:noHBand="1" w:noVBand="1"/>
      </w:tblPr>
      <w:tblGrid>
        <w:gridCol w:w="2948"/>
        <w:gridCol w:w="2949"/>
      </w:tblGrid>
      <w:tr w:rsidR="00D927B8" w14:paraId="63BCC4F6" w14:textId="77777777">
        <w:tc>
          <w:tcPr>
            <w:tcW w:w="2500" w:type="pct"/>
            <w:shd w:val="clear" w:color="auto" w:fill="auto"/>
            <w:tcMar>
              <w:left w:w="0" w:type="dxa"/>
            </w:tcMar>
          </w:tcPr>
          <w:p w14:paraId="6F8701AE" w14:textId="77777777" w:rsidR="00624359" w:rsidRDefault="00624359" w:rsidP="004E1D29">
            <w:pPr>
              <w:pStyle w:val="Brdtextmedindrag"/>
              <w:keepNext/>
              <w:keepLines/>
              <w:ind w:firstLine="0"/>
            </w:pPr>
            <w:r>
              <w:t xml:space="preserve">Mark- och miljödomstolen ska skicka </w:t>
            </w:r>
            <w:r w:rsidRPr="00AF42B5">
              <w:rPr>
                <w:i/>
                <w:iCs/>
              </w:rPr>
              <w:t>ett exemplar</w:t>
            </w:r>
            <w:r>
              <w:t xml:space="preserve"> </w:t>
            </w:r>
            <w:r w:rsidRPr="000C3DA6">
              <w:rPr>
                <w:i/>
                <w:iCs/>
              </w:rPr>
              <w:t>av</w:t>
            </w:r>
            <w:r>
              <w:t xml:space="preserve"> ansöknings</w:t>
            </w:r>
            <w:r>
              <w:softHyphen/>
              <w:t xml:space="preserve">handlingarna och av kungörelsen till Naturvårdsverket, Havs- och vattenmyndigheten, </w:t>
            </w:r>
            <w:r w:rsidRPr="00AF42B5">
              <w:rPr>
                <w:i/>
                <w:iCs/>
              </w:rPr>
              <w:t>Kammarkolle</w:t>
            </w:r>
            <w:r>
              <w:rPr>
                <w:i/>
                <w:iCs/>
              </w:rPr>
              <w:softHyphen/>
            </w:r>
            <w:r w:rsidRPr="00AF42B5">
              <w:rPr>
                <w:i/>
                <w:iCs/>
              </w:rPr>
              <w:t>giet</w:t>
            </w:r>
            <w:r w:rsidRPr="000C3DA6">
              <w:rPr>
                <w:i/>
                <w:iCs/>
              </w:rPr>
              <w:t>,</w:t>
            </w:r>
            <w:r>
              <w:t xml:space="preserve"> Myndigheten för samhälls</w:t>
            </w:r>
            <w:r>
              <w:softHyphen/>
              <w:t>skydd och beredskap, länsstyrelsen och den eller de berörda kom</w:t>
            </w:r>
            <w:r>
              <w:softHyphen/>
              <w:t>munala nämnder som fullgör upp</w:t>
            </w:r>
            <w:r>
              <w:softHyphen/>
              <w:t>gifter inom miljö- och hälsoskydds</w:t>
            </w:r>
            <w:r>
              <w:softHyphen/>
              <w:t xml:space="preserve">området. Handlingarna behöver dock inte skickas över, om det kan antas </w:t>
            </w:r>
            <w:r w:rsidRPr="00F1694E">
              <w:t>att det allmänna fiskeintresset eller</w:t>
            </w:r>
            <w:r>
              <w:t xml:space="preserve"> något </w:t>
            </w:r>
            <w:r w:rsidRPr="00F1694E">
              <w:t xml:space="preserve">annat </w:t>
            </w:r>
            <w:r>
              <w:t>allmänt intresse inte berörs av verksamheten.</w:t>
            </w:r>
          </w:p>
        </w:tc>
        <w:tc>
          <w:tcPr>
            <w:tcW w:w="2500" w:type="pct"/>
            <w:shd w:val="clear" w:color="auto" w:fill="auto"/>
            <w:tcMar>
              <w:right w:w="0" w:type="dxa"/>
            </w:tcMar>
          </w:tcPr>
          <w:p w14:paraId="295875CF" w14:textId="77777777" w:rsidR="00624359" w:rsidRDefault="00624359" w:rsidP="004E1D29">
            <w:pPr>
              <w:pStyle w:val="Brdtextmedindrag"/>
              <w:keepNext/>
              <w:keepLines/>
              <w:ind w:firstLine="0"/>
            </w:pPr>
            <w:r>
              <w:t>Mark- och miljödomstolen ska skicka ansökningshandlingarna och kungörelsen till Naturvårdsverket, Havs- och vattenmyndigheten, Myndigheten för samhällsskydd och beredskap, länsstyrelsen och den eller de berörda kommunala nämnder som fullgör uppgifter inom miljö- och hälsoskyddsom</w:t>
            </w:r>
            <w:r>
              <w:softHyphen/>
              <w:t xml:space="preserve">rådet. Handlingarna behöver dock inte skickas över, om det kan antas att </w:t>
            </w:r>
            <w:r w:rsidRPr="00351516">
              <w:t xml:space="preserve">det allmänna fiskeintresset eller </w:t>
            </w:r>
            <w:r w:rsidRPr="00F1694E">
              <w:t xml:space="preserve">något annat allmänt intresse </w:t>
            </w:r>
            <w:r>
              <w:t xml:space="preserve">inte berörs av </w:t>
            </w:r>
            <w:r w:rsidRPr="00351516">
              <w:t>verksamheten</w:t>
            </w:r>
            <w:r>
              <w:t>.</w:t>
            </w:r>
          </w:p>
        </w:tc>
      </w:tr>
    </w:tbl>
    <w:p w14:paraId="0C29BA1A" w14:textId="77777777" w:rsidR="00624359" w:rsidRDefault="00624359" w:rsidP="00836DDF">
      <w:pPr>
        <w:pStyle w:val="Brdtextmedindrag"/>
      </w:pPr>
      <w:r>
        <w:t>Kungörelsen ska även skickas till berörda kommuner och andra myndigheter vars verksamhet kan beröras av ansökan.</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5BDD0521" w14:textId="77777777">
        <w:trPr>
          <w:cantSplit/>
        </w:trPr>
        <w:tc>
          <w:tcPr>
            <w:tcW w:w="2500" w:type="pct"/>
            <w:shd w:val="clear" w:color="auto" w:fill="auto"/>
            <w:tcMar>
              <w:left w:w="0" w:type="dxa"/>
            </w:tcMar>
          </w:tcPr>
          <w:p w14:paraId="37D53629" w14:textId="77777777" w:rsidR="00624359" w:rsidRDefault="00624359" w:rsidP="004E1D29">
            <w:pPr>
              <w:pStyle w:val="Brdtextmedindrag"/>
            </w:pPr>
            <w:r>
              <w:t>Om målet avser geologisk lag</w:t>
            </w:r>
            <w:r>
              <w:softHyphen/>
              <w:t xml:space="preserve">ring av koldioxid, ska domstolen alltid skicka </w:t>
            </w:r>
            <w:r w:rsidRPr="000D09F4">
              <w:rPr>
                <w:i/>
                <w:iCs/>
              </w:rPr>
              <w:t>ett exemplar</w:t>
            </w:r>
            <w:r>
              <w:t xml:space="preserve"> </w:t>
            </w:r>
            <w:r w:rsidRPr="000C3DA6">
              <w:rPr>
                <w:i/>
                <w:iCs/>
              </w:rPr>
              <w:t>av</w:t>
            </w:r>
            <w:r>
              <w:t xml:space="preserve"> ansök</w:t>
            </w:r>
            <w:r>
              <w:softHyphen/>
              <w:t>ningshandlingarna till Sveriges geologiska undersökning och Euro</w:t>
            </w:r>
            <w:r>
              <w:softHyphen/>
              <w:t>peiska kommissionen och under</w:t>
            </w:r>
            <w:r>
              <w:softHyphen/>
              <w:t xml:space="preserve">rätta dem </w:t>
            </w:r>
            <w:r w:rsidRPr="000C3DA6">
              <w:t>om</w:t>
            </w:r>
            <w:r w:rsidRPr="000D09F4">
              <w:rPr>
                <w:i/>
                <w:iCs/>
              </w:rPr>
              <w:t xml:space="preserve"> hos vilken aktför</w:t>
            </w:r>
            <w:r>
              <w:rPr>
                <w:i/>
                <w:iCs/>
              </w:rPr>
              <w:softHyphen/>
            </w:r>
            <w:r w:rsidRPr="000D09F4">
              <w:rPr>
                <w:i/>
                <w:iCs/>
              </w:rPr>
              <w:t>varare</w:t>
            </w:r>
            <w:r>
              <w:t xml:space="preserve"> handlingarna i målet finns tillgängliga. Detta ska göras inom en månad från det att ansökan kom in till domstolen.</w:t>
            </w:r>
          </w:p>
        </w:tc>
        <w:tc>
          <w:tcPr>
            <w:tcW w:w="2500" w:type="pct"/>
            <w:shd w:val="clear" w:color="auto" w:fill="auto"/>
            <w:tcMar>
              <w:right w:w="0" w:type="dxa"/>
            </w:tcMar>
          </w:tcPr>
          <w:p w14:paraId="098B9E03" w14:textId="77777777" w:rsidR="00624359" w:rsidRDefault="00624359" w:rsidP="004E1D29">
            <w:pPr>
              <w:pStyle w:val="Brdtextmedindrag"/>
            </w:pPr>
            <w:r>
              <w:t>Om målet avser geologisk lag</w:t>
            </w:r>
            <w:r>
              <w:softHyphen/>
              <w:t>ring av koldioxid, ska domstolen alltid skicka ansökningshandling</w:t>
            </w:r>
            <w:r>
              <w:softHyphen/>
              <w:t>arna till Sveriges geologiska under</w:t>
            </w:r>
            <w:r>
              <w:softHyphen/>
              <w:t>sökning och Europeiska kom</w:t>
            </w:r>
            <w:r>
              <w:softHyphen/>
              <w:t xml:space="preserve">missionen och underrätta dem om </w:t>
            </w:r>
            <w:r w:rsidRPr="000D09F4">
              <w:rPr>
                <w:i/>
                <w:iCs/>
              </w:rPr>
              <w:t>var</w:t>
            </w:r>
            <w:r>
              <w:t xml:space="preserve"> handlingarna i målet finns till</w:t>
            </w:r>
            <w:r>
              <w:softHyphen/>
              <w:t>gängliga. Detta ska göras inom en månad från det att ansökan kom in till domstolen.</w:t>
            </w:r>
          </w:p>
        </w:tc>
      </w:tr>
    </w:tbl>
    <w:p w14:paraId="561A70A0" w14:textId="77777777" w:rsidR="00624359" w:rsidRDefault="00624359" w:rsidP="00836DDF">
      <w:pPr>
        <w:pStyle w:val="Brdtextmedindrag"/>
        <w:jc w:val="left"/>
      </w:pPr>
    </w:p>
    <w:p w14:paraId="4F5F7EB8" w14:textId="77777777" w:rsidR="00624359" w:rsidRDefault="00624359" w:rsidP="00836DDF">
      <w:pPr>
        <w:pStyle w:val="Brdtextmedindrag"/>
        <w:jc w:val="center"/>
      </w:pPr>
      <w:r>
        <w:t>6 §</w:t>
      </w:r>
      <w:r>
        <w:rPr>
          <w:rStyle w:val="Fotnotsreferens"/>
        </w:rPr>
        <w:footnoteReference w:id="78"/>
      </w:r>
    </w:p>
    <w:tbl>
      <w:tblPr>
        <w:tblW w:w="5000" w:type="pct"/>
        <w:tblCellMar>
          <w:left w:w="125" w:type="dxa"/>
          <w:right w:w="125" w:type="dxa"/>
        </w:tblCellMar>
        <w:tblLook w:val="0600" w:firstRow="0" w:lastRow="0" w:firstColumn="0" w:lastColumn="0" w:noHBand="1" w:noVBand="1"/>
      </w:tblPr>
      <w:tblGrid>
        <w:gridCol w:w="2948"/>
        <w:gridCol w:w="2949"/>
      </w:tblGrid>
      <w:tr w:rsidR="00D927B8" w14:paraId="20A578A9" w14:textId="77777777">
        <w:tc>
          <w:tcPr>
            <w:tcW w:w="2500" w:type="pct"/>
            <w:shd w:val="clear" w:color="auto" w:fill="auto"/>
            <w:tcMar>
              <w:left w:w="0" w:type="dxa"/>
            </w:tcMar>
          </w:tcPr>
          <w:p w14:paraId="1D8D3575" w14:textId="77777777" w:rsidR="00624359" w:rsidRDefault="00624359" w:rsidP="004E1D29">
            <w:pPr>
              <w:pStyle w:val="Brdtextmedindrag"/>
              <w:ind w:firstLine="0"/>
            </w:pPr>
            <w:r>
              <w:t xml:space="preserve">Naturvårdsverket, Havs- och vattenmyndigheten, </w:t>
            </w:r>
            <w:r w:rsidRPr="009418CC">
              <w:rPr>
                <w:i/>
                <w:iCs/>
              </w:rPr>
              <w:t>Kammarkolle</w:t>
            </w:r>
            <w:r w:rsidRPr="009418CC">
              <w:rPr>
                <w:i/>
                <w:iCs/>
              </w:rPr>
              <w:softHyphen/>
              <w:t xml:space="preserve">giet, </w:t>
            </w:r>
            <w:r>
              <w:t>Myndigheten för samhälls</w:t>
            </w:r>
            <w:r>
              <w:softHyphen/>
              <w:t>skydd och beredskap och läns</w:t>
            </w:r>
            <w:r>
              <w:softHyphen/>
              <w:t>styrelsen ska, när det behövs, föra talan i målet för att tillvarata miljö</w:t>
            </w:r>
            <w:r>
              <w:softHyphen/>
              <w:t>intressen och andra allmänna intressen.</w:t>
            </w:r>
          </w:p>
        </w:tc>
        <w:tc>
          <w:tcPr>
            <w:tcW w:w="2500" w:type="pct"/>
            <w:shd w:val="clear" w:color="auto" w:fill="auto"/>
            <w:tcMar>
              <w:right w:w="0" w:type="dxa"/>
            </w:tcMar>
          </w:tcPr>
          <w:p w14:paraId="4D489076" w14:textId="77777777" w:rsidR="00624359" w:rsidRDefault="00624359" w:rsidP="004E1D29">
            <w:pPr>
              <w:pStyle w:val="Brdtextmedindrag"/>
              <w:ind w:firstLine="0"/>
            </w:pPr>
            <w:r>
              <w:t>Naturvårdsverket, Havs- och vattenmyndigheten, Myndigheten för samhällsskydd och beredskap och länsstyrelsen ska, när det behövs, föra talan i målet för att tillvarata miljöintressen och andra allmänna intressen.</w:t>
            </w:r>
          </w:p>
        </w:tc>
      </w:tr>
    </w:tbl>
    <w:p w14:paraId="2DCC8886" w14:textId="77777777" w:rsidR="00624359" w:rsidRDefault="00624359" w:rsidP="00836DDF">
      <w:pPr>
        <w:pStyle w:val="Brdtextmedindrag"/>
      </w:pPr>
      <w:r>
        <w:t>En kommun får föra talan för att tillvarata miljöintressen och andra allmänna intressen inom kommunen.</w:t>
      </w:r>
    </w:p>
    <w:p w14:paraId="1A9E394D" w14:textId="77777777" w:rsidR="00624359" w:rsidRDefault="00624359" w:rsidP="00836DDF">
      <w:pPr>
        <w:pStyle w:val="Brdtextmedindrag"/>
        <w:jc w:val="center"/>
      </w:pPr>
    </w:p>
    <w:p w14:paraId="4308F06D" w14:textId="77777777" w:rsidR="00624359" w:rsidRDefault="00624359" w:rsidP="00836DDF">
      <w:pPr>
        <w:pStyle w:val="Brdtextmedindrag"/>
        <w:jc w:val="center"/>
      </w:pPr>
      <w:bookmarkStart w:id="168" w:name="_Hlk159250825"/>
      <w:r>
        <w:t>10 §</w:t>
      </w:r>
      <w:r>
        <w:rPr>
          <w:rStyle w:val="Fotnotsreferens"/>
        </w:rPr>
        <w:footnoteReference w:id="79"/>
      </w:r>
    </w:p>
    <w:tbl>
      <w:tblPr>
        <w:tblW w:w="5000" w:type="pct"/>
        <w:tblCellMar>
          <w:left w:w="125" w:type="dxa"/>
          <w:right w:w="125" w:type="dxa"/>
        </w:tblCellMar>
        <w:tblLook w:val="0600" w:firstRow="0" w:lastRow="0" w:firstColumn="0" w:lastColumn="0" w:noHBand="1" w:noVBand="1"/>
      </w:tblPr>
      <w:tblGrid>
        <w:gridCol w:w="2948"/>
        <w:gridCol w:w="2949"/>
      </w:tblGrid>
      <w:tr w:rsidR="00D927B8" w14:paraId="70D5BDA3" w14:textId="77777777">
        <w:tc>
          <w:tcPr>
            <w:tcW w:w="2500" w:type="pct"/>
            <w:shd w:val="clear" w:color="auto" w:fill="auto"/>
            <w:tcMar>
              <w:left w:w="0" w:type="dxa"/>
            </w:tcMar>
          </w:tcPr>
          <w:p w14:paraId="48FC5AF1" w14:textId="77777777" w:rsidR="00624359" w:rsidRDefault="00624359" w:rsidP="004E1D29">
            <w:pPr>
              <w:pStyle w:val="Brdtextmedindrag"/>
              <w:ind w:firstLine="0"/>
            </w:pPr>
            <w:r w:rsidRPr="00BE48A2">
              <w:t xml:space="preserve">Synpunkter på ansökan </w:t>
            </w:r>
            <w:r w:rsidRPr="00F1694E">
              <w:rPr>
                <w:i/>
                <w:iCs/>
              </w:rPr>
              <w:t xml:space="preserve">skall </w:t>
            </w:r>
            <w:r w:rsidRPr="00BE48A2">
              <w:t xml:space="preserve">lämnas skriftligen </w:t>
            </w:r>
            <w:r w:rsidRPr="00D02ACB">
              <w:rPr>
                <w:i/>
                <w:iCs/>
              </w:rPr>
              <w:t>och lämnas in</w:t>
            </w:r>
            <w:r w:rsidRPr="00BE48A2">
              <w:t xml:space="preserve"> till mark- och miljödomstolen i det antal exemplar </w:t>
            </w:r>
            <w:r w:rsidRPr="002A20A7">
              <w:rPr>
                <w:i/>
                <w:iCs/>
              </w:rPr>
              <w:t xml:space="preserve">som domstolen finner behövligt </w:t>
            </w:r>
            <w:r w:rsidRPr="00CC320D">
              <w:t>och inom den tid som domstolen har</w:t>
            </w:r>
            <w:r w:rsidRPr="002A20A7">
              <w:rPr>
                <w:i/>
                <w:iCs/>
              </w:rPr>
              <w:t xml:space="preserve"> bestämt. Ett exemplar skall sändas till den sökande.</w:t>
            </w:r>
          </w:p>
        </w:tc>
        <w:tc>
          <w:tcPr>
            <w:tcW w:w="2500" w:type="pct"/>
            <w:shd w:val="clear" w:color="auto" w:fill="auto"/>
            <w:tcMar>
              <w:right w:w="0" w:type="dxa"/>
            </w:tcMar>
          </w:tcPr>
          <w:p w14:paraId="1439A51F" w14:textId="77777777" w:rsidR="00624359" w:rsidRDefault="00624359" w:rsidP="004E1D29">
            <w:pPr>
              <w:pStyle w:val="Brdtextmedindrag"/>
              <w:ind w:firstLine="0"/>
              <w:rPr>
                <w:i/>
                <w:iCs/>
              </w:rPr>
            </w:pPr>
            <w:r w:rsidRPr="002A20A7">
              <w:t>Synpunkter på</w:t>
            </w:r>
            <w:r w:rsidRPr="00714F66">
              <w:rPr>
                <w:i/>
                <w:iCs/>
              </w:rPr>
              <w:t xml:space="preserve"> en </w:t>
            </w:r>
            <w:r w:rsidRPr="002A20A7">
              <w:t>ansökan</w:t>
            </w:r>
            <w:r w:rsidRPr="00714F66">
              <w:rPr>
                <w:i/>
                <w:iCs/>
              </w:rPr>
              <w:t xml:space="preserve"> ska </w:t>
            </w:r>
            <w:r w:rsidRPr="002A20A7">
              <w:t>lämnas skriftligen</w:t>
            </w:r>
            <w:r w:rsidRPr="00714F66">
              <w:rPr>
                <w:i/>
                <w:iCs/>
              </w:rPr>
              <w:t xml:space="preserve"> </w:t>
            </w:r>
            <w:r w:rsidRPr="002A20A7">
              <w:t xml:space="preserve">till mark- och miljödomstolen </w:t>
            </w:r>
            <w:r w:rsidRPr="00714F66">
              <w:rPr>
                <w:i/>
                <w:iCs/>
              </w:rPr>
              <w:t>i det format</w:t>
            </w:r>
            <w:r>
              <w:rPr>
                <w:i/>
                <w:iCs/>
              </w:rPr>
              <w:t xml:space="preserve">, </w:t>
            </w:r>
            <w:r w:rsidRPr="002A20A7">
              <w:t>i det antal exemplar</w:t>
            </w:r>
            <w:r w:rsidRPr="00714F66">
              <w:rPr>
                <w:i/>
                <w:iCs/>
              </w:rPr>
              <w:t xml:space="preserve"> </w:t>
            </w:r>
            <w:r w:rsidRPr="00CC320D">
              <w:t>och inom den tid som domstolen har</w:t>
            </w:r>
            <w:r w:rsidRPr="00714F66">
              <w:rPr>
                <w:i/>
                <w:iCs/>
              </w:rPr>
              <w:t xml:space="preserve"> angett. </w:t>
            </w:r>
            <w:r w:rsidRPr="00F1030D">
              <w:rPr>
                <w:i/>
                <w:iCs/>
              </w:rPr>
              <w:t xml:space="preserve">Om domstolen begär det ska </w:t>
            </w:r>
            <w:r>
              <w:rPr>
                <w:i/>
                <w:iCs/>
              </w:rPr>
              <w:t xml:space="preserve">den som har lämnat synpunkter lämna </w:t>
            </w:r>
            <w:r w:rsidRPr="00F1030D">
              <w:rPr>
                <w:i/>
                <w:iCs/>
              </w:rPr>
              <w:t xml:space="preserve">en skriftlig sammanställning av </w:t>
            </w:r>
            <w:r>
              <w:rPr>
                <w:i/>
                <w:iCs/>
              </w:rPr>
              <w:t>dem</w:t>
            </w:r>
            <w:r w:rsidRPr="00F1030D">
              <w:rPr>
                <w:i/>
                <w:iCs/>
              </w:rPr>
              <w:t>.</w:t>
            </w:r>
          </w:p>
          <w:p w14:paraId="02805A60" w14:textId="77777777" w:rsidR="00624359" w:rsidRPr="00F1030D" w:rsidRDefault="00624359" w:rsidP="004E1D29">
            <w:pPr>
              <w:pStyle w:val="Brdtextmedindrag"/>
              <w:rPr>
                <w:i/>
                <w:iCs/>
              </w:rPr>
            </w:pPr>
            <w:r w:rsidRPr="00F1030D">
              <w:rPr>
                <w:i/>
                <w:iCs/>
              </w:rPr>
              <w:t xml:space="preserve">Ett exemplar </w:t>
            </w:r>
            <w:r>
              <w:rPr>
                <w:i/>
                <w:iCs/>
              </w:rPr>
              <w:t xml:space="preserve">av synpunkterna och av sammanställningen, om en sådan har begärts, </w:t>
            </w:r>
            <w:r w:rsidRPr="00F1030D">
              <w:rPr>
                <w:i/>
                <w:iCs/>
              </w:rPr>
              <w:t>ska sändas till den sökande.</w:t>
            </w:r>
          </w:p>
        </w:tc>
      </w:tr>
      <w:bookmarkEnd w:id="168"/>
    </w:tbl>
    <w:p w14:paraId="5911CEFF" w14:textId="77777777" w:rsidR="00624359" w:rsidRDefault="00624359" w:rsidP="00836DDF">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52D90EB3" w14:textId="77777777">
        <w:tc>
          <w:tcPr>
            <w:tcW w:w="2500" w:type="pct"/>
            <w:shd w:val="clear" w:color="auto" w:fill="auto"/>
            <w:tcMar>
              <w:left w:w="0" w:type="dxa"/>
            </w:tcMar>
          </w:tcPr>
          <w:p w14:paraId="1B3EF850" w14:textId="77777777" w:rsidR="00624359" w:rsidRPr="009D5542" w:rsidRDefault="00624359" w:rsidP="004E1D29">
            <w:pPr>
              <w:pStyle w:val="Brdtextmedindrag"/>
              <w:keepNext/>
              <w:keepLines/>
              <w:rPr>
                <w:i/>
                <w:iCs/>
              </w:rPr>
            </w:pPr>
            <w:bookmarkStart w:id="169" w:name="_Hlk136604586"/>
          </w:p>
        </w:tc>
        <w:tc>
          <w:tcPr>
            <w:tcW w:w="2500" w:type="pct"/>
            <w:shd w:val="clear" w:color="auto" w:fill="auto"/>
            <w:tcMar>
              <w:right w:w="0" w:type="dxa"/>
            </w:tcMar>
          </w:tcPr>
          <w:p w14:paraId="59C8C936" w14:textId="77777777" w:rsidR="00624359" w:rsidRPr="009D5542" w:rsidRDefault="00624359" w:rsidP="004E1D29">
            <w:pPr>
              <w:pStyle w:val="Brdtextmedindrag"/>
              <w:keepNext/>
              <w:keepLines/>
              <w:ind w:firstLine="0"/>
              <w:rPr>
                <w:i/>
                <w:iCs/>
              </w:rPr>
            </w:pPr>
            <w:r w:rsidRPr="009D5542">
              <w:rPr>
                <w:i/>
                <w:iCs/>
              </w:rPr>
              <w:t>10 a §</w:t>
            </w:r>
          </w:p>
        </w:tc>
      </w:tr>
      <w:tr w:rsidR="00D927B8" w14:paraId="6C15C5DC" w14:textId="77777777">
        <w:tc>
          <w:tcPr>
            <w:tcW w:w="2500" w:type="pct"/>
            <w:shd w:val="clear" w:color="auto" w:fill="auto"/>
            <w:tcMar>
              <w:left w:w="0" w:type="dxa"/>
            </w:tcMar>
          </w:tcPr>
          <w:p w14:paraId="41F79C3E" w14:textId="77777777" w:rsidR="00624359" w:rsidRPr="009D5542" w:rsidRDefault="00624359" w:rsidP="004E1D29">
            <w:pPr>
              <w:pStyle w:val="Brdtextmedindrag"/>
              <w:keepNext/>
              <w:keepLines/>
              <w:rPr>
                <w:i/>
                <w:iCs/>
              </w:rPr>
            </w:pPr>
          </w:p>
        </w:tc>
        <w:tc>
          <w:tcPr>
            <w:tcW w:w="2500" w:type="pct"/>
            <w:shd w:val="clear" w:color="auto" w:fill="auto"/>
            <w:tcMar>
              <w:right w:w="0" w:type="dxa"/>
            </w:tcMar>
          </w:tcPr>
          <w:p w14:paraId="5331C81F" w14:textId="77777777" w:rsidR="00624359" w:rsidRPr="009D5542" w:rsidRDefault="00624359" w:rsidP="004E1D29">
            <w:pPr>
              <w:pStyle w:val="Brdtextmedindrag"/>
              <w:keepNext/>
              <w:keepLines/>
              <w:ind w:firstLine="0"/>
              <w:rPr>
                <w:i/>
                <w:iCs/>
              </w:rPr>
            </w:pPr>
            <w:r w:rsidRPr="009D5542">
              <w:rPr>
                <w:i/>
                <w:iCs/>
              </w:rPr>
              <w:t xml:space="preserve">Om </w:t>
            </w:r>
            <w:r>
              <w:rPr>
                <w:i/>
                <w:iCs/>
              </w:rPr>
              <w:t>mark- och miljödomstolen</w:t>
            </w:r>
            <w:r w:rsidRPr="009D5542">
              <w:rPr>
                <w:i/>
                <w:iCs/>
              </w:rPr>
              <w:t xml:space="preserve"> begär det ska sökanden </w:t>
            </w:r>
            <w:r>
              <w:rPr>
                <w:i/>
                <w:iCs/>
              </w:rPr>
              <w:t>lämna</w:t>
            </w:r>
            <w:r w:rsidRPr="009D5542">
              <w:rPr>
                <w:i/>
                <w:iCs/>
              </w:rPr>
              <w:t xml:space="preserve"> in</w:t>
            </w:r>
          </w:p>
          <w:p w14:paraId="37D71FAF" w14:textId="77777777" w:rsidR="00624359" w:rsidRPr="009D5542" w:rsidRDefault="00624359" w:rsidP="004E1D29">
            <w:pPr>
              <w:pStyle w:val="Brdtextmedindrag"/>
              <w:keepNext/>
              <w:keepLines/>
              <w:rPr>
                <w:i/>
                <w:iCs/>
              </w:rPr>
            </w:pPr>
            <w:r w:rsidRPr="009D5542">
              <w:rPr>
                <w:i/>
                <w:iCs/>
              </w:rPr>
              <w:t>1. en komplettering i form av en uppdaterad ansökan, eller</w:t>
            </w:r>
          </w:p>
          <w:p w14:paraId="52E74EEB" w14:textId="77777777" w:rsidR="00624359" w:rsidRPr="009D5542" w:rsidRDefault="00624359" w:rsidP="004E1D29">
            <w:pPr>
              <w:pStyle w:val="Brdtextmedindrag"/>
              <w:keepNext/>
              <w:keepLines/>
              <w:rPr>
                <w:i/>
                <w:iCs/>
              </w:rPr>
            </w:pPr>
            <w:r w:rsidRPr="009D5542">
              <w:rPr>
                <w:i/>
                <w:iCs/>
              </w:rPr>
              <w:t xml:space="preserve">2. en skriftlig sammanställning av de </w:t>
            </w:r>
            <w:r>
              <w:rPr>
                <w:i/>
                <w:iCs/>
              </w:rPr>
              <w:t>svar</w:t>
            </w:r>
            <w:r w:rsidRPr="009D5542">
              <w:rPr>
                <w:i/>
                <w:iCs/>
              </w:rPr>
              <w:t xml:space="preserve"> som sökanden har </w:t>
            </w:r>
            <w:r>
              <w:rPr>
                <w:i/>
                <w:iCs/>
              </w:rPr>
              <w:t>läm</w:t>
            </w:r>
            <w:r>
              <w:rPr>
                <w:i/>
                <w:iCs/>
              </w:rPr>
              <w:softHyphen/>
              <w:t xml:space="preserve">nat </w:t>
            </w:r>
            <w:r w:rsidRPr="009D5542">
              <w:rPr>
                <w:i/>
                <w:iCs/>
              </w:rPr>
              <w:t xml:space="preserve">med anledning av synpunkter </w:t>
            </w:r>
            <w:r>
              <w:rPr>
                <w:i/>
                <w:iCs/>
              </w:rPr>
              <w:t>på</w:t>
            </w:r>
            <w:r w:rsidRPr="009D5542">
              <w:rPr>
                <w:i/>
                <w:iCs/>
              </w:rPr>
              <w:t xml:space="preserve"> ansökan.</w:t>
            </w:r>
          </w:p>
        </w:tc>
      </w:tr>
      <w:bookmarkEnd w:id="169"/>
    </w:tbl>
    <w:p w14:paraId="2FD84B09" w14:textId="77777777" w:rsidR="00624359" w:rsidRDefault="00624359" w:rsidP="00836DDF">
      <w:pPr>
        <w:pStyle w:val="Brdtextmedindrag"/>
      </w:pPr>
    </w:p>
    <w:p w14:paraId="17C36766" w14:textId="77777777" w:rsidR="00624359" w:rsidRDefault="00624359" w:rsidP="00836DDF">
      <w:pPr>
        <w:pStyle w:val="Brdtextmedindrag"/>
        <w:keepNext/>
        <w:keepLines/>
        <w:jc w:val="center"/>
      </w:pPr>
      <w:r>
        <w:t>11 §</w:t>
      </w:r>
      <w:r>
        <w:rPr>
          <w:rStyle w:val="Fotnotsreferens"/>
        </w:rPr>
        <w:footnoteReference w:id="80"/>
      </w:r>
    </w:p>
    <w:p w14:paraId="3E626056" w14:textId="77777777" w:rsidR="00624359" w:rsidRPr="00C51E90" w:rsidRDefault="00624359" w:rsidP="00836DDF">
      <w:pPr>
        <w:pStyle w:val="Brdtextmedindrag"/>
        <w:keepNext/>
        <w:keepLines/>
        <w:ind w:firstLine="0"/>
      </w:pPr>
      <w:r w:rsidRPr="00EB7F76">
        <w:t>Den fortsatta</w:t>
      </w:r>
      <w:r>
        <w:t xml:space="preserve"> </w:t>
      </w:r>
      <w:r w:rsidRPr="00C51E90">
        <w:t>förberedelsen av målet kan vara skriftlig eller muntlig.</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386AFEF5" w14:textId="77777777">
        <w:tc>
          <w:tcPr>
            <w:tcW w:w="2500" w:type="pct"/>
            <w:shd w:val="clear" w:color="auto" w:fill="auto"/>
            <w:tcMar>
              <w:left w:w="0" w:type="dxa"/>
            </w:tcMar>
          </w:tcPr>
          <w:p w14:paraId="5F16AA7E" w14:textId="77777777" w:rsidR="00624359" w:rsidRPr="00C51E90" w:rsidRDefault="00624359" w:rsidP="004E1D29">
            <w:pPr>
              <w:pStyle w:val="Brdtextmedindrag"/>
              <w:keepNext/>
              <w:keepLines/>
            </w:pPr>
            <w:r w:rsidRPr="00C51E90">
              <w:t xml:space="preserve">Mark- och miljödomstolen </w:t>
            </w:r>
            <w:r w:rsidRPr="00C51E90">
              <w:rPr>
                <w:i/>
                <w:iCs/>
              </w:rPr>
              <w:t xml:space="preserve">skall </w:t>
            </w:r>
            <w:r w:rsidRPr="00C51E90">
              <w:t>under förberedelsen se till att utred</w:t>
            </w:r>
            <w:r w:rsidRPr="00C51E90">
              <w:softHyphen/>
              <w:t>ningen i målet får den inriktning och omfattning som krävs.</w:t>
            </w:r>
          </w:p>
          <w:p w14:paraId="03978928" w14:textId="77777777" w:rsidR="00624359" w:rsidRPr="00C51E90" w:rsidRDefault="00624359" w:rsidP="004E1D29">
            <w:pPr>
              <w:pStyle w:val="Brdtextmedindrag"/>
              <w:keepNext/>
              <w:keepLines/>
            </w:pPr>
          </w:p>
        </w:tc>
        <w:tc>
          <w:tcPr>
            <w:tcW w:w="2500" w:type="pct"/>
            <w:shd w:val="clear" w:color="auto" w:fill="auto"/>
            <w:tcMar>
              <w:right w:w="0" w:type="dxa"/>
            </w:tcMar>
          </w:tcPr>
          <w:p w14:paraId="67756DCA" w14:textId="77777777" w:rsidR="00624359" w:rsidRPr="00C51E90" w:rsidRDefault="00624359" w:rsidP="004E1D29">
            <w:pPr>
              <w:pStyle w:val="Brdtextmedindrag"/>
              <w:keepNext/>
              <w:keepLines/>
              <w:rPr>
                <w:i/>
                <w:iCs/>
              </w:rPr>
            </w:pPr>
            <w:r w:rsidRPr="00C51E90">
              <w:t>Mark- och miljödomstolen</w:t>
            </w:r>
            <w:r w:rsidRPr="00C51E90">
              <w:rPr>
                <w:i/>
                <w:iCs/>
              </w:rPr>
              <w:t xml:space="preserve"> ska </w:t>
            </w:r>
            <w:r w:rsidRPr="00C51E90">
              <w:t>under förberedelsen se till att utred</w:t>
            </w:r>
            <w:r>
              <w:softHyphen/>
            </w:r>
            <w:r w:rsidRPr="00C51E90">
              <w:t>ningen i målet får den inriktning och omfattning som krävs</w:t>
            </w:r>
            <w:r w:rsidRPr="00C51E90">
              <w:rPr>
                <w:i/>
                <w:iCs/>
              </w:rPr>
              <w:t xml:space="preserve"> med hän</w:t>
            </w:r>
            <w:r>
              <w:rPr>
                <w:i/>
                <w:iCs/>
              </w:rPr>
              <w:softHyphen/>
            </w:r>
            <w:r w:rsidRPr="00C51E90">
              <w:rPr>
                <w:i/>
                <w:iCs/>
              </w:rPr>
              <w:t>syn till verksamhetens eller åtgär</w:t>
            </w:r>
            <w:r>
              <w:rPr>
                <w:i/>
                <w:iCs/>
              </w:rPr>
              <w:softHyphen/>
            </w:r>
            <w:r w:rsidRPr="00C51E90">
              <w:rPr>
                <w:i/>
                <w:iCs/>
              </w:rPr>
              <w:t>dens art och omfattning samt väsentliga miljöeffekter. Domstol</w:t>
            </w:r>
            <w:r>
              <w:rPr>
                <w:i/>
                <w:iCs/>
              </w:rPr>
              <w:softHyphen/>
            </w:r>
            <w:r w:rsidRPr="00C51E90">
              <w:rPr>
                <w:i/>
                <w:iCs/>
              </w:rPr>
              <w:t>en ska driva förberedelsen med inriktning på ett effektivt avgör</w:t>
            </w:r>
            <w:r>
              <w:rPr>
                <w:i/>
                <w:iCs/>
              </w:rPr>
              <w:softHyphen/>
            </w:r>
            <w:r w:rsidRPr="00C51E90">
              <w:rPr>
                <w:i/>
                <w:iCs/>
              </w:rPr>
              <w:t>ande av målet.</w:t>
            </w:r>
          </w:p>
        </w:tc>
      </w:tr>
      <w:tr w:rsidR="00D927B8" w14:paraId="7BC3C1C9" w14:textId="77777777">
        <w:tc>
          <w:tcPr>
            <w:tcW w:w="2500" w:type="pct"/>
            <w:shd w:val="clear" w:color="auto" w:fill="auto"/>
            <w:tcMar>
              <w:left w:w="0" w:type="dxa"/>
            </w:tcMar>
          </w:tcPr>
          <w:p w14:paraId="229496E5" w14:textId="77777777" w:rsidR="00624359" w:rsidRPr="00C51E90" w:rsidRDefault="00624359" w:rsidP="004E1D29">
            <w:pPr>
              <w:pStyle w:val="Brdtextmedindrag"/>
              <w:keepNext/>
              <w:keepLines/>
              <w:rPr>
                <w:i/>
                <w:iCs/>
              </w:rPr>
            </w:pPr>
            <w:r w:rsidRPr="00C51E90">
              <w:rPr>
                <w:i/>
              </w:rPr>
              <w:t>Mark- och miljödomstolen be</w:t>
            </w:r>
            <w:r>
              <w:rPr>
                <w:i/>
              </w:rPr>
              <w:softHyphen/>
            </w:r>
            <w:r w:rsidRPr="00C51E90">
              <w:rPr>
                <w:i/>
              </w:rPr>
              <w:t>stämmer vad en muntlig för</w:t>
            </w:r>
            <w:r w:rsidRPr="00C51E90">
              <w:rPr>
                <w:i/>
              </w:rPr>
              <w:softHyphen/>
              <w:t>beredelse skall avse</w:t>
            </w:r>
            <w:r w:rsidRPr="00C51E90">
              <w:rPr>
                <w:i/>
                <w:iCs/>
              </w:rPr>
              <w:t xml:space="preserve"> </w:t>
            </w:r>
            <w:r w:rsidRPr="00C51E90">
              <w:rPr>
                <w:i/>
              </w:rPr>
              <w:t>och vilka</w:t>
            </w:r>
            <w:r w:rsidRPr="00C51E90">
              <w:rPr>
                <w:i/>
                <w:iCs/>
              </w:rPr>
              <w:t xml:space="preserve"> par</w:t>
            </w:r>
            <w:r w:rsidRPr="00C51E90">
              <w:rPr>
                <w:i/>
                <w:iCs/>
              </w:rPr>
              <w:softHyphen/>
              <w:t xml:space="preserve">ter </w:t>
            </w:r>
            <w:r w:rsidRPr="00C51E90">
              <w:rPr>
                <w:i/>
              </w:rPr>
              <w:t>som skall kallas till förberedel</w:t>
            </w:r>
            <w:r w:rsidRPr="00C51E90">
              <w:rPr>
                <w:i/>
              </w:rPr>
              <w:softHyphen/>
              <w:t>sen.</w:t>
            </w:r>
            <w:r w:rsidRPr="00C51E90">
              <w:rPr>
                <w:i/>
                <w:iCs/>
              </w:rPr>
              <w:t xml:space="preserve"> </w:t>
            </w:r>
            <w:r w:rsidRPr="00C51E90">
              <w:rPr>
                <w:i/>
              </w:rPr>
              <w:t>Kallelsen skall delges</w:t>
            </w:r>
            <w:r w:rsidRPr="00C51E90">
              <w:rPr>
                <w:i/>
                <w:iCs/>
              </w:rPr>
              <w:t xml:space="preserve"> parterna </w:t>
            </w:r>
            <w:r w:rsidRPr="00C51E90">
              <w:rPr>
                <w:i/>
              </w:rPr>
              <w:t>eller kungöras i ortstidning.</w:t>
            </w:r>
          </w:p>
          <w:p w14:paraId="396D95B3" w14:textId="77777777" w:rsidR="00624359" w:rsidRPr="00C51E90" w:rsidRDefault="00624359" w:rsidP="004E1D29">
            <w:pPr>
              <w:pStyle w:val="Brdtextmedindrag"/>
            </w:pPr>
            <w:r w:rsidRPr="00C51E90">
              <w:rPr>
                <w:i/>
              </w:rPr>
              <w:t>Vid den muntliga förberedelsen får tredskodom inte meddelas.</w:t>
            </w:r>
            <w:r w:rsidRPr="00C51E90">
              <w:rPr>
                <w:i/>
                <w:iCs/>
              </w:rPr>
              <w:t xml:space="preserve"> Parterna </w:t>
            </w:r>
            <w:r w:rsidRPr="00C51E90">
              <w:rPr>
                <w:i/>
              </w:rPr>
              <w:t>får åberopa skrifter som de har gett in.</w:t>
            </w:r>
            <w:r w:rsidRPr="00C51E90">
              <w:rPr>
                <w:i/>
                <w:iCs/>
              </w:rPr>
              <w:t xml:space="preserve"> </w:t>
            </w:r>
            <w:r w:rsidRPr="00C51E90">
              <w:rPr>
                <w:i/>
              </w:rPr>
              <w:t>En redogörelse bör lämnas för skrifternas innehåll.</w:t>
            </w:r>
          </w:p>
        </w:tc>
        <w:tc>
          <w:tcPr>
            <w:tcW w:w="2500" w:type="pct"/>
            <w:shd w:val="clear" w:color="auto" w:fill="auto"/>
            <w:tcMar>
              <w:right w:w="0" w:type="dxa"/>
            </w:tcMar>
          </w:tcPr>
          <w:p w14:paraId="3C14CAF2" w14:textId="77777777" w:rsidR="00624359" w:rsidRPr="00C51E90" w:rsidRDefault="00624359" w:rsidP="004E1D29">
            <w:pPr>
              <w:pStyle w:val="Brdtextmedindrag"/>
            </w:pPr>
          </w:p>
        </w:tc>
      </w:tr>
    </w:tbl>
    <w:p w14:paraId="000EF472" w14:textId="77777777" w:rsidR="00624359" w:rsidRPr="00C51E90" w:rsidRDefault="00624359" w:rsidP="00836DDF">
      <w:pPr>
        <w:pStyle w:val="Brdtextmedindrag"/>
        <w:jc w:val="left"/>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1FEE327C" w14:textId="77777777">
        <w:tc>
          <w:tcPr>
            <w:tcW w:w="2500" w:type="pct"/>
            <w:shd w:val="clear" w:color="auto" w:fill="auto"/>
            <w:tcMar>
              <w:left w:w="0" w:type="dxa"/>
            </w:tcMar>
          </w:tcPr>
          <w:p w14:paraId="58C47907" w14:textId="77777777" w:rsidR="00624359" w:rsidRPr="00C51E90" w:rsidRDefault="00624359" w:rsidP="004E1D29">
            <w:pPr>
              <w:pStyle w:val="Brdtextmedindrag"/>
              <w:keepNext/>
              <w:keepLines/>
            </w:pPr>
          </w:p>
        </w:tc>
        <w:tc>
          <w:tcPr>
            <w:tcW w:w="2500" w:type="pct"/>
            <w:shd w:val="clear" w:color="auto" w:fill="auto"/>
            <w:tcMar>
              <w:right w:w="0" w:type="dxa"/>
            </w:tcMar>
          </w:tcPr>
          <w:p w14:paraId="0463E38E" w14:textId="77777777" w:rsidR="00624359" w:rsidRPr="00C51E90" w:rsidRDefault="00624359" w:rsidP="004E1D29">
            <w:pPr>
              <w:pStyle w:val="Brdtextmedindrag"/>
              <w:keepNext/>
              <w:keepLines/>
              <w:ind w:firstLine="0"/>
              <w:rPr>
                <w:i/>
                <w:iCs/>
              </w:rPr>
            </w:pPr>
            <w:r w:rsidRPr="00C51E90">
              <w:rPr>
                <w:i/>
                <w:iCs/>
              </w:rPr>
              <w:t>11 a §</w:t>
            </w:r>
          </w:p>
        </w:tc>
      </w:tr>
      <w:tr w:rsidR="00D927B8" w14:paraId="10137945" w14:textId="77777777">
        <w:tc>
          <w:tcPr>
            <w:tcW w:w="2500" w:type="pct"/>
            <w:shd w:val="clear" w:color="auto" w:fill="auto"/>
            <w:tcMar>
              <w:left w:w="0" w:type="dxa"/>
            </w:tcMar>
          </w:tcPr>
          <w:p w14:paraId="0F57655E" w14:textId="77777777" w:rsidR="00624359" w:rsidRPr="00C51E90" w:rsidRDefault="00624359" w:rsidP="004E1D29">
            <w:pPr>
              <w:pStyle w:val="Brdtextmedindrag"/>
              <w:keepNext/>
              <w:keepLines/>
            </w:pPr>
          </w:p>
        </w:tc>
        <w:tc>
          <w:tcPr>
            <w:tcW w:w="2500" w:type="pct"/>
            <w:shd w:val="clear" w:color="auto" w:fill="auto"/>
            <w:tcMar>
              <w:right w:w="0" w:type="dxa"/>
            </w:tcMar>
          </w:tcPr>
          <w:p w14:paraId="26D882B8" w14:textId="77777777" w:rsidR="00624359" w:rsidRPr="00C51E90" w:rsidRDefault="00624359" w:rsidP="004E1D29">
            <w:pPr>
              <w:pStyle w:val="Brdtextmedindrag"/>
              <w:keepNext/>
              <w:keepLines/>
              <w:ind w:firstLine="0"/>
              <w:rPr>
                <w:i/>
                <w:iCs/>
              </w:rPr>
            </w:pPr>
            <w:r w:rsidRPr="00C51E90">
              <w:rPr>
                <w:i/>
                <w:iCs/>
              </w:rPr>
              <w:t>Mark- och miljödomstolen bestäm</w:t>
            </w:r>
            <w:r w:rsidRPr="00C51E90">
              <w:rPr>
                <w:i/>
                <w:iCs/>
              </w:rPr>
              <w:softHyphen/>
              <w:t>mer vad en muntlig förberedelse ska avse och vilka som ska kallas till förberedelse</w:t>
            </w:r>
            <w:r>
              <w:rPr>
                <w:i/>
                <w:iCs/>
              </w:rPr>
              <w:t>n</w:t>
            </w:r>
            <w:r w:rsidRPr="00C51E90">
              <w:rPr>
                <w:i/>
                <w:iCs/>
              </w:rPr>
              <w:t>. Kallelsen ska delges eller kungöras i ortstidning</w:t>
            </w:r>
            <w:r w:rsidRPr="00C51E90">
              <w:rPr>
                <w:i/>
              </w:rPr>
              <w:t>.</w:t>
            </w:r>
          </w:p>
          <w:p w14:paraId="5B1B8FD4" w14:textId="77777777" w:rsidR="00624359" w:rsidRDefault="00624359" w:rsidP="004E1D29">
            <w:pPr>
              <w:pStyle w:val="Brdtextmedindrag"/>
              <w:keepNext/>
              <w:keepLines/>
            </w:pPr>
            <w:r w:rsidRPr="00C51E90">
              <w:rPr>
                <w:i/>
                <w:iCs/>
              </w:rPr>
              <w:t>De som närvarar vid förberedel</w:t>
            </w:r>
            <w:r>
              <w:rPr>
                <w:i/>
                <w:iCs/>
              </w:rPr>
              <w:softHyphen/>
            </w:r>
            <w:r w:rsidRPr="00C51E90">
              <w:rPr>
                <w:i/>
                <w:iCs/>
              </w:rPr>
              <w:t xml:space="preserve">sen får åberopa handlingar som de har </w:t>
            </w:r>
            <w:r>
              <w:rPr>
                <w:i/>
                <w:iCs/>
              </w:rPr>
              <w:t>lämnat</w:t>
            </w:r>
            <w:r w:rsidRPr="00C51E90">
              <w:rPr>
                <w:i/>
                <w:iCs/>
              </w:rPr>
              <w:t xml:space="preserve"> in. En redogörelse bör lämnas för handlingarnas innehåll</w:t>
            </w:r>
            <w:r w:rsidRPr="00C51E90">
              <w:t>.</w:t>
            </w:r>
          </w:p>
          <w:p w14:paraId="4B69A0B1" w14:textId="77777777" w:rsidR="00624359" w:rsidRPr="00C51E90" w:rsidRDefault="00624359" w:rsidP="004E1D29">
            <w:pPr>
              <w:pStyle w:val="Brdtextmedindrag"/>
              <w:keepNext/>
              <w:keepLines/>
            </w:pPr>
            <w:r w:rsidRPr="00C51E90">
              <w:rPr>
                <w:i/>
                <w:iCs/>
              </w:rPr>
              <w:t>Vid den muntliga förberedelsen får tredskodom inte meddelas.</w:t>
            </w:r>
          </w:p>
        </w:tc>
      </w:tr>
    </w:tbl>
    <w:p w14:paraId="6041A72C" w14:textId="77777777" w:rsidR="00624359" w:rsidRPr="00C51E90" w:rsidRDefault="00624359" w:rsidP="00836DDF">
      <w:pPr>
        <w:pStyle w:val="Brdtextmedindrag"/>
        <w:jc w:val="center"/>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562004B6" w14:textId="77777777">
        <w:tc>
          <w:tcPr>
            <w:tcW w:w="2500" w:type="pct"/>
            <w:shd w:val="clear" w:color="auto" w:fill="auto"/>
            <w:tcMar>
              <w:left w:w="0" w:type="dxa"/>
            </w:tcMar>
          </w:tcPr>
          <w:p w14:paraId="51B73506" w14:textId="77777777" w:rsidR="00624359" w:rsidRPr="00C51E90" w:rsidRDefault="00624359" w:rsidP="004E1D29">
            <w:pPr>
              <w:pStyle w:val="Brdtextmedindrag"/>
            </w:pPr>
          </w:p>
        </w:tc>
        <w:tc>
          <w:tcPr>
            <w:tcW w:w="2500" w:type="pct"/>
            <w:shd w:val="clear" w:color="auto" w:fill="auto"/>
            <w:tcMar>
              <w:right w:w="0" w:type="dxa"/>
            </w:tcMar>
          </w:tcPr>
          <w:p w14:paraId="7C7A128C" w14:textId="77777777" w:rsidR="00624359" w:rsidRPr="00C51E90" w:rsidRDefault="00624359" w:rsidP="004E1D29">
            <w:pPr>
              <w:pStyle w:val="Brdtextmedindrag"/>
              <w:keepNext/>
              <w:keepLines/>
              <w:ind w:firstLine="0"/>
              <w:rPr>
                <w:i/>
                <w:iCs/>
              </w:rPr>
            </w:pPr>
            <w:r w:rsidRPr="00C51E90">
              <w:rPr>
                <w:i/>
                <w:iCs/>
              </w:rPr>
              <w:t>11 b</w:t>
            </w:r>
            <w:r>
              <w:rPr>
                <w:i/>
                <w:iCs/>
              </w:rPr>
              <w:t> </w:t>
            </w:r>
            <w:r w:rsidRPr="00C51E90">
              <w:rPr>
                <w:i/>
                <w:iCs/>
              </w:rPr>
              <w:t>§</w:t>
            </w:r>
          </w:p>
        </w:tc>
      </w:tr>
      <w:tr w:rsidR="00D927B8" w14:paraId="2561A03F" w14:textId="77777777">
        <w:tc>
          <w:tcPr>
            <w:tcW w:w="2500" w:type="pct"/>
            <w:shd w:val="clear" w:color="auto" w:fill="auto"/>
            <w:tcMar>
              <w:left w:w="0" w:type="dxa"/>
            </w:tcMar>
          </w:tcPr>
          <w:p w14:paraId="4C77D537" w14:textId="77777777" w:rsidR="00624359" w:rsidRPr="00C51E90" w:rsidRDefault="00624359" w:rsidP="004E1D29">
            <w:pPr>
              <w:pStyle w:val="Brdtextmedindrag"/>
            </w:pPr>
          </w:p>
        </w:tc>
        <w:tc>
          <w:tcPr>
            <w:tcW w:w="2500" w:type="pct"/>
            <w:shd w:val="clear" w:color="auto" w:fill="auto"/>
            <w:tcMar>
              <w:right w:w="0" w:type="dxa"/>
            </w:tcMar>
          </w:tcPr>
          <w:p w14:paraId="2C3B7839" w14:textId="77777777" w:rsidR="00624359" w:rsidRPr="00C51E90" w:rsidRDefault="00624359" w:rsidP="004E1D29">
            <w:pPr>
              <w:pStyle w:val="Brdtextmedindrag"/>
              <w:keepNext/>
              <w:keepLines/>
              <w:ind w:firstLine="0"/>
              <w:rPr>
                <w:i/>
                <w:iCs/>
              </w:rPr>
            </w:pPr>
            <w:r>
              <w:rPr>
                <w:i/>
                <w:iCs/>
              </w:rPr>
              <w:t>D</w:t>
            </w:r>
            <w:r w:rsidRPr="00C51E90">
              <w:rPr>
                <w:i/>
                <w:iCs/>
              </w:rPr>
              <w:t xml:space="preserve">omstolen </w:t>
            </w:r>
            <w:r>
              <w:rPr>
                <w:i/>
                <w:iCs/>
              </w:rPr>
              <w:t xml:space="preserve">ska </w:t>
            </w:r>
            <w:r w:rsidRPr="00C51E90">
              <w:rPr>
                <w:i/>
                <w:iCs/>
              </w:rPr>
              <w:t xml:space="preserve">senast i </w:t>
            </w:r>
            <w:r>
              <w:rPr>
                <w:i/>
                <w:iCs/>
              </w:rPr>
              <w:t>anslutning till</w:t>
            </w:r>
            <w:r w:rsidRPr="00C51E90">
              <w:rPr>
                <w:i/>
                <w:iCs/>
              </w:rPr>
              <w:t xml:space="preserve"> kungörelse</w:t>
            </w:r>
            <w:r>
              <w:rPr>
                <w:i/>
                <w:iCs/>
              </w:rPr>
              <w:t>n</w:t>
            </w:r>
            <w:r w:rsidRPr="00C51E90">
              <w:rPr>
                <w:i/>
                <w:iCs/>
              </w:rPr>
              <w:t xml:space="preserve"> enligt 3 § upprätta en tidsplan för målets handlägg</w:t>
            </w:r>
            <w:r>
              <w:rPr>
                <w:i/>
                <w:iCs/>
              </w:rPr>
              <w:softHyphen/>
            </w:r>
            <w:r w:rsidRPr="00C51E90">
              <w:rPr>
                <w:i/>
                <w:iCs/>
              </w:rPr>
              <w:t xml:space="preserve">ning, om det inte på grund av målets beskaffenhet eller av något annat </w:t>
            </w:r>
            <w:r>
              <w:rPr>
                <w:i/>
                <w:iCs/>
              </w:rPr>
              <w:t xml:space="preserve">särskilt </w:t>
            </w:r>
            <w:r w:rsidRPr="00C51E90">
              <w:rPr>
                <w:i/>
                <w:iCs/>
              </w:rPr>
              <w:t>skäl är obehövligt.</w:t>
            </w:r>
          </w:p>
          <w:p w14:paraId="007FE300" w14:textId="77777777" w:rsidR="00624359" w:rsidRPr="00C51E90" w:rsidRDefault="00624359" w:rsidP="004E1D29">
            <w:pPr>
              <w:pStyle w:val="Brdtextmedindrag"/>
              <w:keepNext/>
              <w:keepLines/>
              <w:rPr>
                <w:i/>
              </w:rPr>
            </w:pPr>
            <w:r w:rsidRPr="00C51E90">
              <w:rPr>
                <w:i/>
              </w:rPr>
              <w:t>Om en part eller remissinstans bedömer att tidsplanen inte kan hållas</w:t>
            </w:r>
            <w:r>
              <w:rPr>
                <w:i/>
              </w:rPr>
              <w:t>,</w:t>
            </w:r>
            <w:r w:rsidRPr="00C51E90">
              <w:rPr>
                <w:i/>
              </w:rPr>
              <w:t xml:space="preserve"> ska detta genast anmälas till </w:t>
            </w:r>
            <w:r w:rsidRPr="00C51E90">
              <w:rPr>
                <w:i/>
                <w:iCs/>
              </w:rPr>
              <w:t>domstolen.</w:t>
            </w:r>
            <w:r w:rsidRPr="00C51E90">
              <w:rPr>
                <w:i/>
              </w:rPr>
              <w:t xml:space="preserve"> Om domstolen bedömer att tidsplanen inte kan hållas, ska parter och remissinstanser under</w:t>
            </w:r>
            <w:r w:rsidRPr="00C51E90">
              <w:rPr>
                <w:i/>
              </w:rPr>
              <w:softHyphen/>
              <w:t>rättas om detta.</w:t>
            </w:r>
          </w:p>
        </w:tc>
      </w:tr>
    </w:tbl>
    <w:p w14:paraId="7C6E2614" w14:textId="77777777" w:rsidR="00624359" w:rsidRPr="00C51E90" w:rsidRDefault="00624359" w:rsidP="00836DDF">
      <w:pPr>
        <w:pStyle w:val="Slutstreck"/>
      </w:pPr>
    </w:p>
    <w:p w14:paraId="28B7C0A8" w14:textId="77777777" w:rsidR="00624359" w:rsidRPr="00C51E90" w:rsidRDefault="00624359" w:rsidP="00836DDF">
      <w:pPr>
        <w:pStyle w:val="Brdtextmedindrag"/>
        <w:jc w:val="center"/>
      </w:pPr>
      <w:bookmarkStart w:id="170" w:name="_Hlk160117618"/>
      <w:r w:rsidRPr="00C51E90">
        <w:t>16 §</w:t>
      </w:r>
      <w:r w:rsidRPr="00C51E90">
        <w:rPr>
          <w:rStyle w:val="Fotnotsreferens"/>
        </w:rPr>
        <w:footnoteReference w:id="81"/>
      </w:r>
    </w:p>
    <w:tbl>
      <w:tblPr>
        <w:tblW w:w="5000" w:type="pct"/>
        <w:tblCellMar>
          <w:left w:w="125" w:type="dxa"/>
          <w:right w:w="125" w:type="dxa"/>
        </w:tblCellMar>
        <w:tblLook w:val="0600" w:firstRow="0" w:lastRow="0" w:firstColumn="0" w:lastColumn="0" w:noHBand="1" w:noVBand="1"/>
      </w:tblPr>
      <w:tblGrid>
        <w:gridCol w:w="2948"/>
        <w:gridCol w:w="2949"/>
      </w:tblGrid>
      <w:tr w:rsidR="00D927B8" w14:paraId="0B946F4F" w14:textId="77777777">
        <w:tc>
          <w:tcPr>
            <w:tcW w:w="2500" w:type="pct"/>
            <w:shd w:val="clear" w:color="auto" w:fill="auto"/>
            <w:tcMar>
              <w:left w:w="0" w:type="dxa"/>
            </w:tcMar>
          </w:tcPr>
          <w:p w14:paraId="2C66BC62" w14:textId="77777777" w:rsidR="00624359" w:rsidRPr="00C51E90" w:rsidRDefault="00624359" w:rsidP="004E1D29">
            <w:pPr>
              <w:pStyle w:val="Brdtextmedindrag"/>
              <w:ind w:firstLine="0"/>
              <w:rPr>
                <w:i/>
                <w:iCs/>
              </w:rPr>
            </w:pPr>
            <w:r w:rsidRPr="00C51E90">
              <w:rPr>
                <w:i/>
                <w:iCs/>
              </w:rPr>
              <w:t>När målet är klart för huvudför</w:t>
            </w:r>
            <w:r w:rsidRPr="00C51E90">
              <w:rPr>
                <w:i/>
                <w:iCs/>
              </w:rPr>
              <w:softHyphen/>
              <w:t>handling skall mark- och miljö</w:t>
            </w:r>
            <w:r w:rsidRPr="00C51E90">
              <w:rPr>
                <w:i/>
                <w:iCs/>
              </w:rPr>
              <w:softHyphen/>
              <w:t>domstolen bestämma tid och plats för den.</w:t>
            </w:r>
          </w:p>
        </w:tc>
        <w:tc>
          <w:tcPr>
            <w:tcW w:w="2500" w:type="pct"/>
            <w:shd w:val="clear" w:color="auto" w:fill="auto"/>
            <w:tcMar>
              <w:right w:w="0" w:type="dxa"/>
            </w:tcMar>
          </w:tcPr>
          <w:p w14:paraId="7C55BCC9" w14:textId="77777777" w:rsidR="00624359" w:rsidRPr="00C51E90" w:rsidRDefault="00624359" w:rsidP="004E1D29">
            <w:pPr>
              <w:pStyle w:val="Brdtextmedindrag"/>
              <w:ind w:firstLine="0"/>
              <w:rPr>
                <w:i/>
                <w:iCs/>
              </w:rPr>
            </w:pPr>
            <w:r w:rsidRPr="00C51E90">
              <w:rPr>
                <w:i/>
                <w:iCs/>
              </w:rPr>
              <w:t>Domstolen ska avgöra mål efter huvudförhandling</w:t>
            </w:r>
            <w:r>
              <w:rPr>
                <w:i/>
                <w:iCs/>
              </w:rPr>
              <w:t>,</w:t>
            </w:r>
            <w:r w:rsidRPr="00C51E90">
              <w:rPr>
                <w:i/>
                <w:iCs/>
              </w:rPr>
              <w:t xml:space="preserve"> om det inte med hänsyn till utredningen i målet är tillräckligt med skriftlig hand</w:t>
            </w:r>
            <w:r w:rsidRPr="00C51E90">
              <w:rPr>
                <w:i/>
                <w:iCs/>
              </w:rPr>
              <w:softHyphen/>
              <w:t>läggning.</w:t>
            </w:r>
          </w:p>
        </w:tc>
      </w:tr>
      <w:tr w:rsidR="00D927B8" w14:paraId="587EE8A3" w14:textId="77777777">
        <w:tc>
          <w:tcPr>
            <w:tcW w:w="2500" w:type="pct"/>
            <w:shd w:val="clear" w:color="auto" w:fill="auto"/>
            <w:tcMar>
              <w:left w:w="0" w:type="dxa"/>
            </w:tcMar>
          </w:tcPr>
          <w:p w14:paraId="0F9E79A6" w14:textId="77777777" w:rsidR="00624359" w:rsidRPr="00C51E90" w:rsidRDefault="00624359" w:rsidP="004E1D29">
            <w:pPr>
              <w:pStyle w:val="Brdtextmedindrag"/>
              <w:rPr>
                <w:i/>
                <w:iCs/>
              </w:rPr>
            </w:pPr>
            <w:r w:rsidRPr="00C51E90">
              <w:rPr>
                <w:i/>
                <w:iCs/>
              </w:rPr>
              <w:t xml:space="preserve">Om det är uppenbart onödigt med huvudförhandling, behöver sådan förhandling inte hållas. </w:t>
            </w:r>
            <w:r w:rsidRPr="00821C79">
              <w:t>Om parterna begär det</w:t>
            </w:r>
            <w:r w:rsidRPr="00C51E90">
              <w:rPr>
                <w:i/>
                <w:iCs/>
              </w:rPr>
              <w:t xml:space="preserve"> skall den dock </w:t>
            </w:r>
            <w:r w:rsidRPr="00821C79">
              <w:t>hållas</w:t>
            </w:r>
            <w:r w:rsidRPr="00C51E90">
              <w:rPr>
                <w:i/>
                <w:iCs/>
              </w:rPr>
              <w:t>. Att målet eller ärendet kan komma att avgöras på handlingar</w:t>
            </w:r>
            <w:r w:rsidRPr="00C51E90">
              <w:rPr>
                <w:i/>
                <w:iCs/>
              </w:rPr>
              <w:softHyphen/>
              <w:t xml:space="preserve">na skall anges i kungörelsen. </w:t>
            </w:r>
            <w:r w:rsidRPr="00821C79">
              <w:rPr>
                <w:i/>
              </w:rPr>
              <w:t>I</w:t>
            </w:r>
            <w:r w:rsidRPr="00C51E90">
              <w:t xml:space="preserve"> frågor som avses i 26 § andra stycket </w:t>
            </w:r>
            <w:r w:rsidRPr="00C51E90">
              <w:rPr>
                <w:i/>
                <w:iCs/>
              </w:rPr>
              <w:t>behöver inte huvudförhand</w:t>
            </w:r>
            <w:r w:rsidRPr="00C51E90">
              <w:rPr>
                <w:i/>
                <w:iCs/>
              </w:rPr>
              <w:softHyphen/>
              <w:t xml:space="preserve">ling hållas. Detsamma gäller </w:t>
            </w:r>
            <w:r w:rsidRPr="00C51E90">
              <w:t>i fall som avses i 42 kap. 18 § första stycket 1, 3 och 4 rättegångsbalken</w:t>
            </w:r>
            <w:r w:rsidRPr="00C51E90">
              <w:rPr>
                <w:i/>
                <w:iCs/>
              </w:rPr>
              <w:t>.</w:t>
            </w:r>
          </w:p>
        </w:tc>
        <w:tc>
          <w:tcPr>
            <w:tcW w:w="2500" w:type="pct"/>
            <w:shd w:val="clear" w:color="auto" w:fill="auto"/>
            <w:tcMar>
              <w:right w:w="0" w:type="dxa"/>
            </w:tcMar>
          </w:tcPr>
          <w:p w14:paraId="4DAD7BF8" w14:textId="77777777" w:rsidR="00624359" w:rsidRPr="009F70D4" w:rsidRDefault="00624359" w:rsidP="004E1D29">
            <w:pPr>
              <w:pStyle w:val="Brdtextmedindrag"/>
              <w:rPr>
                <w:i/>
                <w:iCs/>
              </w:rPr>
            </w:pPr>
            <w:r w:rsidRPr="00821C79">
              <w:t>Om parterna begär det</w:t>
            </w:r>
            <w:r w:rsidRPr="00C51E90">
              <w:rPr>
                <w:i/>
                <w:iCs/>
              </w:rPr>
              <w:t xml:space="preserve"> ska </w:t>
            </w:r>
            <w:r>
              <w:rPr>
                <w:i/>
                <w:iCs/>
              </w:rPr>
              <w:t>huvud</w:t>
            </w:r>
            <w:r>
              <w:rPr>
                <w:i/>
                <w:iCs/>
              </w:rPr>
              <w:softHyphen/>
            </w:r>
            <w:r w:rsidRPr="00C51E90">
              <w:rPr>
                <w:i/>
                <w:iCs/>
              </w:rPr>
              <w:t xml:space="preserve">förhandling </w:t>
            </w:r>
            <w:r w:rsidRPr="00821C79">
              <w:t>hållas</w:t>
            </w:r>
            <w:r w:rsidRPr="00C51E90">
              <w:rPr>
                <w:i/>
                <w:iCs/>
              </w:rPr>
              <w:t xml:space="preserve">. </w:t>
            </w:r>
            <w:r>
              <w:rPr>
                <w:i/>
                <w:iCs/>
              </w:rPr>
              <w:t>Huvudf</w:t>
            </w:r>
            <w:r w:rsidRPr="00C51E90">
              <w:rPr>
                <w:i/>
                <w:iCs/>
              </w:rPr>
              <w:t>örhand</w:t>
            </w:r>
            <w:r>
              <w:rPr>
                <w:i/>
                <w:iCs/>
              </w:rPr>
              <w:softHyphen/>
            </w:r>
            <w:r w:rsidRPr="00C51E90">
              <w:rPr>
                <w:i/>
                <w:iCs/>
              </w:rPr>
              <w:t xml:space="preserve">ling behöver dock inte hållas </w:t>
            </w:r>
            <w:r w:rsidRPr="00821C79">
              <w:rPr>
                <w:i/>
              </w:rPr>
              <w:t>i</w:t>
            </w:r>
            <w:r w:rsidRPr="00C51E90">
              <w:t xml:space="preserve"> frågor som avses i 26 § andra stycket</w:t>
            </w:r>
            <w:r w:rsidRPr="00C51E90">
              <w:rPr>
                <w:i/>
                <w:iCs/>
              </w:rPr>
              <w:t xml:space="preserve"> </w:t>
            </w:r>
            <w:r>
              <w:rPr>
                <w:i/>
                <w:iCs/>
              </w:rPr>
              <w:t>och inte heller</w:t>
            </w:r>
            <w:r w:rsidRPr="00C51E90">
              <w:rPr>
                <w:i/>
                <w:iCs/>
              </w:rPr>
              <w:t xml:space="preserve"> </w:t>
            </w:r>
            <w:r w:rsidRPr="00C51E90">
              <w:t>i fall som avses i 42 kap. 18 § första stycket 1, 3 och 4 rättegångsbalken</w:t>
            </w:r>
            <w:r w:rsidRPr="00C51E90">
              <w:rPr>
                <w:i/>
                <w:iCs/>
              </w:rPr>
              <w:t xml:space="preserve"> eller om det annars är uppenbart obehövligt.</w:t>
            </w:r>
          </w:p>
        </w:tc>
      </w:tr>
      <w:tr w:rsidR="00D927B8" w14:paraId="17AFA53C" w14:textId="77777777">
        <w:tc>
          <w:tcPr>
            <w:tcW w:w="2500" w:type="pct"/>
            <w:shd w:val="clear" w:color="auto" w:fill="auto"/>
            <w:tcMar>
              <w:left w:w="0" w:type="dxa"/>
            </w:tcMar>
          </w:tcPr>
          <w:p w14:paraId="3F670DD3" w14:textId="77777777" w:rsidR="00624359" w:rsidRPr="00F2174B" w:rsidRDefault="00624359" w:rsidP="004E1D29">
            <w:pPr>
              <w:pStyle w:val="Brdtextmedindrag"/>
              <w:rPr>
                <w:i/>
                <w:iCs/>
              </w:rPr>
            </w:pPr>
            <w:r w:rsidRPr="006E559A">
              <w:rPr>
                <w:i/>
              </w:rPr>
              <w:t>Besked om tid och plats för huvudförhandling skall i god tid lämnas parterna i den ordning som har bestämts för kallelser till dem.</w:t>
            </w:r>
            <w:r w:rsidRPr="00F2174B">
              <w:rPr>
                <w:i/>
                <w:iCs/>
              </w:rPr>
              <w:t xml:space="preserve"> </w:t>
            </w:r>
            <w:r w:rsidRPr="006E559A">
              <w:rPr>
                <w:i/>
              </w:rPr>
              <w:t>Om anledning till det finns, skall det i kallelsen lämnas uppgift om de frågor som avses behandlas vid huvudförhandlingen.</w:t>
            </w:r>
          </w:p>
          <w:p w14:paraId="6F8A1D55" w14:textId="77777777" w:rsidR="00624359" w:rsidRPr="00F2174B" w:rsidRDefault="00624359" w:rsidP="004E1D29">
            <w:pPr>
              <w:pStyle w:val="Brdtextmedindrag"/>
              <w:rPr>
                <w:i/>
                <w:iCs/>
              </w:rPr>
            </w:pPr>
            <w:r w:rsidRPr="006E559A">
              <w:rPr>
                <w:i/>
              </w:rPr>
              <w:t>Om någon part bör infinna sig personligen vid huvudförhand</w:t>
            </w:r>
            <w:r w:rsidRPr="006E559A">
              <w:rPr>
                <w:i/>
              </w:rPr>
              <w:softHyphen/>
              <w:t>lingen, skall mark- och miljödom</w:t>
            </w:r>
            <w:r>
              <w:rPr>
                <w:i/>
              </w:rPr>
              <w:softHyphen/>
            </w:r>
            <w:r w:rsidRPr="006E559A">
              <w:rPr>
                <w:i/>
              </w:rPr>
              <w:t>stolen förelägga vite. Före</w:t>
            </w:r>
            <w:r w:rsidRPr="006E559A">
              <w:rPr>
                <w:i/>
              </w:rPr>
              <w:softHyphen/>
              <w:t>läggan</w:t>
            </w:r>
            <w:r>
              <w:rPr>
                <w:i/>
              </w:rPr>
              <w:softHyphen/>
            </w:r>
            <w:r w:rsidRPr="006E559A">
              <w:rPr>
                <w:i/>
              </w:rPr>
              <w:t>det skall delges.</w:t>
            </w:r>
          </w:p>
          <w:p w14:paraId="2094433C" w14:textId="77777777" w:rsidR="00624359" w:rsidRPr="00F2174B" w:rsidRDefault="00624359" w:rsidP="004E1D29">
            <w:pPr>
              <w:pStyle w:val="Brdtextmedindrag"/>
            </w:pPr>
            <w:r w:rsidRPr="006E559A">
              <w:rPr>
                <w:i/>
              </w:rPr>
              <w:t>Huvudförhandling får hållas, även om en part uteblir från den.</w:t>
            </w:r>
            <w:r w:rsidRPr="00F2174B">
              <w:rPr>
                <w:i/>
                <w:iCs/>
              </w:rPr>
              <w:t xml:space="preserve"> </w:t>
            </w:r>
            <w:r w:rsidRPr="006E559A">
              <w:rPr>
                <w:i/>
              </w:rPr>
              <w:t>Tredskodom får dock inte med</w:t>
            </w:r>
            <w:r>
              <w:rPr>
                <w:i/>
              </w:rPr>
              <w:softHyphen/>
            </w:r>
            <w:r w:rsidRPr="006E559A">
              <w:rPr>
                <w:i/>
              </w:rPr>
              <w:t>delas.</w:t>
            </w:r>
          </w:p>
        </w:tc>
        <w:tc>
          <w:tcPr>
            <w:tcW w:w="2500" w:type="pct"/>
            <w:shd w:val="clear" w:color="auto" w:fill="auto"/>
            <w:tcMar>
              <w:right w:w="0" w:type="dxa"/>
            </w:tcMar>
          </w:tcPr>
          <w:p w14:paraId="72E42A4A" w14:textId="77777777" w:rsidR="00624359" w:rsidRPr="00F2174B" w:rsidRDefault="00624359" w:rsidP="004E1D29">
            <w:pPr>
              <w:pStyle w:val="Brdtextmedindrag"/>
            </w:pPr>
          </w:p>
        </w:tc>
      </w:tr>
      <w:bookmarkEnd w:id="170"/>
      <w:tr w:rsidR="00D927B8" w14:paraId="4862B77A" w14:textId="77777777">
        <w:tc>
          <w:tcPr>
            <w:tcW w:w="2500" w:type="pct"/>
            <w:shd w:val="clear" w:color="auto" w:fill="auto"/>
            <w:tcMar>
              <w:left w:w="0" w:type="dxa"/>
            </w:tcMar>
          </w:tcPr>
          <w:p w14:paraId="00148433" w14:textId="77777777" w:rsidR="00624359" w:rsidRPr="00F2174B" w:rsidRDefault="00624359" w:rsidP="004E1D29">
            <w:pPr>
              <w:pStyle w:val="Brdtextmedindrag"/>
              <w:keepNext/>
              <w:keepLines/>
            </w:pPr>
          </w:p>
        </w:tc>
        <w:tc>
          <w:tcPr>
            <w:tcW w:w="2500" w:type="pct"/>
            <w:shd w:val="clear" w:color="auto" w:fill="auto"/>
            <w:tcMar>
              <w:right w:w="0" w:type="dxa"/>
            </w:tcMar>
          </w:tcPr>
          <w:p w14:paraId="2E205106" w14:textId="77777777" w:rsidR="00624359" w:rsidRPr="00F2174B" w:rsidRDefault="00624359" w:rsidP="004E1D29">
            <w:pPr>
              <w:pStyle w:val="Brdtextmedindrag"/>
              <w:keepNext/>
              <w:keepLines/>
              <w:ind w:firstLine="0"/>
            </w:pPr>
            <w:r w:rsidRPr="00F2174B">
              <w:rPr>
                <w:i/>
                <w:iCs/>
              </w:rPr>
              <w:t>16 a §</w:t>
            </w:r>
          </w:p>
        </w:tc>
      </w:tr>
      <w:tr w:rsidR="00D927B8" w14:paraId="0E25A481" w14:textId="77777777">
        <w:tc>
          <w:tcPr>
            <w:tcW w:w="2500" w:type="pct"/>
            <w:shd w:val="clear" w:color="auto" w:fill="auto"/>
            <w:tcMar>
              <w:left w:w="0" w:type="dxa"/>
            </w:tcMar>
          </w:tcPr>
          <w:p w14:paraId="7B79BAF8" w14:textId="77777777" w:rsidR="00624359" w:rsidRPr="00F2174B" w:rsidRDefault="00624359" w:rsidP="004E1D29">
            <w:pPr>
              <w:pStyle w:val="Brdtextmedindrag"/>
              <w:keepNext/>
              <w:keepLines/>
            </w:pPr>
          </w:p>
        </w:tc>
        <w:tc>
          <w:tcPr>
            <w:tcW w:w="2500" w:type="pct"/>
            <w:shd w:val="clear" w:color="auto" w:fill="auto"/>
            <w:tcMar>
              <w:right w:w="0" w:type="dxa"/>
            </w:tcMar>
          </w:tcPr>
          <w:p w14:paraId="0806A5AC" w14:textId="77777777" w:rsidR="00624359" w:rsidRPr="00F2174B" w:rsidRDefault="00624359" w:rsidP="004E1D29">
            <w:pPr>
              <w:pStyle w:val="Brdtextmedindrag"/>
              <w:keepNext/>
              <w:keepLines/>
              <w:ind w:firstLine="0"/>
              <w:rPr>
                <w:i/>
                <w:iCs/>
              </w:rPr>
            </w:pPr>
            <w:r w:rsidRPr="006E559A">
              <w:rPr>
                <w:i/>
              </w:rPr>
              <w:t xml:space="preserve">Domstolen ska lämna besked om tid och plats för huvudförhandling till parterna i god tid </w:t>
            </w:r>
            <w:r>
              <w:rPr>
                <w:i/>
              </w:rPr>
              <w:t>och på det sätt</w:t>
            </w:r>
            <w:r w:rsidRPr="006E559A">
              <w:rPr>
                <w:i/>
              </w:rPr>
              <w:t xml:space="preserve"> som har bestämts för kallelser till dem</w:t>
            </w:r>
            <w:r w:rsidRPr="00F2174B">
              <w:rPr>
                <w:i/>
                <w:iCs/>
              </w:rPr>
              <w:t xml:space="preserve">. </w:t>
            </w:r>
            <w:r w:rsidRPr="006E559A">
              <w:rPr>
                <w:i/>
              </w:rPr>
              <w:t>Om det finns anlednin</w:t>
            </w:r>
            <w:r>
              <w:rPr>
                <w:i/>
              </w:rPr>
              <w:t>g</w:t>
            </w:r>
            <w:r w:rsidRPr="006E559A">
              <w:rPr>
                <w:i/>
              </w:rPr>
              <w:t>, ska det i kallelsen lämnas uppgift om de frågor som avses behandlas vid huvudförhandlingen.</w:t>
            </w:r>
          </w:p>
          <w:p w14:paraId="020E686B" w14:textId="77777777" w:rsidR="00624359" w:rsidRPr="00F2174B" w:rsidRDefault="00624359" w:rsidP="004E1D29">
            <w:pPr>
              <w:pStyle w:val="Brdtextmedindrag"/>
              <w:keepNext/>
              <w:keepLines/>
              <w:rPr>
                <w:i/>
                <w:iCs/>
              </w:rPr>
            </w:pPr>
            <w:r w:rsidRPr="006E559A">
              <w:rPr>
                <w:i/>
              </w:rPr>
              <w:t>Om någon part bör infinna sig personligen vid huvudhandlingen, ska mark- och miljödomstolen före</w:t>
            </w:r>
            <w:r>
              <w:rPr>
                <w:i/>
              </w:rPr>
              <w:softHyphen/>
            </w:r>
            <w:r w:rsidRPr="006E559A">
              <w:rPr>
                <w:i/>
              </w:rPr>
              <w:t>lägga vite. Föreläggandet ska delges.</w:t>
            </w:r>
          </w:p>
          <w:p w14:paraId="7DC8756F" w14:textId="77777777" w:rsidR="00624359" w:rsidRDefault="00624359" w:rsidP="004E1D29">
            <w:pPr>
              <w:pStyle w:val="Brdtextmedindrag"/>
              <w:keepNext/>
              <w:keepLines/>
            </w:pPr>
            <w:r w:rsidRPr="006E559A">
              <w:rPr>
                <w:i/>
              </w:rPr>
              <w:t xml:space="preserve">Huvudförhandling får hållas, även om </w:t>
            </w:r>
            <w:r>
              <w:rPr>
                <w:i/>
              </w:rPr>
              <w:t xml:space="preserve">en </w:t>
            </w:r>
            <w:r w:rsidRPr="006E559A">
              <w:rPr>
                <w:i/>
              </w:rPr>
              <w:t>part uteblir från den. Tredskodom får dock inte med</w:t>
            </w:r>
            <w:r>
              <w:rPr>
                <w:i/>
              </w:rPr>
              <w:softHyphen/>
            </w:r>
            <w:r w:rsidRPr="006E559A">
              <w:rPr>
                <w:i/>
              </w:rPr>
              <w:t>delas.</w:t>
            </w:r>
          </w:p>
        </w:tc>
      </w:tr>
    </w:tbl>
    <w:p w14:paraId="64A4F283" w14:textId="77777777" w:rsidR="00624359" w:rsidRDefault="00624359" w:rsidP="00836DDF">
      <w:pPr>
        <w:pStyle w:val="Slutstreck"/>
      </w:pPr>
    </w:p>
    <w:p w14:paraId="26F87949" w14:textId="77777777" w:rsidR="00624359" w:rsidRDefault="00624359" w:rsidP="00836DDF">
      <w:pPr>
        <w:pStyle w:val="Brdtextmedindrag"/>
        <w:jc w:val="center"/>
      </w:pPr>
      <w:r>
        <w:t>17 §</w:t>
      </w:r>
      <w:r>
        <w:rPr>
          <w:rStyle w:val="Fotnotsreferens"/>
        </w:rPr>
        <w:footnoteReference w:id="82"/>
      </w:r>
    </w:p>
    <w:tbl>
      <w:tblPr>
        <w:tblW w:w="5000" w:type="pct"/>
        <w:tblCellMar>
          <w:left w:w="125" w:type="dxa"/>
          <w:right w:w="125" w:type="dxa"/>
        </w:tblCellMar>
        <w:tblLook w:val="0600" w:firstRow="0" w:lastRow="0" w:firstColumn="0" w:lastColumn="0" w:noHBand="1" w:noVBand="1"/>
      </w:tblPr>
      <w:tblGrid>
        <w:gridCol w:w="2948"/>
        <w:gridCol w:w="2949"/>
      </w:tblGrid>
      <w:tr w:rsidR="00D927B8" w14:paraId="7BEFC059" w14:textId="77777777">
        <w:tc>
          <w:tcPr>
            <w:tcW w:w="2500" w:type="pct"/>
            <w:shd w:val="clear" w:color="auto" w:fill="auto"/>
            <w:tcMar>
              <w:left w:w="0" w:type="dxa"/>
            </w:tcMar>
          </w:tcPr>
          <w:p w14:paraId="2551BC5D" w14:textId="77777777" w:rsidR="00624359" w:rsidRDefault="00624359" w:rsidP="004E1D29">
            <w:pPr>
              <w:pStyle w:val="Brdtextmedindrag"/>
              <w:ind w:firstLine="0"/>
            </w:pPr>
            <w:r>
              <w:t>Om mark- och miljödomstolen finner att ett mål kan utredas utan förberedelse, får domstolen i kun</w:t>
            </w:r>
            <w:r>
              <w:softHyphen/>
              <w:t>görelse omedelbart kalla till huvud</w:t>
            </w:r>
            <w:r>
              <w:softHyphen/>
              <w:t>förhandling i målet. Då gäller 3–9 och 12–16 §§. Huvudförhand</w:t>
            </w:r>
            <w:r>
              <w:softHyphen/>
              <w:t>lingen får hållas tidigast tre veckor efter det att kungörandet skedde.</w:t>
            </w:r>
          </w:p>
        </w:tc>
        <w:tc>
          <w:tcPr>
            <w:tcW w:w="2500" w:type="pct"/>
            <w:shd w:val="clear" w:color="auto" w:fill="auto"/>
            <w:tcMar>
              <w:right w:w="0" w:type="dxa"/>
            </w:tcMar>
          </w:tcPr>
          <w:p w14:paraId="4BB40344" w14:textId="77777777" w:rsidR="00624359" w:rsidRDefault="00624359" w:rsidP="004E1D29">
            <w:pPr>
              <w:pStyle w:val="Brdtextmedindrag"/>
              <w:ind w:firstLine="0"/>
            </w:pPr>
            <w:r>
              <w:t>Om mark- och miljödomstolen finner att ett mål kan utredas utan förberedelse, får domstolen i kun</w:t>
            </w:r>
            <w:r>
              <w:softHyphen/>
              <w:t>görelse omedelbart kalla till huvud</w:t>
            </w:r>
            <w:r>
              <w:softHyphen/>
              <w:t>förhandling i målet. Då gäller 3–9 och 12–16 </w:t>
            </w:r>
            <w:r>
              <w:rPr>
                <w:i/>
                <w:iCs/>
              </w:rPr>
              <w:t>a </w:t>
            </w:r>
            <w:r>
              <w:t>§§. Huvudförhand</w:t>
            </w:r>
            <w:r>
              <w:softHyphen/>
              <w:t>lingen får hållas tidigast tre veckor efter det att kungörandet skedde.</w:t>
            </w:r>
          </w:p>
        </w:tc>
      </w:tr>
    </w:tbl>
    <w:p w14:paraId="732D5049" w14:textId="77777777" w:rsidR="00624359" w:rsidRDefault="00624359" w:rsidP="00836DDF">
      <w:pPr>
        <w:pStyle w:val="Brdtextmedindrag"/>
      </w:pPr>
    </w:p>
    <w:p w14:paraId="2C6DE60D" w14:textId="77777777" w:rsidR="00624359" w:rsidRDefault="00624359" w:rsidP="00836DDF">
      <w:pPr>
        <w:pStyle w:val="Brdtextmedindrag"/>
        <w:keepNext/>
        <w:keepLines/>
        <w:jc w:val="center"/>
      </w:pPr>
      <w:r>
        <w:t>21 §</w:t>
      </w:r>
      <w:r>
        <w:rPr>
          <w:rStyle w:val="Fotnotsreferens"/>
        </w:rPr>
        <w:footnoteReference w:id="83"/>
      </w:r>
    </w:p>
    <w:tbl>
      <w:tblPr>
        <w:tblW w:w="5000" w:type="pct"/>
        <w:tblCellMar>
          <w:left w:w="125" w:type="dxa"/>
          <w:right w:w="125" w:type="dxa"/>
        </w:tblCellMar>
        <w:tblLook w:val="0600" w:firstRow="0" w:lastRow="0" w:firstColumn="0" w:lastColumn="0" w:noHBand="1" w:noVBand="1"/>
      </w:tblPr>
      <w:tblGrid>
        <w:gridCol w:w="2948"/>
        <w:gridCol w:w="2949"/>
      </w:tblGrid>
      <w:tr w:rsidR="00D927B8" w14:paraId="6A778E7B" w14:textId="77777777">
        <w:tc>
          <w:tcPr>
            <w:tcW w:w="2500" w:type="pct"/>
            <w:shd w:val="clear" w:color="auto" w:fill="auto"/>
            <w:tcMar>
              <w:left w:w="0" w:type="dxa"/>
            </w:tcMar>
          </w:tcPr>
          <w:p w14:paraId="0F1F38FF" w14:textId="77777777" w:rsidR="00624359" w:rsidRDefault="00624359" w:rsidP="004E1D29">
            <w:pPr>
              <w:pStyle w:val="Brdtextmedindrag"/>
              <w:keepNext/>
              <w:keepLines/>
              <w:ind w:firstLine="0"/>
            </w:pPr>
            <w:r>
              <w:t xml:space="preserve">Mark- och miljödomstolens dom </w:t>
            </w:r>
            <w:r w:rsidRPr="006B26C4">
              <w:rPr>
                <w:i/>
                <w:iCs/>
              </w:rPr>
              <w:t xml:space="preserve">skall </w:t>
            </w:r>
            <w:r>
              <w:t>grundas på vad som har före</w:t>
            </w:r>
            <w:r>
              <w:softHyphen/>
              <w:t>kommit vid syn och annan förhand</w:t>
            </w:r>
            <w:r>
              <w:softHyphen/>
              <w:t>ling inför domstolen och på vad handlingarna innehåller.</w:t>
            </w:r>
          </w:p>
        </w:tc>
        <w:tc>
          <w:tcPr>
            <w:tcW w:w="2500" w:type="pct"/>
            <w:shd w:val="clear" w:color="auto" w:fill="auto"/>
            <w:tcMar>
              <w:right w:w="0" w:type="dxa"/>
            </w:tcMar>
          </w:tcPr>
          <w:p w14:paraId="3BDA51EC" w14:textId="77777777" w:rsidR="00624359" w:rsidRDefault="00624359" w:rsidP="004E1D29">
            <w:pPr>
              <w:pStyle w:val="Brdtextmedindrag"/>
              <w:keepNext/>
              <w:keepLines/>
              <w:ind w:firstLine="0"/>
            </w:pPr>
            <w:r>
              <w:t xml:space="preserve">Mark- och miljödomstolens dom </w:t>
            </w:r>
            <w:r w:rsidRPr="006B26C4">
              <w:rPr>
                <w:i/>
                <w:iCs/>
              </w:rPr>
              <w:t xml:space="preserve">ska </w:t>
            </w:r>
            <w:r>
              <w:t>grundas på vad som har före</w:t>
            </w:r>
            <w:r>
              <w:softHyphen/>
              <w:t>kommit vid syn och annan förhand</w:t>
            </w:r>
            <w:r>
              <w:softHyphen/>
              <w:t>ling inför domstolen och på vad handlingarna innehåller.</w:t>
            </w:r>
          </w:p>
        </w:tc>
      </w:tr>
      <w:tr w:rsidR="00D927B8" w14:paraId="07A1EC8A" w14:textId="77777777">
        <w:tc>
          <w:tcPr>
            <w:tcW w:w="2500" w:type="pct"/>
            <w:shd w:val="clear" w:color="auto" w:fill="auto"/>
            <w:tcMar>
              <w:left w:w="0" w:type="dxa"/>
            </w:tcMar>
          </w:tcPr>
          <w:p w14:paraId="3FAE2593" w14:textId="77777777" w:rsidR="00624359" w:rsidRDefault="00624359" w:rsidP="004E1D29">
            <w:pPr>
              <w:pStyle w:val="Brdtextmedindrag"/>
            </w:pPr>
            <w:r>
              <w:t xml:space="preserve">Domen </w:t>
            </w:r>
            <w:r w:rsidRPr="006B26C4">
              <w:rPr>
                <w:i/>
                <w:iCs/>
              </w:rPr>
              <w:t xml:space="preserve">skall </w:t>
            </w:r>
            <w:r>
              <w:t xml:space="preserve">meddelas så snart som möjligt med hänsyn till målets art och omständigheterna i övrigt. Om det inte finns synnerliga skäl </w:t>
            </w:r>
            <w:r w:rsidRPr="00D02ACB">
              <w:rPr>
                <w:i/>
                <w:iCs/>
              </w:rPr>
              <w:t>skall</w:t>
            </w:r>
            <w:r>
              <w:t>, om huvudförhandling hållits, domen meddelas inom två månader efter det att förhandlingen avsluta</w:t>
            </w:r>
            <w:r>
              <w:softHyphen/>
              <w:t>des.</w:t>
            </w:r>
          </w:p>
        </w:tc>
        <w:tc>
          <w:tcPr>
            <w:tcW w:w="2500" w:type="pct"/>
            <w:shd w:val="clear" w:color="auto" w:fill="auto"/>
            <w:tcMar>
              <w:right w:w="0" w:type="dxa"/>
            </w:tcMar>
          </w:tcPr>
          <w:p w14:paraId="16E448F4" w14:textId="77777777" w:rsidR="00624359" w:rsidRDefault="00624359" w:rsidP="004E1D29">
            <w:pPr>
              <w:pStyle w:val="Brdtextmedindrag"/>
            </w:pPr>
            <w:r>
              <w:t xml:space="preserve">Domen </w:t>
            </w:r>
            <w:r w:rsidRPr="006B26C4">
              <w:rPr>
                <w:i/>
                <w:iCs/>
              </w:rPr>
              <w:t xml:space="preserve">ska </w:t>
            </w:r>
            <w:r>
              <w:t xml:space="preserve">meddelas så snart som möjligt med hänsyn till målets art och omständigheterna i övrigt. Om det inte finns synnerliga skäl </w:t>
            </w:r>
            <w:r w:rsidRPr="00D02ACB">
              <w:rPr>
                <w:i/>
                <w:iCs/>
              </w:rPr>
              <w:t>ska</w:t>
            </w:r>
            <w:r>
              <w:t>, om huvudförhandling hållits, domen meddelas inom två månader efter det att förhandlingen avsluta</w:t>
            </w:r>
            <w:r>
              <w:softHyphen/>
              <w:t>des.</w:t>
            </w:r>
          </w:p>
        </w:tc>
      </w:tr>
      <w:tr w:rsidR="00D927B8" w14:paraId="69FC142A" w14:textId="77777777">
        <w:tc>
          <w:tcPr>
            <w:tcW w:w="2500" w:type="pct"/>
            <w:shd w:val="clear" w:color="auto" w:fill="auto"/>
            <w:tcMar>
              <w:left w:w="0" w:type="dxa"/>
            </w:tcMar>
          </w:tcPr>
          <w:p w14:paraId="07F79B1D" w14:textId="77777777" w:rsidR="00624359" w:rsidRDefault="00624359" w:rsidP="004E1D29">
            <w:pPr>
              <w:pStyle w:val="Brdtextmedindrag"/>
            </w:pPr>
            <w:r>
              <w:t xml:space="preserve">Skyldigheten enligt 17 kap. 9 § sjunde stycket rättegångsbalken att underrätta parterna om innehållet i domen </w:t>
            </w:r>
            <w:r w:rsidRPr="00EF1F14">
              <w:rPr>
                <w:i/>
                <w:iCs/>
              </w:rPr>
              <w:t xml:space="preserve">skall </w:t>
            </w:r>
            <w:r>
              <w:t xml:space="preserve">anses fullgjord genom att </w:t>
            </w:r>
            <w:r w:rsidRPr="00D02ACB">
              <w:rPr>
                <w:i/>
              </w:rPr>
              <w:t>ett exemplar av</w:t>
            </w:r>
            <w:r>
              <w:t xml:space="preserve"> domen hålls </w:t>
            </w:r>
            <w:r w:rsidRPr="00C52521">
              <w:rPr>
                <w:i/>
                <w:iCs/>
              </w:rPr>
              <w:t>tillgängligt</w:t>
            </w:r>
            <w:r>
              <w:t xml:space="preserve"> </w:t>
            </w:r>
            <w:r w:rsidRPr="00D02ACB">
              <w:rPr>
                <w:i/>
              </w:rPr>
              <w:t xml:space="preserve">hos den </w:t>
            </w:r>
            <w:r w:rsidRPr="00EF1F14">
              <w:rPr>
                <w:i/>
                <w:iCs/>
              </w:rPr>
              <w:t>eller de akt</w:t>
            </w:r>
            <w:r>
              <w:rPr>
                <w:i/>
                <w:iCs/>
              </w:rPr>
              <w:softHyphen/>
            </w:r>
            <w:r w:rsidRPr="00EF1F14">
              <w:rPr>
                <w:i/>
                <w:iCs/>
              </w:rPr>
              <w:t>förvarare som har förordnats.</w:t>
            </w:r>
          </w:p>
        </w:tc>
        <w:tc>
          <w:tcPr>
            <w:tcW w:w="2500" w:type="pct"/>
            <w:shd w:val="clear" w:color="auto" w:fill="auto"/>
            <w:tcMar>
              <w:right w:w="0" w:type="dxa"/>
            </w:tcMar>
          </w:tcPr>
          <w:p w14:paraId="41066DAB" w14:textId="77777777" w:rsidR="00624359" w:rsidRDefault="00624359" w:rsidP="004E1D29">
            <w:pPr>
              <w:pStyle w:val="Brdtextmedindrag"/>
            </w:pPr>
            <w:r>
              <w:t xml:space="preserve">Skyldigheten enligt 17 kap. 9 § sjunde stycket rättegångsbalken att underrätta parterna om innehållet i domen </w:t>
            </w:r>
            <w:r w:rsidRPr="00EF1F14">
              <w:rPr>
                <w:i/>
                <w:iCs/>
              </w:rPr>
              <w:t>ska</w:t>
            </w:r>
            <w:r>
              <w:t xml:space="preserve"> anses fullgjord genom att domen hålls </w:t>
            </w:r>
            <w:r w:rsidRPr="00D02ACB">
              <w:rPr>
                <w:i/>
              </w:rPr>
              <w:t>tillgänglig</w:t>
            </w:r>
            <w:r>
              <w:t xml:space="preserve"> </w:t>
            </w:r>
            <w:r>
              <w:rPr>
                <w:i/>
                <w:iCs/>
              </w:rPr>
              <w:t>på</w:t>
            </w:r>
            <w:r>
              <w:t xml:space="preserve"> </w:t>
            </w:r>
            <w:r w:rsidRPr="00F70325">
              <w:rPr>
                <w:i/>
                <w:iCs/>
              </w:rPr>
              <w:t>den</w:t>
            </w:r>
            <w:r>
              <w:t xml:space="preserve"> </w:t>
            </w:r>
            <w:r>
              <w:rPr>
                <w:i/>
                <w:iCs/>
              </w:rPr>
              <w:t>webbplats eller i den lokal som anges i kungörelsen</w:t>
            </w:r>
            <w:r>
              <w:t>.</w:t>
            </w:r>
          </w:p>
        </w:tc>
      </w:tr>
    </w:tbl>
    <w:p w14:paraId="4DBD3801" w14:textId="77777777" w:rsidR="00624359" w:rsidRDefault="00624359" w:rsidP="00836DDF">
      <w:pPr>
        <w:pStyle w:val="Brdtextmedindrag"/>
        <w:spacing w:before="240"/>
        <w:jc w:val="center"/>
      </w:pPr>
      <w:r>
        <w:t>25 g §</w:t>
      </w:r>
      <w:r>
        <w:rPr>
          <w:rStyle w:val="Fotnotsreferens"/>
        </w:rPr>
        <w:footnoteReference w:id="84"/>
      </w:r>
    </w:p>
    <w:tbl>
      <w:tblPr>
        <w:tblW w:w="5000" w:type="pct"/>
        <w:tblCellMar>
          <w:left w:w="125" w:type="dxa"/>
          <w:right w:w="125" w:type="dxa"/>
        </w:tblCellMar>
        <w:tblLook w:val="0600" w:firstRow="0" w:lastRow="0" w:firstColumn="0" w:lastColumn="0" w:noHBand="1" w:noVBand="1"/>
      </w:tblPr>
      <w:tblGrid>
        <w:gridCol w:w="2948"/>
        <w:gridCol w:w="2949"/>
      </w:tblGrid>
      <w:tr w:rsidR="00D927B8" w14:paraId="0B5FDA23" w14:textId="77777777">
        <w:tc>
          <w:tcPr>
            <w:tcW w:w="2500" w:type="pct"/>
            <w:shd w:val="clear" w:color="auto" w:fill="auto"/>
            <w:tcMar>
              <w:left w:w="0" w:type="dxa"/>
            </w:tcMar>
          </w:tcPr>
          <w:p w14:paraId="6F1A5D25" w14:textId="77777777" w:rsidR="00624359" w:rsidRDefault="00624359" w:rsidP="004E1D29">
            <w:pPr>
              <w:pStyle w:val="Brdtextmedindrag"/>
              <w:ind w:firstLine="0"/>
            </w:pPr>
            <w:r w:rsidRPr="001D0E68">
              <w:t>En dom som omfattar tillstånd till en sådan anläggning som avses i 1</w:t>
            </w:r>
            <w:r>
              <w:t> </w:t>
            </w:r>
            <w:r w:rsidRPr="009914BA">
              <w:rPr>
                <w:i/>
                <w:iCs/>
              </w:rPr>
              <w:t>d</w:t>
            </w:r>
            <w:r>
              <w:t> </w:t>
            </w:r>
            <w:r w:rsidRPr="001D0E68">
              <w:t>§ ska dessutom innehålla en redovisning av slutsatserna i den kostnadsnyttoanalys vars slutsatser ska redovisas i ansökan om tillstånd till anläggningen.</w:t>
            </w:r>
          </w:p>
        </w:tc>
        <w:tc>
          <w:tcPr>
            <w:tcW w:w="2500" w:type="pct"/>
            <w:shd w:val="clear" w:color="auto" w:fill="auto"/>
            <w:tcMar>
              <w:right w:w="0" w:type="dxa"/>
            </w:tcMar>
          </w:tcPr>
          <w:p w14:paraId="61744C06" w14:textId="77777777" w:rsidR="00624359" w:rsidRDefault="00624359" w:rsidP="004E1D29">
            <w:pPr>
              <w:pStyle w:val="Brdtextmedindrag"/>
              <w:ind w:firstLine="0"/>
            </w:pPr>
            <w:r w:rsidRPr="001D0E68">
              <w:t>En dom som omfattar tillstånd till en sådan anläggning som avses i 1</w:t>
            </w:r>
            <w:r>
              <w:t> </w:t>
            </w:r>
            <w:r w:rsidRPr="009914BA">
              <w:rPr>
                <w:i/>
                <w:iCs/>
              </w:rPr>
              <w:t>e</w:t>
            </w:r>
            <w:r>
              <w:rPr>
                <w:i/>
                <w:iCs/>
              </w:rPr>
              <w:t> </w:t>
            </w:r>
            <w:r w:rsidRPr="001D0E68">
              <w:t>§ ska dessutom innehålla en redovisning av slutsatserna i den kostnadsnyttoanalys vars slutsatser ska redovisas i ansökan om tillstånd till anläggningen.</w:t>
            </w:r>
          </w:p>
        </w:tc>
      </w:tr>
    </w:tbl>
    <w:p w14:paraId="13224200" w14:textId="77777777" w:rsidR="00624359" w:rsidRDefault="00624359" w:rsidP="00836DDF">
      <w:pPr>
        <w:pStyle w:val="Brdtextmedindrag"/>
      </w:pPr>
    </w:p>
    <w:p w14:paraId="244AC382" w14:textId="77777777" w:rsidR="00624359" w:rsidRDefault="00624359" w:rsidP="00836DDF">
      <w:pPr>
        <w:pStyle w:val="Brdtext"/>
        <w:keepNext/>
        <w:keepLines/>
        <w:spacing w:before="230"/>
        <w:jc w:val="center"/>
        <w:rPr>
          <w:b/>
        </w:rPr>
      </w:pPr>
      <w:r>
        <w:rPr>
          <w:b/>
        </w:rPr>
        <w:t>23 kap.</w:t>
      </w:r>
    </w:p>
    <w:p w14:paraId="633B0CF8" w14:textId="77777777" w:rsidR="00624359" w:rsidRDefault="00624359" w:rsidP="00836DDF">
      <w:pPr>
        <w:pStyle w:val="Brdtext"/>
        <w:keepNext/>
        <w:keepLines/>
        <w:jc w:val="center"/>
      </w:pPr>
      <w:r>
        <w:t>5 §</w:t>
      </w:r>
      <w:r>
        <w:rPr>
          <w:rStyle w:val="Fotnotsreferens"/>
        </w:rPr>
        <w:footnoteReference w:id="85"/>
      </w:r>
    </w:p>
    <w:tbl>
      <w:tblPr>
        <w:tblW w:w="5000" w:type="pct"/>
        <w:tblCellMar>
          <w:left w:w="125" w:type="dxa"/>
          <w:right w:w="125" w:type="dxa"/>
        </w:tblCellMar>
        <w:tblLook w:val="0000" w:firstRow="0" w:lastRow="0" w:firstColumn="0" w:lastColumn="0" w:noHBand="0" w:noVBand="0"/>
      </w:tblPr>
      <w:tblGrid>
        <w:gridCol w:w="2948"/>
        <w:gridCol w:w="2949"/>
      </w:tblGrid>
      <w:tr w:rsidR="00D927B8" w14:paraId="75683E90" w14:textId="77777777">
        <w:tc>
          <w:tcPr>
            <w:tcW w:w="2500" w:type="pct"/>
            <w:shd w:val="clear" w:color="auto" w:fill="auto"/>
            <w:tcMar>
              <w:left w:w="0" w:type="dxa"/>
            </w:tcMar>
          </w:tcPr>
          <w:p w14:paraId="6B6D6F84" w14:textId="77777777" w:rsidR="00624359" w:rsidRDefault="00624359" w:rsidP="004E1D29">
            <w:pPr>
              <w:pStyle w:val="Brdtextmedindrag"/>
              <w:keepNext/>
              <w:keepLines/>
              <w:ind w:firstLine="0"/>
            </w:pPr>
            <w:r w:rsidRPr="002A20A7">
              <w:rPr>
                <w:i/>
                <w:iCs/>
              </w:rPr>
              <w:t>Har</w:t>
            </w:r>
            <w:r>
              <w:t xml:space="preserve"> i ett ansökningsmål</w:t>
            </w:r>
            <w:r w:rsidRPr="000C3DA6">
              <w:rPr>
                <w:i/>
                <w:iCs/>
              </w:rPr>
              <w:t>,</w:t>
            </w:r>
            <w:r>
              <w:t xml:space="preserve"> där kungörelse enligt 22 kap. 3 § har utfärdats</w:t>
            </w:r>
            <w:r w:rsidRPr="002A20A7">
              <w:rPr>
                <w:i/>
                <w:iCs/>
              </w:rPr>
              <w:t>, sökanden överklagat mark- och miljödomstolens dom eller beslut</w:t>
            </w:r>
            <w:r w:rsidRPr="000C3DA6">
              <w:t>,</w:t>
            </w:r>
            <w:r>
              <w:t xml:space="preserve"> får Mark- och miljö</w:t>
            </w:r>
            <w:r>
              <w:softHyphen/>
              <w:t>överdomstolen i stället för att förordna om delgivning med mot</w:t>
            </w:r>
            <w:r>
              <w:softHyphen/>
              <w:t xml:space="preserve">parterna besluta att </w:t>
            </w:r>
            <w:r w:rsidRPr="00D02ACB">
              <w:rPr>
                <w:i/>
              </w:rPr>
              <w:t>ett exemplar av</w:t>
            </w:r>
            <w:r>
              <w:t xml:space="preserve"> överklagandet </w:t>
            </w:r>
            <w:r w:rsidRPr="00F4440D">
              <w:rPr>
                <w:i/>
                <w:iCs/>
              </w:rPr>
              <w:t>skall</w:t>
            </w:r>
            <w:r>
              <w:t xml:space="preserve"> </w:t>
            </w:r>
            <w:r w:rsidRPr="000C3DA6">
              <w:rPr>
                <w:i/>
                <w:iCs/>
              </w:rPr>
              <w:t>översändas till den</w:t>
            </w:r>
            <w:r>
              <w:t xml:space="preserve"> </w:t>
            </w:r>
            <w:r w:rsidRPr="009D5ABF">
              <w:rPr>
                <w:i/>
                <w:iCs/>
              </w:rPr>
              <w:t>eller de aktförvarare som har förordnats av mark- och miljö</w:t>
            </w:r>
            <w:r>
              <w:rPr>
                <w:i/>
                <w:iCs/>
              </w:rPr>
              <w:softHyphen/>
            </w:r>
            <w:r w:rsidRPr="009D5ABF">
              <w:rPr>
                <w:i/>
                <w:iCs/>
              </w:rPr>
              <w:t>domstolen</w:t>
            </w:r>
            <w:r>
              <w:t xml:space="preserve"> samt utfärda kungörelse om överklagandet.</w:t>
            </w:r>
          </w:p>
        </w:tc>
        <w:tc>
          <w:tcPr>
            <w:tcW w:w="2500" w:type="pct"/>
            <w:shd w:val="clear" w:color="auto" w:fill="auto"/>
            <w:tcMar>
              <w:right w:w="0" w:type="dxa"/>
            </w:tcMar>
          </w:tcPr>
          <w:p w14:paraId="605C0A98" w14:textId="77777777" w:rsidR="00624359" w:rsidRDefault="00624359" w:rsidP="004E1D29">
            <w:pPr>
              <w:pStyle w:val="Brdtextmedindrag"/>
              <w:keepNext/>
              <w:keepLines/>
              <w:ind w:firstLine="0"/>
            </w:pPr>
            <w:r w:rsidRPr="002A20A7">
              <w:rPr>
                <w:i/>
                <w:iCs/>
              </w:rPr>
              <w:t xml:space="preserve">Om sökanden har överklagat mark- och miljödomstolens dom eller beslut </w:t>
            </w:r>
            <w:r w:rsidRPr="001113AA">
              <w:t>i ett ansökningsmål där kungörelse enligt 22 kap. 3 § har utfärdats,</w:t>
            </w:r>
            <w:r w:rsidRPr="00025683">
              <w:t xml:space="preserve"> </w:t>
            </w:r>
            <w:r>
              <w:t>får Mark- och miljööver</w:t>
            </w:r>
            <w:r>
              <w:softHyphen/>
              <w:t xml:space="preserve">domstolen i stället för att förordna om delgivning med motparterna besluta att överklagandet </w:t>
            </w:r>
            <w:r w:rsidRPr="00F4440D">
              <w:rPr>
                <w:i/>
                <w:iCs/>
              </w:rPr>
              <w:t>ska</w:t>
            </w:r>
            <w:r>
              <w:t xml:space="preserve"> </w:t>
            </w:r>
            <w:r>
              <w:rPr>
                <w:i/>
                <w:iCs/>
              </w:rPr>
              <w:t>göras tillgängligt på</w:t>
            </w:r>
            <w:r>
              <w:t xml:space="preserve"> den </w:t>
            </w:r>
            <w:r>
              <w:rPr>
                <w:i/>
                <w:iCs/>
              </w:rPr>
              <w:t>webbplats eller i den lokal som anges i mark- och miljödomstolens kungörelse</w:t>
            </w:r>
            <w:r>
              <w:t xml:space="preserve"> samt utfärda </w:t>
            </w:r>
            <w:r w:rsidRPr="000C3DA6">
              <w:rPr>
                <w:i/>
                <w:iCs/>
              </w:rPr>
              <w:t>en</w:t>
            </w:r>
            <w:r>
              <w:t xml:space="preserve"> kungörelse om över</w:t>
            </w:r>
            <w:r>
              <w:softHyphen/>
              <w:t>klagandet.</w:t>
            </w:r>
          </w:p>
        </w:tc>
      </w:tr>
      <w:tr w:rsidR="00D927B8" w14:paraId="3B35004A" w14:textId="77777777">
        <w:tblPrEx>
          <w:tblLook w:val="0600" w:firstRow="0" w:lastRow="0" w:firstColumn="0" w:lastColumn="0" w:noHBand="1" w:noVBand="1"/>
        </w:tblPrEx>
        <w:tc>
          <w:tcPr>
            <w:tcW w:w="2500" w:type="pct"/>
            <w:shd w:val="clear" w:color="auto" w:fill="auto"/>
            <w:tcMar>
              <w:left w:w="0" w:type="dxa"/>
            </w:tcMar>
          </w:tcPr>
          <w:p w14:paraId="5646BD2F" w14:textId="77777777" w:rsidR="00624359" w:rsidRDefault="00624359" w:rsidP="004E1D29">
            <w:pPr>
              <w:pStyle w:val="Brdtextmedindrag"/>
            </w:pPr>
            <w:r>
              <w:t xml:space="preserve">I kungörelsen </w:t>
            </w:r>
            <w:r w:rsidRPr="009D5ABF">
              <w:rPr>
                <w:i/>
                <w:iCs/>
              </w:rPr>
              <w:t>skall</w:t>
            </w:r>
            <w:r>
              <w:t xml:space="preserve"> uppges</w:t>
            </w:r>
          </w:p>
        </w:tc>
        <w:tc>
          <w:tcPr>
            <w:tcW w:w="2500" w:type="pct"/>
            <w:shd w:val="clear" w:color="auto" w:fill="auto"/>
            <w:tcMar>
              <w:right w:w="0" w:type="dxa"/>
            </w:tcMar>
          </w:tcPr>
          <w:p w14:paraId="72D49A59" w14:textId="77777777" w:rsidR="00624359" w:rsidRDefault="00624359" w:rsidP="004E1D29">
            <w:pPr>
              <w:pStyle w:val="Brdtextmedindrag"/>
            </w:pPr>
            <w:r>
              <w:t xml:space="preserve">I kungörelsen </w:t>
            </w:r>
            <w:r w:rsidRPr="009D5ABF">
              <w:rPr>
                <w:i/>
                <w:iCs/>
              </w:rPr>
              <w:t>ska</w:t>
            </w:r>
            <w:r>
              <w:rPr>
                <w:i/>
                <w:iCs/>
              </w:rPr>
              <w:t xml:space="preserve"> det</w:t>
            </w:r>
            <w:r>
              <w:t xml:space="preserve"> uppges</w:t>
            </w:r>
          </w:p>
        </w:tc>
      </w:tr>
      <w:tr w:rsidR="00D927B8" w14:paraId="7B58F8F6" w14:textId="77777777">
        <w:tblPrEx>
          <w:tblLook w:val="0600" w:firstRow="0" w:lastRow="0" w:firstColumn="0" w:lastColumn="0" w:noHBand="1" w:noVBand="1"/>
        </w:tblPrEx>
        <w:trPr>
          <w:trHeight w:val="580"/>
        </w:trPr>
        <w:tc>
          <w:tcPr>
            <w:tcW w:w="2500" w:type="pct"/>
            <w:shd w:val="clear" w:color="auto" w:fill="auto"/>
            <w:tcMar>
              <w:left w:w="0" w:type="dxa"/>
            </w:tcMar>
          </w:tcPr>
          <w:p w14:paraId="60BC6573" w14:textId="77777777" w:rsidR="00624359" w:rsidRDefault="00624359" w:rsidP="004E1D29">
            <w:pPr>
              <w:pStyle w:val="Brdtextmedindrag"/>
            </w:pPr>
            <w:r>
              <w:t xml:space="preserve">1. att </w:t>
            </w:r>
            <w:r w:rsidRPr="00D02ACB">
              <w:rPr>
                <w:i/>
              </w:rPr>
              <w:t>ett exemplar av</w:t>
            </w:r>
            <w:r>
              <w:t xml:space="preserve"> handling</w:t>
            </w:r>
            <w:r>
              <w:softHyphen/>
              <w:t xml:space="preserve">arna i målet hålls </w:t>
            </w:r>
            <w:r w:rsidRPr="00D02ACB">
              <w:rPr>
                <w:i/>
              </w:rPr>
              <w:t>tillgängligt hos aktförvararen eller aktförvararna</w:t>
            </w:r>
            <w:r w:rsidRPr="000C3DA6">
              <w:rPr>
                <w:iCs/>
              </w:rPr>
              <w:t>,</w:t>
            </w:r>
          </w:p>
        </w:tc>
        <w:tc>
          <w:tcPr>
            <w:tcW w:w="2500" w:type="pct"/>
            <w:shd w:val="clear" w:color="auto" w:fill="auto"/>
            <w:tcMar>
              <w:right w:w="0" w:type="dxa"/>
            </w:tcMar>
          </w:tcPr>
          <w:p w14:paraId="368CD2D5" w14:textId="77777777" w:rsidR="00624359" w:rsidRDefault="00624359" w:rsidP="004E1D29">
            <w:pPr>
              <w:pStyle w:val="Brdtextmedindrag"/>
            </w:pPr>
            <w:r>
              <w:t xml:space="preserve">1. att handlingarna i målet hålls </w:t>
            </w:r>
            <w:r w:rsidRPr="00D02ACB">
              <w:rPr>
                <w:i/>
              </w:rPr>
              <w:t>tillgänglig</w:t>
            </w:r>
            <w:r w:rsidRPr="00D02ACB">
              <w:rPr>
                <w:i/>
                <w:iCs/>
              </w:rPr>
              <w:t>a</w:t>
            </w:r>
            <w:r w:rsidRPr="00D02ACB">
              <w:rPr>
                <w:i/>
              </w:rPr>
              <w:t xml:space="preserve"> </w:t>
            </w:r>
            <w:r w:rsidRPr="009D5ABF">
              <w:rPr>
                <w:i/>
                <w:iCs/>
              </w:rPr>
              <w:t xml:space="preserve">på </w:t>
            </w:r>
            <w:r>
              <w:rPr>
                <w:i/>
                <w:iCs/>
              </w:rPr>
              <w:t>den webbplats eller i den lokal som anges i mark- och miljödomstolens kungörelse</w:t>
            </w:r>
            <w:r>
              <w:t>,</w:t>
            </w:r>
          </w:p>
        </w:tc>
      </w:tr>
      <w:tr w:rsidR="00D927B8" w14:paraId="1F53ECA8" w14:textId="77777777">
        <w:tblPrEx>
          <w:tblLook w:val="0600" w:firstRow="0" w:lastRow="0" w:firstColumn="0" w:lastColumn="0" w:noHBand="1" w:noVBand="1"/>
        </w:tblPrEx>
        <w:trPr>
          <w:cantSplit/>
        </w:trPr>
        <w:tc>
          <w:tcPr>
            <w:tcW w:w="2500" w:type="pct"/>
            <w:shd w:val="clear" w:color="auto" w:fill="auto"/>
            <w:tcMar>
              <w:left w:w="0" w:type="dxa"/>
            </w:tcMar>
          </w:tcPr>
          <w:p w14:paraId="15B6911C" w14:textId="77777777" w:rsidR="00624359" w:rsidRDefault="00624359" w:rsidP="004E1D29">
            <w:pPr>
              <w:pStyle w:val="Brdtextmedindrag"/>
            </w:pPr>
            <w:r>
              <w:t>2. att kallelser och andra med</w:t>
            </w:r>
            <w:r>
              <w:softHyphen/>
              <w:t xml:space="preserve">delanden i målet till parterna </w:t>
            </w:r>
            <w:r w:rsidRPr="003C6D22">
              <w:rPr>
                <w:i/>
                <w:iCs/>
              </w:rPr>
              <w:t>skall,</w:t>
            </w:r>
            <w:r>
              <w:t xml:space="preserve"> om de inte särskilt tillställs någon part, införas i viss eller vissa orts</w:t>
            </w:r>
            <w:r>
              <w:softHyphen/>
              <w:t xml:space="preserve">tidningar samt hållas tillgängliga </w:t>
            </w:r>
            <w:r w:rsidRPr="003C6D22">
              <w:rPr>
                <w:i/>
                <w:iCs/>
              </w:rPr>
              <w:t>hos aktförvararen eller aktför</w:t>
            </w:r>
            <w:r>
              <w:rPr>
                <w:i/>
                <w:iCs/>
              </w:rPr>
              <w:softHyphen/>
            </w:r>
            <w:r w:rsidRPr="003C6D22">
              <w:rPr>
                <w:i/>
                <w:iCs/>
              </w:rPr>
              <w:t>vararna</w:t>
            </w:r>
            <w:r w:rsidRPr="00D40903">
              <w:t>,</w:t>
            </w:r>
          </w:p>
        </w:tc>
        <w:tc>
          <w:tcPr>
            <w:tcW w:w="2500" w:type="pct"/>
            <w:shd w:val="clear" w:color="auto" w:fill="auto"/>
            <w:tcMar>
              <w:right w:w="0" w:type="dxa"/>
            </w:tcMar>
          </w:tcPr>
          <w:p w14:paraId="17E99DBD" w14:textId="77777777" w:rsidR="00624359" w:rsidRDefault="00624359" w:rsidP="004E1D29">
            <w:pPr>
              <w:pStyle w:val="Brdtextmedindrag"/>
            </w:pPr>
            <w:r>
              <w:t>2. att kallelser och andra med</w:t>
            </w:r>
            <w:r>
              <w:softHyphen/>
              <w:t xml:space="preserve">delanden i målet till parterna, om de inte särskilt tillställs någon part, </w:t>
            </w:r>
            <w:r>
              <w:rPr>
                <w:i/>
                <w:iCs/>
              </w:rPr>
              <w:t xml:space="preserve">kommer att </w:t>
            </w:r>
            <w:r>
              <w:t>införas i viss eller vissa ortstidningar samt hållas tillgäng</w:t>
            </w:r>
            <w:r>
              <w:softHyphen/>
              <w:t xml:space="preserve">liga </w:t>
            </w:r>
            <w:r w:rsidRPr="009D5ABF">
              <w:rPr>
                <w:i/>
                <w:iCs/>
              </w:rPr>
              <w:t xml:space="preserve">på </w:t>
            </w:r>
            <w:r>
              <w:rPr>
                <w:i/>
                <w:iCs/>
              </w:rPr>
              <w:t>den webbplats eller i den lokal som anges i mark- och miljö</w:t>
            </w:r>
            <w:r>
              <w:rPr>
                <w:i/>
                <w:iCs/>
              </w:rPr>
              <w:softHyphen/>
              <w:t>domstolens kungörelse</w:t>
            </w:r>
            <w:r w:rsidRPr="00D40903">
              <w:t>,</w:t>
            </w:r>
          </w:p>
        </w:tc>
      </w:tr>
      <w:tr w:rsidR="00D927B8" w14:paraId="71AAA319" w14:textId="77777777">
        <w:tblPrEx>
          <w:tblLook w:val="0600" w:firstRow="0" w:lastRow="0" w:firstColumn="0" w:lastColumn="0" w:noHBand="1" w:noVBand="1"/>
        </w:tblPrEx>
        <w:tc>
          <w:tcPr>
            <w:tcW w:w="2500" w:type="pct"/>
            <w:shd w:val="clear" w:color="auto" w:fill="auto"/>
            <w:tcMar>
              <w:left w:w="0" w:type="dxa"/>
            </w:tcMar>
          </w:tcPr>
          <w:p w14:paraId="760C7706" w14:textId="77777777" w:rsidR="00624359" w:rsidRDefault="00624359" w:rsidP="004E1D29">
            <w:pPr>
              <w:pStyle w:val="Brdtextmedindrag"/>
            </w:pPr>
            <w:r>
              <w:t xml:space="preserve">3. att en svarsskrivelse </w:t>
            </w:r>
            <w:r w:rsidRPr="009C0CF2">
              <w:rPr>
                <w:i/>
                <w:iCs/>
              </w:rPr>
              <w:t>skall</w:t>
            </w:r>
            <w:r>
              <w:t xml:space="preserve"> ha kommit in till Mark- och miljö</w:t>
            </w:r>
            <w:r>
              <w:softHyphen/>
              <w:t>överdomstolen inom den tid, minst tre veckor efter kungörandet, som Mark- och miljööverdomstolen bestämt.</w:t>
            </w:r>
          </w:p>
        </w:tc>
        <w:tc>
          <w:tcPr>
            <w:tcW w:w="2500" w:type="pct"/>
            <w:shd w:val="clear" w:color="auto" w:fill="auto"/>
            <w:tcMar>
              <w:right w:w="0" w:type="dxa"/>
            </w:tcMar>
          </w:tcPr>
          <w:p w14:paraId="573F26ED" w14:textId="77777777" w:rsidR="00624359" w:rsidRDefault="00624359" w:rsidP="004E1D29">
            <w:pPr>
              <w:pStyle w:val="Brdtextmedindrag"/>
            </w:pPr>
            <w:r>
              <w:t xml:space="preserve">3. att en svarsskrivelse </w:t>
            </w:r>
            <w:r w:rsidRPr="009C0CF2">
              <w:rPr>
                <w:i/>
                <w:iCs/>
              </w:rPr>
              <w:t>ska</w:t>
            </w:r>
            <w:r>
              <w:t xml:space="preserve"> ha kommit in till Mark- och miljööver</w:t>
            </w:r>
            <w:r>
              <w:softHyphen/>
              <w:t>domstolen inom den tid, minst tre veckor efter kungörandet, som Mark- och miljööverdomstolen bestämt.</w:t>
            </w:r>
          </w:p>
        </w:tc>
      </w:tr>
      <w:tr w:rsidR="00D927B8" w14:paraId="3A3FED85" w14:textId="77777777">
        <w:tblPrEx>
          <w:tblLook w:val="0600" w:firstRow="0" w:lastRow="0" w:firstColumn="0" w:lastColumn="0" w:noHBand="1" w:noVBand="1"/>
        </w:tblPrEx>
        <w:tc>
          <w:tcPr>
            <w:tcW w:w="2500" w:type="pct"/>
            <w:shd w:val="clear" w:color="auto" w:fill="auto"/>
            <w:tcMar>
              <w:left w:w="0" w:type="dxa"/>
            </w:tcMar>
          </w:tcPr>
          <w:p w14:paraId="2486989A" w14:textId="77777777" w:rsidR="00624359" w:rsidRDefault="00624359" w:rsidP="004E1D29">
            <w:pPr>
              <w:pStyle w:val="Brdtextmedindrag"/>
            </w:pPr>
            <w:r>
              <w:t xml:space="preserve">Kungörelsen </w:t>
            </w:r>
            <w:r w:rsidRPr="009C0CF2">
              <w:rPr>
                <w:i/>
                <w:iCs/>
              </w:rPr>
              <w:t>skall</w:t>
            </w:r>
            <w:r>
              <w:t xml:space="preserve"> införas i den eller de ortstidningar som mark- och miljödomstolen har bestämt för meddelanden i målet.</w:t>
            </w:r>
          </w:p>
        </w:tc>
        <w:tc>
          <w:tcPr>
            <w:tcW w:w="2500" w:type="pct"/>
            <w:shd w:val="clear" w:color="auto" w:fill="auto"/>
            <w:tcMar>
              <w:right w:w="0" w:type="dxa"/>
            </w:tcMar>
          </w:tcPr>
          <w:p w14:paraId="5A990B69" w14:textId="77777777" w:rsidR="00624359" w:rsidRDefault="00624359" w:rsidP="004E1D29">
            <w:pPr>
              <w:pStyle w:val="Brdtextmedindrag"/>
            </w:pPr>
            <w:r>
              <w:t xml:space="preserve">Kungörelsen </w:t>
            </w:r>
            <w:r w:rsidRPr="009C0CF2">
              <w:rPr>
                <w:i/>
                <w:iCs/>
              </w:rPr>
              <w:t>ska</w:t>
            </w:r>
            <w:r>
              <w:t xml:space="preserve"> införas i den eller de ortstidningar som mark- och miljödomstolen har bestämt för meddelanden i målet.</w:t>
            </w:r>
          </w:p>
        </w:tc>
      </w:tr>
      <w:tr w:rsidR="00D927B8" w14:paraId="4187CF79" w14:textId="77777777">
        <w:tblPrEx>
          <w:tblLook w:val="0600" w:firstRow="0" w:lastRow="0" w:firstColumn="0" w:lastColumn="0" w:noHBand="1" w:noVBand="1"/>
        </w:tblPrEx>
        <w:tc>
          <w:tcPr>
            <w:tcW w:w="2500" w:type="pct"/>
            <w:shd w:val="clear" w:color="auto" w:fill="auto"/>
            <w:tcMar>
              <w:left w:w="0" w:type="dxa"/>
            </w:tcMar>
          </w:tcPr>
          <w:p w14:paraId="061E032E" w14:textId="77777777" w:rsidR="00624359" w:rsidRDefault="00624359" w:rsidP="004E1D29">
            <w:pPr>
              <w:pStyle w:val="Brdtextmedindrag"/>
            </w:pPr>
            <w:r>
              <w:t>Då föreskrifterna i denna para</w:t>
            </w:r>
            <w:r>
              <w:softHyphen/>
              <w:t xml:space="preserve">graf har iakttagits, </w:t>
            </w:r>
            <w:r w:rsidRPr="009C0CF2">
              <w:rPr>
                <w:i/>
                <w:iCs/>
              </w:rPr>
              <w:t xml:space="preserve">skall </w:t>
            </w:r>
            <w:r>
              <w:t>delgivning anses ha skett.</w:t>
            </w:r>
          </w:p>
        </w:tc>
        <w:tc>
          <w:tcPr>
            <w:tcW w:w="2500" w:type="pct"/>
            <w:shd w:val="clear" w:color="auto" w:fill="auto"/>
            <w:tcMar>
              <w:right w:w="0" w:type="dxa"/>
            </w:tcMar>
          </w:tcPr>
          <w:p w14:paraId="486CB927" w14:textId="77777777" w:rsidR="00624359" w:rsidRDefault="00624359" w:rsidP="004E1D29">
            <w:pPr>
              <w:pStyle w:val="Brdtextmedindrag"/>
            </w:pPr>
            <w:r>
              <w:t>Då föreskrifterna i denna para</w:t>
            </w:r>
            <w:r>
              <w:softHyphen/>
              <w:t xml:space="preserve">graf har iakttagits, </w:t>
            </w:r>
            <w:r w:rsidRPr="009C0CF2">
              <w:rPr>
                <w:i/>
                <w:iCs/>
              </w:rPr>
              <w:t>ska</w:t>
            </w:r>
            <w:r>
              <w:t xml:space="preserve"> delgivning anses ha skett.</w:t>
            </w:r>
          </w:p>
        </w:tc>
      </w:tr>
    </w:tbl>
    <w:p w14:paraId="5FE58D05" w14:textId="77777777" w:rsidR="00624359" w:rsidRDefault="00624359" w:rsidP="00836DDF">
      <w:pPr>
        <w:pStyle w:val="Brdtextmedindrag"/>
      </w:pPr>
    </w:p>
    <w:p w14:paraId="045FD282" w14:textId="77777777" w:rsidR="00624359" w:rsidRDefault="00624359" w:rsidP="00836DDF">
      <w:pPr>
        <w:pStyle w:val="Brdtext"/>
        <w:keepNext/>
        <w:keepLines/>
        <w:spacing w:before="230"/>
        <w:jc w:val="center"/>
        <w:rPr>
          <w:b/>
        </w:rPr>
      </w:pPr>
      <w:r>
        <w:rPr>
          <w:b/>
        </w:rPr>
        <w:t>24 kap.</w:t>
      </w:r>
    </w:p>
    <w:p w14:paraId="6B1B88F6" w14:textId="77777777" w:rsidR="00624359" w:rsidRDefault="00624359" w:rsidP="00836DDF">
      <w:pPr>
        <w:pStyle w:val="Brdtextmedindrag"/>
        <w:keepNext/>
        <w:keepLines/>
        <w:jc w:val="center"/>
      </w:pPr>
      <w:r>
        <w:t>11 §</w:t>
      </w:r>
      <w:r>
        <w:rPr>
          <w:rStyle w:val="Fotnotsreferens"/>
        </w:rPr>
        <w:footnoteReference w:id="86"/>
      </w:r>
    </w:p>
    <w:tbl>
      <w:tblPr>
        <w:tblW w:w="5000" w:type="pct"/>
        <w:tblCellMar>
          <w:left w:w="125" w:type="dxa"/>
          <w:right w:w="125" w:type="dxa"/>
        </w:tblCellMar>
        <w:tblLook w:val="0600" w:firstRow="0" w:lastRow="0" w:firstColumn="0" w:lastColumn="0" w:noHBand="1" w:noVBand="1"/>
      </w:tblPr>
      <w:tblGrid>
        <w:gridCol w:w="2948"/>
        <w:gridCol w:w="2949"/>
      </w:tblGrid>
      <w:tr w:rsidR="00D927B8" w14:paraId="36AD3F16" w14:textId="77777777">
        <w:tc>
          <w:tcPr>
            <w:tcW w:w="2500" w:type="pct"/>
            <w:shd w:val="clear" w:color="auto" w:fill="auto"/>
            <w:tcMar>
              <w:left w:w="0" w:type="dxa"/>
            </w:tcMar>
          </w:tcPr>
          <w:p w14:paraId="1A622700" w14:textId="77777777" w:rsidR="00624359" w:rsidRDefault="00624359" w:rsidP="004E1D29">
            <w:pPr>
              <w:pStyle w:val="Brdtextmedindrag"/>
              <w:keepNext/>
              <w:keepLines/>
              <w:ind w:firstLine="0"/>
            </w:pPr>
            <w:r>
              <w:t xml:space="preserve">En ansökan om prövning som avses i 3, 4, 5, 6, 7, 8 eller 9 § får göras hos mark- och miljödomstol av Naturvårdsverket, Havs- och vattenmyndigheten, </w:t>
            </w:r>
            <w:r w:rsidRPr="00C7587F">
              <w:rPr>
                <w:i/>
                <w:iCs/>
              </w:rPr>
              <w:t>Kammarkolle</w:t>
            </w:r>
            <w:r w:rsidRPr="00C7587F">
              <w:rPr>
                <w:i/>
                <w:iCs/>
              </w:rPr>
              <w:softHyphen/>
              <w:t xml:space="preserve">giet, </w:t>
            </w:r>
            <w:r>
              <w:t>Myndigheten för samhälls</w:t>
            </w:r>
            <w:r>
              <w:softHyphen/>
              <w:t>skydd och beredskap och läns</w:t>
            </w:r>
            <w:r>
              <w:softHyphen/>
              <w:t>styrelsen. Om frågan ska prövas av någon annan myndighet än en dom</w:t>
            </w:r>
            <w:r>
              <w:softHyphen/>
              <w:t>stol eller av en kommun, får den tas upp utan någon särskild framställ</w:t>
            </w:r>
            <w:r>
              <w:softHyphen/>
              <w:t>ning. Frågor om omprövning enligt 8 § får tas upp utan särskild ansökan.</w:t>
            </w:r>
          </w:p>
        </w:tc>
        <w:tc>
          <w:tcPr>
            <w:tcW w:w="2500" w:type="pct"/>
            <w:shd w:val="clear" w:color="auto" w:fill="auto"/>
            <w:tcMar>
              <w:right w:w="0" w:type="dxa"/>
            </w:tcMar>
          </w:tcPr>
          <w:p w14:paraId="427EF88D" w14:textId="77777777" w:rsidR="00624359" w:rsidRDefault="00624359" w:rsidP="004E1D29">
            <w:pPr>
              <w:pStyle w:val="Brdtextmedindrag"/>
              <w:keepNext/>
              <w:keepLines/>
              <w:ind w:firstLine="0"/>
            </w:pPr>
            <w:r>
              <w:t>En ansökan om prövning som avses i 3, 4, 5, 6, 7, 8 eller 9 § får göras hos mark- och miljödomstol av Naturvårdsverket, Havs- och vattenmyndigheten, Myndigheten för samhällsskydd och beredskap och länsstyrelsen. Om frågan ska prövas av någon annan myndighet än en domstol eller av en kommun, får den tas upp utan någon särskild framställning. Frågor om ompröv</w:t>
            </w:r>
            <w:r>
              <w:softHyphen/>
              <w:t>ning enligt 8 § får tas upp utan särskild ansökan.</w:t>
            </w:r>
          </w:p>
        </w:tc>
      </w:tr>
    </w:tbl>
    <w:p w14:paraId="7C6F3E9C" w14:textId="77777777" w:rsidR="00624359" w:rsidRDefault="00624359" w:rsidP="00836DDF">
      <w:pPr>
        <w:pStyle w:val="Brdtextmedindrag"/>
      </w:pPr>
      <w:r>
        <w:t>En ansökan om sådan prövning som avses i första stycket får även göras av en kommun i den utsträckning kommunen har övertagit tillsynen med stöd av 26 kap. 3 § fjärde stycket. Om tillståndet har getts av länsstyrelsen, görs ansökan hos länsstyrelsen.</w:t>
      </w:r>
    </w:p>
    <w:p w14:paraId="52C1EA8B" w14:textId="77777777" w:rsidR="00624359" w:rsidRDefault="00624359" w:rsidP="00836DDF">
      <w:pPr>
        <w:pStyle w:val="Brdtextmedindrag"/>
      </w:pPr>
      <w:r>
        <w:t>I fråga om verksamheter som får bedrivas med stöd av 11 kap. 27 § andra stycket, får en ansökan om prövning som avses i 3 eller 5 § grundas på en omständighet som anges i de paragraferna endast om</w:t>
      </w:r>
    </w:p>
    <w:p w14:paraId="744FCAB5" w14:textId="77777777" w:rsidR="00624359" w:rsidRDefault="00624359" w:rsidP="00836DDF">
      <w:pPr>
        <w:pStyle w:val="Brdtextmedindrag"/>
      </w:pPr>
      <w:r>
        <w:t>1. omständigheten är så allvarlig att den inte tål att vänta på att prövningen för moderna miljövillkor blir klar, och</w:t>
      </w:r>
    </w:p>
    <w:p w14:paraId="34207764" w14:textId="77777777" w:rsidR="00624359" w:rsidRDefault="00624359" w:rsidP="00836DDF">
      <w:pPr>
        <w:pStyle w:val="Brdtextmedindrag"/>
      </w:pPr>
      <w:r>
        <w:t>2. den olägenhet som omständigheten innebär inte kan avhjälpas genom ett föreläggande om försiktighetsmått eller förbud i väntan på att pröv</w:t>
      </w:r>
      <w:r>
        <w:softHyphen/>
        <w:t>ningen blir klar.</w:t>
      </w:r>
    </w:p>
    <w:p w14:paraId="5C91180F" w14:textId="77777777" w:rsidR="00624359" w:rsidRDefault="00624359" w:rsidP="00836DDF">
      <w:pPr>
        <w:pStyle w:val="Brdtextmedindrag"/>
      </w:pPr>
    </w:p>
    <w:p w14:paraId="4554E465" w14:textId="77777777" w:rsidR="00624359" w:rsidRDefault="00624359" w:rsidP="00836DDF">
      <w:pPr>
        <w:pStyle w:val="Brdtextmedindrag"/>
        <w:jc w:val="center"/>
      </w:pPr>
      <w:r>
        <w:t>12 §</w:t>
      </w:r>
      <w:r>
        <w:rPr>
          <w:rStyle w:val="Fotnotsreferens"/>
        </w:rPr>
        <w:footnoteReference w:id="87"/>
      </w:r>
    </w:p>
    <w:p w14:paraId="64CAD493" w14:textId="77777777" w:rsidR="00624359" w:rsidRDefault="00624359" w:rsidP="00836DDF">
      <w:pPr>
        <w:pStyle w:val="Brdtextmedindrag"/>
        <w:ind w:firstLine="0"/>
      </w:pPr>
      <w:r>
        <w:t>En ansökan om prövning som avses i 10 § får göras av</w:t>
      </w:r>
    </w:p>
    <w:p w14:paraId="5449FC18" w14:textId="77777777" w:rsidR="00624359" w:rsidRDefault="00624359" w:rsidP="00836DDF">
      <w:pPr>
        <w:pStyle w:val="Brdtextmedindrag"/>
      </w:pPr>
      <w:r>
        <w:t xml:space="preserve">1. tillståndshavaren, </w:t>
      </w:r>
      <w:r w:rsidRPr="000C3DA6">
        <w:t>eller</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2893AD46" w14:textId="77777777">
        <w:tc>
          <w:tcPr>
            <w:tcW w:w="2500" w:type="pct"/>
            <w:shd w:val="clear" w:color="auto" w:fill="auto"/>
            <w:tcMar>
              <w:left w:w="0" w:type="dxa"/>
            </w:tcMar>
          </w:tcPr>
          <w:p w14:paraId="355905C0" w14:textId="77777777" w:rsidR="00624359" w:rsidRDefault="00624359" w:rsidP="004E1D29">
            <w:pPr>
              <w:pStyle w:val="Brdtextmedindrag"/>
            </w:pPr>
            <w:r>
              <w:t>2. </w:t>
            </w:r>
            <w:r w:rsidRPr="003B138E">
              <w:rPr>
                <w:i/>
                <w:iCs/>
              </w:rPr>
              <w:t>Kammarkollegiet,</w:t>
            </w:r>
            <w:r>
              <w:t xml:space="preserve"> Havs- och vattenmyndigheten eller länsstyrel</w:t>
            </w:r>
            <w:r>
              <w:softHyphen/>
              <w:t>sen, om tillståndshavaren inte har gjort det som krävs enligt 11 kap. 27 § och inte följt ett föreläggande att ansöka om en sådan prövning.</w:t>
            </w:r>
          </w:p>
        </w:tc>
        <w:tc>
          <w:tcPr>
            <w:tcW w:w="2500" w:type="pct"/>
            <w:shd w:val="clear" w:color="auto" w:fill="auto"/>
            <w:tcMar>
              <w:right w:w="0" w:type="dxa"/>
            </w:tcMar>
          </w:tcPr>
          <w:p w14:paraId="333E7935" w14:textId="77777777" w:rsidR="00624359" w:rsidRPr="003B138E" w:rsidRDefault="00624359" w:rsidP="004E1D29">
            <w:pPr>
              <w:pStyle w:val="Brdtextmedindrag"/>
              <w:rPr>
                <w:i/>
                <w:iCs/>
              </w:rPr>
            </w:pPr>
            <w:r>
              <w:t>2. Havs- och vattenmyndigheten eller länsstyrelsen, om tillstånds</w:t>
            </w:r>
            <w:r>
              <w:softHyphen/>
              <w:t xml:space="preserve">havaren inte har gjort det som krävs enligt 11 kap. 27 § och inte </w:t>
            </w:r>
            <w:r>
              <w:rPr>
                <w:i/>
                <w:iCs/>
              </w:rPr>
              <w:t xml:space="preserve">har </w:t>
            </w:r>
            <w:r>
              <w:t>följt ett föreläggande att ansöka om en sådan prövning.</w:t>
            </w:r>
          </w:p>
        </w:tc>
      </w:tr>
    </w:tbl>
    <w:p w14:paraId="2844FFDC" w14:textId="77777777" w:rsidR="00624359" w:rsidRDefault="00624359" w:rsidP="00836DDF">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446B191E" w14:textId="77777777">
        <w:tc>
          <w:tcPr>
            <w:tcW w:w="2500" w:type="pct"/>
            <w:shd w:val="clear" w:color="auto" w:fill="auto"/>
            <w:tcMar>
              <w:left w:w="0" w:type="dxa"/>
            </w:tcMar>
          </w:tcPr>
          <w:p w14:paraId="7A186DDD" w14:textId="77777777" w:rsidR="00624359" w:rsidRDefault="00624359" w:rsidP="004E1D29">
            <w:pPr>
              <w:pStyle w:val="Brdtextmedindrag"/>
              <w:keepNext/>
              <w:keepLines/>
            </w:pPr>
          </w:p>
        </w:tc>
        <w:tc>
          <w:tcPr>
            <w:tcW w:w="2500" w:type="pct"/>
            <w:shd w:val="clear" w:color="auto" w:fill="auto"/>
            <w:tcMar>
              <w:right w:w="0" w:type="dxa"/>
            </w:tcMar>
          </w:tcPr>
          <w:p w14:paraId="163BBA6A" w14:textId="77777777" w:rsidR="00624359" w:rsidRPr="00F162DF" w:rsidRDefault="00624359" w:rsidP="004E1D29">
            <w:pPr>
              <w:pStyle w:val="Brdtextmedindrag"/>
              <w:keepNext/>
              <w:keepLines/>
              <w:ind w:firstLine="0"/>
              <w:rPr>
                <w:i/>
                <w:iCs/>
              </w:rPr>
            </w:pPr>
            <w:r>
              <w:rPr>
                <w:i/>
                <w:iCs/>
              </w:rPr>
              <w:t>14 a §</w:t>
            </w:r>
          </w:p>
        </w:tc>
      </w:tr>
      <w:tr w:rsidR="00D927B8" w14:paraId="5BAF60B3" w14:textId="77777777">
        <w:tc>
          <w:tcPr>
            <w:tcW w:w="2500" w:type="pct"/>
            <w:shd w:val="clear" w:color="auto" w:fill="auto"/>
            <w:tcMar>
              <w:left w:w="0" w:type="dxa"/>
            </w:tcMar>
          </w:tcPr>
          <w:p w14:paraId="0531C880" w14:textId="77777777" w:rsidR="00624359" w:rsidRDefault="00624359" w:rsidP="004E1D29">
            <w:pPr>
              <w:pStyle w:val="Brdtextmedindrag"/>
              <w:keepNext/>
              <w:keepLines/>
            </w:pPr>
          </w:p>
        </w:tc>
        <w:tc>
          <w:tcPr>
            <w:tcW w:w="2500" w:type="pct"/>
            <w:shd w:val="clear" w:color="auto" w:fill="auto"/>
            <w:tcMar>
              <w:right w:w="0" w:type="dxa"/>
            </w:tcMar>
          </w:tcPr>
          <w:p w14:paraId="61E584BB" w14:textId="77777777" w:rsidR="00624359" w:rsidRPr="00A449FF" w:rsidRDefault="00624359" w:rsidP="004E1D29">
            <w:pPr>
              <w:pStyle w:val="Brdtextmedindrag"/>
              <w:keepNext/>
              <w:keepLines/>
              <w:ind w:firstLine="0"/>
              <w:rPr>
                <w:i/>
                <w:iCs/>
              </w:rPr>
            </w:pPr>
            <w:r w:rsidRPr="00A449FF">
              <w:rPr>
                <w:i/>
                <w:iCs/>
              </w:rPr>
              <w:t>Efter ansökan av tillståndshavaren får tillståndsmyndigheten</w:t>
            </w:r>
            <w:r>
              <w:rPr>
                <w:i/>
                <w:iCs/>
              </w:rPr>
              <w:t>,</w:t>
            </w:r>
            <w:r w:rsidRPr="00A449FF">
              <w:rPr>
                <w:i/>
                <w:iCs/>
              </w:rPr>
              <w:t xml:space="preserve"> om</w:t>
            </w:r>
            <w:r>
              <w:rPr>
                <w:i/>
                <w:iCs/>
              </w:rPr>
              <w:t xml:space="preserve"> </w:t>
            </w:r>
            <w:r w:rsidRPr="00A449FF">
              <w:rPr>
                <w:i/>
                <w:iCs/>
              </w:rPr>
              <w:t>det är lämpligt</w:t>
            </w:r>
            <w:r>
              <w:rPr>
                <w:i/>
                <w:iCs/>
              </w:rPr>
              <w:t>,</w:t>
            </w:r>
            <w:r w:rsidRPr="00A449FF">
              <w:rPr>
                <w:i/>
                <w:iCs/>
              </w:rPr>
              <w:t xml:space="preserve"> förlänga </w:t>
            </w:r>
            <w:r>
              <w:rPr>
                <w:i/>
                <w:iCs/>
              </w:rPr>
              <w:t xml:space="preserve">giltigheten för </w:t>
            </w:r>
            <w:r w:rsidRPr="00A449FF">
              <w:rPr>
                <w:i/>
                <w:iCs/>
              </w:rPr>
              <w:t xml:space="preserve">ett </w:t>
            </w:r>
            <w:r>
              <w:rPr>
                <w:i/>
                <w:iCs/>
              </w:rPr>
              <w:t>vid tidpunkten för ansökan gällande</w:t>
            </w:r>
            <w:r w:rsidRPr="00A449FF">
              <w:rPr>
                <w:i/>
                <w:iCs/>
              </w:rPr>
              <w:t xml:space="preserve"> tillstånd </w:t>
            </w:r>
            <w:r>
              <w:rPr>
                <w:i/>
                <w:iCs/>
              </w:rPr>
              <w:t xml:space="preserve">som avses i 9 eller 11 kap. eller 7 kap. 28 a § </w:t>
            </w:r>
            <w:r w:rsidRPr="00A449FF">
              <w:rPr>
                <w:i/>
                <w:iCs/>
              </w:rPr>
              <w:t>(giltighetsförlängning)</w:t>
            </w:r>
            <w:r>
              <w:rPr>
                <w:i/>
                <w:iCs/>
              </w:rPr>
              <w:t>.</w:t>
            </w:r>
          </w:p>
          <w:p w14:paraId="3D21D68C" w14:textId="77777777" w:rsidR="00624359" w:rsidRDefault="00624359" w:rsidP="004E1D29">
            <w:pPr>
              <w:pStyle w:val="Brdtextmedindrag"/>
              <w:keepNext/>
              <w:keepLines/>
              <w:rPr>
                <w:i/>
                <w:iCs/>
              </w:rPr>
            </w:pPr>
            <w:r>
              <w:rPr>
                <w:i/>
                <w:iCs/>
              </w:rPr>
              <w:t>Tillståndsmyndigheten får vid en giltighetsförlängning endast</w:t>
            </w:r>
          </w:p>
          <w:p w14:paraId="56307FD1" w14:textId="77777777" w:rsidR="00624359" w:rsidRDefault="00624359" w:rsidP="004E1D29">
            <w:pPr>
              <w:pStyle w:val="Brdtextmedindrag"/>
              <w:keepNext/>
              <w:keepLines/>
              <w:rPr>
                <w:i/>
                <w:iCs/>
              </w:rPr>
            </w:pPr>
            <w:r>
              <w:rPr>
                <w:i/>
                <w:iCs/>
              </w:rPr>
              <w:t xml:space="preserve">1. förlänga tillståndet </w:t>
            </w:r>
            <w:r w:rsidRPr="00A449FF">
              <w:rPr>
                <w:i/>
                <w:iCs/>
              </w:rPr>
              <w:t xml:space="preserve">i </w:t>
            </w:r>
            <w:r>
              <w:rPr>
                <w:i/>
                <w:iCs/>
              </w:rPr>
              <w:t>högst</w:t>
            </w:r>
            <w:r w:rsidRPr="00A449FF">
              <w:rPr>
                <w:i/>
                <w:iCs/>
              </w:rPr>
              <w:t xml:space="preserve"> tre år</w:t>
            </w:r>
            <w:r>
              <w:rPr>
                <w:i/>
                <w:iCs/>
              </w:rPr>
              <w:t>, och</w:t>
            </w:r>
          </w:p>
          <w:p w14:paraId="1DA44F4B" w14:textId="77777777" w:rsidR="00624359" w:rsidRDefault="00624359" w:rsidP="004E1D29">
            <w:pPr>
              <w:pStyle w:val="Brdtextmedindrag"/>
              <w:keepNext/>
              <w:keepLines/>
              <w:rPr>
                <w:i/>
                <w:iCs/>
              </w:rPr>
            </w:pPr>
            <w:r>
              <w:rPr>
                <w:i/>
                <w:iCs/>
              </w:rPr>
              <w:t>2. besluta om de ändringar som krävs för att tillståndets befintliga</w:t>
            </w:r>
            <w:r w:rsidDel="003A52BE">
              <w:rPr>
                <w:i/>
                <w:iCs/>
              </w:rPr>
              <w:t xml:space="preserve"> </w:t>
            </w:r>
            <w:r>
              <w:rPr>
                <w:i/>
                <w:iCs/>
              </w:rPr>
              <w:t>villkor ska kunna gälla under för</w:t>
            </w:r>
            <w:r>
              <w:rPr>
                <w:i/>
                <w:iCs/>
              </w:rPr>
              <w:softHyphen/>
              <w:t>längningen.</w:t>
            </w:r>
          </w:p>
          <w:p w14:paraId="4382A5F8" w14:textId="77777777" w:rsidR="00624359" w:rsidRDefault="00624359" w:rsidP="004E1D29">
            <w:pPr>
              <w:pStyle w:val="Brdtextmedindrag"/>
              <w:keepNext/>
              <w:keepLines/>
            </w:pPr>
            <w:r>
              <w:rPr>
                <w:i/>
                <w:iCs/>
              </w:rPr>
              <w:t>En g</w:t>
            </w:r>
            <w:r w:rsidRPr="00A449FF">
              <w:rPr>
                <w:i/>
                <w:iCs/>
              </w:rPr>
              <w:t xml:space="preserve">iltighetsförlängning får inte avse en verksamhet vars tillstånd </w:t>
            </w:r>
            <w:r>
              <w:rPr>
                <w:i/>
                <w:iCs/>
              </w:rPr>
              <w:t>tidigare</w:t>
            </w:r>
            <w:r w:rsidRPr="00A449FF">
              <w:rPr>
                <w:i/>
                <w:iCs/>
              </w:rPr>
              <w:t xml:space="preserve"> </w:t>
            </w:r>
            <w:r>
              <w:rPr>
                <w:i/>
                <w:iCs/>
              </w:rPr>
              <w:t xml:space="preserve">har </w:t>
            </w:r>
            <w:r w:rsidRPr="00A449FF">
              <w:rPr>
                <w:i/>
                <w:iCs/>
              </w:rPr>
              <w:t>förlängts.</w:t>
            </w:r>
            <w:r>
              <w:rPr>
                <w:i/>
                <w:iCs/>
              </w:rPr>
              <w:t xml:space="preserve"> Ett tillstånd som avses i 7 kap. 28 a § får endast förlängas samtidigt som giltigheten för ett tidsbegränsat tillstånd enligt 9 eller 11 kap. för samma verksam</w:t>
            </w:r>
            <w:r>
              <w:rPr>
                <w:i/>
                <w:iCs/>
              </w:rPr>
              <w:softHyphen/>
              <w:t>het förlängs.</w:t>
            </w:r>
          </w:p>
        </w:tc>
      </w:tr>
    </w:tbl>
    <w:p w14:paraId="7A8E16D8" w14:textId="77777777" w:rsidR="00624359" w:rsidRDefault="00624359" w:rsidP="00836DDF">
      <w:pPr>
        <w:pStyle w:val="Brdtextmedindrag"/>
      </w:pPr>
    </w:p>
    <w:p w14:paraId="380F5C4C" w14:textId="77777777" w:rsidR="00624359" w:rsidRDefault="00624359" w:rsidP="00836DDF">
      <w:pPr>
        <w:pStyle w:val="Brdtextmedindrag"/>
        <w:jc w:val="center"/>
      </w:pPr>
      <w:r>
        <w:t>18 §</w:t>
      </w:r>
      <w:r>
        <w:rPr>
          <w:rStyle w:val="Fotnotsreferens"/>
        </w:rPr>
        <w:footnoteReference w:id="88"/>
      </w:r>
    </w:p>
    <w:p w14:paraId="4054A4F4" w14:textId="77777777" w:rsidR="00624359" w:rsidRDefault="00624359" w:rsidP="00836DDF">
      <w:pPr>
        <w:pStyle w:val="Brdtextmedindrag"/>
        <w:ind w:firstLine="0"/>
      </w:pPr>
      <w:r>
        <w:t>Om en vattenverksamhet eller en vattenanläggning, som har utförts i enlighet med ett tillstånd enligt denna balk, medför skador som inte förutsågs av mark- och miljödomstolen när tillståndet meddelades, får den skadelidande framställa anspråk på ersättning enligt 31 kap.</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73BD464A" w14:textId="77777777">
        <w:tc>
          <w:tcPr>
            <w:tcW w:w="2500" w:type="pct"/>
            <w:shd w:val="clear" w:color="auto" w:fill="auto"/>
            <w:tcMar>
              <w:left w:w="0" w:type="dxa"/>
            </w:tcMar>
          </w:tcPr>
          <w:p w14:paraId="0A48FA36" w14:textId="77777777" w:rsidR="00624359" w:rsidRDefault="00624359" w:rsidP="004E1D29">
            <w:pPr>
              <w:pStyle w:val="Brdtextmedindrag"/>
            </w:pPr>
            <w:r>
              <w:t>Om fråga är om betydande skador för enskild eller för något allmänt intresse, får begäras sådana ändringar på verksamhetsutövarens bekostnad av vattenverksamheten eller vattenanläggningen som, utan att medföra skador för tredje man eller väsentliga olägenheter för tillståndshavaren, är ägnade att förebygga eller minska framtida skador. I fråga om allmänna intressen förs talan av Naturvårds</w:t>
            </w:r>
            <w:r>
              <w:softHyphen/>
              <w:t>verket, Havs- och vattenmyndig</w:t>
            </w:r>
            <w:r>
              <w:softHyphen/>
              <w:t xml:space="preserve">heten, </w:t>
            </w:r>
            <w:r w:rsidRPr="00A449FF">
              <w:rPr>
                <w:i/>
                <w:iCs/>
              </w:rPr>
              <w:t>Kammarkollegiet,</w:t>
            </w:r>
            <w:r>
              <w:t xml:space="preserve"> läns</w:t>
            </w:r>
            <w:r>
              <w:softHyphen/>
              <w:t>styrelse eller kommun.</w:t>
            </w:r>
          </w:p>
        </w:tc>
        <w:tc>
          <w:tcPr>
            <w:tcW w:w="2500" w:type="pct"/>
            <w:shd w:val="clear" w:color="auto" w:fill="auto"/>
            <w:tcMar>
              <w:right w:w="0" w:type="dxa"/>
            </w:tcMar>
          </w:tcPr>
          <w:p w14:paraId="2CB3ADBA" w14:textId="77777777" w:rsidR="00624359" w:rsidRDefault="00624359" w:rsidP="004E1D29">
            <w:pPr>
              <w:pStyle w:val="Brdtextmedindrag"/>
            </w:pPr>
            <w:r>
              <w:t xml:space="preserve">Om </w:t>
            </w:r>
            <w:r>
              <w:rPr>
                <w:i/>
                <w:iCs/>
              </w:rPr>
              <w:t xml:space="preserve">det är </w:t>
            </w:r>
            <w:r>
              <w:t xml:space="preserve">fråga om betydande skador för </w:t>
            </w:r>
            <w:r>
              <w:rPr>
                <w:i/>
                <w:iCs/>
              </w:rPr>
              <w:t xml:space="preserve">någon </w:t>
            </w:r>
            <w:r w:rsidRPr="00436935">
              <w:t>enskild</w:t>
            </w:r>
            <w:r>
              <w:t xml:space="preserve"> eller för något allmänt intresse, får </w:t>
            </w:r>
            <w:r>
              <w:rPr>
                <w:i/>
                <w:iCs/>
              </w:rPr>
              <w:t xml:space="preserve">det </w:t>
            </w:r>
            <w:r>
              <w:t>begäras sådana ändringar på verk</w:t>
            </w:r>
            <w:r>
              <w:softHyphen/>
              <w:t>samhetsutövarens bekostnad av vattenverksamheten eller vatten</w:t>
            </w:r>
            <w:r>
              <w:softHyphen/>
              <w:t>anläggningen som, utan att medföra skador för tredje man eller väsent</w:t>
            </w:r>
            <w:r>
              <w:softHyphen/>
              <w:t>liga olägenheter för tillstånds</w:t>
            </w:r>
            <w:r>
              <w:softHyphen/>
              <w:t>havaren, är ägnade att förebygga eller minska framtida skador. I fråga om allmänna intressen förs talan av Naturvårdsverket, Havs- och vattenmyndigheten, länsstyrel</w:t>
            </w:r>
            <w:r>
              <w:softHyphen/>
              <w:t>se eller kommun.</w:t>
            </w:r>
          </w:p>
        </w:tc>
      </w:tr>
    </w:tbl>
    <w:p w14:paraId="57CD7072" w14:textId="77777777" w:rsidR="00624359" w:rsidRDefault="00624359" w:rsidP="00836DDF">
      <w:pPr>
        <w:pStyle w:val="Brdtextmedindrag"/>
      </w:pPr>
      <w:r>
        <w:t>Anspråk på grund av oförutsedda skador ska för att få tas upp till prövning framställas till mark- och miljödomstolen inom fem år eller den längre tid, högst tjugo år, som kan ha bestämts i samband med tillståndet. Tiden räknas från utgången av den av domstolen bestämda tiden inom vilken arbetena ska vara utförda.</w:t>
      </w:r>
    </w:p>
    <w:p w14:paraId="7F5F9A14" w14:textId="77777777" w:rsidR="00624359" w:rsidRDefault="00624359" w:rsidP="00836DDF">
      <w:pPr>
        <w:pStyle w:val="Brdtextmedindrag"/>
      </w:pPr>
      <w:r>
        <w:t>Vid skada som avses i 7 kap. 7 § lagen (1998:812) med särskilda be</w:t>
      </w:r>
      <w:r>
        <w:softHyphen/>
        <w:t>stämmelser om vattenverksamhet utgår tiden för framställan dock aldrig tidigare än två år från det att skadan uppkom.</w:t>
      </w:r>
    </w:p>
    <w:p w14:paraId="11A6FB36" w14:textId="77777777" w:rsidR="00624359" w:rsidRDefault="00624359" w:rsidP="00836DDF">
      <w:pPr>
        <w:pStyle w:val="Brdtextmedindrag"/>
      </w:pPr>
      <w:r>
        <w:t>Bestämmelserna i preskriptionslagen (1981:130) gäller inte anspråk enligt denna paragraf.</w:t>
      </w:r>
    </w:p>
    <w:p w14:paraId="4E000987" w14:textId="77777777" w:rsidR="00624359" w:rsidRDefault="00624359" w:rsidP="00836DDF">
      <w:pPr>
        <w:pStyle w:val="Brdtextmedindrag"/>
      </w:pPr>
    </w:p>
    <w:p w14:paraId="727A61BF" w14:textId="77777777" w:rsidR="00624359" w:rsidRPr="00912BCA" w:rsidRDefault="00624359" w:rsidP="00836DDF">
      <w:pPr>
        <w:pStyle w:val="Brdtextmedindrag"/>
        <w:keepNext/>
        <w:keepLines/>
        <w:jc w:val="center"/>
        <w:rPr>
          <w:b/>
          <w:bCs/>
        </w:rPr>
      </w:pPr>
      <w:r>
        <w:rPr>
          <w:b/>
          <w:bCs/>
        </w:rPr>
        <w:t>25 kap.</w:t>
      </w:r>
    </w:p>
    <w:p w14:paraId="5C04D731" w14:textId="77777777" w:rsidR="00624359" w:rsidRDefault="00624359" w:rsidP="00836DDF">
      <w:pPr>
        <w:pStyle w:val="Brdtextmedindrag"/>
        <w:keepNext/>
        <w:keepLines/>
        <w:jc w:val="center"/>
      </w:pPr>
      <w:r>
        <w:t>3 §</w:t>
      </w:r>
      <w:r>
        <w:rPr>
          <w:rStyle w:val="Fotnotsreferens"/>
        </w:rPr>
        <w:footnoteReference w:id="89"/>
      </w:r>
    </w:p>
    <w:tbl>
      <w:tblPr>
        <w:tblW w:w="5000" w:type="pct"/>
        <w:tblCellMar>
          <w:left w:w="125" w:type="dxa"/>
          <w:right w:w="125" w:type="dxa"/>
        </w:tblCellMar>
        <w:tblLook w:val="0600" w:firstRow="0" w:lastRow="0" w:firstColumn="0" w:lastColumn="0" w:noHBand="1" w:noVBand="1"/>
      </w:tblPr>
      <w:tblGrid>
        <w:gridCol w:w="2948"/>
        <w:gridCol w:w="2949"/>
      </w:tblGrid>
      <w:tr w:rsidR="00D927B8" w14:paraId="5C846EBD" w14:textId="77777777">
        <w:tc>
          <w:tcPr>
            <w:tcW w:w="2500" w:type="pct"/>
            <w:shd w:val="clear" w:color="auto" w:fill="auto"/>
            <w:tcMar>
              <w:left w:w="0" w:type="dxa"/>
            </w:tcMar>
          </w:tcPr>
          <w:p w14:paraId="40C067EA" w14:textId="77777777" w:rsidR="00624359" w:rsidRDefault="00624359" w:rsidP="004E1D29">
            <w:pPr>
              <w:pStyle w:val="Brdtextmedindrag"/>
              <w:ind w:firstLine="0"/>
            </w:pPr>
            <w:r>
              <w:t>I mål som gäller återkallelse, för</w:t>
            </w:r>
            <w:r>
              <w:softHyphen/>
              <w:t>bud mot fortsatt verksamhet eller omprövning enligt någon av be</w:t>
            </w:r>
            <w:r>
              <w:softHyphen/>
              <w:t>stämmelserna i 24 kap. 3–9 §§ eller 7 kap. 15 § lagen (1998:812) med särskilda bestämmelser om vatten</w:t>
            </w:r>
            <w:r>
              <w:softHyphen/>
              <w:t>verksamhet ska Naturvårds</w:t>
            </w:r>
            <w:r>
              <w:softHyphen/>
              <w:t>verket, Havs- och vattenmyndig</w:t>
            </w:r>
            <w:r>
              <w:softHyphen/>
              <w:t xml:space="preserve">heten, </w:t>
            </w:r>
            <w:r w:rsidRPr="00D31602">
              <w:rPr>
                <w:i/>
                <w:iCs/>
              </w:rPr>
              <w:t xml:space="preserve">Kammarkollegiet, </w:t>
            </w:r>
            <w:r>
              <w:t>Myndig</w:t>
            </w:r>
            <w:r>
              <w:softHyphen/>
              <w:t>heten för samhällsskydd och bered</w:t>
            </w:r>
            <w:r>
              <w:softHyphen/>
              <w:t>skap, länsstyrelsen och tillstånds</w:t>
            </w:r>
            <w:r>
              <w:softHyphen/>
              <w:t>havaren svara för sina kostnader vid mark- och miljödomstolen.</w:t>
            </w:r>
          </w:p>
        </w:tc>
        <w:tc>
          <w:tcPr>
            <w:tcW w:w="2500" w:type="pct"/>
            <w:shd w:val="clear" w:color="auto" w:fill="auto"/>
            <w:tcMar>
              <w:right w:w="0" w:type="dxa"/>
            </w:tcMar>
          </w:tcPr>
          <w:p w14:paraId="305F522D" w14:textId="77777777" w:rsidR="00624359" w:rsidRDefault="00624359" w:rsidP="004E1D29">
            <w:pPr>
              <w:pStyle w:val="Brdtextmedindrag"/>
              <w:ind w:firstLine="0"/>
            </w:pPr>
            <w:r>
              <w:t>I mål som gäller återkallelse, för</w:t>
            </w:r>
            <w:r>
              <w:softHyphen/>
              <w:t>bud mot fortsatt verksamhet eller omprövning enligt någon av be</w:t>
            </w:r>
            <w:r>
              <w:softHyphen/>
              <w:t>stämmelserna i 24 kap. 3–9 §§ eller 7 kap. 15 § lagen (1998:812) med särskilda bestämmelser om vatten</w:t>
            </w:r>
            <w:r>
              <w:softHyphen/>
              <w:t>verksamhet ska Naturvårds</w:t>
            </w:r>
            <w:r>
              <w:softHyphen/>
              <w:t>verket, Havs- och vattenmyndig</w:t>
            </w:r>
            <w:r>
              <w:softHyphen/>
              <w:t>heten, Myndigheten för samhälls</w:t>
            </w:r>
            <w:r>
              <w:softHyphen/>
              <w:t>skydd och beredskap, länsstyrelsen och tillståndshavaren svara för sina kostnader vid mark- och miljö</w:t>
            </w:r>
            <w:r>
              <w:softHyphen/>
              <w:t>domstolen.</w:t>
            </w:r>
          </w:p>
        </w:tc>
      </w:tr>
    </w:tbl>
    <w:p w14:paraId="617CE49C" w14:textId="77777777" w:rsidR="00624359" w:rsidRDefault="00624359" w:rsidP="00836DDF">
      <w:pPr>
        <w:pStyle w:val="Brdtextmedindrag"/>
      </w:pPr>
      <w:r>
        <w:t>I mål enligt 24 kap. 5 § som avser omprövning för att tillgodose allmänna intressen ska den myndighet som ansökte om omprövning dess</w:t>
      </w:r>
      <w:r>
        <w:softHyphen/>
        <w:t>utom svara för kostnader vid mark- och miljödomstolen som uppkommer för andra motparter än tillståndshavaren. Detta gäller dock inte ompröv</w:t>
      </w:r>
      <w:r>
        <w:softHyphen/>
        <w:t>ning enligt 24 kap. 5 § första stycket 11.</w:t>
      </w:r>
    </w:p>
    <w:p w14:paraId="0F5B16E8" w14:textId="77777777" w:rsidR="00624359" w:rsidRDefault="00624359" w:rsidP="00836DDF">
      <w:pPr>
        <w:pStyle w:val="Brdtextmedindrag"/>
      </w:pPr>
      <w:r>
        <w:t>Trots andra stycket första meningen ska tillståndshavaren i stället för den myndighet som ansökte om omprövningen svara för de andra motparternas kostnader, om målet gäller</w:t>
      </w:r>
    </w:p>
    <w:p w14:paraId="348A7AC7" w14:textId="77777777" w:rsidR="00624359" w:rsidRDefault="00624359" w:rsidP="00836DDF">
      <w:pPr>
        <w:pStyle w:val="Brdtextmedindrag"/>
      </w:pPr>
      <w:r>
        <w:t>1. omprövning enligt 24 kap. 5 § första stycket 10 för att förbättra en anläggnings säkerhet, eller</w:t>
      </w:r>
    </w:p>
    <w:p w14:paraId="3F94FC7C" w14:textId="77777777" w:rsidR="00624359" w:rsidRDefault="00624359" w:rsidP="00836DDF">
      <w:pPr>
        <w:pStyle w:val="Brdtextmedindrag"/>
      </w:pPr>
      <w:r>
        <w:t>2. omprövning enligt 24 kap. 5 § av en sådan särskild rättighet att för</w:t>
      </w:r>
      <w:r>
        <w:softHyphen/>
        <w:t>foga över vatten som avses i 2 kap. 41 § vattenlagen (1918:523).</w:t>
      </w:r>
    </w:p>
    <w:p w14:paraId="51A6F2DE" w14:textId="77777777" w:rsidR="00624359" w:rsidRDefault="00624359" w:rsidP="00836DDF">
      <w:pPr>
        <w:pStyle w:val="Brdtextmedindrag"/>
      </w:pPr>
    </w:p>
    <w:p w14:paraId="0CC015FA" w14:textId="77777777" w:rsidR="00624359" w:rsidRDefault="00624359" w:rsidP="00836DDF">
      <w:pPr>
        <w:pStyle w:val="Brdtext"/>
        <w:jc w:val="center"/>
      </w:pPr>
      <w:r>
        <w:t>8 §</w:t>
      </w:r>
      <w:r>
        <w:rPr>
          <w:rStyle w:val="Fotnotsreferens"/>
        </w:rPr>
        <w:footnoteReference w:id="90"/>
      </w:r>
    </w:p>
    <w:tbl>
      <w:tblPr>
        <w:tblW w:w="5000" w:type="pct"/>
        <w:tblCellMar>
          <w:left w:w="125" w:type="dxa"/>
          <w:right w:w="125" w:type="dxa"/>
        </w:tblCellMar>
        <w:tblLook w:val="0000" w:firstRow="0" w:lastRow="0" w:firstColumn="0" w:lastColumn="0" w:noHBand="0" w:noVBand="0"/>
      </w:tblPr>
      <w:tblGrid>
        <w:gridCol w:w="2948"/>
        <w:gridCol w:w="2949"/>
      </w:tblGrid>
      <w:tr w:rsidR="00D927B8" w14:paraId="11C76EEC" w14:textId="77777777">
        <w:tc>
          <w:tcPr>
            <w:tcW w:w="2500" w:type="pct"/>
            <w:shd w:val="clear" w:color="auto" w:fill="auto"/>
            <w:tcMar>
              <w:left w:w="0" w:type="dxa"/>
            </w:tcMar>
          </w:tcPr>
          <w:p w14:paraId="4017DDCE" w14:textId="77777777" w:rsidR="00624359" w:rsidRDefault="00624359" w:rsidP="004E1D29">
            <w:pPr>
              <w:pStyle w:val="Brdtextmedindrag"/>
              <w:ind w:firstLine="0"/>
            </w:pPr>
            <w:r>
              <w:t xml:space="preserve">I fråga om domstolens kostnader för kungörelser, </w:t>
            </w:r>
            <w:r w:rsidRPr="00786385">
              <w:rPr>
                <w:i/>
                <w:iCs/>
              </w:rPr>
              <w:t>aktförvarare,</w:t>
            </w:r>
            <w:r>
              <w:t xml:space="preserve"> sak</w:t>
            </w:r>
            <w:r>
              <w:softHyphen/>
              <w:t>kunniga som har tillkallats av dom</w:t>
            </w:r>
            <w:r>
              <w:softHyphen/>
              <w:t>stolen och lokaler för samman</w:t>
            </w:r>
            <w:r>
              <w:softHyphen/>
              <w:t>träden ska</w:t>
            </w:r>
          </w:p>
        </w:tc>
        <w:tc>
          <w:tcPr>
            <w:tcW w:w="2500" w:type="pct"/>
            <w:shd w:val="clear" w:color="auto" w:fill="auto"/>
            <w:tcMar>
              <w:right w:w="0" w:type="dxa"/>
            </w:tcMar>
          </w:tcPr>
          <w:p w14:paraId="6EA4F456" w14:textId="77777777" w:rsidR="00624359" w:rsidRDefault="00624359" w:rsidP="004E1D29">
            <w:pPr>
              <w:pStyle w:val="Brdtextmedindrag"/>
              <w:ind w:firstLine="0"/>
            </w:pPr>
            <w:r>
              <w:t>I fråga om domstolens kostnader för kungörelser, sakkunniga som har tillkallats av domstolen och lokaler för sammanträden ska</w:t>
            </w:r>
          </w:p>
        </w:tc>
      </w:tr>
    </w:tbl>
    <w:p w14:paraId="7BBCF62A" w14:textId="77777777" w:rsidR="00624359" w:rsidRDefault="00624359" w:rsidP="00836DDF">
      <w:pPr>
        <w:pStyle w:val="Brdtextmedindrag"/>
      </w:pPr>
      <w:r>
        <w:t>1. mark- och miljödomstolens kostnader i</w:t>
      </w:r>
    </w:p>
    <w:p w14:paraId="1B3CA7E4" w14:textId="77777777" w:rsidR="00624359" w:rsidRDefault="00624359" w:rsidP="00836DDF">
      <w:pPr>
        <w:pStyle w:val="Brdtextmedindrag"/>
      </w:pPr>
      <w:r>
        <w:t>a) ansökningsmål ersättas av sökanden, och</w:t>
      </w:r>
    </w:p>
    <w:p w14:paraId="01018869" w14:textId="77777777" w:rsidR="00624359" w:rsidRDefault="00624359" w:rsidP="00836DDF">
      <w:pPr>
        <w:pStyle w:val="Brdtextmedindrag"/>
      </w:pPr>
      <w:r>
        <w:t>b) sådana stämningsmål som avses i 7 kap. 2 § lagen (1998:812) med särskilda bestämmelser om vattenverksamhet ersättas av käranden, och</w:t>
      </w:r>
    </w:p>
    <w:p w14:paraId="32DAC890" w14:textId="77777777" w:rsidR="00624359" w:rsidRDefault="00624359" w:rsidP="00836DDF">
      <w:pPr>
        <w:pStyle w:val="Brdtextmedindrag"/>
      </w:pPr>
      <w:r>
        <w:t>2. högre rätts kostnader ersättas av den som fullföljt talan.</w:t>
      </w:r>
    </w:p>
    <w:p w14:paraId="0E4CFA6F" w14:textId="77777777" w:rsidR="00624359" w:rsidRDefault="00624359" w:rsidP="00836DDF">
      <w:pPr>
        <w:pStyle w:val="Brdtextmedindrag"/>
      </w:pPr>
      <w:r>
        <w:t>Trots första stycket ska tillståndshavaren ersätta kostnaderna i mål om sådan prövning som avses i 24 kap. 10 §.</w:t>
      </w:r>
    </w:p>
    <w:p w14:paraId="3A302331" w14:textId="77777777" w:rsidR="00624359" w:rsidRDefault="00624359" w:rsidP="00836DDF">
      <w:pPr>
        <w:pStyle w:val="Brdtextmedindrag"/>
      </w:pPr>
      <w:r>
        <w:t>På begäran av domstolen ska förskott på ersättningen betalas.</w:t>
      </w:r>
    </w:p>
    <w:p w14:paraId="63C2ED19" w14:textId="77777777" w:rsidR="00624359" w:rsidRPr="00811E52" w:rsidRDefault="00624359" w:rsidP="00836DDF">
      <w:pPr>
        <w:pStyle w:val="Slutstreck"/>
      </w:pPr>
      <w:r w:rsidRPr="00811E52">
        <w:t>                      </w:t>
      </w:r>
    </w:p>
    <w:p w14:paraId="480EB598" w14:textId="77777777" w:rsidR="00624359" w:rsidRDefault="00624359" w:rsidP="00836DDF">
      <w:pPr>
        <w:pStyle w:val="Brdtextmedindrag"/>
      </w:pPr>
      <w:r>
        <w:t>1. Denna lag träder i kraft den 1 januari 2025.</w:t>
      </w:r>
    </w:p>
    <w:p w14:paraId="77595611" w14:textId="77777777" w:rsidR="00624359" w:rsidRDefault="00624359" w:rsidP="00836DDF">
      <w:pPr>
        <w:pStyle w:val="Brdtextmedindrag"/>
      </w:pPr>
      <w:r>
        <w:t xml:space="preserve">2. Äldre föreskrifter gäller fortfarande för mål och ärenden som har inletts hos en prövningsmyndighet före ikraftträdandet. Bestämmelserna i 6 kap. 35 § och 16 kap. 2 a § i den äldre lydelsen gäller fortfarande för mål eller ärenden där samråd inför ansökan har inletts före ikraftträdandet. </w:t>
      </w:r>
    </w:p>
    <w:p w14:paraId="3947BFD0" w14:textId="77777777" w:rsidR="00624359" w:rsidRDefault="00624359" w:rsidP="00836DDF">
      <w:pPr>
        <w:pStyle w:val="Brdtextmedindrag"/>
      </w:pPr>
    </w:p>
    <w:p w14:paraId="10966F4C" w14:textId="77777777" w:rsidR="00624359" w:rsidRDefault="00624359" w:rsidP="00836DDF">
      <w:pPr>
        <w:pStyle w:val="Brdtextmedindrag"/>
        <w:sectPr w:rsidR="00624359" w:rsidSect="00634FB9">
          <w:headerReference w:type="even" r:id="rId118"/>
          <w:headerReference w:type="default" r:id="rId119"/>
          <w:footerReference w:type="even" r:id="rId120"/>
          <w:footerReference w:type="default" r:id="rId121"/>
          <w:headerReference w:type="first" r:id="rId122"/>
          <w:footerReference w:type="first" r:id="rId123"/>
          <w:footnotePr>
            <w:numRestart w:val="eachSect"/>
          </w:footnotePr>
          <w:pgSz w:w="9356" w:h="13721" w:code="9"/>
          <w:pgMar w:top="794" w:right="2438" w:bottom="1191" w:left="1021" w:header="0" w:footer="709" w:gutter="0"/>
          <w:cols w:space="708"/>
          <w:docGrid w:linePitch="360"/>
        </w:sectPr>
      </w:pPr>
    </w:p>
    <w:p w14:paraId="76387D30" w14:textId="77777777" w:rsidR="00624359" w:rsidRDefault="00624359" w:rsidP="00836DDF">
      <w:pPr>
        <w:pStyle w:val="Rubrik2utannumrering"/>
        <w:spacing w:before="0"/>
      </w:pPr>
      <w:bookmarkStart w:id="171" w:name="_Toc165537270"/>
      <w:r>
        <w:t>Förslag till lag om ändring i lagen (1966:314) om kontinentalsockeln</w:t>
      </w:r>
      <w:bookmarkEnd w:id="171"/>
    </w:p>
    <w:p w14:paraId="70279EAF" w14:textId="77777777" w:rsidR="00624359" w:rsidRDefault="00624359" w:rsidP="00836DDF">
      <w:pPr>
        <w:pStyle w:val="Brdtextmedindrag"/>
        <w:ind w:firstLine="0"/>
      </w:pPr>
      <w:r>
        <w:t>Härigenom föreskrivs att 3 a § lagen (1966:314) om kontinentalsockeln ska ha följande lydelse.</w:t>
      </w:r>
    </w:p>
    <w:p w14:paraId="3AFF9058" w14:textId="77777777" w:rsidR="00624359" w:rsidRDefault="00624359" w:rsidP="00836DDF">
      <w:pPr>
        <w:pStyle w:val="Brdtextmedindrag"/>
        <w:ind w:firstLine="0"/>
      </w:pPr>
    </w:p>
    <w:p w14:paraId="795141AD" w14:textId="77777777" w:rsidR="00624359" w:rsidRDefault="00624359" w:rsidP="00836DDF">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7F9C07AE" w14:textId="77777777">
        <w:tc>
          <w:tcPr>
            <w:tcW w:w="2500" w:type="pct"/>
            <w:shd w:val="clear" w:color="auto" w:fill="auto"/>
            <w:tcMar>
              <w:left w:w="0" w:type="dxa"/>
            </w:tcMar>
          </w:tcPr>
          <w:p w14:paraId="3D519584" w14:textId="77777777" w:rsidR="00624359" w:rsidRPr="000E6F0B" w:rsidRDefault="00624359" w:rsidP="004E1D29">
            <w:pPr>
              <w:pStyle w:val="Brdtext"/>
              <w:rPr>
                <w:i/>
              </w:rPr>
            </w:pPr>
            <w:r w:rsidRPr="000E6F0B">
              <w:rPr>
                <w:i/>
              </w:rPr>
              <w:t>Nuvarande lydelse</w:t>
            </w:r>
          </w:p>
        </w:tc>
        <w:tc>
          <w:tcPr>
            <w:tcW w:w="2500" w:type="pct"/>
            <w:shd w:val="clear" w:color="auto" w:fill="auto"/>
            <w:tcMar>
              <w:right w:w="0" w:type="dxa"/>
            </w:tcMar>
          </w:tcPr>
          <w:p w14:paraId="7DE1B29B" w14:textId="77777777" w:rsidR="00624359" w:rsidRPr="000E6F0B" w:rsidRDefault="00624359" w:rsidP="004E1D29">
            <w:pPr>
              <w:pStyle w:val="Brdtext"/>
              <w:rPr>
                <w:i/>
              </w:rPr>
            </w:pPr>
            <w:r w:rsidRPr="000E6F0B">
              <w:rPr>
                <w:i/>
              </w:rPr>
              <w:t>Föreslagen lydelse</w:t>
            </w:r>
          </w:p>
        </w:tc>
      </w:tr>
    </w:tbl>
    <w:p w14:paraId="19F20508" w14:textId="77777777" w:rsidR="00624359" w:rsidRDefault="00624359" w:rsidP="00836DDF">
      <w:pPr>
        <w:pStyle w:val="Brdtextmedindrag"/>
        <w:spacing w:before="240"/>
        <w:ind w:firstLine="0"/>
        <w:jc w:val="center"/>
      </w:pPr>
      <w:r>
        <w:t>3 a §</w:t>
      </w:r>
      <w:r>
        <w:rPr>
          <w:rStyle w:val="Fotnotsreferens"/>
        </w:rPr>
        <w:footnoteReference w:id="91"/>
      </w:r>
    </w:p>
    <w:p w14:paraId="74B7B582" w14:textId="77777777" w:rsidR="00624359" w:rsidRDefault="00624359" w:rsidP="00836DDF">
      <w:pPr>
        <w:pStyle w:val="Brdtext"/>
      </w:pPr>
      <w:r>
        <w:t>Vid prövning av tillstånd att utforska kontinentalsockeln eller att utvinna naturtillgångar från den tillämpas 2 kap. och 5 kap. 3–5 §§ miljöbalken. Prövningsmyndigheten ska tillämpa det som sägs om mark- och miljö</w:t>
      </w:r>
      <w:r>
        <w:softHyphen/>
        <w:t>domstolens handläggning i 22 kap. 13 § miljöbalken. Bestämmelser om att tillstånd krävs för vissa verksamheter och åtgärder finns i 7 kap. 28 a–29 b §§ miljöbalken.</w:t>
      </w:r>
    </w:p>
    <w:p w14:paraId="46BB1F82" w14:textId="77777777" w:rsidR="00624359" w:rsidRDefault="00624359" w:rsidP="00836DDF">
      <w:pPr>
        <w:pStyle w:val="Brdtextmedindrag"/>
      </w:pPr>
      <w:r>
        <w:t>Vid prövning av tillstånd att utvinna naturtillgångar från kontinental</w:t>
      </w:r>
      <w:r>
        <w:softHyphen/>
        <w:t>sockeln tillämpas dessutom 3 och 4 kap. miljöbalken.</w:t>
      </w:r>
    </w:p>
    <w:p w14:paraId="13B48BA1" w14:textId="77777777" w:rsidR="00624359" w:rsidRDefault="00624359" w:rsidP="00836DDF">
      <w:pPr>
        <w:pStyle w:val="Brdtextmedindrag"/>
      </w:pPr>
      <w:r>
        <w:t>För verksamheter och åtgärder som ska prövas för ett tillstånd att genom borrning eller sprängning utforska kontinentalsockeln eller att utvinna naturtillgångar från den ska</w:t>
      </w:r>
    </w:p>
    <w:p w14:paraId="105D6B52" w14:textId="77777777" w:rsidR="00624359" w:rsidRDefault="00624359" w:rsidP="00836DDF">
      <w:pPr>
        <w:pStyle w:val="Brdtextmedindrag"/>
      </w:pPr>
      <w:r>
        <w:t>1. bestämmelserna om planer och annat underlag i 3 kap. 11 och 12 §§ och 5 kap. 18 § miljöbalken tillämpas,</w:t>
      </w:r>
    </w:p>
    <w:p w14:paraId="6AEAD55E" w14:textId="77777777" w:rsidR="00624359" w:rsidRDefault="00624359" w:rsidP="00836DDF">
      <w:pPr>
        <w:pStyle w:val="Brdtextmedindrag"/>
      </w:pPr>
      <w:r>
        <w:t>2. frågan om verksamheten eller åtgärden kan antas medföra en betydande miljöpåverkan avgöras i ett särskilt beslut enligt 6 kap. 26 och 27 §§ miljöbalken efter att en undersökning enligt 6 kap. 23–25 §§ har gjorts, om annat inte följer av undantagen i 6 kap. 23 § andra stycket,</w:t>
      </w:r>
    </w:p>
    <w:p w14:paraId="4E087A46" w14:textId="77777777" w:rsidR="00624359" w:rsidRDefault="00624359" w:rsidP="00836DDF">
      <w:pPr>
        <w:pStyle w:val="Brdtextmedindrag"/>
      </w:pPr>
      <w:r>
        <w:t>3. en specifik miljöbedömning göras, information lämnas och sam</w:t>
      </w:r>
      <w:r>
        <w:softHyphen/>
        <w:t>ordning ske enligt 6 kap. 28–46 §§ miljöbalken, om en betydande miljöpåverkan kan antas, och</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5E6315FC" w14:textId="77777777">
        <w:tc>
          <w:tcPr>
            <w:tcW w:w="2500" w:type="pct"/>
            <w:shd w:val="clear" w:color="auto" w:fill="auto"/>
            <w:tcMar>
              <w:left w:w="0" w:type="dxa"/>
            </w:tcMar>
          </w:tcPr>
          <w:p w14:paraId="3647A479" w14:textId="77777777" w:rsidR="00624359" w:rsidRDefault="00624359" w:rsidP="004E1D29">
            <w:pPr>
              <w:pStyle w:val="Brdtextmedindrag"/>
            </w:pPr>
            <w:r>
              <w:t>4. </w:t>
            </w:r>
            <w:r w:rsidRPr="005F1938">
              <w:rPr>
                <w:i/>
                <w:iCs/>
              </w:rPr>
              <w:t>en liten miljökonsekvens</w:t>
            </w:r>
            <w:r w:rsidRPr="005F1938">
              <w:rPr>
                <w:i/>
                <w:iCs/>
              </w:rPr>
              <w:softHyphen/>
              <w:t>beskrivning</w:t>
            </w:r>
            <w:r>
              <w:t xml:space="preserve"> tas fram enligt 6 kap. 47 § miljöbalken, om länsstyrelsen beslutar att en betydande miljö</w:t>
            </w:r>
            <w:r>
              <w:softHyphen/>
              <w:t>påverkan inte kan antas.</w:t>
            </w:r>
          </w:p>
        </w:tc>
        <w:tc>
          <w:tcPr>
            <w:tcW w:w="2500" w:type="pct"/>
            <w:shd w:val="clear" w:color="auto" w:fill="auto"/>
            <w:tcMar>
              <w:right w:w="0" w:type="dxa"/>
            </w:tcMar>
          </w:tcPr>
          <w:p w14:paraId="757D9603" w14:textId="77777777" w:rsidR="00624359" w:rsidRDefault="00624359" w:rsidP="004E1D29">
            <w:pPr>
              <w:pStyle w:val="Brdtextmedindrag"/>
              <w:jc w:val="left"/>
            </w:pPr>
            <w:r>
              <w:t>4. </w:t>
            </w:r>
            <w:r>
              <w:rPr>
                <w:i/>
                <w:iCs/>
              </w:rPr>
              <w:t>ett förenklat underlag</w:t>
            </w:r>
            <w:r>
              <w:t xml:space="preserve"> tas fram enligt 6 kap. 47 § miljöbalken, om länsstyrelsen beslutar att en betyd</w:t>
            </w:r>
            <w:r>
              <w:softHyphen/>
              <w:t>ande miljöpåverkan inte kan antas.</w:t>
            </w:r>
          </w:p>
        </w:tc>
      </w:tr>
    </w:tbl>
    <w:p w14:paraId="4E9C650C" w14:textId="77777777" w:rsidR="00624359" w:rsidRPr="00811E52" w:rsidRDefault="00624359" w:rsidP="00836DDF">
      <w:pPr>
        <w:pStyle w:val="Slutstreck"/>
      </w:pPr>
      <w:r w:rsidRPr="00811E52">
        <w:t>                      </w:t>
      </w:r>
    </w:p>
    <w:p w14:paraId="60DD4B5C" w14:textId="77777777" w:rsidR="00624359" w:rsidRDefault="00624359" w:rsidP="00836DDF">
      <w:pPr>
        <w:pStyle w:val="Brdtextmedindrag"/>
      </w:pPr>
      <w:r>
        <w:t>Denna lag träder i kraft den 1 januari 2025.</w:t>
      </w:r>
    </w:p>
    <w:p w14:paraId="24A0E5A2" w14:textId="77777777" w:rsidR="00624359" w:rsidRPr="005E0018" w:rsidRDefault="00624359" w:rsidP="00836DDF">
      <w:pPr>
        <w:pStyle w:val="Brdtext"/>
      </w:pPr>
    </w:p>
    <w:p w14:paraId="4B965031" w14:textId="77777777" w:rsidR="00624359" w:rsidRDefault="00624359" w:rsidP="00836DDF">
      <w:pPr>
        <w:pStyle w:val="Brdtextmedindrag"/>
        <w:jc w:val="left"/>
      </w:pPr>
    </w:p>
    <w:p w14:paraId="608F478F" w14:textId="77777777" w:rsidR="00624359" w:rsidRDefault="00624359" w:rsidP="00836DDF">
      <w:pPr>
        <w:pStyle w:val="Brdtextmedindrag"/>
      </w:pPr>
    </w:p>
    <w:p w14:paraId="73B91808" w14:textId="77777777" w:rsidR="00624359" w:rsidRDefault="00624359" w:rsidP="00836DDF">
      <w:pPr>
        <w:pStyle w:val="Brdtextmedindrag"/>
        <w:sectPr w:rsidR="00624359" w:rsidSect="002118A8">
          <w:headerReference w:type="even" r:id="rId124"/>
          <w:headerReference w:type="default" r:id="rId125"/>
          <w:footerReference w:type="even" r:id="rId126"/>
          <w:footerReference w:type="default" r:id="rId127"/>
          <w:footerReference w:type="first" r:id="rId128"/>
          <w:footnotePr>
            <w:numRestart w:val="eachSect"/>
          </w:footnotePr>
          <w:pgSz w:w="9356" w:h="13721" w:code="9"/>
          <w:pgMar w:top="794" w:right="2438" w:bottom="1191" w:left="1021" w:header="0" w:footer="709" w:gutter="0"/>
          <w:cols w:space="708"/>
          <w:docGrid w:linePitch="360"/>
        </w:sectPr>
      </w:pPr>
    </w:p>
    <w:p w14:paraId="1EDBD801" w14:textId="77777777" w:rsidR="00624359" w:rsidRDefault="00624359" w:rsidP="00836DDF">
      <w:pPr>
        <w:pStyle w:val="Rubrik2utannumrering"/>
        <w:spacing w:before="0"/>
      </w:pPr>
      <w:bookmarkStart w:id="172" w:name="_Toc165537271"/>
      <w:r>
        <w:t>Förslag till lag om ändring i lagen (1978:160) om vissa rörledningar</w:t>
      </w:r>
      <w:bookmarkEnd w:id="172"/>
    </w:p>
    <w:p w14:paraId="72FA63D2" w14:textId="77777777" w:rsidR="00624359" w:rsidRDefault="00624359" w:rsidP="00836DDF">
      <w:pPr>
        <w:pStyle w:val="Brdtextmedindrag"/>
        <w:ind w:firstLine="0"/>
      </w:pPr>
      <w:r>
        <w:t>Härigenom föreskrivs att 4 § lagen (1978:160) om vissa rörledningar ska ha följande lydelse.</w:t>
      </w:r>
    </w:p>
    <w:p w14:paraId="0AD457BE" w14:textId="77777777" w:rsidR="00624359" w:rsidRDefault="00624359" w:rsidP="00836DDF">
      <w:pPr>
        <w:pStyle w:val="Brdtextmedindrag"/>
      </w:pPr>
    </w:p>
    <w:p w14:paraId="0F36CF98" w14:textId="77777777" w:rsidR="00624359" w:rsidRDefault="00624359" w:rsidP="00836DDF">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66D1623A" w14:textId="77777777">
        <w:tc>
          <w:tcPr>
            <w:tcW w:w="2500" w:type="pct"/>
            <w:shd w:val="clear" w:color="auto" w:fill="auto"/>
            <w:tcMar>
              <w:left w:w="0" w:type="dxa"/>
            </w:tcMar>
          </w:tcPr>
          <w:p w14:paraId="44C6BD34" w14:textId="77777777" w:rsidR="00624359" w:rsidRPr="000E6F0B" w:rsidRDefault="00624359" w:rsidP="004E1D29">
            <w:pPr>
              <w:pStyle w:val="Brdtext"/>
              <w:rPr>
                <w:i/>
              </w:rPr>
            </w:pPr>
            <w:r w:rsidRPr="000E6F0B">
              <w:rPr>
                <w:i/>
              </w:rPr>
              <w:t>Nuvarande lydelse</w:t>
            </w:r>
          </w:p>
        </w:tc>
        <w:tc>
          <w:tcPr>
            <w:tcW w:w="2500" w:type="pct"/>
            <w:shd w:val="clear" w:color="auto" w:fill="auto"/>
            <w:tcMar>
              <w:right w:w="0" w:type="dxa"/>
            </w:tcMar>
          </w:tcPr>
          <w:p w14:paraId="17555C91" w14:textId="77777777" w:rsidR="00624359" w:rsidRPr="000E6F0B" w:rsidRDefault="00624359" w:rsidP="004E1D29">
            <w:pPr>
              <w:pStyle w:val="Brdtext"/>
              <w:rPr>
                <w:i/>
              </w:rPr>
            </w:pPr>
            <w:r w:rsidRPr="000E6F0B">
              <w:rPr>
                <w:i/>
              </w:rPr>
              <w:t>Föreslagen lydelse</w:t>
            </w:r>
          </w:p>
        </w:tc>
      </w:tr>
    </w:tbl>
    <w:p w14:paraId="122C8A0D" w14:textId="77777777" w:rsidR="00624359" w:rsidRDefault="00624359" w:rsidP="00836DDF">
      <w:pPr>
        <w:pStyle w:val="Brdtextmedindrag"/>
        <w:spacing w:before="240"/>
        <w:jc w:val="center"/>
      </w:pPr>
      <w:r>
        <w:t>4 §</w:t>
      </w:r>
      <w:r>
        <w:rPr>
          <w:rStyle w:val="Fotnotsreferens"/>
        </w:rPr>
        <w:footnoteReference w:id="92"/>
      </w:r>
    </w:p>
    <w:p w14:paraId="51B8E066" w14:textId="77777777" w:rsidR="00624359" w:rsidRDefault="00624359" w:rsidP="00836DDF">
      <w:pPr>
        <w:pStyle w:val="Brdtext"/>
      </w:pPr>
      <w:r>
        <w:t>Koncession får meddelas endast om det från allmän synpunkt är lämpligt att ledningen dras fram och används och sökanden är lämplig att utöva verksamhet som avses med koncessionen.</w:t>
      </w:r>
    </w:p>
    <w:p w14:paraId="3C85946D" w14:textId="77777777" w:rsidR="00624359" w:rsidRDefault="00624359" w:rsidP="00836DDF">
      <w:pPr>
        <w:pStyle w:val="Brdtextmedindrag"/>
      </w:pPr>
      <w:r>
        <w:t>Koncession får inte strida mot en detaljplan eller områdesbestämmelser. Om syftet med planen eller bestämmelserna inte motverkas, får dock mindre avvikelser göras.</w:t>
      </w:r>
    </w:p>
    <w:p w14:paraId="6B9BFE99" w14:textId="77777777" w:rsidR="00624359" w:rsidRDefault="00624359" w:rsidP="00836DDF">
      <w:pPr>
        <w:pStyle w:val="Brdtextmedindrag"/>
      </w:pPr>
      <w:r>
        <w:t>Vid koncessionsprövning ska 2–4 kap. och 5 kap. 3–5 och 18 §§ miljö</w:t>
      </w:r>
      <w:r>
        <w:softHyphen/>
        <w:t>balken tillämpas.</w:t>
      </w:r>
    </w:p>
    <w:p w14:paraId="5A832E17" w14:textId="77777777" w:rsidR="00624359" w:rsidRDefault="00624359" w:rsidP="00836DDF">
      <w:pPr>
        <w:pStyle w:val="Brdtextmedindrag"/>
      </w:pPr>
      <w:r>
        <w:t>För verksamheter och åtgärder som ska prövas för en koncession ska</w:t>
      </w:r>
    </w:p>
    <w:p w14:paraId="758C0198" w14:textId="77777777" w:rsidR="00624359" w:rsidRDefault="00624359" w:rsidP="00836DDF">
      <w:pPr>
        <w:pStyle w:val="Brdtextmedindrag"/>
      </w:pPr>
      <w:r>
        <w:t>1. frågan om verksamheten eller åtgärden kan antas medföra en betydande miljöpåverkan avgöras i ett särskilt beslut enligt 6 kap. 26 och 27 §§ miljöbalken efter att en undersökning enligt 6 kap. 23–25 §§ har gjorts, om annat inte följer av undantagen i 6 kap. 23 § andra stycket,</w:t>
      </w:r>
    </w:p>
    <w:p w14:paraId="17260AE0" w14:textId="77777777" w:rsidR="00624359" w:rsidRDefault="00624359" w:rsidP="00836DDF">
      <w:pPr>
        <w:pStyle w:val="Brdtextmedindrag"/>
      </w:pPr>
      <w:r>
        <w:t>2. en specifik miljöbedömning göras, information lämnas och sam</w:t>
      </w:r>
      <w:r>
        <w:softHyphen/>
        <w:t>ordning ske enligt 6 kap. 28–46 §§ miljöbalken, om en betydande miljöpåverkan kan antas, och</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1604A4DE" w14:textId="77777777">
        <w:tc>
          <w:tcPr>
            <w:tcW w:w="2500" w:type="pct"/>
            <w:shd w:val="clear" w:color="auto" w:fill="auto"/>
            <w:tcMar>
              <w:left w:w="0" w:type="dxa"/>
            </w:tcMar>
          </w:tcPr>
          <w:p w14:paraId="297BE128" w14:textId="77777777" w:rsidR="00624359" w:rsidRDefault="00624359" w:rsidP="004E1D29">
            <w:pPr>
              <w:pStyle w:val="Brdtextmedindrag"/>
            </w:pPr>
            <w:r>
              <w:t>3. </w:t>
            </w:r>
            <w:r w:rsidRPr="009914BA">
              <w:rPr>
                <w:i/>
                <w:iCs/>
              </w:rPr>
              <w:t>en liten miljökonsekvens</w:t>
            </w:r>
            <w:r w:rsidRPr="009914BA">
              <w:rPr>
                <w:i/>
                <w:iCs/>
              </w:rPr>
              <w:softHyphen/>
              <w:t>be</w:t>
            </w:r>
            <w:r>
              <w:rPr>
                <w:i/>
                <w:iCs/>
              </w:rPr>
              <w:softHyphen/>
            </w:r>
            <w:r w:rsidRPr="009914BA">
              <w:rPr>
                <w:i/>
                <w:iCs/>
              </w:rPr>
              <w:t>skrivning</w:t>
            </w:r>
            <w:r>
              <w:t xml:space="preserve"> tas fram enligt 6 kap. 47 § miljöbalken, om länsstyrelsen beslutar att en betydande miljöpå</w:t>
            </w:r>
            <w:r>
              <w:softHyphen/>
              <w:t>verkan inte kan antas.</w:t>
            </w:r>
          </w:p>
        </w:tc>
        <w:tc>
          <w:tcPr>
            <w:tcW w:w="2500" w:type="pct"/>
            <w:shd w:val="clear" w:color="auto" w:fill="auto"/>
            <w:tcMar>
              <w:right w:w="0" w:type="dxa"/>
            </w:tcMar>
          </w:tcPr>
          <w:p w14:paraId="107994B3" w14:textId="77777777" w:rsidR="00624359" w:rsidRDefault="00624359" w:rsidP="004E1D29">
            <w:pPr>
              <w:pStyle w:val="Brdtextmedindrag"/>
            </w:pPr>
            <w:r w:rsidRPr="006D30F6">
              <w:t>3.</w:t>
            </w:r>
            <w:r>
              <w:t> </w:t>
            </w:r>
            <w:r>
              <w:rPr>
                <w:i/>
                <w:iCs/>
              </w:rPr>
              <w:t>ett förenklat underlag</w:t>
            </w:r>
            <w:r w:rsidRPr="006D30F6">
              <w:t xml:space="preserve"> tas fram enligt 6</w:t>
            </w:r>
            <w:r>
              <w:t> </w:t>
            </w:r>
            <w:r w:rsidRPr="006D30F6">
              <w:t>kap. 47</w:t>
            </w:r>
            <w:r>
              <w:t> </w:t>
            </w:r>
            <w:r w:rsidRPr="006D30F6">
              <w:t>§ miljöbalken, om länsstyrelsen beslutar att en betydande miljöpåverkan inte kan antas.</w:t>
            </w:r>
          </w:p>
        </w:tc>
      </w:tr>
    </w:tbl>
    <w:p w14:paraId="74F93E72" w14:textId="77777777" w:rsidR="00624359" w:rsidRPr="00811E52" w:rsidRDefault="00624359" w:rsidP="00836DDF">
      <w:pPr>
        <w:pStyle w:val="Slutstreck"/>
      </w:pPr>
      <w:r w:rsidRPr="00811E52">
        <w:t>                      </w:t>
      </w:r>
    </w:p>
    <w:p w14:paraId="18DD8CA2" w14:textId="77777777" w:rsidR="00624359" w:rsidRDefault="00624359" w:rsidP="00836DDF">
      <w:pPr>
        <w:pStyle w:val="Brdtextmedindrag"/>
      </w:pPr>
      <w:r>
        <w:t>Denna lag träder i kraft den 1 januari 2025.</w:t>
      </w:r>
    </w:p>
    <w:p w14:paraId="0668E804" w14:textId="77777777" w:rsidR="00624359" w:rsidRDefault="00624359" w:rsidP="00836DDF">
      <w:pPr>
        <w:pStyle w:val="Brdtextmedindrag"/>
      </w:pPr>
    </w:p>
    <w:p w14:paraId="019987AC" w14:textId="77777777" w:rsidR="00624359" w:rsidRDefault="00624359" w:rsidP="00836DDF">
      <w:pPr>
        <w:pStyle w:val="Brdtextmedindrag"/>
      </w:pPr>
    </w:p>
    <w:p w14:paraId="79F67705" w14:textId="77777777" w:rsidR="00624359" w:rsidRDefault="00624359" w:rsidP="00836DDF">
      <w:pPr>
        <w:pStyle w:val="Brdtextmedindrag"/>
        <w:sectPr w:rsidR="00624359" w:rsidSect="002118A8">
          <w:headerReference w:type="even" r:id="rId129"/>
          <w:headerReference w:type="default" r:id="rId130"/>
          <w:footerReference w:type="even" r:id="rId131"/>
          <w:footerReference w:type="default" r:id="rId132"/>
          <w:footerReference w:type="first" r:id="rId133"/>
          <w:footnotePr>
            <w:numRestart w:val="eachSect"/>
          </w:footnotePr>
          <w:pgSz w:w="9356" w:h="13721" w:code="9"/>
          <w:pgMar w:top="794" w:right="2438" w:bottom="1191" w:left="1021" w:header="0" w:footer="709" w:gutter="0"/>
          <w:cols w:space="708"/>
          <w:docGrid w:linePitch="360"/>
        </w:sectPr>
      </w:pPr>
    </w:p>
    <w:p w14:paraId="7F40FB17" w14:textId="77777777" w:rsidR="00624359" w:rsidRDefault="00624359" w:rsidP="00836DDF">
      <w:pPr>
        <w:pStyle w:val="Rubrik2utannumrering"/>
        <w:spacing w:before="0"/>
      </w:pPr>
      <w:bookmarkStart w:id="173" w:name="_Toc165537272"/>
      <w:r>
        <w:t>Förslag till lag om ändring i lagen (1983:293) om inrättande, utvidgning och avlysning av allmän farled och allmän hamn</w:t>
      </w:r>
      <w:bookmarkEnd w:id="173"/>
    </w:p>
    <w:p w14:paraId="7AEDABE5" w14:textId="77777777" w:rsidR="00624359" w:rsidRDefault="00624359" w:rsidP="00836DDF">
      <w:pPr>
        <w:pStyle w:val="Brdtextmedindrag"/>
        <w:ind w:firstLine="0"/>
      </w:pPr>
      <w:r>
        <w:t>Härigenom föreskrivs att 1 b § lagen (1983:293) om inrättande, utvidgning och avlysning av allmän farled och allmän hamn ska ha följande lydelse.</w:t>
      </w:r>
    </w:p>
    <w:p w14:paraId="0AE86ADA" w14:textId="77777777" w:rsidR="00624359" w:rsidRDefault="00624359" w:rsidP="00836DDF">
      <w:pPr>
        <w:pStyle w:val="Brdtextmedindrag"/>
      </w:pPr>
    </w:p>
    <w:p w14:paraId="1157EE03" w14:textId="77777777" w:rsidR="00624359" w:rsidRDefault="00624359" w:rsidP="00836DDF">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66FA4BAA" w14:textId="77777777">
        <w:tc>
          <w:tcPr>
            <w:tcW w:w="2500" w:type="pct"/>
            <w:shd w:val="clear" w:color="auto" w:fill="auto"/>
            <w:tcMar>
              <w:left w:w="0" w:type="dxa"/>
            </w:tcMar>
          </w:tcPr>
          <w:p w14:paraId="7552A122" w14:textId="77777777" w:rsidR="00624359" w:rsidRPr="000E6F0B" w:rsidRDefault="00624359" w:rsidP="004E1D29">
            <w:pPr>
              <w:pStyle w:val="Brdtext"/>
              <w:rPr>
                <w:i/>
              </w:rPr>
            </w:pPr>
            <w:r w:rsidRPr="000E6F0B">
              <w:rPr>
                <w:i/>
              </w:rPr>
              <w:t>Nuvarande lydelse</w:t>
            </w:r>
          </w:p>
        </w:tc>
        <w:tc>
          <w:tcPr>
            <w:tcW w:w="2500" w:type="pct"/>
            <w:shd w:val="clear" w:color="auto" w:fill="auto"/>
            <w:tcMar>
              <w:right w:w="0" w:type="dxa"/>
            </w:tcMar>
          </w:tcPr>
          <w:p w14:paraId="7DFC9075" w14:textId="77777777" w:rsidR="00624359" w:rsidRPr="000E6F0B" w:rsidRDefault="00624359" w:rsidP="004E1D29">
            <w:pPr>
              <w:pStyle w:val="Brdtext"/>
              <w:rPr>
                <w:i/>
              </w:rPr>
            </w:pPr>
            <w:r w:rsidRPr="000E6F0B">
              <w:rPr>
                <w:i/>
              </w:rPr>
              <w:t>Föreslagen lydelse</w:t>
            </w:r>
          </w:p>
        </w:tc>
      </w:tr>
    </w:tbl>
    <w:p w14:paraId="4BD08EBF" w14:textId="77777777" w:rsidR="00624359" w:rsidRDefault="00624359" w:rsidP="00836DDF">
      <w:pPr>
        <w:pStyle w:val="Brdtextmedindrag"/>
        <w:spacing w:before="240"/>
        <w:jc w:val="center"/>
      </w:pPr>
      <w:r>
        <w:t>1 b §</w:t>
      </w:r>
      <w:r>
        <w:rPr>
          <w:rStyle w:val="Fotnotsreferens"/>
        </w:rPr>
        <w:footnoteReference w:id="93"/>
      </w:r>
    </w:p>
    <w:p w14:paraId="1B011359" w14:textId="77777777" w:rsidR="00624359" w:rsidRDefault="00624359" w:rsidP="00836DDF">
      <w:pPr>
        <w:pStyle w:val="Brdtext"/>
      </w:pPr>
      <w:r>
        <w:t>I ett ärende enligt denna lag ska</w:t>
      </w:r>
    </w:p>
    <w:p w14:paraId="13500EA2" w14:textId="77777777" w:rsidR="00624359" w:rsidRDefault="00624359" w:rsidP="00836DDF">
      <w:pPr>
        <w:pStyle w:val="Brdtextmedindrag"/>
      </w:pPr>
      <w:r>
        <w:t>1. frågan om farleden eller hamnen kan antas medföra en betydande miljöpåverkan avgöras i ett särskilt beslut enligt 6 kap. 26 och 27 §§ miljöbalken efter att en undersökning enligt 6 kap. 23–25 §§ har gjorts, om inte annat följer av undantagen i 6 kap. 23 § andra stycket,</w:t>
      </w:r>
    </w:p>
    <w:p w14:paraId="014E1367" w14:textId="77777777" w:rsidR="00624359" w:rsidRDefault="00624359" w:rsidP="00836DDF">
      <w:pPr>
        <w:pStyle w:val="Brdtextmedindrag"/>
      </w:pPr>
      <w:r>
        <w:t>2. en specifik miljöbedömning göras och information lämnas enligt 6 kap. 28–41, 44 och 45 §§ miljöbalken, om en betydande miljöpåverkan kan antas,</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4619D1A5" w14:textId="77777777">
        <w:tc>
          <w:tcPr>
            <w:tcW w:w="2500" w:type="pct"/>
            <w:shd w:val="clear" w:color="auto" w:fill="auto"/>
            <w:tcMar>
              <w:left w:w="0" w:type="dxa"/>
            </w:tcMar>
          </w:tcPr>
          <w:p w14:paraId="2B4B12E3" w14:textId="77777777" w:rsidR="00624359" w:rsidRDefault="00624359" w:rsidP="004E1D29">
            <w:pPr>
              <w:pStyle w:val="Brdtextmedindrag"/>
            </w:pPr>
            <w:r>
              <w:t>3. </w:t>
            </w:r>
            <w:r w:rsidRPr="00657CE8">
              <w:rPr>
                <w:i/>
                <w:iCs/>
              </w:rPr>
              <w:t>en liten miljökonsekvens</w:t>
            </w:r>
            <w:r w:rsidRPr="00657CE8">
              <w:rPr>
                <w:i/>
                <w:iCs/>
              </w:rPr>
              <w:softHyphen/>
              <w:t>be</w:t>
            </w:r>
            <w:r>
              <w:rPr>
                <w:i/>
                <w:iCs/>
              </w:rPr>
              <w:softHyphen/>
            </w:r>
            <w:r w:rsidRPr="00657CE8">
              <w:rPr>
                <w:i/>
                <w:iCs/>
              </w:rPr>
              <w:t>skrivning</w:t>
            </w:r>
            <w:r>
              <w:t xml:space="preserve"> tas fram enligt 6 kap. 47 § miljöbalken, om länsstyrelsen be</w:t>
            </w:r>
            <w:r>
              <w:softHyphen/>
              <w:t>slutar att en betydande miljö</w:t>
            </w:r>
            <w:r>
              <w:softHyphen/>
              <w:t>på</w:t>
            </w:r>
            <w:r>
              <w:softHyphen/>
              <w:t xml:space="preserve">verkan inte kan antas, </w:t>
            </w:r>
          </w:p>
        </w:tc>
        <w:tc>
          <w:tcPr>
            <w:tcW w:w="2500" w:type="pct"/>
            <w:shd w:val="clear" w:color="auto" w:fill="auto"/>
            <w:tcMar>
              <w:right w:w="0" w:type="dxa"/>
            </w:tcMar>
          </w:tcPr>
          <w:p w14:paraId="7A205858" w14:textId="77777777" w:rsidR="00624359" w:rsidRDefault="00624359" w:rsidP="004E1D29">
            <w:pPr>
              <w:pStyle w:val="Brdtextmedindrag"/>
            </w:pPr>
            <w:r>
              <w:t>3. </w:t>
            </w:r>
            <w:r>
              <w:rPr>
                <w:i/>
                <w:iCs/>
              </w:rPr>
              <w:t>ett förenklat underlag</w:t>
            </w:r>
            <w:r>
              <w:t xml:space="preserve"> tas fram enligt 6 kap. 47 § miljöbalken, om länsstyrelsen beslutar att en betyd</w:t>
            </w:r>
            <w:r>
              <w:softHyphen/>
              <w:t xml:space="preserve">ande miljöpåverkan inte kan antas, </w:t>
            </w:r>
          </w:p>
        </w:tc>
      </w:tr>
    </w:tbl>
    <w:p w14:paraId="3F9D29AA" w14:textId="77777777" w:rsidR="00624359" w:rsidRDefault="00624359" w:rsidP="00836DDF">
      <w:pPr>
        <w:pStyle w:val="Brdtextmedindrag"/>
      </w:pPr>
      <w:r>
        <w:t>4. Sjöfartsverket och berörda länsstyrelser omfattas av de samråd som ska ske, och</w:t>
      </w:r>
    </w:p>
    <w:p w14:paraId="0B5447F6" w14:textId="77777777" w:rsidR="00624359" w:rsidRDefault="00624359" w:rsidP="00836DDF">
      <w:pPr>
        <w:pStyle w:val="Brdtextmedindrag"/>
      </w:pPr>
      <w:r>
        <w:t>5. det som föreskrivs i 6 kap. miljöbalken om länsstyrelse ska gälla den länsstyrelse inom vars område verksamheten huvudsakligen ska bedrivas.</w:t>
      </w:r>
    </w:p>
    <w:p w14:paraId="3B595CBE" w14:textId="77777777" w:rsidR="00624359" w:rsidRDefault="00624359" w:rsidP="00836DDF">
      <w:pPr>
        <w:pStyle w:val="Brdtextmedindrag"/>
      </w:pPr>
      <w:r>
        <w:t>Berörda länsstyrelser ska ta ställning till om miljökonsekvensbeskriv</w:t>
      </w:r>
      <w:r>
        <w:softHyphen/>
        <w:t>ningen uppfyller kraven i 6 kap. miljöbalken innan beslut fattas om att inrätta, utvidga eller avlysa allmän farled eller allmän hamn. Beslut i den frågan får inte överklagas.</w:t>
      </w:r>
    </w:p>
    <w:p w14:paraId="6E47BD96" w14:textId="77777777" w:rsidR="00624359" w:rsidRDefault="00624359" w:rsidP="00836DDF">
      <w:pPr>
        <w:pStyle w:val="Brdtextmedindrag"/>
      </w:pPr>
      <w:r>
        <w:t>I samband med prövningen av ett ärende enligt denna lag ska miljö</w:t>
      </w:r>
      <w:r>
        <w:softHyphen/>
        <w:t>konsekvensbeskrivningen och resultatet av samråd och yttranden beaktas.</w:t>
      </w:r>
    </w:p>
    <w:p w14:paraId="51411828" w14:textId="77777777" w:rsidR="00624359" w:rsidRPr="00811E52" w:rsidRDefault="00624359" w:rsidP="00836DDF">
      <w:pPr>
        <w:pStyle w:val="Slutstreck"/>
      </w:pPr>
      <w:r w:rsidRPr="00811E52">
        <w:t>                      </w:t>
      </w:r>
    </w:p>
    <w:p w14:paraId="49488954" w14:textId="77777777" w:rsidR="00624359" w:rsidRDefault="00624359" w:rsidP="00836DDF">
      <w:pPr>
        <w:pStyle w:val="Brdtextmedindrag"/>
      </w:pPr>
      <w:r>
        <w:t>Denna lag träder i kraft den 1 januari 2025.</w:t>
      </w:r>
    </w:p>
    <w:p w14:paraId="7EC92A56" w14:textId="77777777" w:rsidR="00624359" w:rsidRPr="005E0018" w:rsidRDefault="00624359" w:rsidP="00836DDF">
      <w:pPr>
        <w:pStyle w:val="Brdtext"/>
      </w:pPr>
    </w:p>
    <w:p w14:paraId="066A28BF" w14:textId="77777777" w:rsidR="00624359" w:rsidRPr="000174FA" w:rsidRDefault="00624359" w:rsidP="00836DDF">
      <w:pPr>
        <w:pStyle w:val="Brdtextmedindrag"/>
      </w:pPr>
    </w:p>
    <w:p w14:paraId="31A9D279" w14:textId="77777777" w:rsidR="00624359" w:rsidRDefault="00624359" w:rsidP="00836DDF">
      <w:pPr>
        <w:pStyle w:val="Brdtext"/>
      </w:pPr>
    </w:p>
    <w:p w14:paraId="5AFC3071" w14:textId="77777777" w:rsidR="00624359" w:rsidRDefault="00624359" w:rsidP="00836DDF">
      <w:pPr>
        <w:pStyle w:val="Brdtextmedindrag"/>
        <w:sectPr w:rsidR="00624359" w:rsidSect="002118A8">
          <w:headerReference w:type="even" r:id="rId134"/>
          <w:headerReference w:type="default" r:id="rId135"/>
          <w:footerReference w:type="even" r:id="rId136"/>
          <w:footerReference w:type="default" r:id="rId137"/>
          <w:footerReference w:type="first" r:id="rId138"/>
          <w:footnotePr>
            <w:numRestart w:val="eachSect"/>
          </w:footnotePr>
          <w:pgSz w:w="9356" w:h="13721" w:code="9"/>
          <w:pgMar w:top="794" w:right="2438" w:bottom="1191" w:left="1021" w:header="0" w:footer="709" w:gutter="0"/>
          <w:cols w:space="708"/>
          <w:docGrid w:linePitch="360"/>
        </w:sectPr>
      </w:pPr>
    </w:p>
    <w:p w14:paraId="17DB39A4" w14:textId="77777777" w:rsidR="00624359" w:rsidRDefault="00624359" w:rsidP="00836DDF">
      <w:pPr>
        <w:pStyle w:val="Rubrik2utannumrering"/>
        <w:spacing w:before="0"/>
      </w:pPr>
      <w:bookmarkStart w:id="174" w:name="_Toc165537273"/>
      <w:r>
        <w:t>Förslag till lag om ändring i lagen (1984:3) om kärnteknisk verksamhet</w:t>
      </w:r>
      <w:bookmarkEnd w:id="174"/>
    </w:p>
    <w:p w14:paraId="503F1335" w14:textId="77777777" w:rsidR="00624359" w:rsidRDefault="00624359" w:rsidP="00836DDF">
      <w:pPr>
        <w:pStyle w:val="Brdtextmedindrag"/>
        <w:ind w:firstLine="0"/>
      </w:pPr>
      <w:r>
        <w:t>Härigenom föreskrivs att 5 c § lagen (1984:3) om kärnteknisk verksamhet</w:t>
      </w:r>
      <w:r>
        <w:rPr>
          <w:rStyle w:val="Fotnotsreferens"/>
        </w:rPr>
        <w:footnoteReference w:id="94"/>
      </w:r>
      <w:r>
        <w:t xml:space="preserve"> ska ha följande lydelse.</w:t>
      </w:r>
    </w:p>
    <w:p w14:paraId="1ED0AECC" w14:textId="77777777" w:rsidR="00624359" w:rsidRDefault="00624359" w:rsidP="00836DDF">
      <w:pPr>
        <w:pStyle w:val="Brdtextmedindrag"/>
      </w:pPr>
    </w:p>
    <w:p w14:paraId="46CE9A15" w14:textId="77777777" w:rsidR="00624359" w:rsidRDefault="00624359" w:rsidP="00836DDF">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413415D5" w14:textId="77777777">
        <w:tc>
          <w:tcPr>
            <w:tcW w:w="2500" w:type="pct"/>
            <w:shd w:val="clear" w:color="auto" w:fill="auto"/>
            <w:tcMar>
              <w:left w:w="0" w:type="dxa"/>
            </w:tcMar>
          </w:tcPr>
          <w:p w14:paraId="7EF9E686" w14:textId="77777777" w:rsidR="00624359" w:rsidRPr="000E6F0B" w:rsidRDefault="00624359" w:rsidP="004E1D29">
            <w:pPr>
              <w:pStyle w:val="Brdtext"/>
              <w:rPr>
                <w:i/>
              </w:rPr>
            </w:pPr>
            <w:r w:rsidRPr="000E6F0B">
              <w:rPr>
                <w:i/>
              </w:rPr>
              <w:t>Nuvarande lydelse</w:t>
            </w:r>
          </w:p>
        </w:tc>
        <w:tc>
          <w:tcPr>
            <w:tcW w:w="2500" w:type="pct"/>
            <w:shd w:val="clear" w:color="auto" w:fill="auto"/>
            <w:tcMar>
              <w:right w:w="0" w:type="dxa"/>
            </w:tcMar>
          </w:tcPr>
          <w:p w14:paraId="540DAD25" w14:textId="77777777" w:rsidR="00624359" w:rsidRPr="000E6F0B" w:rsidRDefault="00624359" w:rsidP="004E1D29">
            <w:pPr>
              <w:pStyle w:val="Brdtext"/>
              <w:rPr>
                <w:i/>
              </w:rPr>
            </w:pPr>
            <w:r w:rsidRPr="000E6F0B">
              <w:rPr>
                <w:i/>
              </w:rPr>
              <w:t>Föreslagen lydelse</w:t>
            </w:r>
          </w:p>
        </w:tc>
      </w:tr>
    </w:tbl>
    <w:p w14:paraId="5A16F557" w14:textId="77777777" w:rsidR="00624359" w:rsidRDefault="00624359" w:rsidP="00836DDF">
      <w:pPr>
        <w:pStyle w:val="Brdtextmedindrag"/>
        <w:spacing w:before="240"/>
        <w:jc w:val="center"/>
      </w:pPr>
      <w:r>
        <w:t>5 c §</w:t>
      </w:r>
      <w:r>
        <w:rPr>
          <w:rStyle w:val="Fotnotsreferens"/>
        </w:rPr>
        <w:footnoteReference w:id="95"/>
      </w:r>
    </w:p>
    <w:p w14:paraId="3DCEE5CB" w14:textId="77777777" w:rsidR="00624359" w:rsidRDefault="00624359" w:rsidP="00836DDF">
      <w:pPr>
        <w:pStyle w:val="Brdtext"/>
      </w:pPr>
      <w:r>
        <w:t>För en kärnteknisk anläggning som ska prövas för ett tillstånd att uppföra, inneha eller driva en sådan anläggning ska</w:t>
      </w:r>
    </w:p>
    <w:p w14:paraId="455278C2" w14:textId="77777777" w:rsidR="00624359" w:rsidRDefault="00624359" w:rsidP="00836DDF">
      <w:pPr>
        <w:pStyle w:val="Brdtextmedindrag"/>
      </w:pPr>
      <w:r>
        <w:t>1. bestämmelserna om planer och planeringsunderlag i 3 kap. 11 och 12 §§ och 5 kap. 18 § miljöbalken tillämpas,</w:t>
      </w:r>
    </w:p>
    <w:p w14:paraId="07EF866B" w14:textId="77777777" w:rsidR="00624359" w:rsidRDefault="00624359" w:rsidP="00836DDF">
      <w:pPr>
        <w:pStyle w:val="Brdtextmedindrag"/>
      </w:pPr>
      <w:r>
        <w:t>2. frågan om verksamheten eller åtgärden kan antas medföra en betydande miljöpåverkan avgöras i ett särskilt beslut enligt 6 kap. 26 och 27 §§ miljöbalken efter att en undersökning enligt 6 kap. 23–25 §§ har gjorts, om annat inte följer av undantagen i 6 kap. 23 § andra stycket,</w:t>
      </w:r>
    </w:p>
    <w:p w14:paraId="0B04657B" w14:textId="77777777" w:rsidR="00624359" w:rsidRDefault="00624359" w:rsidP="00836DDF">
      <w:pPr>
        <w:pStyle w:val="Brdtextmedindrag"/>
      </w:pPr>
      <w:r>
        <w:t>3. en specifik miljöbedömning göras, information lämnas och samordning ske enligt 6 kap. 28–46 §§ miljöbalken, om en betydande miljöpåverkan kan antas, och</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704420C8" w14:textId="77777777">
        <w:tc>
          <w:tcPr>
            <w:tcW w:w="2500" w:type="pct"/>
            <w:shd w:val="clear" w:color="auto" w:fill="auto"/>
            <w:tcMar>
              <w:left w:w="0" w:type="dxa"/>
            </w:tcMar>
          </w:tcPr>
          <w:p w14:paraId="42B5D269" w14:textId="77777777" w:rsidR="00624359" w:rsidRDefault="00624359" w:rsidP="004E1D29">
            <w:pPr>
              <w:pStyle w:val="Brdtextmedindrag"/>
            </w:pPr>
            <w:r>
              <w:t>4. </w:t>
            </w:r>
            <w:r w:rsidRPr="00657CE8">
              <w:rPr>
                <w:i/>
                <w:iCs/>
              </w:rPr>
              <w:t>en liten miljökonsekvens</w:t>
            </w:r>
            <w:r w:rsidRPr="00657CE8">
              <w:rPr>
                <w:i/>
                <w:iCs/>
              </w:rPr>
              <w:softHyphen/>
              <w:t>beskrivning</w:t>
            </w:r>
            <w:r>
              <w:t xml:space="preserve"> tas fram enligt 6 kap. 47 § miljöbalken, om länsstyrelsen beslutar att en betydande miljö</w:t>
            </w:r>
            <w:r>
              <w:softHyphen/>
              <w:t>påverkan inte kan antas.</w:t>
            </w:r>
          </w:p>
        </w:tc>
        <w:tc>
          <w:tcPr>
            <w:tcW w:w="2500" w:type="pct"/>
            <w:shd w:val="clear" w:color="auto" w:fill="auto"/>
            <w:tcMar>
              <w:right w:w="0" w:type="dxa"/>
            </w:tcMar>
          </w:tcPr>
          <w:p w14:paraId="5455DEDC" w14:textId="77777777" w:rsidR="00624359" w:rsidRDefault="00624359" w:rsidP="004E1D29">
            <w:pPr>
              <w:pStyle w:val="Brdtextmedindrag"/>
            </w:pPr>
            <w:r>
              <w:t>4. </w:t>
            </w:r>
            <w:r>
              <w:rPr>
                <w:i/>
                <w:iCs/>
              </w:rPr>
              <w:t>ett förenklat underlag</w:t>
            </w:r>
            <w:r>
              <w:t xml:space="preserve"> tas fram enligt 6 kap. 47 § miljöbalken, om länsstyrelsen beslutar att en betyd</w:t>
            </w:r>
            <w:r>
              <w:softHyphen/>
              <w:t>ande miljöpåverkan inte kan antas.</w:t>
            </w:r>
          </w:p>
        </w:tc>
      </w:tr>
    </w:tbl>
    <w:p w14:paraId="06824161" w14:textId="77777777" w:rsidR="00624359" w:rsidRPr="00811E52" w:rsidRDefault="00624359" w:rsidP="00836DDF">
      <w:pPr>
        <w:pStyle w:val="Slutstreck"/>
      </w:pPr>
      <w:r w:rsidRPr="00811E52">
        <w:t>                      </w:t>
      </w:r>
    </w:p>
    <w:p w14:paraId="4E12C8A1" w14:textId="77777777" w:rsidR="00624359" w:rsidRDefault="00624359" w:rsidP="00836DDF">
      <w:pPr>
        <w:pStyle w:val="Brdtextmedindrag"/>
      </w:pPr>
      <w:r>
        <w:t>Denna lag träder i kraft den 1 januari 2025.</w:t>
      </w:r>
    </w:p>
    <w:p w14:paraId="41A7B0A4" w14:textId="77777777" w:rsidR="00624359" w:rsidRDefault="00624359" w:rsidP="00836DDF">
      <w:pPr>
        <w:pStyle w:val="Brdtextmedindrag"/>
      </w:pPr>
    </w:p>
    <w:p w14:paraId="5930497C" w14:textId="77777777" w:rsidR="00624359" w:rsidRDefault="00624359" w:rsidP="00836DDF">
      <w:pPr>
        <w:pStyle w:val="Brdtextmedindrag"/>
        <w:sectPr w:rsidR="00624359" w:rsidSect="002118A8">
          <w:headerReference w:type="even" r:id="rId139"/>
          <w:headerReference w:type="default" r:id="rId140"/>
          <w:footerReference w:type="even" r:id="rId141"/>
          <w:footerReference w:type="default" r:id="rId142"/>
          <w:footerReference w:type="first" r:id="rId143"/>
          <w:footnotePr>
            <w:numRestart w:val="eachSect"/>
          </w:footnotePr>
          <w:pgSz w:w="9356" w:h="13721" w:code="9"/>
          <w:pgMar w:top="794" w:right="2438" w:bottom="1191" w:left="1021" w:header="0" w:footer="709" w:gutter="0"/>
          <w:cols w:space="708"/>
          <w:docGrid w:linePitch="360"/>
        </w:sectPr>
      </w:pPr>
    </w:p>
    <w:p w14:paraId="2C8005F2" w14:textId="77777777" w:rsidR="00624359" w:rsidRDefault="00624359" w:rsidP="00836DDF">
      <w:pPr>
        <w:pStyle w:val="Rubrik2utannumrering"/>
        <w:spacing w:before="0"/>
      </w:pPr>
      <w:bookmarkStart w:id="175" w:name="_Toc165537274"/>
      <w:r>
        <w:t xml:space="preserve">Förslag till </w:t>
      </w:r>
      <w:bookmarkStart w:id="176" w:name="_Hlk158799717"/>
      <w:r>
        <w:t>lag om ändring i lagen (1992:1140) om Sveriges ekonomiska zon</w:t>
      </w:r>
      <w:bookmarkEnd w:id="175"/>
      <w:bookmarkEnd w:id="176"/>
    </w:p>
    <w:p w14:paraId="4670DDF8" w14:textId="77777777" w:rsidR="00624359" w:rsidRDefault="00624359" w:rsidP="00836DDF">
      <w:pPr>
        <w:pStyle w:val="Brdtext"/>
      </w:pPr>
      <w:r>
        <w:t>Härigenom föreskrivs att 6 § lagen (1992:1140) om Sveriges ekonomiska zon ska ha följande lydelse.</w:t>
      </w:r>
    </w:p>
    <w:p w14:paraId="730050C0" w14:textId="77777777" w:rsidR="00624359" w:rsidRDefault="00624359" w:rsidP="00836DDF">
      <w:pPr>
        <w:pStyle w:val="Brdtextmedindrag"/>
        <w:ind w:firstLine="0"/>
      </w:pPr>
    </w:p>
    <w:p w14:paraId="6E26D7E6" w14:textId="77777777" w:rsidR="00624359" w:rsidRDefault="00624359" w:rsidP="00836DDF">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5C4EC313" w14:textId="77777777">
        <w:tc>
          <w:tcPr>
            <w:tcW w:w="2500" w:type="pct"/>
            <w:shd w:val="clear" w:color="auto" w:fill="auto"/>
            <w:tcMar>
              <w:left w:w="0" w:type="dxa"/>
            </w:tcMar>
          </w:tcPr>
          <w:p w14:paraId="63358006" w14:textId="77777777" w:rsidR="00624359" w:rsidRPr="000E6F0B" w:rsidRDefault="00624359" w:rsidP="004E1D29">
            <w:pPr>
              <w:pStyle w:val="Brdtext"/>
              <w:rPr>
                <w:i/>
              </w:rPr>
            </w:pPr>
            <w:r w:rsidRPr="000E6F0B">
              <w:rPr>
                <w:i/>
              </w:rPr>
              <w:t>Nuvarande lydelse</w:t>
            </w:r>
          </w:p>
        </w:tc>
        <w:tc>
          <w:tcPr>
            <w:tcW w:w="2500" w:type="pct"/>
            <w:shd w:val="clear" w:color="auto" w:fill="auto"/>
            <w:tcMar>
              <w:right w:w="0" w:type="dxa"/>
            </w:tcMar>
          </w:tcPr>
          <w:p w14:paraId="167D4E8F" w14:textId="77777777" w:rsidR="00624359" w:rsidRPr="000E6F0B" w:rsidRDefault="00624359" w:rsidP="004E1D29">
            <w:pPr>
              <w:pStyle w:val="Brdtext"/>
              <w:rPr>
                <w:i/>
              </w:rPr>
            </w:pPr>
            <w:r w:rsidRPr="000E6F0B">
              <w:rPr>
                <w:i/>
              </w:rPr>
              <w:t>Föreslagen lydelse</w:t>
            </w:r>
          </w:p>
        </w:tc>
      </w:tr>
    </w:tbl>
    <w:p w14:paraId="6486C096" w14:textId="77777777" w:rsidR="00624359" w:rsidRDefault="00624359" w:rsidP="00836DDF">
      <w:pPr>
        <w:pStyle w:val="Brdtextmedindrag"/>
        <w:spacing w:before="240"/>
        <w:ind w:firstLine="0"/>
        <w:jc w:val="center"/>
      </w:pPr>
      <w:r>
        <w:t>6 §</w:t>
      </w:r>
      <w:r>
        <w:rPr>
          <w:rStyle w:val="Fotnotsreferens"/>
        </w:rPr>
        <w:footnoteReference w:id="96"/>
      </w:r>
    </w:p>
    <w:p w14:paraId="20972B09" w14:textId="77777777" w:rsidR="00624359" w:rsidRDefault="00624359" w:rsidP="00836DDF">
      <w:pPr>
        <w:pStyle w:val="Brdtext"/>
      </w:pPr>
      <w:r>
        <w:t>Vid prövning av tillstånd ska 2–4 kap. och 5 kap. 3–5 och 18 §§ miljö</w:t>
      </w:r>
      <w:r>
        <w:softHyphen/>
        <w:t>balken tillämpas.</w:t>
      </w:r>
    </w:p>
    <w:p w14:paraId="625ACB5D" w14:textId="77777777" w:rsidR="00624359" w:rsidRDefault="00624359" w:rsidP="00836DDF">
      <w:pPr>
        <w:pStyle w:val="Brdtextmedindrag"/>
      </w:pPr>
      <w:r>
        <w:t>För verksamheter och åtgärder som ska prövas för ett tillstånd ska, på samma sätt som om ansökan avser en verksamhet i Sverige,</w:t>
      </w:r>
    </w:p>
    <w:p w14:paraId="5038997B" w14:textId="77777777" w:rsidR="00624359" w:rsidRDefault="00624359" w:rsidP="00836DDF">
      <w:pPr>
        <w:pStyle w:val="Brdtextmedindrag"/>
      </w:pPr>
      <w:r>
        <w:t>1. frågan om verksamheten eller åtgärden kan antas medföra en betydande miljöpåverkan avgöras i ett särskilt beslut enligt 6 kap. 26 och 27 §§ miljöbalken efter att en undersökning enligt 6 kap. 23–25 §§ har gjorts, om annat inte följer av undantagen i 6 kap. 23 § andra stycket,</w:t>
      </w:r>
    </w:p>
    <w:p w14:paraId="2664F6B3" w14:textId="77777777" w:rsidR="00624359" w:rsidRDefault="00624359" w:rsidP="00836DDF">
      <w:pPr>
        <w:pStyle w:val="Brdtextmedindrag"/>
      </w:pPr>
      <w:r>
        <w:t>2. en specifik miljöbedömning göras, information lämnas och samråd ske enligt 6 kap. 28–46 §§ miljöbalken, om en betydande miljöpåverkan kan antas, och</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64B1C62E" w14:textId="77777777">
        <w:tc>
          <w:tcPr>
            <w:tcW w:w="2500" w:type="pct"/>
            <w:shd w:val="clear" w:color="auto" w:fill="auto"/>
            <w:tcMar>
              <w:left w:w="0" w:type="dxa"/>
            </w:tcMar>
          </w:tcPr>
          <w:p w14:paraId="0A5903E7" w14:textId="77777777" w:rsidR="00624359" w:rsidRDefault="00624359" w:rsidP="004E1D29">
            <w:pPr>
              <w:pStyle w:val="Brdtextmedindrag"/>
            </w:pPr>
            <w:r>
              <w:t>3. </w:t>
            </w:r>
            <w:r w:rsidRPr="00657CE8">
              <w:rPr>
                <w:i/>
                <w:iCs/>
              </w:rPr>
              <w:t>en liten miljökonsekvens</w:t>
            </w:r>
            <w:r w:rsidRPr="00657CE8">
              <w:rPr>
                <w:i/>
                <w:iCs/>
              </w:rPr>
              <w:softHyphen/>
              <w:t>beskrivning</w:t>
            </w:r>
            <w:r>
              <w:t xml:space="preserve"> tas fram enligt 6 kap. 47 § miljöbalken, om länsstyrelsen beslutar att en betydande miljö</w:t>
            </w:r>
            <w:r>
              <w:softHyphen/>
              <w:t>påverkan inte kan antas.</w:t>
            </w:r>
          </w:p>
        </w:tc>
        <w:tc>
          <w:tcPr>
            <w:tcW w:w="2500" w:type="pct"/>
            <w:shd w:val="clear" w:color="auto" w:fill="auto"/>
            <w:tcMar>
              <w:right w:w="0" w:type="dxa"/>
            </w:tcMar>
          </w:tcPr>
          <w:p w14:paraId="13F7645A" w14:textId="77777777" w:rsidR="00624359" w:rsidRDefault="00624359" w:rsidP="004E1D29">
            <w:pPr>
              <w:pStyle w:val="Brdtextmedindrag"/>
            </w:pPr>
            <w:r>
              <w:t>3. </w:t>
            </w:r>
            <w:r>
              <w:rPr>
                <w:i/>
                <w:iCs/>
              </w:rPr>
              <w:t>ett förenklat underlag</w:t>
            </w:r>
            <w:r>
              <w:t xml:space="preserve"> tas fram enligt 6 kap. 47 § miljöbalken, om länsstyrelsen beslutar att en betyd</w:t>
            </w:r>
            <w:r>
              <w:softHyphen/>
              <w:t>ande miljöpåverkan inte kan antas.</w:t>
            </w:r>
          </w:p>
        </w:tc>
      </w:tr>
    </w:tbl>
    <w:p w14:paraId="44A8BF14" w14:textId="77777777" w:rsidR="00624359" w:rsidRDefault="00624359" w:rsidP="00836DDF">
      <w:pPr>
        <w:pStyle w:val="Brdtextmedindrag"/>
      </w:pPr>
      <w:r>
        <w:t>Det som sägs om länsstyrelsen i 6 kap. miljöbalken ska gälla läns</w:t>
      </w:r>
      <w:r>
        <w:softHyphen/>
        <w:t>styrelsen i det län där Sveriges sjöterritorium är närmast det område där verksamheten avses att bedrivas.</w:t>
      </w:r>
    </w:p>
    <w:p w14:paraId="18B742A0" w14:textId="77777777" w:rsidR="00624359" w:rsidRPr="00811E52" w:rsidRDefault="00624359" w:rsidP="00836DDF">
      <w:pPr>
        <w:pStyle w:val="Slutstreck"/>
      </w:pPr>
      <w:r w:rsidRPr="00811E52">
        <w:t>                      </w:t>
      </w:r>
    </w:p>
    <w:p w14:paraId="4983BE3B" w14:textId="77777777" w:rsidR="00624359" w:rsidRDefault="00624359" w:rsidP="00836DDF">
      <w:pPr>
        <w:pStyle w:val="Brdtextmedindrag"/>
      </w:pPr>
      <w:r>
        <w:t>Denna lag träder i kraft den 1 januari 2025.</w:t>
      </w:r>
    </w:p>
    <w:p w14:paraId="5E25A98F" w14:textId="77777777" w:rsidR="00624359" w:rsidRPr="005E0018" w:rsidRDefault="00624359" w:rsidP="00836DDF">
      <w:pPr>
        <w:pStyle w:val="Brdtext"/>
      </w:pPr>
    </w:p>
    <w:p w14:paraId="65E6C1C4" w14:textId="77777777" w:rsidR="00624359" w:rsidRPr="005E0018" w:rsidRDefault="00624359" w:rsidP="00836DDF">
      <w:pPr>
        <w:pStyle w:val="Brdtext"/>
      </w:pPr>
    </w:p>
    <w:p w14:paraId="60A46ED7" w14:textId="77777777" w:rsidR="00624359" w:rsidRDefault="00624359" w:rsidP="00836DDF">
      <w:pPr>
        <w:pStyle w:val="Brdtextmedindrag"/>
        <w:sectPr w:rsidR="00624359" w:rsidSect="002118A8">
          <w:headerReference w:type="even" r:id="rId144"/>
          <w:headerReference w:type="default" r:id="rId145"/>
          <w:footerReference w:type="even" r:id="rId146"/>
          <w:footerReference w:type="default" r:id="rId147"/>
          <w:footerReference w:type="first" r:id="rId148"/>
          <w:footnotePr>
            <w:numRestart w:val="eachSect"/>
          </w:footnotePr>
          <w:pgSz w:w="9356" w:h="13721" w:code="9"/>
          <w:pgMar w:top="794" w:right="2438" w:bottom="1191" w:left="1021" w:header="0" w:footer="709" w:gutter="0"/>
          <w:cols w:space="708"/>
          <w:docGrid w:linePitch="360"/>
        </w:sectPr>
      </w:pPr>
    </w:p>
    <w:p w14:paraId="1F3D2ADD" w14:textId="77777777" w:rsidR="00624359" w:rsidRDefault="00624359" w:rsidP="00836DDF">
      <w:pPr>
        <w:pStyle w:val="Rubrik2utannumrering"/>
        <w:spacing w:before="0"/>
      </w:pPr>
      <w:bookmarkStart w:id="177" w:name="_Toc165537275"/>
      <w:r>
        <w:t>Förslag till lag om ändring i ellagen (1997:857)</w:t>
      </w:r>
      <w:bookmarkEnd w:id="177"/>
    </w:p>
    <w:p w14:paraId="08A22453" w14:textId="77777777" w:rsidR="00624359" w:rsidRDefault="00624359" w:rsidP="00836DDF">
      <w:pPr>
        <w:pStyle w:val="Brdtextmedindrag"/>
        <w:ind w:firstLine="0"/>
      </w:pPr>
      <w:r w:rsidRPr="00BF53FF">
        <w:t xml:space="preserve">Härigenom föreskrivs att </w:t>
      </w:r>
      <w:r>
        <w:t>2 kap. 17 och 35 §§ ellagen (1997:857)</w:t>
      </w:r>
      <w:r w:rsidRPr="00BF53FF">
        <w:t xml:space="preserve"> ska ha följande lydelse.</w:t>
      </w:r>
    </w:p>
    <w:p w14:paraId="4F5834EE" w14:textId="77777777" w:rsidR="00624359" w:rsidRDefault="00624359" w:rsidP="00836DDF">
      <w:pPr>
        <w:pStyle w:val="Brdtextmedindrag"/>
      </w:pPr>
    </w:p>
    <w:p w14:paraId="05F371D2" w14:textId="77777777" w:rsidR="00624359" w:rsidRDefault="00624359" w:rsidP="00836DDF">
      <w:pPr>
        <w:pStyle w:val="Brdtextmedindrag"/>
      </w:pPr>
    </w:p>
    <w:tbl>
      <w:tblPr>
        <w:tblW w:w="5000" w:type="pct"/>
        <w:tblCellMar>
          <w:left w:w="125" w:type="dxa"/>
          <w:right w:w="125" w:type="dxa"/>
        </w:tblCellMar>
        <w:tblLook w:val="0000" w:firstRow="0" w:lastRow="0" w:firstColumn="0" w:lastColumn="0" w:noHBand="0" w:noVBand="0"/>
      </w:tblPr>
      <w:tblGrid>
        <w:gridCol w:w="2946"/>
        <w:gridCol w:w="2951"/>
      </w:tblGrid>
      <w:tr w:rsidR="00D927B8" w14:paraId="475BC9BF" w14:textId="77777777">
        <w:tc>
          <w:tcPr>
            <w:tcW w:w="2498" w:type="pct"/>
            <w:shd w:val="clear" w:color="auto" w:fill="auto"/>
            <w:tcMar>
              <w:left w:w="0" w:type="dxa"/>
            </w:tcMar>
          </w:tcPr>
          <w:p w14:paraId="67623338" w14:textId="77777777" w:rsidR="00624359" w:rsidRPr="005B0E77" w:rsidRDefault="00624359" w:rsidP="004E1D29">
            <w:pPr>
              <w:pStyle w:val="Brdtext"/>
              <w:rPr>
                <w:i/>
              </w:rPr>
            </w:pPr>
            <w:r w:rsidRPr="005B0E77">
              <w:rPr>
                <w:i/>
              </w:rPr>
              <w:t>Nuvarande lydelse</w:t>
            </w:r>
          </w:p>
        </w:tc>
        <w:tc>
          <w:tcPr>
            <w:tcW w:w="2502" w:type="pct"/>
            <w:shd w:val="clear" w:color="auto" w:fill="auto"/>
            <w:tcMar>
              <w:right w:w="0" w:type="dxa"/>
            </w:tcMar>
          </w:tcPr>
          <w:p w14:paraId="3D53D272" w14:textId="77777777" w:rsidR="00624359" w:rsidRPr="005B0E77" w:rsidRDefault="00624359" w:rsidP="004E1D29">
            <w:pPr>
              <w:pStyle w:val="Brdtext"/>
              <w:rPr>
                <w:i/>
              </w:rPr>
            </w:pPr>
            <w:r w:rsidRPr="005B0E77">
              <w:rPr>
                <w:i/>
              </w:rPr>
              <w:t>Föreslagen lydelse</w:t>
            </w:r>
          </w:p>
        </w:tc>
      </w:tr>
    </w:tbl>
    <w:p w14:paraId="1CEE486D" w14:textId="77777777" w:rsidR="00624359" w:rsidRDefault="00624359" w:rsidP="00836DDF">
      <w:pPr>
        <w:pStyle w:val="Brdtext"/>
        <w:spacing w:before="230"/>
        <w:jc w:val="center"/>
        <w:rPr>
          <w:b/>
        </w:rPr>
      </w:pPr>
      <w:r>
        <w:rPr>
          <w:b/>
        </w:rPr>
        <w:t>2 kap.</w:t>
      </w:r>
    </w:p>
    <w:p w14:paraId="7C5D4168" w14:textId="77777777" w:rsidR="00624359" w:rsidRDefault="00624359" w:rsidP="00836DDF">
      <w:pPr>
        <w:pStyle w:val="Brdtext"/>
        <w:jc w:val="center"/>
      </w:pPr>
      <w:r>
        <w:t>17 §</w:t>
      </w:r>
      <w:r>
        <w:rPr>
          <w:rStyle w:val="Fotnotsreferens"/>
        </w:rPr>
        <w:footnoteReference w:id="97"/>
      </w:r>
    </w:p>
    <w:p w14:paraId="20A31B62" w14:textId="77777777" w:rsidR="00624359" w:rsidRDefault="00624359" w:rsidP="00836DDF">
      <w:pPr>
        <w:pStyle w:val="Brdtext"/>
      </w:pPr>
      <w:r>
        <w:t>Vid en prövning av frågor om beviljande av nätkoncession för linje ska 2–4 kap. och 5 kap. 3–5 och 18 §§ miljöbalken tillämpas.</w:t>
      </w:r>
    </w:p>
    <w:p w14:paraId="2C5E47F5" w14:textId="77777777" w:rsidR="00624359" w:rsidRDefault="00624359" w:rsidP="00836DDF">
      <w:pPr>
        <w:pStyle w:val="Brdtextmedindrag"/>
      </w:pPr>
      <w:r>
        <w:t>För en starkströmsledning som ska prövas för en nätkoncession för linje ska</w:t>
      </w:r>
    </w:p>
    <w:p w14:paraId="37FB552D" w14:textId="77777777" w:rsidR="00624359" w:rsidRDefault="00624359" w:rsidP="00836DDF">
      <w:pPr>
        <w:pStyle w:val="Brdtextmedindrag"/>
      </w:pPr>
      <w:r>
        <w:t>1. frågan om huruvida byggandet eller användandet kan antas medföra en betydande miljöpåverkan avgöras genom ett särskilt beslut enligt 6 kap. 26 och 27 §§ miljöbalken efter det att en undersökning enligt 6 kap. 23–26 §§ har gjorts, om något annat inte följer av 6 kap. 23 § andra stycket,</w:t>
      </w:r>
    </w:p>
    <w:p w14:paraId="3FFF6AA7" w14:textId="77777777" w:rsidR="00624359" w:rsidRDefault="00624359" w:rsidP="00836DDF">
      <w:pPr>
        <w:pStyle w:val="Brdtextmedindrag"/>
      </w:pPr>
      <w:r>
        <w:t>2. en specifik miljöbedömning göras, information lämnas och sam</w:t>
      </w:r>
      <w:r>
        <w:softHyphen/>
        <w:t>ordning ske enligt 6 kap. 28–46 §§ miljöbalken, om en betydande miljö</w:t>
      </w:r>
      <w:r>
        <w:softHyphen/>
        <w:t>påverkan kan antas, och</w:t>
      </w:r>
    </w:p>
    <w:tbl>
      <w:tblPr>
        <w:tblW w:w="5000" w:type="pct"/>
        <w:tblCellMar>
          <w:left w:w="125" w:type="dxa"/>
          <w:right w:w="125" w:type="dxa"/>
        </w:tblCellMar>
        <w:tblLook w:val="0000" w:firstRow="0" w:lastRow="0" w:firstColumn="0" w:lastColumn="0" w:noHBand="0" w:noVBand="0"/>
      </w:tblPr>
      <w:tblGrid>
        <w:gridCol w:w="2948"/>
        <w:gridCol w:w="2949"/>
      </w:tblGrid>
      <w:tr w:rsidR="00D927B8" w14:paraId="63BD3B4A" w14:textId="77777777">
        <w:tc>
          <w:tcPr>
            <w:tcW w:w="2500" w:type="pct"/>
            <w:shd w:val="clear" w:color="auto" w:fill="auto"/>
            <w:tcMar>
              <w:left w:w="0" w:type="dxa"/>
            </w:tcMar>
          </w:tcPr>
          <w:p w14:paraId="44AB5133" w14:textId="77777777" w:rsidR="00624359" w:rsidRDefault="00624359" w:rsidP="004E1D29">
            <w:pPr>
              <w:pStyle w:val="Brdtextmedindrag"/>
            </w:pPr>
            <w:r>
              <w:t>3. </w:t>
            </w:r>
            <w:r w:rsidRPr="00657CE8">
              <w:rPr>
                <w:i/>
                <w:iCs/>
              </w:rPr>
              <w:t>en liten miljökonsekvens</w:t>
            </w:r>
            <w:r w:rsidRPr="00657CE8">
              <w:rPr>
                <w:i/>
                <w:iCs/>
              </w:rPr>
              <w:softHyphen/>
              <w:t>beskrivning</w:t>
            </w:r>
            <w:r>
              <w:t xml:space="preserve"> tas fram enligt 6 kap. 47 § miljöbalken, om länsstyrelsen beslutar att en betydande miljö</w:t>
            </w:r>
            <w:r>
              <w:softHyphen/>
              <w:t>påverkan inte kan antas.</w:t>
            </w:r>
          </w:p>
        </w:tc>
        <w:tc>
          <w:tcPr>
            <w:tcW w:w="2500" w:type="pct"/>
            <w:shd w:val="clear" w:color="auto" w:fill="auto"/>
            <w:tcMar>
              <w:right w:w="0" w:type="dxa"/>
            </w:tcMar>
          </w:tcPr>
          <w:p w14:paraId="7B56E4C5" w14:textId="77777777" w:rsidR="00624359" w:rsidRDefault="00624359" w:rsidP="004E1D29">
            <w:pPr>
              <w:pStyle w:val="Brdtextmedindrag"/>
            </w:pPr>
            <w:r>
              <w:t>3. </w:t>
            </w:r>
            <w:r>
              <w:rPr>
                <w:i/>
                <w:iCs/>
              </w:rPr>
              <w:t>ett förenklat underlag</w:t>
            </w:r>
            <w:r>
              <w:t xml:space="preserve"> tas fram enligt 6 kap. 47 § miljöbalken, om länsstyrelsen beslutar att en betyd</w:t>
            </w:r>
            <w:r>
              <w:softHyphen/>
              <w:t>ande miljöpåverkan inte kan antas.</w:t>
            </w:r>
          </w:p>
        </w:tc>
      </w:tr>
    </w:tbl>
    <w:p w14:paraId="61C55973" w14:textId="77777777" w:rsidR="00624359" w:rsidRDefault="00624359" w:rsidP="00836DDF">
      <w:pPr>
        <w:pStyle w:val="Brdtextmedindrag"/>
      </w:pPr>
      <w:r>
        <w:t>Trots första och andra styckena behöver frågor som har prövats i ett mål eller ärende om tillstånd enligt miljöbalken inte prövas på nytt i ärendet om nätkoncession. Om det i målet eller ärendet om tillstånd enligt miljöbalken finns en miljökonsekvensbeskrivning som beskriver de direkta och indirekta effekter på människors hälsa och miljön som ledningen kan medföra, behöver det inte finnas någon särskild miljökon</w:t>
      </w:r>
      <w:r>
        <w:softHyphen/>
        <w:t>sekvensbeskrivning i koncessionsärendet.</w:t>
      </w:r>
    </w:p>
    <w:p w14:paraId="6B057255" w14:textId="77777777" w:rsidR="00624359" w:rsidRDefault="00624359" w:rsidP="00836DDF">
      <w:pPr>
        <w:pStyle w:val="Brdtextmedindrag"/>
      </w:pPr>
    </w:p>
    <w:p w14:paraId="4B0013C0" w14:textId="77777777" w:rsidR="00624359" w:rsidRDefault="00624359" w:rsidP="00836DDF">
      <w:pPr>
        <w:pStyle w:val="Brdtextmedindrag"/>
        <w:jc w:val="center"/>
      </w:pPr>
      <w:r>
        <w:t>35 §</w:t>
      </w:r>
      <w:r>
        <w:rPr>
          <w:rStyle w:val="Fotnotsreferens"/>
        </w:rPr>
        <w:footnoteReference w:id="98"/>
      </w:r>
    </w:p>
    <w:p w14:paraId="5D0283BE" w14:textId="77777777" w:rsidR="00624359" w:rsidRDefault="00624359" w:rsidP="00836DDF">
      <w:pPr>
        <w:pStyle w:val="Brdtextmedindrag"/>
        <w:ind w:firstLine="0"/>
      </w:pPr>
      <w:r>
        <w:t>Vid en omprövning enligt 31 § ska 2–4 kap. och 5 kap. 3–5 och 18 §§ miljöbalken tillämpas.</w:t>
      </w:r>
    </w:p>
    <w:p w14:paraId="4484E571" w14:textId="77777777" w:rsidR="00624359" w:rsidRDefault="00624359" w:rsidP="00836DDF">
      <w:pPr>
        <w:pStyle w:val="Brdtextmedindrag"/>
      </w:pPr>
      <w:r>
        <w:t>För den nätkoncession som ska omprövas ska</w:t>
      </w:r>
    </w:p>
    <w:p w14:paraId="3962FC97" w14:textId="77777777" w:rsidR="00624359" w:rsidRDefault="00624359" w:rsidP="00836DDF">
      <w:pPr>
        <w:pStyle w:val="Brdtextmedindrag"/>
      </w:pPr>
      <w:r>
        <w:t>1. frågan om huruvida en betydande miljöpåverkan kan antas avgöras genom ett särskilt beslut enligt 6 kap. 26 och 27 §§ miljöbalken efter det att en undersökning enligt 6 kap. 23–26 §§ har gjorts, om något annat inte följer av 6 kap. 23 § andra stycket,</w:t>
      </w:r>
    </w:p>
    <w:p w14:paraId="2580ECD9" w14:textId="77777777" w:rsidR="00624359" w:rsidRDefault="00624359" w:rsidP="00836DDF">
      <w:pPr>
        <w:pStyle w:val="Brdtextmedindrag"/>
      </w:pPr>
      <w:r>
        <w:t>2. en specifik miljöbedömning göras, information lämnas och sam</w:t>
      </w:r>
      <w:r>
        <w:softHyphen/>
        <w:t>ordning ske enligt 6 kap. 28–46 §§ miljöbalken, om en betydande miljö</w:t>
      </w:r>
      <w:r>
        <w:softHyphen/>
        <w:t>påverkan kan antas, och</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0E4E97D3" w14:textId="77777777">
        <w:tc>
          <w:tcPr>
            <w:tcW w:w="2500" w:type="pct"/>
            <w:shd w:val="clear" w:color="auto" w:fill="auto"/>
            <w:tcMar>
              <w:left w:w="0" w:type="dxa"/>
            </w:tcMar>
          </w:tcPr>
          <w:p w14:paraId="5E0AF8F4" w14:textId="77777777" w:rsidR="00624359" w:rsidRDefault="00624359" w:rsidP="004E1D29">
            <w:pPr>
              <w:pStyle w:val="Brdtextmedindrag"/>
            </w:pPr>
            <w:r>
              <w:t>3. </w:t>
            </w:r>
            <w:r w:rsidRPr="00AB034F">
              <w:rPr>
                <w:i/>
                <w:iCs/>
              </w:rPr>
              <w:t>en liten miljökonsekvens</w:t>
            </w:r>
            <w:r w:rsidRPr="00AB034F">
              <w:rPr>
                <w:i/>
                <w:iCs/>
              </w:rPr>
              <w:softHyphen/>
              <w:t>be</w:t>
            </w:r>
            <w:r>
              <w:rPr>
                <w:i/>
                <w:iCs/>
              </w:rPr>
              <w:softHyphen/>
            </w:r>
            <w:r w:rsidRPr="00AB034F">
              <w:rPr>
                <w:i/>
                <w:iCs/>
              </w:rPr>
              <w:t>skrivning</w:t>
            </w:r>
            <w:r>
              <w:t xml:space="preserve"> tas fram enligt 6 kap. 47 § miljöbalken, om länsstyrelsen beslutar att en betydande miljö</w:t>
            </w:r>
            <w:r>
              <w:softHyphen/>
              <w:t>påverkan inte kan antas.</w:t>
            </w:r>
          </w:p>
        </w:tc>
        <w:tc>
          <w:tcPr>
            <w:tcW w:w="2500" w:type="pct"/>
            <w:shd w:val="clear" w:color="auto" w:fill="auto"/>
            <w:tcMar>
              <w:right w:w="0" w:type="dxa"/>
            </w:tcMar>
          </w:tcPr>
          <w:p w14:paraId="65FD845A" w14:textId="77777777" w:rsidR="00624359" w:rsidRDefault="00624359" w:rsidP="004E1D29">
            <w:pPr>
              <w:pStyle w:val="Brdtextmedindrag"/>
            </w:pPr>
            <w:r>
              <w:t>3. </w:t>
            </w:r>
            <w:r>
              <w:rPr>
                <w:i/>
                <w:iCs/>
              </w:rPr>
              <w:t>ett förenklat underlag</w:t>
            </w:r>
            <w:r>
              <w:t xml:space="preserve"> tas fram enligt 6 kap. 47 § miljöbalken, om länsstyrelsen beslutar att en betyd</w:t>
            </w:r>
            <w:r>
              <w:softHyphen/>
              <w:t>ande miljöpåverkan inte kan antas.</w:t>
            </w:r>
          </w:p>
        </w:tc>
      </w:tr>
    </w:tbl>
    <w:p w14:paraId="18DA25B8" w14:textId="77777777" w:rsidR="00624359" w:rsidRPr="00811E52" w:rsidRDefault="00624359" w:rsidP="00836DDF">
      <w:pPr>
        <w:pStyle w:val="Slutstreck"/>
      </w:pPr>
      <w:r w:rsidRPr="00811E52">
        <w:t>                      </w:t>
      </w:r>
    </w:p>
    <w:p w14:paraId="03E5B513" w14:textId="77777777" w:rsidR="00624359" w:rsidRDefault="00624359" w:rsidP="00836DDF">
      <w:pPr>
        <w:pStyle w:val="Brdtextmedindrag"/>
      </w:pPr>
      <w:r>
        <w:t>Denna lag träder i kraft den 1 januari 2025.</w:t>
      </w:r>
    </w:p>
    <w:p w14:paraId="1E605A58" w14:textId="77777777" w:rsidR="00624359" w:rsidRPr="005E0018" w:rsidRDefault="00624359" w:rsidP="00836DDF">
      <w:pPr>
        <w:pStyle w:val="Brdtext"/>
      </w:pPr>
    </w:p>
    <w:p w14:paraId="71769D89" w14:textId="77777777" w:rsidR="00624359" w:rsidRDefault="00624359" w:rsidP="00836DDF">
      <w:pPr>
        <w:pStyle w:val="Brdtextmedindrag"/>
      </w:pPr>
    </w:p>
    <w:p w14:paraId="6E867A1E" w14:textId="77777777" w:rsidR="00624359" w:rsidRDefault="00624359" w:rsidP="00836DDF">
      <w:pPr>
        <w:pStyle w:val="Brdtextmedindrag"/>
        <w:sectPr w:rsidR="00624359" w:rsidSect="002118A8">
          <w:headerReference w:type="even" r:id="rId149"/>
          <w:headerReference w:type="default" r:id="rId150"/>
          <w:footerReference w:type="even" r:id="rId151"/>
          <w:footerReference w:type="default" r:id="rId152"/>
          <w:footerReference w:type="first" r:id="rId153"/>
          <w:footnotePr>
            <w:numRestart w:val="eachSect"/>
          </w:footnotePr>
          <w:pgSz w:w="9356" w:h="13721" w:code="9"/>
          <w:pgMar w:top="794" w:right="2438" w:bottom="1191" w:left="1021" w:header="0" w:footer="709" w:gutter="0"/>
          <w:cols w:space="708"/>
          <w:docGrid w:linePitch="360"/>
        </w:sectPr>
      </w:pPr>
    </w:p>
    <w:p w14:paraId="3807B9B9" w14:textId="77777777" w:rsidR="00624359" w:rsidRDefault="00624359" w:rsidP="00836DDF">
      <w:pPr>
        <w:pStyle w:val="Rubrik2utannumrering"/>
        <w:spacing w:before="0"/>
      </w:pPr>
      <w:bookmarkStart w:id="178" w:name="_Toc165537276"/>
      <w:r>
        <w:t>Förslag till lag om ändring i lagen (1998:812) med särskilda bestämmelser om vattenverksamhet</w:t>
      </w:r>
      <w:bookmarkEnd w:id="178"/>
    </w:p>
    <w:p w14:paraId="1B6CCC8B" w14:textId="77777777" w:rsidR="00624359" w:rsidRDefault="00624359" w:rsidP="00836DDF">
      <w:pPr>
        <w:pStyle w:val="Brdtext"/>
      </w:pPr>
      <w:r>
        <w:t>Härigenom föreskrivs att 7 kap. 11 § lagen (1998:812) med särskilda bestämmelser om vattenverksamhet ska ha följande lydelse.</w:t>
      </w:r>
    </w:p>
    <w:p w14:paraId="37EFBE46" w14:textId="77777777" w:rsidR="00624359" w:rsidRDefault="00624359" w:rsidP="00836DDF">
      <w:pPr>
        <w:pStyle w:val="Brdtextmedindrag"/>
      </w:pPr>
    </w:p>
    <w:p w14:paraId="03634BBD" w14:textId="77777777" w:rsidR="00624359" w:rsidRDefault="00624359" w:rsidP="00836DD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927B8" w14:paraId="5412EEC4" w14:textId="77777777">
        <w:tc>
          <w:tcPr>
            <w:tcW w:w="2500" w:type="pct"/>
            <w:shd w:val="clear" w:color="auto" w:fill="auto"/>
            <w:tcMar>
              <w:left w:w="0" w:type="dxa"/>
            </w:tcMar>
          </w:tcPr>
          <w:p w14:paraId="135D5001" w14:textId="77777777" w:rsidR="00624359" w:rsidRPr="005B0E77" w:rsidRDefault="00624359" w:rsidP="004E1D29">
            <w:pPr>
              <w:pStyle w:val="Brdtext"/>
              <w:rPr>
                <w:i/>
              </w:rPr>
            </w:pPr>
            <w:r w:rsidRPr="005B0E77">
              <w:rPr>
                <w:i/>
              </w:rPr>
              <w:t>Nuvarande lydelse</w:t>
            </w:r>
          </w:p>
        </w:tc>
        <w:tc>
          <w:tcPr>
            <w:tcW w:w="2500" w:type="pct"/>
            <w:shd w:val="clear" w:color="auto" w:fill="auto"/>
            <w:tcMar>
              <w:right w:w="0" w:type="dxa"/>
            </w:tcMar>
          </w:tcPr>
          <w:p w14:paraId="7DD2EEA2" w14:textId="77777777" w:rsidR="00624359" w:rsidRPr="005B0E77" w:rsidRDefault="00624359" w:rsidP="004E1D29">
            <w:pPr>
              <w:pStyle w:val="Brdtext"/>
              <w:rPr>
                <w:i/>
              </w:rPr>
            </w:pPr>
            <w:r w:rsidRPr="005B0E77">
              <w:rPr>
                <w:i/>
              </w:rPr>
              <w:t>Föreslagen lydelse</w:t>
            </w:r>
          </w:p>
        </w:tc>
      </w:tr>
    </w:tbl>
    <w:p w14:paraId="13155AD6" w14:textId="77777777" w:rsidR="00624359" w:rsidRDefault="00624359" w:rsidP="00836DDF">
      <w:pPr>
        <w:pStyle w:val="Brdtext"/>
        <w:spacing w:before="230"/>
        <w:jc w:val="center"/>
        <w:rPr>
          <w:b/>
        </w:rPr>
      </w:pPr>
      <w:r>
        <w:rPr>
          <w:b/>
        </w:rPr>
        <w:t>7 kap.</w:t>
      </w:r>
    </w:p>
    <w:p w14:paraId="354A9185" w14:textId="77777777" w:rsidR="00624359" w:rsidRDefault="00624359" w:rsidP="00836DDF">
      <w:pPr>
        <w:pStyle w:val="Brdtext"/>
        <w:jc w:val="center"/>
      </w:pPr>
      <w:r>
        <w:t>11 §</w:t>
      </w:r>
    </w:p>
    <w:tbl>
      <w:tblPr>
        <w:tblW w:w="5000" w:type="pct"/>
        <w:tblCellMar>
          <w:left w:w="125" w:type="dxa"/>
          <w:right w:w="125" w:type="dxa"/>
        </w:tblCellMar>
        <w:tblLook w:val="0000" w:firstRow="0" w:lastRow="0" w:firstColumn="0" w:lastColumn="0" w:noHBand="0" w:noVBand="0"/>
      </w:tblPr>
      <w:tblGrid>
        <w:gridCol w:w="2948"/>
        <w:gridCol w:w="2949"/>
      </w:tblGrid>
      <w:tr w:rsidR="00D927B8" w14:paraId="755EC7EA" w14:textId="77777777">
        <w:tc>
          <w:tcPr>
            <w:tcW w:w="2500" w:type="pct"/>
            <w:shd w:val="clear" w:color="auto" w:fill="auto"/>
            <w:tcMar>
              <w:left w:w="0" w:type="dxa"/>
            </w:tcMar>
          </w:tcPr>
          <w:p w14:paraId="08BD63A0" w14:textId="77777777" w:rsidR="00624359" w:rsidRDefault="00624359" w:rsidP="004E1D29">
            <w:pPr>
              <w:pStyle w:val="Brdtextmedindrag"/>
              <w:ind w:firstLine="0"/>
            </w:pPr>
            <w:r>
              <w:t>I fråga om förfarandet i stämnings</w:t>
            </w:r>
            <w:r>
              <w:softHyphen/>
              <w:t xml:space="preserve">mål gäller i övrigt bestämmelserna om ansökningsmål i 22 kap. </w:t>
            </w:r>
            <w:r w:rsidRPr="00521EC8">
              <w:rPr>
                <w:i/>
                <w:iCs/>
              </w:rPr>
              <w:t>11 § fjärde stycket</w:t>
            </w:r>
            <w:r w:rsidRPr="000C3DA6">
              <w:t>,</w:t>
            </w:r>
            <w:r>
              <w:t xml:space="preserve"> 12 och 13 §§, 16 § första stycket, 18 och 20 §§, 21 § första och andra stycket samt 24 § miljöbalken.</w:t>
            </w:r>
          </w:p>
        </w:tc>
        <w:tc>
          <w:tcPr>
            <w:tcW w:w="2500" w:type="pct"/>
            <w:shd w:val="clear" w:color="auto" w:fill="auto"/>
            <w:tcMar>
              <w:right w:w="0" w:type="dxa"/>
            </w:tcMar>
          </w:tcPr>
          <w:p w14:paraId="64A3AF77" w14:textId="77777777" w:rsidR="00624359" w:rsidRDefault="00624359" w:rsidP="004E1D29">
            <w:pPr>
              <w:pStyle w:val="Brdtextmedindrag"/>
              <w:ind w:firstLine="0"/>
            </w:pPr>
            <w:r>
              <w:t>I fråga om förfarandet i stämnings</w:t>
            </w:r>
            <w:r>
              <w:softHyphen/>
              <w:t xml:space="preserve">mål gäller i övrigt bestämmelserna om ansökningsmål i 22 kap. </w:t>
            </w:r>
            <w:r>
              <w:rPr>
                <w:i/>
                <w:iCs/>
              </w:rPr>
              <w:t>11 a § andra och tredje styckena</w:t>
            </w:r>
            <w:r>
              <w:t>, 12 och 13 §§, 16 § första stycket, 18 och 20 §§, 21 § första och andra stycket samt 24 § miljöbalken.</w:t>
            </w:r>
          </w:p>
        </w:tc>
      </w:tr>
    </w:tbl>
    <w:p w14:paraId="719E75EE" w14:textId="77777777" w:rsidR="00624359" w:rsidRDefault="00624359" w:rsidP="00836DDF">
      <w:pPr>
        <w:pStyle w:val="Brdtextmedindrag"/>
      </w:pPr>
      <w:r>
        <w:t>I mål enligt 2 § 6 gäller också 22 kap. 23 och 28 §§ miljöbalken. Om det i ett sådant mål är fråga om arbete för att förebygga eller minska skador eller olägenheter till följd av verksamhet enligt balken eller denna lag, gäller även 22 kap. 14 § miljöbalken.</w:t>
      </w:r>
    </w:p>
    <w:p w14:paraId="671F3028" w14:textId="77777777" w:rsidR="00624359" w:rsidRPr="00811E52" w:rsidRDefault="00624359" w:rsidP="00836DDF">
      <w:pPr>
        <w:pStyle w:val="Slutstreck"/>
      </w:pPr>
      <w:r w:rsidRPr="00811E52">
        <w:t>                      </w:t>
      </w:r>
    </w:p>
    <w:p w14:paraId="328762BF" w14:textId="77777777" w:rsidR="00624359" w:rsidRDefault="00624359" w:rsidP="00836DDF">
      <w:pPr>
        <w:pStyle w:val="Brdtextmedindrag"/>
      </w:pPr>
      <w:r>
        <w:t>Denna lag träder i kraft den 1 januari 2025.</w:t>
      </w:r>
    </w:p>
    <w:p w14:paraId="0EE408AA" w14:textId="77777777" w:rsidR="00624359" w:rsidRDefault="00624359" w:rsidP="00836DDF">
      <w:pPr>
        <w:pStyle w:val="Brdtext"/>
      </w:pPr>
    </w:p>
    <w:p w14:paraId="5D2D1BFA" w14:textId="77777777" w:rsidR="00624359" w:rsidRDefault="00624359" w:rsidP="00836DDF">
      <w:pPr>
        <w:pStyle w:val="Brdtextmedindrag"/>
        <w:sectPr w:rsidR="00624359" w:rsidSect="002118A8">
          <w:headerReference w:type="even" r:id="rId154"/>
          <w:headerReference w:type="default" r:id="rId155"/>
          <w:footerReference w:type="even" r:id="rId156"/>
          <w:footerReference w:type="default" r:id="rId157"/>
          <w:footerReference w:type="first" r:id="rId158"/>
          <w:footnotePr>
            <w:numRestart w:val="eachSect"/>
          </w:footnotePr>
          <w:pgSz w:w="9356" w:h="13721" w:code="9"/>
          <w:pgMar w:top="794" w:right="2438" w:bottom="1191" w:left="1021" w:header="0" w:footer="709" w:gutter="0"/>
          <w:cols w:space="708"/>
          <w:docGrid w:linePitch="360"/>
        </w:sectPr>
      </w:pPr>
    </w:p>
    <w:p w14:paraId="269724D5" w14:textId="77777777" w:rsidR="00624359" w:rsidRPr="00BF53FF" w:rsidRDefault="00624359" w:rsidP="00836DDF">
      <w:pPr>
        <w:pStyle w:val="Rubrik2utannumrering"/>
        <w:spacing w:before="0"/>
      </w:pPr>
      <w:bookmarkStart w:id="179" w:name="_Toc165537277"/>
      <w:r>
        <w:t>Förslag till lag om ändring i naturgaslagen (2005:403)</w:t>
      </w:r>
      <w:bookmarkEnd w:id="179"/>
    </w:p>
    <w:p w14:paraId="0F6CBF25" w14:textId="77777777" w:rsidR="00624359" w:rsidRDefault="00624359" w:rsidP="00836DDF">
      <w:pPr>
        <w:pStyle w:val="Brdtextmedindrag"/>
        <w:ind w:firstLine="0"/>
      </w:pPr>
      <w:r w:rsidRPr="00BF53FF">
        <w:t xml:space="preserve">Härigenom föreskrivs att </w:t>
      </w:r>
      <w:r>
        <w:t>2 kap. 7 </w:t>
      </w:r>
      <w:r w:rsidRPr="00BF53FF">
        <w:t xml:space="preserve">§ </w:t>
      </w:r>
      <w:r>
        <w:t>naturgaslagen (2005:403)</w:t>
      </w:r>
      <w:r w:rsidRPr="00BF53FF">
        <w:t xml:space="preserve"> ska ha följande lydelse.</w:t>
      </w:r>
    </w:p>
    <w:p w14:paraId="59EDB805" w14:textId="77777777" w:rsidR="00624359" w:rsidRDefault="00624359" w:rsidP="00836DDF">
      <w:pPr>
        <w:pStyle w:val="Brdtextmedindrag"/>
        <w:ind w:firstLine="0"/>
      </w:pPr>
    </w:p>
    <w:p w14:paraId="0FB97FE5" w14:textId="77777777" w:rsidR="00624359" w:rsidRDefault="00624359" w:rsidP="00836DDF">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D927B8" w14:paraId="688F2243" w14:textId="77777777">
        <w:tc>
          <w:tcPr>
            <w:tcW w:w="2500" w:type="pct"/>
            <w:shd w:val="clear" w:color="auto" w:fill="auto"/>
            <w:tcMar>
              <w:left w:w="0" w:type="dxa"/>
            </w:tcMar>
          </w:tcPr>
          <w:p w14:paraId="5A6C3321" w14:textId="77777777" w:rsidR="00624359" w:rsidRPr="000E6F0B" w:rsidRDefault="00624359" w:rsidP="004E1D29">
            <w:pPr>
              <w:pStyle w:val="Brdtext"/>
              <w:rPr>
                <w:i/>
              </w:rPr>
            </w:pPr>
            <w:r w:rsidRPr="000E6F0B">
              <w:rPr>
                <w:i/>
              </w:rPr>
              <w:t>Nuvarande lydelse</w:t>
            </w:r>
          </w:p>
        </w:tc>
        <w:tc>
          <w:tcPr>
            <w:tcW w:w="2500" w:type="pct"/>
            <w:shd w:val="clear" w:color="auto" w:fill="auto"/>
            <w:tcMar>
              <w:right w:w="0" w:type="dxa"/>
            </w:tcMar>
          </w:tcPr>
          <w:p w14:paraId="03F26903" w14:textId="77777777" w:rsidR="00624359" w:rsidRPr="000E6F0B" w:rsidRDefault="00624359" w:rsidP="004E1D29">
            <w:pPr>
              <w:pStyle w:val="Brdtext"/>
              <w:rPr>
                <w:i/>
              </w:rPr>
            </w:pPr>
            <w:r w:rsidRPr="000E6F0B">
              <w:rPr>
                <w:i/>
              </w:rPr>
              <w:t>Föreslagen lydelse</w:t>
            </w:r>
          </w:p>
        </w:tc>
      </w:tr>
    </w:tbl>
    <w:p w14:paraId="47D488F7" w14:textId="77777777" w:rsidR="00624359" w:rsidRDefault="00624359" w:rsidP="00836DDF">
      <w:pPr>
        <w:pStyle w:val="Brdtext"/>
        <w:spacing w:before="230"/>
        <w:jc w:val="center"/>
        <w:rPr>
          <w:b/>
        </w:rPr>
      </w:pPr>
      <w:r>
        <w:rPr>
          <w:b/>
        </w:rPr>
        <w:t>2 kap.</w:t>
      </w:r>
    </w:p>
    <w:p w14:paraId="3F9735C3" w14:textId="77777777" w:rsidR="00624359" w:rsidRDefault="00624359" w:rsidP="00836DDF">
      <w:pPr>
        <w:pStyle w:val="Brdtext"/>
        <w:jc w:val="center"/>
      </w:pPr>
      <w:r>
        <w:t>7 §</w:t>
      </w:r>
      <w:r w:rsidRPr="00BC06B0">
        <w:rPr>
          <w:rStyle w:val="Fotnotsreferens"/>
        </w:rPr>
        <w:footnoteReference w:id="99"/>
      </w:r>
    </w:p>
    <w:p w14:paraId="26F63F00" w14:textId="77777777" w:rsidR="00624359" w:rsidRDefault="00624359" w:rsidP="00836DDF">
      <w:pPr>
        <w:pStyle w:val="Brdtext"/>
      </w:pPr>
      <w:r>
        <w:t>Vid prövning av frågor om meddelande av koncession ska 2–4 kap. och 5 kap. 3–5 och 18 §§ miljöbalken tillämpas.</w:t>
      </w:r>
    </w:p>
    <w:p w14:paraId="4FDBAF93" w14:textId="77777777" w:rsidR="00624359" w:rsidRDefault="00624359" w:rsidP="00836DDF">
      <w:pPr>
        <w:pStyle w:val="Brdtextmedindrag"/>
      </w:pPr>
      <w:r>
        <w:t>För verksamheter och åtgärder som ska prövas för en koncession ska</w:t>
      </w:r>
    </w:p>
    <w:p w14:paraId="39EB8CAB" w14:textId="77777777" w:rsidR="00624359" w:rsidRDefault="00624359" w:rsidP="00836DDF">
      <w:pPr>
        <w:pStyle w:val="Brdtextmedindrag"/>
      </w:pPr>
      <w:r>
        <w:t>1. frågan om verksamheten eller åtgärden kan antas medföra en betydande miljöpåverkan avgöras i ett särskilt beslut enligt 6 kap. 26 och 27 §§ miljöbalken efter att en undersökning enligt 6 kap. 23–26 §§ har gjorts om annat inte följer av undantagen i 6 kap. 23 § andra stycket,</w:t>
      </w:r>
    </w:p>
    <w:p w14:paraId="1C80560A" w14:textId="77777777" w:rsidR="00624359" w:rsidRDefault="00624359" w:rsidP="00836DDF">
      <w:pPr>
        <w:pStyle w:val="Brdtextmedindrag"/>
      </w:pPr>
      <w:r>
        <w:t>2. en specifik miljöbedömning göras, information lämnas och samord</w:t>
      </w:r>
      <w:r>
        <w:softHyphen/>
        <w:t>ning ske enligt 6 kap. 28–46 §§ miljöbalken, om en betydande miljö</w:t>
      </w:r>
      <w:r>
        <w:softHyphen/>
        <w:t>påverkan kan antas, och</w:t>
      </w:r>
    </w:p>
    <w:tbl>
      <w:tblPr>
        <w:tblW w:w="5000" w:type="pct"/>
        <w:tblCellMar>
          <w:left w:w="125" w:type="dxa"/>
          <w:right w:w="125" w:type="dxa"/>
        </w:tblCellMar>
        <w:tblLook w:val="0600" w:firstRow="0" w:lastRow="0" w:firstColumn="0" w:lastColumn="0" w:noHBand="1" w:noVBand="1"/>
      </w:tblPr>
      <w:tblGrid>
        <w:gridCol w:w="2948"/>
        <w:gridCol w:w="2949"/>
      </w:tblGrid>
      <w:tr w:rsidR="00D927B8" w14:paraId="7C61A93D" w14:textId="77777777">
        <w:tc>
          <w:tcPr>
            <w:tcW w:w="2500" w:type="pct"/>
            <w:shd w:val="clear" w:color="auto" w:fill="auto"/>
            <w:tcMar>
              <w:left w:w="0" w:type="dxa"/>
            </w:tcMar>
          </w:tcPr>
          <w:p w14:paraId="02716FEA" w14:textId="77777777" w:rsidR="00624359" w:rsidRDefault="00624359" w:rsidP="004E1D29">
            <w:pPr>
              <w:pStyle w:val="Brdtextmedindrag"/>
            </w:pPr>
            <w:r>
              <w:t>3. </w:t>
            </w:r>
            <w:r w:rsidRPr="00657CE8">
              <w:rPr>
                <w:i/>
                <w:iCs/>
              </w:rPr>
              <w:t>en liten miljökonsekvens</w:t>
            </w:r>
            <w:r w:rsidRPr="00657CE8">
              <w:rPr>
                <w:i/>
                <w:iCs/>
              </w:rPr>
              <w:softHyphen/>
              <w:t>be</w:t>
            </w:r>
            <w:r>
              <w:rPr>
                <w:i/>
                <w:iCs/>
              </w:rPr>
              <w:softHyphen/>
            </w:r>
            <w:r w:rsidRPr="00657CE8">
              <w:rPr>
                <w:i/>
                <w:iCs/>
              </w:rPr>
              <w:t>skrivning</w:t>
            </w:r>
            <w:r>
              <w:t xml:space="preserve"> tas fram enligt 6 kap. 47 § miljöbalken, om länsstyrelsen beslutar att en betydande miljö</w:t>
            </w:r>
            <w:r>
              <w:softHyphen/>
              <w:t>påverkan inte kan antas.</w:t>
            </w:r>
          </w:p>
        </w:tc>
        <w:tc>
          <w:tcPr>
            <w:tcW w:w="2500" w:type="pct"/>
            <w:shd w:val="clear" w:color="auto" w:fill="auto"/>
            <w:tcMar>
              <w:right w:w="0" w:type="dxa"/>
            </w:tcMar>
          </w:tcPr>
          <w:p w14:paraId="54DF12E9" w14:textId="77777777" w:rsidR="00624359" w:rsidRDefault="00624359" w:rsidP="004E1D29">
            <w:pPr>
              <w:pStyle w:val="Brdtextmedindrag"/>
            </w:pPr>
            <w:r>
              <w:t>3. </w:t>
            </w:r>
            <w:r>
              <w:rPr>
                <w:i/>
                <w:iCs/>
              </w:rPr>
              <w:t>ett förenklat underlag</w:t>
            </w:r>
            <w:r>
              <w:t xml:space="preserve"> tas fram enligt 6 kap. 47 § miljöbalken, om länsstyrelsen beslutar att en betyd</w:t>
            </w:r>
            <w:r>
              <w:softHyphen/>
              <w:t>ande miljöpåverkan inte kan antas.</w:t>
            </w:r>
          </w:p>
        </w:tc>
      </w:tr>
    </w:tbl>
    <w:p w14:paraId="581164E8" w14:textId="77777777" w:rsidR="00624359" w:rsidRPr="00811E52" w:rsidRDefault="00624359" w:rsidP="00836DDF">
      <w:pPr>
        <w:pStyle w:val="Slutstreck"/>
      </w:pPr>
      <w:r w:rsidRPr="00811E52">
        <w:t>                      </w:t>
      </w:r>
    </w:p>
    <w:p w14:paraId="2E58ECF4" w14:textId="77777777" w:rsidR="00624359" w:rsidRDefault="00624359" w:rsidP="00836DDF">
      <w:pPr>
        <w:pStyle w:val="Brdtextmedindrag"/>
      </w:pPr>
      <w:r>
        <w:t>Denna lag träder i kraft den 1 januari 2025.</w:t>
      </w:r>
    </w:p>
    <w:p w14:paraId="7BDCFC04" w14:textId="77777777" w:rsidR="00624359" w:rsidRDefault="00624359" w:rsidP="00836DDF">
      <w:pPr>
        <w:pStyle w:val="Brdtextmedindrag"/>
      </w:pPr>
    </w:p>
    <w:p w14:paraId="303B6414" w14:textId="77777777" w:rsidR="00624359" w:rsidRDefault="00624359" w:rsidP="00836DDF">
      <w:pPr>
        <w:pStyle w:val="Brdtextmedindrag"/>
        <w:sectPr w:rsidR="00624359" w:rsidSect="002118A8">
          <w:headerReference w:type="even" r:id="rId159"/>
          <w:headerReference w:type="default" r:id="rId160"/>
          <w:footerReference w:type="even" r:id="rId161"/>
          <w:footerReference w:type="default" r:id="rId162"/>
          <w:footerReference w:type="first" r:id="rId163"/>
          <w:footnotePr>
            <w:numRestart w:val="eachSect"/>
          </w:footnotePr>
          <w:pgSz w:w="9356" w:h="13721" w:code="9"/>
          <w:pgMar w:top="794" w:right="2438" w:bottom="1191" w:left="1021" w:header="0" w:footer="709" w:gutter="0"/>
          <w:cols w:space="708"/>
          <w:docGrid w:linePitch="360"/>
        </w:sectPr>
      </w:pPr>
    </w:p>
    <w:p w14:paraId="5B0D9037" w14:textId="77777777" w:rsidR="00624359" w:rsidRDefault="00624359" w:rsidP="00836DDF">
      <w:pPr>
        <w:pStyle w:val="Rubrik2utannumrering"/>
        <w:pageBreakBefore/>
        <w:spacing w:before="0"/>
      </w:pPr>
      <w:bookmarkStart w:id="180" w:name="_Toc165537278"/>
      <w:r>
        <w:t>Förslag till lag om ändring i lagen (2010:921) om mark- och miljödomstolar</w:t>
      </w:r>
      <w:bookmarkEnd w:id="180"/>
    </w:p>
    <w:p w14:paraId="3262669F" w14:textId="77777777" w:rsidR="00624359" w:rsidRDefault="00624359" w:rsidP="00836DDF">
      <w:pPr>
        <w:pStyle w:val="Brdtext"/>
      </w:pPr>
      <w:r>
        <w:t>Härigenom föreskrivs att 3 kap. 7 § lagen (2010:921) om mark- och miljö</w:t>
      </w:r>
      <w:r>
        <w:softHyphen/>
        <w:t>domstolar ska ha följande lydelse.</w:t>
      </w:r>
    </w:p>
    <w:p w14:paraId="0407B709" w14:textId="77777777" w:rsidR="00624359" w:rsidRDefault="00624359" w:rsidP="00836DDF">
      <w:pPr>
        <w:pStyle w:val="Brdtextmedindrag"/>
      </w:pPr>
    </w:p>
    <w:p w14:paraId="37057C82" w14:textId="77777777" w:rsidR="00624359" w:rsidRDefault="00624359" w:rsidP="00836DD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D927B8" w14:paraId="5A333794" w14:textId="77777777">
        <w:tc>
          <w:tcPr>
            <w:tcW w:w="2500" w:type="pct"/>
            <w:shd w:val="clear" w:color="auto" w:fill="auto"/>
            <w:tcMar>
              <w:left w:w="0" w:type="dxa"/>
            </w:tcMar>
          </w:tcPr>
          <w:p w14:paraId="68864F75" w14:textId="77777777" w:rsidR="00624359" w:rsidRPr="005B0E77" w:rsidRDefault="00624359" w:rsidP="004E1D29">
            <w:pPr>
              <w:pStyle w:val="Brdtext"/>
              <w:rPr>
                <w:i/>
              </w:rPr>
            </w:pPr>
            <w:r w:rsidRPr="005B0E77">
              <w:rPr>
                <w:i/>
              </w:rPr>
              <w:t>Nuvarande lydelse</w:t>
            </w:r>
          </w:p>
        </w:tc>
        <w:tc>
          <w:tcPr>
            <w:tcW w:w="2500" w:type="pct"/>
            <w:shd w:val="clear" w:color="auto" w:fill="auto"/>
            <w:tcMar>
              <w:right w:w="0" w:type="dxa"/>
            </w:tcMar>
          </w:tcPr>
          <w:p w14:paraId="03A3193E" w14:textId="77777777" w:rsidR="00624359" w:rsidRPr="005B0E77" w:rsidRDefault="00624359" w:rsidP="004E1D29">
            <w:pPr>
              <w:pStyle w:val="Brdtext"/>
              <w:rPr>
                <w:i/>
              </w:rPr>
            </w:pPr>
            <w:r w:rsidRPr="005B0E77">
              <w:rPr>
                <w:i/>
              </w:rPr>
              <w:t>Förslagen lydelse</w:t>
            </w:r>
          </w:p>
        </w:tc>
      </w:tr>
    </w:tbl>
    <w:p w14:paraId="2297C949" w14:textId="77777777" w:rsidR="00624359" w:rsidRDefault="00624359" w:rsidP="00836DDF">
      <w:pPr>
        <w:pStyle w:val="Brdtext"/>
        <w:spacing w:before="230"/>
        <w:jc w:val="center"/>
        <w:rPr>
          <w:b/>
        </w:rPr>
      </w:pPr>
      <w:r>
        <w:rPr>
          <w:b/>
        </w:rPr>
        <w:t>3 kap.</w:t>
      </w:r>
    </w:p>
    <w:p w14:paraId="3411B0DD" w14:textId="77777777" w:rsidR="00624359" w:rsidRDefault="00624359" w:rsidP="00836DDF">
      <w:pPr>
        <w:pStyle w:val="Brdtext"/>
        <w:jc w:val="center"/>
      </w:pPr>
      <w:r>
        <w:t>7 §</w:t>
      </w:r>
    </w:p>
    <w:p w14:paraId="25BAE2BB" w14:textId="77777777" w:rsidR="00624359" w:rsidRPr="00935C41" w:rsidRDefault="00624359" w:rsidP="00836DDF">
      <w:pPr>
        <w:pStyle w:val="Brdtextmedindrag"/>
        <w:ind w:firstLine="0"/>
      </w:pPr>
      <w:r>
        <w:t>Statliga myndigheter och kommuner är skyldiga att utan ersättning till domstolarna låna ut de lokaler som domstolarna behöver för sina sammanträden, förutsatt att lokalerna inte är upptagna för sina huvud</w:t>
      </w:r>
      <w:r>
        <w:softHyphen/>
        <w:t>sakliga ändamål.</w:t>
      </w:r>
      <w:r w:rsidRPr="00935C41">
        <w:t xml:space="preserve"> </w:t>
      </w:r>
      <w:r>
        <w:t>Upplåtaren har dock rätt till ersättning för de särskilda kostnader som sammanträdet medför.</w:t>
      </w:r>
    </w:p>
    <w:tbl>
      <w:tblPr>
        <w:tblW w:w="5000" w:type="pct"/>
        <w:tblCellMar>
          <w:left w:w="125" w:type="dxa"/>
          <w:right w:w="125" w:type="dxa"/>
        </w:tblCellMar>
        <w:tblLook w:val="0000" w:firstRow="0" w:lastRow="0" w:firstColumn="0" w:lastColumn="0" w:noHBand="0" w:noVBand="0"/>
      </w:tblPr>
      <w:tblGrid>
        <w:gridCol w:w="2948"/>
        <w:gridCol w:w="2949"/>
      </w:tblGrid>
      <w:tr w:rsidR="00D927B8" w14:paraId="79E81DA7" w14:textId="77777777">
        <w:tc>
          <w:tcPr>
            <w:tcW w:w="2500" w:type="pct"/>
            <w:shd w:val="clear" w:color="auto" w:fill="auto"/>
            <w:tcMar>
              <w:left w:w="0" w:type="dxa"/>
            </w:tcMar>
          </w:tcPr>
          <w:p w14:paraId="0D98EE9D" w14:textId="77777777" w:rsidR="00624359" w:rsidRDefault="00624359" w:rsidP="004E1D29">
            <w:pPr>
              <w:pStyle w:val="Brdtextmedindrag"/>
            </w:pPr>
          </w:p>
        </w:tc>
        <w:tc>
          <w:tcPr>
            <w:tcW w:w="2500" w:type="pct"/>
            <w:shd w:val="clear" w:color="auto" w:fill="auto"/>
            <w:tcMar>
              <w:right w:w="0" w:type="dxa"/>
            </w:tcMar>
          </w:tcPr>
          <w:p w14:paraId="3F06A5DF" w14:textId="77777777" w:rsidR="00624359" w:rsidRPr="00935C41" w:rsidRDefault="00624359" w:rsidP="004E1D29">
            <w:pPr>
              <w:pStyle w:val="Brdtextmedindrag"/>
              <w:rPr>
                <w:i/>
                <w:iCs/>
              </w:rPr>
            </w:pPr>
            <w:r w:rsidRPr="00935C41">
              <w:rPr>
                <w:i/>
                <w:iCs/>
              </w:rPr>
              <w:t>Statliga myndigheter och kom</w:t>
            </w:r>
            <w:r>
              <w:rPr>
                <w:i/>
                <w:iCs/>
              </w:rPr>
              <w:softHyphen/>
            </w:r>
            <w:r w:rsidRPr="00935C41">
              <w:rPr>
                <w:i/>
                <w:iCs/>
              </w:rPr>
              <w:t xml:space="preserve">muner är även skyldiga att </w:t>
            </w:r>
            <w:r>
              <w:rPr>
                <w:i/>
                <w:iCs/>
              </w:rPr>
              <w:t xml:space="preserve">utan ersättning </w:t>
            </w:r>
            <w:r w:rsidRPr="00935C41">
              <w:rPr>
                <w:i/>
                <w:iCs/>
              </w:rPr>
              <w:t xml:space="preserve">bistå </w:t>
            </w:r>
            <w:r>
              <w:rPr>
                <w:i/>
                <w:iCs/>
              </w:rPr>
              <w:t>en domstol</w:t>
            </w:r>
            <w:r w:rsidRPr="00935C41">
              <w:rPr>
                <w:i/>
                <w:iCs/>
              </w:rPr>
              <w:t xml:space="preserve"> med </w:t>
            </w:r>
            <w:r>
              <w:rPr>
                <w:i/>
                <w:iCs/>
              </w:rPr>
              <w:t>att göra en akt tillgänglig i myndig</w:t>
            </w:r>
            <w:r>
              <w:rPr>
                <w:i/>
                <w:iCs/>
              </w:rPr>
              <w:softHyphen/>
              <w:t>hetens eller kommunens lokal, om</w:t>
            </w:r>
            <w:r w:rsidRPr="00935C41">
              <w:rPr>
                <w:i/>
                <w:iCs/>
              </w:rPr>
              <w:t xml:space="preserve"> domstol</w:t>
            </w:r>
            <w:r>
              <w:rPr>
                <w:i/>
                <w:iCs/>
              </w:rPr>
              <w:t>en</w:t>
            </w:r>
            <w:r w:rsidRPr="00935C41">
              <w:rPr>
                <w:i/>
                <w:iCs/>
              </w:rPr>
              <w:t xml:space="preserve"> begär det.</w:t>
            </w:r>
          </w:p>
        </w:tc>
      </w:tr>
    </w:tbl>
    <w:p w14:paraId="58141E41" w14:textId="77777777" w:rsidR="00624359" w:rsidRPr="00811E52" w:rsidRDefault="00624359" w:rsidP="00836DDF">
      <w:pPr>
        <w:pStyle w:val="Slutstreck"/>
      </w:pPr>
      <w:r w:rsidRPr="00811E52">
        <w:t>                      </w:t>
      </w:r>
    </w:p>
    <w:p w14:paraId="16D98972" w14:textId="77777777" w:rsidR="00624359" w:rsidRDefault="00624359" w:rsidP="00836DDF">
      <w:pPr>
        <w:pStyle w:val="Brdtextmedindrag"/>
      </w:pPr>
      <w:r>
        <w:t>Denna lag träder i kraft den 1 januari 2025.</w:t>
      </w:r>
    </w:p>
    <w:p w14:paraId="5F318C40" w14:textId="77777777" w:rsidR="00DB62B9" w:rsidRPr="00152749" w:rsidRDefault="00DB62B9" w:rsidP="00152749">
      <w:pPr>
        <w:pStyle w:val="Brdtextmedindrag"/>
        <w:sectPr w:rsidR="00DB62B9" w:rsidRPr="00152749" w:rsidSect="00155500">
          <w:headerReference w:type="even" r:id="rId164"/>
          <w:headerReference w:type="default" r:id="rId165"/>
          <w:footerReference w:type="even" r:id="rId166"/>
          <w:footerReference w:type="default" r:id="rId167"/>
          <w:footerReference w:type="first" r:id="rId168"/>
          <w:type w:val="continuous"/>
          <w:pgSz w:w="9356" w:h="13721" w:code="9"/>
          <w:pgMar w:top="794" w:right="2438" w:bottom="1191" w:left="1021" w:header="0" w:footer="709" w:gutter="0"/>
          <w:cols w:space="708"/>
          <w:docGrid w:linePitch="360"/>
        </w:sectPr>
      </w:pPr>
    </w:p>
    <w:p w14:paraId="344749C2" w14:textId="13F994A5" w:rsidR="00DB62B9" w:rsidRDefault="00624359" w:rsidP="00407643">
      <w:pPr>
        <w:pStyle w:val="Bilagarubrik"/>
      </w:pPr>
      <w:bookmarkStart w:id="181" w:name="_Toc167353480"/>
      <w:r>
        <w:t>Lagrådets yttrande</w:t>
      </w:r>
      <w:bookmarkEnd w:id="181"/>
    </w:p>
    <w:p w14:paraId="5B5F1796" w14:textId="77777777" w:rsidR="00624359" w:rsidRDefault="00624359" w:rsidP="00EA5B23">
      <w:pPr>
        <w:pStyle w:val="Brdtext"/>
      </w:pPr>
      <w:r w:rsidRPr="00EA5B23">
        <w:t>Utdrag ur protokoll vid sammanträde 2024-05-13</w:t>
      </w:r>
    </w:p>
    <w:p w14:paraId="775C0EF9" w14:textId="77777777" w:rsidR="00624359" w:rsidRPr="00EA5B23" w:rsidRDefault="00624359" w:rsidP="00EA5B23">
      <w:pPr>
        <w:pStyle w:val="Brdtextmedindrag"/>
      </w:pPr>
    </w:p>
    <w:p w14:paraId="6A18BED7" w14:textId="77777777" w:rsidR="00624359" w:rsidRDefault="00624359" w:rsidP="00EA5B23">
      <w:pPr>
        <w:pStyle w:val="Brdtext"/>
      </w:pPr>
      <w:r w:rsidRPr="00EA5B23">
        <w:rPr>
          <w:b/>
          <w:bCs/>
        </w:rPr>
        <w:t>Närvarande</w:t>
      </w:r>
      <w:r w:rsidRPr="00EA5B23">
        <w:t>: F.d. justitierådet Mari Andersson samt justitieråden Kristina Svahn Starrsjö och Eric M. Runesson</w:t>
      </w:r>
    </w:p>
    <w:p w14:paraId="525E26C8" w14:textId="77777777" w:rsidR="00624359" w:rsidRDefault="00624359" w:rsidP="00EA5B23">
      <w:pPr>
        <w:pStyle w:val="Rubrik2utannumrering"/>
      </w:pPr>
      <w:r>
        <w:t>Steg på vägen mot en mer effektiv miljöprövning</w:t>
      </w:r>
    </w:p>
    <w:p w14:paraId="010296FC" w14:textId="390E4357" w:rsidR="00624359" w:rsidRDefault="00624359" w:rsidP="00EA5B23">
      <w:pPr>
        <w:pStyle w:val="Brdtext"/>
      </w:pPr>
      <w:r>
        <w:t xml:space="preserve">Enligt en lagrådsremiss den 2 maj 2024 har regeringen (Klimat- och näringslivsdepartementet) beslutat inhämta Lagrådets yttrande över förslag till </w:t>
      </w:r>
    </w:p>
    <w:p w14:paraId="5B66EA3B" w14:textId="2F85634B" w:rsidR="00624359" w:rsidRDefault="00624359" w:rsidP="00EA5B23">
      <w:pPr>
        <w:pStyle w:val="Numreradlista"/>
      </w:pPr>
      <w:r>
        <w:t xml:space="preserve">lag om ändring i miljöbalken, </w:t>
      </w:r>
    </w:p>
    <w:p w14:paraId="1634CB7A" w14:textId="2B3F0565" w:rsidR="00624359" w:rsidRDefault="00624359" w:rsidP="00EA5B23">
      <w:pPr>
        <w:pStyle w:val="Numreradlista"/>
      </w:pPr>
      <w:r>
        <w:t xml:space="preserve">lag om ändring i lagen (1966:314) om kontinentalsockeln, </w:t>
      </w:r>
    </w:p>
    <w:p w14:paraId="026ED7CC" w14:textId="2BBEC2AB" w:rsidR="00624359" w:rsidRDefault="00624359" w:rsidP="00EA5B23">
      <w:pPr>
        <w:pStyle w:val="Numreradlista"/>
      </w:pPr>
      <w:r>
        <w:t xml:space="preserve">lag om ändring i lagen (1978:160) om vissa rörledningar, </w:t>
      </w:r>
    </w:p>
    <w:p w14:paraId="715963BB" w14:textId="503EDED4" w:rsidR="00624359" w:rsidRDefault="00624359" w:rsidP="00EA5B23">
      <w:pPr>
        <w:pStyle w:val="Numreradlista"/>
      </w:pPr>
      <w:r>
        <w:t>lag om ändring i lagen (1983:293) om inrättande, utvidgning och avlysning av allmän farled och allmän hamn,</w:t>
      </w:r>
    </w:p>
    <w:p w14:paraId="66C79722" w14:textId="0FB1D63A" w:rsidR="00624359" w:rsidRDefault="00624359" w:rsidP="00EA5B23">
      <w:pPr>
        <w:pStyle w:val="Numreradlista"/>
      </w:pPr>
      <w:r>
        <w:t xml:space="preserve">lag om ändring i lagen (1984:3) om kärnteknisk verksamhet, </w:t>
      </w:r>
    </w:p>
    <w:p w14:paraId="11FDCF37" w14:textId="5A230FB6" w:rsidR="00624359" w:rsidRDefault="00624359" w:rsidP="00EA5B23">
      <w:pPr>
        <w:pStyle w:val="Numreradlista"/>
      </w:pPr>
      <w:r>
        <w:t xml:space="preserve">lag om ändring i lagen (1992:1140) om Sveriges ekonomiska zon, </w:t>
      </w:r>
    </w:p>
    <w:p w14:paraId="51033EFB" w14:textId="0E1E9E46" w:rsidR="00624359" w:rsidRDefault="00624359" w:rsidP="00EA5B23">
      <w:pPr>
        <w:pStyle w:val="Numreradlista"/>
      </w:pPr>
      <w:r>
        <w:t xml:space="preserve">lag om ändring i ellagen (1997:857), </w:t>
      </w:r>
    </w:p>
    <w:p w14:paraId="04940066" w14:textId="47AA9F26" w:rsidR="00624359" w:rsidRDefault="00624359" w:rsidP="00EA5B23">
      <w:pPr>
        <w:pStyle w:val="Numreradlista"/>
      </w:pPr>
      <w:r>
        <w:t xml:space="preserve">lag om ändring i lagen (1998:812) med särskilda bestämmelser om vattenverksamheter, </w:t>
      </w:r>
    </w:p>
    <w:p w14:paraId="3CDFFB08" w14:textId="77A845B9" w:rsidR="00624359" w:rsidRDefault="00624359" w:rsidP="00EA5B23">
      <w:pPr>
        <w:pStyle w:val="Numreradlista"/>
      </w:pPr>
      <w:r>
        <w:t xml:space="preserve">lag om ändring i naturgaslagen (2005:403), </w:t>
      </w:r>
    </w:p>
    <w:p w14:paraId="77AE41A9" w14:textId="0D87D102" w:rsidR="00624359" w:rsidRDefault="00624359" w:rsidP="00EA5B23">
      <w:pPr>
        <w:pStyle w:val="Numreradlista"/>
      </w:pPr>
      <w:r>
        <w:t>lag om ändring i lagen (2010:921) om mark- och miljödomstolar.</w:t>
      </w:r>
    </w:p>
    <w:p w14:paraId="7319F5D7" w14:textId="77777777" w:rsidR="00624359" w:rsidRDefault="00624359" w:rsidP="00EA5B23">
      <w:pPr>
        <w:pStyle w:val="Brdtextefternumreradlista"/>
      </w:pPr>
      <w:r>
        <w:t xml:space="preserve">Förslagen har inför Lagrådet föredragits av kanslirådet Linn Åkesson och departementssekreteraren Kristin Skeppsby. </w:t>
      </w:r>
    </w:p>
    <w:p w14:paraId="1855DE1E" w14:textId="77777777" w:rsidR="00624359" w:rsidRPr="00EA5B23" w:rsidRDefault="00624359" w:rsidP="00EA5B23">
      <w:pPr>
        <w:pStyle w:val="Brdtextmedindrag"/>
      </w:pPr>
    </w:p>
    <w:p w14:paraId="45F92647" w14:textId="77777777" w:rsidR="00624359" w:rsidRDefault="00624359" w:rsidP="00EA5B23">
      <w:pPr>
        <w:pStyle w:val="Brdtext"/>
      </w:pPr>
      <w:r>
        <w:t xml:space="preserve">Förslagen föranleder följande yttrande. </w:t>
      </w:r>
    </w:p>
    <w:p w14:paraId="023E3E4D" w14:textId="77777777" w:rsidR="00624359" w:rsidRDefault="00624359" w:rsidP="00EA5B23">
      <w:pPr>
        <w:pStyle w:val="Rubrik3utannumrering"/>
      </w:pPr>
      <w:r>
        <w:t>Förslaget till lag om ändring i miljöbalken</w:t>
      </w:r>
    </w:p>
    <w:p w14:paraId="28E8AE8C" w14:textId="77777777" w:rsidR="00624359" w:rsidRDefault="00624359" w:rsidP="00EA5B23">
      <w:pPr>
        <w:pStyle w:val="Rubrik4utannumrering"/>
        <w:spacing w:before="0"/>
      </w:pPr>
      <w:r>
        <w:t xml:space="preserve">6 kap. 20 § och 24 kap. 14 a § </w:t>
      </w:r>
    </w:p>
    <w:p w14:paraId="017CE88A" w14:textId="1D12C039" w:rsidR="00624359" w:rsidRDefault="00624359" w:rsidP="00EA5B23">
      <w:pPr>
        <w:pStyle w:val="Brdtext"/>
      </w:pPr>
      <w:r>
        <w:t xml:space="preserve">6 kap. 20 § innehåller bestämmelser om när en specifik miljöbedömning ska göras vid bl.a. tillståndsprövningar. En sådan miljöbedömning görs med stöd av en miljökonsekvensbeskrivning. Enligt första stycket punkt 1 – som föreslås oförändrad – ska en sådan bedömning som huvudregel göras innan ett tillstånd som avses i 7 kap. 28 a § (Natura 2000-tillstånd) kan ges. </w:t>
      </w:r>
    </w:p>
    <w:p w14:paraId="6E8EB734" w14:textId="77777777" w:rsidR="00624359" w:rsidRPr="00EA5B23" w:rsidRDefault="00624359" w:rsidP="00EA5B23">
      <w:pPr>
        <w:pStyle w:val="Brdtextmedindrag"/>
      </w:pPr>
    </w:p>
    <w:p w14:paraId="2FF198AD" w14:textId="77777777" w:rsidR="00624359" w:rsidRDefault="00624359" w:rsidP="00EA5B23">
      <w:pPr>
        <w:pStyle w:val="Brdtext"/>
      </w:pPr>
      <w:r>
        <w:t>I andra stycket anges att en specifik miljöbedömning dock inte krävs vid prövningar som avses i förslaget till 24 kap. 14 a §.</w:t>
      </w:r>
    </w:p>
    <w:p w14:paraId="3A480B4B" w14:textId="77777777" w:rsidR="00624359" w:rsidRPr="00EA5B23" w:rsidRDefault="00624359" w:rsidP="00EA5B23">
      <w:pPr>
        <w:pStyle w:val="Brdtextmedindrag"/>
      </w:pPr>
    </w:p>
    <w:p w14:paraId="627AF492" w14:textId="572634D1" w:rsidR="00624359" w:rsidRDefault="00624359" w:rsidP="00EA5B23">
      <w:pPr>
        <w:pStyle w:val="Brdtext"/>
      </w:pPr>
      <w:r>
        <w:t>24 kap. 14 a § behandlar möjligheten till förlängning av vissa tillstånd, bl.a. Natura 2000-tillstånd. Ett Natura 2000-tillstånd ska, på ansökan av tillståndshavaren, kunna förlängas i upp till tre år om det är lämpligt och förlängningen sker samtidigt som giltigheten för ett tidsbegränsat tillstånd enligt 9 eller 11 kap. (som också innefattas i förslaget) förlängs för samma verksamhet som tidigare har fått tillstånd.</w:t>
      </w:r>
    </w:p>
    <w:p w14:paraId="797B7B86" w14:textId="77777777" w:rsidR="00624359" w:rsidRPr="00EA5B23" w:rsidRDefault="00624359" w:rsidP="00EA5B23">
      <w:pPr>
        <w:pStyle w:val="Brdtextmedindrag"/>
      </w:pPr>
    </w:p>
    <w:p w14:paraId="22057492" w14:textId="2C34B5B6" w:rsidR="00624359" w:rsidRDefault="00624359" w:rsidP="00EA5B23">
      <w:pPr>
        <w:pStyle w:val="Brdtext"/>
      </w:pPr>
      <w:r>
        <w:t>Ett Natura 2000-tillstånd krävs för verksamheter och åtgärder som på ett betydande sätt kan påverka miljön i ett Natura 2000-område (7 kap. 28 a §). Ett Natura 2000-område utpekas enligt regler i fågeldirektivet och livsmiljödirektivet, även kallat art- och habitat-direktivet.</w:t>
      </w:r>
    </w:p>
    <w:p w14:paraId="2CEB2982" w14:textId="77777777" w:rsidR="00624359" w:rsidRPr="00EA5B23" w:rsidRDefault="00624359" w:rsidP="00EA5B23">
      <w:pPr>
        <w:pStyle w:val="Brdtextmedindrag"/>
      </w:pPr>
    </w:p>
    <w:p w14:paraId="4655DA02" w14:textId="77777777" w:rsidR="00624359" w:rsidRDefault="00624359" w:rsidP="00EA5B23">
      <w:pPr>
        <w:pStyle w:val="Brdtext"/>
      </w:pPr>
      <w:r>
        <w:t xml:space="preserve">Den föreslagna regleringens förenlighet med rättsordningen (där EU-rätten är en del) ska bedömas av Lagrådet (se 8 kap. 22 § regeringsformen). </w:t>
      </w:r>
    </w:p>
    <w:p w14:paraId="128B006B" w14:textId="77777777" w:rsidR="00624359" w:rsidRPr="00EA5B23" w:rsidRDefault="00624359" w:rsidP="00EA5B23">
      <w:pPr>
        <w:pStyle w:val="Brdtextmedindrag"/>
      </w:pPr>
    </w:p>
    <w:p w14:paraId="669957D0" w14:textId="08E948D4" w:rsidR="00624359" w:rsidRDefault="00624359" w:rsidP="00EA5B23">
      <w:pPr>
        <w:pStyle w:val="Brdtext"/>
      </w:pPr>
      <w:r>
        <w:t>Fallet att en verksamhet som bedömts kunna ha en betydande påverkan på miljön i ett Natura 2000-område har fått ett tidsbegränsat tillstånd väcker frågor om en förlängning kan ges utan en bedömning grundad på en ny miljökonsekvensbeskrivning. En utgångspunkt är att det ursprungliga tillståndsbeslutet bara gäller i fråga om vad som har prövats i tillstånds</w:t>
      </w:r>
      <w:r>
        <w:softHyphen/>
        <w:t>ärendet (jfr 24 kap. 1 § första stycket) och att prövningen avser inverkan av omständigheter endast under den tid för vilken tillstånd har getts. Tillståndet innefattar således inte frågor om hur någon prövad omständig</w:t>
      </w:r>
      <w:r>
        <w:softHyphen/>
        <w:t>het kan inverka under en längre tid än vad tillståndet avser. Tillståndet kan givetvis inte heller ha innefattat någon prövning av inverkan av ändrade omständigheter eller betydelsen av ny kunskap. Ytterligare en utgångs</w:t>
      </w:r>
      <w:r>
        <w:softHyphen/>
        <w:t>punkt är att tillståndet har kommit till efter en korrekt tillståndsprövning enligt miljöbalken, vilken i sin tur i dessa delar bygger på ett genom</w:t>
      </w:r>
      <w:r>
        <w:softHyphen/>
        <w:t xml:space="preserve">förande av de nämnda direktiven. </w:t>
      </w:r>
    </w:p>
    <w:p w14:paraId="683EE0DD" w14:textId="77777777" w:rsidR="00624359" w:rsidRPr="00EA5B23" w:rsidRDefault="00624359" w:rsidP="00EA5B23">
      <w:pPr>
        <w:pStyle w:val="Brdtextmedindrag"/>
      </w:pPr>
    </w:p>
    <w:p w14:paraId="23CAC5A5" w14:textId="77777777" w:rsidR="00624359" w:rsidRDefault="00624359" w:rsidP="00EA5B23">
      <w:pPr>
        <w:pStyle w:val="Brdtext"/>
      </w:pPr>
      <w:r>
        <w:t xml:space="preserve">Regler och riktlinjer för hur en tillståndsprövning av projekt och planer ska ske framgår bl.a. av artikel 6.3 i livsmiljödirektivet, som lyder: </w:t>
      </w:r>
    </w:p>
    <w:p w14:paraId="350D00D1" w14:textId="6D8CA087" w:rsidR="00624359" w:rsidRDefault="00624359" w:rsidP="00EA5B23">
      <w:pPr>
        <w:pStyle w:val="Citat"/>
      </w:pPr>
      <w:r>
        <w:t>Alla planer eller projekt som inte direkt hänger samman med eller är nödvändiga för skötseln och förvaltningen av ett område, men som enskilt eller i kombination med andra planer eller projekt kan påverka området på ett betydande sätt, skall på lämpligt sätt bedömas med avseende på konsekvenserna för målsättningen vad gäller bevarandet av området. Med ledning av slutsatserna från bedömningen av konse</w:t>
      </w:r>
      <w:r>
        <w:softHyphen/>
        <w:t>kvenserna för området och om inte annat följer av punkt 4, skall de behöriga nationella myndigheterna godkänna planen eller projektet först efter att ha försäkrat sig om att det berörda området inte kommer att ta skada och, om detta är lämpligt, efter att ha hört allmänhetens åsikt.</w:t>
      </w:r>
    </w:p>
    <w:p w14:paraId="4EE51C67" w14:textId="77777777" w:rsidR="00624359" w:rsidRDefault="00624359" w:rsidP="00EA5B23">
      <w:pPr>
        <w:pStyle w:val="Brdtext"/>
      </w:pPr>
      <w:r>
        <w:t>Rättsläget har sammanfattats av EU-domstolen bl.a. i mål C-441/17 Białowieżaskogen, EU:C:2018:255 punkterna 110–115). Där uttalar EU-domstolen:</w:t>
      </w:r>
    </w:p>
    <w:p w14:paraId="467F8A63" w14:textId="77777777" w:rsidR="00624359" w:rsidRDefault="00624359" w:rsidP="00EA5B23">
      <w:pPr>
        <w:pStyle w:val="Citat"/>
      </w:pPr>
      <w:r>
        <w:t>110 Artikel 6.3 i livsmiljödirektivet skiljer mellan två faser.</w:t>
      </w:r>
    </w:p>
    <w:p w14:paraId="25ECD22E" w14:textId="46F7472A" w:rsidR="00624359" w:rsidRDefault="00624359" w:rsidP="00EA5B23">
      <w:pPr>
        <w:pStyle w:val="Citat"/>
      </w:pPr>
      <w:r>
        <w:t>111 Den första fasen, som avses i den första meningen i denna bestämmelse, innebär att medlemsstaterna ska göra en lämplig bedöm</w:t>
      </w:r>
      <w:r>
        <w:softHyphen/>
        <w:t>ning av en plans eller ett projekts konsekvenser om planen eller projektet kan ha en betydande påverkan på det berörda skyddade området […].</w:t>
      </w:r>
    </w:p>
    <w:p w14:paraId="0947FCDD" w14:textId="77777777" w:rsidR="00624359" w:rsidRDefault="00624359" w:rsidP="00EA5B23">
      <w:pPr>
        <w:pStyle w:val="Citat"/>
      </w:pPr>
      <w:r>
        <w:t>112 I synnerhet när en plan eller ett projekt som inte direkt hänger samman med eller inte är nödvändigt för skötseln och förvaltningen av ett område riskerar att äventyra bevarandemålen för området ska planen eller projektet, i enlighet med försiktighetsprincipen, anses kunna påverka området på ett betydande sätt. Bedömningen av denna risk ska göras bland annat med hänsyn till särarten av och de miljömässiga förhållandena inom det område som berörs av en sådan plan eller ett sådant projekt […].</w:t>
      </w:r>
    </w:p>
    <w:p w14:paraId="29BC6F12" w14:textId="77777777" w:rsidR="00624359" w:rsidRDefault="00624359" w:rsidP="00EA5B23">
      <w:pPr>
        <w:pStyle w:val="Citat"/>
      </w:pPr>
      <w:r>
        <w:t xml:space="preserve">113 Den lämpliga bedömning av en plans eller ett projekts konsekvenser på det berörda området som ska göras enligt artikel 6.3 första meningen i livsmiljödirektivet förutsätter att alla aspekter av planen eller projektet som, enskilt eller i kombination med andra planer eller projekt, kan påverka målsättningen vad gäller bevarandet av området identifieras, med hjälp av bästa möjliga vetenskapliga kunskap på området […]. </w:t>
      </w:r>
    </w:p>
    <w:p w14:paraId="3CFDD5A3" w14:textId="1771F44C" w:rsidR="00624359" w:rsidRDefault="00624359" w:rsidP="00EA5B23">
      <w:pPr>
        <w:pStyle w:val="Citat"/>
      </w:pPr>
      <w:r>
        <w:t>114 Således får bedömningen enligt artikel 6.3 första meningen i livsmiljödirektivet inte innehålla några brister och måste omfatta full</w:t>
      </w:r>
      <w:r>
        <w:softHyphen/>
        <w:t>ständiga, exakta och slutliga bedömningar och slutsatser, på grundval av vilka varje rimligt vetenskapligt tvivel kan skingras vad gäller de planerade arbetenas inverkan på det berörda skyddade området […].</w:t>
      </w:r>
    </w:p>
    <w:p w14:paraId="70F9AEB8" w14:textId="09B5B984" w:rsidR="00624359" w:rsidRDefault="00624359" w:rsidP="00EA5B23">
      <w:pPr>
        <w:pStyle w:val="Citat"/>
      </w:pPr>
      <w:r>
        <w:t>115 Den andra fasen, som avses i artikel 6.3 andra meningen i livs</w:t>
      </w:r>
      <w:r>
        <w:softHyphen/>
        <w:t xml:space="preserve">miljödirektivet, följer efter den lämpliga bedömningen och innebär att en sådan plan eller ett sådant projekt endast får godkännas under förutsättning att det berörda området inte kommer att ta skada, om inte annat följer av bestämmelserna i punkt 4 i nämnda artikel […]. </w:t>
      </w:r>
    </w:p>
    <w:p w14:paraId="35B0C740" w14:textId="77777777" w:rsidR="00624359" w:rsidRDefault="00624359" w:rsidP="00EA5B23">
      <w:pPr>
        <w:pStyle w:val="Brdtext"/>
      </w:pPr>
      <w:r>
        <w:t>Domstolen sammanfattar sin bedömning på följande sätt</w:t>
      </w:r>
    </w:p>
    <w:p w14:paraId="59D8A635" w14:textId="77777777" w:rsidR="00624359" w:rsidRDefault="00624359" w:rsidP="00EA5B23">
      <w:pPr>
        <w:pStyle w:val="Citat"/>
      </w:pPr>
      <w:r>
        <w:t>120 Det framgår av fast rättspraxis att det är vid tidpunkten för beslutet att tillåta projektet som det ur ett vetenskapligt perspektiv inte får föreligga några rimliga tvivel om att verksamheten inte kan ha en skadlig inverkan på det berörda området […].</w:t>
      </w:r>
    </w:p>
    <w:p w14:paraId="676D35CA" w14:textId="77777777" w:rsidR="00624359" w:rsidRDefault="00624359" w:rsidP="00EA5B23">
      <w:pPr>
        <w:pStyle w:val="Brdtext"/>
      </w:pPr>
      <w:r>
        <w:t>Högsta domstolen har i ”Bungedomen” NJA 2013 s. 613 med hänvisning till EU-domstolens praxis bedömt att prövningen inte får vara uppdelad utan att en samlad bedömning ska göras i något skede och att denna bedömning ska vara fullständig, exakt och slutlig.</w:t>
      </w:r>
    </w:p>
    <w:p w14:paraId="1A93D00D" w14:textId="77777777" w:rsidR="00624359" w:rsidRPr="00EA5B23" w:rsidRDefault="00624359" w:rsidP="00EA5B23">
      <w:pPr>
        <w:pStyle w:val="Brdtextmedindrag"/>
      </w:pPr>
    </w:p>
    <w:p w14:paraId="63B56DDB" w14:textId="1B9AAF62" w:rsidR="00624359" w:rsidRDefault="00624359" w:rsidP="00EA5B23">
      <w:pPr>
        <w:pStyle w:val="Brdtext"/>
      </w:pPr>
      <w:r>
        <w:t>Lagrådet menar att den inverkan som en förlängd verksamhet kan få på ett Natura 2000-område måste bedömas enligt de krav som följer av artikel 6.3 i livsmiljödirektivet. Denna prövning måste innefatta en helhets</w:t>
      </w:r>
      <w:r>
        <w:softHyphen/>
        <w:t xml:space="preserve">bedömning bl.a. med beaktande av nya omständigheter och ny kunskap om betydelsen av de omständigheter som var kända vid den första tillståndsprövningen. </w:t>
      </w:r>
    </w:p>
    <w:p w14:paraId="4835BB9F" w14:textId="77777777" w:rsidR="00624359" w:rsidRPr="001F4E91" w:rsidRDefault="00624359" w:rsidP="001F4E91">
      <w:pPr>
        <w:pStyle w:val="Brdtextmedindrag"/>
      </w:pPr>
    </w:p>
    <w:p w14:paraId="424464D7" w14:textId="5F1377D6" w:rsidR="00624359" w:rsidRDefault="00624359" w:rsidP="00EA5B23">
      <w:pPr>
        <w:pStyle w:val="Brdtext"/>
      </w:pPr>
      <w:r>
        <w:t xml:space="preserve">I Sverige har direktivet implementerats på så sätt att den lämpliga bedömning som artikel 6.3 förutsätter ska göras inom ramen för en specifik miljöbedömning (jfr 6 kap. 20 §). Enligt Lagrådets uppfattning lämnar livsmiljödirektivet inte något utrymme för en fri lämplighetsbedömning. För att ett förlängt tillstånd ska kunna ges krävs, såsom direktivet är implementerat, att frågan om en förlängning prövas på grundval av en specifik miljöbedömning. </w:t>
      </w:r>
    </w:p>
    <w:p w14:paraId="4A4FF835" w14:textId="77777777" w:rsidR="00624359" w:rsidRPr="00EA5B23" w:rsidRDefault="00624359" w:rsidP="00EA5B23">
      <w:pPr>
        <w:pStyle w:val="Brdtextmedindrag"/>
      </w:pPr>
    </w:p>
    <w:p w14:paraId="54DD76BA" w14:textId="77777777" w:rsidR="00624359" w:rsidRDefault="00624359" w:rsidP="00EA5B23">
      <w:pPr>
        <w:pStyle w:val="Brdtext"/>
      </w:pPr>
      <w:r>
        <w:t>I lagrådsremissen diskuteras betydelsen av ändrade omständigheter och nya upptäckter som kan ha inverkan på skyddsintresset, och det uttalas att tillståndsmyndigheten ska beakta sådant vid en lämplighetsbedömning. Om en prövning ska kunna ske på annat underlag än en specifik miljöbedömning krävs, enligt Lagrådets mening, kompletterande regler som säkerställer att bedömningen av ärenden om giltighetsförlängning sker i enlighet med artikel 6.3 i livsmiljödirektivet.</w:t>
      </w:r>
    </w:p>
    <w:p w14:paraId="74766C4F" w14:textId="77777777" w:rsidR="00624359" w:rsidRPr="00EA5B23" w:rsidRDefault="00624359" w:rsidP="00EA5B23">
      <w:pPr>
        <w:pStyle w:val="Brdtextmedindrag"/>
      </w:pPr>
    </w:p>
    <w:p w14:paraId="4F20A99E" w14:textId="77777777" w:rsidR="00624359" w:rsidRDefault="00624359" w:rsidP="00EA5B23">
      <w:pPr>
        <w:pStyle w:val="Brdtext"/>
      </w:pPr>
      <w:r>
        <w:t>Lagrådet avstyrker därför förslagen såvitt avser förlängning av tillstånd som avses i 7 kap. 28 a §.</w:t>
      </w:r>
    </w:p>
    <w:p w14:paraId="12B35C12" w14:textId="77777777" w:rsidR="00624359" w:rsidRPr="00EA5B23" w:rsidRDefault="00624359" w:rsidP="00EA5B23">
      <w:pPr>
        <w:pStyle w:val="Brdtextmedindrag"/>
      </w:pPr>
    </w:p>
    <w:p w14:paraId="3317E964" w14:textId="77777777" w:rsidR="00624359" w:rsidRDefault="00624359" w:rsidP="00EA5B23">
      <w:pPr>
        <w:pStyle w:val="Brdtext"/>
      </w:pPr>
      <w:r>
        <w:t>Lagrådet ser även skäl att påpeka att en direktivkonform Natura 2000-prövning förutsätter att den sker fristående från andra intressen som i och för sig kan tala för att en förlängning bör medges.</w:t>
      </w:r>
    </w:p>
    <w:p w14:paraId="40E8AC23" w14:textId="77777777" w:rsidR="00624359" w:rsidRPr="001F4E91" w:rsidRDefault="00624359" w:rsidP="001F4E91">
      <w:pPr>
        <w:pStyle w:val="Brdtextmedindrag"/>
      </w:pPr>
    </w:p>
    <w:p w14:paraId="376176BF" w14:textId="39209B00" w:rsidR="00624359" w:rsidRDefault="00624359" w:rsidP="00EA5B23">
      <w:pPr>
        <w:pStyle w:val="Brdtext"/>
      </w:pPr>
      <w:r>
        <w:t>Vad som nu sagts om det obligatoriska skyddet av Natura 2000-områden kan utsträckas till konsekvenserna av vattendirektivet (ramdirektiv 2000/60/EG), när en förlängning prövas mot bakgrund av ett tillstånd enligt 11 kap. I den fortsatta beredningen av detta lagstiftningsärende bör det därför klargöras om en bedömning kan baseras på lämplighets</w:t>
      </w:r>
      <w:r>
        <w:softHyphen/>
        <w:t>överväganden när det gäller tillstånd till förlängning av en verksamhet som ger upphov till en förorening eller störning som innebär att vattenmiljön försämras på ett otillåtet sätt eller som har sådan betydelse att det äventyrar möjligheten att uppnå den status eller potential som vattnet ska ha enligt en miljökvalitetsnorm.</w:t>
      </w:r>
    </w:p>
    <w:p w14:paraId="311559ED" w14:textId="77777777" w:rsidR="00624359" w:rsidRDefault="00624359" w:rsidP="00EA5B23">
      <w:pPr>
        <w:pStyle w:val="Rubrik4utannumrering"/>
      </w:pPr>
      <w:r>
        <w:t>Övriga lagförslag</w:t>
      </w:r>
    </w:p>
    <w:p w14:paraId="338D8457" w14:textId="1B279917" w:rsidR="00624359" w:rsidRDefault="00624359" w:rsidP="00EA5B23">
      <w:pPr>
        <w:pStyle w:val="Brdtext"/>
      </w:pPr>
      <w:r>
        <w:t>Lagrådet lämnar förslagen utan erinran.</w:t>
      </w:r>
    </w:p>
    <w:p w14:paraId="67737765" w14:textId="77777777" w:rsidR="00624359" w:rsidRPr="001F4E91" w:rsidRDefault="00624359" w:rsidP="001F4E91">
      <w:pPr>
        <w:pStyle w:val="Brdtextmedindrag"/>
        <w:sectPr w:rsidR="00624359" w:rsidRPr="001F4E91" w:rsidSect="00155500">
          <w:headerReference w:type="even" r:id="rId169"/>
          <w:headerReference w:type="default" r:id="rId170"/>
          <w:footerReference w:type="even" r:id="rId171"/>
          <w:footerReference w:type="default" r:id="rId172"/>
          <w:headerReference w:type="first" r:id="rId173"/>
          <w:footerReference w:type="first" r:id="rId174"/>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6A010136" w14:textId="50D03041" w:rsidR="00624359" w:rsidRDefault="00D14C5D" w:rsidP="00601D40">
          <w:pPr>
            <w:pStyle w:val="Proprubrik"/>
            <w:spacing w:before="720" w:after="190"/>
          </w:pPr>
          <w:r>
            <w:t>Klimat- och näringslivsdepartementet</w:t>
          </w:r>
        </w:p>
      </w:sdtContent>
    </w:sdt>
    <w:p w14:paraId="439857D3" w14:textId="765BFF2B" w:rsidR="00624359" w:rsidRDefault="00624359" w:rsidP="00F85486">
      <w:pPr>
        <w:pStyle w:val="Proputdrag"/>
      </w:pPr>
      <w:bookmarkStart w:id="182" w:name="_Toc167353481"/>
      <w:r>
        <w:t xml:space="preserve">Utdrag ur protokoll vid regeringssammanträde </w:t>
      </w:r>
      <w:sdt>
        <w:sdtPr>
          <w:alias w:val="Datum"/>
          <w:tag w:val="Datum"/>
          <w:id w:val="679708000"/>
          <w:placeholder>
            <w:docPart w:val="A77CB2A1EAB8459EA7BBD8169E4D661E"/>
          </w:placeholder>
          <w:date w:fullDate="2024-05-23T00:00:00Z">
            <w:dateFormat w:val="'den' d MMMM yyyy"/>
            <w:lid w:val="sv-SE"/>
            <w:storeMappedDataAs w:val="dateTime"/>
            <w:calendar w:val="gregorian"/>
          </w:date>
        </w:sdtPr>
        <w:sdtEndPr/>
        <w:sdtContent>
          <w:r w:rsidR="005C4F59">
            <w:t>den 23 maj 2024</w:t>
          </w:r>
        </w:sdtContent>
      </w:sdt>
      <w:bookmarkEnd w:id="182"/>
    </w:p>
    <w:p w14:paraId="466E0003" w14:textId="77777777" w:rsidR="00624359" w:rsidRDefault="00624359" w:rsidP="00F85486">
      <w:pPr>
        <w:pStyle w:val="Brdtext"/>
        <w:jc w:val="left"/>
      </w:pPr>
    </w:p>
    <w:p w14:paraId="05033C13" w14:textId="41A3CF89" w:rsidR="00624359" w:rsidRDefault="00624359"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D14C5D">
            <w:t>statsminister Kristersson, ordförande, och statsråden Busch, Billström, Svantesson, Ankarberg Johansson, Edholm, J Pehrson, Waltersson Grönvall, Strömmer, Roswall, Forssmed, Tenje, Slottner, Wykman, Malmer Stenergard, Kullgren, Pourmokhtari</w:t>
          </w:r>
        </w:sdtContent>
      </w:sdt>
    </w:p>
    <w:p w14:paraId="6824553B" w14:textId="77777777" w:rsidR="00624359" w:rsidRDefault="00624359" w:rsidP="00F85486">
      <w:pPr>
        <w:pStyle w:val="Brdtext"/>
        <w:jc w:val="left"/>
      </w:pPr>
    </w:p>
    <w:p w14:paraId="54E69857" w14:textId="3581A07E" w:rsidR="00624359" w:rsidRDefault="00624359" w:rsidP="00F85486">
      <w:pPr>
        <w:pStyle w:val="Brdtext"/>
        <w:jc w:val="left"/>
      </w:pPr>
      <w:r>
        <w:t xml:space="preserve">Föredragande: statsrådet </w:t>
      </w:r>
      <w:sdt>
        <w:sdtPr>
          <w:alias w:val="Foredragande"/>
          <w:tag w:val="Foredragande"/>
          <w:id w:val="1160741249"/>
          <w:placeholder>
            <w:docPart w:val="AC2D15E72EAB407997727FDE80984A33"/>
          </w:placeholder>
          <w:text w:multiLine="1"/>
        </w:sdtPr>
        <w:sdtEndPr/>
        <w:sdtContent>
          <w:r w:rsidR="005C4F59">
            <w:t>Pourmokhtari</w:t>
          </w:r>
        </w:sdtContent>
      </w:sdt>
    </w:p>
    <w:p w14:paraId="2D6F2EA1" w14:textId="77777777" w:rsidR="00624359" w:rsidRPr="00827386" w:rsidRDefault="00624359" w:rsidP="00F85486">
      <w:pPr>
        <w:pStyle w:val="Brdtext"/>
        <w:jc w:val="left"/>
        <w:rPr>
          <w:szCs w:val="21"/>
        </w:rPr>
      </w:pPr>
    </w:p>
    <w:p w14:paraId="1D5C94FB" w14:textId="77777777" w:rsidR="00624359" w:rsidRPr="00915BF3" w:rsidRDefault="00624359" w:rsidP="00F85486">
      <w:pPr>
        <w:pStyle w:val="Slutstreck"/>
      </w:pPr>
      <w:r w:rsidRPr="008B7E85">
        <w:t>                    </w:t>
      </w:r>
    </w:p>
    <w:p w14:paraId="03CC2765" w14:textId="77777777" w:rsidR="00624359" w:rsidRPr="006E102E" w:rsidRDefault="00624359" w:rsidP="00F85486">
      <w:pPr>
        <w:pStyle w:val="Brdtext"/>
        <w:jc w:val="left"/>
        <w:rPr>
          <w:sz w:val="18"/>
          <w:szCs w:val="18"/>
        </w:rPr>
      </w:pPr>
    </w:p>
    <w:p w14:paraId="4A1008BC" w14:textId="77777777" w:rsidR="00624359" w:rsidRDefault="00624359" w:rsidP="00F85486">
      <w:pPr>
        <w:pStyle w:val="Brdtext"/>
        <w:jc w:val="left"/>
      </w:pPr>
    </w:p>
    <w:p w14:paraId="642BF33B" w14:textId="152A6449" w:rsidR="00624359" w:rsidRDefault="00624359"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D14C5D">
            <w:t xml:space="preserve">Steg på vägen </w:t>
          </w:r>
          <w:r w:rsidR="00675910">
            <w:t>mot</w:t>
          </w:r>
          <w:r w:rsidR="00D14C5D">
            <w:t xml:space="preserve"> en mer effektiv miljöprövning</w:t>
          </w:r>
        </w:sdtContent>
      </w:sdt>
    </w:p>
    <w:p w14:paraId="47E667AB" w14:textId="77777777" w:rsidR="00DB62B9" w:rsidRPr="00152749" w:rsidRDefault="00DB62B9" w:rsidP="00152749">
      <w:pPr>
        <w:pStyle w:val="Brdtextmedindrag"/>
      </w:pPr>
    </w:p>
    <w:sectPr w:rsidR="00DB62B9" w:rsidRPr="00152749" w:rsidSect="00155500">
      <w:headerReference w:type="even" r:id="rId175"/>
      <w:headerReference w:type="default" r:id="rId176"/>
      <w:footerReference w:type="even" r:id="rId177"/>
      <w:footerReference w:type="default" r:id="rId178"/>
      <w:headerReference w:type="first" r:id="rId179"/>
      <w:footerReference w:type="first" r:id="rId180"/>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D241F87" w14:textId="77777777" w:rsidR="00F01F4D" w:rsidRDefault="00F01F4D" w:rsidP="00F8009C">
      <w:r>
        <w:separator/>
      </w:r>
    </w:p>
  </w:endnote>
  <w:endnote w:type="continuationSeparator" w:id="0">
    <w:p w14:paraId="4DEE5950" w14:textId="77777777" w:rsidR="00F01F4D" w:rsidRDefault="00F01F4D" w:rsidP="00F8009C">
      <w:r>
        <w:continuationSeparator/>
      </w:r>
    </w:p>
  </w:endnote>
  <w:endnote w:type="continuationNotice" w:id="1">
    <w:p w14:paraId="349DCE64" w14:textId="77777777" w:rsidR="00C854A6" w:rsidRDefault="00C854A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35A8AF" w14:textId="68F24B13" w:rsidR="00244011" w:rsidRDefault="00244011" w:rsidP="005C4F59">
    <w:pPr>
      <w:pStyle w:val="Brdtext"/>
      <w:tabs>
        <w:tab w:val="clear" w:pos="2268"/>
        <w:tab w:val="center" w:pos="2948"/>
      </w:tabs>
    </w:pPr>
    <w:r>
      <w:rPr>
        <w:noProof/>
        <w:lang w:eastAsia="sv-SE"/>
      </w:rPr>
      <mc:AlternateContent>
        <mc:Choice Requires="wps">
          <w:drawing>
            <wp:anchor distT="0" distB="0" distL="0" distR="0" simplePos="0" relativeHeight="2516583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6" name="Textruta 9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8057D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96" o:spid="_x0000_s1029" type="#_x0000_t202" style="position:absolute;left:0;text-align:left;margin-left:5.4pt;margin-top:610.95pt;width:44.2pt;height:9.6pt;z-index:251658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598057D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r w:rsidR="005C4F59">
      <w:tab/>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252550" w14:textId="77777777" w:rsidR="00244011" w:rsidRDefault="00244011"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7" name="Textruta 9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CB569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7"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63CB569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EA4EE2" w14:textId="77777777" w:rsidR="00244011" w:rsidRDefault="00244011"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9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46B7A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5" o:sp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646B7A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CBC3D7" w14:textId="77777777" w:rsidR="00244011" w:rsidRDefault="00244011" w:rsidP="009C2B67">
    <w:pPr>
      <w:pStyle w:val="Brdtext"/>
    </w:pPr>
    <w:r>
      <w:rPr>
        <w:noProof/>
        <w:lang w:eastAsia="sv-SE"/>
      </w:rPr>
      <mc:AlternateContent>
        <mc:Choice Requires="wps">
          <w:drawing>
            <wp:anchor distT="0" distB="0" distL="0" distR="0" simplePos="0" relativeHeight="25165836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9" name="Textruta 9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458DD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99" o:spid="_x0000_s1034" type="#_x0000_t202" style="position:absolute;left:0;text-align:left;margin-left:5.4pt;margin-top:610.95pt;width:44.2pt;height:9.6pt;z-index:2516583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68458DD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3DCE80" w14:textId="77777777" w:rsidR="00244011" w:rsidRDefault="00244011"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0" name="Textruta 10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26B94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0" o:sp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C26B94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B437D9" w14:textId="77777777" w:rsidR="00244011" w:rsidRDefault="00244011"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8" name="Textruta 9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284E0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8" o:sp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66284E0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668F5A" w14:textId="77777777" w:rsidR="00244011" w:rsidRDefault="00244011" w:rsidP="009C2B67">
    <w:pPr>
      <w:pStyle w:val="Brdtext"/>
    </w:pPr>
    <w:r>
      <w:rPr>
        <w:noProof/>
        <w:lang w:eastAsia="sv-SE"/>
      </w:rPr>
      <mc:AlternateContent>
        <mc:Choice Requires="wps">
          <w:drawing>
            <wp:anchor distT="0" distB="0" distL="0" distR="0" simplePos="0" relativeHeight="25165837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2" name="Textruta 10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3E810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02" o:spid="_x0000_s1039" type="#_x0000_t202" style="position:absolute;left:0;text-align:left;margin-left:5.4pt;margin-top:610.95pt;width:44.2pt;height:9.6pt;z-index:2516583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43E810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615ADF" w14:textId="77777777" w:rsidR="00244011" w:rsidRDefault="0024401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3" name="Textruta 10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75E19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3" o:sp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075E19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8BD64B" w14:textId="77777777" w:rsidR="00244011" w:rsidRDefault="0024401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1" name="Textruta 10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CB0B5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1" o:sp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ECB0B5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986553" w14:textId="77777777" w:rsidR="00244011" w:rsidRDefault="00244011" w:rsidP="009C2B67">
    <w:pPr>
      <w:pStyle w:val="Brdtext"/>
    </w:pPr>
    <w:r>
      <w:rPr>
        <w:noProof/>
        <w:lang w:eastAsia="sv-SE"/>
      </w:rPr>
      <mc:AlternateContent>
        <mc:Choice Requires="wps">
          <w:drawing>
            <wp:anchor distT="0" distB="0" distL="0" distR="0" simplePos="0" relativeHeight="25165837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5" name="Textruta 10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DBBB4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05" o:spid="_x0000_s1044" type="#_x0000_t202" style="position:absolute;left:0;text-align:left;margin-left:5.4pt;margin-top:610.95pt;width:44.2pt;height:9.6pt;z-index:2516583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0DBBB4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2A9D48" w14:textId="77777777" w:rsidR="00244011" w:rsidRDefault="0024401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6" name="Textruta 10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58B70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6" o:sp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958B70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6A449B" w14:textId="77777777" w:rsidR="00244011" w:rsidRDefault="0024401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4" name="Textruta 10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3BB06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4" o:sp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B3BB06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1F3A13" w14:textId="77777777" w:rsidR="00244011" w:rsidRDefault="00244011" w:rsidP="009C2B67">
    <w:pPr>
      <w:pStyle w:val="Brdtext"/>
    </w:pPr>
    <w:r>
      <w:rPr>
        <w:noProof/>
        <w:lang w:eastAsia="sv-SE"/>
      </w:rPr>
      <mc:AlternateContent>
        <mc:Choice Requires="wps">
          <w:drawing>
            <wp:anchor distT="0" distB="0" distL="0" distR="0" simplePos="0" relativeHeight="2516583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8" name="Textruta 10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C5BF4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08" o:spid="_x0000_s1049" type="#_x0000_t202" style="position:absolute;left:0;text-align:left;margin-left:5.4pt;margin-top:610.95pt;width:44.2pt;height:9.6pt;z-index:2516583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EC5BF4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671EC2" w14:textId="77777777" w:rsidR="00244011" w:rsidRDefault="00244011"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9" name="Textruta 10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4984D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9" o:sp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64984D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FB5A6B" w14:textId="77777777" w:rsidR="00244011" w:rsidRDefault="00244011"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7" name="Textruta 10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24739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07" o:sp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B24739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05050B" w14:textId="77777777" w:rsidR="00244011" w:rsidRDefault="00244011" w:rsidP="009C2B67">
    <w:pPr>
      <w:pStyle w:val="Brdtext"/>
    </w:pPr>
    <w:r>
      <w:rPr>
        <w:noProof/>
        <w:lang w:eastAsia="sv-SE"/>
      </w:rPr>
      <mc:AlternateContent>
        <mc:Choice Requires="wps">
          <w:drawing>
            <wp:anchor distT="0" distB="0" distL="0" distR="0" simplePos="0" relativeHeight="25165837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1" name="Textruta 11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5F3D9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11" o:spid="_x0000_s1054" type="#_x0000_t202" style="position:absolute;left:0;text-align:left;margin-left:5.4pt;margin-top:610.95pt;width:44.2pt;height:9.6pt;z-index:2516583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E5F3D9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13FA60" w14:textId="77777777" w:rsidR="00244011" w:rsidRDefault="00244011"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2" name="Textruta 11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2EBD8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12" o:sp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82EBD8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F6363B" w14:textId="77777777" w:rsidR="00244011" w:rsidRDefault="00244011"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0" name="Textruta 11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72EBF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10" o:sp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B72EBF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03FF61" w14:textId="77777777" w:rsidR="00244011" w:rsidRDefault="00244011" w:rsidP="009C2B67">
    <w:pPr>
      <w:pStyle w:val="Brdtext"/>
    </w:pPr>
    <w:r>
      <w:rPr>
        <w:noProof/>
        <w:lang w:eastAsia="sv-SE"/>
      </w:rPr>
      <mc:AlternateContent>
        <mc:Choice Requires="wps">
          <w:drawing>
            <wp:anchor distT="0" distB="0" distL="0" distR="0" simplePos="0" relativeHeight="25165837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4" name="Textruta 11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86DFE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14" o:spid="_x0000_s1059" type="#_x0000_t202" style="position:absolute;left:0;text-align:left;margin-left:5.4pt;margin-top:610.95pt;width:44.2pt;height:9.6pt;z-index:2516583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286DFE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087DE5" w14:textId="77777777" w:rsidR="00244011" w:rsidRDefault="00244011"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5" name="Textruta 11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9CB8A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15" o:sp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79CB8A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AAD049" w14:textId="77777777" w:rsidR="00244011" w:rsidRDefault="00244011"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3" name="Textruta 11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15746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13" o:sp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515746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98A9FB" w14:textId="77777777" w:rsidR="00244011" w:rsidRDefault="00244011" w:rsidP="009C2B67">
    <w:pPr>
      <w:pStyle w:val="Brdtext"/>
    </w:pPr>
    <w:r>
      <w:rPr>
        <w:noProof/>
        <w:lang w:eastAsia="sv-SE"/>
      </w:rPr>
      <mc:AlternateContent>
        <mc:Choice Requires="wps">
          <w:drawing>
            <wp:anchor distT="0" distB="0" distL="0" distR="0" simplePos="0" relativeHeight="25165837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7" name="Textruta 11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52A46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17" o:spid="_x0000_s1064" type="#_x0000_t202" style="position:absolute;left:0;text-align:left;margin-left:5.4pt;margin-top:610.95pt;width:44.2pt;height:9.6pt;z-index:2516583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252A46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1DF509" w14:textId="77777777" w:rsidR="00244011" w:rsidRDefault="00244011"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8" name="Textruta 11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C82AF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18" o:sp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1C82AF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2386B7"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6" name="Textruta 11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FCA90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16" o:sp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1FCA90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3A5B3A" w14:textId="77777777" w:rsidR="00244011" w:rsidRDefault="00244011" w:rsidP="009C2B67">
    <w:pPr>
      <w:pStyle w:val="Brdtext"/>
    </w:pPr>
    <w:r>
      <w:rPr>
        <w:noProof/>
        <w:lang w:eastAsia="sv-SE"/>
      </w:rPr>
      <mc:AlternateContent>
        <mc:Choice Requires="wps">
          <w:drawing>
            <wp:anchor distT="0" distB="0" distL="0" distR="0" simplePos="0" relativeHeight="2516583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0" name="Textruta 12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22483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20" o:spid="_x0000_s1069" type="#_x0000_t202" style="position:absolute;left:0;text-align:left;margin-left:5.4pt;margin-top:610.95pt;width:44.2pt;height:9.6pt;z-index:251658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C22483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D53A63" w14:textId="77777777" w:rsidR="00244011" w:rsidRDefault="00244011"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1" name="Textruta 12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F9EE8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21" o:sp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8F9EE8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D95436" w14:textId="77777777" w:rsidR="00244011" w:rsidRDefault="00244011"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9" name="Textruta 11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E2179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19" o:sp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DE2179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3AF497" w14:textId="77777777" w:rsidR="00244011" w:rsidRDefault="00244011" w:rsidP="009C2B67">
    <w:pPr>
      <w:pStyle w:val="Brdtext"/>
    </w:pPr>
    <w:r>
      <w:rPr>
        <w:noProof/>
        <w:lang w:eastAsia="sv-SE"/>
      </w:rPr>
      <mc:AlternateContent>
        <mc:Choice Requires="wps">
          <w:drawing>
            <wp:anchor distT="0" distB="0" distL="0" distR="0" simplePos="0" relativeHeight="25165837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3" name="Textruta 12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BAF4F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23" o:spid="_x0000_s1074" type="#_x0000_t202" style="position:absolute;left:0;text-align:left;margin-left:5.4pt;margin-top:610.95pt;width:44.2pt;height:9.6pt;z-index:2516583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9BAF4F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65EEB9" w14:textId="77777777" w:rsidR="00244011" w:rsidRDefault="00244011"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4" name="Textruta 12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FFAAC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24" o:sp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4FFAAC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81F350" w14:textId="77777777" w:rsidR="00244011" w:rsidRDefault="00244011"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2" name="Textruta 12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C5217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22" o:sp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4C5217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5CF011" w14:textId="77777777" w:rsidR="00244011" w:rsidRDefault="00244011" w:rsidP="009C2B67">
    <w:pPr>
      <w:pStyle w:val="Brdtext"/>
    </w:pPr>
    <w:r>
      <w:rPr>
        <w:noProof/>
        <w:lang w:eastAsia="sv-SE"/>
      </w:rPr>
      <mc:AlternateContent>
        <mc:Choice Requires="wps">
          <w:drawing>
            <wp:anchor distT="0" distB="0" distL="0" distR="0" simplePos="0" relativeHeight="25165837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6" name="Textruta 12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47CA0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26" o:spid="_x0000_s1079" type="#_x0000_t202" style="position:absolute;left:0;text-align:left;margin-left:5.4pt;margin-top:610.95pt;width:44.2pt;height:9.6pt;z-index:2516583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847CA0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9FD95F" w14:textId="77777777" w:rsidR="00244011" w:rsidRDefault="00244011"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7" name="Textruta 12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E56A3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27" o:sp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1E56A3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16B6F5" w14:textId="77777777" w:rsidR="00244011" w:rsidRDefault="00244011"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5" name="Textruta 12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61EBF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25" o:sp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661EBF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E298D4" w14:textId="77777777" w:rsidR="00244011" w:rsidRDefault="00244011" w:rsidP="009C2B67">
    <w:pPr>
      <w:pStyle w:val="Brdtext"/>
    </w:pPr>
    <w:r>
      <w:rPr>
        <w:noProof/>
        <w:lang w:eastAsia="sv-SE"/>
      </w:rPr>
      <mc:AlternateContent>
        <mc:Choice Requires="wps">
          <w:drawing>
            <wp:anchor distT="0" distB="0" distL="0" distR="0" simplePos="0" relativeHeight="2516583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2" name="Textruta 13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0AFE3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32" o:spid="_x0000_s1084" type="#_x0000_t202" style="position:absolute;left:0;text-align:left;margin-left:5.4pt;margin-top:610.95pt;width:44.2pt;height:9.6pt;z-index:2516583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QVP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xaeb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7EFT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30AFE3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DD44AE" w14:textId="77777777" w:rsidR="00244011" w:rsidRDefault="00244011"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3" name="Textruta 13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0423A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33" o:spid="_x0000_s1085"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LAU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y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KLA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80423A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A488DF" w14:textId="77777777" w:rsidR="00244011" w:rsidRDefault="00244011"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1" name="Textruta 13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D4E36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31" o:spid="_x0000_s1086"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Hmv/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7D4E36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78FFA3" w14:textId="77777777" w:rsidR="00244011" w:rsidRDefault="00244011" w:rsidP="009C2B67">
    <w:pPr>
      <w:pStyle w:val="Brdtext"/>
    </w:pPr>
    <w:r>
      <w:rPr>
        <w:noProof/>
        <w:lang w:eastAsia="sv-SE"/>
      </w:rPr>
      <mc:AlternateContent>
        <mc:Choice Requires="wps">
          <w:drawing>
            <wp:anchor distT="0" distB="0" distL="0" distR="0" simplePos="0" relativeHeight="25165838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5" name="Textruta 13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9D4D3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35" o:spid="_x0000_s1089" type="#_x0000_t202" style="position:absolute;left:0;text-align:left;margin-left:5.4pt;margin-top:610.95pt;width:44.2pt;height:9.6pt;z-index:2516583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Vbi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JwtCfACsod8cJDNzLByUVFr3crAj4ITzNCD05zj/f00QYIfeglztbgf712&#10;H+2JuqTlrKGZK3j4uRFecWa+WiL1RX4eeYTpcD7+SERi/lSzOtXYTX0NRImcNoyTSYz2aPai9lA/&#10;0XqYx6ykElZS7oLjXrzGbhPQepFqPk9GNJZO4K1dOhlDR5gjNx/bJ+FdT2Ak5t/BfjrF9AWPO9vo&#10;Gdx8g8TFRPIIdIdq/wA00on7/fqJO+P0nKyOS3L2G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apVbi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569D4D3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E6E485" w14:textId="77777777" w:rsidR="00244011" w:rsidRDefault="00244011"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6" name="Textruta 13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3508C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36" o:spid="_x0000_s1090"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xk3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jgngArKHfECw/dyAQnFxW93q0I+CA8zQg9OM093tNHGyD0oZc4W4P/9dp9&#10;tCfqkpazhmau4OHnRnjFmflqidQX+XnkEabD+fgjEYn5U83qVGM39TUQJXLaME4mMdqj2YvaQ/1E&#10;62Ees5JKWEm5C4578Rq7TUDrRar5PBnRWDqBt3bpZAwdYY7cfGyfhHc9gZGYfwf76RTTFzzubKNn&#10;cPMNEhcTySPQHar9A9BIJ+736yfujNNzsjouydlv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KUXGTd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53508C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29E451" w14:textId="77777777" w:rsidR="00244011" w:rsidRDefault="00244011"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4" name="Textruta 13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9BC82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34" o:spid="_x0000_s1091"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mRweA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nB0Z4ASyh3xAsP3cgEJ28qer1bEfBBeJoRenCae7ynjzZA6EMvcbYG/+u1&#10;+2hP1CUtZw3NXMHDz43wijPz1RKpL/JR5BGmw2j8kYjE/Klmeaqxm3oBRImcNoyTSYz2aPai9lA/&#10;03qYx6ykElZS7oLjXlxgtwlovUg1nycjGksn8NY+OhlDR5gjN5/aZ+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BsCZHB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A9BC82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B732D8" w14:textId="77777777" w:rsidR="00244011" w:rsidRDefault="00244011" w:rsidP="009C2B67">
    <w:pPr>
      <w:pStyle w:val="Brdtext"/>
    </w:pPr>
    <w:r>
      <w:rPr>
        <w:noProof/>
        <w:lang w:eastAsia="sv-SE"/>
      </w:rPr>
      <mc:AlternateContent>
        <mc:Choice Requires="wps">
          <w:drawing>
            <wp:anchor distT="0" distB="0" distL="0" distR="0" simplePos="0" relativeHeight="25165838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8" name="Textruta 13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DB7FC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38" o:spid="_x0000_s1094" type="#_x0000_t202" style="position:absolute;left:0;text-align:left;margin-left:5.4pt;margin-top:610.95pt;width:44.2pt;height:9.6pt;z-index:2516583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0sXUeA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TgiebwmwgGpDvPDQj0xw8qam17sVAR+EpxmhB6e5x3v6aAOEPgwSZ0vwv9+6&#10;j/ZEXdJy1tLMlTz8WgmvODPfLJH6Ij+JPMJ0ODk9JyIxf6hZHGrsqrkCokROG8bJJEZ7NFtRe2ie&#10;aD3MYlZSCSspd8lxK15hvwlovUg1myUjGksn8NbOnYyhI8yRm4/dk/BuIDAS8+9gO52ieMXj3jZ6&#10;BjdbIXExkTwC3aM6PACNdOL+sH7izjg8J6v9kpy+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b0sXU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39DB7FC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AD0AB3" w14:textId="77777777" w:rsidR="00244011" w:rsidRDefault="00244011"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9" name="Textruta 13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2A23D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39" o:spid="_x0000_s1095"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3CPeA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cULwbEuABVQb4oWHfmSCk9c1vd6NCHgvPM0IPTjNPd7RRxsg9GGQOFuC//3W&#10;fbQn6pKWs5ZmruTh10p4xZn5ZonU5/lx5BGmw/HJZyIS84eaxaHGrpo5ECVy2jBOJjHao9mK2kPz&#10;ROthFrOSSlhJuUuOW3GO/Sag9SLVbJaMaCydwBv74GQMHWGO3HzsnoR3A4GRmH8L2+kUxSse97bR&#10;M7jZComLieQR6B7V4QFopBP3h/UTd8bhOVntl+T0B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NhLcI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42A23D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C312CC" w14:textId="77777777" w:rsidR="00244011" w:rsidRDefault="00244011"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7" name="Textruta 13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7D031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37" o:spid="_x0000_s1096"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T9a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nB8Z4AKyh3xAsP3cgEJxcVvd6tCPggPM0IPTjNPd7TRxsg9KGXOFuD//Xa&#10;fbQn6pKWs4ZmruDh50Z4xZn5aonU4/wi8gjT4WL0kYjE/Klmdaqxm/oaiBI5bRgnkxjt0exF7aF+&#10;ovUwj1lJJayk3AXHvXiN3Sag9SLVfJ6MaCydwFu7dDKGjjBHbj62T8K7nsBIzL+D/XSKyQsed7bR&#10;M7j5BomLieQR6A7V/gFopBP3+/UTd8bpOVkdl+TsN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T9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37D031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A00566" w14:textId="77777777" w:rsidR="00244011" w:rsidRDefault="00244011" w:rsidP="009C2B67">
    <w:pPr>
      <w:pStyle w:val="Brdtext"/>
    </w:pPr>
    <w:r>
      <w:rPr>
        <w:noProof/>
        <w:lang w:eastAsia="sv-SE"/>
      </w:rPr>
      <mc:AlternateContent>
        <mc:Choice Requires="wps">
          <w:drawing>
            <wp:anchor distT="0" distB="0" distL="0" distR="0" simplePos="0" relativeHeight="25165838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1" name="Textruta 14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1770DD"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41" o:spid="_x0000_s1099" type="#_x0000_t202" style="position:absolute;left:0;text-align:left;margin-left:5.4pt;margin-top:610.95pt;width:44.2pt;height:9.6pt;z-index:2516583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hjki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8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YY5I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B1770DD"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AB4E47" w14:textId="77777777" w:rsidR="00244011" w:rsidRDefault="00244011" w:rsidP="00EE1584">
    <w:pPr>
      <w:pStyle w:val="Brdtext"/>
    </w:pPr>
    <w:r>
      <w:rPr>
        <w:noProof/>
        <w:lang w:eastAsia="sv-SE"/>
      </w:rPr>
      <mc:AlternateContent>
        <mc:Choice Requires="wps">
          <w:drawing>
            <wp:anchor distT="0" distB="0" distL="0" distR="0" simplePos="0" relativeHeight="2516582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2" name="Textruta 14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793081"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42" o:spid="_x0000_s1100"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NHb3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w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6NHb3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A793081"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C19C7F" w14:textId="77777777" w:rsidR="00244011" w:rsidRDefault="00244011" w:rsidP="00EE1584">
    <w:pPr>
      <w:pStyle w:val="Brdtext"/>
    </w:pPr>
    <w:r>
      <w:rPr>
        <w:noProof/>
        <w:lang w:eastAsia="sv-SE"/>
      </w:rPr>
      <mc:AlternateContent>
        <mc:Choice Requires="wps">
          <w:drawing>
            <wp:anchor distT="0" distB="0" distL="0" distR="0" simplePos="0" relativeHeight="2516582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0" name="Textruta 14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628222"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40" o:spid="_x0000_s1101"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Quw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f8fLwjwBLKLfHCQzcywcmbil7vVgR8EJ5mhB6c5h7v6aMNEPrQS5ytwP9+&#10;6z7aE3VJy1lDM1fw8GstvOLMfLNE6ot8HHmE6TA+PSc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EIQu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7628222"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5648F9" w14:textId="77777777" w:rsidR="00244011" w:rsidRDefault="00244011" w:rsidP="009C2B67">
    <w:pPr>
      <w:pStyle w:val="Brdtext"/>
    </w:pPr>
    <w:r>
      <w:rPr>
        <w:noProof/>
        <w:lang w:eastAsia="sv-SE"/>
      </w:rPr>
      <mc:AlternateContent>
        <mc:Choice Requires="wps">
          <w:drawing>
            <wp:anchor distT="0" distB="0" distL="0" distR="0" simplePos="0" relativeHeight="2516583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4" name="Textruta 14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8A15A5"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44" o:spid="_x0000_s1104" type="#_x0000_t202" style="position:absolute;left:0;text-align:left;margin-left:5.4pt;margin-top:610.95pt;width:44.2pt;height:9.6pt;z-index:251658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8aoUeQIAAGwFAAAOAAAAZHJzL2Uyb0RvYy54bWysVMlu2zAQvRfoPxC817KcrREiB66DFAWC&#10;JGhS5ExTZCyU4rDk2JL79RlS8tI0lxS9SEPO/vhmLi67xrC18qEGW/J8NOZMWQlVbZ9L/uPx+tNn&#10;zgIKWwkDVpV8owK/nH78cNG6Qk1gCaZSnlEQG4rWlXyJ6IosC3KpGhFG4JQlpQbfCKSjf84qL1qK&#10;3phsMh6fZi34ynmQKgS6veqVfJria60k3mkdFDJTcqoN09en7yJ+s+mFKJ69cMtaDmWIf6iiEbWl&#10;pLtQVwIFW/n6r1BNLT0E0DiS0GSgdS1V6oG6ycevunlYCqdSLwROcDuYwv8LK2/XD+7eM+y+QEcP&#10;GAFpXSgCXcZ+Ou2b+KdKGekJws0ONtUhk3R5cpofHZNGkiqf5OeTBGu2d3Y+4FcFDYtCyT29SgJL&#10;rG8CUkIy3ZrEXAFMXV3XxqRDZIKaG8/Wgt7QYCqRPP6wMpa1JT89OhmnwBaiex/Z2BhGJS4M6fYN&#10;Jgk3RkUbY78rzeoq9flGbiGlsrv8yTpaaUr1HsfBfl/Ve5z7PsgjZQaLO+emtuBT92l49pBVP7eQ&#10;6d6eAD/oO4rYLTpqvORnZ1sCLKDaEC889CMTnLyu6fVuRMB74WlG6MFp7vGOPtoAoQ+DxNkS/O+3&#10;7qM9UZe0nLU0cyUPv1bCK87MN0ukPs+PI48wHY5PzohIzB9qFocau2rmQJTIacM4mcRoj2Yrag/N&#10;E62HWcxKKmEl5S45bsU59puA1otUs1kyorF0Am/sg5MxdIQ5cvOxexLeDQRGYv4tbKdTFK943NtG&#10;z+BmKyQuJpJHoHtUhwegkU7cH9ZP3BmH52S1X5LTF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PGqF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78A15A5"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B43828" w14:textId="77777777" w:rsidR="00244011" w:rsidRDefault="00244011" w:rsidP="00EE1584">
    <w:pPr>
      <w:pStyle w:val="Brdtext"/>
    </w:pPr>
    <w:r>
      <w:rPr>
        <w:noProof/>
        <w:lang w:eastAsia="sv-SE"/>
      </w:rPr>
      <mc:AlternateContent>
        <mc:Choice Requires="wps">
          <w:drawing>
            <wp:anchor distT="0" distB="0" distL="0" distR="0" simplePos="0" relativeHeight="25165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5" name="Textruta 14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F8EDEF"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45" o:spid="_x0000_s1105" type="#_x0000_t202" style="position:absolute;left:0;text-align:left;margin-left:393pt;margin-top:611.25pt;width:44.2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B9P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8YiDAEsot8cJDNzLByduKXu9OBHwUnmaEHpzmHh/oow0Q+tBLnK3A/3rr&#10;PtoTdUnLWUMzV/Dwcy284sx8tUTqy/wk8gjT4eT0nIjE/KFmeaix6/oaiBI5bRgnkxjt0Qyi9lA/&#10;03qYx6ykElZS7oLjIF5jtwlovUg1nycjGksn8M4unIyhI8yRm0/ts/CuJzAS8+9hmE4xecXjzjZ6&#10;BjdfI3ExkTwC3aHaPwCNdOJ+v37izjg8J6v9kpz9Bg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doH0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5F8EDEF"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7A2F7B" w14:textId="77777777" w:rsidR="00244011" w:rsidRDefault="00244011" w:rsidP="00EE1584">
    <w:pPr>
      <w:pStyle w:val="Brdtext"/>
    </w:pPr>
    <w:r>
      <w:rPr>
        <w:noProof/>
        <w:lang w:eastAsia="sv-SE"/>
      </w:rPr>
      <mc:AlternateContent>
        <mc:Choice Requires="wps">
          <w:drawing>
            <wp:anchor distT="0" distB="0" distL="0" distR="0" simplePos="0" relativeHeight="2516582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3" name="Textruta 14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6CCEE7"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43" o:spid="_x0000_s1106" type="#_x0000_t202" style="position:absolute;left:0;text-align:left;margin-left:393pt;margin-top:611.2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2lCa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8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2lC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D6CCEE7"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F4B50C" w14:textId="77777777" w:rsidR="00244011" w:rsidRDefault="00244011" w:rsidP="009C2B67">
    <w:pPr>
      <w:pStyle w:val="Brdtext"/>
    </w:pPr>
    <w:r>
      <w:rPr>
        <w:noProof/>
        <w:lang w:eastAsia="sv-SE"/>
      </w:rPr>
      <mc:AlternateContent>
        <mc:Choice Requires="wps">
          <w:drawing>
            <wp:anchor distT="0" distB="0" distL="0" distR="0" simplePos="0" relativeHeight="25165838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7" name="Textruta 14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46522B"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47" o:spid="_x0000_s1109" type="#_x0000_t202" style="position:absolute;left:0;text-align:left;margin-left:5.4pt;margin-top:610.95pt;width:44.2pt;height:9.6pt;z-index:2516583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Ymu7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TbYEWEC1IV546EcmOHld0+vdiID3wtOM0IPT3OMdfbQBQh8GibMl+N9v&#10;3Ud7oi5pOWtp5koefq2EV5yZb5ZIfZ4fRx5hOhyffCYiMX+oWRxq7KqZA1Eipw3jZBKjPZqtqD00&#10;T7QeZjErqYSVlLvkuBXn2G8CWi9SzWbJiMbSCbyxD07G0BHmyM3H7kl4NxAYifm3sJ1OUbzicW8b&#10;PYObrZC4mEgege5RHR6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5mJru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446522B"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C361DC" w14:textId="77777777" w:rsidR="00244011" w:rsidRDefault="00244011" w:rsidP="00EE1584">
    <w:pPr>
      <w:pStyle w:val="Brdtext"/>
    </w:pPr>
    <w:r>
      <w:rPr>
        <w:noProof/>
        <w:lang w:eastAsia="sv-SE"/>
      </w:rPr>
      <mc:AlternateContent>
        <mc:Choice Requires="wps">
          <w:drawing>
            <wp:anchor distT="0" distB="0" distL="0" distR="0" simplePos="0" relativeHeight="2516582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8" name="Textruta 14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716B71"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48" o:spid="_x0000_s1110" type="#_x0000_t202" style="position:absolute;left:0;text-align:left;margin-left:393pt;margin-top:611.2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0CRu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T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Z0CR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5716B71"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2B0751" w14:textId="77777777" w:rsidR="00244011" w:rsidRDefault="00244011" w:rsidP="00EE1584">
    <w:pPr>
      <w:pStyle w:val="Brdtext"/>
    </w:pPr>
    <w:r>
      <w:rPr>
        <w:noProof/>
        <w:lang w:eastAsia="sv-SE"/>
      </w:rPr>
      <mc:AlternateContent>
        <mc:Choice Requires="wps">
          <w:drawing>
            <wp:anchor distT="0" distB="0" distL="0" distR="0" simplePos="0" relativeHeight="2516582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6" name="Textruta 14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166855"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46" o:spid="_x0000_s1111"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Vkp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t+Pt4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nxVk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0166855"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8DDEC9" w14:textId="77777777" w:rsidR="00244011" w:rsidRDefault="00244011" w:rsidP="009C2B67">
    <w:pPr>
      <w:pStyle w:val="Brdtext"/>
    </w:pPr>
    <w:r>
      <w:rPr>
        <w:noProof/>
        <w:lang w:eastAsia="sv-SE"/>
      </w:rPr>
      <mc:AlternateContent>
        <mc:Choice Requires="wps">
          <w:drawing>
            <wp:anchor distT="0" distB="0" distL="0" distR="0" simplePos="0" relativeHeight="25165838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0" name="Textruta 15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560196"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50" o:spid="_x0000_s1114" type="#_x0000_t202" style="position:absolute;left:0;text-align:left;margin-left:5.4pt;margin-top:610.95pt;width:44.2pt;height:9.6pt;z-index:2516583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FfiN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ifCDAEsot8cJDNzLByduKXu9OBHwUnmaEHpzmHh/oow0Q+tBLnK3A/3rr&#10;PtoTdUnLWUMzV/Dwcy284sx8tUTqy/wk8gjT4eT0nIjE/KFmeaix6/oaiBI5bRgnkxjt0Qyi9lA/&#10;03qYx6ykElZS7oLjIF5jtwlovUg1nycjGksn8M4unIyhI8yRm0/ts/CuJzAS8+9hmE4xecXjzjZ6&#10;BjdfI3ExkTwC3aHaPwCNdOJ+v37izjg8J6v9kpz9Bg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nFfiN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A560196"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272408" w14:textId="77777777" w:rsidR="00244011" w:rsidRDefault="00244011" w:rsidP="00EE1584">
    <w:pPr>
      <w:pStyle w:val="Brdtext"/>
    </w:pPr>
    <w:r>
      <w:rPr>
        <w:noProof/>
        <w:lang w:eastAsia="sv-SE"/>
      </w:rPr>
      <mc:AlternateContent>
        <mc:Choice Requires="wps">
          <w:drawing>
            <wp:anchor distT="0" distB="0" distL="0" distR="0" simplePos="0" relativeHeight="2516582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1" name="Textruta 15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EDF599"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51" o:spid="_x0000_s1115"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jE3W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kjE3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9EDF599"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072FB1" w14:textId="77777777" w:rsidR="00244011" w:rsidRDefault="00244011" w:rsidP="00EE1584">
    <w:pPr>
      <w:pStyle w:val="Brdtext"/>
    </w:pPr>
    <w:r>
      <w:rPr>
        <w:noProof/>
        <w:lang w:eastAsia="sv-SE"/>
      </w:rPr>
      <mc:AlternateContent>
        <mc:Choice Requires="wps">
          <w:drawing>
            <wp:anchor distT="0" distB="0" distL="0" distR="0" simplePos="0" relativeHeight="25165827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9" name="Textruta 14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FC2D6A"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49" o:spid="_x0000_s1116" type="#_x0000_t202" style="position:absolute;left:0;text-align:left;margin-left:393pt;margin-top:611.2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PgID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c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bPgID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CFC2D6A"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D8983C" w14:textId="77777777" w:rsidR="00244011" w:rsidRDefault="00244011" w:rsidP="009C2B67">
    <w:pPr>
      <w:pStyle w:val="Brdtext"/>
    </w:pPr>
    <w:r>
      <w:rPr>
        <w:noProof/>
        <w:lang w:eastAsia="sv-SE"/>
      </w:rPr>
      <mc:AlternateContent>
        <mc:Choice Requires="wps">
          <w:drawing>
            <wp:anchor distT="0" distB="0" distL="0" distR="0" simplePos="0" relativeHeight="25165838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3" name="Textruta 15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B3348C"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53" o:spid="_x0000_s1119" type="#_x0000_t202" style="position:absolute;left:0;text-align:left;margin-left:5.4pt;margin-top:610.95pt;width:44.2pt;height:9.6pt;z-index:2516583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QQR7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u4JsIJyR7zw0I1McHJR0evdioAPwtOM0IPT3OM9fbQBQh96ibM1+F+v&#10;3Ud7oi5pOWto5goefm6EV5yZr5ZIPc4vIo8wHS5GH4lIzJ9qVqcau6mvgSiR04ZxMonRHs1e1B7q&#10;J1oP85iVVMJKyl1w3IvX2G0CWi9SzefJiMbSCby1Sydj6Ahz5OZj+yS86wmMxPw72E+nmLzgcWcb&#10;PYObb5C4mEgege5Q7R+ARjpxv18/cWecnpPVcUnOfg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EEe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3B3348C"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A529D1" w14:textId="77777777" w:rsidR="00244011" w:rsidRDefault="00244011" w:rsidP="00EE1584">
    <w:pPr>
      <w:pStyle w:val="Brdtext"/>
    </w:pPr>
    <w:r>
      <w:rPr>
        <w:noProof/>
        <w:lang w:eastAsia="sv-SE"/>
      </w:rPr>
      <mc:AlternateContent>
        <mc:Choice Requires="wps">
          <w:drawing>
            <wp:anchor distT="0" distB="0" distL="0" distR="0" simplePos="0" relativeHeight="25165827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4" name="Textruta 15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38F1B5"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54" o:spid="_x0000_s1120" type="#_x0000_t202" style="position:absolute;left:0;text-align:left;margin-left:393pt;margin-top:611.2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80uu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9Hx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G80u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238F1B5"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422DD4" w14:textId="77777777" w:rsidR="00244011" w:rsidRDefault="00244011" w:rsidP="00EE1584">
    <w:pPr>
      <w:pStyle w:val="Brdtext"/>
    </w:pPr>
    <w:r>
      <w:rPr>
        <w:noProof/>
        <w:lang w:eastAsia="sv-SE"/>
      </w:rPr>
      <mc:AlternateContent>
        <mc:Choice Requires="wps">
          <w:drawing>
            <wp:anchor distT="0" distB="0" distL="0" distR="0" simplePos="0" relativeHeight="25165827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2" name="Textruta 15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F1CB16"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52" o:spid="_x0000_s1121" type="#_x0000_t202" style="position:absolute;left:0;text-align:left;margin-left:393pt;margin-top:611.2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jbp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Yr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45jb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6F1CB16"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FC9AF8" w14:textId="77777777" w:rsidR="00244011" w:rsidRDefault="00244011" w:rsidP="009C2B67">
    <w:pPr>
      <w:pStyle w:val="Brdtext"/>
    </w:pPr>
    <w:r>
      <w:rPr>
        <w:noProof/>
        <w:lang w:eastAsia="sv-SE"/>
      </w:rPr>
      <mc:AlternateContent>
        <mc:Choice Requires="wps">
          <w:drawing>
            <wp:anchor distT="0" distB="0" distL="0" distR="0" simplePos="0" relativeHeight="2516583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6" name="Textruta 15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A3F095"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56" o:spid="_x0000_s1124" type="#_x0000_t202" style="position:absolute;left:0;text-align:left;margin-left:5.4pt;margin-top:610.95pt;width:44.2pt;height:9.6pt;z-index:2516583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NpdN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DaXT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4A3F095"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26F27A" w14:textId="77777777" w:rsidR="00244011" w:rsidRDefault="00244011" w:rsidP="00EE1584">
    <w:pPr>
      <w:pStyle w:val="Brdtext"/>
    </w:pPr>
    <w:r>
      <w:rPr>
        <w:noProof/>
        <w:lang w:eastAsia="sv-SE"/>
      </w:rPr>
      <mc:AlternateContent>
        <mc:Choice Requires="wps">
          <w:drawing>
            <wp:anchor distT="0" distB="0" distL="0" distR="0" simplePos="0" relativeHeight="251658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7" name="Textruta 15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1494C5"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57" o:spid="_x0000_s1125" type="#_x0000_t202" style="position:absolute;left:0;text-align:left;margin-left:393pt;margin-top:611.2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ryIW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3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7ryI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B1494C5"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FB5F25" w14:textId="77777777" w:rsidR="00244011" w:rsidRDefault="00244011" w:rsidP="00EE1584">
    <w:pPr>
      <w:pStyle w:val="Brdtext"/>
    </w:pPr>
    <w:r>
      <w:rPr>
        <w:noProof/>
        <w:lang w:eastAsia="sv-SE"/>
      </w:rPr>
      <mc:AlternateContent>
        <mc:Choice Requires="wps">
          <w:drawing>
            <wp:anchor distT="0" distB="0" distL="0" distR="0" simplePos="0" relativeHeight="25165828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5" name="Textruta 15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93C1B5"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55" o:spid="_x0000_s1126" type="#_x0000_t202" style="position:absolute;left:0;text-align:left;margin-left:393pt;margin-top:611.2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HW3DeQIAAGwFAAAOAAAAZHJzL2Uyb0RvYy54bWysVEtv2zAMvg/YfxB0Xx2nTbYEdYqsRYYB&#10;QVusHXpWZKkxJouaxMTOfv0o2Xms66XDLjYlvj995OVVWxu2VT5UYAuenw04U1ZCWdnngn9/XHz4&#10;xFlAYUthwKqC71TgV7P37y4bN1VDWIMplWcUxIZp4wq+RnTTLAtyrWoRzsApS0oNvhZIR/+clV40&#10;FL022XAwGGcN+NJ5kCoEur3plHyW4mutJN5pHRQyU3CqDdPXp+8qfrPZpZg+e+HWlezLEP9QRS0q&#10;S0kPoW4ECrbx1V+h6kp6CKDxTEKdgdaVVKkH6iYfvOjmYS2cSr0QOMEdYAr/L6y83T64e8+w/Qwt&#10;PWAEpHFhGugy9tNqX8c/VcpITxDuDrCpFpmky9E4P78gjSRVPswnwwRrdnR2PuAXBTWLQsE9vUoC&#10;S2yXASkhme5NYq4ApioXlTHpEJmgro1nW0FvaDCVSB5/WBnLmoKPz0eDFNhCdO8iGxvDqMSFPt2x&#10;wSThzqhoY+w3pVlVpj5fyS2kVPaQP1lHK02p3uLY2x+reotz1wd5pMxg8eBcVxZ86j4NzxGy8sce&#10;Mt3ZE+AnfUcR21VLjRd8MtkTYAXljnjhoRuZ4OSiotdbioD3wtOM0IPT3OMdfbQBQh96ibM1+F+v&#10;3Ud7oi5pOWto5goefm6EV5yZr5ZIPckvIo8wHS5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EHW3D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993C1B5"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6BB69B" w14:textId="77777777" w:rsidR="00244011" w:rsidRDefault="00244011" w:rsidP="009C2B67">
    <w:pPr>
      <w:pStyle w:val="Brdtext"/>
    </w:pPr>
    <w:r>
      <w:rPr>
        <w:noProof/>
        <w:lang w:eastAsia="sv-SE"/>
      </w:rPr>
      <mc:AlternateContent>
        <mc:Choice Requires="wps">
          <w:drawing>
            <wp:anchor distT="0" distB="0" distL="0" distR="0" simplePos="0" relativeHeight="25165838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9" name="Textruta 15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32B611"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59" o:spid="_x0000_s1129" type="#_x0000_t202" style="position:absolute;left:0;text-align:left;margin-left:5.4pt;margin-top:610.95pt;width:44.2pt;height:9.6pt;z-index:2516583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bsB4egIAAG0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vuFoz4AVlDsihoduZoKTi4radysCPghPQ0Idp8HHe/poAwQ/9BJna/C/&#10;XruP9sRd0nLW0NAVPPzcCK84M18tsfoiP49EwnQ4H38kJjF/qlmdauymvgbiRE4rxskkRns0e1F7&#10;qJ9oP8xjVlIJKyl3wXEvXmO3Cmi/SDWfJyOaSyfw1i6djKEjzpGcj+2T8K5nMBL172A/nmL6gsid&#10;bfQMbr5BImNieUS6Q7XvAM10In+/f+LSOD0nq+OWnP0G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BJuwHh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3732B611"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3A50A4" w14:textId="77777777" w:rsidR="00244011" w:rsidRDefault="00244011" w:rsidP="00EE1584">
    <w:pPr>
      <w:pStyle w:val="Brdtext"/>
    </w:pPr>
    <w:r>
      <w:rPr>
        <w:noProof/>
        <w:lang w:eastAsia="sv-SE"/>
      </w:rPr>
      <mc:AlternateContent>
        <mc:Choice Requires="wps">
          <w:drawing>
            <wp:anchor distT="0" distB="0" distL="0" distR="0" simplePos="0" relativeHeight="25165828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0" name="Textruta 16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6AEB4A"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60" o:spid="_x0000_s1130" type="#_x0000_t202" style="position:absolute;left:0;text-align:left;margin-left:393pt;margin-top:611.25pt;width:44.2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3I+tegIAAG0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4ZnewasoNwRMTx0MxOcXFTUvlsR8EF4GhLqOA0+3tNHGyD4oZc4W4P/&#10;9dp9tCfukpazhoau4OHnRnjFmflqidWX+XkkEqbD+fgjMYn5U83qVGM39RyIEzmtGCeTGO3R7EXt&#10;oX6i/TCLWUklrKTcBce9OMduFdB+kWo2S0Y0l07grV06GUNHnCM5H9sn4V3PYCTq38F+PMXkBZE7&#10;2+gZ3GyDRMbE8oh0h2rfAZrpRP5+/8SlcXpOVsctOf0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bdyPr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7E6AEB4A"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0521FB" w14:textId="77777777" w:rsidR="00244011" w:rsidRDefault="00244011" w:rsidP="00EE1584">
    <w:pPr>
      <w:pStyle w:val="Brdtext"/>
    </w:pPr>
    <w:r>
      <w:rPr>
        <w:noProof/>
        <w:lang w:eastAsia="sv-SE"/>
      </w:rPr>
      <mc:AlternateContent>
        <mc:Choice Requires="wps">
          <w:drawing>
            <wp:anchor distT="0" distB="0" distL="0" distR="0" simplePos="0" relativeHeight="25165828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8" name="Textruta 15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21B057"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58" o:spid="_x0000_s1131" type="#_x0000_t202" style="position:absolute;left:0;text-align:left;margin-left:393pt;margin-top:611.25pt;width:44.2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yfLqegIAAG0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wajPQOWUO6IGB66mQlO3lTUvlsR8EF4GhLqOA0+3tNHGyD4oZc4W4P/&#10;9dp9tCfukpazhoau4OHnRnjFmflqidUX+SgSCdNhNP5ITGL+VLM81dhNvQDiRE4rxskkRns0e1F7&#10;qJ9pP8xjVlIJKyl3wXEvLrBbBbRfpJrPkxHNpRN4ax+djKEjzpGcT+2z8K5nMBL172A/nmL6gsid&#10;bfQMbr5BImNieUS6Q7XvAM10In+/f+LSOD0nq+OWnP0G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08ny6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7121B057"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221325" w14:textId="77777777" w:rsidR="00244011" w:rsidRDefault="00244011" w:rsidP="009C2B67">
    <w:pPr>
      <w:pStyle w:val="Brdtext"/>
    </w:pPr>
    <w:r>
      <w:rPr>
        <w:noProof/>
        <w:lang w:eastAsia="sv-SE"/>
      </w:rPr>
      <mc:AlternateContent>
        <mc:Choice Requires="wps">
          <w:drawing>
            <wp:anchor distT="0" distB="0" distL="0" distR="0" simplePos="0" relativeHeight="25165839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2" name="Textruta 16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0C334A"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62" o:spid="_x0000_s1134" type="#_x0000_t202" style="position:absolute;left:0;text-align:left;margin-left:5.4pt;margin-top:610.95pt;width:44.2pt;height:9.6pt;z-index:2516583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GVNOegIAAG0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NzrfMmAB1YaI4aGfmeDkTU3tuxUBH4SnIaGO0+DjPX20AYIfBomzJfjf&#10;b91He+IuaTlraehKHn6thFecmW+WWH2Rn0QiYTqcnJ4Tk5g/1CwONXbVXAFxIqcV42QSoz2arag9&#10;NE+0H2YxK6mElZS75LgVr7BfBbRfpJrNkhHNpRN4a+dOxtAR50jOx+5JeDcwGIn6d7AdT1G8InJv&#10;Gz2Dm62QyJhYHpHuUR06QDOdyD/sn7g0Ds/Jar8lpy8A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BMZU05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170C334A"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6C0E4E" w14:textId="77777777" w:rsidR="00244011" w:rsidRDefault="00244011" w:rsidP="00EE1584">
    <w:pPr>
      <w:pStyle w:val="Brdtext"/>
    </w:pPr>
    <w:r>
      <w:rPr>
        <w:noProof/>
        <w:lang w:eastAsia="sv-SE"/>
      </w:rPr>
      <mc:AlternateContent>
        <mc:Choice Requires="wps">
          <w:drawing>
            <wp:anchor distT="0" distB="0" distL="0" distR="0" simplePos="0" relativeHeight="2516582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3" name="Textruta 16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425D19"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63" o:spid="_x0000_s1135" type="#_x0000_t202" style="position:absolute;left:0;text-align:left;margin-left:393pt;margin-top:611.25pt;width:44.2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gOYVegIAAG0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vHZlgELqDZEDA/9zAQnr2tq340IeC88DQl1nAYf7+ijDRD8MEicLcH/&#10;fus+2hN3SctZS0NX8vBrJbzizHyzxOrz/DgSCdPh+OQzMYn5Q83iUGNXzRyIEzmtGCeTGO3RbEXt&#10;oXmi/TCLWUklrKTcJcetOMd+FdB+kWo2S0Y0l07gjX1wMoaOOEdyPnZPwruBwUjUv4XteIriFZF7&#10;2+gZ3GyFRMbE8oh0j+rQAZrpRP5h/8SlcXhOVvstOX0B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EIDmF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22425D19"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79B21F" w14:textId="77777777" w:rsidR="00244011" w:rsidRDefault="00244011" w:rsidP="00EE1584">
    <w:pPr>
      <w:pStyle w:val="Brdtext"/>
    </w:pPr>
    <w:r>
      <w:rPr>
        <w:noProof/>
        <w:lang w:eastAsia="sv-SE"/>
      </w:rPr>
      <mc:AlternateContent>
        <mc:Choice Requires="wps">
          <w:drawing>
            <wp:anchor distT="0" distB="0" distL="0" distR="0" simplePos="0" relativeHeight="25165828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1" name="Textruta 16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60F556"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61" o:spid="_x0000_s1136" type="#_x0000_t202" style="position:absolute;left:0;text-align:left;margin-left:393pt;margin-top:611.25pt;width:44.2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MqnAegIAAG0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wbjPQNWUO6IGB66mQlOLipq360I+CA8DQl1nAYf7+mjDRD80EucrcH/&#10;eu0+2hN3SctZQ0NX8PBzI7zizHy1xOpxfhGJhOlwMfpITGL+VLM61dhNfQ3EiZxWjJNJjPZo9qL2&#10;UD/RfpjHrKQSVlLuguNevMZuFdB+kWo+T0Y0l07grV06GUNHnCM5H9sn4V3PYCTq38F+PMXkBZE7&#10;2+gZ3HyDRMbE8oh0h2rfAZrpRP5+/8SlcXpOVsctOfs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bzKpwH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5A60F556"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4451D7" w14:textId="77777777" w:rsidR="00244011" w:rsidRDefault="00244011" w:rsidP="009C2B67">
    <w:pPr>
      <w:pStyle w:val="Brdtext"/>
    </w:pPr>
    <w:r>
      <w:rPr>
        <w:noProof/>
        <w:lang w:eastAsia="sv-SE"/>
      </w:rPr>
      <mc:AlternateContent>
        <mc:Choice Requires="wps">
          <w:drawing>
            <wp:anchor distT="0" distB="0" distL="0" distR="0" simplePos="0" relativeHeight="25165839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5" name="Textruta 16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7C2086"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65" o:spid="_x0000_s1139" type="#_x0000_t202" style="position:absolute;left:0;text-align:left;margin-left:5.4pt;margin-top:610.95pt;width:44.2pt;height:9.6pt;z-index:2516583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Ta+4egIAAG0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vny0Z8AKyh0Rw0M3M8HJRUXtuxUBH4SnIaGO0+DjPX20AYIfeomzNfhf&#10;r91He+IuaTlraOgKHn5uhFecma+WWH2Rn0ciYTqcjz8Sk5g/1axONXZTXwNxIqcV42QSoz2avag9&#10;1E+0H+YxK6mElZS74LgXr7FbBbRfpJrPkxHNpRN4a5dOxtAR50jOx/ZJeNczGIn6d7AfTzF9QeTO&#10;NnoGN98gkTGxPCLdodp3gGY6kb/fP3FpnJ6T1XFLzn4D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A1Nr7h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147C2086"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EE6A9F" w14:textId="77777777" w:rsidR="00244011" w:rsidRDefault="00244011" w:rsidP="00EE1584">
    <w:pPr>
      <w:pStyle w:val="Brdtext"/>
    </w:pPr>
    <w:r>
      <w:rPr>
        <w:noProof/>
        <w:lang w:eastAsia="sv-SE"/>
      </w:rPr>
      <mc:AlternateContent>
        <mc:Choice Requires="wps">
          <w:drawing>
            <wp:anchor distT="0" distB="0" distL="0" distR="0" simplePos="0" relativeHeight="25165828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6" name="Textruta 16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4B0EEF"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66" o:spid="_x0000_s1140" type="#_x0000_t202" style="position:absolute;left:0;text-align:left;margin-left:393pt;margin-top:611.25pt;width:44.2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BtegIAAG0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zPQNWUO6IGB66mQlOLipq360I+CA8DQl1nAYf7+mjDRD80EucrcH/&#10;eu0+2hN3SctZQ0NX8PBzI7zizHy1xOrL/DwSCdPhfPyRmMT8qWZ1qrGbeg7EiZxWjJNJjPZo9qL2&#10;UD/RfpjFrKQSVlLuguNenGO3Cmi/SDWbJSOaSyfw1i6djKEjzpGcj+2T8K5nMBL172A/nmLygsid&#10;bfQMbrZBImNieUS6Q7XvAM10In+/f+LSOD0nq+OWnP4G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cv/gb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544B0EEF"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7CDE4D" w14:textId="77777777" w:rsidR="00244011" w:rsidRDefault="00244011" w:rsidP="00EE1584">
    <w:pPr>
      <w:pStyle w:val="Brdtext"/>
    </w:pPr>
    <w:r>
      <w:rPr>
        <w:noProof/>
        <w:lang w:eastAsia="sv-SE"/>
      </w:rPr>
      <mc:AlternateContent>
        <mc:Choice Requires="wps">
          <w:drawing>
            <wp:anchor distT="0" distB="0" distL="0" distR="0" simplePos="0" relativeHeight="25165828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4" name="Textruta 16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B65D12"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64" o:spid="_x0000_s1141" type="#_x0000_t202" style="position:absolute;left:0;text-align:left;margin-left:393pt;margin-top:611.25pt;width:44.2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6p0qegIAAG0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LRngFLKHdEDA/dzAQnbypq360I+CA8DQl1nAYf7+mjDRD80EucrcH/&#10;eu0+2hN3SctZQ0NX8PBzI7zizHy1xOqLfBSJhOkwGn8kJjF/qlmeauymXgBxIqcV42QSoz2avag9&#10;1M+0H+YxK6mElZS74LgXF9itAtovUs3nyYjm0gm8tY9OxtAR50jOp/ZZeNczGIn6d7AfTzF9QeTO&#10;NnoGN98gkTGxPCLdodp3gGY6kb/fP3FpnJ6T1XFLzn4D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zOqdK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6DB65D12"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A0E113" w14:textId="77777777" w:rsidR="00244011" w:rsidRDefault="00244011" w:rsidP="009C2B67">
    <w:pPr>
      <w:pStyle w:val="Brdtext"/>
    </w:pPr>
    <w:r>
      <w:rPr>
        <w:noProof/>
        <w:lang w:eastAsia="sv-SE"/>
      </w:rPr>
      <mc:AlternateContent>
        <mc:Choice Requires="wps">
          <w:drawing>
            <wp:anchor distT="0" distB="0" distL="0" distR="0" simplePos="0" relativeHeight="2516583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8" name="Textruta 16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D5D744"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68" o:spid="_x0000_s1144" type="#_x0000_t202" style="position:absolute;left:0;text-align:left;margin-left:5.4pt;margin-top:610.95pt;width:44.2pt;height:9.6pt;z-index:251658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OjyOegIAAG0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l59vGbCAakPE8NDPTHDypqb23YqAD8LTkFDHafDxnj7aAMEPg8TZEvzv&#10;t+6jPXGXtJy1NHQlD79WwivOzDdLrL7ITyKRMB1OTs+JScwfahaHGrtqroA4kdOKcTKJ0R7NVtQe&#10;mifaD7OYlVTCSspdctyKV9ivAtovUs1myYjm0gm8tXMnY+iIcyTnY/ckvBsYjET9O9iOpyheEbm3&#10;jZ7BzVZIZEwsj0j3qA4doJlO5B/2T1wah+dktd+S0xcA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Aw6PI5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0BD5D744"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v:textbox>
              <w10:wrap type="square" anchorx="page" anchory="page"/>
            </v:shape>
          </w:pict>
        </mc:Fallback>
      </mc:AlternateContent>
    </w:r>
    <w:r>
      <w:t xml:space="preserve"> </w:t>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E2ED9D" w14:textId="77777777" w:rsidR="00244011" w:rsidRDefault="00244011" w:rsidP="00EE1584">
    <w:pPr>
      <w:pStyle w:val="Brdtext"/>
    </w:pPr>
    <w:r>
      <w:rPr>
        <w:noProof/>
        <w:lang w:eastAsia="sv-SE"/>
      </w:rPr>
      <mc:AlternateContent>
        <mc:Choice Requires="wps">
          <w:drawing>
            <wp:anchor distT="0" distB="0" distL="0" distR="0" simplePos="0" relativeHeight="2516582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9" name="Textruta 16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9BB3D4"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69" o:spid="_x0000_s1145" type="#_x0000_t202" style="position:absolute;left:0;text-align:left;margin-left:393pt;margin-top:611.25pt;width:44.2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o4nVegIAAG0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vxsy4AFVBsihod+ZoKT1zW170YEvBeehoQ6ToOPd/TRBgh+GCTOluB/&#10;v3Uf7Ym7pOWspaErefi1El5xZr5ZYvV5fhyJhOlwfPKZmMT8oWZxqLGrZg7EiZxWjJNJjPZotqL2&#10;0DzRfpjFrKQSVlLukuNWnGO/Cmi/SDWbJSOaSyfwxj44GUNHnCM5H7sn4d3AYCTq38J2PEXxisi9&#10;bfQMbrZCImNieUS6R3XoAM10Iv+wf+LSODwnq/2WnL4A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D6OJ1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5C9BB3D4"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B89A9B" w14:textId="77777777" w:rsidR="00244011" w:rsidRDefault="00244011" w:rsidP="00EE1584">
    <w:pPr>
      <w:pStyle w:val="Brdtext"/>
    </w:pPr>
    <w:r>
      <w:rPr>
        <w:noProof/>
        <w:lang w:eastAsia="sv-SE"/>
      </w:rPr>
      <mc:AlternateContent>
        <mc:Choice Requires="wps">
          <w:drawing>
            <wp:anchor distT="0" distB="0" distL="0" distR="0" simplePos="0" relativeHeight="25165828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7" name="Textruta 16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52E589"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67" o:spid="_x0000_s1146" type="#_x0000_t202" style="position:absolute;left:0;text-align:left;margin-left:393pt;margin-top:611.2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EcYAegIAAG0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LxngErKHdEDA/dzAQnFxW171YEfBCehoQ6ToOP9/TRBgh+6CXO1uB/&#10;vXYf7Ym7pOWsoaErePi5EV5xZr5aYvU4v4hEwnS4GH0kJjF/qlmdauymvgbiRE4rxskkRns0e1F7&#10;qJ9oP8xjVlIJKyl3wXEvXmO3Cmi/SDWfJyOaSyfw1i6djKEjzpGcj+2T8K5nMBL172A/nmLygsid&#10;bfQMbr5BImNieUS6Q7XvAM10In+/f+LSOD0nq+OWnP0G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cBHGAH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1152E589"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E69B22" w14:textId="77777777" w:rsidR="00244011" w:rsidRDefault="00244011" w:rsidP="009C2B67">
    <w:pPr>
      <w:pStyle w:val="Brdtext"/>
    </w:pPr>
    <w:r>
      <w:rPr>
        <w:noProof/>
        <w:lang w:eastAsia="sv-SE"/>
      </w:rPr>
      <mc:AlternateContent>
        <mc:Choice Requires="wps">
          <w:drawing>
            <wp:anchor distT="0" distB="0" distL="0" distR="0" simplePos="0" relativeHeight="25165839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1" name="Textruta 17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93DB69"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71" o:spid="_x0000_s1149" type="#_x0000_t202" style="position:absolute;left:0;text-align:left;margin-left:5.4pt;margin-top:610.95pt;width:44.2pt;height:9.6pt;z-index:2516583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Lm8jeQIAAG0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aM9A1ZQ7ogYHrqZCU4uKmrfrQj4IDwNCXWcBh/v6aMNEPzQS5ytwf96&#10;7T7aE3dJy1lDQ1fw8HMjvOLMfLXE6ov8PBIJ0+F8/JGYxPypZnWqsZv6GogTOa0YJ5MY7dHsRe2h&#10;fqL9MI9ZSSWspNwFx714jd0qoP0i1XyejGguncBbu3Qyho44R3I+tk/Cu57BSNS/g/14iukLIne2&#10;0TO4+QaJjInlEekO1b4DNNOJ/P3+iUvj9Jysjlty9hs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bS5vI3kCAABt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B93DB69"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v:textbox>
              <w10:wrap type="square" anchorx="page" anchory="page"/>
            </v:shape>
          </w:pict>
        </mc:Fallback>
      </mc:AlternateContent>
    </w:r>
    <w:r>
      <w:t xml:space="preserve"> </w:t>
    </w: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93B8A0" w14:textId="77777777" w:rsidR="00244011" w:rsidRDefault="00244011" w:rsidP="00EE1584">
    <w:pPr>
      <w:pStyle w:val="Brdtext"/>
    </w:pPr>
    <w:r>
      <w:rPr>
        <w:noProof/>
        <w:lang w:eastAsia="sv-SE"/>
      </w:rPr>
      <mc:AlternateContent>
        <mc:Choice Requires="wps">
          <w:drawing>
            <wp:anchor distT="0" distB="0" distL="0" distR="0" simplePos="0" relativeHeight="25165829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2" name="Textruta 17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7457DE"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72" o:spid="_x0000_s1150" type="#_x0000_t202" style="position:absolute;left:0;text-align:left;margin-left:393pt;margin-top:611.25pt;width:44.2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nCD2egIAAG0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XH9p3tGbCCckfE8NDNTHByUVH7bkXAB+FpSKjjNPh4Tx9tgOCHXuJsDf7X&#10;a/fRnrhLWs4aGrqCh58b4RVn5qslVl/m55FImA7n44/EJOZPNatTjd3UcyBO5LRinExitEezF7WH&#10;+on2wyxmJZWwknIXHPfiHLtVQPtFqtksGdFcOoG3dulkDB1xjuR8bJ+Edz2Dkah/B/vxFJMXRO5s&#10;o2dwsw0SGRPLI9Idqn0HaKYT+fv9E5fG6TlZHbfk9DcA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Epwg9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617457DE"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A8236C" w14:textId="77777777" w:rsidR="00244011" w:rsidRDefault="00244011" w:rsidP="00EE1584">
    <w:pPr>
      <w:pStyle w:val="Brdtext"/>
    </w:pPr>
    <w:r>
      <w:rPr>
        <w:noProof/>
        <w:lang w:eastAsia="sv-SE"/>
      </w:rPr>
      <mc:AlternateContent>
        <mc:Choice Requires="wps">
          <w:drawing>
            <wp:anchor distT="0" distB="0" distL="0" distR="0" simplePos="0" relativeHeight="25165829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0" name="Textruta 17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1A4A5E"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70" o:spid="_x0000_s1151" type="#_x0000_t202" style="position:absolute;left:0;text-align:left;margin-left:393pt;margin-top:611.25pt;width:44.2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iV2xeQIAAG0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XH9o32DFhCuSNieOhmJjh5U1H7bkXAB+FpSKjjNPh4Tx9tgOCHXuJsDf7X&#10;a/fRnrhLWs4aGrqCh58b4RVn5qslVl/ko0gkTIfR+CMxiflTzfJUYzf1AogTOa0YJ5MY7dHsRe2h&#10;fqb9MI9ZSSWspNwFx724wG4V0H6Raj5PRjSXTuCtfXQyho44R3I+tc/Cu57BSNS/g/14iukLIne2&#10;0TO4+QaJjInlEekO1b4DNNOJ/P3+iUvj9Jysjl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siV2xeQIAAG0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11A4A5E"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3E94F0" w14:textId="77777777" w:rsidR="00244011" w:rsidRDefault="00244011" w:rsidP="009C2B67">
    <w:pPr>
      <w:pStyle w:val="Brdtext"/>
    </w:pPr>
    <w:r>
      <w:rPr>
        <w:noProof/>
        <w:lang w:eastAsia="sv-SE"/>
      </w:rPr>
      <mc:AlternateContent>
        <mc:Choice Requires="wps">
          <w:drawing>
            <wp:anchor distT="0" distB="0" distL="0" distR="0" simplePos="0" relativeHeight="25165839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4" name="Textruta 17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EBD907"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74" o:spid="_x0000_s1154" type="#_x0000_t202" style="position:absolute;left:0;text-align:left;margin-left:5.4pt;margin-top:610.95pt;width:44.2pt;height:9.6pt;z-index:2516583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WfwVeQIAAG0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jy273zLgAVUGyKGh35mgpM3NbXvVgR8EJ6GhDpOg4/39NEGCH4YJM6W4H+/&#10;dR/tibuk5ayloSt5+LUSXnFmvlli9UV+EomE6XByek5MYv5QszjU2FVzBcSJnFaMk0mM9mi2ovbQ&#10;PNF+mMWspBJWUu6S41a8wn4V0H6RajZLRjSXTuCtnTsZQ0ecIzkfuyfh3cBgJOrfwXY8RfGKyL1t&#10;9AxutkIiY2J5RLpHdegAzXQi/7B/4tI4PCer/Zacvg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bFn8FXkCAABt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7EBD907"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v:textbox>
              <w10:wrap type="square" anchorx="page" anchory="page"/>
            </v:shape>
          </w:pict>
        </mc:Fallback>
      </mc:AlternateContent>
    </w:r>
    <w:r>
      <w:t xml:space="preserve"> </w:t>
    </w:r>
  </w:p>
</w:ftr>
</file>

<file path=word/footer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775047" w14:textId="77777777" w:rsidR="00244011" w:rsidRDefault="00244011" w:rsidP="00EE1584">
    <w:pPr>
      <w:pStyle w:val="Brdtext"/>
    </w:pPr>
    <w:r>
      <w:rPr>
        <w:noProof/>
        <w:lang w:eastAsia="sv-SE"/>
      </w:rPr>
      <mc:AlternateContent>
        <mc:Choice Requires="wps">
          <w:drawing>
            <wp:anchor distT="0" distB="0" distL="0" distR="0" simplePos="0" relativeHeight="2516582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5" name="Textruta 17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6FAB7F"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75" o:spid="_x0000_s1155" type="#_x0000_t202" style="position:absolute;left:0;text-align:left;margin-left:393pt;margin-top:611.25pt;width:44.2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wElOeQIAAG0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GxfWdbBiyg2hAxPPQzE5y8rql9NyLgvfA0JNRxGny8o482QPDDIHG2BP/7&#10;rftoT9wlLWctDV3Jw6+V8Ioz880Sq8/z40gkTIfjk8/EJOYPNYtDjV01cyBO5LRinExitEezFbWH&#10;5on2wyxmJZWwknKXHLfiHPtVQPtFqtksGdFcOoE39sHJGDriHMn52D0J7wYGI1H/FrbjKYpXRO5t&#10;o2dwsxUSGRPLI9I9qkMHaKYT+Yf9E5fG4TlZ7bfk9AU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vwElOeQIAAG0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16FAB7F"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0CAAF8" w14:textId="77777777" w:rsidR="00244011" w:rsidRDefault="00244011" w:rsidP="00EE1584">
    <w:pPr>
      <w:pStyle w:val="Brdtext"/>
    </w:pPr>
    <w:r>
      <w:rPr>
        <w:noProof/>
        <w:lang w:eastAsia="sv-SE"/>
      </w:rPr>
      <mc:AlternateContent>
        <mc:Choice Requires="wps">
          <w:drawing>
            <wp:anchor distT="0" distB="0" distL="0" distR="0" simplePos="0" relativeHeight="25165829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3" name="Textruta 17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E469C1"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73" o:spid="_x0000_s1156" type="#_x0000_t202" style="position:absolute;left:0;text-align:left;margin-left:393pt;margin-top:611.25pt;width:44.2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cgabegIAAG0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XH9o33DFhBuSNieOhmJji5qKh9tyLgg/A0JNRxGny8p482QPBDL3G2Bv/r&#10;tftoT9wlLWcNDV3Bw8+N8Ioz89USq8f5RSQSpsPF6CMxiflTzepUYzf1NRAncloxTiYx2qPZi9pD&#10;/UT7YR6zkkpYSbkLjnvxGrtVQPtFqvk8GdFcOoG3dulkDB1xjuR8bJ+Edz2Dkah/B/vxFJMXRO5s&#10;o2dw8w0SGRPLI9Idqn0HaKYT+fv9E5fG6TlZHbfk7DcA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EHIGm3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35E469C1"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702EC2" w14:textId="77777777" w:rsidR="00244011" w:rsidRDefault="00244011" w:rsidP="009C2B67">
    <w:pPr>
      <w:pStyle w:val="Brdtext"/>
    </w:pPr>
    <w:r>
      <w:rPr>
        <w:noProof/>
        <w:lang w:eastAsia="sv-SE"/>
      </w:rPr>
      <mc:AlternateContent>
        <mc:Choice Requires="wps">
          <w:drawing>
            <wp:anchor distT="0" distB="0" distL="0" distR="0" simplePos="0" relativeHeight="25165839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7" name="Textruta 17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17938B"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77" o:spid="_x0000_s1159" type="#_x0000_t202" style="position:absolute;left:0;text-align:left;margin-left:5.4pt;margin-top:610.95pt;width:44.2pt;height:9.6pt;z-index:2516583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DQDjegIAAG0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5GewasoNwRMTx0MxOcXFTUvlsR8EF4GhLqOA0+3tNHGyD4oZc4W4P/&#10;9dp9tCfukpazhoau4OHnRnjFmflqidWX+XkkEqbD+fgjMYn5U83qVGM39RyIEzmtGCeTGO3R7EXt&#10;oX6i/TCLWUklrKTcBce9OMduFdB+kWo2S0Y0l07grV06GUNHnCM5H9sn4V3PYCTq38F+PMXkBZE7&#10;2+gZ3GyDRMbE8oh0h2rfAZrpRP5+/8SlcXpOVsctOf0N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HINAON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5717938B"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v:textbox>
              <w10:wrap type="square" anchorx="page" anchory="page"/>
            </v:shape>
          </w:pict>
        </mc:Fallback>
      </mc:AlternateContent>
    </w:r>
    <w:r>
      <w:t xml:space="preserve"> </w:t>
    </w:r>
  </w:p>
</w:ftr>
</file>

<file path=word/footer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5B1192" w14:textId="77777777" w:rsidR="00244011" w:rsidRDefault="00244011" w:rsidP="00EE1584">
    <w:pPr>
      <w:pStyle w:val="Brdtext"/>
    </w:pPr>
    <w:r>
      <w:rPr>
        <w:noProof/>
        <w:lang w:eastAsia="sv-SE"/>
      </w:rPr>
      <mc:AlternateContent>
        <mc:Choice Requires="wps">
          <w:drawing>
            <wp:anchor distT="0" distB="0" distL="0" distR="0" simplePos="0" relativeHeight="25165829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8" name="Textruta 17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117A56"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78" o:spid="_x0000_s1160" type="#_x0000_t202" style="position:absolute;left:0;text-align:left;margin-left:393pt;margin-top:611.25pt;width:44.2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v082egIAAG0FAAAOAAAAZHJzL2Uyb0RvYy54bWysVEtv2zAMvg/YfxB0Xx0nTbYGdYqsRYYB&#10;QVusHXpWZKkxJouaxMTOfv0o2Xms66XDLjYlvsSPH3l51daGbZUPFdiC52cDzpSVUFb2ueDfHxcf&#10;PnEWUNhSGLCq4DsV+NXs/bvLxk3VENZgSuUZBbFh2riCrxHdNMuCXKtahDNwypJSg68F0tE/Z6UX&#10;DUWvTTYcDCZZA750HqQKgW5vOiWfpfhaK4l3WgeFzBSc3obp69N3Fb/Z7FJMn71w60r2zxD/8Ipa&#10;VJaSHkLdCBRs46u/QtWV9BBA45mEOgOtK6lSDVRNPnhRzcNaOJVqIXCCO8AU/l9Yebt9cPeeYfsZ&#10;WmpgBKRxYRroMtbTal/HP72UkZ4g3B1gUy0ySZfjST46J40kVT7ML4YJ1uzo7HzALwpqFoWCe+pK&#10;AktslwEpIZnuTWKuAKYqF5Ux6RCZoK6NZ1tBPTSYnkgef1gZy5qCT0bjQQpsIbp3kY2NYVTiQp/u&#10;WGCScGdUtDH2m9KsKlOdr+QWUip7yJ+so5WmVG9x7O2Pr3qLc1cHeaTMYPHgXFcWfKo+Dc8RsvLH&#10;HjLd2RPgJ3VHEdtVS4VT+0ajPQNWUO6IGB66mQlOLipq31IEvBeehoQ6ToOPd/TRBgh+6CXO1uB/&#10;vXYf7Ym7pOWsoaErePi5EV5xZr5aYvVFfh6JhOlwPv5ITGL+VLM61dhNfQ3EiZxWjJNJjPZo9qL2&#10;UD/RfpjHrKQSVlLuguNevMZuFdB+kWo+T0Y0l07g0j44GUNHnCM5H9sn4V3PYCTq38J+PMX0BZE7&#10;2+gZ3HyDRMbE8oh0h2rfAZrpRP5+/8SlcXpOVsctOfs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Db9PN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7B117A56"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DF980E" w14:textId="77777777" w:rsidR="00244011" w:rsidRDefault="00244011" w:rsidP="00EE1584">
    <w:pPr>
      <w:pStyle w:val="Brdtext"/>
    </w:pPr>
    <w:r>
      <w:rPr>
        <w:noProof/>
        <w:lang w:eastAsia="sv-SE"/>
      </w:rPr>
      <mc:AlternateContent>
        <mc:Choice Requires="wps">
          <w:drawing>
            <wp:anchor distT="0" distB="0" distL="0" distR="0" simplePos="0" relativeHeight="25165829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6" name="Textruta 17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93DD46"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76" o:spid="_x0000_s1161" type="#_x0000_t202" style="position:absolute;left:0;text-align:left;margin-left:393pt;margin-top:611.25pt;width:44.2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qjJxegIAAG0FAAAOAAAAZHJzL2Uyb0RvYy54bWysVEtv2zAMvg/YfxB0Xx2nSbYGdYqsRYYB&#10;QVusHXpWZKkxJouaxMTOfv0o2Xms66XDLjYlvsSPH3l51daGbZUPFdiC52cDzpSVUFb2ueDfHxcf&#10;PnEWUNhSGLCq4DsV+NXs/bvLxk3VENZgSuUZBbFh2riCrxHdNMuCXKtahDNwypJSg68F0tE/Z6UX&#10;DUWvTTYcDCZZA750HqQKgW5vOiWfpfhaK4l3WgeFzBSc3obp69N3Fb/Z7FJMn71w60r2zxD/8Ipa&#10;VJaSHkLdCBRs46u/QtWV9BBA45mEOgOtK6lSDVRNPnhRzcNaOJVqIXCCO8AU/l9Yebt9cPeeYfsZ&#10;WmpgBKRxYRroMtbTal/HP72UkZ4g3B1gUy0ySZfjSX4+Io0kVT7ML4YJ1uzo7HzALwpqFoWCe+pK&#10;AktslwEpIZnuTWKuAKYqF5Ux6RCZoK6NZ1tBPTSYnkgef1gZy5qCT87HgxTYQnTvIhsbw6jEhT7d&#10;scAk4c6oaGPsN6VZVaY6X8ktpFT2kD9ZRytNqd7i2NsfX/UW564O8kiZweLBua4s+FR9Gp4jZOWP&#10;PWS6syfAT+qOIrarlgqn9p2P9gxYQbkjYnjoZiY4uaiofUsR8F54GhLqOA0+3tFHGyD4oZc4W4P/&#10;9dp9tCfukpazhoau4OHnRnjFmflqidUX+SgSCdNhNP5ITGL+VLM61dhNfQ3EiZxWjJNJjPZo9qL2&#10;UD/RfpjHrKQSVlLuguNevMZuFdB+kWo+T0Y0l07g0j44GUNHnCM5H9sn4V3PYCTq38J+PMX0BZE7&#10;2+gZ3HyDRMbE8oh0h2rfAZrpRP5+/8SlcXpOVsctOfs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s6oyc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3D93DD46"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6D34C1" w14:textId="77777777" w:rsidR="00244011" w:rsidRDefault="00244011" w:rsidP="009C2B67">
    <w:pPr>
      <w:pStyle w:val="Brdtext"/>
    </w:pPr>
    <w:r>
      <w:rPr>
        <w:noProof/>
        <w:lang w:eastAsia="sv-SE"/>
      </w:rPr>
      <mc:AlternateContent>
        <mc:Choice Requires="wps">
          <w:drawing>
            <wp:anchor distT="0" distB="0" distL="0" distR="0" simplePos="0" relativeHeight="2516583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0" name="Textruta 18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45AB11"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80" o:spid="_x0000_s1164" type="#_x0000_t202" style="position:absolute;left:0;text-align:left;margin-left:5.4pt;margin-top:610.95pt;width:44.2pt;height:9.6pt;z-index:2516583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pPVewIAAG0FAAAOAAAAZHJzL2Uyb0RvYy54bWysVEtv2zAMvg/YfxB0XxynTboGdYqsRYYB&#10;RVusHXpWZKkxJouaxMTOfn0p2Xms66XDLjYlvsSPH3lx2daGbZQPFdiC54MhZ8pKKCv7XPAfj4tP&#10;nzkLKGwpDFhV8K0K/HL28cNF46ZqBCswpfKMgtgwbVzBV4hummVBrlQtwgCcsqTU4GuBdPTPWelF&#10;Q9Frk42Gw0nWgC+dB6lCoNvrTslnKb7WSuKd1kEhMwWnt2H6+vRdxm82uxDTZy/cqpL9M8Q/vKIW&#10;laWk+1DXAgVb++qvUHUlPQTQOJBQZ6B1JVWqgarJh6+qeVgJp1ItBE5we5jC/wsrbzcP7t4zbL9A&#10;Sw2MgDQuTANdxnpa7ev4p5cy0hOE2z1sqkUm6XI8yU9OSSNJlY/y81GCNTs4Ox/wq4KaRaHgnrqS&#10;wBKbm4CUkEx3JjFXAFOVi8qYdIhMUFfGs42gHhpMTySPP6yMZU3BJyfjYQpsIbp3kY2NYVTiQp/u&#10;UGCScGtUtDH2u9KsKlOdb+QWUiq7z5+so5WmVO9x7O0Pr3qPc1cHeaTMYHHvXFcWfKo+Dc8BsvLn&#10;DjLd2RPgR3VHEdtlS4VT+07OdgxYQrklYnjoZiY4uaiofTci4L3wNCTUcRp8vKOPNkDwQy9xtgL/&#10;+637aE/cJS1nDQ1dwcOvtfCKM/PNEqvP89NIJEyH0/EZMYn5Y83yWGPX9RUQJ3JaMU4mMdqj2Yna&#10;Q/1E+2Ees5JKWEm5C4478Qq7VUD7Rar5PBnRXDqBN/bByRg64hzJ+dg+Ce96BiNR/xZ24ymmr4jc&#10;2UbP4OZrJDImlkekO1T7DtBMJ/L3+ycujeNzsjpsydkLAAAA//8DAFBLAwQUAAYACAAAACEAlhHw&#10;iN8AAAALAQAADwAAAGRycy9kb3ducmV2LnhtbEyPQWvDMAyF74P+B6PBbquTUEaTxSnr2A4rlLJ2&#10;sKsba3FYLIfYabN/P/XUnsSTHk/fK1eT68QJh9B6UpDOExBItTctNQq+Du+PSxAhajK684QK/jDA&#10;qprdlbow/kyfeNrHRnAIhUIrsDH2hZShtuh0mPseiW8/fnA6shwaaQZ95nDXySxJnqTTLfEHq3t8&#10;tVj/7ken4LBdm1GayXy81dvNDr/lxi52Sj3cTy/PICJO8WqGCz6jQ8VMRz+SCaJjnTB55JllaQ6C&#10;HXmegTheNos0BVmV8rZD9Q8AAP//AwBQSwECLQAUAAYACAAAACEAtoM4kv4AAADhAQAAEwAAAAAA&#10;AAAAAAAAAAAAAAAAW0NvbnRlbnRfVHlwZXNdLnhtbFBLAQItABQABgAIAAAAIQA4/SH/1gAAAJQB&#10;AAALAAAAAAAAAAAAAAAAAC8BAABfcmVscy8ucmVsc1BLAQItABQABgAIAAAAIQBzepPVewIAAG0F&#10;AAAOAAAAAAAAAAAAAAAAAC4CAABkcnMvZTJvRG9jLnhtbFBLAQItABQABgAIAAAAIQCWEfCI3wAA&#10;AAsBAAAPAAAAAAAAAAAAAAAAANUEAABkcnMvZG93bnJldi54bWxQSwUGAAAAAAQABADzAAAA4QUA&#10;AAAA&#10;" o:allowoverlap="f" fillcolor="white [3201]" stroked="f" strokeweight=".5pt">
              <v:textbox style="mso-fit-shape-to-text:t">
                <w:txbxContent>
                  <w:p w14:paraId="2545AB11"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v:textbox>
              <w10:wrap type="square" anchorx="page" anchory="page"/>
            </v:shape>
          </w:pict>
        </mc:Fallback>
      </mc:AlternateContent>
    </w:r>
    <w:r>
      <w:t xml:space="preserve"> </w:t>
    </w:r>
  </w:p>
</w:ftr>
</file>

<file path=word/footer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E75CB6" w14:textId="77777777" w:rsidR="00244011" w:rsidRDefault="00244011" w:rsidP="00EE1584">
    <w:pPr>
      <w:pStyle w:val="Brdtext"/>
    </w:pPr>
    <w:r>
      <w:rPr>
        <w:noProof/>
        <w:lang w:eastAsia="sv-SE"/>
      </w:rPr>
      <mc:AlternateContent>
        <mc:Choice Requires="wps">
          <w:drawing>
            <wp:anchor distT="0" distB="0" distL="0" distR="0" simplePos="0" relativeHeight="251658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1" name="Textruta 18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C135A1"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81" o:spid="_x0000_s1165" type="#_x0000_t202" style="position:absolute;left:0;text-align:left;margin-left:393pt;margin-top:611.25pt;width:44.2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4yaOewIAAG0FAAAOAAAAZHJzL2Uyb0RvYy54bWysVEtv2zAMvg/YfxB0XxynTdYGdYqsRYYB&#10;RVusHXpWZKkxJouaxMTOfn0p2Xms66XDLjYlvsSPH3lx2daGbZQPFdiC54MhZ8pKKCv7XPAfj4tP&#10;Z5wFFLYUBqwq+FYFfjn7+OGicVM1ghWYUnlGQWyYNq7gK0Q3zbIgV6oWYQBOWVJq8LVAOvrnrPSi&#10;oei1yUbD4SRrwJfOg1Qh0O11p+SzFF9rJfFO66CQmYLT2zB9ffou4zebXYjpsxduVcn+GeIfXlGL&#10;ylLSfahrgYKtffVXqLqSHgJoHEioM9C6kirVQNXkw1fVPKyEU6kWAie4PUzh/4WVt5sHd+8Ztl+g&#10;pQZGQBoXpoEuYz2t9nX800sZ6QnC7R421SKTdDme5CenpJGkykf5+SjBmh2cnQ/4VUHNolBwT11J&#10;YInNTUBKSKY7k5grgKnKRWVMOkQmqCvj2UZQDw2mJ5LHH1bGsqbgk5PxMAW2EN27yMbGMCpxoU93&#10;KDBJuDUq2hj7XWlWlanON3ILKZXd50/W0UpTqvc49vaHV73HuauDPFJmsLh3risLPlWfhucAWflz&#10;B5nu7Anwo7qjiO2ypcKpfSdnOwYsodwSMTx0MxOcXFTUvhsR8F54GhLqOA0+3tFHGyD4oZc4W4H/&#10;/dZ9tCfukpazhoau4OHXWnjFmflmidXn+WkkEqbD6fgzMYn5Y83yWGPX9RUQJ3JaMU4mMdqj2Yna&#10;Q/1E+2Ees5JKWEm5C4478Qq7VUD7Rar5PBnRXDqBN/bByRg64hzJ+dg+Ce96BiNR/xZ24ymmr4jc&#10;2UbP4OZrJDImlkekO1T7DtBMJ/L3+ycujeNzsjpsydkLAAAA//8DAFBLAwQUAAYACAAAACEA79OY&#10;ouEAAAANAQAADwAAAGRycy9kb3ducmV2LnhtbEyPwU7DMBBE70j8g7VI3KjTKDRRiFMBggOVqooW&#10;iasbL3FEvI5ipw1/z/YEx50Zzb6p1rPrxQnH0HlSsFwkIJAabzpqFXwcXu8KECFqMrr3hAp+MMC6&#10;vr6qdGn8md7xtI+t4BIKpVZgYxxKKUNj0emw8AMSe19+dDryObbSjPrM5a6XaZKspNMd8QerB3y2&#10;2HzvJ6fgsH0ykzSzeXtptpsdfsqNzXZK3d7Mjw8gIs7xLwwXfEaHmpmOfiITRK8gL1a8JbKRpuk9&#10;CI4UeZaBOF6kbJmDrCv5f0X9CwAA//8DAFBLAQItABQABgAIAAAAIQC2gziS/gAAAOEBAAATAAAA&#10;AAAAAAAAAAAAAAAAAABbQ29udGVudF9UeXBlc10ueG1sUEsBAi0AFAAGAAgAAAAhADj9If/WAAAA&#10;lAEAAAsAAAAAAAAAAAAAAAAALwEAAF9yZWxzLy5yZWxzUEsBAi0AFAAGAAgAAAAhAHDjJo57AgAA&#10;bQUAAA4AAAAAAAAAAAAAAAAALgIAAGRycy9lMm9Eb2MueG1sUEsBAi0AFAAGAAgAAAAhAO/TmKLh&#10;AAAADQEAAA8AAAAAAAAAAAAAAAAA1QQAAGRycy9kb3ducmV2LnhtbFBLBQYAAAAABAAEAPMAAADj&#10;BQAAAAA=&#10;" o:allowoverlap="f" fillcolor="white [3201]" stroked="f" strokeweight=".5pt">
              <v:textbox style="mso-fit-shape-to-text:t">
                <w:txbxContent>
                  <w:p w14:paraId="47C135A1"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94E6C2" w14:textId="77777777" w:rsidR="00244011" w:rsidRDefault="00244011" w:rsidP="00EE1584">
    <w:pPr>
      <w:pStyle w:val="Brdtext"/>
    </w:pPr>
    <w:r>
      <w:rPr>
        <w:noProof/>
        <w:lang w:eastAsia="sv-SE"/>
      </w:rPr>
      <mc:AlternateContent>
        <mc:Choice Requires="wps">
          <w:drawing>
            <wp:anchor distT="0" distB="0" distL="0" distR="0" simplePos="0" relativeHeight="25165829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9" name="Textruta 17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B449D2"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79" o:spid="_x0000_s1166" type="#_x0000_t202" style="position:absolute;left:0;text-align:left;margin-left:393pt;margin-top:611.25pt;width:44.2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UWlbegIAAG0FAAAOAAAAZHJzL2Uyb0RvYy54bWysVEtv2zAMvg/YfxB0Xx2nSbYEdYosRYcB&#10;RVusHXpWZKkxJouaxMTOfv0o2Xms66XDLjYlvsSPH3lx2daGbZUPFdiC52cDzpSVUFb2ueDfH68/&#10;fOIsoLClMGBVwXcq8Mv5+3cXjZupIazBlMozCmLDrHEFXyO6WZYFuVa1CGfglCWlBl8LpKN/zkov&#10;Gopem2w4GEyyBnzpPEgVAt1edUo+T/G1VhLvtA4KmSk4vQ3T16fvKn6z+YWYPXvh1pXsnyH+4RW1&#10;qCwlPYS6EijYxld/haor6SGAxjMJdQZaV1KlGqiafPCimoe1cCrVQuAEd4Ap/L+w8nb74O49w/Yz&#10;tNTACEjjwizQZayn1b6Of3opIz1BuDvAplpkki7Hk/x8RBpJqnyYT4cJ1uzo7HzALwpqFoWCe+pK&#10;AktsbwJSQjLdm8RcAUxVXlfGpENkgloaz7aCemgwPZE8/rAyljUFn5yPBymwhejeRTY2hlGJC326&#10;Y4FJwp1R0cbYb0qzqkx1vpJbSKnsIX+yjlaaUr3Fsbc/vuotzl0d5JEyg8WDc11Z8Kn6NDxHyMof&#10;e8h0Z0+An9QdRWxXLRVO7Tuf7hmwgnJHxPDQzUxw8rqi9t2IgPfC05BQx2nw8Y4+2gDBD73E2Rr8&#10;r9fuoz1xl7ScNTR0BQ8/N8IrzsxXS6ye5qNIJEyH0fgjMYn5U83qVGM39RKIEzmtGCeTGO3R7EXt&#10;oX6i/bCIWUklrKTcBce9uMRuFdB+kWqxSEY0l07gjX1wMoaOOEdyPrZPwruewUjUv4X9eIrZCyJ3&#10;ttEzuMUGiYyJ5RHpDtW+AzTTifz9/olL4/ScrI5bcv4b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D1FpW3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5EB449D2"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8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FD51C1" w14:textId="77777777" w:rsidR="00244011" w:rsidRDefault="00244011" w:rsidP="009C2B67">
    <w:pPr>
      <w:pStyle w:val="Brdtext"/>
    </w:pPr>
    <w:r>
      <w:rPr>
        <w:noProof/>
        <w:lang w:eastAsia="sv-SE"/>
      </w:rPr>
      <mc:AlternateContent>
        <mc:Choice Requires="wps">
          <w:drawing>
            <wp:anchor distT="0" distB="0" distL="0" distR="0" simplePos="0" relativeHeight="25165839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3" name="Textruta 18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233770"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83" o:spid="_x0000_s1169" type="#_x0000_t202" style="position:absolute;left:0;text-align:left;margin-left:5.4pt;margin-top:610.95pt;width:44.2pt;height:9.6pt;z-index:2516583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7p7PegIAAG0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bDPQOWUO6IGB66mQlO3lTUvlsR8EF4GhLqOA0+3tNHGyD4oZc4W4P/&#10;9dp9tCfukpazhoau4OHnRnjFmflqidUX+SgSCdNhNP5ITGL+VLM81dhNvQDiRE4rxskkRns0e1F7&#10;qJ9pP8xjVlIJKyl3wXEvLrBbBbRfpJrPkxHNpRN4ax+djKEjzpGcT+2z8K5nMBL172A/nmL6gsid&#10;bfQMbr5BImNieUS6Q7XvAM10In+/f+LSOD0nq+OWnP0G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Ozuns9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40233770"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v:textbox>
              <w10:wrap type="square" anchorx="page" anchory="page"/>
            </v:shape>
          </w:pict>
        </mc:Fallback>
      </mc:AlternateContent>
    </w:r>
    <w:r>
      <w:t xml:space="preserve"> </w:t>
    </w:r>
  </w:p>
</w:ftr>
</file>

<file path=word/footer8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46B757" w14:textId="77777777" w:rsidR="00244011" w:rsidRDefault="00244011" w:rsidP="00EE1584">
    <w:pPr>
      <w:pStyle w:val="Brdtext"/>
    </w:pPr>
    <w:r>
      <w:rPr>
        <w:noProof/>
        <w:lang w:eastAsia="sv-SE"/>
      </w:rPr>
      <mc:AlternateContent>
        <mc:Choice Requires="wps">
          <w:drawing>
            <wp:anchor distT="0" distB="0" distL="0" distR="0" simplePos="0" relativeHeight="25165829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4" name="Textruta 18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ED7EF9"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84" o:spid="_x0000_s1170" type="#_x0000_t202" style="position:absolute;left:0;text-align:left;margin-left:393pt;margin-top:611.25pt;width:44.2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XNEaegIAAG0FAAAOAAAAZHJzL2Uyb0RvYy54bWysVEtv2zAMvg/YfxB0Xx2nSbYGdYqsRYYB&#10;QVusHXpWZKkxJouaxMTOfv0o2Xms66XDLjYlvsSPH3l51daGbZUPFdiC52cDzpSVUFb2ueDfHxcf&#10;PnEWUNhSGLCq4DsV+NXs/bvLxk3VENZgSuUZBbFh2riCrxHdNMuCXKtahDNwypJSg68F0tE/Z6UX&#10;DUWvTTYcDCZZA750HqQKgW5vOiWfpfhaK4l3WgeFzBSc3obp69N3Fb/Z7FJMn71w60r2zxD/8Ipa&#10;VJaSHkLdCBRs46u/QtWV9BBA45mEOgOtK6lSDVRNPnhRzcNaOJVqIXCCO8AU/l9Yebt9cPeeYfsZ&#10;WmpgBKRxYRroMtbTal/HP72UkZ4g3B1gUy0ySZfjSX4+Io0kVT7ML4YJ1uzo7HzALwpqFoWCe+pK&#10;AktslwEpIZnuTWKuAKYqF5Ux6RCZoK6NZ1tBPTSYnkgef1gZy5qCT87HgxTYQnTvIhsbw6jEhT7d&#10;scAk4c6oaGPsN6VZVaY6X8ktpFT2kD9ZRytNqd7i2NsfX/UW564O8kiZweLBua4s+FR9Gp4jZOWP&#10;PWS6syfAT+qOIrarlgqn9o3O9wxYQbkjYnjoZiY4uaiofUsR8F54GhLqOA0+3tFHGyD4oZc4W4P/&#10;9dp9tCfukpazhoau4OHnRnjFmflqidUX+SgSCdNhNP5ITGL+VLM61dhNfQ3EiZxWjJNJjPZo9qL2&#10;UD/RfpjHrKQSVlLuguNevMZuFdB+kWo+T0Y0l07g0j44GUNHnCM5H9sn4V3PYCTq38J+PMX0BZE7&#10;2+gZ3HyDRMbE8oh0h2rfAZrpRP5+/8SlcXpOVsctOfs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k1zRG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4FED7EF9"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8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4BB477" w14:textId="77777777" w:rsidR="00244011" w:rsidRDefault="00244011" w:rsidP="00EE1584">
    <w:pPr>
      <w:pStyle w:val="Brdtext"/>
    </w:pPr>
    <w:r>
      <w:rPr>
        <w:noProof/>
        <w:lang w:eastAsia="sv-SE"/>
      </w:rPr>
      <mc:AlternateContent>
        <mc:Choice Requires="wps">
          <w:drawing>
            <wp:anchor distT="0" distB="0" distL="0" distR="0" simplePos="0" relativeHeight="25165829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2" name="Textruta 18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1C86CA"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82" o:spid="_x0000_s1171" type="#_x0000_t202" style="position:absolute;left:0;text-align:left;margin-left:393pt;margin-top:611.25pt;width:44.2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SaxdegIAAG0FAAAOAAAAZHJzL2Uyb0RvYy54bWysVEtv2zAMvg/YfxB0X5ykSbYGdYosRYYB&#10;RVusHXpWZCkxJouaxMTOfv0o2Xms66XDLjYlvsSPH3l13VSG7ZQPJdicD3p9zpSVUJR2nfPvT8sP&#10;nzgLKGwhDFiV870K/Hr2/t1V7aZqCBswhfKMgtgwrV3ON4hummVBblQlQg+csqTU4CuBdPTrrPCi&#10;puiVyYb9/iSrwRfOg1Qh0O1Nq+SzFF9rJfFe66CQmZzT2zB9ffqu4jebXYnp2gu3KWX3DPEPr6hE&#10;aSnpMdSNQMG2vvwrVFVKDwE09iRUGWhdSpVqoGoG/RfVPG6EU6kWAie4I0zh/4WVd7tH9+AZNp+h&#10;oQZGQGoXpoEuYz2N9lX800sZ6QnC/RE21SCTdDmeDC5GpJGkGgwHl8MEa3Zydj7gFwUVi0LOPXUl&#10;gSV2twEpIZkeTGKuAKYslqUx6RCZoBbGs52gHhpMTySPP6yMZXXOJxfjfgpsIbq3kY2NYVTiQpfu&#10;VGCScG9UtDH2m9KsLFKdr+QWUip7zJ+so5WmVG9x7OxPr3qLc1sHeaTMYPHoXJUWfKo+Dc8JsuLH&#10;ATLd2hPgZ3VHEZtVQ4VT+0ajAwNWUOyJGB7amQlOLktq360I+CA8DQl1nAYf7+mjDRD80EmcbcD/&#10;eu0+2hN3SctZTUOX8/BzK7zizHy1xOpLyh+nNB1G44/EJObPNatzjd1WCyBODGjFOJnEaI/mIGoP&#10;1TPth3nMSiphJeXOOR7EBbargPaLVPN5MqK5dAJv7aOTMXTEOZLzqXkW3nUMRqL+HRzGU0xfELm1&#10;jZ7BzbdIZEwsj0i3qHYdoJlO5O/2T1wa5+dkddqSs98A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LUmsX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2A1C86CA"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8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A8BBD9" w14:textId="77777777" w:rsidR="00244011" w:rsidRDefault="00244011" w:rsidP="009C2B67">
    <w:pPr>
      <w:pStyle w:val="Brdtext"/>
    </w:pPr>
    <w:r>
      <w:rPr>
        <w:noProof/>
        <w:lang w:eastAsia="sv-SE"/>
      </w:rPr>
      <mc:AlternateContent>
        <mc:Choice Requires="wps">
          <w:drawing>
            <wp:anchor distT="0" distB="0" distL="0" distR="0" simplePos="0" relativeHeight="25165839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6" name="Textruta 18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B2A341"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86" o:spid="_x0000_s1174" type="#_x0000_t202" style="position:absolute;left:0;text-align:left;margin-left:5.4pt;margin-top:610.95pt;width:44.2pt;height:9.6pt;z-index:2516583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mQ35egIAAG0FAAAOAAAAZHJzL2Uyb0RvYy54bWysVEtv2zAMvg/YfxB0XxynabsGdYosRYcB&#10;RVssHXpWZKkxJouaxMTOfn0p2Xms66XDLjYlvsSPH3l51daGbZQPFdiC54MhZ8pKKCv7XPAfjzef&#10;PnMWUNhSGLCq4FsV+NX044fLxk3UCFZgSuUZBbFh0riCrxDdJMuCXKlahAE4ZUmpwdcC6eifs9KL&#10;hqLXJhsNh2dZA750HqQKgW6vOyWfpvhaK4n3WgeFzBSc3obp69N3Gb/Z9FJMnr1wq0r2zxD/8Ipa&#10;VJaS7kNdCxRs7au/QtWV9BBA40BCnYHWlVSpBqomH76qZrESTqVaCJzg9jCF/xdW3m0W7sEzbL9A&#10;Sw2MgDQuTAJdxnpa7ev4p5cy0hOE2z1sqkUm6fL0LD8Zk0aSKh/lF6MEa3Zwdj7gVwU1i0LBPXUl&#10;gSU2twEpIZnuTGKuAKYqbypj0iEyQc2NZxtBPTSYnkgef1gZy5qCn52cDlNgC9G9i2xsDKMSF/p0&#10;hwKThFujoo2x35VmVZnqfCO3kFLZff5kHa00pXqPY29/eNV7nLs6yCNlBot757qy4FP1aXgOkJU/&#10;d5Dpzp4AP6o7itguWyqc2jc+3zFgCeWWiOGhm5ng5E1F7bsVAR+EpyGhjtPg4z19tAGCH3qJsxX4&#10;32/dR3viLmk5a2joCh5+rYVXnJlvllh9kY8jkTAdxqfnxCTmjzXLY41d13MgTuS0YpxMYrRHsxO1&#10;h/qJ9sMsZiWVsJJyFxx34hy7VUD7RarZLBnRXDqBt3bhZAwdcY7kfGyfhHc9g5Gofwe78RSTV0Tu&#10;bKNncLM1EhkTyyPSHap9B2imE/n7/ROXxvE5WR225PQF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O2ZDfl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11B2A341" w14:textId="77777777" w:rsidR="00244011" w:rsidRPr="00756E21" w:rsidRDefault="00244011" w:rsidP="009C2B67">
                    <w:pPr>
                      <w:pStyle w:val="Brdtext"/>
                      <w:jc w:val="right"/>
                    </w:pPr>
                    <w:r>
                      <w:fldChar w:fldCharType="begin"/>
                    </w:r>
                    <w:r>
                      <w:instrText xml:space="preserve"> PAGE   \* MERGEFORMAT </w:instrText>
                    </w:r>
                    <w:r>
                      <w:fldChar w:fldCharType="separate"/>
                    </w:r>
                    <w:r w:rsidR="00624359">
                      <w:rPr>
                        <w:noProof/>
                      </w:rPr>
                      <w:t>2</w:t>
                    </w:r>
                    <w:r>
                      <w:fldChar w:fldCharType="end"/>
                    </w:r>
                  </w:p>
                </w:txbxContent>
              </v:textbox>
              <w10:wrap type="square" anchorx="page" anchory="page"/>
            </v:shape>
          </w:pict>
        </mc:Fallback>
      </mc:AlternateContent>
    </w:r>
    <w:r>
      <w:t xml:space="preserve"> </w:t>
    </w:r>
  </w:p>
</w:ftr>
</file>

<file path=word/footer8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36C242" w14:textId="77777777" w:rsidR="00244011" w:rsidRDefault="00244011" w:rsidP="00EE1584">
    <w:pPr>
      <w:pStyle w:val="Brdtext"/>
    </w:pPr>
    <w:r>
      <w:rPr>
        <w:noProof/>
        <w:lang w:eastAsia="sv-SE"/>
      </w:rPr>
      <mc:AlternateContent>
        <mc:Choice Requires="wps">
          <w:drawing>
            <wp:anchor distT="0" distB="0" distL="0" distR="0" simplePos="0" relativeHeight="2516583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7" name="Textruta 18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8B86A9"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87" o:spid="_x0000_s1175" type="#_x0000_t202" style="position:absolute;left:0;text-align:left;margin-left:393pt;margin-top:611.25pt;width:44.2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ALiiegIAAG0FAAAOAAAAZHJzL2Uyb0RvYy54bWysVEtv2zAMvg/YfxB0XxynadcGdYosRYcB&#10;RVssHXpWZKkxJouaxMTOfn0p2Xms66XDLjYlvsSPH3l51daGbZQPFdiC54MhZ8pKKCv7XPAfjzef&#10;zjkLKGwpDFhV8K0K/Gr68cNl4yZqBCswpfKMgtgwaVzBV4hukmVBrlQtwgCcsqTU4GuBdPTPWelF&#10;Q9Frk42Gw7OsAV86D1KFQLfXnZJPU3ytlcR7rYNCZgpOb8P09em7jN9seikmz164VSX7Z4h/eEUt&#10;KktJ96GuBQq29tVfoepKegigcSChzkDrSqpUA1WTD19Vs1gJp1ItBE5we5jC/wsr7zYL9+AZtl+g&#10;pQZGQBoXJoEuYz2t9nX800sZ6QnC7R421SKTdHl6lp+MSSNJlY/yi1GCNTs4Ox/wq4KaRaHgnrqS&#10;wBKb24CUkEx3JjFXAFOVN5Ux6RCZoObGs42gHhpMTySPP6yMZU3Bz05OhymwhejeRTY2hlGJC326&#10;Q4FJwq1R0cbY70qzqkx1vpFbSKnsPn+yjlaaUr3Hsbc/vOo9zl0d5JEyg8W9c11Z8Kn6NDwHyMqf&#10;O8h0Z0+AH9UdRWyXLRVO7Ruf7xiwhHJLxPDQzUxw8qai9t2KgA/C05BQx2nw8Z4+2gDBD73E2Qr8&#10;77fuoz1xl7ScNTR0BQ+/1sIrzsw3S6y+yMeRSJgO49PPxCTmjzXLY41d13MgTuS0YpxMYrRHsxO1&#10;h/qJ9sMsZiWVsJJyFxx34hy7VUD7RarZLBnRXDqBt3bhZAwdcY7kfGyfhHc9g5Gofwe78RSTV0Tu&#10;bKNncLM1EhkTyyPSHap9B2imE/n7/ROXxvE5WR225PQF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7gC4o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548B86A9"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9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083192" w14:textId="77777777" w:rsidR="00244011" w:rsidRDefault="00244011" w:rsidP="00EE1584">
    <w:pPr>
      <w:pStyle w:val="Brdtext"/>
    </w:pPr>
    <w:r>
      <w:rPr>
        <w:noProof/>
        <w:lang w:eastAsia="sv-SE"/>
      </w:rPr>
      <mc:AlternateContent>
        <mc:Choice Requires="wps">
          <w:drawing>
            <wp:anchor distT="0" distB="0" distL="0" distR="0" simplePos="0" relativeHeight="25165830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5" name="Textruta 18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0CE342"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85" o:spid="_x0000_s1176" type="#_x0000_t202" style="position:absolute;left:0;text-align:left;margin-left:393pt;margin-top:611.25pt;width:44.2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svd3egIAAG0FAAAOAAAAZHJzL2Uyb0RvYy54bWysVEtv2zAMvg/YfxB0Xx2nSbYGdYqsRYYB&#10;QVusHXpWZKkxJouaxMTOfv0o2Xms66XDLjYlvsSPH3l51daGbZUPFdiC52cDzpSVUFb2ueDfHxcf&#10;PnEWUNhSGLCq4DsV+NXs/bvLxk3VENZgSuUZBbFh2riCrxHdNMuCXKtahDNwypJSg68F0tE/Z6UX&#10;DUWvTTYcDCZZA750HqQKgW5vOiWfpfhaK4l3WgeFzBSc3obp69N3Fb/Z7FJMn71w60r2zxD/8Ipa&#10;VJaSHkLdCBRs46u/QtWV9BBA45mEOgOtK6lSDVRNPnhRzcNaOJVqIXCCO8AU/l9Yebt9cPeeYfsZ&#10;WmpgBKRxYRroMtbTal/HP72UkZ4g3B1gUy0ySZfjSX4+Io0kVT7ML4YJ1uzo7HzALwpqFoWCe+pK&#10;AktslwEpIZnuTWKuAKYqF5Ux6RCZoK6NZ1tBPTSYnkgef1gZy5qCT87HgxTYQnTvIhsbw6jEhT7d&#10;scAk4c6oaGPsN6VZVaY6X8ktpFT2kD9ZRytNqd7i2NsfX/UW564O8kiZweLBua4s+FR9Gp4jZOWP&#10;PWS6syfAT+qOIrarlgqn9o0u9gxYQbkjYnjoZiY4uaiofUsR8F54GhLqOA0+3tFHGyD4oZc4W4P/&#10;9dp9tCfukpazhoau4OHnRnjFmflqidUX+SgSCdNhNP5ITGL+VLM61dhNfQ3EiZxWjJNJjPZo9qL2&#10;UD/RfpjHrKQSVlLuguNevMZuFdB+kWo+T0Y0l07g0j44GUNHnCM5H9sn4V3PYCTq38J+PMX0BZE7&#10;2+gZ3HyDRMbE8oh0h2rfAZrpRP5+/8SlcXpOVsctOfs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kbL3d3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0C0CE342" w14:textId="77777777" w:rsidR="00244011" w:rsidRPr="00756E21" w:rsidRDefault="00244011" w:rsidP="00A118D8">
                    <w:pPr>
                      <w:pStyle w:val="Brdtext"/>
                      <w:jc w:val="right"/>
                    </w:pPr>
                    <w:r>
                      <w:fldChar w:fldCharType="begin"/>
                    </w:r>
                    <w:r>
                      <w:instrText xml:space="preserve"> PAGE   \* MERGEFORMAT </w:instrText>
                    </w:r>
                    <w:r>
                      <w:fldChar w:fldCharType="separate"/>
                    </w:r>
                    <w:r w:rsidR="00624359">
                      <w:rPr>
                        <w:noProof/>
                      </w:rPr>
                      <w:t>1</w:t>
                    </w:r>
                    <w:r>
                      <w:fldChar w:fldCharType="end"/>
                    </w:r>
                  </w:p>
                </w:txbxContent>
              </v:textbox>
              <w10:wrap type="square" anchorx="page" anchory="page"/>
            </v:shape>
          </w:pict>
        </mc:Fallback>
      </mc:AlternateContent>
    </w:r>
    <w:r>
      <w:t xml:space="preserve"> </w:t>
    </w:r>
  </w:p>
</w:ftr>
</file>

<file path=word/footer9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2F59AF" w14:textId="77777777" w:rsidR="00244011" w:rsidRDefault="00244011" w:rsidP="009C2B67">
    <w:pPr>
      <w:pStyle w:val="Brdtext"/>
    </w:pPr>
    <w:r>
      <w:rPr>
        <w:noProof/>
        <w:lang w:eastAsia="sv-SE"/>
      </w:rPr>
      <mc:AlternateContent>
        <mc:Choice Requires="wps">
          <w:drawing>
            <wp:anchor distT="0" distB="0" distL="0" distR="0" simplePos="0" relativeHeight="25165839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9" name="Textruta 18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8C03F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189" o:spid="_x0000_s1179" type="#_x0000_t202" style="position:absolute;left:0;text-align:left;margin-left:5.4pt;margin-top:610.95pt;width:44.2pt;height:9.6pt;z-index:2516583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zfEPegIAAG0FAAAOAAAAZHJzL2Uyb0RvYy54bWysVEtv2zAMvg/YfxB0Xx2nSbYGdYqsRYYB&#10;RVusHXpWZCkxJouaxMTOfv0o2Xms66XDLjYlvsSPH3l51daGbZUPFdiC52cDzpSVUFZ2VfDvT4sP&#10;nzgLKGwpDFhV8J0K/Gr2/t1l46ZqCGswpfKMgtgwbVzB14hummVBrlUtwhk4ZUmpwdcC6ehXWelF&#10;Q9Frkw0Hg0nWgC+dB6lCoNubTslnKb7WSuK91kEhMwWnt2H6+vRdxm82uxTTlRduXcn+GeIfXlGL&#10;ylLSQ6gbgYJtfPVXqLqSHgJoPJNQZ6B1JVWqgarJBy+qeVwLp1ItBE5wB5jC/wsr77aP7sEzbD9D&#10;Sw2MgDQuTANdxnpa7ev4p5cy0hOEuwNsqkUm6XI8yc9HpJGkyof5xTDBmh2dnQ/4RUHNolBwT11J&#10;YIntbUBKSKZ7k5grgKnKRWVMOkQmqGvj2VZQDw2mJ5LHH1bGsqbgk/PxIAW2EN27yMbGMCpxoU93&#10;LDBJuDMq2hj7TWlWlanOV3ILKZU95E/W0UpTqrc49vbHV73FuauDPFJmsHhwrisLPlWfhucIWflj&#10;D5nu7Anwk7qjiO2ypcKpfePhngFLKHdEDA/dzAQnFxW171YEfBCehoQ6ToOP9/TRBgh+6CXO1uB/&#10;vXYf7Ym7pOWsoaErePi5EV5xZr5aYvVFPopEwnQYjT8Sk5g/1SxPNXZTXwNxIqcV42QSoz2avag9&#10;1M+0H+YxK6mElZS74LgXr7FbBbRfpJrPkxHNpRN4ax+djKEjzpGcT+2z8K5nMBL172A/nmL6gsid&#10;bfQMbr5BImNieUS6Q7XvAM10In+/f+LSOD0nq+OWnP0G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PPN8Q9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188C03F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9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4B663D" w14:textId="77777777" w:rsidR="00244011" w:rsidRDefault="00244011" w:rsidP="00EE1584">
    <w:pPr>
      <w:pStyle w:val="Brdtext"/>
    </w:pPr>
    <w:r>
      <w:rPr>
        <w:noProof/>
        <w:lang w:eastAsia="sv-SE"/>
      </w:rPr>
      <mc:AlternateContent>
        <mc:Choice Requires="wps">
          <w:drawing>
            <wp:anchor distT="0" distB="0" distL="0" distR="0" simplePos="0" relativeHeight="25165830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0" name="Textruta 19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E7160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90" o:spid="_x0000_s1180" type="#_x0000_t202" style="position:absolute;left:0;text-align:left;margin-left:393pt;margin-top:611.25pt;width:44.2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f77aegIAAG0FAAAOAAAAZHJzL2Uyb0RvYy54bWysVEtv2zAMvg/YfxB0XxynTbYGdYqsRYYB&#10;QVusHXpWZKkxJouaxMTOfv0o2Xms66XDLjYlvsSPH3l51daGbZUPFdiC54MhZ8pKKCv7XPDvj4sP&#10;nzgLKGwpDFhV8J0K/Gr2/t1l46ZqBGswpfKMgtgwbVzB14hummVBrlUtwgCcsqTU4GuBdPTPWelF&#10;Q9Frk42Gw0nWgC+dB6lCoNubTslnKb7WSuKd1kEhMwWnt2H6+vRdxW82uxTTZy/cupL9M8Q/vKIW&#10;laWkh1A3AgXb+OqvUHUlPQTQOJBQZ6B1JVWqgarJhy+qeVgLp1ItBE5wB5jC/wsrb7cP7t4zbD9D&#10;Sw2MgDQuTANdxnpa7ev4p5cy0hOEuwNsqkUm6XI8yc/OSSNJlY/yi1GCNTs6Ox/wi4KaRaHgnrqS&#10;wBLbZUBKSKZ7k5grgKnKRWVMOkQmqGvj2VZQDw2mJ5LHH1bGsqbgk7PxMAW2EN27yMbGMCpxoU93&#10;LDBJuDMq2hj7TWlWlanOV3ILKZU95E/W0UpTqrc49vbHV73FuauDPFJmsHhwrisLPlWfhucIWflj&#10;D5nu7Anwk7qjiO2qpcKpfeOzPQNWUO6IGB66mQlOLipq31IEvBeehoQ6ToOPd/TRBgh+6CXO1uB/&#10;vXYf7Ym7pOWsoaErePi5EV5xZr5aYvVFfh6JhOlwPv5ITGL+VLM61dhNfQ3EiZxWjJNJjPZo9qL2&#10;UD/RfpjHrKQSVlLuguNevMZuFdB+kWo+T0Y0l07g0j44GUNHnCM5H9sn4V3PYCTq38J+PMX0BZE7&#10;2+gZ3HyDRMbE8oh0h2rfAZrpRP5+/8SlcXpOVsctOfs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jH++2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09E7160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FBAC30" w14:textId="77777777" w:rsidR="00244011" w:rsidRDefault="00244011" w:rsidP="00EE1584">
    <w:pPr>
      <w:pStyle w:val="Brdtext"/>
    </w:pPr>
    <w:r>
      <w:rPr>
        <w:noProof/>
        <w:lang w:eastAsia="sv-SE"/>
      </w:rPr>
      <mc:AlternateContent>
        <mc:Choice Requires="wps">
          <w:drawing>
            <wp:anchor distT="0" distB="0" distL="0" distR="0" simplePos="0" relativeHeight="25165830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8" name="Textruta 18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DC4F5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88" o:spid="_x0000_s1181" type="#_x0000_t202" style="position:absolute;left:0;text-align:left;margin-left:393pt;margin-top:611.25pt;width:44.2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asOdegIAAG0FAAAOAAAAZHJzL2Uyb0RvYy54bWysVEtv2zAMvg/YfxB0XxynSbcGdYosRYcB&#10;RVssHXpWZKkxJouaxMTOfv0o2Xms66XDLjYlvsSPH3l51daGbZUPFdiC54MhZ8pKKCv7XPDvjzcf&#10;PnEWUNhSGLCq4DsV+NXs/bvLxk3VCNZgSuUZBbFh2riCrxHdNMuCXKtahAE4ZUmpwdcC6eifs9KL&#10;hqLXJhsNh+dZA750HqQKgW6vOyWfpfhaK4n3WgeFzBSc3obp69N3Fb/Z7FJMn71w60r2zxD/8Ipa&#10;VJaSHkJdCxRs46u/QtWV9BBA40BCnYHWlVSpBqomH76oZrkWTqVaCJzgDjCF/xdW3m2X7sEzbD9D&#10;Sw2MgDQuTANdxnpa7ev4p5cy0hOEuwNsqkUm6XJynp+NSSNJlY/yi1GCNTs6Ox/wi4KaRaHgnrqS&#10;wBLb24CUkEz3JjFXAFOVN5Ux6RCZoBbGs62gHhpMTySPP6yMZU3Bz88mwxTYQnTvIhsbw6jEhT7d&#10;scAk4c6oaGPsN6VZVaY6X8ktpFT2kD9ZRytNqd7i2NsfX/UW564O8kiZweLBua4s+FR9Gp4jZOWP&#10;PWS6syfAT+qOIrarlgqn9k3GewasoNwRMTx0MxOcvKmofbci4IPwNCTUcRp8vKePNkDwQy9xtgb/&#10;67X7aE/cJS1nDQ1dwcPPjfCKM/PVEqsv8nEkEqbDePKRmMT8qWZ1qrGbegHEiZxWjJNJjPZo9qL2&#10;UD/RfpjHrKQSVlLuguNeXGC3Cmi/SDWfJyOaSyfw1i6djKEjzpGcj+2T8K5nMBL172A/nmL6gsid&#10;bfQMbr5BImNieUS6Q7XvAM10In+/f+LSOD0nq+OWnP0G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MmrDn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70DC4F5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DB98EEB" w14:textId="77777777" w:rsidR="00F01F4D" w:rsidRDefault="00F01F4D" w:rsidP="006923D1">
      <w:pPr>
        <w:pStyle w:val="Sidfot"/>
      </w:pPr>
    </w:p>
  </w:footnote>
  <w:footnote w:type="continuationSeparator" w:id="0">
    <w:p w14:paraId="4BF81F52" w14:textId="77777777" w:rsidR="00F01F4D" w:rsidRPr="006923D1" w:rsidRDefault="00F01F4D" w:rsidP="006923D1">
      <w:pPr>
        <w:pStyle w:val="Sidfot"/>
      </w:pPr>
    </w:p>
  </w:footnote>
  <w:footnote w:type="continuationNotice" w:id="1">
    <w:p w14:paraId="268A84E0" w14:textId="77777777" w:rsidR="00F01F4D" w:rsidRDefault="00F01F4D" w:rsidP="006923D1">
      <w:pPr>
        <w:pStyle w:val="RKbas"/>
      </w:pPr>
    </w:p>
  </w:footnote>
  <w:footnote w:id="2">
    <w:p w14:paraId="1691BA64" w14:textId="77777777" w:rsidR="00624359" w:rsidRDefault="00624359" w:rsidP="00634FB9">
      <w:pPr>
        <w:pStyle w:val="Fotnotstext"/>
      </w:pPr>
      <w:r>
        <w:rPr>
          <w:rStyle w:val="Fotnotsreferens"/>
        </w:rPr>
        <w:footnoteRef/>
      </w:r>
      <w:r>
        <w:t xml:space="preserve"> Senaste lydelse </w:t>
      </w:r>
      <w:r w:rsidRPr="00C7436F">
        <w:t>2023:632</w:t>
      </w:r>
      <w:r>
        <w:t>.</w:t>
      </w:r>
    </w:p>
  </w:footnote>
  <w:footnote w:id="3">
    <w:p w14:paraId="6FA8574E" w14:textId="77777777" w:rsidR="00624359" w:rsidRDefault="00624359" w:rsidP="00634FB9">
      <w:pPr>
        <w:pStyle w:val="Fotnotstext"/>
      </w:pPr>
      <w:r>
        <w:rPr>
          <w:rStyle w:val="Fotnotsreferens"/>
        </w:rPr>
        <w:footnoteRef/>
      </w:r>
      <w:r>
        <w:t xml:space="preserve"> Senaste lydelse 2017:955.</w:t>
      </w:r>
    </w:p>
  </w:footnote>
  <w:footnote w:id="4">
    <w:p w14:paraId="282A4865" w14:textId="77777777" w:rsidR="00624359" w:rsidRDefault="00624359" w:rsidP="00634FB9">
      <w:pPr>
        <w:pStyle w:val="Fotnotstext"/>
      </w:pPr>
      <w:r>
        <w:rPr>
          <w:rStyle w:val="Fotnotsreferens"/>
        </w:rPr>
        <w:footnoteRef/>
      </w:r>
      <w:r>
        <w:t xml:space="preserve"> Senaste lydelse 2017:955.</w:t>
      </w:r>
    </w:p>
  </w:footnote>
  <w:footnote w:id="5">
    <w:p w14:paraId="7928044F" w14:textId="77777777" w:rsidR="00624359" w:rsidRDefault="00624359" w:rsidP="00634FB9">
      <w:pPr>
        <w:pStyle w:val="Fotnotstext"/>
      </w:pPr>
      <w:r>
        <w:rPr>
          <w:rStyle w:val="Fotnotsreferens"/>
        </w:rPr>
        <w:footnoteRef/>
      </w:r>
      <w:r>
        <w:t xml:space="preserve"> Senaste lydelse 2017:955.</w:t>
      </w:r>
    </w:p>
  </w:footnote>
  <w:footnote w:id="6">
    <w:p w14:paraId="0F3A3EB1" w14:textId="77777777" w:rsidR="00624359" w:rsidRDefault="00624359" w:rsidP="00634FB9">
      <w:pPr>
        <w:pStyle w:val="Fotnotstext"/>
      </w:pPr>
      <w:r>
        <w:rPr>
          <w:rStyle w:val="Fotnotsreferens"/>
        </w:rPr>
        <w:footnoteRef/>
      </w:r>
      <w:r>
        <w:t xml:space="preserve"> Senaste lydelse 2017:955.</w:t>
      </w:r>
    </w:p>
  </w:footnote>
  <w:footnote w:id="7">
    <w:p w14:paraId="4883C6AB" w14:textId="77777777" w:rsidR="00624359" w:rsidRDefault="00624359" w:rsidP="00634FB9">
      <w:pPr>
        <w:pStyle w:val="Fotnotstext"/>
      </w:pPr>
      <w:r>
        <w:rPr>
          <w:rStyle w:val="Fotnotsreferens"/>
        </w:rPr>
        <w:footnoteRef/>
      </w:r>
      <w:r>
        <w:t xml:space="preserve"> Senaste lydelse 2012:907.</w:t>
      </w:r>
    </w:p>
  </w:footnote>
  <w:footnote w:id="8">
    <w:p w14:paraId="02697B12" w14:textId="77777777" w:rsidR="00624359" w:rsidRDefault="00624359" w:rsidP="00634FB9">
      <w:pPr>
        <w:pStyle w:val="Fotnotstext"/>
      </w:pPr>
      <w:r>
        <w:rPr>
          <w:rStyle w:val="Fotnotsreferens"/>
        </w:rPr>
        <w:footnoteRef/>
      </w:r>
      <w:r>
        <w:t xml:space="preserve"> Senaste lydelse 2018:1407.</w:t>
      </w:r>
    </w:p>
  </w:footnote>
  <w:footnote w:id="9">
    <w:p w14:paraId="23A31910" w14:textId="77777777" w:rsidR="00624359" w:rsidRDefault="00624359" w:rsidP="00634FB9">
      <w:pPr>
        <w:pStyle w:val="Fotnotstext"/>
      </w:pPr>
      <w:r>
        <w:rPr>
          <w:rStyle w:val="Fotnotsreferens"/>
        </w:rPr>
        <w:footnoteRef/>
      </w:r>
      <w:r>
        <w:t xml:space="preserve"> Senaste lydelse 2022:1100.</w:t>
      </w:r>
    </w:p>
  </w:footnote>
  <w:footnote w:id="10">
    <w:p w14:paraId="43054525" w14:textId="77777777" w:rsidR="00624359" w:rsidRDefault="00624359" w:rsidP="00634FB9">
      <w:pPr>
        <w:pStyle w:val="Fotnotstext"/>
      </w:pPr>
      <w:r>
        <w:rPr>
          <w:rStyle w:val="Fotnotsreferens"/>
        </w:rPr>
        <w:footnoteRef/>
      </w:r>
      <w:r>
        <w:t xml:space="preserve"> Senaste lydelse 2018:1407.</w:t>
      </w:r>
    </w:p>
  </w:footnote>
  <w:footnote w:id="11">
    <w:p w14:paraId="3C3A6E1D" w14:textId="77777777" w:rsidR="00624359" w:rsidRDefault="00624359" w:rsidP="00634FB9">
      <w:pPr>
        <w:pStyle w:val="Fotnotstext"/>
      </w:pPr>
      <w:r>
        <w:rPr>
          <w:rStyle w:val="Fotnotsreferens"/>
        </w:rPr>
        <w:footnoteRef/>
      </w:r>
      <w:r>
        <w:t xml:space="preserve"> Senaste lydelse 2022:1100.</w:t>
      </w:r>
    </w:p>
  </w:footnote>
  <w:footnote w:id="12">
    <w:p w14:paraId="289F27ED" w14:textId="77777777" w:rsidR="00624359" w:rsidRDefault="00624359" w:rsidP="00634FB9">
      <w:pPr>
        <w:pStyle w:val="Fotnotstext"/>
      </w:pPr>
      <w:r>
        <w:rPr>
          <w:rStyle w:val="Fotnotsreferens"/>
        </w:rPr>
        <w:footnoteRef/>
      </w:r>
      <w:r>
        <w:t xml:space="preserve"> Senaste lydelse 2023:632.</w:t>
      </w:r>
    </w:p>
  </w:footnote>
  <w:footnote w:id="13">
    <w:p w14:paraId="7CCB7D52" w14:textId="77777777" w:rsidR="00624359" w:rsidRDefault="00624359" w:rsidP="00634FB9">
      <w:pPr>
        <w:pStyle w:val="Fotnotstext"/>
      </w:pPr>
      <w:r>
        <w:rPr>
          <w:rStyle w:val="Fotnotsreferens"/>
        </w:rPr>
        <w:footnoteRef/>
      </w:r>
      <w:r>
        <w:t xml:space="preserve"> Senaste lydelse 2010:923.</w:t>
      </w:r>
    </w:p>
  </w:footnote>
  <w:footnote w:id="14">
    <w:p w14:paraId="2593A4E8" w14:textId="77777777" w:rsidR="00624359" w:rsidRDefault="00624359" w:rsidP="00634FB9">
      <w:pPr>
        <w:pStyle w:val="Fotnotstext"/>
      </w:pPr>
      <w:r>
        <w:rPr>
          <w:rStyle w:val="Fotnotsreferens"/>
        </w:rPr>
        <w:footnoteRef/>
      </w:r>
      <w:r>
        <w:t xml:space="preserve"> Senaste lydelse 2010:923.</w:t>
      </w:r>
    </w:p>
  </w:footnote>
  <w:footnote w:id="15">
    <w:p w14:paraId="2C2A2456" w14:textId="77777777" w:rsidR="00624359" w:rsidRDefault="00624359" w:rsidP="00634FB9">
      <w:pPr>
        <w:pStyle w:val="Fotnotstext"/>
      </w:pPr>
      <w:r>
        <w:rPr>
          <w:rStyle w:val="Fotnotsreferens"/>
        </w:rPr>
        <w:footnoteRef/>
      </w:r>
      <w:r>
        <w:t xml:space="preserve"> Senaste lydelse 2012:430.</w:t>
      </w:r>
    </w:p>
  </w:footnote>
  <w:footnote w:id="16">
    <w:p w14:paraId="67C0B8BA" w14:textId="77777777" w:rsidR="00624359" w:rsidRDefault="00624359" w:rsidP="00634FB9">
      <w:pPr>
        <w:pStyle w:val="Fotnotstext"/>
      </w:pPr>
      <w:r>
        <w:rPr>
          <w:rStyle w:val="Fotnotsreferens"/>
        </w:rPr>
        <w:footnoteRef/>
      </w:r>
      <w:r>
        <w:t xml:space="preserve"> Senaste lydelse 2011:608.</w:t>
      </w:r>
    </w:p>
  </w:footnote>
  <w:footnote w:id="17">
    <w:p w14:paraId="677BAE54" w14:textId="77777777" w:rsidR="00624359" w:rsidRDefault="00624359" w:rsidP="00634FB9">
      <w:pPr>
        <w:pStyle w:val="Fotnotstext"/>
      </w:pPr>
      <w:r>
        <w:rPr>
          <w:rStyle w:val="Fotnotsreferens"/>
        </w:rPr>
        <w:footnoteRef/>
      </w:r>
      <w:r>
        <w:t xml:space="preserve"> Senaste lydelse 2010:923.</w:t>
      </w:r>
    </w:p>
  </w:footnote>
  <w:footnote w:id="18">
    <w:p w14:paraId="0EDBC8E6" w14:textId="77777777" w:rsidR="00624359" w:rsidRDefault="00624359" w:rsidP="00634FB9">
      <w:pPr>
        <w:pStyle w:val="Fotnotstext"/>
      </w:pPr>
      <w:r>
        <w:rPr>
          <w:rStyle w:val="Fotnotsreferens"/>
        </w:rPr>
        <w:footnoteRef/>
      </w:r>
      <w:r>
        <w:t xml:space="preserve"> Senaste lydelse 2010:923.</w:t>
      </w:r>
    </w:p>
  </w:footnote>
  <w:footnote w:id="19">
    <w:p w14:paraId="20B6E71D" w14:textId="77777777" w:rsidR="00624359" w:rsidRDefault="00624359" w:rsidP="00634FB9">
      <w:pPr>
        <w:pStyle w:val="Fotnotstext"/>
      </w:pPr>
      <w:r>
        <w:rPr>
          <w:rStyle w:val="Fotnotsreferens"/>
        </w:rPr>
        <w:footnoteRef/>
      </w:r>
      <w:r>
        <w:t xml:space="preserve"> Senaste lydelse 2010:923.</w:t>
      </w:r>
    </w:p>
  </w:footnote>
  <w:footnote w:id="20">
    <w:p w14:paraId="23CD08EC" w14:textId="77777777" w:rsidR="00624359" w:rsidRDefault="00624359" w:rsidP="00634FB9">
      <w:pPr>
        <w:pStyle w:val="Fotnotstext"/>
      </w:pPr>
      <w:r>
        <w:rPr>
          <w:rStyle w:val="Fotnotsreferens"/>
        </w:rPr>
        <w:footnoteRef/>
      </w:r>
      <w:r>
        <w:t xml:space="preserve"> Senaste lydelse 2010:923.</w:t>
      </w:r>
    </w:p>
  </w:footnote>
  <w:footnote w:id="21">
    <w:p w14:paraId="0BDC00DB" w14:textId="77777777" w:rsidR="00624359" w:rsidRDefault="00624359" w:rsidP="00634FB9">
      <w:pPr>
        <w:pStyle w:val="Fotnotstext"/>
      </w:pPr>
      <w:r>
        <w:rPr>
          <w:rStyle w:val="Fotnotsreferens"/>
        </w:rPr>
        <w:footnoteRef/>
      </w:r>
      <w:r>
        <w:t xml:space="preserve"> Senaste lydelse 2010:923.</w:t>
      </w:r>
    </w:p>
  </w:footnote>
  <w:footnote w:id="22">
    <w:p w14:paraId="1219911A" w14:textId="77777777" w:rsidR="00624359" w:rsidRDefault="00624359" w:rsidP="00634FB9">
      <w:pPr>
        <w:pStyle w:val="Fotnotstext"/>
      </w:pPr>
      <w:r>
        <w:rPr>
          <w:rStyle w:val="Fotnotsreferens"/>
        </w:rPr>
        <w:footnoteRef/>
      </w:r>
      <w:r>
        <w:t xml:space="preserve"> Senaste lydelse 2014:269.</w:t>
      </w:r>
    </w:p>
  </w:footnote>
  <w:footnote w:id="23">
    <w:p w14:paraId="79E0471E" w14:textId="77777777" w:rsidR="00624359" w:rsidRDefault="00624359" w:rsidP="00634FB9">
      <w:pPr>
        <w:pStyle w:val="Fotnotstext"/>
      </w:pPr>
      <w:r>
        <w:rPr>
          <w:rStyle w:val="Fotnotsreferens"/>
        </w:rPr>
        <w:footnoteRef/>
      </w:r>
      <w:r>
        <w:t xml:space="preserve"> Senaste lydelse 2010:923.</w:t>
      </w:r>
    </w:p>
  </w:footnote>
  <w:footnote w:id="24">
    <w:p w14:paraId="2C153E57" w14:textId="77777777" w:rsidR="00624359" w:rsidRDefault="00624359" w:rsidP="00634FB9">
      <w:pPr>
        <w:pStyle w:val="Fotnotstext"/>
      </w:pPr>
      <w:r>
        <w:rPr>
          <w:rStyle w:val="Fotnotsreferens"/>
        </w:rPr>
        <w:footnoteRef/>
      </w:r>
      <w:r>
        <w:t xml:space="preserve"> Senaste lydelse 2018:1407.</w:t>
      </w:r>
    </w:p>
  </w:footnote>
  <w:footnote w:id="25">
    <w:p w14:paraId="46054D92" w14:textId="77777777" w:rsidR="00624359" w:rsidRDefault="00624359" w:rsidP="00634FB9">
      <w:pPr>
        <w:pStyle w:val="Fotnotstext"/>
      </w:pPr>
      <w:r>
        <w:rPr>
          <w:rStyle w:val="Fotnotsreferens"/>
        </w:rPr>
        <w:footnoteRef/>
      </w:r>
      <w:r>
        <w:t xml:space="preserve"> Senaste lydelse 2018:1407.</w:t>
      </w:r>
    </w:p>
  </w:footnote>
  <w:footnote w:id="26">
    <w:p w14:paraId="547DBC32" w14:textId="77777777" w:rsidR="00624359" w:rsidRDefault="00624359" w:rsidP="00634FB9">
      <w:pPr>
        <w:pStyle w:val="Fotnotstext"/>
      </w:pPr>
      <w:r>
        <w:rPr>
          <w:rStyle w:val="Fotnotsreferens"/>
        </w:rPr>
        <w:footnoteRef/>
      </w:r>
      <w:r>
        <w:t xml:space="preserve"> Senaste lydelse 2021:876.</w:t>
      </w:r>
    </w:p>
  </w:footnote>
  <w:footnote w:id="27">
    <w:p w14:paraId="76A9A20D" w14:textId="77777777" w:rsidR="00624359" w:rsidRDefault="00624359" w:rsidP="00634FB9">
      <w:pPr>
        <w:pStyle w:val="Fotnotstext"/>
      </w:pPr>
      <w:r>
        <w:rPr>
          <w:rStyle w:val="Fotnotsreferens"/>
        </w:rPr>
        <w:footnoteRef/>
      </w:r>
      <w:r>
        <w:t xml:space="preserve"> Senaste lydelse 2018:1407.</w:t>
      </w:r>
    </w:p>
  </w:footnote>
  <w:footnote w:id="28">
    <w:p w14:paraId="64BACF65" w14:textId="77777777" w:rsidR="00624359" w:rsidRDefault="00624359" w:rsidP="00634FB9">
      <w:pPr>
        <w:pStyle w:val="Fotnotstext"/>
      </w:pPr>
      <w:r>
        <w:rPr>
          <w:rStyle w:val="Fotnotsreferens"/>
        </w:rPr>
        <w:footnoteRef/>
      </w:r>
      <w:r>
        <w:t xml:space="preserve"> Senaste lydelse 2018:1407.</w:t>
      </w:r>
    </w:p>
  </w:footnote>
  <w:footnote w:id="29">
    <w:p w14:paraId="6DB34D80" w14:textId="77777777" w:rsidR="00624359" w:rsidRDefault="00624359" w:rsidP="00634FB9">
      <w:pPr>
        <w:pStyle w:val="Fotnotstext"/>
      </w:pPr>
      <w:r>
        <w:rPr>
          <w:rStyle w:val="Fotnotsreferens"/>
        </w:rPr>
        <w:footnoteRef/>
      </w:r>
      <w:r>
        <w:t xml:space="preserve"> Senaste lydelse 2018:1410.</w:t>
      </w:r>
    </w:p>
  </w:footnote>
  <w:footnote w:id="30">
    <w:p w14:paraId="12B1125A" w14:textId="77777777" w:rsidR="00624359" w:rsidRDefault="00624359" w:rsidP="00634FB9">
      <w:pPr>
        <w:pStyle w:val="Fotnotstext"/>
      </w:pPr>
      <w:r>
        <w:rPr>
          <w:rStyle w:val="Fotnotsreferens"/>
        </w:rPr>
        <w:footnoteRef/>
      </w:r>
      <w:r>
        <w:t xml:space="preserve"> Senaste lydelse 2018:1412.</w:t>
      </w:r>
    </w:p>
  </w:footnote>
  <w:footnote w:id="31">
    <w:p w14:paraId="2E19BB12" w14:textId="77777777" w:rsidR="00624359" w:rsidRDefault="00624359" w:rsidP="00634FB9">
      <w:pPr>
        <w:pStyle w:val="Fotnotstext"/>
      </w:pPr>
      <w:r>
        <w:rPr>
          <w:rStyle w:val="Fotnotsreferens"/>
        </w:rPr>
        <w:footnoteRef/>
      </w:r>
      <w:r>
        <w:t xml:space="preserve"> Senaste lydelse 2017:959.</w:t>
      </w:r>
    </w:p>
  </w:footnote>
  <w:footnote w:id="32">
    <w:p w14:paraId="2C2A7A1B" w14:textId="77777777" w:rsidR="00624359" w:rsidRDefault="00624359" w:rsidP="00634FB9">
      <w:pPr>
        <w:pStyle w:val="Fotnotstext"/>
      </w:pPr>
      <w:r>
        <w:rPr>
          <w:rStyle w:val="Fotnotsreferens"/>
        </w:rPr>
        <w:footnoteRef/>
      </w:r>
      <w:r>
        <w:t xml:space="preserve"> </w:t>
      </w:r>
      <w:r w:rsidRPr="00D40903">
        <w:t>Lagen omtryckt 1992:1536.</w:t>
      </w:r>
    </w:p>
  </w:footnote>
  <w:footnote w:id="33">
    <w:p w14:paraId="749B2C1B" w14:textId="77777777" w:rsidR="00624359" w:rsidRDefault="00624359" w:rsidP="00634FB9">
      <w:pPr>
        <w:pStyle w:val="Fotnotstext"/>
      </w:pPr>
      <w:r>
        <w:rPr>
          <w:rStyle w:val="Fotnotsreferens"/>
        </w:rPr>
        <w:footnoteRef/>
      </w:r>
      <w:r>
        <w:t xml:space="preserve"> Senaste lydelse 2018:1415.</w:t>
      </w:r>
    </w:p>
  </w:footnote>
  <w:footnote w:id="34">
    <w:p w14:paraId="7FF800E4" w14:textId="77777777" w:rsidR="00624359" w:rsidRDefault="00624359" w:rsidP="00634FB9">
      <w:pPr>
        <w:pStyle w:val="Fotnotstext"/>
      </w:pPr>
      <w:r>
        <w:rPr>
          <w:rStyle w:val="Fotnotsreferens"/>
        </w:rPr>
        <w:footnoteRef/>
      </w:r>
      <w:r>
        <w:t xml:space="preserve"> Senaste lydelse 2018:1416.</w:t>
      </w:r>
    </w:p>
  </w:footnote>
  <w:footnote w:id="35">
    <w:p w14:paraId="6847190C" w14:textId="77777777" w:rsidR="00624359" w:rsidRDefault="00624359" w:rsidP="00634FB9">
      <w:pPr>
        <w:pStyle w:val="Fotnotstext"/>
      </w:pPr>
      <w:r>
        <w:rPr>
          <w:rStyle w:val="Fotnotsreferens"/>
        </w:rPr>
        <w:footnoteRef/>
      </w:r>
      <w:r>
        <w:t xml:space="preserve"> Senaste lydelse 2021:741.</w:t>
      </w:r>
    </w:p>
  </w:footnote>
  <w:footnote w:id="36">
    <w:p w14:paraId="0A98C2B2" w14:textId="77777777" w:rsidR="00624359" w:rsidRDefault="00624359" w:rsidP="00634FB9">
      <w:pPr>
        <w:pStyle w:val="Fotnotstext"/>
      </w:pPr>
      <w:r>
        <w:rPr>
          <w:rStyle w:val="Fotnotsreferens"/>
        </w:rPr>
        <w:footnoteRef/>
      </w:r>
      <w:r>
        <w:t xml:space="preserve"> Senaste lydelse 2021:741.</w:t>
      </w:r>
    </w:p>
  </w:footnote>
  <w:footnote w:id="37">
    <w:p w14:paraId="2171D845" w14:textId="77777777" w:rsidR="00624359" w:rsidRDefault="00624359" w:rsidP="00634FB9">
      <w:pPr>
        <w:pStyle w:val="Fotnotstext"/>
      </w:pPr>
      <w:r>
        <w:rPr>
          <w:rStyle w:val="Fotnotsreferens"/>
        </w:rPr>
        <w:footnoteRef/>
      </w:r>
      <w:r>
        <w:t xml:space="preserve"> Senaste lydelse 2018:1422.</w:t>
      </w:r>
    </w:p>
  </w:footnote>
  <w:footnote w:id="38">
    <w:p w14:paraId="0621A057" w14:textId="77777777" w:rsidR="00624359" w:rsidRDefault="00624359" w:rsidP="003727E5">
      <w:pPr>
        <w:pStyle w:val="Fotnotstext"/>
      </w:pPr>
      <w:r>
        <w:rPr>
          <w:rStyle w:val="Fotnotsreferens"/>
        </w:rPr>
        <w:footnoteRef/>
      </w:r>
      <w:r>
        <w:t xml:space="preserve"> </w:t>
      </w:r>
      <w:r w:rsidRPr="007534FC">
        <w:t>Senaste lydelse 2018:1407.</w:t>
      </w:r>
    </w:p>
  </w:footnote>
  <w:footnote w:id="39">
    <w:p w14:paraId="5310D896" w14:textId="77777777" w:rsidR="00624359" w:rsidRDefault="00624359" w:rsidP="003727E5">
      <w:pPr>
        <w:pStyle w:val="Fotnotstext"/>
      </w:pPr>
      <w:r>
        <w:rPr>
          <w:rStyle w:val="Fotnotsreferens"/>
        </w:rPr>
        <w:footnoteRef/>
      </w:r>
      <w:r>
        <w:t xml:space="preserve"> S</w:t>
      </w:r>
      <w:r w:rsidRPr="00732317">
        <w:t>enaste lydelse 2017:955.</w:t>
      </w:r>
    </w:p>
  </w:footnote>
  <w:footnote w:id="40">
    <w:p w14:paraId="4851C80F" w14:textId="77777777" w:rsidR="00624359" w:rsidRDefault="00624359" w:rsidP="003727E5">
      <w:pPr>
        <w:pStyle w:val="Fotnotstext"/>
      </w:pPr>
      <w:r>
        <w:rPr>
          <w:rStyle w:val="Fotnotsreferens"/>
        </w:rPr>
        <w:footnoteRef/>
      </w:r>
      <w:r>
        <w:t xml:space="preserve"> </w:t>
      </w:r>
      <w:r w:rsidRPr="00717513">
        <w:t>Senaste lydelse 2017:955.</w:t>
      </w:r>
    </w:p>
  </w:footnote>
  <w:footnote w:id="41">
    <w:p w14:paraId="0474D1ED" w14:textId="77777777" w:rsidR="00624359" w:rsidRDefault="00624359" w:rsidP="003727E5">
      <w:pPr>
        <w:pStyle w:val="Fotnotstext"/>
      </w:pPr>
      <w:r>
        <w:rPr>
          <w:rStyle w:val="Fotnotsreferens"/>
        </w:rPr>
        <w:footnoteRef/>
      </w:r>
      <w:r>
        <w:t xml:space="preserve"> </w:t>
      </w:r>
      <w:r w:rsidRPr="008D6398">
        <w:t>Senaste lydelse 2017:955.</w:t>
      </w:r>
    </w:p>
  </w:footnote>
  <w:footnote w:id="42">
    <w:p w14:paraId="10A628D9" w14:textId="77777777" w:rsidR="00624359" w:rsidRDefault="00624359" w:rsidP="003727E5">
      <w:pPr>
        <w:pStyle w:val="Fotnotstext"/>
      </w:pPr>
      <w:r>
        <w:rPr>
          <w:rStyle w:val="Fotnotsreferens"/>
        </w:rPr>
        <w:footnoteRef/>
      </w:r>
      <w:r>
        <w:t xml:space="preserve"> </w:t>
      </w:r>
      <w:r w:rsidRPr="00DA370F">
        <w:t>Senaste lydelse 2012:907.</w:t>
      </w:r>
    </w:p>
  </w:footnote>
  <w:footnote w:id="43">
    <w:p w14:paraId="5179C5B4" w14:textId="77777777" w:rsidR="00624359" w:rsidRDefault="00624359" w:rsidP="003727E5">
      <w:pPr>
        <w:pStyle w:val="Fotnotstext"/>
      </w:pPr>
      <w:r>
        <w:rPr>
          <w:rStyle w:val="Fotnotsreferens"/>
        </w:rPr>
        <w:footnoteRef/>
      </w:r>
      <w:r>
        <w:t xml:space="preserve"> </w:t>
      </w:r>
      <w:r w:rsidRPr="002A3E61">
        <w:t>Senaste lydelse 2018:1407.</w:t>
      </w:r>
    </w:p>
  </w:footnote>
  <w:footnote w:id="44">
    <w:p w14:paraId="47A25F0F" w14:textId="77777777" w:rsidR="00624359" w:rsidRDefault="00624359" w:rsidP="003727E5">
      <w:pPr>
        <w:pStyle w:val="Fotnotstext"/>
      </w:pPr>
      <w:r>
        <w:rPr>
          <w:rStyle w:val="Fotnotsreferens"/>
        </w:rPr>
        <w:footnoteRef/>
      </w:r>
      <w:r>
        <w:t xml:space="preserve"> </w:t>
      </w:r>
      <w:r w:rsidRPr="00DC4ECD">
        <w:t>Senaste lydelse 2017:955.</w:t>
      </w:r>
    </w:p>
  </w:footnote>
  <w:footnote w:id="45">
    <w:p w14:paraId="3B25A608" w14:textId="77777777" w:rsidR="00624359" w:rsidRDefault="00624359" w:rsidP="003727E5">
      <w:pPr>
        <w:pStyle w:val="Fotnotstext"/>
      </w:pPr>
      <w:r>
        <w:rPr>
          <w:rStyle w:val="Fotnotsreferens"/>
        </w:rPr>
        <w:footnoteRef/>
      </w:r>
      <w:r>
        <w:t xml:space="preserve"> </w:t>
      </w:r>
      <w:r w:rsidRPr="00C67EBF">
        <w:t>Senaste lydelse 2012:441.</w:t>
      </w:r>
    </w:p>
  </w:footnote>
  <w:footnote w:id="46">
    <w:p w14:paraId="2E5F43BE" w14:textId="77777777" w:rsidR="00624359" w:rsidRDefault="00624359" w:rsidP="003727E5">
      <w:pPr>
        <w:pStyle w:val="Fotnotstext"/>
      </w:pPr>
      <w:r>
        <w:rPr>
          <w:rStyle w:val="Fotnotsreferens"/>
        </w:rPr>
        <w:footnoteRef/>
      </w:r>
      <w:r>
        <w:t xml:space="preserve"> </w:t>
      </w:r>
      <w:r w:rsidRPr="008531D5">
        <w:t>Senaste lydelse 2018:1407.</w:t>
      </w:r>
    </w:p>
  </w:footnote>
  <w:footnote w:id="47">
    <w:p w14:paraId="17B6AAC4" w14:textId="77777777" w:rsidR="00624359" w:rsidRDefault="00624359" w:rsidP="003727E5">
      <w:pPr>
        <w:pStyle w:val="Fotnotstext"/>
      </w:pPr>
      <w:r>
        <w:rPr>
          <w:rStyle w:val="Fotnotsreferens"/>
        </w:rPr>
        <w:footnoteRef/>
      </w:r>
      <w:r>
        <w:t xml:space="preserve"> </w:t>
      </w:r>
      <w:r w:rsidRPr="00AE7306">
        <w:t>Senaste lydelse 2018:1407.</w:t>
      </w:r>
    </w:p>
  </w:footnote>
  <w:footnote w:id="48">
    <w:p w14:paraId="55C1D367" w14:textId="77777777" w:rsidR="00624359" w:rsidRDefault="00624359" w:rsidP="003727E5">
      <w:pPr>
        <w:pStyle w:val="Fotnotstext"/>
      </w:pPr>
      <w:r>
        <w:rPr>
          <w:rStyle w:val="Fotnotsreferens"/>
        </w:rPr>
        <w:footnoteRef/>
      </w:r>
      <w:r>
        <w:t xml:space="preserve"> </w:t>
      </w:r>
      <w:r w:rsidRPr="00AE7306">
        <w:t>Senaste lydelse 2010:923.</w:t>
      </w:r>
    </w:p>
  </w:footnote>
  <w:footnote w:id="49">
    <w:p w14:paraId="07D80B16" w14:textId="77777777" w:rsidR="00624359" w:rsidRDefault="00624359" w:rsidP="003727E5">
      <w:pPr>
        <w:pStyle w:val="Fotnotstext"/>
      </w:pPr>
      <w:r>
        <w:rPr>
          <w:rStyle w:val="Fotnotsreferens"/>
        </w:rPr>
        <w:footnoteRef/>
      </w:r>
      <w:r>
        <w:t xml:space="preserve"> </w:t>
      </w:r>
      <w:r w:rsidRPr="00FA2AA9">
        <w:t>Senaste lydelse 2018:1407.</w:t>
      </w:r>
    </w:p>
  </w:footnote>
  <w:footnote w:id="50">
    <w:p w14:paraId="062DF75B" w14:textId="77777777" w:rsidR="00624359" w:rsidRDefault="00624359" w:rsidP="003727E5">
      <w:pPr>
        <w:pStyle w:val="Fotnotstext"/>
      </w:pPr>
      <w:r>
        <w:rPr>
          <w:rStyle w:val="Fotnotsreferens"/>
        </w:rPr>
        <w:footnoteRef/>
      </w:r>
      <w:r>
        <w:t xml:space="preserve"> </w:t>
      </w:r>
      <w:r w:rsidRPr="00BC75A9">
        <w:t>Senaste lydelse 2010:923.</w:t>
      </w:r>
    </w:p>
  </w:footnote>
  <w:footnote w:id="51">
    <w:p w14:paraId="2C76FF8E" w14:textId="77777777" w:rsidR="00624359" w:rsidRDefault="00624359" w:rsidP="003727E5">
      <w:pPr>
        <w:pStyle w:val="Fotnotstext"/>
      </w:pPr>
      <w:r>
        <w:rPr>
          <w:rStyle w:val="Fotnotsreferens"/>
        </w:rPr>
        <w:footnoteRef/>
      </w:r>
      <w:r>
        <w:t xml:space="preserve"> </w:t>
      </w:r>
      <w:r w:rsidRPr="00416E34">
        <w:t>Senaste lydelse 2012:430.</w:t>
      </w:r>
    </w:p>
  </w:footnote>
  <w:footnote w:id="52">
    <w:p w14:paraId="6C36A57A" w14:textId="77777777" w:rsidR="00624359" w:rsidRDefault="00624359" w:rsidP="003727E5">
      <w:pPr>
        <w:pStyle w:val="Fotnotstext"/>
      </w:pPr>
      <w:r>
        <w:rPr>
          <w:rStyle w:val="Fotnotsreferens"/>
        </w:rPr>
        <w:footnoteRef/>
      </w:r>
      <w:r>
        <w:t xml:space="preserve"> </w:t>
      </w:r>
      <w:r w:rsidRPr="00377175">
        <w:t>Senaste lydelse 2011:608.</w:t>
      </w:r>
    </w:p>
  </w:footnote>
  <w:footnote w:id="53">
    <w:p w14:paraId="077730AF" w14:textId="77777777" w:rsidR="00624359" w:rsidRDefault="00624359" w:rsidP="003727E5">
      <w:pPr>
        <w:pStyle w:val="Fotnotstext"/>
      </w:pPr>
      <w:r>
        <w:rPr>
          <w:rStyle w:val="Fotnotsreferens"/>
        </w:rPr>
        <w:footnoteRef/>
      </w:r>
      <w:r>
        <w:t xml:space="preserve"> </w:t>
      </w:r>
      <w:r w:rsidRPr="00FD1112">
        <w:t>Senaste lydelse 2010:923.</w:t>
      </w:r>
    </w:p>
  </w:footnote>
  <w:footnote w:id="54">
    <w:p w14:paraId="02936AB1" w14:textId="77777777" w:rsidR="00624359" w:rsidRDefault="00624359" w:rsidP="003727E5">
      <w:pPr>
        <w:pStyle w:val="Fotnotstext"/>
      </w:pPr>
      <w:r>
        <w:rPr>
          <w:rStyle w:val="Fotnotsreferens"/>
        </w:rPr>
        <w:footnoteRef/>
      </w:r>
      <w:r>
        <w:t xml:space="preserve"> </w:t>
      </w:r>
      <w:r w:rsidRPr="00E2123E">
        <w:t>Senaste lydelse 2010:923.</w:t>
      </w:r>
    </w:p>
  </w:footnote>
  <w:footnote w:id="55">
    <w:p w14:paraId="6C70B5DB" w14:textId="77777777" w:rsidR="00624359" w:rsidRDefault="00624359" w:rsidP="003727E5">
      <w:pPr>
        <w:pStyle w:val="Fotnotstext"/>
      </w:pPr>
      <w:r>
        <w:rPr>
          <w:rStyle w:val="Fotnotsreferens"/>
        </w:rPr>
        <w:footnoteRef/>
      </w:r>
      <w:r>
        <w:t xml:space="preserve"> </w:t>
      </w:r>
      <w:r w:rsidRPr="0073380F">
        <w:t>Senaste lydelse 2019:295.</w:t>
      </w:r>
    </w:p>
  </w:footnote>
  <w:footnote w:id="56">
    <w:p w14:paraId="3AFD7D2F" w14:textId="77777777" w:rsidR="00624359" w:rsidRDefault="00624359" w:rsidP="003727E5">
      <w:pPr>
        <w:pStyle w:val="Fotnotstext"/>
      </w:pPr>
      <w:r>
        <w:rPr>
          <w:rStyle w:val="Fotnotsreferens"/>
        </w:rPr>
        <w:footnoteRef/>
      </w:r>
      <w:r>
        <w:t xml:space="preserve"> </w:t>
      </w:r>
      <w:r w:rsidRPr="00DF0B7E">
        <w:t>Senaste lydelse 2018:1407.</w:t>
      </w:r>
    </w:p>
  </w:footnote>
  <w:footnote w:id="57">
    <w:p w14:paraId="29B850C3" w14:textId="77777777" w:rsidR="00624359" w:rsidRDefault="00624359" w:rsidP="003727E5">
      <w:pPr>
        <w:pStyle w:val="Fotnotstext"/>
      </w:pPr>
      <w:r>
        <w:rPr>
          <w:rStyle w:val="Fotnotsreferens"/>
        </w:rPr>
        <w:footnoteRef/>
      </w:r>
      <w:r>
        <w:t xml:space="preserve"> </w:t>
      </w:r>
      <w:r w:rsidRPr="00187600">
        <w:t>Senaste lydelse 2018:1407.</w:t>
      </w:r>
    </w:p>
  </w:footnote>
  <w:footnote w:id="58">
    <w:p w14:paraId="1EFF16C5" w14:textId="77777777" w:rsidR="00624359" w:rsidRDefault="00624359" w:rsidP="003727E5">
      <w:pPr>
        <w:pStyle w:val="Fotnotstext"/>
      </w:pPr>
      <w:r>
        <w:rPr>
          <w:rStyle w:val="Fotnotsreferens"/>
        </w:rPr>
        <w:footnoteRef/>
      </w:r>
      <w:r>
        <w:t xml:space="preserve"> </w:t>
      </w:r>
      <w:r w:rsidRPr="00AA380F">
        <w:t>Senaste lydelse 2018:1407.</w:t>
      </w:r>
    </w:p>
  </w:footnote>
  <w:footnote w:id="59">
    <w:p w14:paraId="3B193372" w14:textId="77777777" w:rsidR="00624359" w:rsidRDefault="00624359" w:rsidP="003727E5">
      <w:pPr>
        <w:pStyle w:val="Fotnotstext"/>
      </w:pPr>
      <w:r>
        <w:rPr>
          <w:rStyle w:val="Fotnotsreferens"/>
        </w:rPr>
        <w:footnoteRef/>
      </w:r>
      <w:r>
        <w:t xml:space="preserve"> </w:t>
      </w:r>
      <w:r w:rsidRPr="00BE045A">
        <w:t>Senaste lydelse 2018:1407.</w:t>
      </w:r>
    </w:p>
  </w:footnote>
  <w:footnote w:id="60">
    <w:p w14:paraId="50D778E0" w14:textId="77777777" w:rsidR="00624359" w:rsidRDefault="00624359" w:rsidP="003727E5">
      <w:pPr>
        <w:pStyle w:val="Fotnotstext"/>
      </w:pPr>
      <w:r>
        <w:rPr>
          <w:rStyle w:val="Fotnotsreferens"/>
        </w:rPr>
        <w:footnoteRef/>
      </w:r>
      <w:r>
        <w:t xml:space="preserve"> </w:t>
      </w:r>
      <w:r w:rsidRPr="003F14B8">
        <w:t>Senaste lydelse 2018:1407.</w:t>
      </w:r>
    </w:p>
  </w:footnote>
  <w:footnote w:id="61">
    <w:p w14:paraId="754508C1" w14:textId="77777777" w:rsidR="00624359" w:rsidRDefault="00624359" w:rsidP="003727E5">
      <w:pPr>
        <w:pStyle w:val="Fotnotstext"/>
      </w:pPr>
      <w:r>
        <w:rPr>
          <w:rStyle w:val="Fotnotsreferens"/>
        </w:rPr>
        <w:footnoteRef/>
      </w:r>
      <w:r>
        <w:t xml:space="preserve"> Senaste lydelse 2021:876.</w:t>
      </w:r>
    </w:p>
  </w:footnote>
  <w:footnote w:id="62">
    <w:p w14:paraId="746DDD14" w14:textId="77777777" w:rsidR="00624359" w:rsidRDefault="00624359" w:rsidP="003727E5">
      <w:pPr>
        <w:pStyle w:val="Fotnotstext"/>
      </w:pPr>
      <w:r>
        <w:rPr>
          <w:rStyle w:val="Fotnotsreferens"/>
        </w:rPr>
        <w:footnoteRef/>
      </w:r>
      <w:r>
        <w:t xml:space="preserve"> Senaste lydelse 2018:1407.</w:t>
      </w:r>
    </w:p>
  </w:footnote>
  <w:footnote w:id="63">
    <w:p w14:paraId="3E075799" w14:textId="77777777" w:rsidR="00624359" w:rsidRDefault="00624359" w:rsidP="003727E5">
      <w:pPr>
        <w:pStyle w:val="Fotnotstext"/>
      </w:pPr>
      <w:r>
        <w:rPr>
          <w:rStyle w:val="Fotnotsreferens"/>
        </w:rPr>
        <w:footnoteRef/>
      </w:r>
      <w:r>
        <w:t xml:space="preserve"> Senaste lydelse 2010:921.</w:t>
      </w:r>
    </w:p>
  </w:footnote>
  <w:footnote w:id="64">
    <w:p w14:paraId="327A881F" w14:textId="77777777" w:rsidR="00624359" w:rsidRDefault="00624359" w:rsidP="00836DDF">
      <w:pPr>
        <w:pStyle w:val="Fotnotstext"/>
      </w:pPr>
      <w:r>
        <w:rPr>
          <w:rStyle w:val="Fotnotsreferens"/>
        </w:rPr>
        <w:footnoteRef/>
      </w:r>
      <w:r>
        <w:t xml:space="preserve"> Senaste lydelse </w:t>
      </w:r>
      <w:r w:rsidRPr="00C7436F">
        <w:t>2023:632</w:t>
      </w:r>
      <w:r>
        <w:t>.</w:t>
      </w:r>
    </w:p>
  </w:footnote>
  <w:footnote w:id="65">
    <w:p w14:paraId="21C4DF76" w14:textId="77777777" w:rsidR="00624359" w:rsidRDefault="00624359" w:rsidP="00836DDF">
      <w:pPr>
        <w:pStyle w:val="Fotnotstext"/>
      </w:pPr>
      <w:r>
        <w:rPr>
          <w:rStyle w:val="Fotnotsreferens"/>
        </w:rPr>
        <w:footnoteRef/>
      </w:r>
      <w:r>
        <w:t xml:space="preserve"> Senaste lydelse 2017:955.</w:t>
      </w:r>
    </w:p>
  </w:footnote>
  <w:footnote w:id="66">
    <w:p w14:paraId="18BD6F50" w14:textId="77777777" w:rsidR="00624359" w:rsidRDefault="00624359" w:rsidP="00836DDF">
      <w:pPr>
        <w:pStyle w:val="Fotnotstext"/>
      </w:pPr>
      <w:r>
        <w:rPr>
          <w:rStyle w:val="Fotnotsreferens"/>
        </w:rPr>
        <w:footnoteRef/>
      </w:r>
      <w:r>
        <w:t xml:space="preserve"> Senaste lydelse 2017:955.</w:t>
      </w:r>
    </w:p>
  </w:footnote>
  <w:footnote w:id="67">
    <w:p w14:paraId="36640171" w14:textId="77777777" w:rsidR="00624359" w:rsidRDefault="00624359" w:rsidP="00836DDF">
      <w:pPr>
        <w:pStyle w:val="Fotnotstext"/>
      </w:pPr>
      <w:r>
        <w:rPr>
          <w:rStyle w:val="Fotnotsreferens"/>
        </w:rPr>
        <w:footnoteRef/>
      </w:r>
      <w:r>
        <w:t xml:space="preserve"> Senaste lydelse 2017:955.</w:t>
      </w:r>
    </w:p>
  </w:footnote>
  <w:footnote w:id="68">
    <w:p w14:paraId="35981A6D" w14:textId="77777777" w:rsidR="00624359" w:rsidRDefault="00624359" w:rsidP="00836DDF">
      <w:pPr>
        <w:pStyle w:val="Fotnotstext"/>
      </w:pPr>
      <w:r>
        <w:rPr>
          <w:rStyle w:val="Fotnotsreferens"/>
        </w:rPr>
        <w:footnoteRef/>
      </w:r>
      <w:r>
        <w:t xml:space="preserve"> Senaste lydelse 2017:955.</w:t>
      </w:r>
    </w:p>
  </w:footnote>
  <w:footnote w:id="69">
    <w:p w14:paraId="273AA14A" w14:textId="77777777" w:rsidR="00624359" w:rsidRDefault="00624359" w:rsidP="00836DDF">
      <w:pPr>
        <w:pStyle w:val="Fotnotstext"/>
      </w:pPr>
      <w:r>
        <w:rPr>
          <w:rStyle w:val="Fotnotsreferens"/>
        </w:rPr>
        <w:footnoteRef/>
      </w:r>
      <w:r>
        <w:t xml:space="preserve"> Senaste lydelse 2012:907.</w:t>
      </w:r>
    </w:p>
  </w:footnote>
  <w:footnote w:id="70">
    <w:p w14:paraId="0F4A579F" w14:textId="77777777" w:rsidR="00624359" w:rsidRDefault="00624359" w:rsidP="00836DDF">
      <w:pPr>
        <w:pStyle w:val="Fotnotstext"/>
      </w:pPr>
      <w:r>
        <w:rPr>
          <w:rStyle w:val="Fotnotsreferens"/>
        </w:rPr>
        <w:footnoteRef/>
      </w:r>
      <w:r>
        <w:t xml:space="preserve"> Senaste lydelse 2018:1407.</w:t>
      </w:r>
    </w:p>
  </w:footnote>
  <w:footnote w:id="71">
    <w:p w14:paraId="32102A08" w14:textId="77777777" w:rsidR="00624359" w:rsidRDefault="00624359" w:rsidP="00836DDF">
      <w:pPr>
        <w:pStyle w:val="Fotnotstext"/>
      </w:pPr>
      <w:r>
        <w:rPr>
          <w:rStyle w:val="Fotnotsreferens"/>
        </w:rPr>
        <w:footnoteRef/>
      </w:r>
      <w:r>
        <w:t xml:space="preserve"> Senaste lydelse 2022:1100.</w:t>
      </w:r>
    </w:p>
  </w:footnote>
  <w:footnote w:id="72">
    <w:p w14:paraId="31294262" w14:textId="77777777" w:rsidR="00624359" w:rsidRDefault="00624359" w:rsidP="00836DDF">
      <w:pPr>
        <w:pStyle w:val="Fotnotstext"/>
      </w:pPr>
      <w:r>
        <w:rPr>
          <w:rStyle w:val="Fotnotsreferens"/>
        </w:rPr>
        <w:footnoteRef/>
      </w:r>
      <w:r>
        <w:t xml:space="preserve"> Senaste lydelse 2018:1407.</w:t>
      </w:r>
    </w:p>
  </w:footnote>
  <w:footnote w:id="73">
    <w:p w14:paraId="16E47C66" w14:textId="77777777" w:rsidR="00624359" w:rsidRDefault="00624359" w:rsidP="00836DDF">
      <w:pPr>
        <w:pStyle w:val="Fotnotstext"/>
      </w:pPr>
      <w:r>
        <w:rPr>
          <w:rStyle w:val="Fotnotsreferens"/>
        </w:rPr>
        <w:footnoteRef/>
      </w:r>
      <w:r>
        <w:t xml:space="preserve"> Senaste lydelse 2022:1100.</w:t>
      </w:r>
    </w:p>
  </w:footnote>
  <w:footnote w:id="74">
    <w:p w14:paraId="568523E1" w14:textId="77777777" w:rsidR="00624359" w:rsidRDefault="00624359" w:rsidP="00836DDF">
      <w:pPr>
        <w:pStyle w:val="Fotnotstext"/>
      </w:pPr>
      <w:r>
        <w:rPr>
          <w:rStyle w:val="Fotnotsreferens"/>
        </w:rPr>
        <w:footnoteRef/>
      </w:r>
      <w:r>
        <w:t xml:space="preserve"> Senaste lydelse 2023:632.</w:t>
      </w:r>
    </w:p>
  </w:footnote>
  <w:footnote w:id="75">
    <w:p w14:paraId="4CBE4BE0" w14:textId="77777777" w:rsidR="00624359" w:rsidRDefault="00624359" w:rsidP="00836DDF">
      <w:pPr>
        <w:pStyle w:val="Fotnotstext"/>
      </w:pPr>
      <w:r>
        <w:rPr>
          <w:rStyle w:val="Fotnotsreferens"/>
        </w:rPr>
        <w:footnoteRef/>
      </w:r>
      <w:r>
        <w:t xml:space="preserve"> Senaste lydelse 2010:923.</w:t>
      </w:r>
    </w:p>
  </w:footnote>
  <w:footnote w:id="76">
    <w:p w14:paraId="3B71A1BF" w14:textId="77777777" w:rsidR="00624359" w:rsidRDefault="00624359" w:rsidP="00836DDF">
      <w:pPr>
        <w:pStyle w:val="Fotnotstext"/>
      </w:pPr>
      <w:r>
        <w:rPr>
          <w:rStyle w:val="Fotnotsreferens"/>
        </w:rPr>
        <w:footnoteRef/>
      </w:r>
      <w:r>
        <w:t xml:space="preserve"> Senaste lydelse 2010:923.</w:t>
      </w:r>
    </w:p>
  </w:footnote>
  <w:footnote w:id="77">
    <w:p w14:paraId="11570045" w14:textId="77777777" w:rsidR="00624359" w:rsidRDefault="00624359" w:rsidP="00836DDF">
      <w:pPr>
        <w:pStyle w:val="Fotnotstext"/>
      </w:pPr>
      <w:r>
        <w:rPr>
          <w:rStyle w:val="Fotnotsreferens"/>
        </w:rPr>
        <w:footnoteRef/>
      </w:r>
      <w:r>
        <w:t xml:space="preserve"> Senaste lydelse 2012:430.</w:t>
      </w:r>
    </w:p>
  </w:footnote>
  <w:footnote w:id="78">
    <w:p w14:paraId="51B20F69" w14:textId="77777777" w:rsidR="00624359" w:rsidRDefault="00624359" w:rsidP="00836DDF">
      <w:pPr>
        <w:pStyle w:val="Fotnotstext"/>
      </w:pPr>
      <w:r>
        <w:rPr>
          <w:rStyle w:val="Fotnotsreferens"/>
        </w:rPr>
        <w:footnoteRef/>
      </w:r>
      <w:r>
        <w:t xml:space="preserve"> Senaste lydelse 2011:608.</w:t>
      </w:r>
    </w:p>
  </w:footnote>
  <w:footnote w:id="79">
    <w:p w14:paraId="37061FC3" w14:textId="77777777" w:rsidR="00624359" w:rsidRDefault="00624359" w:rsidP="00836DDF">
      <w:pPr>
        <w:pStyle w:val="Fotnotstext"/>
      </w:pPr>
      <w:r>
        <w:rPr>
          <w:rStyle w:val="Fotnotsreferens"/>
        </w:rPr>
        <w:footnoteRef/>
      </w:r>
      <w:r>
        <w:t xml:space="preserve"> Senaste lydelse 2010:923.</w:t>
      </w:r>
    </w:p>
  </w:footnote>
  <w:footnote w:id="80">
    <w:p w14:paraId="00FD55E8" w14:textId="77777777" w:rsidR="00624359" w:rsidRDefault="00624359" w:rsidP="00836DDF">
      <w:pPr>
        <w:pStyle w:val="Fotnotstext"/>
      </w:pPr>
      <w:r>
        <w:rPr>
          <w:rStyle w:val="Fotnotsreferens"/>
        </w:rPr>
        <w:footnoteRef/>
      </w:r>
      <w:r>
        <w:t xml:space="preserve"> Senaste lydelse 2010:923.</w:t>
      </w:r>
    </w:p>
  </w:footnote>
  <w:footnote w:id="81">
    <w:p w14:paraId="11D5657F" w14:textId="77777777" w:rsidR="00624359" w:rsidRDefault="00624359" w:rsidP="00836DDF">
      <w:pPr>
        <w:pStyle w:val="Fotnotstext"/>
      </w:pPr>
      <w:r>
        <w:rPr>
          <w:rStyle w:val="Fotnotsreferens"/>
        </w:rPr>
        <w:footnoteRef/>
      </w:r>
      <w:r>
        <w:t xml:space="preserve"> Senaste lydelse 2010:923.</w:t>
      </w:r>
    </w:p>
  </w:footnote>
  <w:footnote w:id="82">
    <w:p w14:paraId="42A3862A" w14:textId="77777777" w:rsidR="00624359" w:rsidRDefault="00624359" w:rsidP="00836DDF">
      <w:pPr>
        <w:pStyle w:val="Fotnotstext"/>
      </w:pPr>
      <w:r>
        <w:rPr>
          <w:rStyle w:val="Fotnotsreferens"/>
        </w:rPr>
        <w:footnoteRef/>
      </w:r>
      <w:r>
        <w:t xml:space="preserve"> Senaste lydelse 2010:923.</w:t>
      </w:r>
    </w:p>
  </w:footnote>
  <w:footnote w:id="83">
    <w:p w14:paraId="165ED41C" w14:textId="77777777" w:rsidR="00624359" w:rsidRDefault="00624359" w:rsidP="00836DDF">
      <w:pPr>
        <w:pStyle w:val="Fotnotstext"/>
      </w:pPr>
      <w:r>
        <w:rPr>
          <w:rStyle w:val="Fotnotsreferens"/>
        </w:rPr>
        <w:footnoteRef/>
      </w:r>
      <w:r>
        <w:t xml:space="preserve"> Senaste lydelse 2010:923.</w:t>
      </w:r>
    </w:p>
  </w:footnote>
  <w:footnote w:id="84">
    <w:p w14:paraId="4EFC060B" w14:textId="77777777" w:rsidR="00624359" w:rsidRDefault="00624359" w:rsidP="00836DDF">
      <w:pPr>
        <w:pStyle w:val="Fotnotstext"/>
      </w:pPr>
      <w:r>
        <w:rPr>
          <w:rStyle w:val="Fotnotsreferens"/>
        </w:rPr>
        <w:footnoteRef/>
      </w:r>
      <w:r>
        <w:t xml:space="preserve"> Senaste lydelse 2014:269.</w:t>
      </w:r>
    </w:p>
  </w:footnote>
  <w:footnote w:id="85">
    <w:p w14:paraId="3580C5F7" w14:textId="77777777" w:rsidR="00624359" w:rsidRDefault="00624359" w:rsidP="00836DDF">
      <w:pPr>
        <w:pStyle w:val="Fotnotstext"/>
      </w:pPr>
      <w:r>
        <w:rPr>
          <w:rStyle w:val="Fotnotsreferens"/>
        </w:rPr>
        <w:footnoteRef/>
      </w:r>
      <w:r>
        <w:t xml:space="preserve"> Senaste lydelse 2010:923.</w:t>
      </w:r>
    </w:p>
  </w:footnote>
  <w:footnote w:id="86">
    <w:p w14:paraId="283752C6" w14:textId="77777777" w:rsidR="00624359" w:rsidRDefault="00624359" w:rsidP="00836DDF">
      <w:pPr>
        <w:pStyle w:val="Fotnotstext"/>
      </w:pPr>
      <w:r>
        <w:rPr>
          <w:rStyle w:val="Fotnotsreferens"/>
        </w:rPr>
        <w:footnoteRef/>
      </w:r>
      <w:r>
        <w:t xml:space="preserve"> Senaste lydelse 2018:1407.</w:t>
      </w:r>
    </w:p>
  </w:footnote>
  <w:footnote w:id="87">
    <w:p w14:paraId="6D6F38B0" w14:textId="77777777" w:rsidR="00624359" w:rsidRDefault="00624359" w:rsidP="00836DDF">
      <w:pPr>
        <w:pStyle w:val="Fotnotstext"/>
      </w:pPr>
      <w:r>
        <w:rPr>
          <w:rStyle w:val="Fotnotsreferens"/>
        </w:rPr>
        <w:footnoteRef/>
      </w:r>
      <w:r>
        <w:t xml:space="preserve"> Senaste lydelse 2018:1407.</w:t>
      </w:r>
    </w:p>
  </w:footnote>
  <w:footnote w:id="88">
    <w:p w14:paraId="5EDEB212" w14:textId="77777777" w:rsidR="00624359" w:rsidRDefault="00624359" w:rsidP="00836DDF">
      <w:pPr>
        <w:pStyle w:val="Fotnotstext"/>
      </w:pPr>
      <w:r>
        <w:rPr>
          <w:rStyle w:val="Fotnotsreferens"/>
        </w:rPr>
        <w:footnoteRef/>
      </w:r>
      <w:r>
        <w:t xml:space="preserve"> Senaste lydelse 2021:876.</w:t>
      </w:r>
    </w:p>
  </w:footnote>
  <w:footnote w:id="89">
    <w:p w14:paraId="20623961" w14:textId="77777777" w:rsidR="00624359" w:rsidRDefault="00624359" w:rsidP="00836DDF">
      <w:pPr>
        <w:pStyle w:val="Fotnotstext"/>
      </w:pPr>
      <w:r>
        <w:rPr>
          <w:rStyle w:val="Fotnotsreferens"/>
        </w:rPr>
        <w:footnoteRef/>
      </w:r>
      <w:r>
        <w:t xml:space="preserve"> Senaste lydelse 2018:1407.</w:t>
      </w:r>
    </w:p>
  </w:footnote>
  <w:footnote w:id="90">
    <w:p w14:paraId="733FF3BC" w14:textId="77777777" w:rsidR="00624359" w:rsidRDefault="00624359" w:rsidP="00836DDF">
      <w:pPr>
        <w:pStyle w:val="Fotnotstext"/>
      </w:pPr>
      <w:r>
        <w:rPr>
          <w:rStyle w:val="Fotnotsreferens"/>
        </w:rPr>
        <w:footnoteRef/>
      </w:r>
      <w:r>
        <w:t xml:space="preserve"> Senaste lydelse 2018:1407.</w:t>
      </w:r>
    </w:p>
  </w:footnote>
  <w:footnote w:id="91">
    <w:p w14:paraId="777667A8" w14:textId="77777777" w:rsidR="00624359" w:rsidRDefault="00624359" w:rsidP="00836DDF">
      <w:pPr>
        <w:pStyle w:val="Fotnotstext"/>
      </w:pPr>
      <w:r>
        <w:rPr>
          <w:rStyle w:val="Fotnotsreferens"/>
        </w:rPr>
        <w:footnoteRef/>
      </w:r>
      <w:r>
        <w:t xml:space="preserve"> Senaste lydelse 2018:1410.</w:t>
      </w:r>
    </w:p>
  </w:footnote>
  <w:footnote w:id="92">
    <w:p w14:paraId="14739BAF" w14:textId="77777777" w:rsidR="00624359" w:rsidRDefault="00624359" w:rsidP="00836DDF">
      <w:pPr>
        <w:pStyle w:val="Fotnotstext"/>
      </w:pPr>
      <w:r>
        <w:rPr>
          <w:rStyle w:val="Fotnotsreferens"/>
        </w:rPr>
        <w:footnoteRef/>
      </w:r>
      <w:r>
        <w:t xml:space="preserve"> Senaste lydelse 2018:1412.</w:t>
      </w:r>
    </w:p>
  </w:footnote>
  <w:footnote w:id="93">
    <w:p w14:paraId="32284199" w14:textId="77777777" w:rsidR="00624359" w:rsidRDefault="00624359" w:rsidP="00836DDF">
      <w:pPr>
        <w:pStyle w:val="Fotnotstext"/>
      </w:pPr>
      <w:r>
        <w:rPr>
          <w:rStyle w:val="Fotnotsreferens"/>
        </w:rPr>
        <w:footnoteRef/>
      </w:r>
      <w:r>
        <w:t xml:space="preserve"> Senaste lydelse 2017:959.</w:t>
      </w:r>
    </w:p>
  </w:footnote>
  <w:footnote w:id="94">
    <w:p w14:paraId="4D6946D3" w14:textId="77777777" w:rsidR="00624359" w:rsidRDefault="00624359" w:rsidP="00836DDF">
      <w:pPr>
        <w:pStyle w:val="Fotnotstext"/>
      </w:pPr>
      <w:r>
        <w:rPr>
          <w:rStyle w:val="Fotnotsreferens"/>
        </w:rPr>
        <w:footnoteRef/>
      </w:r>
      <w:r>
        <w:t xml:space="preserve"> </w:t>
      </w:r>
      <w:r w:rsidRPr="00D40903">
        <w:t>Lagen omtryckt 1992:1536.</w:t>
      </w:r>
    </w:p>
  </w:footnote>
  <w:footnote w:id="95">
    <w:p w14:paraId="5ACEE7FD" w14:textId="77777777" w:rsidR="00624359" w:rsidRDefault="00624359" w:rsidP="00836DDF">
      <w:pPr>
        <w:pStyle w:val="Fotnotstext"/>
      </w:pPr>
      <w:r>
        <w:rPr>
          <w:rStyle w:val="Fotnotsreferens"/>
        </w:rPr>
        <w:footnoteRef/>
      </w:r>
      <w:r>
        <w:t xml:space="preserve"> Senaste lydelse 2018:1415.</w:t>
      </w:r>
    </w:p>
  </w:footnote>
  <w:footnote w:id="96">
    <w:p w14:paraId="4EA6BEDC" w14:textId="77777777" w:rsidR="00624359" w:rsidRDefault="00624359" w:rsidP="00836DDF">
      <w:pPr>
        <w:pStyle w:val="Fotnotstext"/>
      </w:pPr>
      <w:r>
        <w:rPr>
          <w:rStyle w:val="Fotnotsreferens"/>
        </w:rPr>
        <w:footnoteRef/>
      </w:r>
      <w:r>
        <w:t xml:space="preserve"> Senaste lydelse 2018:1416.</w:t>
      </w:r>
    </w:p>
  </w:footnote>
  <w:footnote w:id="97">
    <w:p w14:paraId="6DF4D19D" w14:textId="77777777" w:rsidR="00624359" w:rsidRDefault="00624359" w:rsidP="00836DDF">
      <w:pPr>
        <w:pStyle w:val="Fotnotstext"/>
      </w:pPr>
      <w:r>
        <w:rPr>
          <w:rStyle w:val="Fotnotsreferens"/>
        </w:rPr>
        <w:footnoteRef/>
      </w:r>
      <w:r>
        <w:t xml:space="preserve"> Senaste lydelse 2021:741.</w:t>
      </w:r>
    </w:p>
  </w:footnote>
  <w:footnote w:id="98">
    <w:p w14:paraId="641A701D" w14:textId="77777777" w:rsidR="00624359" w:rsidRDefault="00624359" w:rsidP="00836DDF">
      <w:pPr>
        <w:pStyle w:val="Fotnotstext"/>
      </w:pPr>
      <w:r>
        <w:rPr>
          <w:rStyle w:val="Fotnotsreferens"/>
        </w:rPr>
        <w:footnoteRef/>
      </w:r>
      <w:r>
        <w:t xml:space="preserve"> Senaste lydelse 2021:741.</w:t>
      </w:r>
    </w:p>
  </w:footnote>
  <w:footnote w:id="99">
    <w:p w14:paraId="654C00F1" w14:textId="77777777" w:rsidR="00624359" w:rsidRDefault="00624359" w:rsidP="00836DDF">
      <w:pPr>
        <w:pStyle w:val="Fotnotstext"/>
      </w:pPr>
      <w:r>
        <w:rPr>
          <w:rStyle w:val="Fotnotsreferens"/>
        </w:rPr>
        <w:footnoteRef/>
      </w:r>
      <w:r>
        <w:t xml:space="preserve"> Senaste lydelse 2018:1422.</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07EBA5" w14:textId="77777777" w:rsidR="00244011" w:rsidRDefault="00244011" w:rsidP="00664D04">
    <w:pPr>
      <w:pStyle w:val="Brdtext"/>
    </w:pPr>
    <w:r>
      <w:rPr>
        <w:noProof/>
        <w:lang w:eastAsia="sv-SE"/>
      </w:rPr>
      <mc:AlternateContent>
        <mc:Choice Requires="wps">
          <w:drawing>
            <wp:anchor distT="0" distB="0" distL="0" distR="0" simplePos="0" relativeHeight="2516583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2" name="Textruta 3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610467" w14:textId="5FD461A5" w:rsidR="00244011" w:rsidRPr="00756E21" w:rsidRDefault="00DB3A03"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135212224"/>
                              <w:lock w:val="sdtContentLocked"/>
                              <w:placeholder>
                                <w:docPart w:val="A41FE4129D2443E8814DD2A4E23D4D12"/>
                              </w:placeholder>
                              <w:showingPlcHdr/>
                              <w:dataBinding w:prefixMappings="xmlns:ns0='http://rkdhs/mallar/lagstiftning/Prop/Prop.xsd'" w:xpath="/ns0:dokumentvärden[1]/ns0:dokumentnummer[1]" w:storeItemID="{068625C3-B546-44A5-B525-B7CC092E5AD6}"/>
                              <w:text/>
                            </w:sdtPr>
                            <w:sdtEndPr/>
                            <w:sdtContent>
                              <w:r w:rsidR="005C4F59" w:rsidRPr="005C4F59">
                                <w:t>2023/24:152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32" o:spid="_x0000_s1027" type="#_x0000_t202" style="position:absolute;left:0;text-align:left;margin-left:29.4pt;margin-top:35.55pt;width:89.85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28610467" w14:textId="5FD461A5" w:rsidR="00244011" w:rsidRPr="00756E21" w:rsidRDefault="00DB3A03"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135212224"/>
                        <w:lock w:val="sdtContentLocked"/>
                        <w:placeholder>
                          <w:docPart w:val="A41FE4129D2443E8814DD2A4E23D4D12"/>
                        </w:placeholder>
                        <w:showingPlcHdr/>
                        <w:dataBinding w:prefixMappings="xmlns:ns0='http://rkdhs/mallar/lagstiftning/Prop/Prop.xsd'" w:xpath="/ns0:dokumentvärden[1]/ns0:dokumentnummer[1]" w:storeItemID="{068625C3-B546-44A5-B525-B7CC092E5AD6}"/>
                        <w:text/>
                      </w:sdtPr>
                      <w:sdtEndPr/>
                      <w:sdtContent>
                        <w:r w:rsidR="005C4F59" w:rsidRPr="005C4F59">
                          <w:t>2023/24:152</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CEE638" w14:textId="77777777" w:rsidR="00244011" w:rsidRDefault="00244011" w:rsidP="00EE1584">
    <w:pPr>
      <w:pStyle w:val="Brdtext"/>
    </w:pPr>
    <w:r>
      <w:rPr>
        <w:noProof/>
        <w:lang w:eastAsia="sv-SE"/>
      </w:rPr>
      <mc:AlternateContent>
        <mc:Choice Requires="wps">
          <w:drawing>
            <wp:anchor distT="0" distB="0" distL="0" distR="0" simplePos="0" relativeHeight="2516583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1" name="Textruta 3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5029A0" w14:textId="472B7347" w:rsidR="00244011" w:rsidRPr="00756E21" w:rsidRDefault="00DB3A03"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217775106"/>
                              <w:lock w:val="sdtContentLocked"/>
                              <w:showingPlcHdr/>
                              <w:dataBinding w:prefixMappings="xmlns:ns0='http://rkdhs/mallar/lagstiftning/Prop/Prop.xsd'" w:xpath="/ns0:dokumentvärden[1]/ns0:dokumentnummer[1]" w:storeItemID="{068625C3-B546-44A5-B525-B7CC092E5AD6}"/>
                              <w:text/>
                            </w:sdtPr>
                            <w:sdtEndPr/>
                            <w:sdtContent>
                              <w:r w:rsidR="005C4F59" w:rsidRPr="005C4F59">
                                <w:t>2023/24:152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1" o:spid="_x0000_s1028" type="#_x0000_t202" style="position:absolute;left:0;text-align:left;margin-left:348pt;margin-top:36pt;width:89.85pt;height:9.6pt;z-index:251658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4F5029A0" w14:textId="472B7347" w:rsidR="00244011" w:rsidRPr="00756E21" w:rsidRDefault="00DB3A03"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217775106"/>
                        <w:lock w:val="sdtContentLocked"/>
                        <w:showingPlcHdr/>
                        <w:dataBinding w:prefixMappings="xmlns:ns0='http://rkdhs/mallar/lagstiftning/Prop/Prop.xsd'" w:xpath="/ns0:dokumentvärden[1]/ns0:dokumentnummer[1]" w:storeItemID="{068625C3-B546-44A5-B525-B7CC092E5AD6}"/>
                        <w:text/>
                      </w:sdtPr>
                      <w:sdtEndPr/>
                      <w:sdtContent>
                        <w:r w:rsidR="005C4F59" w:rsidRPr="005C4F59">
                          <w:t>2023/24:152</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F25115"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D74C30" w14:textId="77777777" w:rsidR="00244011" w:rsidRDefault="00244011" w:rsidP="00664D04">
    <w:pPr>
      <w:pStyle w:val="Brdtext"/>
    </w:pPr>
    <w:r>
      <w:rPr>
        <w:noProof/>
        <w:lang w:eastAsia="sv-SE"/>
      </w:rPr>
      <mc:AlternateContent>
        <mc:Choice Requires="wps">
          <w:drawing>
            <wp:anchor distT="0" distB="0" distL="0" distR="0" simplePos="0" relativeHeight="25165830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4" name="Textruta 3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91F8A2" w14:textId="1B16A6EF" w:rsidR="00244011" w:rsidRPr="00756E21" w:rsidRDefault="00DB3A03" w:rsidP="00664D04">
                          <w:pPr>
                            <w:pStyle w:val="Brdtext"/>
                            <w:jc w:val="left"/>
                          </w:pPr>
                          <w:sdt>
                            <w:sdtPr>
                              <w:alias w:val="NummerEtikett"/>
                              <w:tag w:val="NummerEtikett"/>
                              <w:id w:val="469253823"/>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817753190"/>
                              <w:lock w:val="sdtContentLocked"/>
                              <w:showingPlcHdr/>
                              <w:dataBinding w:prefixMappings="xmlns:ns0='http://rkdhs/mallar/lagstiftning/Prop/Prop.xsd'" w:xpath="/ns0:dokumentvärden[1]/ns0:dokumentnummer[1]" w:storeItemID="{068625C3-B546-44A5-B525-B7CC092E5AD6}"/>
                              <w:text/>
                            </w:sdtPr>
                            <w:sdtEndPr/>
                            <w:sdtContent>
                              <w:r w:rsidR="005C4F59" w:rsidRPr="005C4F59">
                                <w:t>2023/24:152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34" o:spid="_x0000_s1032" type="#_x0000_t202" style="position:absolute;left:0;text-align:left;margin-left:29.4pt;margin-top:35.55pt;width:89.85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2F91F8A2" w14:textId="1B16A6EF" w:rsidR="00244011" w:rsidRPr="00756E21" w:rsidRDefault="00DB3A03" w:rsidP="00664D04">
                    <w:pPr>
                      <w:pStyle w:val="Brdtext"/>
                      <w:jc w:val="left"/>
                    </w:pPr>
                    <w:sdt>
                      <w:sdtPr>
                        <w:alias w:val="NummerEtikett"/>
                        <w:tag w:val="NummerEtikett"/>
                        <w:id w:val="469253823"/>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817753190"/>
                        <w:lock w:val="sdtContentLocked"/>
                        <w:showingPlcHdr/>
                        <w:dataBinding w:prefixMappings="xmlns:ns0='http://rkdhs/mallar/lagstiftning/Prop/Prop.xsd'" w:xpath="/ns0:dokumentvärden[1]/ns0:dokumentnummer[1]" w:storeItemID="{068625C3-B546-44A5-B525-B7CC092E5AD6}"/>
                        <w:text/>
                      </w:sdtPr>
                      <w:sdtEndPr/>
                      <w:sdtContent>
                        <w:r w:rsidR="005C4F59" w:rsidRPr="005C4F59">
                          <w:t>2023/24:152</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91D03B" w14:textId="77777777" w:rsidR="00244011" w:rsidRDefault="00244011" w:rsidP="00EE1584">
    <w:pPr>
      <w:pStyle w:val="Brdtext"/>
    </w:pPr>
    <w:r>
      <w:rPr>
        <w:noProof/>
        <w:lang w:eastAsia="sv-SE"/>
      </w:rPr>
      <mc:AlternateContent>
        <mc:Choice Requires="wps">
          <w:drawing>
            <wp:anchor distT="0" distB="0" distL="0" distR="0" simplePos="0" relativeHeight="25165833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3" name="Textruta 3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A39728" w14:textId="74B53643" w:rsidR="00244011" w:rsidRPr="00756E21" w:rsidRDefault="00DB3A03" w:rsidP="00A118D8">
                          <w:pPr>
                            <w:pStyle w:val="Brdtext"/>
                            <w:jc w:val="left"/>
                          </w:pPr>
                          <w:sdt>
                            <w:sdtPr>
                              <w:alias w:val="NummerEtikett"/>
                              <w:tag w:val="NummerEtikett"/>
                              <w:id w:val="1496072002"/>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682174955"/>
                              <w:lock w:val="sdtContentLocked"/>
                              <w:showingPlcHdr/>
                              <w:dataBinding w:prefixMappings="xmlns:ns0='http://rkdhs/mallar/lagstiftning/Prop/Prop.xsd'" w:xpath="/ns0:dokumentvärden[1]/ns0:dokumentnummer[1]" w:storeItemID="{068625C3-B546-44A5-B525-B7CC092E5AD6}"/>
                              <w:text/>
                            </w:sdtPr>
                            <w:sdtEndPr/>
                            <w:sdtContent>
                              <w:r w:rsidR="005C4F59" w:rsidRPr="005C4F59">
                                <w:t>2023/24:152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3" o:spid="_x0000_s1033" type="#_x0000_t202" style="position:absolute;left:0;text-align:left;margin-left:348pt;margin-top:36pt;width:89.85pt;height:9.6pt;z-index:2516583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1FA39728" w14:textId="74B53643" w:rsidR="00244011" w:rsidRPr="00756E21" w:rsidRDefault="00DB3A03" w:rsidP="00A118D8">
                    <w:pPr>
                      <w:pStyle w:val="Brdtext"/>
                      <w:jc w:val="left"/>
                    </w:pPr>
                    <w:sdt>
                      <w:sdtPr>
                        <w:alias w:val="NummerEtikett"/>
                        <w:tag w:val="NummerEtikett"/>
                        <w:id w:val="1496072002"/>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682174955"/>
                        <w:lock w:val="sdtContentLocked"/>
                        <w:showingPlcHdr/>
                        <w:dataBinding w:prefixMappings="xmlns:ns0='http://rkdhs/mallar/lagstiftning/Prop/Prop.xsd'" w:xpath="/ns0:dokumentvärden[1]/ns0:dokumentnummer[1]" w:storeItemID="{068625C3-B546-44A5-B525-B7CC092E5AD6}"/>
                        <w:text/>
                      </w:sdtPr>
                      <w:sdtEndPr/>
                      <w:sdtContent>
                        <w:r w:rsidR="005C4F59" w:rsidRPr="005C4F59">
                          <w:t>2023/24:152</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3BB2DB"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3B3E30" w14:textId="77777777" w:rsidR="00244011" w:rsidRDefault="00244011" w:rsidP="00664D04">
    <w:pPr>
      <w:pStyle w:val="Brdtext"/>
    </w:pPr>
    <w:r>
      <w:rPr>
        <w:noProof/>
        <w:lang w:eastAsia="sv-SE"/>
      </w:rPr>
      <mc:AlternateContent>
        <mc:Choice Requires="wps">
          <w:drawing>
            <wp:anchor distT="0" distB="0" distL="0" distR="0" simplePos="0" relativeHeight="25165830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6" name="Textruta 3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C5BAB9" w14:textId="2F41BFE7" w:rsidR="00244011" w:rsidRPr="00756E21" w:rsidRDefault="00DB3A03" w:rsidP="00664D04">
                          <w:pPr>
                            <w:pStyle w:val="Brdtext"/>
                            <w:jc w:val="left"/>
                          </w:pPr>
                          <w:sdt>
                            <w:sdtPr>
                              <w:alias w:val="NummerEtikett"/>
                              <w:tag w:val="NummerEtikett"/>
                              <w:id w:val="20058886"/>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401110523"/>
                              <w:lock w:val="sdtContentLocked"/>
                              <w:showingPlcHdr/>
                              <w:dataBinding w:prefixMappings="xmlns:ns0='http://rkdhs/mallar/lagstiftning/Prop/Prop.xsd'" w:xpath="/ns0:dokumentvärden[1]/ns0:dokumentnummer[1]" w:storeItemID="{068625C3-B546-44A5-B525-B7CC092E5AD6}"/>
                              <w:text/>
                            </w:sdtPr>
                            <w:sdtEndPr/>
                            <w:sdtContent>
                              <w:r w:rsidR="00F82619" w:rsidRPr="00F82619">
                                <w:t>2023/24:152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36" o:spid="_x0000_s1037" type="#_x0000_t202" style="position:absolute;left:0;text-align:left;margin-left:29.4pt;margin-top:35.55pt;width:89.85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14C5BAB9" w14:textId="2F41BFE7" w:rsidR="00244011" w:rsidRPr="00756E21" w:rsidRDefault="00DB3A03" w:rsidP="00664D04">
                    <w:pPr>
                      <w:pStyle w:val="Brdtext"/>
                      <w:jc w:val="left"/>
                    </w:pPr>
                    <w:sdt>
                      <w:sdtPr>
                        <w:alias w:val="NummerEtikett"/>
                        <w:tag w:val="NummerEtikett"/>
                        <w:id w:val="20058886"/>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401110523"/>
                        <w:lock w:val="sdtContentLocked"/>
                        <w:showingPlcHdr/>
                        <w:dataBinding w:prefixMappings="xmlns:ns0='http://rkdhs/mallar/lagstiftning/Prop/Prop.xsd'" w:xpath="/ns0:dokumentvärden[1]/ns0:dokumentnummer[1]" w:storeItemID="{068625C3-B546-44A5-B525-B7CC092E5AD6}"/>
                        <w:text/>
                      </w:sdtPr>
                      <w:sdtEndPr/>
                      <w:sdtContent>
                        <w:r w:rsidR="00F82619" w:rsidRPr="00F82619">
                          <w:t>2023/24:152</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2896EF" w14:textId="77777777" w:rsidR="00244011" w:rsidRDefault="00244011" w:rsidP="00EE1584">
    <w:pPr>
      <w:pStyle w:val="Brdtext"/>
    </w:pPr>
    <w:r>
      <w:rPr>
        <w:noProof/>
        <w:lang w:eastAsia="sv-SE"/>
      </w:rPr>
      <mc:AlternateContent>
        <mc:Choice Requires="wps">
          <w:drawing>
            <wp:anchor distT="0" distB="0" distL="0" distR="0" simplePos="0" relativeHeight="25165833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5" name="Textruta 3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EEA2BD" w14:textId="53FEF454" w:rsidR="00244011" w:rsidRPr="00756E21" w:rsidRDefault="00DB3A03" w:rsidP="00A118D8">
                          <w:pPr>
                            <w:pStyle w:val="Brdtext"/>
                            <w:jc w:val="left"/>
                          </w:pPr>
                          <w:sdt>
                            <w:sdtPr>
                              <w:alias w:val="NummerEtikett"/>
                              <w:tag w:val="NummerEtikett"/>
                              <w:id w:val="-1077200671"/>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386601537"/>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5" o:spid="_x0000_s1038" type="#_x0000_t202" style="position:absolute;left:0;text-align:left;margin-left:348pt;margin-top:36pt;width:89.85pt;height:9.6pt;z-index:2516583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AEEA2BD" w14:textId="53FEF454" w:rsidR="00244011" w:rsidRPr="00756E21" w:rsidRDefault="00DB3A03" w:rsidP="00A118D8">
                    <w:pPr>
                      <w:pStyle w:val="Brdtext"/>
                      <w:jc w:val="left"/>
                    </w:pPr>
                    <w:sdt>
                      <w:sdtPr>
                        <w:alias w:val="NummerEtikett"/>
                        <w:tag w:val="NummerEtikett"/>
                        <w:id w:val="-1077200671"/>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386601537"/>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44FA13" w14:textId="77777777" w:rsidR="00244011" w:rsidRDefault="00244011" w:rsidP="00664D04">
    <w:pPr>
      <w:pStyle w:val="Brdtext"/>
    </w:pPr>
    <w:r>
      <w:rPr>
        <w:noProof/>
        <w:lang w:eastAsia="sv-SE"/>
      </w:rPr>
      <mc:AlternateContent>
        <mc:Choice Requires="wps">
          <w:drawing>
            <wp:anchor distT="0" distB="0" distL="0" distR="0" simplePos="0" relativeHeight="25165830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8" name="Textruta 3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CFBEDD" w14:textId="74B6C84E" w:rsidR="00244011" w:rsidRPr="00756E21" w:rsidRDefault="00DB3A03" w:rsidP="00664D04">
                          <w:pPr>
                            <w:pStyle w:val="Brdtext"/>
                            <w:jc w:val="left"/>
                          </w:pPr>
                          <w:sdt>
                            <w:sdtPr>
                              <w:alias w:val="NummerEtikett"/>
                              <w:tag w:val="NummerEtikett"/>
                              <w:id w:val="1471399693"/>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769300897"/>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38" o:spid="_x0000_s1042" type="#_x0000_t202" style="position:absolute;left:0;text-align:left;margin-left:29.4pt;margin-top:35.55pt;width:89.85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3BCFBEDD" w14:textId="74B6C84E" w:rsidR="00244011" w:rsidRPr="00756E21" w:rsidRDefault="00DB3A03" w:rsidP="00664D04">
                    <w:pPr>
                      <w:pStyle w:val="Brdtext"/>
                      <w:jc w:val="left"/>
                    </w:pPr>
                    <w:sdt>
                      <w:sdtPr>
                        <w:alias w:val="NummerEtikett"/>
                        <w:tag w:val="NummerEtikett"/>
                        <w:id w:val="1471399693"/>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769300897"/>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53748D" w14:textId="77777777" w:rsidR="00244011" w:rsidRDefault="00244011" w:rsidP="00EE1584">
    <w:pPr>
      <w:pStyle w:val="Brdtext"/>
    </w:pPr>
    <w:r>
      <w:rPr>
        <w:noProof/>
        <w:lang w:eastAsia="sv-SE"/>
      </w:rPr>
      <mc:AlternateContent>
        <mc:Choice Requires="wps">
          <w:drawing>
            <wp:anchor distT="0" distB="0" distL="0" distR="0" simplePos="0" relativeHeight="25165833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7" name="Textruta 3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7675F1" w14:textId="63EF2054" w:rsidR="00244011" w:rsidRPr="00756E21" w:rsidRDefault="00DB3A03" w:rsidP="00A118D8">
                          <w:pPr>
                            <w:pStyle w:val="Brdtext"/>
                            <w:jc w:val="left"/>
                          </w:pPr>
                          <w:sdt>
                            <w:sdtPr>
                              <w:alias w:val="NummerEtikett"/>
                              <w:tag w:val="NummerEtikett"/>
                              <w:id w:val="1831785392"/>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2141224379"/>
                              <w:lock w:val="sdtContentLocked"/>
                              <w:showingPlcHdr/>
                              <w:dataBinding w:prefixMappings="xmlns:ns0='http://rkdhs/mallar/lagstiftning/Prop/Prop.xsd'" w:xpath="/ns0:dokumentvärden[1]/ns0:dokumentnummer[1]" w:storeItemID="{068625C3-B546-44A5-B525-B7CC092E5AD6}"/>
                              <w:text/>
                            </w:sdtPr>
                            <w:sdtEndPr/>
                            <w:sdtContent>
                              <w:r w:rsidR="00F82619" w:rsidRPr="00F82619">
                                <w:t>2023/24:152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7" o:spid="_x0000_s1043" type="#_x0000_t202" style="position:absolute;left:0;text-align:left;margin-left:348pt;margin-top:36pt;width:89.85pt;height:9.6pt;z-index:2516583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177675F1" w14:textId="63EF2054" w:rsidR="00244011" w:rsidRPr="00756E21" w:rsidRDefault="00DB3A03" w:rsidP="00A118D8">
                    <w:pPr>
                      <w:pStyle w:val="Brdtext"/>
                      <w:jc w:val="left"/>
                    </w:pPr>
                    <w:sdt>
                      <w:sdtPr>
                        <w:alias w:val="NummerEtikett"/>
                        <w:tag w:val="NummerEtikett"/>
                        <w:id w:val="1831785392"/>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2141224379"/>
                        <w:lock w:val="sdtContentLocked"/>
                        <w:showingPlcHdr/>
                        <w:dataBinding w:prefixMappings="xmlns:ns0='http://rkdhs/mallar/lagstiftning/Prop/Prop.xsd'" w:xpath="/ns0:dokumentvärden[1]/ns0:dokumentnummer[1]" w:storeItemID="{068625C3-B546-44A5-B525-B7CC092E5AD6}"/>
                        <w:text/>
                      </w:sdtPr>
                      <w:sdtEndPr/>
                      <w:sdtContent>
                        <w:r w:rsidR="00F82619" w:rsidRPr="00F82619">
                          <w:t>2023/24:152</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A200EC" w14:textId="77777777" w:rsidR="00244011" w:rsidRDefault="00244011" w:rsidP="00664D04">
    <w:pPr>
      <w:pStyle w:val="Brdtext"/>
    </w:pPr>
    <w:r>
      <w:rPr>
        <w:noProof/>
        <w:lang w:eastAsia="sv-SE"/>
      </w:rPr>
      <mc:AlternateContent>
        <mc:Choice Requires="wps">
          <w:drawing>
            <wp:anchor distT="0" distB="0" distL="0" distR="0" simplePos="0" relativeHeight="2516583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0" name="Textruta 4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4A7C2F" w14:textId="534EE339" w:rsidR="00244011" w:rsidRPr="00756E21" w:rsidRDefault="00DB3A03" w:rsidP="00664D04">
                          <w:pPr>
                            <w:pStyle w:val="Brdtext"/>
                            <w:jc w:val="left"/>
                          </w:pPr>
                          <w:sdt>
                            <w:sdtPr>
                              <w:alias w:val="NummerEtikett"/>
                              <w:tag w:val="NummerEtikett"/>
                              <w:id w:val="-1860881851"/>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546602385"/>
                              <w:lock w:val="sdtContentLocked"/>
                              <w:showingPlcHdr/>
                              <w:dataBinding w:prefixMappings="xmlns:ns0='http://rkdhs/mallar/lagstiftning/Prop/Prop.xsd'" w:xpath="/ns0:dokumentvärden[1]/ns0:dokumentnummer[1]" w:storeItemID="{068625C3-B546-44A5-B525-B7CC092E5AD6}"/>
                              <w:text/>
                            </w:sdtPr>
                            <w:sdtEndPr/>
                            <w:sdtContent>
                              <w:r w:rsidR="00F82619" w:rsidRPr="00F82619">
                                <w:t>2023/24:152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0" o:spid="_x0000_s1047" type="#_x0000_t202" style="position:absolute;left:0;text-align:left;margin-left:29.4pt;margin-top:35.55pt;width:89.85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544A7C2F" w14:textId="534EE339" w:rsidR="00244011" w:rsidRPr="00756E21" w:rsidRDefault="00DB3A03" w:rsidP="00664D04">
                    <w:pPr>
                      <w:pStyle w:val="Brdtext"/>
                      <w:jc w:val="left"/>
                    </w:pPr>
                    <w:sdt>
                      <w:sdtPr>
                        <w:alias w:val="NummerEtikett"/>
                        <w:tag w:val="NummerEtikett"/>
                        <w:id w:val="-1860881851"/>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546602385"/>
                        <w:lock w:val="sdtContentLocked"/>
                        <w:showingPlcHdr/>
                        <w:dataBinding w:prefixMappings="xmlns:ns0='http://rkdhs/mallar/lagstiftning/Prop/Prop.xsd'" w:xpath="/ns0:dokumentvärden[1]/ns0:dokumentnummer[1]" w:storeItemID="{068625C3-B546-44A5-B525-B7CC092E5AD6}"/>
                        <w:text/>
                      </w:sdtPr>
                      <w:sdtEndPr/>
                      <w:sdtContent>
                        <w:r w:rsidR="00F82619" w:rsidRPr="00F82619">
                          <w:t>2023/24:152</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F8BE69" w14:textId="77777777" w:rsidR="00244011" w:rsidRDefault="00244011" w:rsidP="00EE1584">
    <w:pPr>
      <w:pStyle w:val="Brdtext"/>
    </w:pPr>
    <w:r>
      <w:rPr>
        <w:noProof/>
        <w:lang w:eastAsia="sv-SE"/>
      </w:rPr>
      <mc:AlternateContent>
        <mc:Choice Requires="wps">
          <w:drawing>
            <wp:anchor distT="0" distB="0" distL="0" distR="0" simplePos="0" relativeHeight="25165834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9" name="Textruta 3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F10048" w14:textId="7E37D160" w:rsidR="00244011" w:rsidRPr="00756E21" w:rsidRDefault="00DB3A03" w:rsidP="00A118D8">
                          <w:pPr>
                            <w:pStyle w:val="Brdtext"/>
                            <w:jc w:val="left"/>
                          </w:pPr>
                          <w:sdt>
                            <w:sdtPr>
                              <w:alias w:val="NummerEtikett"/>
                              <w:tag w:val="NummerEtikett"/>
                              <w:id w:val="1665672285"/>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406498832"/>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9" o:spid="_x0000_s1048" type="#_x0000_t202" style="position:absolute;left:0;text-align:left;margin-left:348pt;margin-top:36pt;width:89.85pt;height:9.6pt;z-index:2516583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4DF10048" w14:textId="7E37D160" w:rsidR="00244011" w:rsidRPr="00756E21" w:rsidRDefault="00DB3A03" w:rsidP="00A118D8">
                    <w:pPr>
                      <w:pStyle w:val="Brdtext"/>
                      <w:jc w:val="left"/>
                    </w:pPr>
                    <w:sdt>
                      <w:sdtPr>
                        <w:alias w:val="NummerEtikett"/>
                        <w:tag w:val="NummerEtikett"/>
                        <w:id w:val="1665672285"/>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406498832"/>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876E2C" w14:textId="77777777" w:rsidR="00244011" w:rsidRDefault="00244011" w:rsidP="00664D04">
    <w:pPr>
      <w:pStyle w:val="Brdtext"/>
    </w:pPr>
    <w:r>
      <w:rPr>
        <w:noProof/>
        <w:lang w:eastAsia="sv-SE"/>
      </w:rPr>
      <mc:AlternateContent>
        <mc:Choice Requires="wps">
          <w:drawing>
            <wp:anchor distT="0" distB="0" distL="0" distR="0" simplePos="0" relativeHeight="25165830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2" name="Textruta 4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632A02" w14:textId="44C62A90" w:rsidR="00244011" w:rsidRPr="00756E21" w:rsidRDefault="00DB3A03" w:rsidP="00664D04">
                          <w:pPr>
                            <w:pStyle w:val="Brdtext"/>
                            <w:jc w:val="left"/>
                          </w:pPr>
                          <w:sdt>
                            <w:sdtPr>
                              <w:alias w:val="NummerEtikett"/>
                              <w:tag w:val="NummerEtikett"/>
                              <w:id w:val="-962661572"/>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074046553"/>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2" o:spid="_x0000_s1052" type="#_x0000_t202" style="position:absolute;left:0;text-align:left;margin-left:29.4pt;margin-top:35.55pt;width:89.85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MnkLO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5C632A02" w14:textId="44C62A90" w:rsidR="00244011" w:rsidRPr="00756E21" w:rsidRDefault="00DB3A03" w:rsidP="00664D04">
                    <w:pPr>
                      <w:pStyle w:val="Brdtext"/>
                      <w:jc w:val="left"/>
                    </w:pPr>
                    <w:sdt>
                      <w:sdtPr>
                        <w:alias w:val="NummerEtikett"/>
                        <w:tag w:val="NummerEtikett"/>
                        <w:id w:val="-962661572"/>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074046553"/>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9BCD11" w14:textId="77777777" w:rsidR="00244011" w:rsidRDefault="00244011" w:rsidP="00EE1584">
    <w:pPr>
      <w:pStyle w:val="Brdtext"/>
    </w:pPr>
    <w:r>
      <w:rPr>
        <w:noProof/>
        <w:lang w:eastAsia="sv-SE"/>
      </w:rPr>
      <mc:AlternateContent>
        <mc:Choice Requires="wps">
          <w:drawing>
            <wp:anchor distT="0" distB="0" distL="0" distR="0" simplePos="0" relativeHeight="25165834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1" name="Textruta 4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5F0D0C" w14:textId="01C159EF" w:rsidR="00244011" w:rsidRPr="00756E21" w:rsidRDefault="00DB3A03" w:rsidP="00A118D8">
                          <w:pPr>
                            <w:pStyle w:val="Brdtext"/>
                            <w:jc w:val="left"/>
                          </w:pPr>
                          <w:sdt>
                            <w:sdtPr>
                              <w:alias w:val="NummerEtikett"/>
                              <w:tag w:val="NummerEtikett"/>
                              <w:id w:val="487066900"/>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26936169"/>
                              <w:lock w:val="sdtContentLocked"/>
                              <w:showingPlcHdr/>
                              <w:dataBinding w:prefixMappings="xmlns:ns0='http://rkdhs/mallar/lagstiftning/Prop/Prop.xsd'" w:xpath="/ns0:dokumentvärden[1]/ns0:dokumentnummer[1]" w:storeItemID="{068625C3-B546-44A5-B525-B7CC092E5AD6}"/>
                              <w:text/>
                            </w:sdtPr>
                            <w:sdtEndPr/>
                            <w:sdtContent>
                              <w:r w:rsidR="00F82619" w:rsidRPr="00F82619">
                                <w:t>2023/24:152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1" o:spid="_x0000_s1053" type="#_x0000_t202" style="position:absolute;left:0;text-align:left;margin-left:348pt;margin-top:36pt;width:89.85pt;height:9.6pt;z-index:2516583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JNI1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395F0D0C" w14:textId="01C159EF" w:rsidR="00244011" w:rsidRPr="00756E21" w:rsidRDefault="00DB3A03" w:rsidP="00A118D8">
                    <w:pPr>
                      <w:pStyle w:val="Brdtext"/>
                      <w:jc w:val="left"/>
                    </w:pPr>
                    <w:sdt>
                      <w:sdtPr>
                        <w:alias w:val="NummerEtikett"/>
                        <w:tag w:val="NummerEtikett"/>
                        <w:id w:val="487066900"/>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26936169"/>
                        <w:lock w:val="sdtContentLocked"/>
                        <w:showingPlcHdr/>
                        <w:dataBinding w:prefixMappings="xmlns:ns0='http://rkdhs/mallar/lagstiftning/Prop/Prop.xsd'" w:xpath="/ns0:dokumentvärden[1]/ns0:dokumentnummer[1]" w:storeItemID="{068625C3-B546-44A5-B525-B7CC092E5AD6}"/>
                        <w:text/>
                      </w:sdtPr>
                      <w:sdtEndPr/>
                      <w:sdtContent>
                        <w:r w:rsidR="00F82619" w:rsidRPr="00F82619">
                          <w:t>2023/24:152</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831215" w14:textId="77777777" w:rsidR="00244011" w:rsidRDefault="00244011" w:rsidP="00664D04">
    <w:pPr>
      <w:pStyle w:val="Brdtext"/>
    </w:pPr>
    <w:r>
      <w:rPr>
        <w:noProof/>
        <w:lang w:eastAsia="sv-SE"/>
      </w:rPr>
      <mc:AlternateContent>
        <mc:Choice Requires="wps">
          <w:drawing>
            <wp:anchor distT="0" distB="0" distL="0" distR="0" simplePos="0" relativeHeight="25165831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4" name="Textruta 4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2AE57A" w14:textId="2DE92111" w:rsidR="00244011" w:rsidRPr="00756E21" w:rsidRDefault="00DB3A03" w:rsidP="00664D04">
                          <w:pPr>
                            <w:pStyle w:val="Brdtext"/>
                            <w:jc w:val="left"/>
                          </w:pPr>
                          <w:sdt>
                            <w:sdtPr>
                              <w:alias w:val="NummerEtikett"/>
                              <w:tag w:val="NummerEtikett"/>
                              <w:id w:val="-1251733168"/>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2100983961"/>
                              <w:lock w:val="sdtContentLocked"/>
                              <w:showingPlcHdr/>
                              <w:dataBinding w:prefixMappings="xmlns:ns0='http://rkdhs/mallar/lagstiftning/Prop/Prop.xsd'" w:xpath="/ns0:dokumentvärden[1]/ns0:dokumentnummer[1]" w:storeItemID="{068625C3-B546-44A5-B525-B7CC092E5AD6}"/>
                              <w:text/>
                            </w:sdtPr>
                            <w:sdtEndPr/>
                            <w:sdtContent>
                              <w:r w:rsidR="00F82619" w:rsidRPr="00F82619">
                                <w:t>2023/24:152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4" o:spid="_x0000_s1057" type="#_x0000_t202" style="position:absolute;left:0;text-align:left;margin-left:29.4pt;margin-top:35.55pt;width:89.85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17DQH3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7A2AE57A" w14:textId="2DE92111" w:rsidR="00244011" w:rsidRPr="00756E21" w:rsidRDefault="00DB3A03" w:rsidP="00664D04">
                    <w:pPr>
                      <w:pStyle w:val="Brdtext"/>
                      <w:jc w:val="left"/>
                    </w:pPr>
                    <w:sdt>
                      <w:sdtPr>
                        <w:alias w:val="NummerEtikett"/>
                        <w:tag w:val="NummerEtikett"/>
                        <w:id w:val="-1251733168"/>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2100983961"/>
                        <w:lock w:val="sdtContentLocked"/>
                        <w:showingPlcHdr/>
                        <w:dataBinding w:prefixMappings="xmlns:ns0='http://rkdhs/mallar/lagstiftning/Prop/Prop.xsd'" w:xpath="/ns0:dokumentvärden[1]/ns0:dokumentnummer[1]" w:storeItemID="{068625C3-B546-44A5-B525-B7CC092E5AD6}"/>
                        <w:text/>
                      </w:sdtPr>
                      <w:sdtEndPr/>
                      <w:sdtContent>
                        <w:r w:rsidR="00F82619" w:rsidRPr="00F82619">
                          <w:t>2023/24:152</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7AA0FD" w14:textId="77777777" w:rsidR="00244011" w:rsidRDefault="00244011" w:rsidP="00EE1584">
    <w:pPr>
      <w:pStyle w:val="Brdtext"/>
    </w:pPr>
    <w:r>
      <w:rPr>
        <w:noProof/>
        <w:lang w:eastAsia="sv-SE"/>
      </w:rPr>
      <mc:AlternateContent>
        <mc:Choice Requires="wps">
          <w:drawing>
            <wp:anchor distT="0" distB="0" distL="0" distR="0" simplePos="0" relativeHeight="25165834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3" name="Textruta 4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D0095C" w14:textId="08E21005" w:rsidR="00244011" w:rsidRPr="00756E21" w:rsidRDefault="00DB3A03" w:rsidP="00A118D8">
                          <w:pPr>
                            <w:pStyle w:val="Brdtext"/>
                            <w:jc w:val="left"/>
                          </w:pPr>
                          <w:sdt>
                            <w:sdtPr>
                              <w:alias w:val="NummerEtikett"/>
                              <w:tag w:val="NummerEtikett"/>
                              <w:id w:val="-905526611"/>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123845207"/>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3" o:spid="_x0000_s1058" type="#_x0000_t202" style="position:absolute;left:0;text-align:left;margin-left:348pt;margin-top:36pt;width:89.85pt;height:9.6pt;z-index:2516583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KgCn8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41D0095C" w14:textId="08E21005" w:rsidR="00244011" w:rsidRPr="00756E21" w:rsidRDefault="00DB3A03" w:rsidP="00A118D8">
                    <w:pPr>
                      <w:pStyle w:val="Brdtext"/>
                      <w:jc w:val="left"/>
                    </w:pPr>
                    <w:sdt>
                      <w:sdtPr>
                        <w:alias w:val="NummerEtikett"/>
                        <w:tag w:val="NummerEtikett"/>
                        <w:id w:val="-905526611"/>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123845207"/>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FC6E25" w14:textId="77777777" w:rsidR="00244011" w:rsidRDefault="00244011" w:rsidP="00664D04">
    <w:pPr>
      <w:pStyle w:val="Brdtext"/>
    </w:pPr>
    <w:r>
      <w:rPr>
        <w:noProof/>
        <w:lang w:eastAsia="sv-SE"/>
      </w:rPr>
      <mc:AlternateContent>
        <mc:Choice Requires="wps">
          <w:drawing>
            <wp:anchor distT="0" distB="0" distL="0" distR="0" simplePos="0" relativeHeight="25165831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6" name="Textruta 4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3B9B23" w14:textId="36E0B3CE" w:rsidR="00244011" w:rsidRPr="00756E21" w:rsidRDefault="00DB3A03" w:rsidP="00664D04">
                          <w:pPr>
                            <w:pStyle w:val="Brdtext"/>
                            <w:jc w:val="left"/>
                          </w:pPr>
                          <w:sdt>
                            <w:sdtPr>
                              <w:alias w:val="NummerEtikett"/>
                              <w:tag w:val="NummerEtikett"/>
                              <w:id w:val="1601604173"/>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228206898"/>
                              <w:lock w:val="sdtContentLocked"/>
                              <w:showingPlcHdr/>
                              <w:dataBinding w:prefixMappings="xmlns:ns0='http://rkdhs/mallar/lagstiftning/Prop/Prop.xsd'" w:xpath="/ns0:dokumentvärden[1]/ns0:dokumentnummer[1]" w:storeItemID="{068625C3-B546-44A5-B525-B7CC092E5AD6}"/>
                              <w:text/>
                            </w:sdtPr>
                            <w:sdtEndPr/>
                            <w:sdtContent>
                              <w:r w:rsidR="00F82619" w:rsidRPr="00F82619">
                                <w:t>2023/24:152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6" o:spid="_x0000_s1062" type="#_x0000_t202" style="position:absolute;left:0;text-align:left;margin-left:29.4pt;margin-top:35.55pt;width:89.85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NbHQy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5E3B9B23" w14:textId="36E0B3CE" w:rsidR="00244011" w:rsidRPr="00756E21" w:rsidRDefault="00DB3A03" w:rsidP="00664D04">
                    <w:pPr>
                      <w:pStyle w:val="Brdtext"/>
                      <w:jc w:val="left"/>
                    </w:pPr>
                    <w:sdt>
                      <w:sdtPr>
                        <w:alias w:val="NummerEtikett"/>
                        <w:tag w:val="NummerEtikett"/>
                        <w:id w:val="1601604173"/>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228206898"/>
                        <w:lock w:val="sdtContentLocked"/>
                        <w:showingPlcHdr/>
                        <w:dataBinding w:prefixMappings="xmlns:ns0='http://rkdhs/mallar/lagstiftning/Prop/Prop.xsd'" w:xpath="/ns0:dokumentvärden[1]/ns0:dokumentnummer[1]" w:storeItemID="{068625C3-B546-44A5-B525-B7CC092E5AD6}"/>
                        <w:text/>
                      </w:sdtPr>
                      <w:sdtEndPr/>
                      <w:sdtContent>
                        <w:r w:rsidR="00F82619" w:rsidRPr="00F82619">
                          <w:t>2023/24:152</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F064CD" w14:textId="77777777" w:rsidR="00244011" w:rsidRDefault="00244011" w:rsidP="00EE1584">
    <w:pPr>
      <w:pStyle w:val="Brdtext"/>
    </w:pPr>
    <w:r>
      <w:rPr>
        <w:noProof/>
        <w:lang w:eastAsia="sv-SE"/>
      </w:rPr>
      <mc:AlternateContent>
        <mc:Choice Requires="wps">
          <w:drawing>
            <wp:anchor distT="0" distB="0" distL="0" distR="0" simplePos="0" relativeHeight="25165834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5" name="Textruta 4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FDAA04" w14:textId="7D138FBC" w:rsidR="00244011" w:rsidRPr="00756E21" w:rsidRDefault="00DB3A03" w:rsidP="00A118D8">
                          <w:pPr>
                            <w:pStyle w:val="Brdtext"/>
                            <w:jc w:val="left"/>
                          </w:pPr>
                          <w:sdt>
                            <w:sdtPr>
                              <w:alias w:val="NummerEtikett"/>
                              <w:tag w:val="NummerEtikett"/>
                              <w:id w:val="450906131"/>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525208388"/>
                              <w:lock w:val="sdtContentLocked"/>
                              <w:showingPlcHdr/>
                              <w:dataBinding w:prefixMappings="xmlns:ns0='http://rkdhs/mallar/lagstiftning/Prop/Prop.xsd'" w:xpath="/ns0:dokumentvärden[1]/ns0:dokumentnummer[1]" w:storeItemID="{068625C3-B546-44A5-B525-B7CC092E5AD6}"/>
                              <w:text/>
                            </w:sdtPr>
                            <w:sdtEndPr/>
                            <w:sdtContent>
                              <w:r w:rsidR="00F82619" w:rsidRPr="00F82619">
                                <w:t>2023/24:152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5" o:spid="_x0000_s1063" type="#_x0000_t202" style="position:absolute;left:0;text-align:left;margin-left:348pt;margin-top:36pt;width:89.85pt;height:9.6pt;z-index:2516583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WF+K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3BFDAA04" w14:textId="7D138FBC" w:rsidR="00244011" w:rsidRPr="00756E21" w:rsidRDefault="00DB3A03" w:rsidP="00A118D8">
                    <w:pPr>
                      <w:pStyle w:val="Brdtext"/>
                      <w:jc w:val="left"/>
                    </w:pPr>
                    <w:sdt>
                      <w:sdtPr>
                        <w:alias w:val="NummerEtikett"/>
                        <w:tag w:val="NummerEtikett"/>
                        <w:id w:val="450906131"/>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525208388"/>
                        <w:lock w:val="sdtContentLocked"/>
                        <w:showingPlcHdr/>
                        <w:dataBinding w:prefixMappings="xmlns:ns0='http://rkdhs/mallar/lagstiftning/Prop/Prop.xsd'" w:xpath="/ns0:dokumentvärden[1]/ns0:dokumentnummer[1]" w:storeItemID="{068625C3-B546-44A5-B525-B7CC092E5AD6}"/>
                        <w:text/>
                      </w:sdtPr>
                      <w:sdtEndPr/>
                      <w:sdtContent>
                        <w:r w:rsidR="00F82619" w:rsidRPr="00F82619">
                          <w:t>2023/24:152</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48FCC2" w14:textId="77777777" w:rsidR="00244011" w:rsidRDefault="00244011" w:rsidP="00664D04">
    <w:pPr>
      <w:pStyle w:val="Brdtext"/>
    </w:pPr>
    <w:r>
      <w:rPr>
        <w:noProof/>
        <w:lang w:eastAsia="sv-SE"/>
      </w:rPr>
      <mc:AlternateContent>
        <mc:Choice Requires="wps">
          <w:drawing>
            <wp:anchor distT="0" distB="0" distL="0" distR="0" simplePos="0" relativeHeight="25165831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8" name="Textruta 4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8404F9" w14:textId="709795BA" w:rsidR="00244011" w:rsidRPr="00756E21" w:rsidRDefault="00DB3A03" w:rsidP="00664D04">
                          <w:pPr>
                            <w:pStyle w:val="Brdtext"/>
                            <w:jc w:val="left"/>
                          </w:pPr>
                          <w:sdt>
                            <w:sdtPr>
                              <w:alias w:val="NummerEtikett"/>
                              <w:tag w:val="NummerEtikett"/>
                              <w:id w:val="-1149356331"/>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799381973"/>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8" o:spid="_x0000_s1067" type="#_x0000_t202" style="position:absolute;left:0;text-align:left;margin-left:29.4pt;margin-top:35.55pt;width:89.85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BJU04z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428404F9" w14:textId="709795BA" w:rsidR="00244011" w:rsidRPr="00756E21" w:rsidRDefault="00DB3A03" w:rsidP="00664D04">
                    <w:pPr>
                      <w:pStyle w:val="Brdtext"/>
                      <w:jc w:val="left"/>
                    </w:pPr>
                    <w:sdt>
                      <w:sdtPr>
                        <w:alias w:val="NummerEtikett"/>
                        <w:tag w:val="NummerEtikett"/>
                        <w:id w:val="-1149356331"/>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799381973"/>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041BC2" w14:textId="77777777" w:rsidR="00244011" w:rsidRDefault="00244011" w:rsidP="00EE1584">
    <w:pPr>
      <w:pStyle w:val="Brdtext"/>
    </w:pPr>
    <w:r>
      <w:rPr>
        <w:noProof/>
        <w:lang w:eastAsia="sv-SE"/>
      </w:rPr>
      <mc:AlternateContent>
        <mc:Choice Requires="wps">
          <w:drawing>
            <wp:anchor distT="0" distB="0" distL="0" distR="0" simplePos="0" relativeHeight="25165834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7" name="Textruta 4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71D0AC" w14:textId="6533EB85" w:rsidR="00244011" w:rsidRPr="00756E21" w:rsidRDefault="00DB3A03" w:rsidP="00A118D8">
                          <w:pPr>
                            <w:pStyle w:val="Brdtext"/>
                            <w:jc w:val="left"/>
                          </w:pPr>
                          <w:sdt>
                            <w:sdtPr>
                              <w:alias w:val="NummerEtikett"/>
                              <w:tag w:val="NummerEtikett"/>
                              <w:id w:val="12499430"/>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26450950"/>
                              <w:lock w:val="sdtContentLocked"/>
                              <w:showingPlcHdr/>
                              <w:dataBinding w:prefixMappings="xmlns:ns0='http://rkdhs/mallar/lagstiftning/Prop/Prop.xsd'" w:xpath="/ns0:dokumentvärden[1]/ns0:dokumentnummer[1]" w:storeItemID="{068625C3-B546-44A5-B525-B7CC092E5AD6}"/>
                              <w:text/>
                            </w:sdtPr>
                            <w:sdtEndPr/>
                            <w:sdtContent>
                              <w:r w:rsidR="00F82619" w:rsidRPr="00F82619">
                                <w:t>2023/24:152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7" o:spid="_x0000_s1068" type="#_x0000_t202" style="position:absolute;left:0;text-align:left;margin-left:348pt;margin-top:36pt;width:89.85pt;height:9.6pt;z-index:251658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DbhAe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4371D0AC" w14:textId="6533EB85" w:rsidR="00244011" w:rsidRPr="00756E21" w:rsidRDefault="00DB3A03" w:rsidP="00A118D8">
                    <w:pPr>
                      <w:pStyle w:val="Brdtext"/>
                      <w:jc w:val="left"/>
                    </w:pPr>
                    <w:sdt>
                      <w:sdtPr>
                        <w:alias w:val="NummerEtikett"/>
                        <w:tag w:val="NummerEtikett"/>
                        <w:id w:val="12499430"/>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26450950"/>
                        <w:lock w:val="sdtContentLocked"/>
                        <w:showingPlcHdr/>
                        <w:dataBinding w:prefixMappings="xmlns:ns0='http://rkdhs/mallar/lagstiftning/Prop/Prop.xsd'" w:xpath="/ns0:dokumentvärden[1]/ns0:dokumentnummer[1]" w:storeItemID="{068625C3-B546-44A5-B525-B7CC092E5AD6}"/>
                        <w:text/>
                      </w:sdtPr>
                      <w:sdtEndPr/>
                      <w:sdtContent>
                        <w:r w:rsidR="00F82619" w:rsidRPr="00F82619">
                          <w:t>2023/24:152</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06C3BD" w14:textId="77777777" w:rsidR="00244011" w:rsidRDefault="00244011" w:rsidP="00664D04">
    <w:pPr>
      <w:pStyle w:val="Brdtext"/>
    </w:pPr>
    <w:r>
      <w:rPr>
        <w:noProof/>
        <w:lang w:eastAsia="sv-SE"/>
      </w:rPr>
      <mc:AlternateContent>
        <mc:Choice Requires="wps">
          <w:drawing>
            <wp:anchor distT="0" distB="0" distL="0" distR="0" simplePos="0" relativeHeight="251658313" behindDoc="0" locked="0" layoutInCell="1" allowOverlap="0" wp14:anchorId="7C6F8B3A" wp14:editId="4E92A68A">
              <wp:simplePos x="0" y="0"/>
              <wp:positionH relativeFrom="page">
                <wp:posOffset>373380</wp:posOffset>
              </wp:positionH>
              <wp:positionV relativeFrom="page">
                <wp:posOffset>451485</wp:posOffset>
              </wp:positionV>
              <wp:extent cx="1141200" cy="121920"/>
              <wp:effectExtent l="0" t="0" r="1905" b="3810"/>
              <wp:wrapSquare wrapText="bothSides"/>
              <wp:docPr id="50" name="Textruta 5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C51EF5" w14:textId="4434BB13" w:rsidR="00244011" w:rsidRPr="00756E21" w:rsidRDefault="00DB3A03" w:rsidP="00664D04">
                          <w:pPr>
                            <w:pStyle w:val="Brdtext"/>
                            <w:jc w:val="left"/>
                          </w:pPr>
                          <w:sdt>
                            <w:sdtPr>
                              <w:alias w:val="NummerEtikett"/>
                              <w:tag w:val="NummerEtikett"/>
                              <w:id w:val="612559307"/>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2094543023"/>
                              <w:lock w:val="sdtContentLocked"/>
                              <w:showingPlcHdr/>
                              <w:dataBinding w:prefixMappings="xmlns:ns0='http://rkdhs/mallar/lagstiftning/Prop/Prop.xsd'" w:xpath="/ns0:dokumentvärden[1]/ns0:dokumentnummer[1]" w:storeItemID="{068625C3-B546-44A5-B525-B7CC092E5AD6}"/>
                              <w:text/>
                            </w:sdtPr>
                            <w:sdtEndPr/>
                            <w:sdtContent>
                              <w:r w:rsidR="00F82619" w:rsidRPr="00F82619">
                                <w:t>2023/24:152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0" o:spid="_x0000_s1072" type="#_x0000_t202" style="position:absolute;left:0;text-align:left;margin-left:29.4pt;margin-top:35.55pt;width:89.85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Egk3QV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51C51EF5" w14:textId="4434BB13" w:rsidR="00244011" w:rsidRPr="00756E21" w:rsidRDefault="00DB3A03" w:rsidP="00664D04">
                    <w:pPr>
                      <w:pStyle w:val="Brdtext"/>
                      <w:jc w:val="left"/>
                    </w:pPr>
                    <w:sdt>
                      <w:sdtPr>
                        <w:alias w:val="NummerEtikett"/>
                        <w:tag w:val="NummerEtikett"/>
                        <w:id w:val="612559307"/>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2094543023"/>
                        <w:lock w:val="sdtContentLocked"/>
                        <w:showingPlcHdr/>
                        <w:dataBinding w:prefixMappings="xmlns:ns0='http://rkdhs/mallar/lagstiftning/Prop/Prop.xsd'" w:xpath="/ns0:dokumentvärden[1]/ns0:dokumentnummer[1]" w:storeItemID="{068625C3-B546-44A5-B525-B7CC092E5AD6}"/>
                        <w:text/>
                      </w:sdtPr>
                      <w:sdtEndPr/>
                      <w:sdtContent>
                        <w:r w:rsidR="00F82619" w:rsidRPr="00F82619">
                          <w:t>2023/24:152</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DC5909" w14:textId="77777777" w:rsidR="00244011" w:rsidRDefault="00244011" w:rsidP="00EE1584">
    <w:pPr>
      <w:pStyle w:val="Brdtext"/>
    </w:pPr>
    <w:r>
      <w:rPr>
        <w:noProof/>
        <w:lang w:eastAsia="sv-SE"/>
      </w:rPr>
      <mc:AlternateContent>
        <mc:Choice Requires="wps">
          <w:drawing>
            <wp:anchor distT="0" distB="0" distL="0" distR="0" simplePos="0" relativeHeight="25165834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9" name="Textruta 4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B339B5" w14:textId="06E8EFE9" w:rsidR="00244011" w:rsidRPr="00756E21" w:rsidRDefault="00DB3A03" w:rsidP="00A118D8">
                          <w:pPr>
                            <w:pStyle w:val="Brdtext"/>
                            <w:jc w:val="left"/>
                          </w:pPr>
                          <w:sdt>
                            <w:sdtPr>
                              <w:alias w:val="NummerEtikett"/>
                              <w:tag w:val="NummerEtikett"/>
                              <w:id w:val="-244181072"/>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7600907"/>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9" o:spid="_x0000_s1073" type="#_x0000_t202" style="position:absolute;left:0;text-align:left;margin-left:348pt;margin-top:36pt;width:89.85pt;height:9.6pt;z-index:2516583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CI9Hyh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6AB339B5" w14:textId="06E8EFE9" w:rsidR="00244011" w:rsidRPr="00756E21" w:rsidRDefault="00DB3A03" w:rsidP="00A118D8">
                    <w:pPr>
                      <w:pStyle w:val="Brdtext"/>
                      <w:jc w:val="left"/>
                    </w:pPr>
                    <w:sdt>
                      <w:sdtPr>
                        <w:alias w:val="NummerEtikett"/>
                        <w:tag w:val="NummerEtikett"/>
                        <w:id w:val="-244181072"/>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7600907"/>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239550" w14:textId="77777777" w:rsidR="00244011" w:rsidRDefault="00244011" w:rsidP="00664D04">
    <w:pPr>
      <w:pStyle w:val="Brdtext"/>
    </w:pPr>
    <w:r>
      <w:rPr>
        <w:noProof/>
        <w:lang w:eastAsia="sv-SE"/>
      </w:rPr>
      <mc:AlternateContent>
        <mc:Choice Requires="wps">
          <w:drawing>
            <wp:anchor distT="0" distB="0" distL="0" distR="0" simplePos="0" relativeHeight="25165831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2" name="Textruta 5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7A0474" w14:textId="426ACC78" w:rsidR="00244011" w:rsidRPr="00756E21" w:rsidRDefault="00DB3A03" w:rsidP="00664D04">
                          <w:pPr>
                            <w:pStyle w:val="Brdtext"/>
                            <w:jc w:val="left"/>
                          </w:pPr>
                          <w:sdt>
                            <w:sdtPr>
                              <w:alias w:val="NummerEtikett"/>
                              <w:tag w:val="NummerEtikett"/>
                              <w:id w:val="-334308500"/>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558982075"/>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2" o:spid="_x0000_s1077" type="#_x0000_t202" style="position:absolute;left:0;text-align:left;margin-left:29.4pt;margin-top:35.55pt;width:89.85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FZwIfN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3A7A0474" w14:textId="426ACC78" w:rsidR="00244011" w:rsidRPr="00756E21" w:rsidRDefault="00DB3A03" w:rsidP="00664D04">
                    <w:pPr>
                      <w:pStyle w:val="Brdtext"/>
                      <w:jc w:val="left"/>
                    </w:pPr>
                    <w:sdt>
                      <w:sdtPr>
                        <w:alias w:val="NummerEtikett"/>
                        <w:tag w:val="NummerEtikett"/>
                        <w:id w:val="-334308500"/>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558982075"/>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ED31C9" w14:textId="77777777" w:rsidR="00244011" w:rsidRDefault="00244011" w:rsidP="00EE1584">
    <w:pPr>
      <w:pStyle w:val="Brdtext"/>
    </w:pPr>
    <w:r>
      <w:rPr>
        <w:noProof/>
        <w:lang w:eastAsia="sv-SE"/>
      </w:rPr>
      <mc:AlternateContent>
        <mc:Choice Requires="wps">
          <w:drawing>
            <wp:anchor distT="0" distB="0" distL="0" distR="0" simplePos="0" relativeHeight="25165834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1" name="Textruta 5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0B2C22" w14:textId="0C1B11C2" w:rsidR="00244011" w:rsidRPr="00756E21" w:rsidRDefault="00DB3A03" w:rsidP="00A118D8">
                          <w:pPr>
                            <w:pStyle w:val="Brdtext"/>
                            <w:jc w:val="left"/>
                          </w:pPr>
                          <w:sdt>
                            <w:sdtPr>
                              <w:alias w:val="NummerEtikett"/>
                              <w:tag w:val="NummerEtikett"/>
                              <w:id w:val="-313419157"/>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746616040"/>
                              <w:lock w:val="sdtContentLocked"/>
                              <w:showingPlcHdr/>
                              <w:dataBinding w:prefixMappings="xmlns:ns0='http://rkdhs/mallar/lagstiftning/Prop/Prop.xsd'" w:xpath="/ns0:dokumentvärden[1]/ns0:dokumentnummer[1]" w:storeItemID="{068625C3-B546-44A5-B525-B7CC092E5AD6}"/>
                              <w:text/>
                            </w:sdtPr>
                            <w:sdtEndPr/>
                            <w:sdtContent>
                              <w:r w:rsidR="00F82619" w:rsidRPr="00F82619">
                                <w:t>2023/24:152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51" o:spid="_x0000_s1078" type="#_x0000_t202" style="position:absolute;left:0;text-align:left;margin-left:348pt;margin-top:36pt;width:89.85pt;height:9.6pt;z-index:2516583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CnCbi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7B0B2C22" w14:textId="0C1B11C2" w:rsidR="00244011" w:rsidRPr="00756E21" w:rsidRDefault="00DB3A03" w:rsidP="00A118D8">
                    <w:pPr>
                      <w:pStyle w:val="Brdtext"/>
                      <w:jc w:val="left"/>
                    </w:pPr>
                    <w:sdt>
                      <w:sdtPr>
                        <w:alias w:val="NummerEtikett"/>
                        <w:tag w:val="NummerEtikett"/>
                        <w:id w:val="-313419157"/>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746616040"/>
                        <w:lock w:val="sdtContentLocked"/>
                        <w:showingPlcHdr/>
                        <w:dataBinding w:prefixMappings="xmlns:ns0='http://rkdhs/mallar/lagstiftning/Prop/Prop.xsd'" w:xpath="/ns0:dokumentvärden[1]/ns0:dokumentnummer[1]" w:storeItemID="{068625C3-B546-44A5-B525-B7CC092E5AD6}"/>
                        <w:text/>
                      </w:sdtPr>
                      <w:sdtEndPr/>
                      <w:sdtContent>
                        <w:r w:rsidR="00F82619" w:rsidRPr="00F82619">
                          <w:t>2023/24:152</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796027" w14:textId="77777777" w:rsidR="00244011" w:rsidRDefault="00244011" w:rsidP="00664D04">
    <w:pPr>
      <w:pStyle w:val="Brdtext"/>
    </w:pPr>
    <w:r>
      <w:rPr>
        <w:noProof/>
        <w:lang w:eastAsia="sv-SE"/>
      </w:rPr>
      <mc:AlternateContent>
        <mc:Choice Requires="wps">
          <w:drawing>
            <wp:anchor distT="0" distB="0" distL="0" distR="0" simplePos="0" relativeHeight="2516583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6" name="Textruta 5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94158F" w14:textId="17C35209" w:rsidR="00244011" w:rsidRPr="00756E21" w:rsidRDefault="00DB3A03" w:rsidP="00664D04">
                          <w:pPr>
                            <w:pStyle w:val="Brdtext"/>
                            <w:jc w:val="left"/>
                          </w:pPr>
                          <w:sdt>
                            <w:sdtPr>
                              <w:alias w:val="NummerEtikett"/>
                              <w:tag w:val="NummerEtikett"/>
                              <w:id w:val="-1978143482"/>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762871705"/>
                              <w:lock w:val="sdtContentLocked"/>
                              <w:showingPlcHdr/>
                              <w:dataBinding w:prefixMappings="xmlns:ns0='http://rkdhs/mallar/lagstiftning/Prop/Prop.xsd'" w:xpath="/ns0:dokumentvärden[1]/ns0:dokumentnummer[1]" w:storeItemID="{068625C3-B546-44A5-B525-B7CC092E5AD6}"/>
                              <w:text/>
                            </w:sdtPr>
                            <w:sdtEndPr/>
                            <w:sdtContent>
                              <w:r w:rsidR="0093680D" w:rsidRPr="0093680D">
                                <w:t>2023/24:152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6" o:spid="_x0000_s1082" type="#_x0000_t202" style="position:absolute;left:0;text-align:left;margin-left:29.4pt;margin-top:35.55pt;width:89.85pt;height:9.6pt;z-index:2516583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7LFegIAAG0FAAAOAAAAZHJzL2Uyb0RvYy54bWysVEtv2zAMvg/YfxB0XxxnSbcGdYosRYcB&#10;RVssHXpWZKkxJouaxMTOfn0p2Xms66XDLjJlvsSPH3lx2daGbZUPFdiC54MhZ8pKKCv7VPAfD9cf&#10;PnMWUNhSGLCq4DsV+OXs/buLxk3VCNZgSuUZBbFh2riCrxHdNMuCXKtahAE4ZUmpwdcC6eqfstKL&#10;hqLXJhsNh2dZA750HqQKgf5edUo+S/G1VhLvtA4KmSk4vQ3T6dO5imc2uxDTJy/cupL9M8Q/vKIW&#10;laWkh1BXAgXb+OqvUHUlPQTQOJBQZ6B1JVWqgarJhy+qWa6FU6kWAie4A0zh/4WVt9ulu/cM2y/Q&#10;UgMjII0L00A/Yz2t9nX80ksZ6QnC3QE21SKT0Skf59QLziTp8lF+Pkq4Zkdv5wN+VVCzKBTcU1sS&#10;WmJ7E5AykuneJCYLYKryujImXSIV1MJ4thXURIPpjeTxh5WxrCn42cfJMAW2EN27yMbGMCqRoU93&#10;rDBJuDMq2hj7XWlWlanQV3ILKZU95E/W0UpTqrc49vbHV73FuauDPFJmsHhwrisLPlWfpucIWflz&#10;D5nu7Anwk7qjiO2qpcILPpnsGbCCckfE8NDNTHDyuqLu3YiA98LTkFDDafDxjg5tgNCHXuJsDf73&#10;a/+jPXGXtJw1NHQFD782wivOzDdLrD7Px+M4pekynnwiIjF/qlmdauymXgBRIqcV42QSoz2avag9&#10;1I+0H+YxK6mElZS74LgXF9itAtovUs3nyYjm0gm8sUsnY+gIc+TmQ/sovOsJjET9W9iPp5i+4HFn&#10;Gz2Dm2+QuJhIHoHuUO0bQDOduN/vn7g0Tu/J6rglZ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FcHssV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4D94158F" w14:textId="17C35209" w:rsidR="00244011" w:rsidRPr="00756E21" w:rsidRDefault="00DB3A03" w:rsidP="00664D04">
                    <w:pPr>
                      <w:pStyle w:val="Brdtext"/>
                      <w:jc w:val="left"/>
                    </w:pPr>
                    <w:sdt>
                      <w:sdtPr>
                        <w:alias w:val="NummerEtikett"/>
                        <w:tag w:val="NummerEtikett"/>
                        <w:id w:val="-1978143482"/>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762871705"/>
                        <w:lock w:val="sdtContentLocked"/>
                        <w:showingPlcHdr/>
                        <w:dataBinding w:prefixMappings="xmlns:ns0='http://rkdhs/mallar/lagstiftning/Prop/Prop.xsd'" w:xpath="/ns0:dokumentvärden[1]/ns0:dokumentnummer[1]" w:storeItemID="{068625C3-B546-44A5-B525-B7CC092E5AD6}"/>
                        <w:text/>
                      </w:sdtPr>
                      <w:sdtEndPr/>
                      <w:sdtContent>
                        <w:r w:rsidR="0093680D" w:rsidRPr="0093680D">
                          <w:t>2023/24:152</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66CB36" w14:textId="77777777" w:rsidR="00244011" w:rsidRDefault="00244011" w:rsidP="00EE1584">
    <w:pPr>
      <w:pStyle w:val="Brdtext"/>
    </w:pPr>
    <w:r>
      <w:rPr>
        <w:noProof/>
        <w:lang w:eastAsia="sv-SE"/>
      </w:rPr>
      <mc:AlternateContent>
        <mc:Choice Requires="wps">
          <w:drawing>
            <wp:anchor distT="0" distB="0" distL="0" distR="0" simplePos="0" relativeHeight="25165834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5" name="Textruta 5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1D260B" w14:textId="1B11CAB7" w:rsidR="00244011" w:rsidRPr="00756E21" w:rsidRDefault="00DB3A03" w:rsidP="00A118D8">
                          <w:pPr>
                            <w:pStyle w:val="Brdtext"/>
                            <w:jc w:val="left"/>
                          </w:pPr>
                          <w:sdt>
                            <w:sdtPr>
                              <w:alias w:val="NummerEtikett"/>
                              <w:tag w:val="NummerEtikett"/>
                              <w:id w:val="-1399744333"/>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910805873"/>
                              <w:lock w:val="sdtContentLocked"/>
                              <w:showingPlcHdr/>
                              <w:dataBinding w:prefixMappings="xmlns:ns0='http://rkdhs/mallar/lagstiftning/Prop/Prop.xsd'" w:xpath="/ns0:dokumentvärden[1]/ns0:dokumentnummer[1]" w:storeItemID="{068625C3-B546-44A5-B525-B7CC092E5AD6}"/>
                              <w:text/>
                            </w:sdtPr>
                            <w:sdtEndPr/>
                            <w:sdtContent>
                              <w:r w:rsidR="0093680D" w:rsidRPr="0093680D">
                                <w:t>2023/24:152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55" o:spid="_x0000_s1083" type="#_x0000_t202" style="position:absolute;left:0;text-align:left;margin-left:348pt;margin-top:36pt;width:89.85pt;height:9.6pt;z-index:2516583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xNhegIAAG0FAAAOAAAAZHJzL2Uyb0RvYy54bWysVEtv2zAMvg/YfxB0Xx1nSbYGdYosRYcB&#10;RVusHXpWZCkxJouaxMTOfn0p2Xms66XDLjJlvsSPH3lx2daGbZUPFdiC52cDzpSVUFZ2VfAfj9cf&#10;PnMWUNhSGLCq4DsV+OXs/buLxk3VENZgSuUZBbFh2riCrxHdNMuCXKtahDNwypJSg68F0tWvstKL&#10;hqLXJhsOBpOsAV86D1KFQH+vOiWfpfhaK4l3WgeFzBSc3obp9OlcxjObXYjpygu3rmT/DPEPr6hF&#10;ZSnpIdSVQME2vvorVF1JDwE0nkmoM9C6kirVQNXkgxfVPKyFU6kWAie4A0zh/4WVt9sHd+8Ztl+g&#10;pQZGQBoXpoF+xnpa7ev4pZcy0hOEuwNsqkUmo1M+yqkXnEnS5cP8fJhwzY7ezgf8qqBmUSi4p7Yk&#10;tMT2JiBlJNO9SUwWwFTldWVMukQqqIXxbCuoiQbTG8njDytjWVPwycfxIAW2EN27yMbGMCqRoU93&#10;rDBJuDMq2hj7XWlWlanQV3ILKZU95E/W0UpTqrc49vbHV73FuauDPFJmsHhwrisLPlWfpucIWflz&#10;D5nu7Anwk7qjiO2ypcILPp7sGbCEckfE8NDNTHDyuqLu3YiA98LTkFDDafDxjg5tgNCHXuJsDf73&#10;a/+jPXGXtJw1NHQFD782wivOzDdLrD7PR6M4pekyGn8iIjF/qlmeauymXgBRIqcV42QSoz2avag9&#10;1E+0H+YxK6mElZS74LgXF9itAtovUs3nyYjm0gm8sQ9OxtAR5sjNx/ZJeNcTGIn6t7AfTzF9wePO&#10;NnoGN98gcTGRPALdodo3gGY6cb/fP3FpnN6T1XFLzp4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CX1xNh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011D260B" w14:textId="1B11CAB7" w:rsidR="00244011" w:rsidRPr="00756E21" w:rsidRDefault="00DB3A03" w:rsidP="00A118D8">
                    <w:pPr>
                      <w:pStyle w:val="Brdtext"/>
                      <w:jc w:val="left"/>
                    </w:pPr>
                    <w:sdt>
                      <w:sdtPr>
                        <w:alias w:val="NummerEtikett"/>
                        <w:tag w:val="NummerEtikett"/>
                        <w:id w:val="-1399744333"/>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910805873"/>
                        <w:lock w:val="sdtContentLocked"/>
                        <w:showingPlcHdr/>
                        <w:dataBinding w:prefixMappings="xmlns:ns0='http://rkdhs/mallar/lagstiftning/Prop/Prop.xsd'" w:xpath="/ns0:dokumentvärden[1]/ns0:dokumentnummer[1]" w:storeItemID="{068625C3-B546-44A5-B525-B7CC092E5AD6}"/>
                        <w:text/>
                      </w:sdtPr>
                      <w:sdtEndPr/>
                      <w:sdtContent>
                        <w:r w:rsidR="0093680D" w:rsidRPr="0093680D">
                          <w:t>2023/24:152</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827D9A" w14:textId="77777777" w:rsidR="00244011" w:rsidRDefault="00244011"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83A724" w14:textId="77777777" w:rsidR="00244011" w:rsidRDefault="00244011" w:rsidP="00664D04">
    <w:pPr>
      <w:pStyle w:val="Brdtext"/>
    </w:pPr>
    <w:r>
      <w:rPr>
        <w:noProof/>
        <w:lang w:eastAsia="sv-SE"/>
      </w:rPr>
      <mc:AlternateContent>
        <mc:Choice Requires="wps">
          <w:drawing>
            <wp:anchor distT="0" distB="0" distL="0" distR="0" simplePos="0" relativeHeight="25165831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8" name="Textruta 5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CA21BE" w14:textId="47BF8D2B" w:rsidR="00244011" w:rsidRPr="00756E21" w:rsidRDefault="00DB3A03" w:rsidP="00664D04">
                          <w:pPr>
                            <w:pStyle w:val="Brdtext"/>
                            <w:jc w:val="left"/>
                          </w:pPr>
                          <w:sdt>
                            <w:sdtPr>
                              <w:alias w:val="NummerEtikett"/>
                              <w:tag w:val="NummerEtikett"/>
                              <w:id w:val="-1258670502"/>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623186598"/>
                              <w:lock w:val="sdtContentLocked"/>
                              <w:showingPlcHdr/>
                              <w:dataBinding w:prefixMappings="xmlns:ns0='http://rkdhs/mallar/lagstiftning/Prop/Prop.xsd'" w:xpath="/ns0:dokumentvärden[1]/ns0:dokumentnummer[1]" w:storeItemID="{068625C3-B546-44A5-B525-B7CC092E5AD6}"/>
                              <w:text/>
                            </w:sdtPr>
                            <w:sdtEndPr/>
                            <w:sdtContent>
                              <w:r w:rsidR="0093680D" w:rsidRPr="0093680D">
                                <w:t>2023/24:152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8" o:spid="_x0000_s1087" type="#_x0000_t202" style="position:absolute;left:0;text-align:left;margin-left:29.4pt;margin-top:35.55pt;width:89.85pt;height:9.6pt;z-index:2516583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E+Fo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CMLUuXi2h2hIxPPQzE5y8rql7NyLgvfA0JNRwGny8o482QOjDIHG2Av/7&#10;tftoT9wlLWctDV3Jw6+18Ioz880Sq8/zySROaTpMTj8RkZg/1iyPNXbdXAJRIqcV42QSoz2anag9&#10;NI+0H+YxK6mElZS75LgTL7FfBbRfpJrPkxHNpRN4YxdOxtAR5sjNh+5ReDcQGIn6t7AbT1G84HFv&#10;Gz2Dm6+RuJhIfkB1aADNdOL+sH/i0jg+J6vDl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A2E+Fo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79CA21BE" w14:textId="47BF8D2B" w:rsidR="00244011" w:rsidRPr="00756E21" w:rsidRDefault="00DB3A03" w:rsidP="00664D04">
                    <w:pPr>
                      <w:pStyle w:val="Brdtext"/>
                      <w:jc w:val="left"/>
                    </w:pPr>
                    <w:sdt>
                      <w:sdtPr>
                        <w:alias w:val="NummerEtikett"/>
                        <w:tag w:val="NummerEtikett"/>
                        <w:id w:val="-1258670502"/>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623186598"/>
                        <w:lock w:val="sdtContentLocked"/>
                        <w:showingPlcHdr/>
                        <w:dataBinding w:prefixMappings="xmlns:ns0='http://rkdhs/mallar/lagstiftning/Prop/Prop.xsd'" w:xpath="/ns0:dokumentvärden[1]/ns0:dokumentnummer[1]" w:storeItemID="{068625C3-B546-44A5-B525-B7CC092E5AD6}"/>
                        <w:text/>
                      </w:sdtPr>
                      <w:sdtEndPr/>
                      <w:sdtContent>
                        <w:r w:rsidR="0093680D" w:rsidRPr="0093680D">
                          <w:t>2023/24:152</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27735F" w14:textId="77777777" w:rsidR="00244011" w:rsidRDefault="00244011" w:rsidP="00EE1584">
    <w:pPr>
      <w:pStyle w:val="Brdtext"/>
    </w:pPr>
    <w:r>
      <w:rPr>
        <w:noProof/>
        <w:lang w:eastAsia="sv-SE"/>
      </w:rPr>
      <mc:AlternateContent>
        <mc:Choice Requires="wps">
          <w:drawing>
            <wp:anchor distT="0" distB="0" distL="0" distR="0" simplePos="0" relativeHeight="25165834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7" name="Textruta 5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C13A48" w14:textId="0B1E6A3C" w:rsidR="00244011" w:rsidRPr="00756E21" w:rsidRDefault="00DB3A03" w:rsidP="00A118D8">
                          <w:pPr>
                            <w:pStyle w:val="Brdtext"/>
                            <w:jc w:val="left"/>
                          </w:pPr>
                          <w:sdt>
                            <w:sdtPr>
                              <w:alias w:val="NummerEtikett"/>
                              <w:tag w:val="NummerEtikett"/>
                              <w:id w:val="1808503903"/>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670673632"/>
                              <w:lock w:val="sdtContentLocked"/>
                              <w:showingPlcHdr/>
                              <w:dataBinding w:prefixMappings="xmlns:ns0='http://rkdhs/mallar/lagstiftning/Prop/Prop.xsd'" w:xpath="/ns0:dokumentvärden[1]/ns0:dokumentnummer[1]" w:storeItemID="{068625C3-B546-44A5-B525-B7CC092E5AD6}"/>
                              <w:text/>
                            </w:sdtPr>
                            <w:sdtEndPr/>
                            <w:sdtContent>
                              <w:r w:rsidR="0093680D" w:rsidRPr="0093680D">
                                <w:t>2023/24:152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57" o:spid="_x0000_s1088" type="#_x0000_t202" style="position:absolute;left:0;text-align:left;margin-left:348pt;margin-top:36pt;width:89.85pt;height:9.6pt;z-index:2516583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oa69eA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CcGDACsodEcNDNzPByeuKuncjAt4LT0NCDafBxzs6tAFCH3qJszX436/9&#10;j/bEXdJy1tDQFTz82givODPfLLH6PJ9M4pSmy+T0ExGJ+WPN6lhjN/UlECVyWjFOJjHao9mL2kP9&#10;SPthEbOSSlhJuQuOe/ESu1VA+0WqxSIZ0Vw6gTd26WQMHWGO3HxoH4V3PYGRqH8L+/EU0xc87myj&#10;Z3CLDRIXE8kj0B2qfQNophP3+/0Tl8bxPVkdtuT8GQAA//8DAFBLAwQUAAYACAAAACEAFnMSleAA&#10;AAAJAQAADwAAAGRycy9kb3ducmV2LnhtbEyPQUvDQBCF74L/YRnBm900aNKm2RQVPVgoxVbodZsd&#10;s8HsbMhu2vjvHU96egzv8eZ75XpynTjjEFpPCuazBARS7U1LjYKPw+vdAkSImozuPKGCbwywrq6v&#10;Sl0Yf6F3PO9jI7iEQqEV2Bj7QspQW3Q6zHyPxN6nH5yOfA6NNIO+cLnrZJokmXS6Jf5gdY/PFuuv&#10;/egUHLZPZpRmMm8v9Xazw6Pc2PudUrc30+MKRMQp/oXhF5/RoWKmkx/JBNEpyJYZb4kK8pSVA4v8&#10;IQdxUrCcpyCrUv5fUP0AAAD//wMAUEsBAi0AFAAGAAgAAAAhALaDOJL+AAAA4QEAABMAAAAAAAAA&#10;AAAAAAAAAAAAAFtDb250ZW50X1R5cGVzXS54bWxQSwECLQAUAAYACAAAACEAOP0h/9YAAACUAQAA&#10;CwAAAAAAAAAAAAAAAAAvAQAAX3JlbHMvLnJlbHNQSwECLQAUAAYACAAAACEASaGuvXgCAABtBQAA&#10;DgAAAAAAAAAAAAAAAAAuAgAAZHJzL2Uyb0RvYy54bWxQSwECLQAUAAYACAAAACEAFnMSleAAAAAJ&#10;AQAADwAAAAAAAAAAAAAAAADSBAAAZHJzL2Rvd25yZXYueG1sUEsFBgAAAAAEAAQA8wAAAN8FAAAA&#10;AA==&#10;" o:allowoverlap="f" fillcolor="white [3201]" stroked="f" strokeweight=".5pt">
              <v:textbox style="mso-fit-shape-to-text:t">
                <w:txbxContent>
                  <w:p w14:paraId="5EC13A48" w14:textId="0B1E6A3C" w:rsidR="00244011" w:rsidRPr="00756E21" w:rsidRDefault="00DB3A03" w:rsidP="00A118D8">
                    <w:pPr>
                      <w:pStyle w:val="Brdtext"/>
                      <w:jc w:val="left"/>
                    </w:pPr>
                    <w:sdt>
                      <w:sdtPr>
                        <w:alias w:val="NummerEtikett"/>
                        <w:tag w:val="NummerEtikett"/>
                        <w:id w:val="1808503903"/>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670673632"/>
                        <w:lock w:val="sdtContentLocked"/>
                        <w:showingPlcHdr/>
                        <w:dataBinding w:prefixMappings="xmlns:ns0='http://rkdhs/mallar/lagstiftning/Prop/Prop.xsd'" w:xpath="/ns0:dokumentvärden[1]/ns0:dokumentnummer[1]" w:storeItemID="{068625C3-B546-44A5-B525-B7CC092E5AD6}"/>
                        <w:text/>
                      </w:sdtPr>
                      <w:sdtEndPr/>
                      <w:sdtContent>
                        <w:r w:rsidR="0093680D" w:rsidRPr="0093680D">
                          <w:t>2023/24:152</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4E4361" w14:textId="77777777" w:rsidR="00244011" w:rsidRDefault="00244011"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A254A6" w14:textId="77777777" w:rsidR="00244011" w:rsidRDefault="00244011" w:rsidP="00664D04">
    <w:pPr>
      <w:pStyle w:val="Brdtext"/>
    </w:pPr>
    <w:r>
      <w:rPr>
        <w:noProof/>
        <w:lang w:eastAsia="sv-SE"/>
      </w:rPr>
      <mc:AlternateContent>
        <mc:Choice Requires="wps">
          <w:drawing>
            <wp:anchor distT="0" distB="0" distL="0" distR="0" simplePos="0" relativeHeight="25165831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60" name="Textruta 6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626918" w14:textId="65EA0BE1" w:rsidR="00244011" w:rsidRPr="00756E21" w:rsidRDefault="00DB3A03" w:rsidP="00664D04">
                          <w:pPr>
                            <w:pStyle w:val="Brdtext"/>
                            <w:jc w:val="left"/>
                          </w:pPr>
                          <w:sdt>
                            <w:sdtPr>
                              <w:alias w:val="NummerEtikett"/>
                              <w:tag w:val="NummerEtikett"/>
                              <w:id w:val="47034624"/>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518545085"/>
                              <w:lock w:val="sdtContentLocked"/>
                              <w:showingPlcHdr/>
                              <w:dataBinding w:prefixMappings="xmlns:ns0='http://rkdhs/mallar/lagstiftning/Prop/Prop.xsd'" w:xpath="/ns0:dokumentvärden[1]/ns0:dokumentnummer[1]" w:storeItemID="{068625C3-B546-44A5-B525-B7CC092E5AD6}"/>
                              <w:text/>
                            </w:sdtPr>
                            <w:sdtEndPr/>
                            <w:sdtContent>
                              <w:r w:rsidR="00B40F90" w:rsidRPr="00B40F90">
                                <w:t>2023/24:152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60" o:spid="_x0000_s1092" type="#_x0000_t202" style="position:absolute;left:0;text-align:left;margin-left:29.4pt;margin-top:35.55pt;width:89.85pt;height:9.6pt;z-index:2516583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ZHJe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ZnwArKHRHDQzczwclFRd27EQHvhachoYbT4OMdHdoAoQ+9xNka/O/X&#10;/kd74i5pOWto6Aoefm2EV5yZb5ZYfZGPx3FK02V89omIxPypZnWqsZv6CogSOa0YJ5MY7dHsRe2h&#10;fqT9MI9ZSSWspNwFx714hd0qoP0i1XyejGguncAbu3Qyho4wR24+tI/Cu57ASNS/hf14iskLHne2&#10;0TO4+QaJi4nkEegO1b4BNNOJ+/3+iUvj9J6sjlty9gw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N2RyX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53626918" w14:textId="65EA0BE1" w:rsidR="00244011" w:rsidRPr="00756E21" w:rsidRDefault="00DB3A03" w:rsidP="00664D04">
                    <w:pPr>
                      <w:pStyle w:val="Brdtext"/>
                      <w:jc w:val="left"/>
                    </w:pPr>
                    <w:sdt>
                      <w:sdtPr>
                        <w:alias w:val="NummerEtikett"/>
                        <w:tag w:val="NummerEtikett"/>
                        <w:id w:val="47034624"/>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518545085"/>
                        <w:lock w:val="sdtContentLocked"/>
                        <w:showingPlcHdr/>
                        <w:dataBinding w:prefixMappings="xmlns:ns0='http://rkdhs/mallar/lagstiftning/Prop/Prop.xsd'" w:xpath="/ns0:dokumentvärden[1]/ns0:dokumentnummer[1]" w:storeItemID="{068625C3-B546-44A5-B525-B7CC092E5AD6}"/>
                        <w:text/>
                      </w:sdtPr>
                      <w:sdtEndPr/>
                      <w:sdtContent>
                        <w:r w:rsidR="00B40F90" w:rsidRPr="00B40F90">
                          <w:t>2023/24:152</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1470B2" w14:textId="77777777" w:rsidR="00244011" w:rsidRDefault="00244011" w:rsidP="00EE1584">
    <w:pPr>
      <w:pStyle w:val="Brdtext"/>
    </w:pPr>
    <w:r>
      <w:rPr>
        <w:noProof/>
        <w:lang w:eastAsia="sv-SE"/>
      </w:rPr>
      <mc:AlternateContent>
        <mc:Choice Requires="wps">
          <w:drawing>
            <wp:anchor distT="0" distB="0" distL="0" distR="0" simplePos="0" relativeHeight="25165835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9" name="Textruta 5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48C5A8" w14:textId="3F88538C" w:rsidR="00244011" w:rsidRPr="00756E21" w:rsidRDefault="00DB3A03" w:rsidP="00A118D8">
                          <w:pPr>
                            <w:pStyle w:val="Brdtext"/>
                            <w:jc w:val="left"/>
                          </w:pPr>
                          <w:sdt>
                            <w:sdtPr>
                              <w:alias w:val="NummerEtikett"/>
                              <w:tag w:val="NummerEtikett"/>
                              <w:id w:val="-1616445900"/>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2088916431"/>
                              <w:lock w:val="sdtContentLocked"/>
                              <w:showingPlcHdr/>
                              <w:dataBinding w:prefixMappings="xmlns:ns0='http://rkdhs/mallar/lagstiftning/Prop/Prop.xsd'" w:xpath="/ns0:dokumentvärden[1]/ns0:dokumentnummer[1]" w:storeItemID="{068625C3-B546-44A5-B525-B7CC092E5AD6}"/>
                              <w:text/>
                            </w:sdtPr>
                            <w:sdtEndPr/>
                            <w:sdtContent>
                              <w:r w:rsidR="00B40F90" w:rsidRPr="00B40F90">
                                <w:t>2023/24:152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59" o:spid="_x0000_s1093" type="#_x0000_t202" style="position:absolute;left:0;text-align:left;margin-left:348pt;margin-top:36pt;width:89.85pt;height:9.6pt;z-index:2516583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tNP6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5nwArKHRHDQzczwclFRd27EQHvhachoYbT4OMdHdoAoQ+9xNka/O/X&#10;/kd74i5pOWto6Aoefm2EV5yZb5ZYfZGPx3FK02V89omIxPypZnWqsZv6CogSOa0YJ5MY7dHsRe2h&#10;fqT9MI9ZSSWspNwFx714hd0qoP0i1XyejGguncAbu3Qyho4wR24+tI/Cu57ASNS/hf14iskLHne2&#10;0TO4+QaJi4nkEegO1b4BNNOJ+/3+iUvj9J6sjlty9gw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Pe00/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148C5A8" w14:textId="3F88538C" w:rsidR="00244011" w:rsidRPr="00756E21" w:rsidRDefault="00DB3A03" w:rsidP="00A118D8">
                    <w:pPr>
                      <w:pStyle w:val="Brdtext"/>
                      <w:jc w:val="left"/>
                    </w:pPr>
                    <w:sdt>
                      <w:sdtPr>
                        <w:alias w:val="NummerEtikett"/>
                        <w:tag w:val="NummerEtikett"/>
                        <w:id w:val="-1616445900"/>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2088916431"/>
                        <w:lock w:val="sdtContentLocked"/>
                        <w:showingPlcHdr/>
                        <w:dataBinding w:prefixMappings="xmlns:ns0='http://rkdhs/mallar/lagstiftning/Prop/Prop.xsd'" w:xpath="/ns0:dokumentvärden[1]/ns0:dokumentnummer[1]" w:storeItemID="{068625C3-B546-44A5-B525-B7CC092E5AD6}"/>
                        <w:text/>
                      </w:sdtPr>
                      <w:sdtEndPr/>
                      <w:sdtContent>
                        <w:r w:rsidR="00B40F90" w:rsidRPr="00B40F90">
                          <w:t>2023/24:152</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488307" w14:textId="77777777" w:rsidR="00244011" w:rsidRDefault="00244011"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4E29D9" w14:textId="77777777" w:rsidR="00244011" w:rsidRDefault="00244011" w:rsidP="00664D04">
    <w:pPr>
      <w:pStyle w:val="Brdtext"/>
    </w:pPr>
    <w:r>
      <w:rPr>
        <w:noProof/>
        <w:lang w:eastAsia="sv-SE"/>
      </w:rPr>
      <mc:AlternateContent>
        <mc:Choice Requires="wps">
          <w:drawing>
            <wp:anchor distT="0" distB="0" distL="0" distR="0" simplePos="0" relativeHeight="25165831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2" name="Textruta 6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9AA3D7" w14:textId="79AB904F" w:rsidR="00244011" w:rsidRDefault="00DB3A03" w:rsidP="00664D04">
                          <w:pPr>
                            <w:pStyle w:val="Brdtext"/>
                            <w:jc w:val="left"/>
                          </w:pPr>
                          <w:sdt>
                            <w:sdtPr>
                              <w:alias w:val="NummerEtikett"/>
                              <w:tag w:val="NummerEtikett"/>
                              <w:id w:val="-1458024462"/>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045103659"/>
                              <w:lock w:val="sdtContentLocked"/>
                              <w:showingPlcHdr/>
                              <w:dataBinding w:prefixMappings="xmlns:ns0='http://rkdhs/mallar/lagstiftning/Prop/Prop.xsd'" w:xpath="/ns0:dokumentvärden[1]/ns0:dokumentnummer[1]" w:storeItemID="{068625C3-B546-44A5-B525-B7CC092E5AD6}"/>
                              <w:text/>
                            </w:sdtPr>
                            <w:sdtEndPr/>
                            <w:sdtContent>
                              <w:r w:rsidR="00B40F90" w:rsidRPr="00B40F90">
                                <w:t>2023/24:152</w:t>
                              </w:r>
                            </w:sdtContent>
                          </w:sdt>
                        </w:p>
                        <w:p w14:paraId="1F5892A0" w14:textId="647B05FD" w:rsidR="00624359" w:rsidRPr="00C7375F" w:rsidRDefault="00DB3A03"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D14C5D">
                                <w:t>Bilaga</w:t>
                              </w:r>
                            </w:sdtContent>
                          </w:sdt>
                          <w:r w:rsidR="00624359">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D14C5D">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62" o:spid="_x0000_s1097" type="#_x0000_t202" style="position:absolute;left:0;text-align:left;margin-left:29.4pt;margin-top:34.85pt;width:89.85pt;height:9.6pt;z-index:2516583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MI6oeQIAAG0FAAAOAAAAZHJzL2Uyb0RvYy54bWysVE1v2zAMvQ/YfxB0Xx1nabsacYqsRYcB&#10;RVssHXpWZKkxJouaxMTOfv0o2flY10uHXWxKfCRF8pHTy64xbKN8qMGWPD8ZcaashKq2zyX//njz&#10;4RNnAYWthAGrSr5VgV/O3r+btq5QY1iBqZRn5MSGonUlXyG6IsuCXKlGhBNwypJSg28E0tE/Z5UX&#10;LXlvTDYejc6yFnzlPEgVAt1e90o+S/61VhLvtQ4KmSk5vQ3T16fvMn6z2VQUz164VS2HZ4h/eEUj&#10;aktB966uBQq29vVfrppaegig8URCk4HWtVQpB8omH73IZrESTqVcqDjB7csU/p9bebdZuAfPsPsM&#10;HTUwFqR1oQh0GfPptG/in17KSE8l3O7LpjpkMhrlk5x6wZkkXT7OL8aprtnB2vmAXxQ0LAol99SW&#10;VC2xuQ1IEQm6g8RgAUxd3dTGpEOkgroynm0ENdFgeiNZ/IEylrUlP/t4OkqOLUTz3rOx0Y1KZBjC&#10;HTJMEm6NihhjvynN6iol+kpsIaWy+/gJHVGaQr3FcMAfXvUW4z4PskiRweLeuKkt+JR9mp5Dyaof&#10;u5LpHk8FP8o7itgtO0q85OepdfFqCdWWiOGhn5ng5E1N3bsVAR+EpyGhhtPg4z19tAGqPgwSZyvw&#10;v167j3jiLmk5a2noSh5+roVXnJmvllh9kU8mcUrTYXJ6Tk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KTCOqH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719AA3D7" w14:textId="79AB904F" w:rsidR="00244011" w:rsidRDefault="00DB3A03" w:rsidP="00664D04">
                    <w:pPr>
                      <w:pStyle w:val="Brdtext"/>
                      <w:jc w:val="left"/>
                    </w:pPr>
                    <w:sdt>
                      <w:sdtPr>
                        <w:alias w:val="NummerEtikett"/>
                        <w:tag w:val="NummerEtikett"/>
                        <w:id w:val="-1458024462"/>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045103659"/>
                        <w:lock w:val="sdtContentLocked"/>
                        <w:showingPlcHdr/>
                        <w:dataBinding w:prefixMappings="xmlns:ns0='http://rkdhs/mallar/lagstiftning/Prop/Prop.xsd'" w:xpath="/ns0:dokumentvärden[1]/ns0:dokumentnummer[1]" w:storeItemID="{068625C3-B546-44A5-B525-B7CC092E5AD6}"/>
                        <w:text/>
                      </w:sdtPr>
                      <w:sdtEndPr/>
                      <w:sdtContent>
                        <w:r w:rsidR="00B40F90" w:rsidRPr="00B40F90">
                          <w:t>2023/24:152</w:t>
                        </w:r>
                      </w:sdtContent>
                    </w:sdt>
                  </w:p>
                  <w:p w14:paraId="1F5892A0" w14:textId="647B05FD" w:rsidR="00624359" w:rsidRPr="00C7375F" w:rsidRDefault="00DB3A03"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D14C5D">
                          <w:t>Bilaga</w:t>
                        </w:r>
                      </w:sdtContent>
                    </w:sdt>
                    <w:r w:rsidR="00624359">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D14C5D">
                          <w:t>1</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BF1160" w14:textId="77777777" w:rsidR="00244011" w:rsidRDefault="00244011" w:rsidP="00EE1584">
    <w:pPr>
      <w:pStyle w:val="Brdtext"/>
    </w:pPr>
    <w:r>
      <w:rPr>
        <w:noProof/>
        <w:lang w:eastAsia="sv-SE"/>
      </w:rPr>
      <mc:AlternateContent>
        <mc:Choice Requires="wps">
          <w:drawing>
            <wp:anchor distT="0" distB="0" distL="0" distR="0" simplePos="0" relativeHeight="25165835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1" name="Textruta 6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90A8AA" w14:textId="7241005E" w:rsidR="00244011" w:rsidRDefault="00DB3A03" w:rsidP="00A118D8">
                          <w:pPr>
                            <w:pStyle w:val="Brdtext"/>
                            <w:jc w:val="left"/>
                          </w:pPr>
                          <w:sdt>
                            <w:sdtPr>
                              <w:alias w:val="NummerEtikett"/>
                              <w:tag w:val="NummerEtikett"/>
                              <w:id w:val="1330022037"/>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686246985"/>
                              <w:lock w:val="sdtContentLocked"/>
                              <w:showingPlcHdr/>
                              <w:dataBinding w:prefixMappings="xmlns:ns0='http://rkdhs/mallar/lagstiftning/Prop/Prop.xsd'" w:xpath="/ns0:dokumentvärden[1]/ns0:dokumentnummer[1]" w:storeItemID="{068625C3-B546-44A5-B525-B7CC092E5AD6}"/>
                              <w:text/>
                            </w:sdtPr>
                            <w:sdtEndPr/>
                            <w:sdtContent>
                              <w:r w:rsidR="00B40F90" w:rsidRPr="00B40F90">
                                <w:t>2023/24:152</w:t>
                              </w:r>
                            </w:sdtContent>
                          </w:sdt>
                        </w:p>
                        <w:p w14:paraId="1CF91C41" w14:textId="79E5439F" w:rsidR="00624359" w:rsidRPr="00C7375F" w:rsidRDefault="00DB3A03"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D14C5D">
                                <w:t>Bilaga</w:t>
                              </w:r>
                            </w:sdtContent>
                          </w:sdt>
                          <w:r w:rsidR="00624359">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D14C5D">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61" o:spid="_x0000_s1098" type="#_x0000_t202" style="position:absolute;left:0;text-align:left;margin-left:348.15pt;margin-top:35.45pt;width:89.85pt;height:9.6pt;z-index:2516583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gsF9eQIAAG0FAAAOAAAAZHJzL2Uyb0RvYy54bWysVEtv2zAMvg/YfxB0Xx1nabsacYqsRYcB&#10;RVssHXpWZKkxJouaxMTOfv0o2Xms66XDLjJlvsSPHzm97BrDNsqHGmzJ85MRZ8pKqGr7XPLvjzcf&#10;PnEWUNhKGLCq5FsV+OXs/btp6wo1hhWYSnlGQWwoWlfyFaIrsizIlWpEOAGnLCk1+EYgXf1zVnnR&#10;UvTGZOPR6CxrwVfOg1Qh0N/rXslnKb7WSuK91kEhMyWnt2E6fTqX8cxmU1E8e+FWtRyeIf7hFY2o&#10;LSXdh7oWKNja13+FamrpIYDGEwlNBlrXUqUaqJp89KKaxUo4lWohcILbwxT+X1h5t1m4B8+w+wwd&#10;NTAC0rpQBPoZ6+m0b+KXXspITxBu97CpDpmMTvkkp15wJkmXj/OLccI1O3g7H/CLgoZFoeSe2pLQ&#10;EpvbgJSRTHcmMVkAU1c3tTHpEqmgroxnG0FNNJjeSB5/WBnL2pKffTwdpcAWonsf2dgYRiUyDOkO&#10;FSYJt0ZFG2O/Kc3qKhX6Sm4hpbL7/Mk6WmlK9RbHwf7wqrc493WQR8oMFvfOTW3Bp+rT9Bwgq37s&#10;INO9PQF+VHcUsVt2VHjJz/cMWEK1JWJ46GcmOHlTU/duRcAH4WlIqOE0+HhPhzZA6MMgcbYC/+u1&#10;/9GeuEtazloaupKHn2vhFWfmqyVWX+STSZzSdJmcnhO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VoLBfX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6B90A8AA" w14:textId="7241005E" w:rsidR="00244011" w:rsidRDefault="00DB3A03" w:rsidP="00A118D8">
                    <w:pPr>
                      <w:pStyle w:val="Brdtext"/>
                      <w:jc w:val="left"/>
                    </w:pPr>
                    <w:sdt>
                      <w:sdtPr>
                        <w:alias w:val="NummerEtikett"/>
                        <w:tag w:val="NummerEtikett"/>
                        <w:id w:val="1330022037"/>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686246985"/>
                        <w:lock w:val="sdtContentLocked"/>
                        <w:showingPlcHdr/>
                        <w:dataBinding w:prefixMappings="xmlns:ns0='http://rkdhs/mallar/lagstiftning/Prop/Prop.xsd'" w:xpath="/ns0:dokumentvärden[1]/ns0:dokumentnummer[1]" w:storeItemID="{068625C3-B546-44A5-B525-B7CC092E5AD6}"/>
                        <w:text/>
                      </w:sdtPr>
                      <w:sdtEndPr/>
                      <w:sdtContent>
                        <w:r w:rsidR="00B40F90" w:rsidRPr="00B40F90">
                          <w:t>2023/24:152</w:t>
                        </w:r>
                      </w:sdtContent>
                    </w:sdt>
                  </w:p>
                  <w:p w14:paraId="1CF91C41" w14:textId="79E5439F" w:rsidR="00624359" w:rsidRPr="00C7375F" w:rsidRDefault="00DB3A03"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D14C5D">
                          <w:t>Bilaga</w:t>
                        </w:r>
                      </w:sdtContent>
                    </w:sdt>
                    <w:r w:rsidR="00624359">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D14C5D">
                          <w:t>1</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EECFC9" w14:textId="77777777" w:rsidR="00244011" w:rsidRDefault="00244011" w:rsidP="00EE1584">
    <w:pPr>
      <w:pStyle w:val="Brdtext"/>
    </w:pP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B07D0C" w14:textId="77777777" w:rsidR="00244011" w:rsidRDefault="00244011" w:rsidP="00664D04">
    <w:pPr>
      <w:pStyle w:val="Brdtext"/>
    </w:pPr>
    <w:r>
      <w:rPr>
        <w:noProof/>
        <w:lang w:eastAsia="sv-SE"/>
      </w:rPr>
      <mc:AlternateContent>
        <mc:Choice Requires="wps">
          <w:drawing>
            <wp:anchor distT="0" distB="0" distL="0" distR="0" simplePos="0" relativeHeight="25165832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4" name="Textruta 6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6EE8C1" w14:textId="41BF4F30" w:rsidR="00244011" w:rsidRDefault="00DB3A03" w:rsidP="00664D04">
                          <w:pPr>
                            <w:pStyle w:val="Brdtext"/>
                            <w:jc w:val="left"/>
                          </w:pPr>
                          <w:sdt>
                            <w:sdtPr>
                              <w:alias w:val="NummerEtikett"/>
                              <w:tag w:val="NummerEtikett"/>
                              <w:id w:val="-1110973096"/>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091083498"/>
                              <w:lock w:val="sdtContentLocked"/>
                              <w:showingPlcHdr/>
                              <w:dataBinding w:prefixMappings="xmlns:ns0='http://rkdhs/mallar/lagstiftning/Prop/Prop.xsd'" w:xpath="/ns0:dokumentvärden[1]/ns0:dokumentnummer[1]" w:storeItemID="{068625C3-B546-44A5-B525-B7CC092E5AD6}"/>
                              <w:text/>
                            </w:sdtPr>
                            <w:sdtEndPr/>
                            <w:sdtContent>
                              <w:r w:rsidR="00B40F90" w:rsidRPr="00B40F90">
                                <w:t>2023/24:152</w:t>
                              </w:r>
                            </w:sdtContent>
                          </w:sdt>
                        </w:p>
                        <w:p w14:paraId="4BE15E82" w14:textId="3096BB27" w:rsidR="00624359" w:rsidRPr="00C7375F" w:rsidRDefault="00DB3A03" w:rsidP="00C7375F">
                          <w:pPr>
                            <w:pStyle w:val="Brdtext"/>
                          </w:pPr>
                          <w:sdt>
                            <w:sdtPr>
                              <w:alias w:val="BilageEtikett"/>
                              <w:tag w:val="BilageEtikett"/>
                              <w:id w:val="1072086097"/>
                              <w:lock w:val="sdtContentLocked"/>
                              <w:dataBinding w:prefixMappings="xmlns:ns0='http://rkdhs/mallar/lagstiftning/Prop/Prop.xsd'" w:xpath="/ns0:dokumentvärden[1]/ns0:bilagor[1]/ns0:bilaga[2]/@bilageetikett" w:storeItemID="{068625C3-B546-44A5-B525-B7CC092E5AD6}"/>
                              <w:text/>
                            </w:sdtPr>
                            <w:sdtEndPr/>
                            <w:sdtContent>
                              <w:r w:rsidR="00D14C5D">
                                <w:t>Bilaga</w:t>
                              </w:r>
                            </w:sdtContent>
                          </w:sdt>
                          <w:r w:rsidR="00624359">
                            <w:t xml:space="preserve"> </w:t>
                          </w:r>
                          <w:sdt>
                            <w:sdtPr>
                              <w:alias w:val="BilageNummer"/>
                              <w:tag w:val="BilageNummer"/>
                              <w:id w:val="-684287430"/>
                              <w:lock w:val="sdtContentLocked"/>
                              <w:dataBinding w:prefixMappings="xmlns:ns0='http://rkdhs/mallar/lagstiftning/Prop/Prop.xsd'" w:xpath="/ns0:dokumentvärden[1]/ns0:bilagor[1]/ns0:bilaga[2]/@bilagenummer" w:storeItemID="{068625C3-B546-44A5-B525-B7CC092E5AD6}"/>
                              <w:text/>
                            </w:sdtPr>
                            <w:sdtEndPr/>
                            <w:sdtContent>
                              <w:r w:rsidR="00D14C5D">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64" o:spid="_x0000_s1102" type="#_x0000_t202" style="position:absolute;left:0;text-align:left;margin-left:29.4pt;margin-top:34.85pt;width:89.85pt;height:9.6pt;z-index:251658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Rx2eegIAAG0FAAAOAAAAZHJzL2Uyb0RvYy54bWysVEtv2zAMvg/YfxB0XxxnabsGcYqsRYYB&#10;RVssHXpWZKkxJouaxMTOfv0o2Xms66XDLjJlvsSPHzm9amvDtsqHCmzB88GQM2UllJV9Lvj3x8WH&#10;T5wFFLYUBqwq+E4FfjV7/27auIkawRpMqTyjIDZMGlfwNaKbZFmQa1WLMACnLCk1+FogXf1zVnrR&#10;UPTaZKPh8DxrwJfOg1Qh0N+bTslnKb7WSuK91kEhMwWnt2E6fTpX8cxmUzF59sKtK9k/Q/zDK2pR&#10;WUp6CHUjULCNr/4KVVfSQwCNAwl1BlpXUqUaqJp8+KKa5Vo4lWohcII7wBT+X1h5t126B8+w/Qwt&#10;NTAC0rgwCfQz1tNqX8cvvZSRniDcHWBTLTIZnfJxTr3gTJIuH+WXo4RrdvR2PuAXBTWLQsE9tSWh&#10;Jba3ASkjme5NYrIApioXlTHpEqmgro1nW0FNNJjeSB5/WBnLmoKffzwbpsAWonsX2dgYRiUy9OmO&#10;FSYJd0ZFG2O/Kc2qMhX6Sm4hpbKH/Mk6WmlK9RbH3v74qrc4d3WQR8oMFg/OdWXBp+rT9BwhK3/s&#10;IdOdPQF+UncUsV21VHjBL872DFhBuSNieOhmJji5qKh7tyLgg/A0JNRwGny8p0MbIPShlzhbg//1&#10;2v9oT9wlLWcNDV3Bw8+N8Ioz89USqy/z8ThOabqMzy6ISMyfalanGrupr4EokdOKcTKJ0R7NXtQe&#10;6ifaD/OYlVTCSspdcNyL19itAtovUs3nyYjm0gm8tU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ChHHZ5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696EE8C1" w14:textId="41BF4F30" w:rsidR="00244011" w:rsidRDefault="00DB3A03" w:rsidP="00664D04">
                    <w:pPr>
                      <w:pStyle w:val="Brdtext"/>
                      <w:jc w:val="left"/>
                    </w:pPr>
                    <w:sdt>
                      <w:sdtPr>
                        <w:alias w:val="NummerEtikett"/>
                        <w:tag w:val="NummerEtikett"/>
                        <w:id w:val="-1110973096"/>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091083498"/>
                        <w:lock w:val="sdtContentLocked"/>
                        <w:showingPlcHdr/>
                        <w:dataBinding w:prefixMappings="xmlns:ns0='http://rkdhs/mallar/lagstiftning/Prop/Prop.xsd'" w:xpath="/ns0:dokumentvärden[1]/ns0:dokumentnummer[1]" w:storeItemID="{068625C3-B546-44A5-B525-B7CC092E5AD6}"/>
                        <w:text/>
                      </w:sdtPr>
                      <w:sdtEndPr/>
                      <w:sdtContent>
                        <w:r w:rsidR="00B40F90" w:rsidRPr="00B40F90">
                          <w:t>2023/24:152</w:t>
                        </w:r>
                      </w:sdtContent>
                    </w:sdt>
                  </w:p>
                  <w:p w14:paraId="4BE15E82" w14:textId="3096BB27" w:rsidR="00624359" w:rsidRPr="00C7375F" w:rsidRDefault="00DB3A03" w:rsidP="00C7375F">
                    <w:pPr>
                      <w:pStyle w:val="Brdtext"/>
                    </w:pPr>
                    <w:sdt>
                      <w:sdtPr>
                        <w:alias w:val="BilageEtikett"/>
                        <w:tag w:val="BilageEtikett"/>
                        <w:id w:val="1072086097"/>
                        <w:lock w:val="sdtContentLocked"/>
                        <w:dataBinding w:prefixMappings="xmlns:ns0='http://rkdhs/mallar/lagstiftning/Prop/Prop.xsd'" w:xpath="/ns0:dokumentvärden[1]/ns0:bilagor[1]/ns0:bilaga[2]/@bilageetikett" w:storeItemID="{068625C3-B546-44A5-B525-B7CC092E5AD6}"/>
                        <w:text/>
                      </w:sdtPr>
                      <w:sdtEndPr/>
                      <w:sdtContent>
                        <w:r w:rsidR="00D14C5D">
                          <w:t>Bilaga</w:t>
                        </w:r>
                      </w:sdtContent>
                    </w:sdt>
                    <w:r w:rsidR="00624359">
                      <w:t xml:space="preserve"> </w:t>
                    </w:r>
                    <w:sdt>
                      <w:sdtPr>
                        <w:alias w:val="BilageNummer"/>
                        <w:tag w:val="BilageNummer"/>
                        <w:id w:val="-684287430"/>
                        <w:lock w:val="sdtContentLocked"/>
                        <w:dataBinding w:prefixMappings="xmlns:ns0='http://rkdhs/mallar/lagstiftning/Prop/Prop.xsd'" w:xpath="/ns0:dokumentvärden[1]/ns0:bilagor[1]/ns0:bilaga[2]/@bilagenummer" w:storeItemID="{068625C3-B546-44A5-B525-B7CC092E5AD6}"/>
                        <w:text/>
                      </w:sdtPr>
                      <w:sdtEndPr/>
                      <w:sdtContent>
                        <w:r w:rsidR="00D14C5D">
                          <w:t>2</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0EF4D2" w14:textId="77777777" w:rsidR="00244011" w:rsidRDefault="00244011" w:rsidP="00EE1584">
    <w:pPr>
      <w:pStyle w:val="Brdtext"/>
    </w:pPr>
    <w:r>
      <w:rPr>
        <w:noProof/>
        <w:lang w:eastAsia="sv-SE"/>
      </w:rPr>
      <mc:AlternateContent>
        <mc:Choice Requires="wps">
          <w:drawing>
            <wp:anchor distT="0" distB="0" distL="0" distR="0" simplePos="0" relativeHeight="2516583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3" name="Textruta 6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8A06EE" w14:textId="4724F6DF" w:rsidR="00244011" w:rsidRDefault="00DB3A03" w:rsidP="00A118D8">
                          <w:pPr>
                            <w:pStyle w:val="Brdtext"/>
                            <w:jc w:val="left"/>
                          </w:pPr>
                          <w:sdt>
                            <w:sdtPr>
                              <w:alias w:val="NummerEtikett"/>
                              <w:tag w:val="NummerEtikett"/>
                              <w:id w:val="1852911471"/>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75933544"/>
                              <w:lock w:val="sdtContentLocked"/>
                              <w:showingPlcHdr/>
                              <w:dataBinding w:prefixMappings="xmlns:ns0='http://rkdhs/mallar/lagstiftning/Prop/Prop.xsd'" w:xpath="/ns0:dokumentvärden[1]/ns0:dokumentnummer[1]" w:storeItemID="{068625C3-B546-44A5-B525-B7CC092E5AD6}"/>
                              <w:text/>
                            </w:sdtPr>
                            <w:sdtEndPr/>
                            <w:sdtContent>
                              <w:r w:rsidR="00B40F90" w:rsidRPr="00B40F90">
                                <w:t>2023/24:152</w:t>
                              </w:r>
                            </w:sdtContent>
                          </w:sdt>
                        </w:p>
                        <w:p w14:paraId="2F3E082B" w14:textId="288C53D8" w:rsidR="00624359" w:rsidRPr="00C7375F" w:rsidRDefault="00DB3A03" w:rsidP="00C7375F">
                          <w:pPr>
                            <w:pStyle w:val="Brdtext"/>
                          </w:pPr>
                          <w:sdt>
                            <w:sdtPr>
                              <w:alias w:val="BilageEtikett"/>
                              <w:tag w:val="BilageEtikett"/>
                              <w:id w:val="-208186349"/>
                              <w:lock w:val="sdtContentLocked"/>
                              <w:dataBinding w:prefixMappings="xmlns:ns0='http://rkdhs/mallar/lagstiftning/Prop/Prop.xsd'" w:xpath="/ns0:dokumentvärden[1]/ns0:bilagor[1]/ns0:bilaga[2]/@bilageetikett" w:storeItemID="{068625C3-B546-44A5-B525-B7CC092E5AD6}"/>
                              <w:text/>
                            </w:sdtPr>
                            <w:sdtEndPr/>
                            <w:sdtContent>
                              <w:r w:rsidR="00D14C5D">
                                <w:t>Bilaga</w:t>
                              </w:r>
                            </w:sdtContent>
                          </w:sdt>
                          <w:r w:rsidR="00624359">
                            <w:t xml:space="preserve"> </w:t>
                          </w:r>
                          <w:sdt>
                            <w:sdtPr>
                              <w:alias w:val="BilageNummer"/>
                              <w:tag w:val="BilageNummer"/>
                              <w:id w:val="-996030921"/>
                              <w:lock w:val="sdtContentLocked"/>
                              <w:dataBinding w:prefixMappings="xmlns:ns0='http://rkdhs/mallar/lagstiftning/Prop/Prop.xsd'" w:xpath="/ns0:dokumentvärden[1]/ns0:bilagor[1]/ns0:bilaga[2]/@bilagenummer" w:storeItemID="{068625C3-B546-44A5-B525-B7CC092E5AD6}"/>
                              <w:text/>
                            </w:sdtPr>
                            <w:sdtEndPr/>
                            <w:sdtContent>
                              <w:r w:rsidR="00D14C5D">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63" o:spid="_x0000_s1103" type="#_x0000_t202" style="position:absolute;left:0;text-align:left;margin-left:348.15pt;margin-top:35.45pt;width:89.85pt;height:9.6pt;z-index:251658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l7w6egIAAG0FAAAOAAAAZHJzL2Uyb0RvYy54bWysVEtv2zAMvg/YfxB0Xx1nabo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PF8kAJbiO5dZGNjGJXI0Kc7&#10;Vpgk3BkVbYz9pjSrylToK7mFlMoe8ifraKUp1Vsce/vjq97i3NVBHikzWDw415UFn6pP03OErPyx&#10;h0x39gT4Sd1RxHbVUuEFvxjvGbCCckfE8NDNTHDytqLuLUTAB+FpSKjhNPh4T4c2QOhDL3G2Bv/r&#10;tf/RnrhLWs4aGrqCh58b4RVn5qslVl/mo1Gc0nQZnV8Q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OiXvDp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518A06EE" w14:textId="4724F6DF" w:rsidR="00244011" w:rsidRDefault="00DB3A03" w:rsidP="00A118D8">
                    <w:pPr>
                      <w:pStyle w:val="Brdtext"/>
                      <w:jc w:val="left"/>
                    </w:pPr>
                    <w:sdt>
                      <w:sdtPr>
                        <w:alias w:val="NummerEtikett"/>
                        <w:tag w:val="NummerEtikett"/>
                        <w:id w:val="1852911471"/>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75933544"/>
                        <w:lock w:val="sdtContentLocked"/>
                        <w:showingPlcHdr/>
                        <w:dataBinding w:prefixMappings="xmlns:ns0='http://rkdhs/mallar/lagstiftning/Prop/Prop.xsd'" w:xpath="/ns0:dokumentvärden[1]/ns0:dokumentnummer[1]" w:storeItemID="{068625C3-B546-44A5-B525-B7CC092E5AD6}"/>
                        <w:text/>
                      </w:sdtPr>
                      <w:sdtEndPr/>
                      <w:sdtContent>
                        <w:r w:rsidR="00B40F90" w:rsidRPr="00B40F90">
                          <w:t>2023/24:152</w:t>
                        </w:r>
                      </w:sdtContent>
                    </w:sdt>
                  </w:p>
                  <w:p w14:paraId="2F3E082B" w14:textId="288C53D8" w:rsidR="00624359" w:rsidRPr="00C7375F" w:rsidRDefault="00DB3A03" w:rsidP="00C7375F">
                    <w:pPr>
                      <w:pStyle w:val="Brdtext"/>
                    </w:pPr>
                    <w:sdt>
                      <w:sdtPr>
                        <w:alias w:val="BilageEtikett"/>
                        <w:tag w:val="BilageEtikett"/>
                        <w:id w:val="-208186349"/>
                        <w:lock w:val="sdtContentLocked"/>
                        <w:dataBinding w:prefixMappings="xmlns:ns0='http://rkdhs/mallar/lagstiftning/Prop/Prop.xsd'" w:xpath="/ns0:dokumentvärden[1]/ns0:bilagor[1]/ns0:bilaga[2]/@bilageetikett" w:storeItemID="{068625C3-B546-44A5-B525-B7CC092E5AD6}"/>
                        <w:text/>
                      </w:sdtPr>
                      <w:sdtEndPr/>
                      <w:sdtContent>
                        <w:r w:rsidR="00D14C5D">
                          <w:t>Bilaga</w:t>
                        </w:r>
                      </w:sdtContent>
                    </w:sdt>
                    <w:r w:rsidR="00624359">
                      <w:t xml:space="preserve"> </w:t>
                    </w:r>
                    <w:sdt>
                      <w:sdtPr>
                        <w:alias w:val="BilageNummer"/>
                        <w:tag w:val="BilageNummer"/>
                        <w:id w:val="-996030921"/>
                        <w:lock w:val="sdtContentLocked"/>
                        <w:dataBinding w:prefixMappings="xmlns:ns0='http://rkdhs/mallar/lagstiftning/Prop/Prop.xsd'" w:xpath="/ns0:dokumentvärden[1]/ns0:bilagor[1]/ns0:bilaga[2]/@bilagenummer" w:storeItemID="{068625C3-B546-44A5-B525-B7CC092E5AD6}"/>
                        <w:text/>
                      </w:sdtPr>
                      <w:sdtEndPr/>
                      <w:sdtContent>
                        <w:r w:rsidR="00D14C5D">
                          <w:t>2</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5C0D3B" w14:textId="77777777" w:rsidR="00244011" w:rsidRDefault="00244011" w:rsidP="00EE1584">
    <w:pPr>
      <w:pStyle w:val="Brdtext"/>
    </w:pP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2A84D1" w14:textId="77777777" w:rsidR="00244011" w:rsidRDefault="00244011" w:rsidP="00664D04">
    <w:pPr>
      <w:pStyle w:val="Brdtext"/>
    </w:pPr>
    <w:r>
      <w:rPr>
        <w:noProof/>
        <w:lang w:eastAsia="sv-SE"/>
      </w:rPr>
      <mc:AlternateContent>
        <mc:Choice Requires="wps">
          <w:drawing>
            <wp:anchor distT="0" distB="0" distL="0" distR="0" simplePos="0" relativeHeight="25165832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6" name="Textruta 6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657301" w14:textId="155EE5CE" w:rsidR="00244011" w:rsidRDefault="00DB3A03" w:rsidP="00664D04">
                          <w:pPr>
                            <w:pStyle w:val="Brdtext"/>
                            <w:jc w:val="left"/>
                          </w:pPr>
                          <w:sdt>
                            <w:sdtPr>
                              <w:alias w:val="NummerEtikett"/>
                              <w:tag w:val="NummerEtikett"/>
                              <w:id w:val="1341351320"/>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920244682"/>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p w14:paraId="0990EBDD" w14:textId="0936BA52" w:rsidR="00624359" w:rsidRPr="00C7375F" w:rsidRDefault="00DB3A03" w:rsidP="00C7375F">
                          <w:pPr>
                            <w:pStyle w:val="Brdtext"/>
                          </w:pPr>
                          <w:sdt>
                            <w:sdtPr>
                              <w:alias w:val="BilageEtikett"/>
                              <w:tag w:val="BilageEtikett"/>
                              <w:id w:val="795491746"/>
                              <w:lock w:val="sdtContentLocked"/>
                              <w:dataBinding w:prefixMappings="xmlns:ns0='http://rkdhs/mallar/lagstiftning/Prop/Prop.xsd'" w:xpath="/ns0:dokumentvärden[1]/ns0:bilagor[1]/ns0:bilaga[2]/@bilageetikett" w:storeItemID="{068625C3-B546-44A5-B525-B7CC092E5AD6}"/>
                              <w:text/>
                            </w:sdtPr>
                            <w:sdtEndPr/>
                            <w:sdtContent>
                              <w:r w:rsidR="00D14C5D">
                                <w:t>Bilaga</w:t>
                              </w:r>
                            </w:sdtContent>
                          </w:sdt>
                          <w:r w:rsidR="00624359">
                            <w:t xml:space="preserve"> </w:t>
                          </w:r>
                          <w:sdt>
                            <w:sdtPr>
                              <w:alias w:val="BilageNummer"/>
                              <w:tag w:val="BilageNummer"/>
                              <w:id w:val="-993637968"/>
                              <w:lock w:val="sdtContentLocked"/>
                              <w:dataBinding w:prefixMappings="xmlns:ns0='http://rkdhs/mallar/lagstiftning/Prop/Prop.xsd'" w:xpath="/ns0:dokumentvärden[1]/ns0:bilagor[1]/ns0:bilaga[2]/@bilagenummer" w:storeItemID="{068625C3-B546-44A5-B525-B7CC092E5AD6}"/>
                              <w:text/>
                            </w:sdtPr>
                            <w:sdtEndPr/>
                            <w:sdtContent>
                              <w:r w:rsidR="00D14C5D">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66" o:spid="_x0000_s1107" type="#_x0000_t202" style="position:absolute;left:0;text-align:left;margin-left:29.4pt;margin-top:34.85pt;width:89.85pt;height:9.6pt;z-index:2516583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1NwxeQIAAG0FAAAOAAAAZHJzL2Uyb0RvYy54bWysVE1v2zAMvQ/YfxB0Xx1nadcacYqsRYcB&#10;RVssHXpWZKkxJouaxMTOfv0o2flY10uHXWxKfCRF8pHTy64xbKN8qMGWPD8ZcaashKq2zyX//njz&#10;4ZyzgMJWwoBVJd+qwC9n799NW1eoMazAVMozcmJD0bqSrxBdkWVBrlQjwgk4ZUmpwTcC6eifs8qL&#10;lrw3JhuPRmdZC75yHqQKgW6veyWfJf9aK4n3WgeFzJSc3obp69N3Gb/ZbCqKZy/cqpbDM8Q/vKIR&#10;taWge1fXAgVb+/ovV00tPQTQeCKhyUDrWqqUA2WTj15ks1gJp1IuVJzg9mUK/8+tvNss3INn2H2G&#10;jhoYC9K6UAS6jPl02jfxTy9lpKcSbvdlUx0yGY3ySU694EySLh/nF+NU1+xg7XzALwoaFoWSe2pL&#10;qpbY3AakiATdQWKwAKaubmpj0iFSQV0ZzzaCmmgwvZEs/kAZy9qSn308HSXHFqJ579nY6EYlMgzh&#10;DhkmCbdGRYyx35RmdZUSfSW2kFLZffyEjihNod5iOOAPr3qLcZ8HWaTIYHFv3NQWfMo+Tc+hZNWP&#10;Xcl0j6eCH+UdReyWHSVe8vPUuni1hGpLxPDQz0xw8qam7t2KgA/C05BQw2nw8Z4+2gBVHwaJsxX4&#10;X6/dRzxxl7SctTR0JQ8/18IrzsxXS6y+yCeTOKXpMDn9R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CtTcMX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2D657301" w14:textId="155EE5CE" w:rsidR="00244011" w:rsidRDefault="00DB3A03" w:rsidP="00664D04">
                    <w:pPr>
                      <w:pStyle w:val="Brdtext"/>
                      <w:jc w:val="left"/>
                    </w:pPr>
                    <w:sdt>
                      <w:sdtPr>
                        <w:alias w:val="NummerEtikett"/>
                        <w:tag w:val="NummerEtikett"/>
                        <w:id w:val="1341351320"/>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920244682"/>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p w14:paraId="0990EBDD" w14:textId="0936BA52" w:rsidR="00624359" w:rsidRPr="00C7375F" w:rsidRDefault="00DB3A03" w:rsidP="00C7375F">
                    <w:pPr>
                      <w:pStyle w:val="Brdtext"/>
                    </w:pPr>
                    <w:sdt>
                      <w:sdtPr>
                        <w:alias w:val="BilageEtikett"/>
                        <w:tag w:val="BilageEtikett"/>
                        <w:id w:val="795491746"/>
                        <w:lock w:val="sdtContentLocked"/>
                        <w:dataBinding w:prefixMappings="xmlns:ns0='http://rkdhs/mallar/lagstiftning/Prop/Prop.xsd'" w:xpath="/ns0:dokumentvärden[1]/ns0:bilagor[1]/ns0:bilaga[2]/@bilageetikett" w:storeItemID="{068625C3-B546-44A5-B525-B7CC092E5AD6}"/>
                        <w:text/>
                      </w:sdtPr>
                      <w:sdtEndPr/>
                      <w:sdtContent>
                        <w:r w:rsidR="00D14C5D">
                          <w:t>Bilaga</w:t>
                        </w:r>
                      </w:sdtContent>
                    </w:sdt>
                    <w:r w:rsidR="00624359">
                      <w:t xml:space="preserve"> </w:t>
                    </w:r>
                    <w:sdt>
                      <w:sdtPr>
                        <w:alias w:val="BilageNummer"/>
                        <w:tag w:val="BilageNummer"/>
                        <w:id w:val="-993637968"/>
                        <w:lock w:val="sdtContentLocked"/>
                        <w:dataBinding w:prefixMappings="xmlns:ns0='http://rkdhs/mallar/lagstiftning/Prop/Prop.xsd'" w:xpath="/ns0:dokumentvärden[1]/ns0:bilagor[1]/ns0:bilaga[2]/@bilagenummer" w:storeItemID="{068625C3-B546-44A5-B525-B7CC092E5AD6}"/>
                        <w:text/>
                      </w:sdtPr>
                      <w:sdtEndPr/>
                      <w:sdtContent>
                        <w:r w:rsidR="00D14C5D">
                          <w:t>2</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1EBB1D" w14:textId="77777777" w:rsidR="00244011" w:rsidRDefault="00244011" w:rsidP="00EE1584">
    <w:pPr>
      <w:pStyle w:val="Brdtext"/>
    </w:pPr>
    <w:r>
      <w:rPr>
        <w:noProof/>
        <w:lang w:eastAsia="sv-SE"/>
      </w:rPr>
      <mc:AlternateContent>
        <mc:Choice Requires="wps">
          <w:drawing>
            <wp:anchor distT="0" distB="0" distL="0" distR="0" simplePos="0" relativeHeight="25165835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5" name="Textruta 6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EFA4A8" w14:textId="1B8EB3C7" w:rsidR="00244011" w:rsidRDefault="00DB3A03" w:rsidP="00A118D8">
                          <w:pPr>
                            <w:pStyle w:val="Brdtext"/>
                            <w:jc w:val="left"/>
                          </w:pPr>
                          <w:sdt>
                            <w:sdtPr>
                              <w:alias w:val="NummerEtikett"/>
                              <w:tag w:val="NummerEtikett"/>
                              <w:id w:val="-1927795610"/>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2031089076"/>
                              <w:lock w:val="sdtContentLocked"/>
                              <w:showingPlcHdr/>
                              <w:dataBinding w:prefixMappings="xmlns:ns0='http://rkdhs/mallar/lagstiftning/Prop/Prop.xsd'" w:xpath="/ns0:dokumentvärden[1]/ns0:dokumentnummer[1]" w:storeItemID="{068625C3-B546-44A5-B525-B7CC092E5AD6}"/>
                              <w:text/>
                            </w:sdtPr>
                            <w:sdtEndPr/>
                            <w:sdtContent>
                              <w:r w:rsidR="00B903BC" w:rsidRPr="00B903BC">
                                <w:t>2023/24:152</w:t>
                              </w:r>
                            </w:sdtContent>
                          </w:sdt>
                        </w:p>
                        <w:p w14:paraId="279DFC23" w14:textId="11E9168B" w:rsidR="00624359" w:rsidRPr="00C7375F" w:rsidRDefault="00DB3A03" w:rsidP="00C7375F">
                          <w:pPr>
                            <w:pStyle w:val="Brdtext"/>
                          </w:pPr>
                          <w:sdt>
                            <w:sdtPr>
                              <w:alias w:val="BilageEtikett"/>
                              <w:tag w:val="BilageEtikett"/>
                              <w:id w:val="-440614022"/>
                              <w:lock w:val="sdtContentLocked"/>
                              <w:dataBinding w:prefixMappings="xmlns:ns0='http://rkdhs/mallar/lagstiftning/Prop/Prop.xsd'" w:xpath="/ns0:dokumentvärden[1]/ns0:bilagor[1]/ns0:bilaga[2]/@bilageetikett" w:storeItemID="{068625C3-B546-44A5-B525-B7CC092E5AD6}"/>
                              <w:text/>
                            </w:sdtPr>
                            <w:sdtEndPr/>
                            <w:sdtContent>
                              <w:r w:rsidR="00D14C5D">
                                <w:t>Bilaga</w:t>
                              </w:r>
                            </w:sdtContent>
                          </w:sdt>
                          <w:r w:rsidR="00624359">
                            <w:t xml:space="preserve"> </w:t>
                          </w:r>
                          <w:sdt>
                            <w:sdtPr>
                              <w:alias w:val="BilageNummer"/>
                              <w:tag w:val="BilageNummer"/>
                              <w:id w:val="-2115817095"/>
                              <w:lock w:val="sdtContentLocked"/>
                              <w:dataBinding w:prefixMappings="xmlns:ns0='http://rkdhs/mallar/lagstiftning/Prop/Prop.xsd'" w:xpath="/ns0:dokumentvärden[1]/ns0:bilagor[1]/ns0:bilaga[2]/@bilagenummer" w:storeItemID="{068625C3-B546-44A5-B525-B7CC092E5AD6}"/>
                              <w:text/>
                            </w:sdtPr>
                            <w:sdtEndPr/>
                            <w:sdtContent>
                              <w:r w:rsidR="00D14C5D">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65" o:spid="_x0000_s1108" type="#_x0000_t202" style="position:absolute;left:0;text-align:left;margin-left:348.15pt;margin-top:35.45pt;width:89.85pt;height:9.6pt;z-index:2516583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ZpPkeQIAAG0FAAAOAAAAZHJzL2Uyb0RvYy54bWysVEtv2zAMvg/YfxB0Xx1nadcacYqsRYcB&#10;RVssHXpWZKkxJouaxMTOfv0o2Xms66XDLjJlvsSPHzm97BrDNsqHGmzJ85MRZ8pKqGr7XPLvjzcf&#10;zjkLKGwlDFhV8q0K/HL2/t20dYUawwpMpTyjIDYUrSv5CtEVWRbkSjUinIBTlpQafCOQrv45q7xo&#10;KXpjsvFodJa14CvnQaoQ6O91r+SzFF9rJfFe66CQmZLT2zCdPp3LeGazqSievXCrWg7PEP/wikbU&#10;lpLuQ10LFGzt679CNbX0EEDjiYQmA61rqVINVE0+elHNYiWcSrUQOMHtYQr/L6y82yzcg2fYfYaO&#10;GhgBaV0oAv2M9XTaN/FLL2WkJwi3e9hUh0xGp3ySUy84k6TLx/nFOOGaHbydD/hFQcOiUHJPbUlo&#10;ic1tQMpIpjuTmCyAqaub2ph0iVRQV8azjaAmGkxvJI8/rIxlbcnPPp6OUmAL0b2PbGwMoxIZhnSH&#10;CpOEW6OijbHflGZ1lQp9JbeQUtl9/mQdrTSleovjYH941Vuc+zrII2UGi3vnprbgU/Vpeg6QVT92&#10;kOnengA/qjuK2C07Krzk53sGLKHaEjE89DMTnLypqXu3IuCD8DQk1HAafLynQxsg9GGQOFuB//Xa&#10;/2hP3CUtZy0NXcnDz7XwijPz1RKrL/LJJE5pukxOPxG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dWaT5H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2AEFA4A8" w14:textId="1B8EB3C7" w:rsidR="00244011" w:rsidRDefault="00DB3A03" w:rsidP="00A118D8">
                    <w:pPr>
                      <w:pStyle w:val="Brdtext"/>
                      <w:jc w:val="left"/>
                    </w:pPr>
                    <w:sdt>
                      <w:sdtPr>
                        <w:alias w:val="NummerEtikett"/>
                        <w:tag w:val="NummerEtikett"/>
                        <w:id w:val="-1927795610"/>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2031089076"/>
                        <w:lock w:val="sdtContentLocked"/>
                        <w:showingPlcHdr/>
                        <w:dataBinding w:prefixMappings="xmlns:ns0='http://rkdhs/mallar/lagstiftning/Prop/Prop.xsd'" w:xpath="/ns0:dokumentvärden[1]/ns0:dokumentnummer[1]" w:storeItemID="{068625C3-B546-44A5-B525-B7CC092E5AD6}"/>
                        <w:text/>
                      </w:sdtPr>
                      <w:sdtEndPr/>
                      <w:sdtContent>
                        <w:r w:rsidR="00B903BC" w:rsidRPr="00B903BC">
                          <w:t>2023/24:152</w:t>
                        </w:r>
                      </w:sdtContent>
                    </w:sdt>
                  </w:p>
                  <w:p w14:paraId="279DFC23" w14:textId="11E9168B" w:rsidR="00624359" w:rsidRPr="00C7375F" w:rsidRDefault="00DB3A03" w:rsidP="00C7375F">
                    <w:pPr>
                      <w:pStyle w:val="Brdtext"/>
                    </w:pPr>
                    <w:sdt>
                      <w:sdtPr>
                        <w:alias w:val="BilageEtikett"/>
                        <w:tag w:val="BilageEtikett"/>
                        <w:id w:val="-440614022"/>
                        <w:lock w:val="sdtContentLocked"/>
                        <w:dataBinding w:prefixMappings="xmlns:ns0='http://rkdhs/mallar/lagstiftning/Prop/Prop.xsd'" w:xpath="/ns0:dokumentvärden[1]/ns0:bilagor[1]/ns0:bilaga[2]/@bilageetikett" w:storeItemID="{068625C3-B546-44A5-B525-B7CC092E5AD6}"/>
                        <w:text/>
                      </w:sdtPr>
                      <w:sdtEndPr/>
                      <w:sdtContent>
                        <w:r w:rsidR="00D14C5D">
                          <w:t>Bilaga</w:t>
                        </w:r>
                      </w:sdtContent>
                    </w:sdt>
                    <w:r w:rsidR="00624359">
                      <w:t xml:space="preserve"> </w:t>
                    </w:r>
                    <w:sdt>
                      <w:sdtPr>
                        <w:alias w:val="BilageNummer"/>
                        <w:tag w:val="BilageNummer"/>
                        <w:id w:val="-2115817095"/>
                        <w:lock w:val="sdtContentLocked"/>
                        <w:dataBinding w:prefixMappings="xmlns:ns0='http://rkdhs/mallar/lagstiftning/Prop/Prop.xsd'" w:xpath="/ns0:dokumentvärden[1]/ns0:bilagor[1]/ns0:bilaga[2]/@bilagenummer" w:storeItemID="{068625C3-B546-44A5-B525-B7CC092E5AD6}"/>
                        <w:text/>
                      </w:sdtPr>
                      <w:sdtEndPr/>
                      <w:sdtContent>
                        <w:r w:rsidR="00D14C5D">
                          <w:t>2</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4EA223" w14:textId="77777777" w:rsidR="00244011" w:rsidRDefault="00244011" w:rsidP="00664D04">
    <w:pPr>
      <w:pStyle w:val="Brdtext"/>
    </w:pPr>
    <w:r>
      <w:rPr>
        <w:noProof/>
        <w:lang w:eastAsia="sv-SE"/>
      </w:rPr>
      <mc:AlternateContent>
        <mc:Choice Requires="wps">
          <w:drawing>
            <wp:anchor distT="0" distB="0" distL="0" distR="0" simplePos="0" relativeHeight="25165832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8" name="Textruta 6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3E0553" w14:textId="4B1B8569" w:rsidR="00244011" w:rsidRDefault="00DB3A03" w:rsidP="00664D04">
                          <w:pPr>
                            <w:pStyle w:val="Brdtext"/>
                            <w:jc w:val="left"/>
                          </w:pPr>
                          <w:sdt>
                            <w:sdtPr>
                              <w:alias w:val="NummerEtikett"/>
                              <w:tag w:val="NummerEtikett"/>
                              <w:id w:val="1824386117"/>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2011479736"/>
                              <w:lock w:val="sdtContentLocked"/>
                              <w:showingPlcHdr/>
                              <w:dataBinding w:prefixMappings="xmlns:ns0='http://rkdhs/mallar/lagstiftning/Prop/Prop.xsd'" w:xpath="/ns0:dokumentvärden[1]/ns0:dokumentnummer[1]" w:storeItemID="{068625C3-B546-44A5-B525-B7CC092E5AD6}"/>
                              <w:text/>
                            </w:sdtPr>
                            <w:sdtEndPr/>
                            <w:sdtContent>
                              <w:r w:rsidR="00B903BC" w:rsidRPr="00B903BC">
                                <w:t>2023/24:152</w:t>
                              </w:r>
                            </w:sdtContent>
                          </w:sdt>
                        </w:p>
                        <w:p w14:paraId="7671950B" w14:textId="7F68561A" w:rsidR="00624359" w:rsidRPr="00C7375F" w:rsidRDefault="00DB3A03" w:rsidP="00C7375F">
                          <w:pPr>
                            <w:pStyle w:val="Brdtext"/>
                          </w:pPr>
                          <w:sdt>
                            <w:sdtPr>
                              <w:alias w:val="BilageEtikett"/>
                              <w:tag w:val="BilageEtikett"/>
                              <w:id w:val="-52544023"/>
                              <w:lock w:val="sdtContentLocked"/>
                              <w:dataBinding w:prefixMappings="xmlns:ns0='http://rkdhs/mallar/lagstiftning/Prop/Prop.xsd'" w:xpath="/ns0:dokumentvärden[1]/ns0:bilagor[1]/ns0:bilaga[2]/@bilageetikett" w:storeItemID="{068625C3-B546-44A5-B525-B7CC092E5AD6}"/>
                              <w:text/>
                            </w:sdtPr>
                            <w:sdtEndPr/>
                            <w:sdtContent>
                              <w:r w:rsidR="00D14C5D">
                                <w:t>Bilaga</w:t>
                              </w:r>
                            </w:sdtContent>
                          </w:sdt>
                          <w:r w:rsidR="00624359">
                            <w:t xml:space="preserve"> </w:t>
                          </w:r>
                          <w:sdt>
                            <w:sdtPr>
                              <w:alias w:val="BilageNummer"/>
                              <w:tag w:val="BilageNummer"/>
                              <w:id w:val="2018578989"/>
                              <w:lock w:val="sdtContentLocked"/>
                              <w:dataBinding w:prefixMappings="xmlns:ns0='http://rkdhs/mallar/lagstiftning/Prop/Prop.xsd'" w:xpath="/ns0:dokumentvärden[1]/ns0:bilagor[1]/ns0:bilaga[2]/@bilagenummer" w:storeItemID="{068625C3-B546-44A5-B525-B7CC092E5AD6}"/>
                              <w:text/>
                            </w:sdtPr>
                            <w:sdtEndPr/>
                            <w:sdtContent>
                              <w:r w:rsidR="00D14C5D">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68" o:spid="_x0000_s1112" type="#_x0000_t202" style="position:absolute;left:0;text-align:left;margin-left:29.4pt;margin-top:34.85pt;width:89.85pt;height:9.6pt;z-index:2516583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o08HegIAAG0FAAAOAAAAZHJzL2Uyb0RvYy54bWysVEtv2zAMvg/YfxB0Xx1nSdcGcYqsRYcB&#10;QVssHXpWZKkxJouaxMTOfv0o2Xms66XDLjJlvsSPHzm9amvDtsqHCmzB87MBZ8pKKCv7XPDvj7cf&#10;LjgLKGwpDFhV8J0K/Gr2/t20cRM1hDWYUnlGQWyYNK7ga0Q3ybIg16oW4QycsqTU4GuBdPXPWelF&#10;Q9Frkw0Hg/OsAV86D1KFQH9vOiWfpfhaK4n3WgeFzBSc3obp9OlcxTObTcXk2Qu3rmT/DPEPr6hF&#10;ZSnpIdSNQME2vvorVF1JDwE0nkmoM9C6kirVQNXkgxfVLNfCqVQLgRPcAabw/8LKu+3SPXiG7Wdo&#10;qYERkMaFSaCfsZ5W+zp+6aWM9ATh7gCbapHJ6JSPcuoFZ5J0+TC/HCZcs6O38wG/KKhZFAruqS0J&#10;LbFdBKSMZLo3ickCmKq8rYxJl0gFdW082wpqosH0RvL4w8pY1hT8/ON4kAJbiO5dZGNjGJXI0Kc7&#10;Vpgk3BkVbYz9pjSrylToK7mFlMoe8ifraKUp1Vsce/vjq97i3NVBHikzWDw415UFn6pP03OErPyx&#10;h0x39gT4Sd1RxHbVUuEFvxjvGbCCckfE8NDNTHDytqLuLUTAB+FpSKjhNPh4T4c2QOhDL3G2Bv/r&#10;tf/RnrhLWs4aGrqCh58b4RVn5qslVl/mo1Gc0nQZjT8R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AujTwd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103E0553" w14:textId="4B1B8569" w:rsidR="00244011" w:rsidRDefault="00DB3A03" w:rsidP="00664D04">
                    <w:pPr>
                      <w:pStyle w:val="Brdtext"/>
                      <w:jc w:val="left"/>
                    </w:pPr>
                    <w:sdt>
                      <w:sdtPr>
                        <w:alias w:val="NummerEtikett"/>
                        <w:tag w:val="NummerEtikett"/>
                        <w:id w:val="1824386117"/>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2011479736"/>
                        <w:lock w:val="sdtContentLocked"/>
                        <w:showingPlcHdr/>
                        <w:dataBinding w:prefixMappings="xmlns:ns0='http://rkdhs/mallar/lagstiftning/Prop/Prop.xsd'" w:xpath="/ns0:dokumentvärden[1]/ns0:dokumentnummer[1]" w:storeItemID="{068625C3-B546-44A5-B525-B7CC092E5AD6}"/>
                        <w:text/>
                      </w:sdtPr>
                      <w:sdtEndPr/>
                      <w:sdtContent>
                        <w:r w:rsidR="00B903BC" w:rsidRPr="00B903BC">
                          <w:t>2023/24:152</w:t>
                        </w:r>
                      </w:sdtContent>
                    </w:sdt>
                  </w:p>
                  <w:p w14:paraId="7671950B" w14:textId="7F68561A" w:rsidR="00624359" w:rsidRPr="00C7375F" w:rsidRDefault="00DB3A03" w:rsidP="00C7375F">
                    <w:pPr>
                      <w:pStyle w:val="Brdtext"/>
                    </w:pPr>
                    <w:sdt>
                      <w:sdtPr>
                        <w:alias w:val="BilageEtikett"/>
                        <w:tag w:val="BilageEtikett"/>
                        <w:id w:val="-52544023"/>
                        <w:lock w:val="sdtContentLocked"/>
                        <w:dataBinding w:prefixMappings="xmlns:ns0='http://rkdhs/mallar/lagstiftning/Prop/Prop.xsd'" w:xpath="/ns0:dokumentvärden[1]/ns0:bilagor[1]/ns0:bilaga[2]/@bilageetikett" w:storeItemID="{068625C3-B546-44A5-B525-B7CC092E5AD6}"/>
                        <w:text/>
                      </w:sdtPr>
                      <w:sdtEndPr/>
                      <w:sdtContent>
                        <w:r w:rsidR="00D14C5D">
                          <w:t>Bilaga</w:t>
                        </w:r>
                      </w:sdtContent>
                    </w:sdt>
                    <w:r w:rsidR="00624359">
                      <w:t xml:space="preserve"> </w:t>
                    </w:r>
                    <w:sdt>
                      <w:sdtPr>
                        <w:alias w:val="BilageNummer"/>
                        <w:tag w:val="BilageNummer"/>
                        <w:id w:val="2018578989"/>
                        <w:lock w:val="sdtContentLocked"/>
                        <w:dataBinding w:prefixMappings="xmlns:ns0='http://rkdhs/mallar/lagstiftning/Prop/Prop.xsd'" w:xpath="/ns0:dokumentvärden[1]/ns0:bilagor[1]/ns0:bilaga[2]/@bilagenummer" w:storeItemID="{068625C3-B546-44A5-B525-B7CC092E5AD6}"/>
                        <w:text/>
                      </w:sdtPr>
                      <w:sdtEndPr/>
                      <w:sdtContent>
                        <w:r w:rsidR="00D14C5D">
                          <w:t>2</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F28FC5" w14:textId="77777777" w:rsidR="00244011" w:rsidRDefault="00244011" w:rsidP="00EE1584">
    <w:pPr>
      <w:pStyle w:val="Brdtext"/>
    </w:pPr>
    <w:r>
      <w:rPr>
        <w:noProof/>
        <w:lang w:eastAsia="sv-SE"/>
      </w:rPr>
      <mc:AlternateContent>
        <mc:Choice Requires="wps">
          <w:drawing>
            <wp:anchor distT="0" distB="0" distL="0" distR="0" simplePos="0" relativeHeight="25165835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7" name="Textruta 6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1AACA3" w14:textId="454FE84E" w:rsidR="00244011" w:rsidRDefault="00DB3A03" w:rsidP="00A118D8">
                          <w:pPr>
                            <w:pStyle w:val="Brdtext"/>
                            <w:jc w:val="left"/>
                          </w:pPr>
                          <w:sdt>
                            <w:sdtPr>
                              <w:alias w:val="NummerEtikett"/>
                              <w:tag w:val="NummerEtikett"/>
                              <w:id w:val="817609129"/>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581136856"/>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p w14:paraId="0228E4DC" w14:textId="29942CF4" w:rsidR="00624359" w:rsidRPr="00C7375F" w:rsidRDefault="00DB3A03" w:rsidP="00C7375F">
                          <w:pPr>
                            <w:pStyle w:val="Brdtext"/>
                          </w:pPr>
                          <w:sdt>
                            <w:sdtPr>
                              <w:alias w:val="BilageEtikett"/>
                              <w:tag w:val="BilageEtikett"/>
                              <w:id w:val="-339704632"/>
                              <w:lock w:val="sdtContentLocked"/>
                              <w:dataBinding w:prefixMappings="xmlns:ns0='http://rkdhs/mallar/lagstiftning/Prop/Prop.xsd'" w:xpath="/ns0:dokumentvärden[1]/ns0:bilagor[1]/ns0:bilaga[2]/@bilageetikett" w:storeItemID="{068625C3-B546-44A5-B525-B7CC092E5AD6}"/>
                              <w:text/>
                            </w:sdtPr>
                            <w:sdtEndPr/>
                            <w:sdtContent>
                              <w:r w:rsidR="00D14C5D">
                                <w:t>Bilaga</w:t>
                              </w:r>
                            </w:sdtContent>
                          </w:sdt>
                          <w:r w:rsidR="00624359">
                            <w:t xml:space="preserve"> </w:t>
                          </w:r>
                          <w:sdt>
                            <w:sdtPr>
                              <w:alias w:val="BilageNummer"/>
                              <w:tag w:val="BilageNummer"/>
                              <w:id w:val="945812679"/>
                              <w:lock w:val="sdtContentLocked"/>
                              <w:dataBinding w:prefixMappings="xmlns:ns0='http://rkdhs/mallar/lagstiftning/Prop/Prop.xsd'" w:xpath="/ns0:dokumentvärden[1]/ns0:bilagor[1]/ns0:bilaga[2]/@bilagenummer" w:storeItemID="{068625C3-B546-44A5-B525-B7CC092E5AD6}"/>
                              <w:text/>
                            </w:sdtPr>
                            <w:sdtEndPr/>
                            <w:sdtContent>
                              <w:r w:rsidR="00D14C5D">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67" o:spid="_x0000_s1113" type="#_x0000_t202" style="position:absolute;left:0;text-align:left;margin-left:348.15pt;margin-top:35.45pt;width:89.85pt;height:9.6pt;z-index:2516583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c+6jegIAAG0FAAAOAAAAZHJzL2Uyb0RvYy54bWysVEtv2zAMvg/YfxB0Xx1nadYGcYqsRYcB&#10;QVssHXpWZKkxJouaxMTOfv0o2Xms66XDLjJlvsSPHzm9amvDtsqHCmzB87MBZ8pKKCv7XPDvj7cf&#10;LjgLKGwpDFhV8J0K/Gr2/t20cRM1hDWYUnlGQWyYNK7ga0Q3ybIg16oW4QycsqTU4GuBdPXPWelF&#10;Q9Frkw0Hg3HWgC+dB6lCoL83nZLPUnytlcR7rYNCZgpOb8N0+nSu4pnNpmLy7IVbV7J/hviHV9Si&#10;spT0EOpGoGAbX/0Vqq6khwAazyTUGWhdSZVqoGrywYtqlmvhVKqFwAnuAFP4f2Hl3XbpHjzD9jO0&#10;1MAISOPCJNDPWE+rfR2/9FJGeoJwd4BNtchkdMpHOfWCM0m6fJhfDhOu2dHb+YBfFNQsCgX31JaE&#10;ltguAlJGMt2bxGQBTFXeVsakS6SCujaebQU10WB6I3n8YWUsawo+/ng+SIEtRPcusrExjEpk6NMd&#10;K0wS7oyKNsZ+U5pVZSr0ldxCSmUP+ZN1tNKU6i2Ovf3xVW9x7uogj5QZLB6c68qCT9Wn6TlCVv7Y&#10;Q6Y7ewL8pO4oYrtqqfCCX4z3DFhBuSNieOhmJjh5W1H3FiLgg/A0JNRwGny8p0MbIPShlzhbg//1&#10;2v9oT9wlLWcNDV3Bw8+N8Ioz89USqy/z0ShOabqMzj8R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Mtz7qN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161AACA3" w14:textId="454FE84E" w:rsidR="00244011" w:rsidRDefault="00DB3A03" w:rsidP="00A118D8">
                    <w:pPr>
                      <w:pStyle w:val="Brdtext"/>
                      <w:jc w:val="left"/>
                    </w:pPr>
                    <w:sdt>
                      <w:sdtPr>
                        <w:alias w:val="NummerEtikett"/>
                        <w:tag w:val="NummerEtikett"/>
                        <w:id w:val="817609129"/>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581136856"/>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p w14:paraId="0228E4DC" w14:textId="29942CF4" w:rsidR="00624359" w:rsidRPr="00C7375F" w:rsidRDefault="00DB3A03" w:rsidP="00C7375F">
                    <w:pPr>
                      <w:pStyle w:val="Brdtext"/>
                    </w:pPr>
                    <w:sdt>
                      <w:sdtPr>
                        <w:alias w:val="BilageEtikett"/>
                        <w:tag w:val="BilageEtikett"/>
                        <w:id w:val="-339704632"/>
                        <w:lock w:val="sdtContentLocked"/>
                        <w:dataBinding w:prefixMappings="xmlns:ns0='http://rkdhs/mallar/lagstiftning/Prop/Prop.xsd'" w:xpath="/ns0:dokumentvärden[1]/ns0:bilagor[1]/ns0:bilaga[2]/@bilageetikett" w:storeItemID="{068625C3-B546-44A5-B525-B7CC092E5AD6}"/>
                        <w:text/>
                      </w:sdtPr>
                      <w:sdtEndPr/>
                      <w:sdtContent>
                        <w:r w:rsidR="00D14C5D">
                          <w:t>Bilaga</w:t>
                        </w:r>
                      </w:sdtContent>
                    </w:sdt>
                    <w:r w:rsidR="00624359">
                      <w:t xml:space="preserve"> </w:t>
                    </w:r>
                    <w:sdt>
                      <w:sdtPr>
                        <w:alias w:val="BilageNummer"/>
                        <w:tag w:val="BilageNummer"/>
                        <w:id w:val="945812679"/>
                        <w:lock w:val="sdtContentLocked"/>
                        <w:dataBinding w:prefixMappings="xmlns:ns0='http://rkdhs/mallar/lagstiftning/Prop/Prop.xsd'" w:xpath="/ns0:dokumentvärden[1]/ns0:bilagor[1]/ns0:bilaga[2]/@bilagenummer" w:storeItemID="{068625C3-B546-44A5-B525-B7CC092E5AD6}"/>
                        <w:text/>
                      </w:sdtPr>
                      <w:sdtEndPr/>
                      <w:sdtContent>
                        <w:r w:rsidR="00D14C5D">
                          <w:t>2</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D3AAE8" w14:textId="77777777" w:rsidR="00244011" w:rsidRDefault="00244011" w:rsidP="00664D04">
    <w:pPr>
      <w:pStyle w:val="Brdtext"/>
    </w:pPr>
    <w:r>
      <w:rPr>
        <w:noProof/>
        <w:lang w:eastAsia="sv-SE"/>
      </w:rPr>
      <mc:AlternateContent>
        <mc:Choice Requires="wps">
          <w:drawing>
            <wp:anchor distT="0" distB="0" distL="0" distR="0" simplePos="0" relativeHeight="25165832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0" name="Textruta 7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42FFDA" w14:textId="3CA1D5DB" w:rsidR="00244011" w:rsidRDefault="00DB3A03" w:rsidP="00664D04">
                          <w:pPr>
                            <w:pStyle w:val="Brdtext"/>
                            <w:jc w:val="left"/>
                          </w:pPr>
                          <w:sdt>
                            <w:sdtPr>
                              <w:alias w:val="NummerEtikett"/>
                              <w:tag w:val="NummerEtikett"/>
                              <w:id w:val="-323280638"/>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944290251"/>
                              <w:lock w:val="sdtContentLocked"/>
                              <w:showingPlcHdr/>
                              <w:dataBinding w:prefixMappings="xmlns:ns0='http://rkdhs/mallar/lagstiftning/Prop/Prop.xsd'" w:xpath="/ns0:dokumentvärden[1]/ns0:dokumentnummer[1]" w:storeItemID="{068625C3-B546-44A5-B525-B7CC092E5AD6}"/>
                              <w:text/>
                            </w:sdtPr>
                            <w:sdtEndPr/>
                            <w:sdtContent>
                              <w:r w:rsidR="00B903BC" w:rsidRPr="00B903BC">
                                <w:t>2023/24:152</w:t>
                              </w:r>
                            </w:sdtContent>
                          </w:sdt>
                        </w:p>
                        <w:p w14:paraId="304EF4CE" w14:textId="34B5E128" w:rsidR="00624359" w:rsidRPr="00C7375F" w:rsidRDefault="00DB3A03" w:rsidP="00C7375F">
                          <w:pPr>
                            <w:pStyle w:val="Brdtext"/>
                          </w:pPr>
                          <w:sdt>
                            <w:sdtPr>
                              <w:alias w:val="BilageEtikett"/>
                              <w:tag w:val="BilageEtikett"/>
                              <w:id w:val="-1071351634"/>
                              <w:lock w:val="sdtContentLocked"/>
                              <w:dataBinding w:prefixMappings="xmlns:ns0='http://rkdhs/mallar/lagstiftning/Prop/Prop.xsd'" w:xpath="/ns0:dokumentvärden[1]/ns0:bilagor[1]/ns0:bilaga[3]/@bilageetikett" w:storeItemID="{068625C3-B546-44A5-B525-B7CC092E5AD6}"/>
                              <w:text/>
                            </w:sdtPr>
                            <w:sdtEndPr/>
                            <w:sdtContent>
                              <w:r w:rsidR="004307A0">
                                <w:t>Bilaga 3</w:t>
                              </w:r>
                            </w:sdtContent>
                          </w:sdt>
                          <w:r w:rsidR="00624359">
                            <w:t xml:space="preserve"> </w:t>
                          </w:r>
                          <w:sdt>
                            <w:sdtPr>
                              <w:alias w:val="BilageNummer"/>
                              <w:tag w:val="BilageNummer"/>
                              <w:id w:val="131536630"/>
                              <w:lock w:val="sdtContentLocked"/>
                              <w:showingPlcHdr/>
                              <w:dataBinding w:prefixMappings="xmlns:ns0='http://rkdhs/mallar/lagstiftning/Prop/Prop.xsd'" w:xpath="/ns0:dokumentvärden[1]/ns0:bilagor[1]/ns0:bilaga[3]/@bilagenummer" w:storeItemID="{068625C3-B546-44A5-B525-B7CC092E5AD6}"/>
                              <w:text/>
                            </w:sdtPr>
                            <w:sdtEndPr/>
                            <w:sdtContent>
                              <w:r w:rsidR="004307A0">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70" o:spid="_x0000_s1117" type="#_x0000_t202" style="position:absolute;left:0;text-align:left;margin-left:29.4pt;margin-top:34.85pt;width:89.85pt;height:9.6pt;z-index:2516583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97PxeQIAAG0FAAAOAAAAZHJzL2Uyb0RvYy54bWysVE1v2zAMvQ/YfxB0XxxnabcEdYqsRYcB&#10;QVssHXpWZKkxJouaxMTOfn0p2flY10uHXWxKfCRF8pEXl21t2Fb5UIEteD4YcqashLKyTwX/8XDz&#10;4TNnAYUthQGrCr5TgV/O3r+7aNxUjWANplSekRMbpo0r+BrRTbMsyLWqRRiAU5aUGnwtkI7+KSu9&#10;aMh7bbLRcHieNeBL50GqEOj2ulPyWfKvtZJ4p3VQyEzB6W2Yvj59V/GbzS7E9MkLt65k/wzxD6+o&#10;RWUp6MHVtUDBNr76y1VdSQ8BNA4k1BloXUmVcqBs8uGLbJZr4VTKhYoT3KFM4f+5lbfbpbv3DNsv&#10;0FIDY0EaF6aBLmM+rfZ1/NNLGemphLtD2VSLTEajfJxTLziTpMtH+WSU6podrZ0P+FVBzaJQcE9t&#10;SdUS20VAikjQPSQGC2Cq8qYyJh0iFdSV8WwrqIkG0xvJ4g+Usawp+PnHs2FybCGad56NjW5UIkMf&#10;7phhknBnVMQY+11pVpUp0VdiCymVPcRP6IjSFOothj3++Kq3GHd5kEWKDBYPxnVlwafs0/QcS1b+&#10;3JdMd3gq+EneUcR21VLiBZ+k1sWrFZQ7IoaHbmaCkzcVdW8hAt4LT0NCDafBxzv6aANUfeglztbg&#10;f792H/HEXdJy1tDQFTz82givODPfLLF6ko/HcUrTYXz2iYjE/Klmdaqxm/oKiBI5rRgnkxjxaPai&#10;9lA/0n6Yx6ikElZS7ILjXrzCbhXQfpFqPk8gmksncGGXTkbXscyRmw/to/CuJzAS9W9hP55i+oLH&#10;HTZaBjffIHExkfxY1b4BNNOJ+/3+iUvj9JxQxy05ew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Ffez8X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0542FFDA" w14:textId="3CA1D5DB" w:rsidR="00244011" w:rsidRDefault="00DB3A03" w:rsidP="00664D04">
                    <w:pPr>
                      <w:pStyle w:val="Brdtext"/>
                      <w:jc w:val="left"/>
                    </w:pPr>
                    <w:sdt>
                      <w:sdtPr>
                        <w:alias w:val="NummerEtikett"/>
                        <w:tag w:val="NummerEtikett"/>
                        <w:id w:val="-323280638"/>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944290251"/>
                        <w:lock w:val="sdtContentLocked"/>
                        <w:showingPlcHdr/>
                        <w:dataBinding w:prefixMappings="xmlns:ns0='http://rkdhs/mallar/lagstiftning/Prop/Prop.xsd'" w:xpath="/ns0:dokumentvärden[1]/ns0:dokumentnummer[1]" w:storeItemID="{068625C3-B546-44A5-B525-B7CC092E5AD6}"/>
                        <w:text/>
                      </w:sdtPr>
                      <w:sdtEndPr/>
                      <w:sdtContent>
                        <w:r w:rsidR="00B903BC" w:rsidRPr="00B903BC">
                          <w:t>2023/24:152</w:t>
                        </w:r>
                      </w:sdtContent>
                    </w:sdt>
                  </w:p>
                  <w:p w14:paraId="304EF4CE" w14:textId="34B5E128" w:rsidR="00624359" w:rsidRPr="00C7375F" w:rsidRDefault="00DB3A03" w:rsidP="00C7375F">
                    <w:pPr>
                      <w:pStyle w:val="Brdtext"/>
                    </w:pPr>
                    <w:sdt>
                      <w:sdtPr>
                        <w:alias w:val="BilageEtikett"/>
                        <w:tag w:val="BilageEtikett"/>
                        <w:id w:val="-1071351634"/>
                        <w:lock w:val="sdtContentLocked"/>
                        <w:dataBinding w:prefixMappings="xmlns:ns0='http://rkdhs/mallar/lagstiftning/Prop/Prop.xsd'" w:xpath="/ns0:dokumentvärden[1]/ns0:bilagor[1]/ns0:bilaga[3]/@bilageetikett" w:storeItemID="{068625C3-B546-44A5-B525-B7CC092E5AD6}"/>
                        <w:text/>
                      </w:sdtPr>
                      <w:sdtEndPr/>
                      <w:sdtContent>
                        <w:r w:rsidR="004307A0">
                          <w:t>Bilaga 3</w:t>
                        </w:r>
                      </w:sdtContent>
                    </w:sdt>
                    <w:r w:rsidR="00624359">
                      <w:t xml:space="preserve"> </w:t>
                    </w:r>
                    <w:sdt>
                      <w:sdtPr>
                        <w:alias w:val="BilageNummer"/>
                        <w:tag w:val="BilageNummer"/>
                        <w:id w:val="131536630"/>
                        <w:lock w:val="sdtContentLocked"/>
                        <w:showingPlcHdr/>
                        <w:dataBinding w:prefixMappings="xmlns:ns0='http://rkdhs/mallar/lagstiftning/Prop/Prop.xsd'" w:xpath="/ns0:dokumentvärden[1]/ns0:bilagor[1]/ns0:bilaga[3]/@bilagenummer" w:storeItemID="{068625C3-B546-44A5-B525-B7CC092E5AD6}"/>
                        <w:text/>
                      </w:sdtPr>
                      <w:sdtEndPr/>
                      <w:sdtContent>
                        <w:r w:rsidR="004307A0">
                          <w:t xml:space="preserve">     </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F27934" w14:textId="77777777" w:rsidR="00244011" w:rsidRDefault="00244011" w:rsidP="00EE1584">
    <w:pPr>
      <w:pStyle w:val="Brdtext"/>
    </w:pPr>
    <w:r>
      <w:rPr>
        <w:noProof/>
        <w:lang w:eastAsia="sv-SE"/>
      </w:rPr>
      <mc:AlternateContent>
        <mc:Choice Requires="wps">
          <w:drawing>
            <wp:anchor distT="0" distB="0" distL="0" distR="0" simplePos="0" relativeHeight="25165835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9" name="Textruta 6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546260" w14:textId="2245286E" w:rsidR="00244011" w:rsidRDefault="00DB3A03" w:rsidP="00A118D8">
                          <w:pPr>
                            <w:pStyle w:val="Brdtext"/>
                            <w:jc w:val="left"/>
                          </w:pPr>
                          <w:sdt>
                            <w:sdtPr>
                              <w:alias w:val="NummerEtikett"/>
                              <w:tag w:val="NummerEtikett"/>
                              <w:id w:val="-2103634755"/>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501045101"/>
                              <w:lock w:val="sdtContentLocked"/>
                              <w:showingPlcHdr/>
                              <w:dataBinding w:prefixMappings="xmlns:ns0='http://rkdhs/mallar/lagstiftning/Prop/Prop.xsd'" w:xpath="/ns0:dokumentvärden[1]/ns0:dokumentnummer[1]" w:storeItemID="{068625C3-B546-44A5-B525-B7CC092E5AD6}"/>
                              <w:text/>
                            </w:sdtPr>
                            <w:sdtEndPr/>
                            <w:sdtContent>
                              <w:r w:rsidR="00B903BC" w:rsidRPr="00B903BC">
                                <w:t>2023/24:152</w:t>
                              </w:r>
                            </w:sdtContent>
                          </w:sdt>
                        </w:p>
                        <w:p w14:paraId="2F9CAD96" w14:textId="468F27F1" w:rsidR="00624359" w:rsidRPr="00C7375F" w:rsidRDefault="00DB3A03" w:rsidP="00C7375F">
                          <w:pPr>
                            <w:pStyle w:val="Brdtext"/>
                          </w:pPr>
                          <w:sdt>
                            <w:sdtPr>
                              <w:alias w:val="BilageEtikett"/>
                              <w:tag w:val="BilageEtikett"/>
                              <w:id w:val="1366795457"/>
                              <w:lock w:val="sdtContentLocked"/>
                              <w:dataBinding w:prefixMappings="xmlns:ns0='http://rkdhs/mallar/lagstiftning/Prop/Prop.xsd'" w:xpath="/ns0:dokumentvärden[1]/ns0:bilagor[1]/ns0:bilaga[3]/@bilageetikett" w:storeItemID="{068625C3-B546-44A5-B525-B7CC092E5AD6}"/>
                              <w:text/>
                            </w:sdtPr>
                            <w:sdtEndPr/>
                            <w:sdtContent>
                              <w:r w:rsidR="004307A0">
                                <w:t>Bilaga 3</w:t>
                              </w:r>
                            </w:sdtContent>
                          </w:sdt>
                          <w:r w:rsidR="00624359">
                            <w:t xml:space="preserve"> </w:t>
                          </w:r>
                          <w:sdt>
                            <w:sdtPr>
                              <w:alias w:val="BilageNummer"/>
                              <w:tag w:val="BilageNummer"/>
                              <w:id w:val="-660382996"/>
                              <w:lock w:val="sdtContentLocked"/>
                              <w:showingPlcHdr/>
                              <w:dataBinding w:prefixMappings="xmlns:ns0='http://rkdhs/mallar/lagstiftning/Prop/Prop.xsd'" w:xpath="/ns0:dokumentvärden[1]/ns0:bilagor[1]/ns0:bilaga[3]/@bilagenummer" w:storeItemID="{068625C3-B546-44A5-B525-B7CC092E5AD6}"/>
                              <w:text/>
                            </w:sdtPr>
                            <w:sdtEndPr/>
                            <w:sdtContent>
                              <w:r w:rsidR="004307A0">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69" o:spid="_x0000_s1118" type="#_x0000_t202" style="position:absolute;left:0;text-align:left;margin-left:348.15pt;margin-top:35.45pt;width:89.85pt;height:9.6pt;z-index:2516583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fwkeQIAAG0FAAAOAAAAZHJzL2Uyb0RvYy54bWysVEtv2zAMvg/YfxB0XxxnabcEdYqsRYcB&#10;QVssHXpWZKkxJouaxMTOfn0p2Xms66XDLjJlvsSPH3lx2daGbZUPFdiC54MhZ8pKKCv7VPAfDzcf&#10;PnMWUNhSGLCq4DsV+OXs/buLxk3VCNZgSuUZBbFh2riCrxHdNMuCXKtahAE4ZUmpwdcC6eqfstKL&#10;hqLXJhsNh+dZA750HqQKgf5ed0o+S/G1VhLvtA4KmSk4vQ3T6dO5imc2uxDTJy/cupL9M8Q/vKIW&#10;laWkh1DXAgXb+OqvUHUlPQTQOJBQZ6B1JVWqgarJhy+qWa6FU6kWAie4A0zh/4WVt9ulu/cM2y/Q&#10;UgMjII0L00A/Yz2t9nX80ksZ6QnC3QE21SKT0Skf59QLziTp8lE+GSVcs6O38wG/KqhZFAruqS0J&#10;LbFdBKSMZLo3ickCmKq8qYxJl0gFdWU82wpqosH0RvL4w8pY1hT8/OPZMAW2EN27yMbGMCqRoU93&#10;rDBJuDMq2hj7XWlWlanQV3ILKZU95E/W0UpTqrc49vbHV73FuauDPFJmsHhwrisLPlWfpucIWflz&#10;D5nu7Anwk7qjiO2qpcILPjkwYAXljojhoZuZ4ORNRd1biID3wtOQUMNp8PGODm2A0Ide4mwN/vdr&#10;/6M9cZe0nDU0dAUPvzbCK87MN0usnuTjcZzSdBmffSIiMX+qWZ1q7Ka+AqJETivGySRGezR7UXuo&#10;H2k/zGNWUgkrKXfBcS9eYbcKaL9INZ8nI5pLJ3Bhl07G0BHmyM2H9lF41xMYifq3sB9PMX3B4842&#10;egY33yBxMZE8At2h2jeAZjpxv98/cWmc3pPVcUvOng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akX8JH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75546260" w14:textId="2245286E" w:rsidR="00244011" w:rsidRDefault="00DB3A03" w:rsidP="00A118D8">
                    <w:pPr>
                      <w:pStyle w:val="Brdtext"/>
                      <w:jc w:val="left"/>
                    </w:pPr>
                    <w:sdt>
                      <w:sdtPr>
                        <w:alias w:val="NummerEtikett"/>
                        <w:tag w:val="NummerEtikett"/>
                        <w:id w:val="-2103634755"/>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501045101"/>
                        <w:lock w:val="sdtContentLocked"/>
                        <w:showingPlcHdr/>
                        <w:dataBinding w:prefixMappings="xmlns:ns0='http://rkdhs/mallar/lagstiftning/Prop/Prop.xsd'" w:xpath="/ns0:dokumentvärden[1]/ns0:dokumentnummer[1]" w:storeItemID="{068625C3-B546-44A5-B525-B7CC092E5AD6}"/>
                        <w:text/>
                      </w:sdtPr>
                      <w:sdtEndPr/>
                      <w:sdtContent>
                        <w:r w:rsidR="00B903BC" w:rsidRPr="00B903BC">
                          <w:t>2023/24:152</w:t>
                        </w:r>
                      </w:sdtContent>
                    </w:sdt>
                  </w:p>
                  <w:p w14:paraId="2F9CAD96" w14:textId="468F27F1" w:rsidR="00624359" w:rsidRPr="00C7375F" w:rsidRDefault="00DB3A03" w:rsidP="00C7375F">
                    <w:pPr>
                      <w:pStyle w:val="Brdtext"/>
                    </w:pPr>
                    <w:sdt>
                      <w:sdtPr>
                        <w:alias w:val="BilageEtikett"/>
                        <w:tag w:val="BilageEtikett"/>
                        <w:id w:val="1366795457"/>
                        <w:lock w:val="sdtContentLocked"/>
                        <w:dataBinding w:prefixMappings="xmlns:ns0='http://rkdhs/mallar/lagstiftning/Prop/Prop.xsd'" w:xpath="/ns0:dokumentvärden[1]/ns0:bilagor[1]/ns0:bilaga[3]/@bilageetikett" w:storeItemID="{068625C3-B546-44A5-B525-B7CC092E5AD6}"/>
                        <w:text/>
                      </w:sdtPr>
                      <w:sdtEndPr/>
                      <w:sdtContent>
                        <w:r w:rsidR="004307A0">
                          <w:t>Bilaga 3</w:t>
                        </w:r>
                      </w:sdtContent>
                    </w:sdt>
                    <w:r w:rsidR="00624359">
                      <w:t xml:space="preserve"> </w:t>
                    </w:r>
                    <w:sdt>
                      <w:sdtPr>
                        <w:alias w:val="BilageNummer"/>
                        <w:tag w:val="BilageNummer"/>
                        <w:id w:val="-660382996"/>
                        <w:lock w:val="sdtContentLocked"/>
                        <w:showingPlcHdr/>
                        <w:dataBinding w:prefixMappings="xmlns:ns0='http://rkdhs/mallar/lagstiftning/Prop/Prop.xsd'" w:xpath="/ns0:dokumentvärden[1]/ns0:bilagor[1]/ns0:bilaga[3]/@bilagenummer" w:storeItemID="{068625C3-B546-44A5-B525-B7CC092E5AD6}"/>
                        <w:text/>
                      </w:sdtPr>
                      <w:sdtEndPr/>
                      <w:sdtContent>
                        <w:r w:rsidR="004307A0">
                          <w:t xml:space="preserve">     </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C2ECF5" w14:textId="77777777" w:rsidR="00244011" w:rsidRDefault="00244011" w:rsidP="00EE1584">
    <w:pPr>
      <w:pStyle w:val="Brdtext"/>
    </w:pP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4FCC97" w14:textId="77777777" w:rsidR="00244011" w:rsidRDefault="00244011" w:rsidP="00664D04">
    <w:pPr>
      <w:pStyle w:val="Brdtext"/>
    </w:pPr>
    <w:r>
      <w:rPr>
        <w:noProof/>
        <w:lang w:eastAsia="sv-SE"/>
      </w:rPr>
      <mc:AlternateContent>
        <mc:Choice Requires="wps">
          <w:drawing>
            <wp:anchor distT="0" distB="0" distL="0" distR="0" simplePos="0" relativeHeight="2516583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2" name="Textruta 7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4C83E9" w14:textId="75EEB9BC" w:rsidR="00244011" w:rsidRDefault="00DB3A03" w:rsidP="00664D04">
                          <w:pPr>
                            <w:pStyle w:val="Brdtext"/>
                            <w:jc w:val="left"/>
                          </w:pPr>
                          <w:sdt>
                            <w:sdtPr>
                              <w:alias w:val="NummerEtikett"/>
                              <w:tag w:val="NummerEtikett"/>
                              <w:id w:val="-1529247158"/>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976904843"/>
                              <w:lock w:val="sdtContentLocked"/>
                              <w:showingPlcHdr/>
                              <w:dataBinding w:prefixMappings="xmlns:ns0='http://rkdhs/mallar/lagstiftning/Prop/Prop.xsd'" w:xpath="/ns0:dokumentvärden[1]/ns0:dokumentnummer[1]" w:storeItemID="{068625C3-B546-44A5-B525-B7CC092E5AD6}"/>
                              <w:text/>
                            </w:sdtPr>
                            <w:sdtEndPr/>
                            <w:sdtContent>
                              <w:r w:rsidR="001E2938" w:rsidRPr="001E2938">
                                <w:t>2023/24:152</w:t>
                              </w:r>
                            </w:sdtContent>
                          </w:sdt>
                        </w:p>
                        <w:p w14:paraId="513A4766" w14:textId="490D4543" w:rsidR="00624359" w:rsidRPr="00C7375F" w:rsidRDefault="00DB3A03" w:rsidP="00C7375F">
                          <w:pPr>
                            <w:pStyle w:val="Brdtext"/>
                          </w:pPr>
                          <w:sdt>
                            <w:sdtPr>
                              <w:alias w:val="BilageEtikett"/>
                              <w:tag w:val="BilageEtikett"/>
                              <w:id w:val="-2019306971"/>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893470890"/>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72" o:spid="_x0000_s1122" type="#_x0000_t202" style="position:absolute;left:0;text-align:left;margin-left:29.4pt;margin-top:34.85pt;width:89.85pt;height:9.6pt;z-index:2516583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gCDHegIAAG0FAAAOAAAAZHJzL2Uyb0RvYy54bWysVEtv2zAMvg/YfxB0Xx1nSbcEdYqsRYYB&#10;RVssHXpWZKkxJouaxMTOfn0p2Xms66XDLjJlvsSPH3lx2daGbZUPFdiC52cDzpSVUFb2qeA/HhYf&#10;PnMWUNhSGLCq4DsV+OXs/buLxk3VENZgSuUZBbFh2riCrxHdNMuCXKtahDNwypJSg68F0tU/ZaUX&#10;DUWvTTYcDM6zBnzpPEgVAv297pR8luJrrSTeaR0UMlNwehum06dzFc9sdiGmT164dSX7Z4h/eEUt&#10;KktJD6GuBQq28dVfoepKegig8UxCnYHWlVSpBqomH7yoZrkWTqVaCJzgDjCF/xdW3m6X7t4zbL9A&#10;Sw2MgDQuTAP9jPW02tfxSy9lpCcIdwfYVItMRqd8lFMvOJOky4f5ZJhwzY7ezgf8qqBmUSi4p7Yk&#10;tMT2JiBlJNO9SUwWwFTlojImXSIV1JXxbCuoiQbTG8njDytjWVPw84/jQQpsIbp3kY2NYVQiQ5/u&#10;WGGScGdUtDH2u9KsKlOhr+QWUip7yJ+so5WmVG9x7O2Pr3qLc1cHeaTMYPHgXFcWfKo+Tc8RsvLn&#10;HjLd2RPgJ3VHEdtVS4UXfDLeM2AF5Y6I4aGbmeDkoqLu3YiA98LTkFDDafDxjg5tgNCHXuJsDf73&#10;a/+jPXGXtJw1NHQFD782wivOzDdLrJ7ko1Gc0nQZjT8RkZg/1axONXZTXwFRIqcV42QSoz2avag9&#10;1I+0H+YxK6mElZS74LgXr7BbBbRfpJrPkxHNpRN4Y5dOxtAR5sjNh/ZReNcTGIn6t7AfTzF9wePO&#10;NnoGN98gcTGRPALdodo3gGY6cb/fP3FpnN6T1XFLzp4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BSAIMd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404C83E9" w14:textId="75EEB9BC" w:rsidR="00244011" w:rsidRDefault="00DB3A03" w:rsidP="00664D04">
                    <w:pPr>
                      <w:pStyle w:val="Brdtext"/>
                      <w:jc w:val="left"/>
                    </w:pPr>
                    <w:sdt>
                      <w:sdtPr>
                        <w:alias w:val="NummerEtikett"/>
                        <w:tag w:val="NummerEtikett"/>
                        <w:id w:val="-1529247158"/>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976904843"/>
                        <w:lock w:val="sdtContentLocked"/>
                        <w:showingPlcHdr/>
                        <w:dataBinding w:prefixMappings="xmlns:ns0='http://rkdhs/mallar/lagstiftning/Prop/Prop.xsd'" w:xpath="/ns0:dokumentvärden[1]/ns0:dokumentnummer[1]" w:storeItemID="{068625C3-B546-44A5-B525-B7CC092E5AD6}"/>
                        <w:text/>
                      </w:sdtPr>
                      <w:sdtEndPr/>
                      <w:sdtContent>
                        <w:r w:rsidR="001E2938" w:rsidRPr="001E2938">
                          <w:t>2023/24:152</w:t>
                        </w:r>
                      </w:sdtContent>
                    </w:sdt>
                  </w:p>
                  <w:p w14:paraId="513A4766" w14:textId="490D4543" w:rsidR="00624359" w:rsidRPr="00C7375F" w:rsidRDefault="00DB3A03" w:rsidP="00C7375F">
                    <w:pPr>
                      <w:pStyle w:val="Brdtext"/>
                    </w:pPr>
                    <w:sdt>
                      <w:sdtPr>
                        <w:alias w:val="BilageEtikett"/>
                        <w:tag w:val="BilageEtikett"/>
                        <w:id w:val="-2019306971"/>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893470890"/>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8E29BD" w14:textId="098FAE19" w:rsidR="00244011" w:rsidRDefault="00244011" w:rsidP="004307A0">
    <w:pPr>
      <w:pStyle w:val="Brdtext"/>
      <w:tabs>
        <w:tab w:val="clear" w:pos="2268"/>
        <w:tab w:val="right" w:pos="5897"/>
      </w:tabs>
    </w:pPr>
    <w:r>
      <w:rPr>
        <w:noProof/>
        <w:lang w:eastAsia="sv-SE"/>
      </w:rPr>
      <mc:AlternateContent>
        <mc:Choice Requires="wps">
          <w:drawing>
            <wp:anchor distT="0" distB="0" distL="0" distR="0" simplePos="0" relativeHeight="251658356" behindDoc="0" locked="0" layoutInCell="1" allowOverlap="0" wp14:anchorId="6C270289" wp14:editId="203EF4C4">
              <wp:simplePos x="0" y="0"/>
              <wp:positionH relativeFrom="page">
                <wp:posOffset>4421505</wp:posOffset>
              </wp:positionH>
              <wp:positionV relativeFrom="page">
                <wp:posOffset>450215</wp:posOffset>
              </wp:positionV>
              <wp:extent cx="1141200" cy="121920"/>
              <wp:effectExtent l="0" t="0" r="1905" b="5080"/>
              <wp:wrapSquare wrapText="bothSides"/>
              <wp:docPr id="71" name="Textruta 7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1955DC" w14:textId="787BD82A" w:rsidR="004307A0" w:rsidRDefault="00DB3A03" w:rsidP="004307A0">
                          <w:pPr>
                            <w:pStyle w:val="Brdtext"/>
                            <w:jc w:val="left"/>
                          </w:pPr>
                          <w:sdt>
                            <w:sdtPr>
                              <w:alias w:val="NummerEtikett"/>
                              <w:tag w:val="NummerEtikett"/>
                              <w:id w:val="-1470591620"/>
                              <w:lock w:val="contentLocked"/>
                              <w:dataBinding w:prefixMappings="xmlns:ns0='http://rkdhs/mallar/lagstiftning/Prop/Prop.xsd'" w:xpath="/ns0:dokumentvärden[1]/ns0:dokumentnummer[1]/@etikett" w:storeItemID="{068625C3-B546-44A5-B525-B7CC092E5AD6}"/>
                              <w:text/>
                            </w:sdtPr>
                            <w:sdtEndPr/>
                            <w:sdtContent>
                              <w:r w:rsidR="004307A0">
                                <w:t>Prop.</w:t>
                              </w:r>
                            </w:sdtContent>
                          </w:sdt>
                          <w:r w:rsidR="004307A0">
                            <w:t xml:space="preserve"> </w:t>
                          </w:r>
                          <w:sdt>
                            <w:sdtPr>
                              <w:alias w:val="Nummer"/>
                              <w:tag w:val="Nummer"/>
                              <w:id w:val="783075818"/>
                              <w:lock w:val="contentLocked"/>
                              <w:showingPlcHdr/>
                              <w:dataBinding w:prefixMappings="xmlns:ns0='http://rkdhs/mallar/lagstiftning/Prop/Prop.xsd'" w:xpath="/ns0:dokumentvärden[1]/ns0:dokumentnummer[1]" w:storeItemID="{068625C3-B546-44A5-B525-B7CC092E5AD6}"/>
                              <w:text/>
                            </w:sdtPr>
                            <w:sdtEndPr/>
                            <w:sdtContent>
                              <w:r w:rsidR="004307A0">
                                <w:t>2023/24:152</w:t>
                              </w:r>
                            </w:sdtContent>
                          </w:sdt>
                        </w:p>
                        <w:p w14:paraId="57FFA8CB" w14:textId="77777777" w:rsidR="004307A0" w:rsidRPr="00C7375F" w:rsidRDefault="00DB3A03" w:rsidP="004307A0">
                          <w:pPr>
                            <w:pStyle w:val="Brdtext"/>
                          </w:pPr>
                          <w:sdt>
                            <w:sdtPr>
                              <w:alias w:val="BilageEtikett"/>
                              <w:tag w:val="BilageEtikett"/>
                              <w:id w:val="-1766058428"/>
                              <w:lock w:val="contentLocked"/>
                              <w:dataBinding w:prefixMappings="xmlns:ns0='http://rkdhs/mallar/lagstiftning/Prop/Prop.xsd'" w:xpath="/ns0:dokumentvärden[1]/ns0:bilagor[1]/ns0:bilaga[4]/@bilageetikett" w:storeItemID="{068625C3-B546-44A5-B525-B7CC092E5AD6}"/>
                              <w:text/>
                            </w:sdtPr>
                            <w:sdtEndPr/>
                            <w:sdtContent>
                              <w:r w:rsidR="004307A0">
                                <w:t>Bilaga</w:t>
                              </w:r>
                            </w:sdtContent>
                          </w:sdt>
                          <w:r w:rsidR="004307A0">
                            <w:t xml:space="preserve"> </w:t>
                          </w:r>
                          <w:sdt>
                            <w:sdtPr>
                              <w:alias w:val="BilageNummer"/>
                              <w:tag w:val="BilageNummer"/>
                              <w:id w:val="1912428901"/>
                              <w:lock w:val="contentLocked"/>
                              <w:dataBinding w:prefixMappings="xmlns:ns0='http://rkdhs/mallar/lagstiftning/Prop/Prop.xsd'" w:xpath="/ns0:dokumentvärden[1]/ns0:bilagor[1]/ns0:bilaga[4]/@bilagenummer" w:storeItemID="{068625C3-B546-44A5-B525-B7CC092E5AD6}"/>
                              <w:text/>
                            </w:sdtPr>
                            <w:sdtEndPr/>
                            <w:sdtContent>
                              <w:r w:rsidR="004307A0">
                                <w:t>4</w:t>
                              </w:r>
                            </w:sdtContent>
                          </w:sdt>
                        </w:p>
                        <w:p w14:paraId="2402BCEE" w14:textId="38796B62" w:rsidR="001E2938" w:rsidRPr="00C7375F" w:rsidRDefault="00DB3A03" w:rsidP="001E2938">
                          <w:pPr>
                            <w:pStyle w:val="Brdtext"/>
                          </w:pPr>
                          <w:sdt>
                            <w:sdtPr>
                              <w:alias w:val="BilageNummer"/>
                              <w:tag w:val="BilageNummer"/>
                              <w:id w:val="1215466510"/>
                              <w:lock w:val="contentLocked"/>
                              <w:showingPlcHdr/>
                              <w:dataBinding w:prefixMappings="xmlns:ns0='http://rkdhs/mallar/lagstiftning/Prop/Prop.xsd'" w:xpath="/ns0:dokumentvärden[1]/ns0:bilagor[1]/ns0:bilaga[3]/@bilagenummer" w:storeItemID="{068625C3-B546-44A5-B525-B7CC092E5AD6}"/>
                              <w:text/>
                            </w:sdtPr>
                            <w:sdtEndPr/>
                            <w:sdtContent>
                              <w:r w:rsidR="004307A0">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71" o:spid="_x0000_s1123" type="#_x0000_t202" style="position:absolute;left:0;text-align:left;margin-left:348.15pt;margin-top:35.45pt;width:89.85pt;height:9.6pt;z-index:2516583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UIFjegIAAG0FAAAOAAAAZHJzL2Uyb0RvYy54bWysVEtv2zAMvg/YfxB0XxxnabYEdYqsRYcB&#10;RVssHXpWZKkxJouaxMTOfn0p2Xms66XDLjJlvsSPH3l+0daGbZUPFdiC54MhZ8pKKCv7VPAfD9cf&#10;PnMWUNhSGLCq4DsV+MX8/bvzxs3UCNZgSuUZBbFh1riCrxHdLMuCXKtahAE4ZUmpwdcC6eqfstKL&#10;hqLXJhsNh5OsAV86D1KFQH+vOiWfp/haK4l3WgeFzBSc3obp9OlcxTObn4vZkxduXcn+GeIfXlGL&#10;ylLSQ6grgYJtfPVXqLqSHgJoHEioM9C6kirVQNXkwxfVLNfCqVQLgRPcAabw/8LK2+3S3XuG7Rdo&#10;qYERkMaFWaCfsZ5W+zp+6aWM9ATh7gCbapHJ6JSPc+oFZ5J0+SifjhKu2dHb+YBfFdQsCgX31JaE&#10;ltjeBKSMZLo3ickCmKq8roxJl0gFdWk82wpqosH0RvL4w8pY1hR88vFsmAJbiO5dZGNjGJXI0Kc7&#10;Vpgk3BkVbYz9rjSrylToK7mFlMoe8ifraKUp1Vsce/vjq97i3NVBHikzWDw415UFn6pP03OErPy5&#10;h0x39gT4Sd1RxHbVUuEFn072DFhBuSNieOhmJjh5XVH3bkTAe+FpSKjhNPh4R4c2QOhDL3G2Bv/7&#10;tf/RnrhLWs4aGrqCh18b4RVn5pslVk/z8ThOabqMzz4RkZg/1axONXZTXwJRIqcV42QSoz2avag9&#10;1I+0HxYxK6mElZS74LgXL7FbBbRfpFoskhHNpRN4Y5dOxtAR5sjNh/ZReNcTGIn6t7AfTzF7wePO&#10;NnoGt9ggcTGRPALdodo3gGY6cb/fP3FpnN6T1XFLzp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NRQgWN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251955DC" w14:textId="787BD82A" w:rsidR="004307A0" w:rsidRDefault="00DB3A03" w:rsidP="004307A0">
                    <w:pPr>
                      <w:pStyle w:val="Brdtext"/>
                      <w:jc w:val="left"/>
                    </w:pPr>
                    <w:sdt>
                      <w:sdtPr>
                        <w:alias w:val="NummerEtikett"/>
                        <w:tag w:val="NummerEtikett"/>
                        <w:id w:val="-1470591620"/>
                        <w:lock w:val="contentLocked"/>
                        <w:dataBinding w:prefixMappings="xmlns:ns0='http://rkdhs/mallar/lagstiftning/Prop/Prop.xsd'" w:xpath="/ns0:dokumentvärden[1]/ns0:dokumentnummer[1]/@etikett" w:storeItemID="{068625C3-B546-44A5-B525-B7CC092E5AD6}"/>
                        <w:text/>
                      </w:sdtPr>
                      <w:sdtEndPr/>
                      <w:sdtContent>
                        <w:r w:rsidR="004307A0">
                          <w:t>Prop.</w:t>
                        </w:r>
                      </w:sdtContent>
                    </w:sdt>
                    <w:r w:rsidR="004307A0">
                      <w:t xml:space="preserve"> </w:t>
                    </w:r>
                    <w:sdt>
                      <w:sdtPr>
                        <w:alias w:val="Nummer"/>
                        <w:tag w:val="Nummer"/>
                        <w:id w:val="783075818"/>
                        <w:lock w:val="contentLocked"/>
                        <w:showingPlcHdr/>
                        <w:dataBinding w:prefixMappings="xmlns:ns0='http://rkdhs/mallar/lagstiftning/Prop/Prop.xsd'" w:xpath="/ns0:dokumentvärden[1]/ns0:dokumentnummer[1]" w:storeItemID="{068625C3-B546-44A5-B525-B7CC092E5AD6}"/>
                        <w:text/>
                      </w:sdtPr>
                      <w:sdtEndPr/>
                      <w:sdtContent>
                        <w:r w:rsidR="004307A0">
                          <w:t>2023/24:152</w:t>
                        </w:r>
                      </w:sdtContent>
                    </w:sdt>
                  </w:p>
                  <w:p w14:paraId="57FFA8CB" w14:textId="77777777" w:rsidR="004307A0" w:rsidRPr="00C7375F" w:rsidRDefault="00DB3A03" w:rsidP="004307A0">
                    <w:pPr>
                      <w:pStyle w:val="Brdtext"/>
                    </w:pPr>
                    <w:sdt>
                      <w:sdtPr>
                        <w:alias w:val="BilageEtikett"/>
                        <w:tag w:val="BilageEtikett"/>
                        <w:id w:val="-1766058428"/>
                        <w:lock w:val="contentLocked"/>
                        <w:dataBinding w:prefixMappings="xmlns:ns0='http://rkdhs/mallar/lagstiftning/Prop/Prop.xsd'" w:xpath="/ns0:dokumentvärden[1]/ns0:bilagor[1]/ns0:bilaga[4]/@bilageetikett" w:storeItemID="{068625C3-B546-44A5-B525-B7CC092E5AD6}"/>
                        <w:text/>
                      </w:sdtPr>
                      <w:sdtEndPr/>
                      <w:sdtContent>
                        <w:r w:rsidR="004307A0">
                          <w:t>Bilaga</w:t>
                        </w:r>
                      </w:sdtContent>
                    </w:sdt>
                    <w:r w:rsidR="004307A0">
                      <w:t xml:space="preserve"> </w:t>
                    </w:r>
                    <w:sdt>
                      <w:sdtPr>
                        <w:alias w:val="BilageNummer"/>
                        <w:tag w:val="BilageNummer"/>
                        <w:id w:val="1912428901"/>
                        <w:lock w:val="contentLocked"/>
                        <w:dataBinding w:prefixMappings="xmlns:ns0='http://rkdhs/mallar/lagstiftning/Prop/Prop.xsd'" w:xpath="/ns0:dokumentvärden[1]/ns0:bilagor[1]/ns0:bilaga[4]/@bilagenummer" w:storeItemID="{068625C3-B546-44A5-B525-B7CC092E5AD6}"/>
                        <w:text/>
                      </w:sdtPr>
                      <w:sdtEndPr/>
                      <w:sdtContent>
                        <w:r w:rsidR="004307A0">
                          <w:t>4</w:t>
                        </w:r>
                      </w:sdtContent>
                    </w:sdt>
                  </w:p>
                  <w:p w14:paraId="2402BCEE" w14:textId="38796B62" w:rsidR="001E2938" w:rsidRPr="00C7375F" w:rsidRDefault="00DB3A03" w:rsidP="001E2938">
                    <w:pPr>
                      <w:pStyle w:val="Brdtext"/>
                    </w:pPr>
                    <w:sdt>
                      <w:sdtPr>
                        <w:alias w:val="BilageNummer"/>
                        <w:tag w:val="BilageNummer"/>
                        <w:id w:val="1215466510"/>
                        <w:lock w:val="contentLocked"/>
                        <w:showingPlcHdr/>
                        <w:dataBinding w:prefixMappings="xmlns:ns0='http://rkdhs/mallar/lagstiftning/Prop/Prop.xsd'" w:xpath="/ns0:dokumentvärden[1]/ns0:bilagor[1]/ns0:bilaga[3]/@bilagenummer" w:storeItemID="{068625C3-B546-44A5-B525-B7CC092E5AD6}"/>
                        <w:text/>
                      </w:sdtPr>
                      <w:sdtEndPr/>
                      <w:sdtContent>
                        <w:r w:rsidR="004307A0">
                          <w:t xml:space="preserve">     </w:t>
                        </w:r>
                      </w:sdtContent>
                    </w:sdt>
                  </w:p>
                </w:txbxContent>
              </v:textbox>
              <w10:wrap type="square" anchorx="page" anchory="page"/>
            </v:shape>
          </w:pict>
        </mc:Fallback>
      </mc:AlternateContent>
    </w:r>
    <w:r>
      <w:t xml:space="preserve"> </w:t>
    </w:r>
    <w:r w:rsidR="004307A0">
      <w:tab/>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9714F1" w14:textId="77777777" w:rsidR="00244011" w:rsidRDefault="00244011" w:rsidP="00EE1584">
    <w:pPr>
      <w:pStyle w:val="Brdtext"/>
    </w:pP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46CD78" w14:textId="77777777" w:rsidR="00244011" w:rsidRDefault="00244011" w:rsidP="00664D04">
    <w:pPr>
      <w:pStyle w:val="Brdtext"/>
    </w:pPr>
    <w:r>
      <w:rPr>
        <w:noProof/>
        <w:lang w:eastAsia="sv-SE"/>
      </w:rPr>
      <mc:AlternateContent>
        <mc:Choice Requires="wps">
          <w:drawing>
            <wp:anchor distT="0" distB="0" distL="0" distR="0" simplePos="0" relativeHeight="25165832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4" name="Textruta 7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762C55" w14:textId="66CC57EF" w:rsidR="00244011" w:rsidRDefault="00DB3A03" w:rsidP="00664D04">
                          <w:pPr>
                            <w:pStyle w:val="Brdtext"/>
                            <w:jc w:val="left"/>
                          </w:pPr>
                          <w:sdt>
                            <w:sdtPr>
                              <w:alias w:val="NummerEtikett"/>
                              <w:tag w:val="NummerEtikett"/>
                              <w:id w:val="-283199543"/>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36427296"/>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p w14:paraId="5A6223CB" w14:textId="28049E21" w:rsidR="00624359" w:rsidRPr="00C7375F" w:rsidRDefault="00DB3A03" w:rsidP="00C7375F">
                          <w:pPr>
                            <w:pStyle w:val="Brdtext"/>
                          </w:pPr>
                          <w:sdt>
                            <w:sdtPr>
                              <w:alias w:val="BilageEtikett"/>
                              <w:tag w:val="BilageEtikett"/>
                              <w:id w:val="67691507"/>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1409191958"/>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74" o:spid="_x0000_s1127" type="#_x0000_t202" style="position:absolute;left:0;text-align:left;margin-left:29.4pt;margin-top:34.85pt;width:89.85pt;height:9.6pt;z-index:2516583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Vbf7egIAAG4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Di1j/o4UGAJ1ZaY4aEfmuDkdU3tuxEB74WnKaGO0+TjHR3aAMEPg8TZCvzv&#10;1/5HeyIvaTlraepKHn6thVecmW+WaH2eTyZxTNNlcvqJmMT8sWZ5rLHr5hKIEzntGCeTGO3R7ETt&#10;oXmkBTGPWUklrKTcJcedeIn9LqAFI9V8noxoMJ3AG7twMoaOOEdyPnSPwruBwUjcv4XdfIriBZF7&#10;2+gZ3HyNRMbE8oh0j+rQARrqRP5hAcWtcXxPVoc1OXsG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DdVt/t6AgAAbg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53762C55" w14:textId="66CC57EF" w:rsidR="00244011" w:rsidRDefault="00DB3A03" w:rsidP="00664D04">
                    <w:pPr>
                      <w:pStyle w:val="Brdtext"/>
                      <w:jc w:val="left"/>
                    </w:pPr>
                    <w:sdt>
                      <w:sdtPr>
                        <w:alias w:val="NummerEtikett"/>
                        <w:tag w:val="NummerEtikett"/>
                        <w:id w:val="-283199543"/>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36427296"/>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p w14:paraId="5A6223CB" w14:textId="28049E21" w:rsidR="00624359" w:rsidRPr="00C7375F" w:rsidRDefault="00DB3A03" w:rsidP="00C7375F">
                    <w:pPr>
                      <w:pStyle w:val="Brdtext"/>
                    </w:pPr>
                    <w:sdt>
                      <w:sdtPr>
                        <w:alias w:val="BilageEtikett"/>
                        <w:tag w:val="BilageEtikett"/>
                        <w:id w:val="67691507"/>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1409191958"/>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94C813" w14:textId="77777777" w:rsidR="00244011" w:rsidRDefault="00244011" w:rsidP="00EE1584">
    <w:pPr>
      <w:pStyle w:val="Brdtext"/>
    </w:pPr>
    <w:r>
      <w:rPr>
        <w:noProof/>
        <w:lang w:eastAsia="sv-SE"/>
      </w:rPr>
      <mc:AlternateContent>
        <mc:Choice Requires="wps">
          <w:drawing>
            <wp:anchor distT="0" distB="0" distL="0" distR="0" simplePos="0" relativeHeight="25165835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3" name="Textruta 7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043F76" w14:textId="21D8D062" w:rsidR="00244011" w:rsidRDefault="00DB3A03" w:rsidP="00A118D8">
                          <w:pPr>
                            <w:pStyle w:val="Brdtext"/>
                            <w:jc w:val="left"/>
                          </w:pPr>
                          <w:sdt>
                            <w:sdtPr>
                              <w:alias w:val="NummerEtikett"/>
                              <w:tag w:val="NummerEtikett"/>
                              <w:id w:val="-1870680741"/>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235019448"/>
                              <w:lock w:val="sdtContentLocked"/>
                              <w:showingPlcHdr/>
                              <w:dataBinding w:prefixMappings="xmlns:ns0='http://rkdhs/mallar/lagstiftning/Prop/Prop.xsd'" w:xpath="/ns0:dokumentvärden[1]/ns0:dokumentnummer[1]" w:storeItemID="{068625C3-B546-44A5-B525-B7CC092E5AD6}"/>
                              <w:text/>
                            </w:sdtPr>
                            <w:sdtEndPr/>
                            <w:sdtContent>
                              <w:r w:rsidR="001E2938" w:rsidRPr="001E2938">
                                <w:t>2023/24:152</w:t>
                              </w:r>
                            </w:sdtContent>
                          </w:sdt>
                        </w:p>
                        <w:p w14:paraId="53FFA3EC" w14:textId="47EC47A4" w:rsidR="00624359" w:rsidRPr="00C7375F" w:rsidRDefault="00DB3A03" w:rsidP="00C7375F">
                          <w:pPr>
                            <w:pStyle w:val="Brdtext"/>
                          </w:pPr>
                          <w:sdt>
                            <w:sdtPr>
                              <w:alias w:val="BilageEtikett"/>
                              <w:tag w:val="BilageEtikett"/>
                              <w:id w:val="578872550"/>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906297066"/>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73" o:spid="_x0000_s1128" type="#_x0000_t202" style="position:absolute;left:0;text-align:left;margin-left:348.15pt;margin-top:35.45pt;width:89.85pt;height:9.6pt;z-index:2516583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5/gueQIAAG4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q32igwArKHTHDQzc0wcnritp3IwLeC09TQh2nycc7OrQBgh96ibM1+N+v&#10;/Y/2RF7SctbQ1BU8/NoIrzgz3yzR+jyfTOKYpsvk9BMxifljzepYYzf1JRAnctoxTiYx2qPZi9pD&#10;/UgLYhGzkkpYSbkLjnvxErtdQAtGqsUiGdFgOoE3dulkDB1xjuR8aB+Fdz2Dkbh/C/v5FNMXRO5s&#10;o2dwiw0SGRPLI9Idqn0HaKgT+fsFFLfG8T1ZHdbk/Bk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SOf4LnkCAABu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60043F76" w14:textId="21D8D062" w:rsidR="00244011" w:rsidRDefault="00DB3A03" w:rsidP="00A118D8">
                    <w:pPr>
                      <w:pStyle w:val="Brdtext"/>
                      <w:jc w:val="left"/>
                    </w:pPr>
                    <w:sdt>
                      <w:sdtPr>
                        <w:alias w:val="NummerEtikett"/>
                        <w:tag w:val="NummerEtikett"/>
                        <w:id w:val="-1870680741"/>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235019448"/>
                        <w:lock w:val="sdtContentLocked"/>
                        <w:showingPlcHdr/>
                        <w:dataBinding w:prefixMappings="xmlns:ns0='http://rkdhs/mallar/lagstiftning/Prop/Prop.xsd'" w:xpath="/ns0:dokumentvärden[1]/ns0:dokumentnummer[1]" w:storeItemID="{068625C3-B546-44A5-B525-B7CC092E5AD6}"/>
                        <w:text/>
                      </w:sdtPr>
                      <w:sdtEndPr/>
                      <w:sdtContent>
                        <w:r w:rsidR="001E2938" w:rsidRPr="001E2938">
                          <w:t>2023/24:152</w:t>
                        </w:r>
                      </w:sdtContent>
                    </w:sdt>
                  </w:p>
                  <w:p w14:paraId="53FFA3EC" w14:textId="47EC47A4" w:rsidR="00624359" w:rsidRPr="00C7375F" w:rsidRDefault="00DB3A03" w:rsidP="00C7375F">
                    <w:pPr>
                      <w:pStyle w:val="Brdtext"/>
                    </w:pPr>
                    <w:sdt>
                      <w:sdtPr>
                        <w:alias w:val="BilageEtikett"/>
                        <w:tag w:val="BilageEtikett"/>
                        <w:id w:val="578872550"/>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906297066"/>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97C325" w14:textId="77777777" w:rsidR="00244011" w:rsidRDefault="00244011" w:rsidP="00664D04">
    <w:pPr>
      <w:pStyle w:val="Brdtext"/>
    </w:pPr>
    <w:r>
      <w:rPr>
        <w:noProof/>
        <w:lang w:eastAsia="sv-SE"/>
      </w:rPr>
      <mc:AlternateContent>
        <mc:Choice Requires="wps">
          <w:drawing>
            <wp:anchor distT="0" distB="0" distL="0" distR="0" simplePos="0" relativeHeight="25165832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6" name="Textruta 7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CC9F84" w14:textId="4FE4F477" w:rsidR="00244011" w:rsidRDefault="00DB3A03" w:rsidP="00664D04">
                          <w:pPr>
                            <w:pStyle w:val="Brdtext"/>
                            <w:jc w:val="left"/>
                          </w:pPr>
                          <w:sdt>
                            <w:sdtPr>
                              <w:alias w:val="NummerEtikett"/>
                              <w:tag w:val="NummerEtikett"/>
                              <w:id w:val="1075862614"/>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222600264"/>
                              <w:lock w:val="sdtContentLocked"/>
                              <w:showingPlcHdr/>
                              <w:dataBinding w:prefixMappings="xmlns:ns0='http://rkdhs/mallar/lagstiftning/Prop/Prop.xsd'" w:xpath="/ns0:dokumentvärden[1]/ns0:dokumentnummer[1]" w:storeItemID="{068625C3-B546-44A5-B525-B7CC092E5AD6}"/>
                              <w:text/>
                            </w:sdtPr>
                            <w:sdtEndPr/>
                            <w:sdtContent>
                              <w:r w:rsidR="001E2938" w:rsidRPr="001E2938">
                                <w:t>2023/24:152</w:t>
                              </w:r>
                            </w:sdtContent>
                          </w:sdt>
                        </w:p>
                        <w:p w14:paraId="489DAA64" w14:textId="66F7BC5F" w:rsidR="00624359" w:rsidRPr="00C7375F" w:rsidRDefault="00DB3A03" w:rsidP="00C7375F">
                          <w:pPr>
                            <w:pStyle w:val="Brdtext"/>
                          </w:pPr>
                          <w:sdt>
                            <w:sdtPr>
                              <w:alias w:val="BilageEtikett"/>
                              <w:tag w:val="BilageEtikett"/>
                              <w:id w:val="-952326240"/>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304981456"/>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76" o:spid="_x0000_s1132" type="#_x0000_t202" style="position:absolute;left:0;text-align:left;margin-left:29.4pt;margin-top:34.85pt;width:89.85pt;height:9.6pt;z-index:2516583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IiTNegIAAG4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VT+wbjPQWWUO6IGR66oQlO3lTUvoUIeC88TQl1nCYf7+jQBgh+6CXO1uB/&#10;v/Y/2hN5SctZQ1NX8PBrI7zizHyzROuLfDSKY5ouo/EnYhLzp5rlqcZu6jkQJ3LaMU4mMdqj2Yva&#10;Q/1EC2IWs5JKWEm5C457cY7dLqAFI9VsloxoMJ3AhX1wMoaOOEdyPrZPwruewUjcv4X9fIrJCyJ3&#10;ttEzuNkGiYyJ5RHpDtW+AzTUifz9Aopb4/SerI5rcvoM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DYiJM16AgAAbg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17CC9F84" w14:textId="4FE4F477" w:rsidR="00244011" w:rsidRDefault="00DB3A03" w:rsidP="00664D04">
                    <w:pPr>
                      <w:pStyle w:val="Brdtext"/>
                      <w:jc w:val="left"/>
                    </w:pPr>
                    <w:sdt>
                      <w:sdtPr>
                        <w:alias w:val="NummerEtikett"/>
                        <w:tag w:val="NummerEtikett"/>
                        <w:id w:val="1075862614"/>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222600264"/>
                        <w:lock w:val="sdtContentLocked"/>
                        <w:showingPlcHdr/>
                        <w:dataBinding w:prefixMappings="xmlns:ns0='http://rkdhs/mallar/lagstiftning/Prop/Prop.xsd'" w:xpath="/ns0:dokumentvärden[1]/ns0:dokumentnummer[1]" w:storeItemID="{068625C3-B546-44A5-B525-B7CC092E5AD6}"/>
                        <w:text/>
                      </w:sdtPr>
                      <w:sdtEndPr/>
                      <w:sdtContent>
                        <w:r w:rsidR="001E2938" w:rsidRPr="001E2938">
                          <w:t>2023/24:152</w:t>
                        </w:r>
                      </w:sdtContent>
                    </w:sdt>
                  </w:p>
                  <w:p w14:paraId="489DAA64" w14:textId="66F7BC5F" w:rsidR="00624359" w:rsidRPr="00C7375F" w:rsidRDefault="00DB3A03" w:rsidP="00C7375F">
                    <w:pPr>
                      <w:pStyle w:val="Brdtext"/>
                    </w:pPr>
                    <w:sdt>
                      <w:sdtPr>
                        <w:alias w:val="BilageEtikett"/>
                        <w:tag w:val="BilageEtikett"/>
                        <w:id w:val="-952326240"/>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304981456"/>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B24047" w14:textId="77777777" w:rsidR="00244011" w:rsidRDefault="00244011" w:rsidP="00EE1584">
    <w:pPr>
      <w:pStyle w:val="Brdtext"/>
    </w:pPr>
    <w:r>
      <w:rPr>
        <w:noProof/>
        <w:lang w:eastAsia="sv-SE"/>
      </w:rPr>
      <mc:AlternateContent>
        <mc:Choice Requires="wps">
          <w:drawing>
            <wp:anchor distT="0" distB="0" distL="0" distR="0" simplePos="0" relativeHeight="25165835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5" name="Textruta 7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7F26E6" w14:textId="5CF30A4B" w:rsidR="00244011" w:rsidRDefault="00DB3A03" w:rsidP="00A118D8">
                          <w:pPr>
                            <w:pStyle w:val="Brdtext"/>
                            <w:jc w:val="left"/>
                          </w:pPr>
                          <w:sdt>
                            <w:sdtPr>
                              <w:alias w:val="NummerEtikett"/>
                              <w:tag w:val="NummerEtikett"/>
                              <w:id w:val="-771245997"/>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458258036"/>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p w14:paraId="661A75FF" w14:textId="7C641E47" w:rsidR="00624359" w:rsidRPr="00C7375F" w:rsidRDefault="00DB3A03" w:rsidP="00C7375F">
                          <w:pPr>
                            <w:pStyle w:val="Brdtext"/>
                          </w:pPr>
                          <w:sdt>
                            <w:sdtPr>
                              <w:alias w:val="BilageEtikett"/>
                              <w:tag w:val="BilageEtikett"/>
                              <w:id w:val="1079714536"/>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2124648034"/>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75" o:spid="_x0000_s1133" type="#_x0000_t202" style="position:absolute;left:0;text-align:left;margin-left:348.15pt;margin-top:35.45pt;width:89.85pt;height:9.6pt;z-index:2516583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8oVpegIAAG4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b3i+p8AKyh0xw0M3NMHJRUXtuxEB74WnKaGO0+TjHR3aAMEPvcTZGvzv&#10;1/5HeyIvaTlraOoKHn5thFecmW+WaH2Rj8dxTNNlfPaJmMT8qWZ1qrGb+gqIEzntGCeTGO3R7EXt&#10;oX6kBTGPWUklrKTcBce9eIXdLqAFI9V8noxoMJ3AG7t0MoaOOEdyPrSPwruewUjcv4X9fIrJCyJ3&#10;ttEzuPkGiYyJ5RHpDtW+AzTUifz9Aopb4/SerI5rcvYM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PbyhWl6AgAAbg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407F26E6" w14:textId="5CF30A4B" w:rsidR="00244011" w:rsidRDefault="00DB3A03" w:rsidP="00A118D8">
                    <w:pPr>
                      <w:pStyle w:val="Brdtext"/>
                      <w:jc w:val="left"/>
                    </w:pPr>
                    <w:sdt>
                      <w:sdtPr>
                        <w:alias w:val="NummerEtikett"/>
                        <w:tag w:val="NummerEtikett"/>
                        <w:id w:val="-771245997"/>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458258036"/>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p w14:paraId="661A75FF" w14:textId="7C641E47" w:rsidR="00624359" w:rsidRPr="00C7375F" w:rsidRDefault="00DB3A03" w:rsidP="00C7375F">
                    <w:pPr>
                      <w:pStyle w:val="Brdtext"/>
                    </w:pPr>
                    <w:sdt>
                      <w:sdtPr>
                        <w:alias w:val="BilageEtikett"/>
                        <w:tag w:val="BilageEtikett"/>
                        <w:id w:val="1079714536"/>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2124648034"/>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v:textbox>
              <w10:wrap type="square" anchorx="page" anchory="page"/>
            </v:shape>
          </w:pict>
        </mc:Fallback>
      </mc:AlternateContent>
    </w: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B37C96" w14:textId="77777777" w:rsidR="00244011" w:rsidRDefault="00244011" w:rsidP="00664D04">
    <w:pPr>
      <w:pStyle w:val="Brdtext"/>
    </w:pPr>
    <w:r>
      <w:rPr>
        <w:noProof/>
        <w:lang w:eastAsia="sv-SE"/>
      </w:rPr>
      <mc:AlternateContent>
        <mc:Choice Requires="wps">
          <w:drawing>
            <wp:anchor distT="0" distB="0" distL="0" distR="0" simplePos="0" relativeHeight="25165832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8" name="Textruta 7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5FFC44" w14:textId="6A09DDA3" w:rsidR="00244011" w:rsidRDefault="00DB3A03" w:rsidP="00664D04">
                          <w:pPr>
                            <w:pStyle w:val="Brdtext"/>
                            <w:jc w:val="left"/>
                          </w:pPr>
                          <w:sdt>
                            <w:sdtPr>
                              <w:alias w:val="NummerEtikett"/>
                              <w:tag w:val="NummerEtikett"/>
                              <w:id w:val="-658851087"/>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539787919"/>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p w14:paraId="7BDA70A6" w14:textId="697DE73F" w:rsidR="00624359" w:rsidRPr="00C7375F" w:rsidRDefault="00DB3A03" w:rsidP="00C7375F">
                          <w:pPr>
                            <w:pStyle w:val="Brdtext"/>
                          </w:pPr>
                          <w:sdt>
                            <w:sdtPr>
                              <w:alias w:val="BilageEtikett"/>
                              <w:tag w:val="BilageEtikett"/>
                              <w:id w:val="205607777"/>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86543660"/>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78" o:spid="_x0000_s1137" type="#_x0000_t202" style="position:absolute;left:0;text-align:left;margin-left:29.4pt;margin-top:34.85pt;width:89.85pt;height:9.6pt;z-index:2516583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dtg7eAIAAG4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PDYy9S7eLeEakvM8NAPTXDyuqb23YiA98LTlFDHafLxjj7aAMEPg8TZCvzv&#10;1+6jPZGXtJy1NHUlD7/WwivOzDdLtD7PJ5M4pukwOf1ETGL+WLM81th1cwnEiZx2jJNJjPZodqL2&#10;0DzSgpjHrKQSVlLukuNOvMR+F9CCkWo+T0Y0mE7gjV04GUNHnCM5H7pH4d3AYCTu38JuPkXxgsi9&#10;bfQMbr5GImNi+QHVoQM01In8wwKKW+P4nKwOa3L2DA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Aodtg7eAIAAG4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3B5FFC44" w14:textId="6A09DDA3" w:rsidR="00244011" w:rsidRDefault="00DB3A03" w:rsidP="00664D04">
                    <w:pPr>
                      <w:pStyle w:val="Brdtext"/>
                      <w:jc w:val="left"/>
                    </w:pPr>
                    <w:sdt>
                      <w:sdtPr>
                        <w:alias w:val="NummerEtikett"/>
                        <w:tag w:val="NummerEtikett"/>
                        <w:id w:val="-658851087"/>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539787919"/>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p w14:paraId="7BDA70A6" w14:textId="697DE73F" w:rsidR="00624359" w:rsidRPr="00C7375F" w:rsidRDefault="00DB3A03" w:rsidP="00C7375F">
                    <w:pPr>
                      <w:pStyle w:val="Brdtext"/>
                    </w:pPr>
                    <w:sdt>
                      <w:sdtPr>
                        <w:alias w:val="BilageEtikett"/>
                        <w:tag w:val="BilageEtikett"/>
                        <w:id w:val="205607777"/>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86543660"/>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v:textbox>
              <w10:wrap type="square" anchorx="page" anchory="page"/>
            </v:shape>
          </w:pict>
        </mc:Fallback>
      </mc:AlternateContent>
    </w: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0A57C8" w14:textId="77777777" w:rsidR="00244011" w:rsidRDefault="00244011" w:rsidP="00EE1584">
    <w:pPr>
      <w:pStyle w:val="Brdtext"/>
    </w:pPr>
    <w:r>
      <w:rPr>
        <w:noProof/>
        <w:lang w:eastAsia="sv-SE"/>
      </w:rPr>
      <mc:AlternateContent>
        <mc:Choice Requires="wps">
          <w:drawing>
            <wp:anchor distT="0" distB="0" distL="0" distR="0" simplePos="0" relativeHeight="25165835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7" name="Textruta 7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826B9B" w14:textId="6A7AF110" w:rsidR="00244011" w:rsidRDefault="00DB3A03" w:rsidP="00A118D8">
                          <w:pPr>
                            <w:pStyle w:val="Brdtext"/>
                            <w:jc w:val="left"/>
                          </w:pPr>
                          <w:sdt>
                            <w:sdtPr>
                              <w:alias w:val="NummerEtikett"/>
                              <w:tag w:val="NummerEtikett"/>
                              <w:id w:val="-1630703281"/>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135371189"/>
                              <w:lock w:val="sdtContentLocked"/>
                              <w:showingPlcHdr/>
                              <w:dataBinding w:prefixMappings="xmlns:ns0='http://rkdhs/mallar/lagstiftning/Prop/Prop.xsd'" w:xpath="/ns0:dokumentvärden[1]/ns0:dokumentnummer[1]" w:storeItemID="{068625C3-B546-44A5-B525-B7CC092E5AD6}"/>
                              <w:text/>
                            </w:sdtPr>
                            <w:sdtEndPr/>
                            <w:sdtContent>
                              <w:r w:rsidR="001E2938" w:rsidRPr="001E2938">
                                <w:t>2023/24:152</w:t>
                              </w:r>
                            </w:sdtContent>
                          </w:sdt>
                        </w:p>
                        <w:p w14:paraId="3F7CE4E4" w14:textId="6565E6EB" w:rsidR="00624359" w:rsidRPr="00C7375F" w:rsidRDefault="00DB3A03" w:rsidP="00C7375F">
                          <w:pPr>
                            <w:pStyle w:val="Brdtext"/>
                          </w:pPr>
                          <w:sdt>
                            <w:sdtPr>
                              <w:alias w:val="BilageEtikett"/>
                              <w:tag w:val="BilageEtikett"/>
                              <w:id w:val="1791703729"/>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514076727"/>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77" o:spid="_x0000_s1138" type="#_x0000_t202" style="position:absolute;left:0;text-align:left;margin-left:348.15pt;margin-top:35.45pt;width:89.85pt;height:9.6pt;z-index:2516583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xJfueQIAAG4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DYy4ECKyh3xAwP3dAEJ68rat+NCHgvPE0JdZwmH+/o0AYIfuglztbgf7/2&#10;P9oTeUnLWUNTV/DwayO84sx8s0Tr83wyiWOaLpPTT8Qk5o81q2ON3dSXQJzIacc4mcRoj2Yvag/1&#10;Iy2IRcxKKmEl5S447sVL7HYBLRipFotkRIPpBN7YpZMxdMQ5kvOhfRTe9QxG4v4t7OdTTF8QubON&#10;nsEtNkhkTCyPSHeo9h2goU7k7xdQ3BrH92R1WJPzZ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V8SX7nkCAABu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3D826B9B" w14:textId="6A7AF110" w:rsidR="00244011" w:rsidRDefault="00DB3A03" w:rsidP="00A118D8">
                    <w:pPr>
                      <w:pStyle w:val="Brdtext"/>
                      <w:jc w:val="left"/>
                    </w:pPr>
                    <w:sdt>
                      <w:sdtPr>
                        <w:alias w:val="NummerEtikett"/>
                        <w:tag w:val="NummerEtikett"/>
                        <w:id w:val="-1630703281"/>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135371189"/>
                        <w:lock w:val="sdtContentLocked"/>
                        <w:showingPlcHdr/>
                        <w:dataBinding w:prefixMappings="xmlns:ns0='http://rkdhs/mallar/lagstiftning/Prop/Prop.xsd'" w:xpath="/ns0:dokumentvärden[1]/ns0:dokumentnummer[1]" w:storeItemID="{068625C3-B546-44A5-B525-B7CC092E5AD6}"/>
                        <w:text/>
                      </w:sdtPr>
                      <w:sdtEndPr/>
                      <w:sdtContent>
                        <w:r w:rsidR="001E2938" w:rsidRPr="001E2938">
                          <w:t>2023/24:152</w:t>
                        </w:r>
                      </w:sdtContent>
                    </w:sdt>
                  </w:p>
                  <w:p w14:paraId="3F7CE4E4" w14:textId="6565E6EB" w:rsidR="00624359" w:rsidRPr="00C7375F" w:rsidRDefault="00DB3A03" w:rsidP="00C7375F">
                    <w:pPr>
                      <w:pStyle w:val="Brdtext"/>
                    </w:pPr>
                    <w:sdt>
                      <w:sdtPr>
                        <w:alias w:val="BilageEtikett"/>
                        <w:tag w:val="BilageEtikett"/>
                        <w:id w:val="1791703729"/>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514076727"/>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F55C8A" w14:textId="77777777" w:rsidR="00244011" w:rsidRDefault="00244011" w:rsidP="00664D04">
    <w:pPr>
      <w:pStyle w:val="Brdtext"/>
    </w:pPr>
    <w:r>
      <w:rPr>
        <w:noProof/>
        <w:lang w:eastAsia="sv-SE"/>
      </w:rPr>
      <mc:AlternateContent>
        <mc:Choice Requires="wps">
          <w:drawing>
            <wp:anchor distT="0" distB="0" distL="0" distR="0" simplePos="0" relativeHeight="2516583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0" name="Textruta 8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620EEE" w14:textId="6BE79FEE" w:rsidR="00244011" w:rsidRDefault="00DB3A03" w:rsidP="00664D04">
                          <w:pPr>
                            <w:pStyle w:val="Brdtext"/>
                            <w:jc w:val="left"/>
                          </w:pPr>
                          <w:sdt>
                            <w:sdtPr>
                              <w:alias w:val="NummerEtikett"/>
                              <w:tag w:val="NummerEtikett"/>
                              <w:id w:val="499619522"/>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500198786"/>
                              <w:lock w:val="sdtContentLocked"/>
                              <w:showingPlcHdr/>
                              <w:dataBinding w:prefixMappings="xmlns:ns0='http://rkdhs/mallar/lagstiftning/Prop/Prop.xsd'" w:xpath="/ns0:dokumentvärden[1]/ns0:dokumentnummer[1]" w:storeItemID="{068625C3-B546-44A5-B525-B7CC092E5AD6}"/>
                              <w:text/>
                            </w:sdtPr>
                            <w:sdtEndPr/>
                            <w:sdtContent>
                              <w:r w:rsidR="001E2938" w:rsidRPr="001E2938">
                                <w:t>2023/24:152</w:t>
                              </w:r>
                            </w:sdtContent>
                          </w:sdt>
                        </w:p>
                        <w:p w14:paraId="1CFC093C" w14:textId="0FE38C2A" w:rsidR="00624359" w:rsidRPr="00C7375F" w:rsidRDefault="00DB3A03" w:rsidP="00C7375F">
                          <w:pPr>
                            <w:pStyle w:val="Brdtext"/>
                          </w:pPr>
                          <w:sdt>
                            <w:sdtPr>
                              <w:alias w:val="BilageEtikett"/>
                              <w:tag w:val="BilageEtikett"/>
                              <w:id w:val="402027696"/>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407222016"/>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80" o:spid="_x0000_s1142" type="#_x0000_t202" style="position:absolute;left:0;text-align:left;margin-left:29.4pt;margin-top:34.85pt;width:89.85pt;height:9.6pt;z-index:251658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AUsNegIAAG4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s5dmeAisod8QMD93QBCcXFbXvRgS8F56mhDpOk493dGgDBD/0Emdr8L9f&#10;+x/tibyk5ayhqSt4+LURXnFmvlmi9UU+HscxTZfx2SdiEvOnmtWpxm7qKyBO5LRjnExitEezF7WH&#10;+pEWxDxmJZWwknIXHPfiFXa7gBaMVPN5MqLBdAJv7NLJGDriHMn50D4K73oGI3H/FvbzKSYviNzZ&#10;Rs/g5hskMiaWR6Q7VPsO0FAn8vcLKG6N03uyOq7J2TM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CkBSw16AgAAbg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2A620EEE" w14:textId="6BE79FEE" w:rsidR="00244011" w:rsidRDefault="00DB3A03" w:rsidP="00664D04">
                    <w:pPr>
                      <w:pStyle w:val="Brdtext"/>
                      <w:jc w:val="left"/>
                    </w:pPr>
                    <w:sdt>
                      <w:sdtPr>
                        <w:alias w:val="NummerEtikett"/>
                        <w:tag w:val="NummerEtikett"/>
                        <w:id w:val="499619522"/>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500198786"/>
                        <w:lock w:val="sdtContentLocked"/>
                        <w:showingPlcHdr/>
                        <w:dataBinding w:prefixMappings="xmlns:ns0='http://rkdhs/mallar/lagstiftning/Prop/Prop.xsd'" w:xpath="/ns0:dokumentvärden[1]/ns0:dokumentnummer[1]" w:storeItemID="{068625C3-B546-44A5-B525-B7CC092E5AD6}"/>
                        <w:text/>
                      </w:sdtPr>
                      <w:sdtEndPr/>
                      <w:sdtContent>
                        <w:r w:rsidR="001E2938" w:rsidRPr="001E2938">
                          <w:t>2023/24:152</w:t>
                        </w:r>
                      </w:sdtContent>
                    </w:sdt>
                  </w:p>
                  <w:p w14:paraId="1CFC093C" w14:textId="0FE38C2A" w:rsidR="00624359" w:rsidRPr="00C7375F" w:rsidRDefault="00DB3A03" w:rsidP="00C7375F">
                    <w:pPr>
                      <w:pStyle w:val="Brdtext"/>
                    </w:pPr>
                    <w:sdt>
                      <w:sdtPr>
                        <w:alias w:val="BilageEtikett"/>
                        <w:tag w:val="BilageEtikett"/>
                        <w:id w:val="402027696"/>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407222016"/>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v:textbox>
              <w10:wrap type="square" anchorx="page" anchory="page"/>
            </v:shape>
          </w:pict>
        </mc:Fallback>
      </mc:AlternateContent>
    </w: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B4CFEA" w14:textId="77777777" w:rsidR="00244011" w:rsidRDefault="00244011" w:rsidP="00EE1584">
    <w:pPr>
      <w:pStyle w:val="Brdtext"/>
    </w:pPr>
    <w:r>
      <w:rPr>
        <w:noProof/>
        <w:lang w:eastAsia="sv-SE"/>
      </w:rPr>
      <mc:AlternateContent>
        <mc:Choice Requires="wps">
          <w:drawing>
            <wp:anchor distT="0" distB="0" distL="0" distR="0" simplePos="0" relativeHeight="25165836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79" name="Textruta 7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A1242B" w14:textId="37B48293" w:rsidR="00244011" w:rsidRDefault="00DB3A03" w:rsidP="00A118D8">
                          <w:pPr>
                            <w:pStyle w:val="Brdtext"/>
                            <w:jc w:val="left"/>
                          </w:pPr>
                          <w:sdt>
                            <w:sdtPr>
                              <w:alias w:val="NummerEtikett"/>
                              <w:tag w:val="NummerEtikett"/>
                              <w:id w:val="1978327672"/>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996371965"/>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p w14:paraId="1EFE7702" w14:textId="2E18D7DC" w:rsidR="00624359" w:rsidRPr="00C7375F" w:rsidRDefault="00DB3A03" w:rsidP="00C7375F">
                          <w:pPr>
                            <w:pStyle w:val="Brdtext"/>
                          </w:pPr>
                          <w:sdt>
                            <w:sdtPr>
                              <w:alias w:val="BilageEtikett"/>
                              <w:tag w:val="BilageEtikett"/>
                              <w:id w:val="1179694512"/>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2081329683"/>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79" o:spid="_x0000_s1143" type="#_x0000_t202" style="position:absolute;left:0;text-align:left;margin-left:348.15pt;margin-top:35.45pt;width:89.85pt;height:9.6pt;z-index:251658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0eqpegIAAG4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s5fmeAisod8QMD93QBCcXFbXvRgS8F56mhDpOk493dGgDBD/0Emdr8L9f&#10;+x/tibyk5ayhqSt4+LURXnFmvlmi9UU+HscxTZfx2SdiEvOnmtWpxm7qKyBO5LRjnExitEezF7WH&#10;+pEWxDxmJZWwknIXHPfiFXa7gBaMVPN5MqLBdAJv7NLJGDriHMn50D4K73oGI3H/FvbzKSYviNzZ&#10;Rs/g5hskMiaWR6Q7VPsO0FAn8vcLKG6N03uyOq7J2TM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OnR6ql6AgAAbg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42A1242B" w14:textId="37B48293" w:rsidR="00244011" w:rsidRDefault="00DB3A03" w:rsidP="00A118D8">
                    <w:pPr>
                      <w:pStyle w:val="Brdtext"/>
                      <w:jc w:val="left"/>
                    </w:pPr>
                    <w:sdt>
                      <w:sdtPr>
                        <w:alias w:val="NummerEtikett"/>
                        <w:tag w:val="NummerEtikett"/>
                        <w:id w:val="1978327672"/>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996371965"/>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p w14:paraId="1EFE7702" w14:textId="2E18D7DC" w:rsidR="00624359" w:rsidRPr="00C7375F" w:rsidRDefault="00DB3A03" w:rsidP="00C7375F">
                    <w:pPr>
                      <w:pStyle w:val="Brdtext"/>
                    </w:pPr>
                    <w:sdt>
                      <w:sdtPr>
                        <w:alias w:val="BilageEtikett"/>
                        <w:tag w:val="BilageEtikett"/>
                        <w:id w:val="1179694512"/>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2081329683"/>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v:textbox>
              <w10:wrap type="square" anchorx="page" anchory="page"/>
            </v:shape>
          </w:pict>
        </mc:Fallback>
      </mc:AlternateContent>
    </w: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8FF11E" w14:textId="77777777" w:rsidR="00244011" w:rsidRDefault="00244011" w:rsidP="00664D04">
    <w:pPr>
      <w:pStyle w:val="Brdtext"/>
    </w:pPr>
    <w:r>
      <w:rPr>
        <w:noProof/>
        <w:lang w:eastAsia="sv-SE"/>
      </w:rPr>
      <mc:AlternateContent>
        <mc:Choice Requires="wps">
          <w:drawing>
            <wp:anchor distT="0" distB="0" distL="0" distR="0" simplePos="0" relativeHeight="25165832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2" name="Textruta 8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CD3D2B" w14:textId="21DC16B5" w:rsidR="00244011" w:rsidRDefault="00DB3A03" w:rsidP="00664D04">
                          <w:pPr>
                            <w:pStyle w:val="Brdtext"/>
                            <w:jc w:val="left"/>
                          </w:pPr>
                          <w:sdt>
                            <w:sdtPr>
                              <w:alias w:val="NummerEtikett"/>
                              <w:tag w:val="NummerEtikett"/>
                              <w:id w:val="-1990233707"/>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970289224"/>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p w14:paraId="6B21F2BF" w14:textId="366D44E7" w:rsidR="00624359" w:rsidRPr="00C7375F" w:rsidRDefault="00DB3A03" w:rsidP="00C7375F">
                          <w:pPr>
                            <w:pStyle w:val="Brdtext"/>
                          </w:pPr>
                          <w:sdt>
                            <w:sdtPr>
                              <w:alias w:val="BilageEtikett"/>
                              <w:tag w:val="BilageEtikett"/>
                              <w:id w:val="550813073"/>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917253400"/>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82" o:spid="_x0000_s1147" type="#_x0000_t202" style="position:absolute;left:0;text-align:left;margin-left:29.4pt;margin-top:34.85pt;width:89.85pt;height:9.6pt;z-index:2516583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FRigdwIAAG4FAAAOAAAAZHJzL2Uyb0RvYy54bWysVN1P2zAQf5+0/8Hy+0jTFTaipqgDMU1C&#10;gFYmnl3HptEcn2dfm3R/PWcn/RjjhWkvie373ffvbnrRNYZtlA812JLnJyPOlJVQ1fap5D8erj98&#10;5iygsJUwYFXJtyrwi9n7d9PWFWoMKzCV8oyM2FC0ruQrRFdkWZAr1YhwAk5ZEmrwjUC6+qes8qIl&#10;643JxqPRWdaCr5wHqUKg16teyGfJvtZK4p3WQSEzJafYMH19+i7jN5tNRfHkhVvVcghD/EMUjagt&#10;Od2buhIo2NrXf5lqaukhgMYTCU0GWtdSpRwom3z0IpvFSjiVcqHiBLcvU/h/ZuXtZuHuPcPuC3TU&#10;wFiQ1oUi0GPMp9O+iX+KlJGcSrjdl011yGRUyic59YIzSbJ8nJ+PU12zg7bzAb8qaFg8lNxTW1K1&#10;xOYmIHkk6A4SnQUwdXVdG5MukQrq0ni2EdREgylG0vgDZSxrS3728XSUDFuI6r1lY6MZlcgwuDtk&#10;mE64NSpijP2uNKurlOgrvoWUyu79J3REaXL1FsUBf4jqLcp9HqSRPIPFvXJTW/Ap+zQ9h5JVP3cl&#10;0z2eCn6Udzxit+wo8di+1Lv4toRqS8zw0A9NcPK6pvbdiID3wtOUUMdp8vGOPtoAlR+GE2cr8L9f&#10;e494Ii9JOWtp6koefq2FV5yZb5ZofZ5PJnFM02Vy+omiYf5YsjyW2HVzCcSJnHaMk+kY8Wh2R+2h&#10;eaQFMY9eSSSsJN8lx93xEvtdQAtGqvk8gWgwncAbu3Aymo51juR86B6FdwODkbh/C7v5FMULIvfY&#10;qBncfI1ExsTyQ1WHDtBQJ/IPCyhujeN7Qh3W5OwZAAD//wMAUEsDBBQABgAIAAAAIQCTpHj03wAA&#10;AAgBAAAPAAAAZHJzL2Rvd25yZXYueG1sTI/BTsMwEETvSPyDtUjcqEOhxU2zqQDBgUpVRYvUqxsv&#10;cUS8jmKnDX+POcFxNKOZN8VqdK04UR8azwi3kwwEceVNwzXCx/71RoEIUbPRrWdC+KYAq/LyotC5&#10;8Wd+p9Mu1iKVcMg1go2xy6UMlSWnw8R3xMn79L3TMcm+lqbX51TuWjnNsrl0uuG0YHVHz5aqr93g&#10;EPabJzNIM5q3l2qz3tJBru39FvH6anxcgog0xr8w/OIndCgT09EPbIJoEWYqkUeE+eIBRPKnd2oG&#10;4oig1AJkWcj/B8ofAAAA//8DAFBLAQItABQABgAIAAAAIQC2gziS/gAAAOEBAAATAAAAAAAAAAAA&#10;AAAAAAAAAABbQ29udGVudF9UeXBlc10ueG1sUEsBAi0AFAAGAAgAAAAhADj9If/WAAAAlAEAAAsA&#10;AAAAAAAAAAAAAAAALwEAAF9yZWxzLy5yZWxzUEsBAi0AFAAGAAgAAAAhAEgVGKB3AgAAbgUAAA4A&#10;AAAAAAAAAAAAAAAALgIAAGRycy9lMm9Eb2MueG1sUEsBAi0AFAAGAAgAAAAhAJOkePTfAAAACAEA&#10;AA8AAAAAAAAAAAAAAAAA0QQAAGRycy9kb3ducmV2LnhtbFBLBQYAAAAABAAEAPMAAADdBQAAAAA=&#10;" o:allowoverlap="f" fillcolor="white [3201]" stroked="f" strokeweight=".5pt">
              <v:textbox style="mso-fit-shape-to-text:t">
                <w:txbxContent>
                  <w:p w14:paraId="08CD3D2B" w14:textId="21DC16B5" w:rsidR="00244011" w:rsidRDefault="00DB3A03" w:rsidP="00664D04">
                    <w:pPr>
                      <w:pStyle w:val="Brdtext"/>
                      <w:jc w:val="left"/>
                    </w:pPr>
                    <w:sdt>
                      <w:sdtPr>
                        <w:alias w:val="NummerEtikett"/>
                        <w:tag w:val="NummerEtikett"/>
                        <w:id w:val="-1990233707"/>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970289224"/>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p w14:paraId="6B21F2BF" w14:textId="366D44E7" w:rsidR="00624359" w:rsidRPr="00C7375F" w:rsidRDefault="00DB3A03" w:rsidP="00C7375F">
                    <w:pPr>
                      <w:pStyle w:val="Brdtext"/>
                    </w:pPr>
                    <w:sdt>
                      <w:sdtPr>
                        <w:alias w:val="BilageEtikett"/>
                        <w:tag w:val="BilageEtikett"/>
                        <w:id w:val="550813073"/>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917253400"/>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v:textbox>
              <w10:wrap type="square" anchorx="page" anchory="page"/>
            </v:shape>
          </w:pict>
        </mc:Fallback>
      </mc:AlternateContent>
    </w: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2CED66" w14:textId="77777777" w:rsidR="00244011" w:rsidRDefault="00244011" w:rsidP="00EE1584">
    <w:pPr>
      <w:pStyle w:val="Brdtext"/>
    </w:pPr>
    <w:r>
      <w:rPr>
        <w:noProof/>
        <w:lang w:eastAsia="sv-SE"/>
      </w:rPr>
      <mc:AlternateContent>
        <mc:Choice Requires="wps">
          <w:drawing>
            <wp:anchor distT="0" distB="0" distL="0" distR="0" simplePos="0" relativeHeight="25165836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1" name="Textruta 8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F3CD62" w14:textId="0E8A7B55" w:rsidR="00244011" w:rsidRDefault="00DB3A03" w:rsidP="00A118D8">
                          <w:pPr>
                            <w:pStyle w:val="Brdtext"/>
                            <w:jc w:val="left"/>
                          </w:pPr>
                          <w:sdt>
                            <w:sdtPr>
                              <w:alias w:val="NummerEtikett"/>
                              <w:tag w:val="NummerEtikett"/>
                              <w:id w:val="1177925378"/>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059823926"/>
                              <w:lock w:val="sdtContentLocked"/>
                              <w:showingPlcHdr/>
                              <w:dataBinding w:prefixMappings="xmlns:ns0='http://rkdhs/mallar/lagstiftning/Prop/Prop.xsd'" w:xpath="/ns0:dokumentvärden[1]/ns0:dokumentnummer[1]" w:storeItemID="{068625C3-B546-44A5-B525-B7CC092E5AD6}"/>
                              <w:text/>
                            </w:sdtPr>
                            <w:sdtEndPr/>
                            <w:sdtContent>
                              <w:r w:rsidR="001E2938" w:rsidRPr="001E2938">
                                <w:t>2023/24:152</w:t>
                              </w:r>
                            </w:sdtContent>
                          </w:sdt>
                        </w:p>
                        <w:p w14:paraId="01F12CA9" w14:textId="2B6693C3" w:rsidR="00624359" w:rsidRPr="00C7375F" w:rsidRDefault="00DB3A03" w:rsidP="00C7375F">
                          <w:pPr>
                            <w:pStyle w:val="Brdtext"/>
                          </w:pPr>
                          <w:sdt>
                            <w:sdtPr>
                              <w:alias w:val="BilageEtikett"/>
                              <w:tag w:val="BilageEtikett"/>
                              <w:id w:val="949290258"/>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617832447"/>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81" o:spid="_x0000_s1148" type="#_x0000_t202" style="position:absolute;left:0;text-align:left;margin-left:348.15pt;margin-top:35.45pt;width:89.85pt;height:9.6pt;z-index:2516583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p1d1eQIAAG4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hq344CS6i2xAwP/dAEJ69rat+NCHgvPE0JdZwmH+/o0AYIfhgkzlbgf7/2&#10;P9oTeUnLWUtTV/Lway284sx8s0Tr83wyiWOaLpPTT8Qk5o81y2ONXTeXQJzIacc4mcRoj2Ynag/N&#10;Iy2IecxKKmEl5S457sRL7HcBLRip5vNkRIPpBN7YhZMxdMQ5kvOhexTeDQxG4v4t7OZTFC+I3NtG&#10;z+DmayQyJpZHpHtUhw7QUCfyDwsobo3je7I6rMnZM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N6dXdXkCAABu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0BF3CD62" w14:textId="0E8A7B55" w:rsidR="00244011" w:rsidRDefault="00DB3A03" w:rsidP="00A118D8">
                    <w:pPr>
                      <w:pStyle w:val="Brdtext"/>
                      <w:jc w:val="left"/>
                    </w:pPr>
                    <w:sdt>
                      <w:sdtPr>
                        <w:alias w:val="NummerEtikett"/>
                        <w:tag w:val="NummerEtikett"/>
                        <w:id w:val="1177925378"/>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059823926"/>
                        <w:lock w:val="sdtContentLocked"/>
                        <w:showingPlcHdr/>
                        <w:dataBinding w:prefixMappings="xmlns:ns0='http://rkdhs/mallar/lagstiftning/Prop/Prop.xsd'" w:xpath="/ns0:dokumentvärden[1]/ns0:dokumentnummer[1]" w:storeItemID="{068625C3-B546-44A5-B525-B7CC092E5AD6}"/>
                        <w:text/>
                      </w:sdtPr>
                      <w:sdtEndPr/>
                      <w:sdtContent>
                        <w:r w:rsidR="001E2938" w:rsidRPr="001E2938">
                          <w:t>2023/24:152</w:t>
                        </w:r>
                      </w:sdtContent>
                    </w:sdt>
                  </w:p>
                  <w:p w14:paraId="01F12CA9" w14:textId="2B6693C3" w:rsidR="00624359" w:rsidRPr="00C7375F" w:rsidRDefault="00DB3A03" w:rsidP="00C7375F">
                    <w:pPr>
                      <w:pStyle w:val="Brdtext"/>
                    </w:pPr>
                    <w:sdt>
                      <w:sdtPr>
                        <w:alias w:val="BilageEtikett"/>
                        <w:tag w:val="BilageEtikett"/>
                        <w:id w:val="949290258"/>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617832447"/>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v:textbox>
              <w10:wrap type="square" anchorx="page" anchory="page"/>
            </v:shape>
          </w:pict>
        </mc:Fallback>
      </mc:AlternateContent>
    </w:r>
    <w:r>
      <w:t xml:space="preserve"> </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027F36" w14:textId="77777777" w:rsidR="00244011" w:rsidRDefault="00244011" w:rsidP="00664D04">
    <w:pPr>
      <w:pStyle w:val="Brdtext"/>
    </w:pPr>
    <w:r>
      <w:rPr>
        <w:noProof/>
        <w:lang w:eastAsia="sv-SE"/>
      </w:rPr>
      <mc:AlternateContent>
        <mc:Choice Requires="wps">
          <w:drawing>
            <wp:anchor distT="0" distB="0" distL="0" distR="0" simplePos="0" relativeHeight="251658330" behindDoc="0" locked="0" layoutInCell="1" allowOverlap="0" wp14:anchorId="7C6F8B3A" wp14:editId="4C04938D">
              <wp:simplePos x="0" y="0"/>
              <wp:positionH relativeFrom="page">
                <wp:posOffset>373380</wp:posOffset>
              </wp:positionH>
              <wp:positionV relativeFrom="page">
                <wp:posOffset>442595</wp:posOffset>
              </wp:positionV>
              <wp:extent cx="1141200" cy="121920"/>
              <wp:effectExtent l="0" t="0" r="1905" b="0"/>
              <wp:wrapSquare wrapText="bothSides"/>
              <wp:docPr id="84" name="Textruta 8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22D193" w14:textId="08C650AE" w:rsidR="00244011" w:rsidRDefault="00DB3A03" w:rsidP="00664D04">
                          <w:pPr>
                            <w:pStyle w:val="Brdtext"/>
                            <w:jc w:val="left"/>
                          </w:pPr>
                          <w:sdt>
                            <w:sdtPr>
                              <w:alias w:val="NummerEtikett"/>
                              <w:tag w:val="NummerEtikett"/>
                              <w:id w:val="-1986227042"/>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606038240"/>
                              <w:lock w:val="sdtContentLocked"/>
                              <w:showingPlcHdr/>
                              <w:dataBinding w:prefixMappings="xmlns:ns0='http://rkdhs/mallar/lagstiftning/Prop/Prop.xsd'" w:xpath="/ns0:dokumentvärden[1]/ns0:dokumentnummer[1]" w:storeItemID="{068625C3-B546-44A5-B525-B7CC092E5AD6}"/>
                              <w:text/>
                            </w:sdtPr>
                            <w:sdtEndPr/>
                            <w:sdtContent>
                              <w:r w:rsidR="001E2938" w:rsidRPr="001E2938">
                                <w:t>2023/24:152</w:t>
                              </w:r>
                            </w:sdtContent>
                          </w:sdt>
                        </w:p>
                        <w:p w14:paraId="000BB4D9" w14:textId="2E99EE85" w:rsidR="00624359" w:rsidRPr="00C7375F" w:rsidRDefault="00DB3A03" w:rsidP="00C7375F">
                          <w:pPr>
                            <w:pStyle w:val="Brdtext"/>
                          </w:pPr>
                          <w:sdt>
                            <w:sdtPr>
                              <w:alias w:val="BilageEtikett"/>
                              <w:tag w:val="BilageEtikett"/>
                              <w:id w:val="-1203089837"/>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681627723"/>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84" o:spid="_x0000_s1152" type="#_x0000_t202" style="position:absolute;left:0;text-align:left;margin-left:29.4pt;margin-top:34.85pt;width:89.85pt;height:9.6pt;z-index:2516583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YouWegIAAG4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hs39meAisod8QMD93QBCcXFbXvRgS8F56mhDpOk493dGgDBD/0Emdr8L9f&#10;+x/tibyk5ayhqSt4+LURXnFmvlmi9UU+HscxTZfx2SdiEvOnmtWpxm7qKyBO5LRjnExitEezF7WH&#10;+pEWxDxmJZWwknIXHPfiFXa7gBaMVPN5MqLBdAJv7NLJGDriHMn50D4K73oGI3H/FvbzKSYviNzZ&#10;Rs/g5hskMiaWR6Q7VPsO0FAn8vcLKG6N03uyOq7J2TM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Elii5Z6AgAAbg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1A22D193" w14:textId="08C650AE" w:rsidR="00244011" w:rsidRDefault="00DB3A03" w:rsidP="00664D04">
                    <w:pPr>
                      <w:pStyle w:val="Brdtext"/>
                      <w:jc w:val="left"/>
                    </w:pPr>
                    <w:sdt>
                      <w:sdtPr>
                        <w:alias w:val="NummerEtikett"/>
                        <w:tag w:val="NummerEtikett"/>
                        <w:id w:val="-1986227042"/>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606038240"/>
                        <w:lock w:val="sdtContentLocked"/>
                        <w:showingPlcHdr/>
                        <w:dataBinding w:prefixMappings="xmlns:ns0='http://rkdhs/mallar/lagstiftning/Prop/Prop.xsd'" w:xpath="/ns0:dokumentvärden[1]/ns0:dokumentnummer[1]" w:storeItemID="{068625C3-B546-44A5-B525-B7CC092E5AD6}"/>
                        <w:text/>
                      </w:sdtPr>
                      <w:sdtEndPr/>
                      <w:sdtContent>
                        <w:r w:rsidR="001E2938" w:rsidRPr="001E2938">
                          <w:t>2023/24:152</w:t>
                        </w:r>
                      </w:sdtContent>
                    </w:sdt>
                  </w:p>
                  <w:p w14:paraId="000BB4D9" w14:textId="2E99EE85" w:rsidR="00624359" w:rsidRPr="00C7375F" w:rsidRDefault="00DB3A03" w:rsidP="00C7375F">
                    <w:pPr>
                      <w:pStyle w:val="Brdtext"/>
                    </w:pPr>
                    <w:sdt>
                      <w:sdtPr>
                        <w:alias w:val="BilageEtikett"/>
                        <w:tag w:val="BilageEtikett"/>
                        <w:id w:val="-1203089837"/>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681627723"/>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v:textbox>
              <w10:wrap type="square" anchorx="page" anchory="page"/>
            </v:shape>
          </w:pict>
        </mc:Fallback>
      </mc:AlternateContent>
    </w:r>
    <w:r>
      <w:t xml:space="preserve"> </w:t>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0596F7" w14:textId="77777777" w:rsidR="00244011" w:rsidRDefault="00244011" w:rsidP="00EE1584">
    <w:pPr>
      <w:pStyle w:val="Brdtext"/>
    </w:pPr>
    <w:r>
      <w:rPr>
        <w:noProof/>
        <w:lang w:eastAsia="sv-SE"/>
      </w:rPr>
      <mc:AlternateContent>
        <mc:Choice Requires="wps">
          <w:drawing>
            <wp:anchor distT="0" distB="0" distL="0" distR="0" simplePos="0" relativeHeight="25165836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3" name="Textruta 8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092587" w14:textId="77DAE484" w:rsidR="00244011" w:rsidRDefault="00DB3A03" w:rsidP="00A118D8">
                          <w:pPr>
                            <w:pStyle w:val="Brdtext"/>
                            <w:jc w:val="left"/>
                          </w:pPr>
                          <w:sdt>
                            <w:sdtPr>
                              <w:alias w:val="NummerEtikett"/>
                              <w:tag w:val="NummerEtikett"/>
                              <w:id w:val="-1109203859"/>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2015912531"/>
                              <w:lock w:val="sdtContentLocked"/>
                              <w:showingPlcHdr/>
                              <w:dataBinding w:prefixMappings="xmlns:ns0='http://rkdhs/mallar/lagstiftning/Prop/Prop.xsd'" w:xpath="/ns0:dokumentvärden[1]/ns0:dokumentnummer[1]" w:storeItemID="{068625C3-B546-44A5-B525-B7CC092E5AD6}"/>
                              <w:text/>
                            </w:sdtPr>
                            <w:sdtEndPr/>
                            <w:sdtContent>
                              <w:r w:rsidR="001E2938" w:rsidRPr="001E2938">
                                <w:t>2023/24:152</w:t>
                              </w:r>
                            </w:sdtContent>
                          </w:sdt>
                        </w:p>
                        <w:p w14:paraId="2481C352" w14:textId="1F91097A" w:rsidR="00624359" w:rsidRPr="00C7375F" w:rsidRDefault="00DB3A03" w:rsidP="00C7375F">
                          <w:pPr>
                            <w:pStyle w:val="Brdtext"/>
                          </w:pPr>
                          <w:sdt>
                            <w:sdtPr>
                              <w:alias w:val="BilageEtikett"/>
                              <w:tag w:val="BilageEtikett"/>
                              <w:id w:val="1113405777"/>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914202805"/>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83" o:spid="_x0000_s1153" type="#_x0000_t202" style="position:absolute;left:0;text-align:left;margin-left:348.15pt;margin-top:35.45pt;width:89.85pt;height:9.6pt;z-index:2516583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sioyegIAAG4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hs3/meAisod8QMD93QBCcXFbXvRgS8F56mhDpOk493dGgDBD/0Emdr8L9f&#10;+x/tibyk5ayhqSt4+LURXnFmvlmi9UU+HscxTZfx2SdiEvOnmtWpxm7qKyBO5LRjnExitEezF7WH&#10;+pEWxDxmJZWwknIXHPfiFXa7gBaMVPN5MqLBdAJv7NLJGDriHMn50D4K73oGI3H/FvbzKSYviNzZ&#10;Rs/g5hskMiaWR6Q7VPsO0FAn8vcLKG6N03uyOq7J2TM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ImyKjJ6AgAAbg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29092587" w14:textId="77DAE484" w:rsidR="00244011" w:rsidRDefault="00DB3A03" w:rsidP="00A118D8">
                    <w:pPr>
                      <w:pStyle w:val="Brdtext"/>
                      <w:jc w:val="left"/>
                    </w:pPr>
                    <w:sdt>
                      <w:sdtPr>
                        <w:alias w:val="NummerEtikett"/>
                        <w:tag w:val="NummerEtikett"/>
                        <w:id w:val="-1109203859"/>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2015912531"/>
                        <w:lock w:val="sdtContentLocked"/>
                        <w:showingPlcHdr/>
                        <w:dataBinding w:prefixMappings="xmlns:ns0='http://rkdhs/mallar/lagstiftning/Prop/Prop.xsd'" w:xpath="/ns0:dokumentvärden[1]/ns0:dokumentnummer[1]" w:storeItemID="{068625C3-B546-44A5-B525-B7CC092E5AD6}"/>
                        <w:text/>
                      </w:sdtPr>
                      <w:sdtEndPr/>
                      <w:sdtContent>
                        <w:r w:rsidR="001E2938" w:rsidRPr="001E2938">
                          <w:t>2023/24:152</w:t>
                        </w:r>
                      </w:sdtContent>
                    </w:sdt>
                  </w:p>
                  <w:p w14:paraId="2481C352" w14:textId="1F91097A" w:rsidR="00624359" w:rsidRPr="00C7375F" w:rsidRDefault="00DB3A03" w:rsidP="00C7375F">
                    <w:pPr>
                      <w:pStyle w:val="Brdtext"/>
                    </w:pPr>
                    <w:sdt>
                      <w:sdtPr>
                        <w:alias w:val="BilageEtikett"/>
                        <w:tag w:val="BilageEtikett"/>
                        <w:id w:val="1113405777"/>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914202805"/>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v:textbox>
              <w10:wrap type="square" anchorx="page" anchory="page"/>
            </v:shape>
          </w:pict>
        </mc:Fallback>
      </mc:AlternateContent>
    </w:r>
    <w:r>
      <w:t xml:space="preserve"> </w: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3763CE" w14:textId="77777777" w:rsidR="00244011" w:rsidRDefault="00244011" w:rsidP="00664D04">
    <w:pPr>
      <w:pStyle w:val="Brdtext"/>
    </w:pPr>
    <w:r>
      <w:rPr>
        <w:noProof/>
        <w:lang w:eastAsia="sv-SE"/>
      </w:rPr>
      <mc:AlternateContent>
        <mc:Choice Requires="wps">
          <w:drawing>
            <wp:anchor distT="0" distB="0" distL="0" distR="0" simplePos="0" relativeHeight="25165833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6" name="Textruta 8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4F59E6" w14:textId="1E64BA59" w:rsidR="00244011" w:rsidRDefault="00DB3A03" w:rsidP="00664D04">
                          <w:pPr>
                            <w:pStyle w:val="Brdtext"/>
                            <w:jc w:val="left"/>
                          </w:pPr>
                          <w:sdt>
                            <w:sdtPr>
                              <w:alias w:val="NummerEtikett"/>
                              <w:tag w:val="NummerEtikett"/>
                              <w:id w:val="846290685"/>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923135559"/>
                              <w:lock w:val="sdtContentLocked"/>
                              <w:showingPlcHdr/>
                              <w:dataBinding w:prefixMappings="xmlns:ns0='http://rkdhs/mallar/lagstiftning/Prop/Prop.xsd'" w:xpath="/ns0:dokumentvärden[1]/ns0:dokumentnummer[1]" w:storeItemID="{068625C3-B546-44A5-B525-B7CC092E5AD6}"/>
                              <w:text/>
                            </w:sdtPr>
                            <w:sdtEndPr/>
                            <w:sdtContent>
                              <w:r w:rsidR="001E2938" w:rsidRPr="001E2938">
                                <w:t>2023/24:152</w:t>
                              </w:r>
                            </w:sdtContent>
                          </w:sdt>
                        </w:p>
                        <w:p w14:paraId="71851764" w14:textId="222B042C" w:rsidR="00624359" w:rsidRPr="00C7375F" w:rsidRDefault="00DB3A03" w:rsidP="00C7375F">
                          <w:pPr>
                            <w:pStyle w:val="Brdtext"/>
                          </w:pPr>
                          <w:sdt>
                            <w:sdtPr>
                              <w:alias w:val="BilageEtikett"/>
                              <w:tag w:val="BilageEtikett"/>
                              <w:id w:val="868110226"/>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649213143"/>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86" o:spid="_x0000_s1157" type="#_x0000_t202" style="position:absolute;left:0;text-align:left;margin-left:29.4pt;margin-top:34.85pt;width:89.85pt;height:9.6pt;z-index:2516583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NndgeQIAAG4FAAAOAAAAZHJzL2Uyb0RvYy54bWysVEtv2zAMvg/YfxB0Xx2nabcacYqsRYcB&#10;RVssHXpWZKkxJouaxMTOfv0o2Xms66XDLjYlvsSPHzm97BrDNsqHGmzJ85MRZ8pKqGr7XPLvjzcf&#10;PnEWUNhKGLCq5FsV+OXs/btp6wo1hhWYSnlGQWwoWlfyFaIrsizIlWpEOAGnLCk1+EYgHf1zVnnR&#10;UvTGZOPR6DxrwVfOg1Qh0O11r+SzFF9rJfFe66CQmZLT2zB9ffou4zebTUXx7IVb1XJ4hviHVzSi&#10;tpR0H+paoGBrX/8VqqmlhwAaTyQ0GWhdS5VqoGry0YtqFivhVKqFwAluD1P4f2Hl3WbhHjzD7jN0&#10;1MAISOtCEegy1tNp38Q/vZSRniDc7mFTHTIZnfJJTr3gTJIuH+cX44RrdvB2PuAXBQ2LQsk9tSWh&#10;JTa3ASkjme5MYrIApq5uamPSIVJBXRnPNoKaaDC9kTz+sDKWtSU/Pz0bpcAWonsf2dgYRiUyDOkO&#10;FSYJt0ZFG2O/Kc3qKhX6Sm4hpbL7/Mk6WmlK9RbHwf7wqrc493WQR8oMFvfOTW3Bp+rT9Bwgq37s&#10;INO9PQF+VHcUsVt2VDi17zT1Lt4todoSMzz0QxOcvKmpfbci4IPwNCXUcZp8vKePNkDwwyBxtgL/&#10;67X7aE/kJS1nLU1dycPPtfCKM/PVEq0v8skkjmk6TM4+EpOYP9YsjzV23VwBcSKnHeNkEqM9mp2o&#10;PTRPtCDmMSuphJWUu+S4E6+w3wW0YKSaz5MRDaYTeGsXTsbQEedIzsfuSXg3MBiJ+3ewm09RvCBy&#10;bxs9g5uvkciYWH5AdegADXUi/7CA4tY4Pierw5q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VzZ3YHkCAABu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624F59E6" w14:textId="1E64BA59" w:rsidR="00244011" w:rsidRDefault="00DB3A03" w:rsidP="00664D04">
                    <w:pPr>
                      <w:pStyle w:val="Brdtext"/>
                      <w:jc w:val="left"/>
                    </w:pPr>
                    <w:sdt>
                      <w:sdtPr>
                        <w:alias w:val="NummerEtikett"/>
                        <w:tag w:val="NummerEtikett"/>
                        <w:id w:val="846290685"/>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923135559"/>
                        <w:lock w:val="sdtContentLocked"/>
                        <w:showingPlcHdr/>
                        <w:dataBinding w:prefixMappings="xmlns:ns0='http://rkdhs/mallar/lagstiftning/Prop/Prop.xsd'" w:xpath="/ns0:dokumentvärden[1]/ns0:dokumentnummer[1]" w:storeItemID="{068625C3-B546-44A5-B525-B7CC092E5AD6}"/>
                        <w:text/>
                      </w:sdtPr>
                      <w:sdtEndPr/>
                      <w:sdtContent>
                        <w:r w:rsidR="001E2938" w:rsidRPr="001E2938">
                          <w:t>2023/24:152</w:t>
                        </w:r>
                      </w:sdtContent>
                    </w:sdt>
                  </w:p>
                  <w:p w14:paraId="71851764" w14:textId="222B042C" w:rsidR="00624359" w:rsidRPr="00C7375F" w:rsidRDefault="00DB3A03" w:rsidP="00C7375F">
                    <w:pPr>
                      <w:pStyle w:val="Brdtext"/>
                    </w:pPr>
                    <w:sdt>
                      <w:sdtPr>
                        <w:alias w:val="BilageEtikett"/>
                        <w:tag w:val="BilageEtikett"/>
                        <w:id w:val="868110226"/>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649213143"/>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v:textbox>
              <w10:wrap type="square" anchorx="page" anchory="page"/>
            </v:shape>
          </w:pict>
        </mc:Fallback>
      </mc:AlternateContent>
    </w:r>
    <w:r>
      <w:t xml:space="preserve"> </w:t>
    </w: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ED6F5D" w14:textId="77777777" w:rsidR="00244011" w:rsidRDefault="00244011" w:rsidP="00EE1584">
    <w:pPr>
      <w:pStyle w:val="Brdtext"/>
    </w:pPr>
    <w:r>
      <w:rPr>
        <w:noProof/>
        <w:lang w:eastAsia="sv-SE"/>
      </w:rPr>
      <mc:AlternateContent>
        <mc:Choice Requires="wps">
          <w:drawing>
            <wp:anchor distT="0" distB="0" distL="0" distR="0" simplePos="0" relativeHeight="25165836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5" name="Textruta 8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417B88" w14:textId="712EF812" w:rsidR="00244011" w:rsidRDefault="00DB3A03" w:rsidP="00A118D8">
                          <w:pPr>
                            <w:pStyle w:val="Brdtext"/>
                            <w:jc w:val="left"/>
                          </w:pPr>
                          <w:sdt>
                            <w:sdtPr>
                              <w:alias w:val="NummerEtikett"/>
                              <w:tag w:val="NummerEtikett"/>
                              <w:id w:val="-497432398"/>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048831385"/>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p w14:paraId="100694C4" w14:textId="61C5EEF9" w:rsidR="00624359" w:rsidRPr="00C7375F" w:rsidRDefault="00DB3A03" w:rsidP="00C7375F">
                          <w:pPr>
                            <w:pStyle w:val="Brdtext"/>
                          </w:pPr>
                          <w:sdt>
                            <w:sdtPr>
                              <w:alias w:val="BilageEtikett"/>
                              <w:tag w:val="BilageEtikett"/>
                              <w:id w:val="-821350259"/>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509370784"/>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85" o:spid="_x0000_s1158" type="#_x0000_t202" style="position:absolute;left:0;text-align:left;margin-left:348.15pt;margin-top:35.45pt;width:89.85pt;height:9.6pt;z-index:2516583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hDi1eQIAAG4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pzad7qnwBKqLTHDQz80wcmbmtp3KwI+CE9TQh2nycd7OrQBgh8GibMV+F+v&#10;/Y/2RF7SctbS1JU8/FwLrzgzXy3R+iKfTOKYpsvk7CMxifljzfJYY9fNFRAnctoxTiYx2qPZidpD&#10;80QLYh6zkkpYSblLjjvxCvtdQAtGqvk8GdFgOoG3duFkDB1xjuR87J6EdwODkbh/B7v5FMULIve2&#10;0TO4+RqJjInlEeke1aEDNNSJ/MMCilvj+J6sDmty9hs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KIQ4tXkCAABu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3E417B88" w14:textId="712EF812" w:rsidR="00244011" w:rsidRDefault="00DB3A03" w:rsidP="00A118D8">
                    <w:pPr>
                      <w:pStyle w:val="Brdtext"/>
                      <w:jc w:val="left"/>
                    </w:pPr>
                    <w:sdt>
                      <w:sdtPr>
                        <w:alias w:val="NummerEtikett"/>
                        <w:tag w:val="NummerEtikett"/>
                        <w:id w:val="-497432398"/>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048831385"/>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p w14:paraId="100694C4" w14:textId="61C5EEF9" w:rsidR="00624359" w:rsidRPr="00C7375F" w:rsidRDefault="00DB3A03" w:rsidP="00C7375F">
                    <w:pPr>
                      <w:pStyle w:val="Brdtext"/>
                    </w:pPr>
                    <w:sdt>
                      <w:sdtPr>
                        <w:alias w:val="BilageEtikett"/>
                        <w:tag w:val="BilageEtikett"/>
                        <w:id w:val="-821350259"/>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509370784"/>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v:textbox>
              <w10:wrap type="square" anchorx="page" anchory="page"/>
            </v:shape>
          </w:pict>
        </mc:Fallback>
      </mc:AlternateContent>
    </w:r>
    <w:r>
      <w:t xml:space="preserve"> </w:t>
    </w:r>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663F5C" w14:textId="77777777" w:rsidR="00244011" w:rsidRDefault="00244011" w:rsidP="00664D04">
    <w:pPr>
      <w:pStyle w:val="Brdtext"/>
    </w:pPr>
    <w:r>
      <w:rPr>
        <w:noProof/>
        <w:lang w:eastAsia="sv-SE"/>
      </w:rPr>
      <mc:AlternateContent>
        <mc:Choice Requires="wps">
          <w:drawing>
            <wp:anchor distT="0" distB="0" distL="0" distR="0" simplePos="0" relativeHeight="25165833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88" name="Textruta 8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238CB3" w14:textId="5802442E" w:rsidR="00244011" w:rsidRDefault="00DB3A03" w:rsidP="00664D04">
                          <w:pPr>
                            <w:pStyle w:val="Brdtext"/>
                            <w:jc w:val="left"/>
                          </w:pPr>
                          <w:sdt>
                            <w:sdtPr>
                              <w:alias w:val="NummerEtikett"/>
                              <w:tag w:val="NummerEtikett"/>
                              <w:id w:val="-2085442189"/>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744144627"/>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p w14:paraId="16C69A9F" w14:textId="6AE3F924" w:rsidR="00624359" w:rsidRPr="00C7375F" w:rsidRDefault="00DB3A03" w:rsidP="00C7375F">
                          <w:pPr>
                            <w:pStyle w:val="Brdtext"/>
                          </w:pPr>
                          <w:sdt>
                            <w:sdtPr>
                              <w:alias w:val="BilageEtikett"/>
                              <w:tag w:val="BilageEtikett"/>
                              <w:id w:val="-1202939439"/>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914901505"/>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88" o:spid="_x0000_s1162" type="#_x0000_t202" style="position:absolute;left:0;text-align:left;margin-left:29.4pt;margin-top:34.85pt;width:89.85pt;height:9.6pt;z-index:2516583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QeRWegIAAG4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HUvvPxngIrKHfEDA/d0AQnbytq30IEfBCepoQ6TpOP93RoAwQ/9BJna/C/&#10;Xvsf7Ym8pOWsoakrePi5EV5xZr5aovVlPhrFMU2X0fgjMYn5U83qVGM39TUQJ3LaMU4mMdqj2Yva&#10;Q/1EC2Ies5JKWEm5C4578Rq7XUALRqr5PBnRYDqBC7t0MoaOOEdyPrZPwruewUjcv4P9fIrJCyJ3&#10;ttEzuPkGiYyJ5RHpDtW+AzTUifz9Aopb4/SerI5rcvY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ZB5FZ6AgAAbg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6F238CB3" w14:textId="5802442E" w:rsidR="00244011" w:rsidRDefault="00DB3A03" w:rsidP="00664D04">
                    <w:pPr>
                      <w:pStyle w:val="Brdtext"/>
                      <w:jc w:val="left"/>
                    </w:pPr>
                    <w:sdt>
                      <w:sdtPr>
                        <w:alias w:val="NummerEtikett"/>
                        <w:tag w:val="NummerEtikett"/>
                        <w:id w:val="-2085442189"/>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744144627"/>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p w14:paraId="16C69A9F" w14:textId="6AE3F924" w:rsidR="00624359" w:rsidRPr="00C7375F" w:rsidRDefault="00DB3A03" w:rsidP="00C7375F">
                    <w:pPr>
                      <w:pStyle w:val="Brdtext"/>
                    </w:pPr>
                    <w:sdt>
                      <w:sdtPr>
                        <w:alias w:val="BilageEtikett"/>
                        <w:tag w:val="BilageEtikett"/>
                        <w:id w:val="-1202939439"/>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914901505"/>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v:textbox>
              <w10:wrap type="square" anchorx="page" anchory="page"/>
            </v:shape>
          </w:pict>
        </mc:Fallback>
      </mc:AlternateContent>
    </w:r>
    <w:r>
      <w:t xml:space="preserve"> </w:t>
    </w:r>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74C096" w14:textId="194DAFD1" w:rsidR="00244011" w:rsidRDefault="00244011" w:rsidP="001E2938">
    <w:pPr>
      <w:pStyle w:val="Brdtext"/>
      <w:tabs>
        <w:tab w:val="clear" w:pos="2268"/>
        <w:tab w:val="right" w:pos="5897"/>
      </w:tabs>
    </w:pPr>
    <w:r>
      <w:rPr>
        <w:noProof/>
        <w:lang w:eastAsia="sv-SE"/>
      </w:rPr>
      <mc:AlternateContent>
        <mc:Choice Requires="wps">
          <w:drawing>
            <wp:anchor distT="0" distB="0" distL="0" distR="0" simplePos="0" relativeHeight="25165836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7" name="Textruta 8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E1E1CE" w14:textId="282692ED" w:rsidR="00244011" w:rsidRDefault="00DB3A03" w:rsidP="00A118D8">
                          <w:pPr>
                            <w:pStyle w:val="Brdtext"/>
                            <w:jc w:val="left"/>
                          </w:pPr>
                          <w:sdt>
                            <w:sdtPr>
                              <w:alias w:val="NummerEtikett"/>
                              <w:tag w:val="NummerEtikett"/>
                              <w:id w:val="-1187047342"/>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642067127"/>
                              <w:lock w:val="sdtContentLocked"/>
                              <w:showingPlcHdr/>
                              <w:dataBinding w:prefixMappings="xmlns:ns0='http://rkdhs/mallar/lagstiftning/Prop/Prop.xsd'" w:xpath="/ns0:dokumentvärden[1]/ns0:dokumentnummer[1]" w:storeItemID="{068625C3-B546-44A5-B525-B7CC092E5AD6}"/>
                              <w:text/>
                            </w:sdtPr>
                            <w:sdtEndPr/>
                            <w:sdtContent>
                              <w:r w:rsidR="00D069A7" w:rsidRPr="00D069A7">
                                <w:t>2023/24:152</w:t>
                              </w:r>
                            </w:sdtContent>
                          </w:sdt>
                        </w:p>
                        <w:p w14:paraId="3EDAF17E" w14:textId="2ECE76E9" w:rsidR="00624359" w:rsidRPr="00C7375F" w:rsidRDefault="00DB3A03" w:rsidP="00C7375F">
                          <w:pPr>
                            <w:pStyle w:val="Brdtext"/>
                          </w:pPr>
                          <w:sdt>
                            <w:sdtPr>
                              <w:alias w:val="BilageEtikett"/>
                              <w:tag w:val="BilageEtikett"/>
                              <w:id w:val="-522327036"/>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1176488508"/>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87" o:spid="_x0000_s1163" type="#_x0000_t202" style="position:absolute;left:0;text-align:left;margin-left:348.15pt;margin-top:35.45pt;width:89.85pt;height:9.6pt;z-index:2516583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kUXyegIAAG4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XBq3/l4T4EVlDtihoduaIKTtxW1byECPghPU0Idp8nHezq0AYIfeomzNfhf&#10;r/2P9kRe0nLW0NQVPPzcCK84M18t0foyH43imKbL6OIjMYn5U83qVGM39TUQJ3LaMU4mMdqj2Yva&#10;Q/1EC2Ies5JKWEm5C4578Rq7XUALRqr5PBnRYDqBC7t0MoaOOEdyPrZPwruewUjcv4P9fIrJCyJ3&#10;ttEzuPkGiYyJ5RHpDtW+AzTUifz9Aopb4/SerI5rcvY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JaRRfJ6AgAAbg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08E1E1CE" w14:textId="282692ED" w:rsidR="00244011" w:rsidRDefault="00DB3A03" w:rsidP="00A118D8">
                    <w:pPr>
                      <w:pStyle w:val="Brdtext"/>
                      <w:jc w:val="left"/>
                    </w:pPr>
                    <w:sdt>
                      <w:sdtPr>
                        <w:alias w:val="NummerEtikett"/>
                        <w:tag w:val="NummerEtikett"/>
                        <w:id w:val="-1187047342"/>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642067127"/>
                        <w:lock w:val="sdtContentLocked"/>
                        <w:showingPlcHdr/>
                        <w:dataBinding w:prefixMappings="xmlns:ns0='http://rkdhs/mallar/lagstiftning/Prop/Prop.xsd'" w:xpath="/ns0:dokumentvärden[1]/ns0:dokumentnummer[1]" w:storeItemID="{068625C3-B546-44A5-B525-B7CC092E5AD6}"/>
                        <w:text/>
                      </w:sdtPr>
                      <w:sdtEndPr/>
                      <w:sdtContent>
                        <w:r w:rsidR="00D069A7" w:rsidRPr="00D069A7">
                          <w:t>2023/24:152</w:t>
                        </w:r>
                      </w:sdtContent>
                    </w:sdt>
                  </w:p>
                  <w:p w14:paraId="3EDAF17E" w14:textId="2ECE76E9" w:rsidR="00624359" w:rsidRPr="00C7375F" w:rsidRDefault="00DB3A03" w:rsidP="00C7375F">
                    <w:pPr>
                      <w:pStyle w:val="Brdtext"/>
                    </w:pPr>
                    <w:sdt>
                      <w:sdtPr>
                        <w:alias w:val="BilageEtikett"/>
                        <w:tag w:val="BilageEtikett"/>
                        <w:id w:val="-522327036"/>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1176488508"/>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v:textbox>
              <w10:wrap type="square" anchorx="page" anchory="page"/>
            </v:shape>
          </w:pict>
        </mc:Fallback>
      </mc:AlternateContent>
    </w:r>
    <w:r>
      <w:t xml:space="preserve"> </w:t>
    </w:r>
    <w:r w:rsidR="001E2938">
      <w:tab/>
    </w: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46A68A" w14:textId="77777777" w:rsidR="00244011" w:rsidRDefault="00244011" w:rsidP="00664D04">
    <w:pPr>
      <w:pStyle w:val="Brdtext"/>
    </w:pPr>
    <w:r>
      <w:rPr>
        <w:noProof/>
        <w:lang w:eastAsia="sv-SE"/>
      </w:rPr>
      <mc:AlternateContent>
        <mc:Choice Requires="wps">
          <w:drawing>
            <wp:anchor distT="0" distB="0" distL="0" distR="0" simplePos="0" relativeHeight="25165833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0" name="Textruta 9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9481CB" w14:textId="3FA38AFF" w:rsidR="00244011" w:rsidRDefault="00DB3A03" w:rsidP="00664D04">
                          <w:pPr>
                            <w:pStyle w:val="Brdtext"/>
                            <w:jc w:val="left"/>
                          </w:pPr>
                          <w:sdt>
                            <w:sdtPr>
                              <w:alias w:val="NummerEtikett"/>
                              <w:tag w:val="NummerEtikett"/>
                              <w:id w:val="1686631827"/>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2053494417"/>
                              <w:lock w:val="sdtContentLocked"/>
                              <w:showingPlcHdr/>
                              <w:dataBinding w:prefixMappings="xmlns:ns0='http://rkdhs/mallar/lagstiftning/Prop/Prop.xsd'" w:xpath="/ns0:dokumentvärden[1]/ns0:dokumentnummer[1]" w:storeItemID="{068625C3-B546-44A5-B525-B7CC092E5AD6}"/>
                              <w:text/>
                            </w:sdtPr>
                            <w:sdtEndPr/>
                            <w:sdtContent>
                              <w:r w:rsidR="00D069A7" w:rsidRPr="00D069A7">
                                <w:t>2023/24:152</w:t>
                              </w:r>
                            </w:sdtContent>
                          </w:sdt>
                        </w:p>
                        <w:p w14:paraId="6B73F55C" w14:textId="49546605" w:rsidR="00624359" w:rsidRPr="00C7375F" w:rsidRDefault="00DB3A03" w:rsidP="00C7375F">
                          <w:pPr>
                            <w:pStyle w:val="Brdtext"/>
                          </w:pPr>
                          <w:sdt>
                            <w:sdtPr>
                              <w:alias w:val="BilageEtikett"/>
                              <w:tag w:val="BilageEtikett"/>
                              <w:id w:val="-1255120652"/>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1142038336"/>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90" o:spid="_x0000_s1167" type="#_x0000_t202" style="position:absolute;left:0;text-align:left;margin-left:29.4pt;margin-top:34.85pt;width:89.85pt;height:9.6pt;z-index:2516583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1elMeAIAAG4FAAAOAAAAZHJzL2Uyb0RvYy54bWysVN1P2zAQf5+0/8Hy+0jTFTaipqgDMU1C&#10;gFYmnl3HptEcn2dfm3R/PWcn/RjjhWkvie373ffvbnrRNYZtlA812JLnJyPOlJVQ1fap5D8erj98&#10;5iygsJUwYFXJtyrwi9n7d9PWFWoMKzCV8oyM2FC0ruQrRFdkWZAr1YhwAk5ZEmrwjUC6+qes8qIl&#10;643JxqPRWdaCr5wHqUKg16teyGfJvtZK4p3WQSEzJafYMH19+i7jN5tNRfHkhVvVcghD/EMUjagt&#10;Od2buhIo2NrXf5lqaukhgMYTCU0GWtdSpRwom3z0IpvFSjiVcqHiBLcvU/h/ZuXtZuHuPcPuC3TU&#10;wFiQ1oUi0GPMp9O+iX+KlJGcSrjdl011yGRUyic59YIzSbJ8nJ+PU12zg7bzAb8qaFg8lNxTW1K1&#10;xOYmIHkk6A4SnQUwdXVdG5MukQrq0ni2EdREgylG0vgDZSxrS3728XSUDFuI6r1lY6MZlcgwuDtk&#10;mE64NSpijP2uNKurlOgrvoWUyu79J3REaXL1FsUBf4jqLcp9HqSRPIPFvXJTW/Ap+zQ9h5JVP3cl&#10;0z2eCn6Udzxit+wocWrfJPUuvi2h2hIzPPRDE5y8rql9NyLgvfA0JdRxmny8o482QOWH4cTZCvzv&#10;194jnshLUs5amrqSh19r4RVn5pslWp/nEwqAYbpMTj8Rk5g/liyPJXbdXAJxIqcd42Q6Rjya3VF7&#10;aB5pQcyjVxIJK8l3yXF3vMR+F9CCkWo+TyAaTCfwxi6cjKZjnSM5H7pH4d3AYCTu38JuPkXxgsg9&#10;NmoGN18jkTGx/FDVoQM01In8wwKKW+P4nlCHNTl7Bg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DJ1elMeAIAAG4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4E9481CB" w14:textId="3FA38AFF" w:rsidR="00244011" w:rsidRDefault="00DB3A03" w:rsidP="00664D04">
                    <w:pPr>
                      <w:pStyle w:val="Brdtext"/>
                      <w:jc w:val="left"/>
                    </w:pPr>
                    <w:sdt>
                      <w:sdtPr>
                        <w:alias w:val="NummerEtikett"/>
                        <w:tag w:val="NummerEtikett"/>
                        <w:id w:val="1686631827"/>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2053494417"/>
                        <w:lock w:val="sdtContentLocked"/>
                        <w:showingPlcHdr/>
                        <w:dataBinding w:prefixMappings="xmlns:ns0='http://rkdhs/mallar/lagstiftning/Prop/Prop.xsd'" w:xpath="/ns0:dokumentvärden[1]/ns0:dokumentnummer[1]" w:storeItemID="{068625C3-B546-44A5-B525-B7CC092E5AD6}"/>
                        <w:text/>
                      </w:sdtPr>
                      <w:sdtEndPr/>
                      <w:sdtContent>
                        <w:r w:rsidR="00D069A7" w:rsidRPr="00D069A7">
                          <w:t>2023/24:152</w:t>
                        </w:r>
                      </w:sdtContent>
                    </w:sdt>
                  </w:p>
                  <w:p w14:paraId="6B73F55C" w14:textId="49546605" w:rsidR="00624359" w:rsidRPr="00C7375F" w:rsidRDefault="00DB3A03" w:rsidP="00C7375F">
                    <w:pPr>
                      <w:pStyle w:val="Brdtext"/>
                    </w:pPr>
                    <w:sdt>
                      <w:sdtPr>
                        <w:alias w:val="BilageEtikett"/>
                        <w:tag w:val="BilageEtikett"/>
                        <w:id w:val="-1255120652"/>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1142038336"/>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v:textbox>
              <w10:wrap type="square" anchorx="page" anchory="page"/>
            </v:shape>
          </w:pict>
        </mc:Fallback>
      </mc:AlternateContent>
    </w:r>
    <w:r>
      <w:t xml:space="preserve"> </w:t>
    </w:r>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DB5A2D" w14:textId="77777777" w:rsidR="00244011" w:rsidRDefault="00244011" w:rsidP="00EE1584">
    <w:pPr>
      <w:pStyle w:val="Brdtext"/>
    </w:pPr>
    <w:r>
      <w:rPr>
        <w:noProof/>
        <w:lang w:eastAsia="sv-SE"/>
      </w:rPr>
      <mc:AlternateContent>
        <mc:Choice Requires="wps">
          <w:drawing>
            <wp:anchor distT="0" distB="0" distL="0" distR="0" simplePos="0" relativeHeight="25165836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9" name="Textruta 8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EADBED" w14:textId="5A703326" w:rsidR="00244011" w:rsidRDefault="00DB3A03" w:rsidP="00A118D8">
                          <w:pPr>
                            <w:pStyle w:val="Brdtext"/>
                            <w:jc w:val="left"/>
                          </w:pPr>
                          <w:sdt>
                            <w:sdtPr>
                              <w:alias w:val="NummerEtikett"/>
                              <w:tag w:val="NummerEtikett"/>
                              <w:id w:val="369584526"/>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136800834"/>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p w14:paraId="5012E66D" w14:textId="72A06FB5" w:rsidR="00624359" w:rsidRPr="00C7375F" w:rsidRDefault="00DB3A03" w:rsidP="00C7375F">
                          <w:pPr>
                            <w:pStyle w:val="Brdtext"/>
                          </w:pPr>
                          <w:sdt>
                            <w:sdtPr>
                              <w:alias w:val="BilageEtikett"/>
                              <w:tag w:val="BilageEtikett"/>
                              <w:id w:val="4025464"/>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1949220657"/>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89" o:spid="_x0000_s1168" type="#_x0000_t202" style="position:absolute;left:0;text-align:left;margin-left:348.15pt;margin-top:35.45pt;width:89.85pt;height:9.6pt;z-index:2516583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Z6aZeQIAAG4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XBq3/hAgSWUO2KGh25ogpOLitp3IwLeC09TQh2nycc7OrQBgh96ibM1+N+v&#10;/Y/2RF7SctbQ1BU8/NoIrzgz3yzR+iIfj+OYpsv47BMxiflTzfJUYzf1HIgTOe0YJ5MY7dHsRe2h&#10;fqIFMYtZSSWspNwFx704x24X0IKRajZLRjSYTuCNfXAyho44R3I+tk/Cu57BSNy/hf18iskLIne2&#10;0TO42QaJjInlEekO1b4DNNSJ/P0Cilvj9J6sjmty+gw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tmemmXkCAABu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56EADBED" w14:textId="5A703326" w:rsidR="00244011" w:rsidRDefault="00DB3A03" w:rsidP="00A118D8">
                    <w:pPr>
                      <w:pStyle w:val="Brdtext"/>
                      <w:jc w:val="left"/>
                    </w:pPr>
                    <w:sdt>
                      <w:sdtPr>
                        <w:alias w:val="NummerEtikett"/>
                        <w:tag w:val="NummerEtikett"/>
                        <w:id w:val="369584526"/>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136800834"/>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p w14:paraId="5012E66D" w14:textId="72A06FB5" w:rsidR="00624359" w:rsidRPr="00C7375F" w:rsidRDefault="00DB3A03" w:rsidP="00C7375F">
                    <w:pPr>
                      <w:pStyle w:val="Brdtext"/>
                    </w:pPr>
                    <w:sdt>
                      <w:sdtPr>
                        <w:alias w:val="BilageEtikett"/>
                        <w:tag w:val="BilageEtikett"/>
                        <w:id w:val="4025464"/>
                        <w:lock w:val="sdtContentLocked"/>
                        <w:dataBinding w:prefixMappings="xmlns:ns0='http://rkdhs/mallar/lagstiftning/Prop/Prop.xsd'" w:xpath="/ns0:dokumentvärden[1]/ns0:bilagor[1]/ns0:bilaga[4]/@bilageetikett" w:storeItemID="{068625C3-B546-44A5-B525-B7CC092E5AD6}"/>
                        <w:text/>
                      </w:sdtPr>
                      <w:sdtEndPr/>
                      <w:sdtContent>
                        <w:r w:rsidR="00D14C5D">
                          <w:t>Bilaga</w:t>
                        </w:r>
                      </w:sdtContent>
                    </w:sdt>
                    <w:r w:rsidR="00624359">
                      <w:t xml:space="preserve"> </w:t>
                    </w:r>
                    <w:sdt>
                      <w:sdtPr>
                        <w:alias w:val="BilageNummer"/>
                        <w:tag w:val="BilageNummer"/>
                        <w:id w:val="-1949220657"/>
                        <w:lock w:val="sdtContentLocked"/>
                        <w:dataBinding w:prefixMappings="xmlns:ns0='http://rkdhs/mallar/lagstiftning/Prop/Prop.xsd'" w:xpath="/ns0:dokumentvärden[1]/ns0:bilagor[1]/ns0:bilaga[4]/@bilagenummer" w:storeItemID="{068625C3-B546-44A5-B525-B7CC092E5AD6}"/>
                        <w:text/>
                      </w:sdtPr>
                      <w:sdtEndPr/>
                      <w:sdtContent>
                        <w:r w:rsidR="00D14C5D">
                          <w:t>4</w:t>
                        </w:r>
                      </w:sdtContent>
                    </w:sdt>
                  </w:p>
                </w:txbxContent>
              </v:textbox>
              <w10:wrap type="square" anchorx="page" anchory="page"/>
            </v:shape>
          </w:pict>
        </mc:Fallback>
      </mc:AlternateContent>
    </w:r>
    <w:r>
      <w:t xml:space="preserve"> </w:t>
    </w:r>
  </w:p>
</w:hdr>
</file>

<file path=word/header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DB0715" w14:textId="77777777" w:rsidR="00244011" w:rsidRDefault="00244011" w:rsidP="00664D04">
    <w:pPr>
      <w:pStyle w:val="Brdtext"/>
    </w:pPr>
    <w:r>
      <w:rPr>
        <w:noProof/>
        <w:lang w:eastAsia="sv-SE"/>
      </w:rPr>
      <mc:AlternateContent>
        <mc:Choice Requires="wps">
          <w:drawing>
            <wp:anchor distT="0" distB="0" distL="0" distR="0" simplePos="0" relativeHeight="25165833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2" name="Textruta 9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B520AC" w14:textId="5E939C56" w:rsidR="00244011" w:rsidRDefault="00DB3A03" w:rsidP="00664D04">
                          <w:pPr>
                            <w:pStyle w:val="Brdtext"/>
                            <w:jc w:val="left"/>
                          </w:pPr>
                          <w:sdt>
                            <w:sdtPr>
                              <w:alias w:val="NummerEtikett"/>
                              <w:tag w:val="NummerEtikett"/>
                              <w:id w:val="325483339"/>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335957034"/>
                              <w:lock w:val="sdtContentLocked"/>
                              <w:showingPlcHdr/>
                              <w:dataBinding w:prefixMappings="xmlns:ns0='http://rkdhs/mallar/lagstiftning/Prop/Prop.xsd'" w:xpath="/ns0:dokumentvärden[1]/ns0:dokumentnummer[1]" w:storeItemID="{068625C3-B546-44A5-B525-B7CC092E5AD6}"/>
                              <w:text/>
                            </w:sdtPr>
                            <w:sdtEndPr/>
                            <w:sdtContent>
                              <w:r w:rsidR="00D069A7" w:rsidRPr="00D069A7">
                                <w:t>2023/24:152</w:t>
                              </w:r>
                            </w:sdtContent>
                          </w:sdt>
                        </w:p>
                        <w:p w14:paraId="4C930B16" w14:textId="472D3A78" w:rsidR="00624359" w:rsidRPr="00C7375F" w:rsidRDefault="00DB3A03" w:rsidP="00C7375F">
                          <w:pPr>
                            <w:pStyle w:val="Brdtext"/>
                          </w:pPr>
                          <w:sdt>
                            <w:sdtPr>
                              <w:alias w:val="BilageEtikett"/>
                              <w:tag w:val="BilageEtikett"/>
                              <w:id w:val="-2143718687"/>
                              <w:lock w:val="sdtContentLocked"/>
                              <w:dataBinding w:prefixMappings="xmlns:ns0='http://rkdhs/mallar/lagstiftning/Prop/Prop.xsd'" w:xpath="/ns0:dokumentvärden[1]/ns0:bilagor[1]/ns0:bilaga[5]/@bilageetikett" w:storeItemID="{068625C3-B546-44A5-B525-B7CC092E5AD6}"/>
                              <w:text/>
                            </w:sdtPr>
                            <w:sdtEndPr/>
                            <w:sdtContent>
                              <w:r w:rsidR="00D14C5D">
                                <w:t>Bilaga</w:t>
                              </w:r>
                            </w:sdtContent>
                          </w:sdt>
                          <w:r w:rsidR="00624359">
                            <w:t xml:space="preserve"> </w:t>
                          </w:r>
                          <w:sdt>
                            <w:sdtPr>
                              <w:alias w:val="BilageNummer"/>
                              <w:tag w:val="BilageNummer"/>
                              <w:id w:val="-2111493109"/>
                              <w:lock w:val="sdtContentLocked"/>
                              <w:dataBinding w:prefixMappings="xmlns:ns0='http://rkdhs/mallar/lagstiftning/Prop/Prop.xsd'" w:xpath="/ns0:dokumentvärden[1]/ns0:bilagor[1]/ns0:bilaga[5]/@bilagenummer" w:storeItemID="{068625C3-B546-44A5-B525-B7CC092E5AD6}"/>
                              <w:text/>
                            </w:sdtPr>
                            <w:sdtEndPr/>
                            <w:sdtContent>
                              <w:r w:rsidR="00D14C5D">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92" o:spid="_x0000_s1172" type="#_x0000_t202" style="position:absolute;left:0;text-align:left;margin-left:29.4pt;margin-top:34.85pt;width:89.85pt;height:9.6pt;z-index:2516583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onp6egIAAG4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b3y2p8AKyh0xw0M3NMHJRUXtuxEB74WnKaGO0+TjHR3aAMEPvcTZGvzv&#10;1/5HeyIvaTlraOoKHn5thFecmW+WaH2Rj8dxTNNlfPaJmMT8qWZ1qrGb+gqIEzntGCeTGO3R7EXt&#10;oX6kBTGPWUklrKTcBce9eIXdLqAFI9V8noxoMJ3AG7t0MoaOOEdyPrSPwruewUjcv4X9fIrJCyJ3&#10;ttEzuPkGiYyJ5RHpDtW+AzTUifz9Aopb4/SerI5rcvYM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Miienp6AgAAbg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52B520AC" w14:textId="5E939C56" w:rsidR="00244011" w:rsidRDefault="00DB3A03" w:rsidP="00664D04">
                    <w:pPr>
                      <w:pStyle w:val="Brdtext"/>
                      <w:jc w:val="left"/>
                    </w:pPr>
                    <w:sdt>
                      <w:sdtPr>
                        <w:alias w:val="NummerEtikett"/>
                        <w:tag w:val="NummerEtikett"/>
                        <w:id w:val="325483339"/>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335957034"/>
                        <w:lock w:val="sdtContentLocked"/>
                        <w:showingPlcHdr/>
                        <w:dataBinding w:prefixMappings="xmlns:ns0='http://rkdhs/mallar/lagstiftning/Prop/Prop.xsd'" w:xpath="/ns0:dokumentvärden[1]/ns0:dokumentnummer[1]" w:storeItemID="{068625C3-B546-44A5-B525-B7CC092E5AD6}"/>
                        <w:text/>
                      </w:sdtPr>
                      <w:sdtEndPr/>
                      <w:sdtContent>
                        <w:r w:rsidR="00D069A7" w:rsidRPr="00D069A7">
                          <w:t>2023/24:152</w:t>
                        </w:r>
                      </w:sdtContent>
                    </w:sdt>
                  </w:p>
                  <w:p w14:paraId="4C930B16" w14:textId="472D3A78" w:rsidR="00624359" w:rsidRPr="00C7375F" w:rsidRDefault="00DB3A03" w:rsidP="00C7375F">
                    <w:pPr>
                      <w:pStyle w:val="Brdtext"/>
                    </w:pPr>
                    <w:sdt>
                      <w:sdtPr>
                        <w:alias w:val="BilageEtikett"/>
                        <w:tag w:val="BilageEtikett"/>
                        <w:id w:val="-2143718687"/>
                        <w:lock w:val="sdtContentLocked"/>
                        <w:dataBinding w:prefixMappings="xmlns:ns0='http://rkdhs/mallar/lagstiftning/Prop/Prop.xsd'" w:xpath="/ns0:dokumentvärden[1]/ns0:bilagor[1]/ns0:bilaga[5]/@bilageetikett" w:storeItemID="{068625C3-B546-44A5-B525-B7CC092E5AD6}"/>
                        <w:text/>
                      </w:sdtPr>
                      <w:sdtEndPr/>
                      <w:sdtContent>
                        <w:r w:rsidR="00D14C5D">
                          <w:t>Bilaga</w:t>
                        </w:r>
                      </w:sdtContent>
                    </w:sdt>
                    <w:r w:rsidR="00624359">
                      <w:t xml:space="preserve"> </w:t>
                    </w:r>
                    <w:sdt>
                      <w:sdtPr>
                        <w:alias w:val="BilageNummer"/>
                        <w:tag w:val="BilageNummer"/>
                        <w:id w:val="-2111493109"/>
                        <w:lock w:val="sdtContentLocked"/>
                        <w:dataBinding w:prefixMappings="xmlns:ns0='http://rkdhs/mallar/lagstiftning/Prop/Prop.xsd'" w:xpath="/ns0:dokumentvärden[1]/ns0:bilagor[1]/ns0:bilaga[5]/@bilagenummer" w:storeItemID="{068625C3-B546-44A5-B525-B7CC092E5AD6}"/>
                        <w:text/>
                      </w:sdtPr>
                      <w:sdtEndPr/>
                      <w:sdtContent>
                        <w:r w:rsidR="00D14C5D">
                          <w:t>5</w:t>
                        </w:r>
                      </w:sdtContent>
                    </w:sdt>
                  </w:p>
                </w:txbxContent>
              </v:textbox>
              <w10:wrap type="square" anchorx="page" anchory="page"/>
            </v:shape>
          </w:pict>
        </mc:Fallback>
      </mc:AlternateContent>
    </w:r>
    <w:r>
      <w:t xml:space="preserve"> </w:t>
    </w:r>
  </w:p>
</w:hdr>
</file>

<file path=word/header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B1F246" w14:textId="77777777" w:rsidR="00244011" w:rsidRDefault="00244011" w:rsidP="00EE1584">
    <w:pPr>
      <w:pStyle w:val="Brdtext"/>
    </w:pPr>
    <w:r>
      <w:rPr>
        <w:noProof/>
        <w:lang w:eastAsia="sv-SE"/>
      </w:rPr>
      <mc:AlternateContent>
        <mc:Choice Requires="wps">
          <w:drawing>
            <wp:anchor distT="0" distB="0" distL="0" distR="0" simplePos="0" relativeHeight="25165836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91" name="Textruta 9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8EBBFC" w14:textId="027B7151" w:rsidR="00244011" w:rsidRDefault="00DB3A03" w:rsidP="00A118D8">
                          <w:pPr>
                            <w:pStyle w:val="Brdtext"/>
                            <w:jc w:val="left"/>
                          </w:pPr>
                          <w:sdt>
                            <w:sdtPr>
                              <w:alias w:val="NummerEtikett"/>
                              <w:tag w:val="NummerEtikett"/>
                              <w:id w:val="1973176768"/>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699850911"/>
                              <w:lock w:val="sdtContentLocked"/>
                              <w:showingPlcHdr/>
                              <w:dataBinding w:prefixMappings="xmlns:ns0='http://rkdhs/mallar/lagstiftning/Prop/Prop.xsd'" w:xpath="/ns0:dokumentvärden[1]/ns0:dokumentnummer[1]" w:storeItemID="{068625C3-B546-44A5-B525-B7CC092E5AD6}"/>
                              <w:text/>
                            </w:sdtPr>
                            <w:sdtEndPr/>
                            <w:sdtContent>
                              <w:r w:rsidR="00D069A7" w:rsidRPr="00D069A7">
                                <w:t>2023/24:152</w:t>
                              </w:r>
                            </w:sdtContent>
                          </w:sdt>
                        </w:p>
                        <w:p w14:paraId="63C5329C" w14:textId="1562FD94" w:rsidR="00624359" w:rsidRPr="00C7375F" w:rsidRDefault="00DB3A03" w:rsidP="00C7375F">
                          <w:pPr>
                            <w:pStyle w:val="Brdtext"/>
                          </w:pPr>
                          <w:sdt>
                            <w:sdtPr>
                              <w:alias w:val="BilageEtikett"/>
                              <w:tag w:val="BilageEtikett"/>
                              <w:id w:val="1046882521"/>
                              <w:lock w:val="sdtContentLocked"/>
                              <w:dataBinding w:prefixMappings="xmlns:ns0='http://rkdhs/mallar/lagstiftning/Prop/Prop.xsd'" w:xpath="/ns0:dokumentvärden[1]/ns0:bilagor[1]/ns0:bilaga[5]/@bilageetikett" w:storeItemID="{068625C3-B546-44A5-B525-B7CC092E5AD6}"/>
                              <w:text/>
                            </w:sdtPr>
                            <w:sdtEndPr/>
                            <w:sdtContent>
                              <w:r w:rsidR="00D14C5D">
                                <w:t>Bilaga</w:t>
                              </w:r>
                            </w:sdtContent>
                          </w:sdt>
                          <w:r w:rsidR="00624359">
                            <w:t xml:space="preserve"> </w:t>
                          </w:r>
                          <w:sdt>
                            <w:sdtPr>
                              <w:alias w:val="BilageNummer"/>
                              <w:tag w:val="BilageNummer"/>
                              <w:id w:val="1319996725"/>
                              <w:lock w:val="sdtContentLocked"/>
                              <w:dataBinding w:prefixMappings="xmlns:ns0='http://rkdhs/mallar/lagstiftning/Prop/Prop.xsd'" w:xpath="/ns0:dokumentvärden[1]/ns0:bilagor[1]/ns0:bilaga[5]/@bilagenummer" w:storeItemID="{068625C3-B546-44A5-B525-B7CC092E5AD6}"/>
                              <w:text/>
                            </w:sdtPr>
                            <w:sdtEndPr/>
                            <w:sdtContent>
                              <w:r w:rsidR="00D14C5D">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91" o:spid="_x0000_s1173" type="#_x0000_t202" style="position:absolute;left:0;text-align:left;margin-left:348.15pt;margin-top:35.45pt;width:89.85pt;height:9.6pt;z-index:2516583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ctveegIAAG4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KpfaPxngJLKHfEDA/d0AQnbypq30IEvBeepoQ6TpOPd3RoAwQ/9BJna/C/&#10;X/sf7Ym8pOWsoakrePi1EV5xZr5ZovVFPhrFMU2X0fknYhLzp5rlqcZu6jkQJ3LaMU4mMdqj2Yva&#10;Q/1EC2IWs5JKWEm5C457cY7dLqAFI9VsloxoMJ3AhX1wMoaOOEdyPrZPwruewUjcv4X9fIrJCyJ3&#10;ttEzuNkGiYyJ5RHpDtW+AzTUifz9Aopb4/SerI5rcvoM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Ahy2956AgAAbg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6C8EBBFC" w14:textId="027B7151" w:rsidR="00244011" w:rsidRDefault="00DB3A03" w:rsidP="00A118D8">
                    <w:pPr>
                      <w:pStyle w:val="Brdtext"/>
                      <w:jc w:val="left"/>
                    </w:pPr>
                    <w:sdt>
                      <w:sdtPr>
                        <w:alias w:val="NummerEtikett"/>
                        <w:tag w:val="NummerEtikett"/>
                        <w:id w:val="1973176768"/>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699850911"/>
                        <w:lock w:val="sdtContentLocked"/>
                        <w:showingPlcHdr/>
                        <w:dataBinding w:prefixMappings="xmlns:ns0='http://rkdhs/mallar/lagstiftning/Prop/Prop.xsd'" w:xpath="/ns0:dokumentvärden[1]/ns0:dokumentnummer[1]" w:storeItemID="{068625C3-B546-44A5-B525-B7CC092E5AD6}"/>
                        <w:text/>
                      </w:sdtPr>
                      <w:sdtEndPr/>
                      <w:sdtContent>
                        <w:r w:rsidR="00D069A7" w:rsidRPr="00D069A7">
                          <w:t>2023/24:152</w:t>
                        </w:r>
                      </w:sdtContent>
                    </w:sdt>
                  </w:p>
                  <w:p w14:paraId="63C5329C" w14:textId="1562FD94" w:rsidR="00624359" w:rsidRPr="00C7375F" w:rsidRDefault="00DB3A03" w:rsidP="00C7375F">
                    <w:pPr>
                      <w:pStyle w:val="Brdtext"/>
                    </w:pPr>
                    <w:sdt>
                      <w:sdtPr>
                        <w:alias w:val="BilageEtikett"/>
                        <w:tag w:val="BilageEtikett"/>
                        <w:id w:val="1046882521"/>
                        <w:lock w:val="sdtContentLocked"/>
                        <w:dataBinding w:prefixMappings="xmlns:ns0='http://rkdhs/mallar/lagstiftning/Prop/Prop.xsd'" w:xpath="/ns0:dokumentvärden[1]/ns0:bilagor[1]/ns0:bilaga[5]/@bilageetikett" w:storeItemID="{068625C3-B546-44A5-B525-B7CC092E5AD6}"/>
                        <w:text/>
                      </w:sdtPr>
                      <w:sdtEndPr/>
                      <w:sdtContent>
                        <w:r w:rsidR="00D14C5D">
                          <w:t>Bilaga</w:t>
                        </w:r>
                      </w:sdtContent>
                    </w:sdt>
                    <w:r w:rsidR="00624359">
                      <w:t xml:space="preserve"> </w:t>
                    </w:r>
                    <w:sdt>
                      <w:sdtPr>
                        <w:alias w:val="BilageNummer"/>
                        <w:tag w:val="BilageNummer"/>
                        <w:id w:val="1319996725"/>
                        <w:lock w:val="sdtContentLocked"/>
                        <w:dataBinding w:prefixMappings="xmlns:ns0='http://rkdhs/mallar/lagstiftning/Prop/Prop.xsd'" w:xpath="/ns0:dokumentvärden[1]/ns0:bilagor[1]/ns0:bilaga[5]/@bilagenummer" w:storeItemID="{068625C3-B546-44A5-B525-B7CC092E5AD6}"/>
                        <w:text/>
                      </w:sdtPr>
                      <w:sdtEndPr/>
                      <w:sdtContent>
                        <w:r w:rsidR="00D14C5D">
                          <w:t>5</w:t>
                        </w:r>
                      </w:sdtContent>
                    </w:sdt>
                  </w:p>
                </w:txbxContent>
              </v:textbox>
              <w10:wrap type="square" anchorx="page" anchory="page"/>
            </v:shape>
          </w:pict>
        </mc:Fallback>
      </mc:AlternateContent>
    </w:r>
    <w:r>
      <w:t xml:space="preserve"> </w:t>
    </w:r>
  </w:p>
</w:hdr>
</file>

<file path=word/header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255164" w14:textId="77777777" w:rsidR="00244011" w:rsidRDefault="00244011" w:rsidP="00EE1584">
    <w:pPr>
      <w:pStyle w:val="Brdtext"/>
    </w:pPr>
    <w:r>
      <w:t xml:space="preserve"> </w:t>
    </w:r>
  </w:p>
</w:hdr>
</file>

<file path=word/header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BBC0A7" w14:textId="77777777" w:rsidR="00244011" w:rsidRDefault="00244011" w:rsidP="00664D04">
    <w:pPr>
      <w:pStyle w:val="Brdtext"/>
    </w:pPr>
    <w:r>
      <w:rPr>
        <w:noProof/>
        <w:lang w:eastAsia="sv-SE"/>
      </w:rPr>
      <mc:AlternateContent>
        <mc:Choice Requires="wps">
          <w:drawing>
            <wp:anchor distT="0" distB="0" distL="0" distR="0" simplePos="0" relativeHeight="25165833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4" name="Textruta 9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1F42C7" w14:textId="4902E0CB" w:rsidR="00244011" w:rsidRPr="00756E21" w:rsidRDefault="00DB3A03" w:rsidP="00664D04">
                          <w:pPr>
                            <w:pStyle w:val="Brdtext"/>
                            <w:jc w:val="left"/>
                          </w:pPr>
                          <w:sdt>
                            <w:sdtPr>
                              <w:alias w:val="NummerEtikett"/>
                              <w:tag w:val="NummerEtikett"/>
                              <w:id w:val="-1599944474"/>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763525592"/>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94" o:spid="_x0000_s1177" type="#_x0000_t202" style="position:absolute;left:0;text-align:left;margin-left:29.4pt;margin-top:35.55pt;width:89.85pt;height:9.6pt;z-index:2516583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9oaMegIAAG4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Di1jwAcKLCEakvM8NAPTXDyuqb23YiA98LTlFDHafLxjg5tgOCHQeJsBf73&#10;a/+jPZGXtJy1NHUlD7/WwivOzDdLtD7PJ5M4pukyOf1ETGL+WLM81th1cwnEiZx2jJNJjPZodqL2&#10;0DzSgpjHrKQSVlLukuNOvMR+F9CCkWo+T0Y0mE7gjV04GUNHnCM5H7pH4d3AYCTu38JuPkXxgsi9&#10;bfQMbr5GImNieUS6R3XoAA11Iv+wgOLWOL4nq8OanD0D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Nb2hox6AgAAbg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3E1F42C7" w14:textId="4902E0CB" w:rsidR="00244011" w:rsidRPr="00756E21" w:rsidRDefault="00DB3A03" w:rsidP="00664D04">
                    <w:pPr>
                      <w:pStyle w:val="Brdtext"/>
                      <w:jc w:val="left"/>
                    </w:pPr>
                    <w:sdt>
                      <w:sdtPr>
                        <w:alias w:val="NummerEtikett"/>
                        <w:tag w:val="NummerEtikett"/>
                        <w:id w:val="-1599944474"/>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1763525592"/>
                        <w:lock w:val="sdtContentLocked"/>
                        <w:showingPlcHdr/>
                        <w:dataBinding w:prefixMappings="xmlns:ns0='http://rkdhs/mallar/lagstiftning/Prop/Prop.xsd'" w:xpath="/ns0:dokumentvärden[1]/ns0:dokumentnummer[1]" w:storeItemID="{068625C3-B546-44A5-B525-B7CC092E5AD6}"/>
                        <w:text/>
                      </w:sdtPr>
                      <w:sdtEndPr/>
                      <w:sdtContent>
                        <w:r w:rsidR="00D14C5D">
                          <w:t xml:space="preserve">     </w:t>
                        </w:r>
                      </w:sdtContent>
                    </w:sdt>
                  </w:p>
                </w:txbxContent>
              </v:textbox>
              <w10:wrap type="square" anchorx="page" anchory="page"/>
            </v:shape>
          </w:pict>
        </mc:Fallback>
      </mc:AlternateContent>
    </w:r>
    <w:r>
      <w:t xml:space="preserve"> </w:t>
    </w:r>
  </w:p>
</w:hdr>
</file>

<file path=word/header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FC9463" w14:textId="77777777" w:rsidR="00244011" w:rsidRDefault="00244011" w:rsidP="00EE1584">
    <w:pPr>
      <w:pStyle w:val="Brdtext"/>
    </w:pPr>
    <w:r>
      <w:rPr>
        <w:noProof/>
        <w:lang w:eastAsia="sv-SE"/>
      </w:rPr>
      <mc:AlternateContent>
        <mc:Choice Requires="wps">
          <w:drawing>
            <wp:anchor distT="0" distB="0" distL="0" distR="0" simplePos="0" relativeHeight="25165836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93" name="Textruta 9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C71900" w14:textId="2617265D" w:rsidR="00244011" w:rsidRPr="00756E21" w:rsidRDefault="00DB3A03" w:rsidP="00A118D8">
                          <w:pPr>
                            <w:pStyle w:val="Brdtext"/>
                            <w:jc w:val="left"/>
                          </w:pPr>
                          <w:sdt>
                            <w:sdtPr>
                              <w:alias w:val="NummerEtikett"/>
                              <w:tag w:val="NummerEtikett"/>
                              <w:id w:val="-1574045721"/>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687145050"/>
                              <w:lock w:val="sdtContentLocked"/>
                              <w:showingPlcHdr/>
                              <w:dataBinding w:prefixMappings="xmlns:ns0='http://rkdhs/mallar/lagstiftning/Prop/Prop.xsd'" w:xpath="/ns0:dokumentvärden[1]/ns0:dokumentnummer[1]" w:storeItemID="{068625C3-B546-44A5-B525-B7CC092E5AD6}"/>
                              <w:text/>
                            </w:sdtPr>
                            <w:sdtEndPr/>
                            <w:sdtContent>
                              <w:r w:rsidR="00D069A7" w:rsidRPr="00D069A7">
                                <w:t>2023/24:152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93" o:spid="_x0000_s1178" type="#_x0000_t202" style="position:absolute;left:0;text-align:left;margin-left:348pt;margin-top:36pt;width:89.85pt;height:9.6pt;z-index:2516583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RMlZeQIAAG4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VT+8YHCiyh3BEzPHRDE5y8qah9CxHwXniaEuo4TT7e0aENEPzQS5ytwf9+&#10;7X+0J/KSlrOGpq7g4ddGeMWZ+WaJ1hf5aBTHNF1G40/EJOZPNctTjd3UcyBO5LRjnExitEezF7WH&#10;+okWxCxmJZWwknIXHPfiHLtdQAtGqtksGdFgOoEL++BkDB1xjuR8bJ+Edz2Dkbh/C/v5FJMXRO5s&#10;o2dwsw0SGRPLI9Idqn0HaKgT+fsFFLfG6T1ZHdfk9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KlEyVl5AgAAbg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0C71900" w14:textId="2617265D" w:rsidR="00244011" w:rsidRPr="00756E21" w:rsidRDefault="00DB3A03" w:rsidP="00A118D8">
                    <w:pPr>
                      <w:pStyle w:val="Brdtext"/>
                      <w:jc w:val="left"/>
                    </w:pPr>
                    <w:sdt>
                      <w:sdtPr>
                        <w:alias w:val="NummerEtikett"/>
                        <w:tag w:val="NummerEtikett"/>
                        <w:id w:val="-1574045721"/>
                        <w:lock w:val="sdtContentLocked"/>
                        <w:dataBinding w:prefixMappings="xmlns:ns0='http://rkdhs/mallar/lagstiftning/Prop/Prop.xsd'" w:xpath="/ns0:dokumentvärden[1]/ns0:dokumentnummer[1]/@etikett" w:storeItemID="{068625C3-B546-44A5-B525-B7CC092E5AD6}"/>
                        <w:text/>
                      </w:sdtPr>
                      <w:sdtEndPr/>
                      <w:sdtContent>
                        <w:r w:rsidR="00D14C5D">
                          <w:t>Prop.</w:t>
                        </w:r>
                      </w:sdtContent>
                    </w:sdt>
                    <w:r w:rsidR="00244011">
                      <w:t xml:space="preserve"> </w:t>
                    </w:r>
                    <w:sdt>
                      <w:sdtPr>
                        <w:alias w:val="Nummer"/>
                        <w:tag w:val="Nummer"/>
                        <w:id w:val="-687145050"/>
                        <w:lock w:val="sdtContentLocked"/>
                        <w:showingPlcHdr/>
                        <w:dataBinding w:prefixMappings="xmlns:ns0='http://rkdhs/mallar/lagstiftning/Prop/Prop.xsd'" w:xpath="/ns0:dokumentvärden[1]/ns0:dokumentnummer[1]" w:storeItemID="{068625C3-B546-44A5-B525-B7CC092E5AD6}"/>
                        <w:text/>
                      </w:sdtPr>
                      <w:sdtEndPr/>
                      <w:sdtContent>
                        <w:r w:rsidR="00D069A7" w:rsidRPr="00D069A7">
                          <w:t>2023/24:152</w:t>
                        </w:r>
                      </w:sdtContent>
                    </w:sdt>
                  </w:p>
                </w:txbxContent>
              </v:textbox>
              <w10:wrap type="square" anchorx="page" anchory="page"/>
            </v:shape>
          </w:pict>
        </mc:Fallback>
      </mc:AlternateContent>
    </w:r>
    <w:r>
      <w:t xml:space="preserve"> </w:t>
    </w:r>
  </w:p>
</w:hdr>
</file>

<file path=word/header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33C6CF"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1511135946">
    <w:abstractNumId w:val="13"/>
  </w:num>
  <w:num w:numId="2" w16cid:durableId="61413457">
    <w:abstractNumId w:val="11"/>
  </w:num>
  <w:num w:numId="3" w16cid:durableId="1526283616">
    <w:abstractNumId w:val="12"/>
  </w:num>
  <w:num w:numId="4" w16cid:durableId="446894245">
    <w:abstractNumId w:val="10"/>
  </w:num>
  <w:num w:numId="5" w16cid:durableId="1846701250">
    <w:abstractNumId w:val="0"/>
  </w:num>
  <w:num w:numId="6" w16cid:durableId="898368823">
    <w:abstractNumId w:val="9"/>
  </w:num>
  <w:num w:numId="7" w16cid:durableId="1645617740">
    <w:abstractNumId w:val="3"/>
  </w:num>
  <w:num w:numId="8" w16cid:durableId="706494973">
    <w:abstractNumId w:val="23"/>
  </w:num>
  <w:num w:numId="9" w16cid:durableId="1630550161">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793450640">
    <w:abstractNumId w:val="31"/>
  </w:num>
  <w:num w:numId="11" w16cid:durableId="633677114">
    <w:abstractNumId w:val="21"/>
  </w:num>
  <w:num w:numId="12" w16cid:durableId="827136106">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073745192">
    <w:abstractNumId w:val="7"/>
  </w:num>
  <w:num w:numId="14" w16cid:durableId="59448367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361197648">
    <w:abstractNumId w:val="18"/>
  </w:num>
  <w:num w:numId="16" w16cid:durableId="1205799291">
    <w:abstractNumId w:val="27"/>
  </w:num>
  <w:num w:numId="17" w16cid:durableId="464810283">
    <w:abstractNumId w:val="32"/>
  </w:num>
  <w:num w:numId="18" w16cid:durableId="1968586276">
    <w:abstractNumId w:val="8"/>
  </w:num>
  <w:num w:numId="19" w16cid:durableId="1333607922">
    <w:abstractNumId w:val="38"/>
  </w:num>
  <w:num w:numId="20" w16cid:durableId="393740524">
    <w:abstractNumId w:val="36"/>
  </w:num>
  <w:num w:numId="21" w16cid:durableId="1791043908">
    <w:abstractNumId w:val="14"/>
  </w:num>
  <w:num w:numId="22" w16cid:durableId="1783839166">
    <w:abstractNumId w:val="20"/>
  </w:num>
  <w:num w:numId="23" w16cid:durableId="1961493623">
    <w:abstractNumId w:val="16"/>
  </w:num>
  <w:num w:numId="24" w16cid:durableId="1752580180">
    <w:abstractNumId w:val="4"/>
  </w:num>
  <w:num w:numId="25" w16cid:durableId="1990862384">
    <w:abstractNumId w:val="22"/>
  </w:num>
  <w:num w:numId="26" w16cid:durableId="1988633199">
    <w:abstractNumId w:val="33"/>
  </w:num>
  <w:num w:numId="27" w16cid:durableId="1373575137">
    <w:abstractNumId w:val="1"/>
    <w:lvlOverride w:ilvl="1">
      <w:lvl w:ilvl="1">
        <w:start w:val="1"/>
        <w:numFmt w:val="decimal"/>
        <w:pStyle w:val="Numreradlista"/>
        <w:lvlText w:val="%2."/>
        <w:lvlJc w:val="left"/>
        <w:pPr>
          <w:ind w:left="284" w:hanging="284"/>
        </w:pPr>
        <w:rPr>
          <w:rFonts w:hint="default"/>
        </w:rPr>
      </w:lvl>
    </w:lvlOverride>
  </w:num>
  <w:num w:numId="28" w16cid:durableId="1798063717">
    <w:abstractNumId w:val="30"/>
  </w:num>
  <w:num w:numId="29" w16cid:durableId="1746878192">
    <w:abstractNumId w:val="19"/>
  </w:num>
  <w:num w:numId="30" w16cid:durableId="104737016">
    <w:abstractNumId w:val="24"/>
  </w:num>
  <w:num w:numId="31" w16cid:durableId="1725595158">
    <w:abstractNumId w:val="34"/>
  </w:num>
  <w:num w:numId="32" w16cid:durableId="2055159686">
    <w:abstractNumId w:val="35"/>
  </w:num>
  <w:num w:numId="33" w16cid:durableId="1900510880">
    <w:abstractNumId w:val="37"/>
  </w:num>
  <w:num w:numId="34" w16cid:durableId="1578976982">
    <w:abstractNumId w:val="25"/>
  </w:num>
  <w:num w:numId="35" w16cid:durableId="639311410">
    <w:abstractNumId w:val="29"/>
  </w:num>
  <w:num w:numId="36" w16cid:durableId="2042168221">
    <w:abstractNumId w:val="26"/>
  </w:num>
  <w:num w:numId="37" w16cid:durableId="730232606">
    <w:abstractNumId w:val="6"/>
  </w:num>
  <w:num w:numId="38" w16cid:durableId="962538396">
    <w:abstractNumId w:val="5"/>
  </w:num>
  <w:num w:numId="39" w16cid:durableId="951134165">
    <w:abstractNumId w:val="2"/>
  </w:num>
  <w:num w:numId="40" w16cid:durableId="1221331568">
    <w:abstractNumId w:val="17"/>
  </w:num>
  <w:num w:numId="41" w16cid:durableId="1134828318">
    <w:abstractNumId w:val="28"/>
  </w:num>
  <w:num w:numId="42" w16cid:durableId="1134829901">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mirrorMargins/>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01F4D"/>
    <w:rsid w:val="000023F8"/>
    <w:rsid w:val="000070E2"/>
    <w:rsid w:val="0000783D"/>
    <w:rsid w:val="000106C3"/>
    <w:rsid w:val="000127FF"/>
    <w:rsid w:val="000140A3"/>
    <w:rsid w:val="000163C7"/>
    <w:rsid w:val="000211BF"/>
    <w:rsid w:val="00025171"/>
    <w:rsid w:val="000261AD"/>
    <w:rsid w:val="000276E3"/>
    <w:rsid w:val="00032E6D"/>
    <w:rsid w:val="00040A0F"/>
    <w:rsid w:val="00043AB1"/>
    <w:rsid w:val="00046417"/>
    <w:rsid w:val="00047664"/>
    <w:rsid w:val="00055486"/>
    <w:rsid w:val="00056744"/>
    <w:rsid w:val="00061989"/>
    <w:rsid w:val="000631A9"/>
    <w:rsid w:val="00067524"/>
    <w:rsid w:val="00070DFE"/>
    <w:rsid w:val="000712D5"/>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E5D66"/>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ADC"/>
    <w:rsid w:val="00157EF7"/>
    <w:rsid w:val="00162BB7"/>
    <w:rsid w:val="00163D57"/>
    <w:rsid w:val="00166139"/>
    <w:rsid w:val="00174E46"/>
    <w:rsid w:val="00175A45"/>
    <w:rsid w:val="00176E54"/>
    <w:rsid w:val="00181DAB"/>
    <w:rsid w:val="00185AD6"/>
    <w:rsid w:val="0019074D"/>
    <w:rsid w:val="00194C95"/>
    <w:rsid w:val="00195571"/>
    <w:rsid w:val="001A0FB9"/>
    <w:rsid w:val="001A465E"/>
    <w:rsid w:val="001A4767"/>
    <w:rsid w:val="001A5048"/>
    <w:rsid w:val="001A6FAB"/>
    <w:rsid w:val="001A778E"/>
    <w:rsid w:val="001B7CDA"/>
    <w:rsid w:val="001C0D83"/>
    <w:rsid w:val="001C4647"/>
    <w:rsid w:val="001C7ED9"/>
    <w:rsid w:val="001D0157"/>
    <w:rsid w:val="001D0638"/>
    <w:rsid w:val="001D1007"/>
    <w:rsid w:val="001D20E8"/>
    <w:rsid w:val="001D3465"/>
    <w:rsid w:val="001D4287"/>
    <w:rsid w:val="001D7D3E"/>
    <w:rsid w:val="001E2938"/>
    <w:rsid w:val="001F5CE5"/>
    <w:rsid w:val="001F782A"/>
    <w:rsid w:val="002001F8"/>
    <w:rsid w:val="00203904"/>
    <w:rsid w:val="00203FAB"/>
    <w:rsid w:val="0020543F"/>
    <w:rsid w:val="00211E15"/>
    <w:rsid w:val="002132D5"/>
    <w:rsid w:val="002229ED"/>
    <w:rsid w:val="00225B0D"/>
    <w:rsid w:val="00233B65"/>
    <w:rsid w:val="00233E31"/>
    <w:rsid w:val="00235765"/>
    <w:rsid w:val="002367E5"/>
    <w:rsid w:val="002405D8"/>
    <w:rsid w:val="0024165A"/>
    <w:rsid w:val="00244011"/>
    <w:rsid w:val="00252C4D"/>
    <w:rsid w:val="002603EF"/>
    <w:rsid w:val="002618AA"/>
    <w:rsid w:val="00263274"/>
    <w:rsid w:val="00263817"/>
    <w:rsid w:val="002675C4"/>
    <w:rsid w:val="00274B21"/>
    <w:rsid w:val="002818CA"/>
    <w:rsid w:val="002859A1"/>
    <w:rsid w:val="00285A6F"/>
    <w:rsid w:val="00287045"/>
    <w:rsid w:val="0029293D"/>
    <w:rsid w:val="00292E0F"/>
    <w:rsid w:val="00294B19"/>
    <w:rsid w:val="00295225"/>
    <w:rsid w:val="00295C59"/>
    <w:rsid w:val="002968E7"/>
    <w:rsid w:val="00297A80"/>
    <w:rsid w:val="002A1E80"/>
    <w:rsid w:val="002B01BF"/>
    <w:rsid w:val="002B12FD"/>
    <w:rsid w:val="002B7EB5"/>
    <w:rsid w:val="002C14EF"/>
    <w:rsid w:val="002C1EBF"/>
    <w:rsid w:val="002C49A5"/>
    <w:rsid w:val="002D09C9"/>
    <w:rsid w:val="002D2ED8"/>
    <w:rsid w:val="002D6A16"/>
    <w:rsid w:val="002E219E"/>
    <w:rsid w:val="002E357D"/>
    <w:rsid w:val="002E57AD"/>
    <w:rsid w:val="002E5F6A"/>
    <w:rsid w:val="002E60D4"/>
    <w:rsid w:val="002F073E"/>
    <w:rsid w:val="002F0BC4"/>
    <w:rsid w:val="002F42E5"/>
    <w:rsid w:val="002F434A"/>
    <w:rsid w:val="002F4A14"/>
    <w:rsid w:val="002F4DD9"/>
    <w:rsid w:val="0031012B"/>
    <w:rsid w:val="00312E5A"/>
    <w:rsid w:val="00317CC4"/>
    <w:rsid w:val="00320896"/>
    <w:rsid w:val="003237C7"/>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6669"/>
    <w:rsid w:val="00377985"/>
    <w:rsid w:val="00381C02"/>
    <w:rsid w:val="0038525D"/>
    <w:rsid w:val="00385C7A"/>
    <w:rsid w:val="0038735C"/>
    <w:rsid w:val="00390A6D"/>
    <w:rsid w:val="00396D29"/>
    <w:rsid w:val="00397521"/>
    <w:rsid w:val="003A1544"/>
    <w:rsid w:val="003A58E5"/>
    <w:rsid w:val="003B024C"/>
    <w:rsid w:val="003B0EF7"/>
    <w:rsid w:val="003B26C6"/>
    <w:rsid w:val="003B735E"/>
    <w:rsid w:val="003C0194"/>
    <w:rsid w:val="003D02E8"/>
    <w:rsid w:val="003D05FE"/>
    <w:rsid w:val="003D0E6F"/>
    <w:rsid w:val="003D565A"/>
    <w:rsid w:val="003D6457"/>
    <w:rsid w:val="003D6631"/>
    <w:rsid w:val="003E1270"/>
    <w:rsid w:val="003E2E9A"/>
    <w:rsid w:val="003E3D11"/>
    <w:rsid w:val="003E4276"/>
    <w:rsid w:val="003F2744"/>
    <w:rsid w:val="003F3D8A"/>
    <w:rsid w:val="003F4295"/>
    <w:rsid w:val="003F6CBA"/>
    <w:rsid w:val="00404D0A"/>
    <w:rsid w:val="00414A77"/>
    <w:rsid w:val="004158C3"/>
    <w:rsid w:val="004252D3"/>
    <w:rsid w:val="0042549F"/>
    <w:rsid w:val="0042561B"/>
    <w:rsid w:val="0042584F"/>
    <w:rsid w:val="004307A0"/>
    <w:rsid w:val="00432371"/>
    <w:rsid w:val="00434B02"/>
    <w:rsid w:val="0043796F"/>
    <w:rsid w:val="004457A0"/>
    <w:rsid w:val="00445801"/>
    <w:rsid w:val="00446747"/>
    <w:rsid w:val="00450482"/>
    <w:rsid w:val="004506DF"/>
    <w:rsid w:val="00451C3E"/>
    <w:rsid w:val="00452D99"/>
    <w:rsid w:val="00454D1F"/>
    <w:rsid w:val="00465E66"/>
    <w:rsid w:val="004727BD"/>
    <w:rsid w:val="004734CD"/>
    <w:rsid w:val="004738C6"/>
    <w:rsid w:val="00474983"/>
    <w:rsid w:val="004774D0"/>
    <w:rsid w:val="00477ABF"/>
    <w:rsid w:val="00484FCB"/>
    <w:rsid w:val="00485766"/>
    <w:rsid w:val="00487BE9"/>
    <w:rsid w:val="00490ACA"/>
    <w:rsid w:val="00491517"/>
    <w:rsid w:val="004917D3"/>
    <w:rsid w:val="004A4D23"/>
    <w:rsid w:val="004B384D"/>
    <w:rsid w:val="004B5C2E"/>
    <w:rsid w:val="004B6A37"/>
    <w:rsid w:val="004B771E"/>
    <w:rsid w:val="004C09FF"/>
    <w:rsid w:val="004C3AEF"/>
    <w:rsid w:val="004C6EBB"/>
    <w:rsid w:val="004C70F2"/>
    <w:rsid w:val="004D160C"/>
    <w:rsid w:val="004D36CB"/>
    <w:rsid w:val="004D6D83"/>
    <w:rsid w:val="004D7475"/>
    <w:rsid w:val="004D7A3D"/>
    <w:rsid w:val="004E0277"/>
    <w:rsid w:val="004E4755"/>
    <w:rsid w:val="004E62A0"/>
    <w:rsid w:val="004F013F"/>
    <w:rsid w:val="004F29B2"/>
    <w:rsid w:val="004F4804"/>
    <w:rsid w:val="00500B7A"/>
    <w:rsid w:val="0050181A"/>
    <w:rsid w:val="00504ADE"/>
    <w:rsid w:val="00506A6B"/>
    <w:rsid w:val="0050742E"/>
    <w:rsid w:val="00510DD2"/>
    <w:rsid w:val="0051351F"/>
    <w:rsid w:val="00513F14"/>
    <w:rsid w:val="00515EC7"/>
    <w:rsid w:val="00525FA4"/>
    <w:rsid w:val="005311C5"/>
    <w:rsid w:val="00533460"/>
    <w:rsid w:val="0053355B"/>
    <w:rsid w:val="00535212"/>
    <w:rsid w:val="005358B1"/>
    <w:rsid w:val="00536700"/>
    <w:rsid w:val="00537022"/>
    <w:rsid w:val="00537049"/>
    <w:rsid w:val="00540DF7"/>
    <w:rsid w:val="00541738"/>
    <w:rsid w:val="0054196B"/>
    <w:rsid w:val="005429E7"/>
    <w:rsid w:val="00542DDB"/>
    <w:rsid w:val="00544938"/>
    <w:rsid w:val="00552E8C"/>
    <w:rsid w:val="00556424"/>
    <w:rsid w:val="0055732C"/>
    <w:rsid w:val="00561D74"/>
    <w:rsid w:val="0056410E"/>
    <w:rsid w:val="00564D4D"/>
    <w:rsid w:val="005652A9"/>
    <w:rsid w:val="005722ED"/>
    <w:rsid w:val="00574282"/>
    <w:rsid w:val="00574F50"/>
    <w:rsid w:val="00575703"/>
    <w:rsid w:val="00584FCD"/>
    <w:rsid w:val="005870F4"/>
    <w:rsid w:val="005926A7"/>
    <w:rsid w:val="005A0098"/>
    <w:rsid w:val="005A2C12"/>
    <w:rsid w:val="005A3B52"/>
    <w:rsid w:val="005A3B8A"/>
    <w:rsid w:val="005A4E55"/>
    <w:rsid w:val="005A64A4"/>
    <w:rsid w:val="005A72C8"/>
    <w:rsid w:val="005A7EB1"/>
    <w:rsid w:val="005B49A2"/>
    <w:rsid w:val="005C0FDC"/>
    <w:rsid w:val="005C11AF"/>
    <w:rsid w:val="005C2E5B"/>
    <w:rsid w:val="005C4F59"/>
    <w:rsid w:val="005C5DD2"/>
    <w:rsid w:val="005D31A4"/>
    <w:rsid w:val="005D3B15"/>
    <w:rsid w:val="005D7720"/>
    <w:rsid w:val="005E1131"/>
    <w:rsid w:val="005E3665"/>
    <w:rsid w:val="005E3C60"/>
    <w:rsid w:val="005E3C87"/>
    <w:rsid w:val="005E5E8D"/>
    <w:rsid w:val="005E7780"/>
    <w:rsid w:val="005F089D"/>
    <w:rsid w:val="005F121F"/>
    <w:rsid w:val="005F13BA"/>
    <w:rsid w:val="005F2844"/>
    <w:rsid w:val="005F444B"/>
    <w:rsid w:val="005F48D9"/>
    <w:rsid w:val="005F4EBB"/>
    <w:rsid w:val="005F7386"/>
    <w:rsid w:val="00601BA2"/>
    <w:rsid w:val="00602FF7"/>
    <w:rsid w:val="006042E5"/>
    <w:rsid w:val="0060650E"/>
    <w:rsid w:val="006115D2"/>
    <w:rsid w:val="00613168"/>
    <w:rsid w:val="00614297"/>
    <w:rsid w:val="00617215"/>
    <w:rsid w:val="00617407"/>
    <w:rsid w:val="00617D56"/>
    <w:rsid w:val="00624359"/>
    <w:rsid w:val="00626B7E"/>
    <w:rsid w:val="00634C6C"/>
    <w:rsid w:val="00640C08"/>
    <w:rsid w:val="0064389E"/>
    <w:rsid w:val="0064723F"/>
    <w:rsid w:val="00650A95"/>
    <w:rsid w:val="0065293C"/>
    <w:rsid w:val="00652B2E"/>
    <w:rsid w:val="00654020"/>
    <w:rsid w:val="006623F4"/>
    <w:rsid w:val="00664D04"/>
    <w:rsid w:val="0066533B"/>
    <w:rsid w:val="00667FC2"/>
    <w:rsid w:val="00670FDB"/>
    <w:rsid w:val="006737AA"/>
    <w:rsid w:val="00674574"/>
    <w:rsid w:val="00675910"/>
    <w:rsid w:val="00676699"/>
    <w:rsid w:val="00676752"/>
    <w:rsid w:val="00684F41"/>
    <w:rsid w:val="0068579B"/>
    <w:rsid w:val="006923D1"/>
    <w:rsid w:val="006949B8"/>
    <w:rsid w:val="00696D7D"/>
    <w:rsid w:val="006A0759"/>
    <w:rsid w:val="006A2E4C"/>
    <w:rsid w:val="006A2EEC"/>
    <w:rsid w:val="006A6FF1"/>
    <w:rsid w:val="006B2E43"/>
    <w:rsid w:val="006B6F5C"/>
    <w:rsid w:val="006C5804"/>
    <w:rsid w:val="006C671A"/>
    <w:rsid w:val="006D0D6D"/>
    <w:rsid w:val="006D232A"/>
    <w:rsid w:val="006D4A59"/>
    <w:rsid w:val="006D4C91"/>
    <w:rsid w:val="006D6F79"/>
    <w:rsid w:val="006E0779"/>
    <w:rsid w:val="006E0B12"/>
    <w:rsid w:val="006E234F"/>
    <w:rsid w:val="006E345B"/>
    <w:rsid w:val="006E34F6"/>
    <w:rsid w:val="006E4389"/>
    <w:rsid w:val="006E4743"/>
    <w:rsid w:val="006E5A48"/>
    <w:rsid w:val="006E5BA0"/>
    <w:rsid w:val="006F1889"/>
    <w:rsid w:val="006F2296"/>
    <w:rsid w:val="006F4745"/>
    <w:rsid w:val="006F75A9"/>
    <w:rsid w:val="007020D6"/>
    <w:rsid w:val="007030C4"/>
    <w:rsid w:val="007064DA"/>
    <w:rsid w:val="00712EDD"/>
    <w:rsid w:val="007159FE"/>
    <w:rsid w:val="00735F7E"/>
    <w:rsid w:val="007428B6"/>
    <w:rsid w:val="00751306"/>
    <w:rsid w:val="007524F1"/>
    <w:rsid w:val="00753EFC"/>
    <w:rsid w:val="00756019"/>
    <w:rsid w:val="00756E53"/>
    <w:rsid w:val="00756EAD"/>
    <w:rsid w:val="00762CDA"/>
    <w:rsid w:val="00763A3D"/>
    <w:rsid w:val="007648F2"/>
    <w:rsid w:val="007705A3"/>
    <w:rsid w:val="007728E5"/>
    <w:rsid w:val="00773619"/>
    <w:rsid w:val="0077500F"/>
    <w:rsid w:val="007751D7"/>
    <w:rsid w:val="007754D6"/>
    <w:rsid w:val="00777AB3"/>
    <w:rsid w:val="00781161"/>
    <w:rsid w:val="00782D59"/>
    <w:rsid w:val="00787BEC"/>
    <w:rsid w:val="00791898"/>
    <w:rsid w:val="00796D40"/>
    <w:rsid w:val="007A040D"/>
    <w:rsid w:val="007A0AC8"/>
    <w:rsid w:val="007A2097"/>
    <w:rsid w:val="007A4089"/>
    <w:rsid w:val="007C1483"/>
    <w:rsid w:val="007C15BE"/>
    <w:rsid w:val="007C6631"/>
    <w:rsid w:val="007C6E37"/>
    <w:rsid w:val="007C722C"/>
    <w:rsid w:val="007D045C"/>
    <w:rsid w:val="007D25ED"/>
    <w:rsid w:val="007E116A"/>
    <w:rsid w:val="007E44F8"/>
    <w:rsid w:val="007E70C6"/>
    <w:rsid w:val="007F1472"/>
    <w:rsid w:val="007F5652"/>
    <w:rsid w:val="008054AE"/>
    <w:rsid w:val="00806287"/>
    <w:rsid w:val="00806BA0"/>
    <w:rsid w:val="00811E52"/>
    <w:rsid w:val="008141FF"/>
    <w:rsid w:val="0081778B"/>
    <w:rsid w:val="008212D3"/>
    <w:rsid w:val="00823968"/>
    <w:rsid w:val="00830602"/>
    <w:rsid w:val="008321F8"/>
    <w:rsid w:val="00834815"/>
    <w:rsid w:val="008449F4"/>
    <w:rsid w:val="008463D8"/>
    <w:rsid w:val="008478BB"/>
    <w:rsid w:val="008524DA"/>
    <w:rsid w:val="00853C1F"/>
    <w:rsid w:val="00855143"/>
    <w:rsid w:val="008568B8"/>
    <w:rsid w:val="0085711F"/>
    <w:rsid w:val="00862380"/>
    <w:rsid w:val="00863AA1"/>
    <w:rsid w:val="00863C1F"/>
    <w:rsid w:val="00863FAF"/>
    <w:rsid w:val="008702C8"/>
    <w:rsid w:val="0087615E"/>
    <w:rsid w:val="00876795"/>
    <w:rsid w:val="00882820"/>
    <w:rsid w:val="00884D66"/>
    <w:rsid w:val="008857B8"/>
    <w:rsid w:val="00887EAF"/>
    <w:rsid w:val="00890F70"/>
    <w:rsid w:val="008937E3"/>
    <w:rsid w:val="00896730"/>
    <w:rsid w:val="00897BD6"/>
    <w:rsid w:val="008A1705"/>
    <w:rsid w:val="008A48C1"/>
    <w:rsid w:val="008B1C1B"/>
    <w:rsid w:val="008B48D7"/>
    <w:rsid w:val="008B5B8D"/>
    <w:rsid w:val="008B6943"/>
    <w:rsid w:val="008C27A6"/>
    <w:rsid w:val="008C3138"/>
    <w:rsid w:val="008C5316"/>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485B"/>
    <w:rsid w:val="00906FC8"/>
    <w:rsid w:val="00906FDE"/>
    <w:rsid w:val="0091172E"/>
    <w:rsid w:val="009143BE"/>
    <w:rsid w:val="00914A74"/>
    <w:rsid w:val="00915BF3"/>
    <w:rsid w:val="009161B5"/>
    <w:rsid w:val="00920097"/>
    <w:rsid w:val="009205B3"/>
    <w:rsid w:val="00922E83"/>
    <w:rsid w:val="0093096C"/>
    <w:rsid w:val="0093205D"/>
    <w:rsid w:val="00932F55"/>
    <w:rsid w:val="0093680D"/>
    <w:rsid w:val="00936B1B"/>
    <w:rsid w:val="009415C3"/>
    <w:rsid w:val="0094324D"/>
    <w:rsid w:val="00947731"/>
    <w:rsid w:val="00951955"/>
    <w:rsid w:val="00952E1E"/>
    <w:rsid w:val="00953D04"/>
    <w:rsid w:val="00955197"/>
    <w:rsid w:val="00955249"/>
    <w:rsid w:val="00960FDF"/>
    <w:rsid w:val="00975EA3"/>
    <w:rsid w:val="00980016"/>
    <w:rsid w:val="00981CF6"/>
    <w:rsid w:val="009831A0"/>
    <w:rsid w:val="00985FDE"/>
    <w:rsid w:val="00987008"/>
    <w:rsid w:val="009870BD"/>
    <w:rsid w:val="009965EC"/>
    <w:rsid w:val="009A1B3F"/>
    <w:rsid w:val="009A4473"/>
    <w:rsid w:val="009A46D7"/>
    <w:rsid w:val="009A4FDE"/>
    <w:rsid w:val="009A51D0"/>
    <w:rsid w:val="009A7B86"/>
    <w:rsid w:val="009B2B1E"/>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6B07"/>
    <w:rsid w:val="00A177C7"/>
    <w:rsid w:val="00A20FD6"/>
    <w:rsid w:val="00A2108E"/>
    <w:rsid w:val="00A225BB"/>
    <w:rsid w:val="00A22920"/>
    <w:rsid w:val="00A22B78"/>
    <w:rsid w:val="00A27C03"/>
    <w:rsid w:val="00A30AE8"/>
    <w:rsid w:val="00A32406"/>
    <w:rsid w:val="00A32BF1"/>
    <w:rsid w:val="00A33C75"/>
    <w:rsid w:val="00A40190"/>
    <w:rsid w:val="00A401C4"/>
    <w:rsid w:val="00A4086F"/>
    <w:rsid w:val="00A46AD1"/>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97FF7"/>
    <w:rsid w:val="00AA1AF4"/>
    <w:rsid w:val="00AA2A75"/>
    <w:rsid w:val="00AA5DA5"/>
    <w:rsid w:val="00AB199F"/>
    <w:rsid w:val="00AB35DF"/>
    <w:rsid w:val="00AB5C54"/>
    <w:rsid w:val="00AB6265"/>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509E"/>
    <w:rsid w:val="00AF7BE2"/>
    <w:rsid w:val="00B0103B"/>
    <w:rsid w:val="00B0163B"/>
    <w:rsid w:val="00B022E0"/>
    <w:rsid w:val="00B04D10"/>
    <w:rsid w:val="00B07126"/>
    <w:rsid w:val="00B07A32"/>
    <w:rsid w:val="00B13A78"/>
    <w:rsid w:val="00B21971"/>
    <w:rsid w:val="00B21F89"/>
    <w:rsid w:val="00B22069"/>
    <w:rsid w:val="00B25881"/>
    <w:rsid w:val="00B32167"/>
    <w:rsid w:val="00B36F45"/>
    <w:rsid w:val="00B40CA5"/>
    <w:rsid w:val="00B40F90"/>
    <w:rsid w:val="00B425C2"/>
    <w:rsid w:val="00B42712"/>
    <w:rsid w:val="00B439B9"/>
    <w:rsid w:val="00B43E6A"/>
    <w:rsid w:val="00B444D4"/>
    <w:rsid w:val="00B50A9C"/>
    <w:rsid w:val="00B50C12"/>
    <w:rsid w:val="00B50DBD"/>
    <w:rsid w:val="00B61F4F"/>
    <w:rsid w:val="00B6388E"/>
    <w:rsid w:val="00B6470E"/>
    <w:rsid w:val="00B66357"/>
    <w:rsid w:val="00B669F3"/>
    <w:rsid w:val="00B711B7"/>
    <w:rsid w:val="00B71EE9"/>
    <w:rsid w:val="00B72B1A"/>
    <w:rsid w:val="00B76245"/>
    <w:rsid w:val="00B7625D"/>
    <w:rsid w:val="00B82B71"/>
    <w:rsid w:val="00B849B0"/>
    <w:rsid w:val="00B87498"/>
    <w:rsid w:val="00B903BC"/>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40F4"/>
    <w:rsid w:val="00BF449B"/>
    <w:rsid w:val="00BF5F66"/>
    <w:rsid w:val="00C015F7"/>
    <w:rsid w:val="00C016A4"/>
    <w:rsid w:val="00C026B4"/>
    <w:rsid w:val="00C0514A"/>
    <w:rsid w:val="00C051A0"/>
    <w:rsid w:val="00C05B93"/>
    <w:rsid w:val="00C06FD5"/>
    <w:rsid w:val="00C13B63"/>
    <w:rsid w:val="00C1711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37B1"/>
    <w:rsid w:val="00C746D2"/>
    <w:rsid w:val="00C75B2E"/>
    <w:rsid w:val="00C76EC8"/>
    <w:rsid w:val="00C779B1"/>
    <w:rsid w:val="00C77C20"/>
    <w:rsid w:val="00C8425B"/>
    <w:rsid w:val="00C84F4C"/>
    <w:rsid w:val="00C854A6"/>
    <w:rsid w:val="00C90657"/>
    <w:rsid w:val="00C92EDF"/>
    <w:rsid w:val="00C95AD1"/>
    <w:rsid w:val="00C97F02"/>
    <w:rsid w:val="00CA1511"/>
    <w:rsid w:val="00CA161B"/>
    <w:rsid w:val="00CA1B36"/>
    <w:rsid w:val="00CA644F"/>
    <w:rsid w:val="00CA71C5"/>
    <w:rsid w:val="00CA7E04"/>
    <w:rsid w:val="00CB67B4"/>
    <w:rsid w:val="00CC3895"/>
    <w:rsid w:val="00CC7E2B"/>
    <w:rsid w:val="00CD3194"/>
    <w:rsid w:val="00CD41FA"/>
    <w:rsid w:val="00CE0113"/>
    <w:rsid w:val="00CE501F"/>
    <w:rsid w:val="00CE5186"/>
    <w:rsid w:val="00CE5F1A"/>
    <w:rsid w:val="00CF0598"/>
    <w:rsid w:val="00CF1CB5"/>
    <w:rsid w:val="00CF2B9C"/>
    <w:rsid w:val="00CF3744"/>
    <w:rsid w:val="00D033BA"/>
    <w:rsid w:val="00D04A06"/>
    <w:rsid w:val="00D04A47"/>
    <w:rsid w:val="00D04EC3"/>
    <w:rsid w:val="00D069A7"/>
    <w:rsid w:val="00D143D5"/>
    <w:rsid w:val="00D14C5D"/>
    <w:rsid w:val="00D332B5"/>
    <w:rsid w:val="00D42F0C"/>
    <w:rsid w:val="00D45DEE"/>
    <w:rsid w:val="00D465BF"/>
    <w:rsid w:val="00D477A5"/>
    <w:rsid w:val="00D50784"/>
    <w:rsid w:val="00D51C77"/>
    <w:rsid w:val="00D51E13"/>
    <w:rsid w:val="00D53197"/>
    <w:rsid w:val="00D75981"/>
    <w:rsid w:val="00D76584"/>
    <w:rsid w:val="00D8072A"/>
    <w:rsid w:val="00D82487"/>
    <w:rsid w:val="00D9256D"/>
    <w:rsid w:val="00D927B8"/>
    <w:rsid w:val="00D92C98"/>
    <w:rsid w:val="00D9410D"/>
    <w:rsid w:val="00D947BA"/>
    <w:rsid w:val="00DA509B"/>
    <w:rsid w:val="00DA524D"/>
    <w:rsid w:val="00DA612D"/>
    <w:rsid w:val="00DB1222"/>
    <w:rsid w:val="00DB3A03"/>
    <w:rsid w:val="00DB3C2B"/>
    <w:rsid w:val="00DB5937"/>
    <w:rsid w:val="00DB62B9"/>
    <w:rsid w:val="00DC55EB"/>
    <w:rsid w:val="00DC6048"/>
    <w:rsid w:val="00DD1296"/>
    <w:rsid w:val="00DD1584"/>
    <w:rsid w:val="00DD26CE"/>
    <w:rsid w:val="00DD706C"/>
    <w:rsid w:val="00DD7177"/>
    <w:rsid w:val="00DE4A8A"/>
    <w:rsid w:val="00DE581C"/>
    <w:rsid w:val="00DE62BC"/>
    <w:rsid w:val="00DE6481"/>
    <w:rsid w:val="00DF5E55"/>
    <w:rsid w:val="00E0032D"/>
    <w:rsid w:val="00E01018"/>
    <w:rsid w:val="00E05B09"/>
    <w:rsid w:val="00E07DD1"/>
    <w:rsid w:val="00E10317"/>
    <w:rsid w:val="00E169B3"/>
    <w:rsid w:val="00E22AC9"/>
    <w:rsid w:val="00E24A0F"/>
    <w:rsid w:val="00E24CE3"/>
    <w:rsid w:val="00E2570A"/>
    <w:rsid w:val="00E257CC"/>
    <w:rsid w:val="00E2734F"/>
    <w:rsid w:val="00E371B7"/>
    <w:rsid w:val="00E444C3"/>
    <w:rsid w:val="00E46004"/>
    <w:rsid w:val="00E465F6"/>
    <w:rsid w:val="00E470E4"/>
    <w:rsid w:val="00E52261"/>
    <w:rsid w:val="00E57C43"/>
    <w:rsid w:val="00E672A6"/>
    <w:rsid w:val="00E678BE"/>
    <w:rsid w:val="00E72942"/>
    <w:rsid w:val="00E77951"/>
    <w:rsid w:val="00E77BE5"/>
    <w:rsid w:val="00E80DA0"/>
    <w:rsid w:val="00E81F6B"/>
    <w:rsid w:val="00E823D2"/>
    <w:rsid w:val="00E90753"/>
    <w:rsid w:val="00E93706"/>
    <w:rsid w:val="00EA1F6C"/>
    <w:rsid w:val="00EA4366"/>
    <w:rsid w:val="00EA5632"/>
    <w:rsid w:val="00EA7762"/>
    <w:rsid w:val="00EB2528"/>
    <w:rsid w:val="00EC3063"/>
    <w:rsid w:val="00EC442C"/>
    <w:rsid w:val="00ED5748"/>
    <w:rsid w:val="00ED633C"/>
    <w:rsid w:val="00ED68CF"/>
    <w:rsid w:val="00ED7133"/>
    <w:rsid w:val="00EE1584"/>
    <w:rsid w:val="00EE5DA5"/>
    <w:rsid w:val="00EF34A0"/>
    <w:rsid w:val="00EF37DD"/>
    <w:rsid w:val="00EF4F11"/>
    <w:rsid w:val="00EF74DE"/>
    <w:rsid w:val="00F007F3"/>
    <w:rsid w:val="00F00C64"/>
    <w:rsid w:val="00F01F4D"/>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47B48"/>
    <w:rsid w:val="00F50DDC"/>
    <w:rsid w:val="00F61151"/>
    <w:rsid w:val="00F615FB"/>
    <w:rsid w:val="00F636CD"/>
    <w:rsid w:val="00F65D5F"/>
    <w:rsid w:val="00F66903"/>
    <w:rsid w:val="00F67AA9"/>
    <w:rsid w:val="00F7204B"/>
    <w:rsid w:val="00F72DEB"/>
    <w:rsid w:val="00F75E71"/>
    <w:rsid w:val="00F8009C"/>
    <w:rsid w:val="00F8033E"/>
    <w:rsid w:val="00F82619"/>
    <w:rsid w:val="00F83776"/>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996A2B7"/>
  <w15:docId w15:val="{D417609D-834D-48F4-BF70-774EF76816C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styleId="Kommentarer">
    <w:name w:val="annotation text"/>
    <w:basedOn w:val="Normal"/>
    <w:link w:val="KommentarerChar"/>
    <w:uiPriority w:val="99"/>
    <w:semiHidden/>
    <w:pPr>
      <w:spacing w:line="240" w:lineRule="auto"/>
    </w:pPr>
    <w:rPr>
      <w:sz w:val="20"/>
    </w:rPr>
  </w:style>
  <w:style w:type="character" w:customStyle="1" w:styleId="KommentarerChar">
    <w:name w:val="Kommentarer Char"/>
    <w:basedOn w:val="Standardstycketeckensnitt"/>
    <w:link w:val="Kommentarer"/>
    <w:uiPriority w:val="99"/>
    <w:semiHidden/>
    <w:rPr>
      <w:rFonts w:eastAsia="Times New Roman" w:cs="Times New Roman"/>
      <w:sz w:val="20"/>
      <w:szCs w:val="20"/>
    </w:rPr>
  </w:style>
  <w:style w:type="character" w:styleId="Kommentarsreferens">
    <w:name w:val="annotation reference"/>
    <w:basedOn w:val="Standardstycketeckensnitt"/>
    <w:uiPriority w:val="99"/>
    <w:semiHidden/>
    <w:rPr>
      <w:sz w:val="16"/>
      <w:szCs w:val="16"/>
    </w:rPr>
  </w:style>
  <w:style w:type="paragraph" w:styleId="Revision">
    <w:name w:val="Revision"/>
    <w:hidden/>
    <w:uiPriority w:val="99"/>
    <w:semiHidden/>
    <w:rsid w:val="0055732C"/>
    <w:pPr>
      <w:spacing w:after="0" w:line="240" w:lineRule="auto"/>
    </w:pPr>
    <w:rPr>
      <w:rFonts w:eastAsia="Times New Roman" w:cs="Times New Roman"/>
      <w:szCs w:val="20"/>
    </w:rPr>
  </w:style>
  <w:style w:type="paragraph" w:styleId="Kommentarsmne">
    <w:name w:val="annotation subject"/>
    <w:basedOn w:val="Kommentarer"/>
    <w:next w:val="Kommentarer"/>
    <w:link w:val="KommentarsmneChar"/>
    <w:uiPriority w:val="99"/>
    <w:semiHidden/>
    <w:rsid w:val="00617407"/>
    <w:rPr>
      <w:b/>
      <w:bCs/>
    </w:rPr>
  </w:style>
  <w:style w:type="character" w:customStyle="1" w:styleId="KommentarsmneChar">
    <w:name w:val="Kommentarsämne Char"/>
    <w:basedOn w:val="KommentarerChar"/>
    <w:link w:val="Kommentarsmne"/>
    <w:uiPriority w:val="99"/>
    <w:semiHidden/>
    <w:rsid w:val="00617407"/>
    <w:rPr>
      <w:rFonts w:eastAsia="Times New Roman" w:cs="Times New Roman"/>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523177985">
      <w:bodyDiv w:val="1"/>
      <w:marLeft w:val="0"/>
      <w:marRight w:val="0"/>
      <w:marTop w:val="0"/>
      <w:marBottom w:val="0"/>
      <w:divBdr>
        <w:top w:val="none" w:sz="0" w:space="0" w:color="auto"/>
        <w:left w:val="none" w:sz="0" w:space="0" w:color="auto"/>
        <w:bottom w:val="none" w:sz="0" w:space="0" w:color="auto"/>
        <w:right w:val="none" w:sz="0" w:space="0" w:color="auto"/>
      </w:divBdr>
    </w:div>
    <w:div w:id="79429807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footer" Target="footer6.xml"/><Relationship Id="rId117" Type="http://schemas.openxmlformats.org/officeDocument/2006/relationships/footer" Target="footer57.xml"/><Relationship Id="rId21" Type="http://schemas.openxmlformats.org/officeDocument/2006/relationships/header" Target="header4.xml"/><Relationship Id="rId42" Type="http://schemas.openxmlformats.org/officeDocument/2006/relationships/header" Target="header13.xml"/><Relationship Id="rId47" Type="http://schemas.openxmlformats.org/officeDocument/2006/relationships/header" Target="header15.xml"/><Relationship Id="rId63" Type="http://schemas.openxmlformats.org/officeDocument/2006/relationships/header" Target="header22.xml"/><Relationship Id="rId68" Type="http://schemas.openxmlformats.org/officeDocument/2006/relationships/header" Target="header24.xml"/><Relationship Id="rId84" Type="http://schemas.openxmlformats.org/officeDocument/2006/relationships/header" Target="header31.xml"/><Relationship Id="rId89" Type="http://schemas.openxmlformats.org/officeDocument/2006/relationships/footer" Target="footer42.xml"/><Relationship Id="rId112" Type="http://schemas.openxmlformats.org/officeDocument/2006/relationships/header" Target="header44.xml"/><Relationship Id="rId133" Type="http://schemas.openxmlformats.org/officeDocument/2006/relationships/footer" Target="footer66.xml"/><Relationship Id="rId138" Type="http://schemas.openxmlformats.org/officeDocument/2006/relationships/footer" Target="footer69.xml"/><Relationship Id="rId154" Type="http://schemas.openxmlformats.org/officeDocument/2006/relationships/header" Target="header62.xml"/><Relationship Id="rId159" Type="http://schemas.openxmlformats.org/officeDocument/2006/relationships/header" Target="header64.xml"/><Relationship Id="rId175" Type="http://schemas.openxmlformats.org/officeDocument/2006/relationships/header" Target="header71.xml"/><Relationship Id="rId170" Type="http://schemas.openxmlformats.org/officeDocument/2006/relationships/header" Target="header69.xml"/><Relationship Id="rId16" Type="http://schemas.openxmlformats.org/officeDocument/2006/relationships/header" Target="header2.xml"/><Relationship Id="rId107" Type="http://schemas.openxmlformats.org/officeDocument/2006/relationships/header" Target="header42.xml"/><Relationship Id="rId11" Type="http://schemas.openxmlformats.org/officeDocument/2006/relationships/webSettings" Target="webSettings.xml"/><Relationship Id="rId32" Type="http://schemas.openxmlformats.org/officeDocument/2006/relationships/header" Target="header9.xml"/><Relationship Id="rId37" Type="http://schemas.openxmlformats.org/officeDocument/2006/relationships/header" Target="header11.xml"/><Relationship Id="rId53" Type="http://schemas.openxmlformats.org/officeDocument/2006/relationships/header" Target="header18.xml"/><Relationship Id="rId58" Type="http://schemas.openxmlformats.org/officeDocument/2006/relationships/header" Target="header20.xml"/><Relationship Id="rId74" Type="http://schemas.openxmlformats.org/officeDocument/2006/relationships/footer" Target="footer34.xml"/><Relationship Id="rId79" Type="http://schemas.openxmlformats.org/officeDocument/2006/relationships/header" Target="header29.xml"/><Relationship Id="rId102" Type="http://schemas.openxmlformats.org/officeDocument/2006/relationships/header" Target="header40.xml"/><Relationship Id="rId123" Type="http://schemas.openxmlformats.org/officeDocument/2006/relationships/footer" Target="footer60.xml"/><Relationship Id="rId128" Type="http://schemas.openxmlformats.org/officeDocument/2006/relationships/footer" Target="footer63.xml"/><Relationship Id="rId144" Type="http://schemas.openxmlformats.org/officeDocument/2006/relationships/header" Target="header58.xml"/><Relationship Id="rId149" Type="http://schemas.openxmlformats.org/officeDocument/2006/relationships/header" Target="header60.xml"/><Relationship Id="rId5" Type="http://schemas.openxmlformats.org/officeDocument/2006/relationships/customXml" Target="../customXml/item5.xml"/><Relationship Id="rId90" Type="http://schemas.openxmlformats.org/officeDocument/2006/relationships/header" Target="header34.xml"/><Relationship Id="rId95" Type="http://schemas.openxmlformats.org/officeDocument/2006/relationships/footer" Target="footer45.xml"/><Relationship Id="rId160" Type="http://schemas.openxmlformats.org/officeDocument/2006/relationships/header" Target="header65.xml"/><Relationship Id="rId165" Type="http://schemas.openxmlformats.org/officeDocument/2006/relationships/header" Target="header67.xml"/><Relationship Id="rId181" Type="http://schemas.openxmlformats.org/officeDocument/2006/relationships/fontTable" Target="fontTable.xml"/><Relationship Id="rId22" Type="http://schemas.openxmlformats.org/officeDocument/2006/relationships/header" Target="header5.xml"/><Relationship Id="rId27" Type="http://schemas.openxmlformats.org/officeDocument/2006/relationships/header" Target="header7.xml"/><Relationship Id="rId43" Type="http://schemas.openxmlformats.org/officeDocument/2006/relationships/header" Target="header14.xml"/><Relationship Id="rId48" Type="http://schemas.openxmlformats.org/officeDocument/2006/relationships/header" Target="header16.xml"/><Relationship Id="rId64" Type="http://schemas.openxmlformats.org/officeDocument/2006/relationships/footer" Target="footer28.xml"/><Relationship Id="rId69" Type="http://schemas.openxmlformats.org/officeDocument/2006/relationships/footer" Target="footer31.xml"/><Relationship Id="rId113" Type="http://schemas.openxmlformats.org/officeDocument/2006/relationships/header" Target="header45.xml"/><Relationship Id="rId118" Type="http://schemas.openxmlformats.org/officeDocument/2006/relationships/header" Target="header47.xml"/><Relationship Id="rId134" Type="http://schemas.openxmlformats.org/officeDocument/2006/relationships/header" Target="header54.xml"/><Relationship Id="rId139" Type="http://schemas.openxmlformats.org/officeDocument/2006/relationships/header" Target="header56.xml"/><Relationship Id="rId80" Type="http://schemas.openxmlformats.org/officeDocument/2006/relationships/footer" Target="footer37.xml"/><Relationship Id="rId85" Type="http://schemas.openxmlformats.org/officeDocument/2006/relationships/header" Target="header32.xml"/><Relationship Id="rId150" Type="http://schemas.openxmlformats.org/officeDocument/2006/relationships/header" Target="header61.xml"/><Relationship Id="rId155" Type="http://schemas.openxmlformats.org/officeDocument/2006/relationships/header" Target="header63.xml"/><Relationship Id="rId171" Type="http://schemas.openxmlformats.org/officeDocument/2006/relationships/footer" Target="footer88.xml"/><Relationship Id="rId176" Type="http://schemas.openxmlformats.org/officeDocument/2006/relationships/header" Target="header72.xml"/><Relationship Id="rId12" Type="http://schemas.openxmlformats.org/officeDocument/2006/relationships/footnotes" Target="footnotes.xml"/><Relationship Id="rId17" Type="http://schemas.openxmlformats.org/officeDocument/2006/relationships/footer" Target="footer1.xml"/><Relationship Id="rId33" Type="http://schemas.openxmlformats.org/officeDocument/2006/relationships/header" Target="header10.xml"/><Relationship Id="rId38" Type="http://schemas.openxmlformats.org/officeDocument/2006/relationships/header" Target="header12.xml"/><Relationship Id="rId59" Type="http://schemas.openxmlformats.org/officeDocument/2006/relationships/footer" Target="footer25.xml"/><Relationship Id="rId103" Type="http://schemas.openxmlformats.org/officeDocument/2006/relationships/header" Target="header41.xml"/><Relationship Id="rId108" Type="http://schemas.openxmlformats.org/officeDocument/2006/relationships/header" Target="header43.xml"/><Relationship Id="rId124" Type="http://schemas.openxmlformats.org/officeDocument/2006/relationships/header" Target="header50.xml"/><Relationship Id="rId129" Type="http://schemas.openxmlformats.org/officeDocument/2006/relationships/header" Target="header52.xml"/><Relationship Id="rId54" Type="http://schemas.openxmlformats.org/officeDocument/2006/relationships/footer" Target="footer22.xml"/><Relationship Id="rId70" Type="http://schemas.openxmlformats.org/officeDocument/2006/relationships/footer" Target="footer32.xml"/><Relationship Id="rId75" Type="http://schemas.openxmlformats.org/officeDocument/2006/relationships/footer" Target="footer35.xml"/><Relationship Id="rId91" Type="http://schemas.openxmlformats.org/officeDocument/2006/relationships/header" Target="header35.xml"/><Relationship Id="rId96" Type="http://schemas.openxmlformats.org/officeDocument/2006/relationships/header" Target="header37.xml"/><Relationship Id="rId140" Type="http://schemas.openxmlformats.org/officeDocument/2006/relationships/header" Target="header57.xml"/><Relationship Id="rId145" Type="http://schemas.openxmlformats.org/officeDocument/2006/relationships/header" Target="header59.xml"/><Relationship Id="rId161" Type="http://schemas.openxmlformats.org/officeDocument/2006/relationships/footer" Target="footer82.xml"/><Relationship Id="rId166" Type="http://schemas.openxmlformats.org/officeDocument/2006/relationships/footer" Target="footer85.xml"/><Relationship Id="rId182"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footer" Target="footer4.xml"/><Relationship Id="rId28" Type="http://schemas.openxmlformats.org/officeDocument/2006/relationships/header" Target="header8.xml"/><Relationship Id="rId49" Type="http://schemas.openxmlformats.org/officeDocument/2006/relationships/footer" Target="footer19.xml"/><Relationship Id="rId114" Type="http://schemas.openxmlformats.org/officeDocument/2006/relationships/footer" Target="footer55.xml"/><Relationship Id="rId119" Type="http://schemas.openxmlformats.org/officeDocument/2006/relationships/header" Target="header48.xml"/><Relationship Id="rId44" Type="http://schemas.openxmlformats.org/officeDocument/2006/relationships/footer" Target="footer16.xml"/><Relationship Id="rId60" Type="http://schemas.openxmlformats.org/officeDocument/2006/relationships/footer" Target="footer26.xml"/><Relationship Id="rId65" Type="http://schemas.openxmlformats.org/officeDocument/2006/relationships/footer" Target="footer29.xml"/><Relationship Id="rId81" Type="http://schemas.openxmlformats.org/officeDocument/2006/relationships/footer" Target="footer38.xml"/><Relationship Id="rId86" Type="http://schemas.openxmlformats.org/officeDocument/2006/relationships/footer" Target="footer40.xml"/><Relationship Id="rId130" Type="http://schemas.openxmlformats.org/officeDocument/2006/relationships/header" Target="header53.xml"/><Relationship Id="rId135" Type="http://schemas.openxmlformats.org/officeDocument/2006/relationships/header" Target="header55.xml"/><Relationship Id="rId151" Type="http://schemas.openxmlformats.org/officeDocument/2006/relationships/footer" Target="footer76.xml"/><Relationship Id="rId156" Type="http://schemas.openxmlformats.org/officeDocument/2006/relationships/footer" Target="footer79.xml"/><Relationship Id="rId177" Type="http://schemas.openxmlformats.org/officeDocument/2006/relationships/footer" Target="footer91.xml"/><Relationship Id="rId4" Type="http://schemas.openxmlformats.org/officeDocument/2006/relationships/customXml" Target="../customXml/item4.xml"/><Relationship Id="rId9" Type="http://schemas.openxmlformats.org/officeDocument/2006/relationships/styles" Target="styles.xml"/><Relationship Id="rId172" Type="http://schemas.openxmlformats.org/officeDocument/2006/relationships/footer" Target="footer89.xml"/><Relationship Id="rId180" Type="http://schemas.openxmlformats.org/officeDocument/2006/relationships/footer" Target="footer93.xml"/><Relationship Id="rId13" Type="http://schemas.openxmlformats.org/officeDocument/2006/relationships/endnotes" Target="endnotes.xml"/><Relationship Id="rId18" Type="http://schemas.openxmlformats.org/officeDocument/2006/relationships/footer" Target="footer2.xml"/><Relationship Id="rId39" Type="http://schemas.openxmlformats.org/officeDocument/2006/relationships/footer" Target="footer13.xml"/><Relationship Id="rId109" Type="http://schemas.openxmlformats.org/officeDocument/2006/relationships/footer" Target="footer52.xml"/><Relationship Id="rId34" Type="http://schemas.openxmlformats.org/officeDocument/2006/relationships/footer" Target="footer10.xml"/><Relationship Id="rId50" Type="http://schemas.openxmlformats.org/officeDocument/2006/relationships/footer" Target="footer20.xml"/><Relationship Id="rId55" Type="http://schemas.openxmlformats.org/officeDocument/2006/relationships/footer" Target="footer23.xml"/><Relationship Id="rId76" Type="http://schemas.openxmlformats.org/officeDocument/2006/relationships/header" Target="header27.xml"/><Relationship Id="rId97" Type="http://schemas.openxmlformats.org/officeDocument/2006/relationships/header" Target="header38.xml"/><Relationship Id="rId104" Type="http://schemas.openxmlformats.org/officeDocument/2006/relationships/footer" Target="footer49.xml"/><Relationship Id="rId120" Type="http://schemas.openxmlformats.org/officeDocument/2006/relationships/footer" Target="footer58.xml"/><Relationship Id="rId125" Type="http://schemas.openxmlformats.org/officeDocument/2006/relationships/header" Target="header51.xml"/><Relationship Id="rId141" Type="http://schemas.openxmlformats.org/officeDocument/2006/relationships/footer" Target="footer70.xml"/><Relationship Id="rId146" Type="http://schemas.openxmlformats.org/officeDocument/2006/relationships/footer" Target="footer73.xml"/><Relationship Id="rId167" Type="http://schemas.openxmlformats.org/officeDocument/2006/relationships/footer" Target="footer86.xml"/><Relationship Id="rId7" Type="http://schemas.openxmlformats.org/officeDocument/2006/relationships/customXml" Target="../customXml/item7.xml"/><Relationship Id="rId71" Type="http://schemas.openxmlformats.org/officeDocument/2006/relationships/footer" Target="footer33.xml"/><Relationship Id="rId92" Type="http://schemas.openxmlformats.org/officeDocument/2006/relationships/footer" Target="footer43.xml"/><Relationship Id="rId162" Type="http://schemas.openxmlformats.org/officeDocument/2006/relationships/footer" Target="footer83.xml"/><Relationship Id="rId183" Type="http://schemas.openxmlformats.org/officeDocument/2006/relationships/theme" Target="theme/theme1.xml"/><Relationship Id="rId2" Type="http://schemas.openxmlformats.org/officeDocument/2006/relationships/customXml" Target="../customXml/item2.xml"/><Relationship Id="rId29" Type="http://schemas.openxmlformats.org/officeDocument/2006/relationships/footer" Target="footer7.xml"/><Relationship Id="rId24" Type="http://schemas.openxmlformats.org/officeDocument/2006/relationships/footer" Target="footer5.xml"/><Relationship Id="rId40" Type="http://schemas.openxmlformats.org/officeDocument/2006/relationships/footer" Target="footer14.xml"/><Relationship Id="rId45" Type="http://schemas.openxmlformats.org/officeDocument/2006/relationships/footer" Target="footer17.xml"/><Relationship Id="rId66" Type="http://schemas.openxmlformats.org/officeDocument/2006/relationships/footer" Target="footer30.xml"/><Relationship Id="rId87" Type="http://schemas.openxmlformats.org/officeDocument/2006/relationships/footer" Target="footer41.xml"/><Relationship Id="rId110" Type="http://schemas.openxmlformats.org/officeDocument/2006/relationships/footer" Target="footer53.xml"/><Relationship Id="rId115" Type="http://schemas.openxmlformats.org/officeDocument/2006/relationships/footer" Target="footer56.xml"/><Relationship Id="rId131" Type="http://schemas.openxmlformats.org/officeDocument/2006/relationships/footer" Target="footer64.xml"/><Relationship Id="rId136" Type="http://schemas.openxmlformats.org/officeDocument/2006/relationships/footer" Target="footer67.xml"/><Relationship Id="rId157" Type="http://schemas.openxmlformats.org/officeDocument/2006/relationships/footer" Target="footer80.xml"/><Relationship Id="rId178" Type="http://schemas.openxmlformats.org/officeDocument/2006/relationships/footer" Target="footer92.xml"/><Relationship Id="rId61" Type="http://schemas.openxmlformats.org/officeDocument/2006/relationships/footer" Target="footer27.xml"/><Relationship Id="rId82" Type="http://schemas.openxmlformats.org/officeDocument/2006/relationships/header" Target="header30.xml"/><Relationship Id="rId152" Type="http://schemas.openxmlformats.org/officeDocument/2006/relationships/footer" Target="footer77.xml"/><Relationship Id="rId173" Type="http://schemas.openxmlformats.org/officeDocument/2006/relationships/header" Target="header70.xml"/><Relationship Id="rId19" Type="http://schemas.openxmlformats.org/officeDocument/2006/relationships/header" Target="header3.xml"/><Relationship Id="rId14" Type="http://schemas.openxmlformats.org/officeDocument/2006/relationships/image" Target="media/image1.emf"/><Relationship Id="rId30" Type="http://schemas.openxmlformats.org/officeDocument/2006/relationships/footer" Target="footer8.xml"/><Relationship Id="rId35" Type="http://schemas.openxmlformats.org/officeDocument/2006/relationships/footer" Target="footer11.xml"/><Relationship Id="rId56" Type="http://schemas.openxmlformats.org/officeDocument/2006/relationships/footer" Target="footer24.xml"/><Relationship Id="rId77" Type="http://schemas.openxmlformats.org/officeDocument/2006/relationships/footer" Target="footer36.xml"/><Relationship Id="rId100" Type="http://schemas.openxmlformats.org/officeDocument/2006/relationships/header" Target="header39.xml"/><Relationship Id="rId105" Type="http://schemas.openxmlformats.org/officeDocument/2006/relationships/footer" Target="footer50.xml"/><Relationship Id="rId126" Type="http://schemas.openxmlformats.org/officeDocument/2006/relationships/footer" Target="footer61.xml"/><Relationship Id="rId147" Type="http://schemas.openxmlformats.org/officeDocument/2006/relationships/footer" Target="footer74.xml"/><Relationship Id="rId168" Type="http://schemas.openxmlformats.org/officeDocument/2006/relationships/footer" Target="footer87.xml"/><Relationship Id="rId8" Type="http://schemas.openxmlformats.org/officeDocument/2006/relationships/numbering" Target="numbering.xml"/><Relationship Id="rId51" Type="http://schemas.openxmlformats.org/officeDocument/2006/relationships/footer" Target="footer21.xml"/><Relationship Id="rId72" Type="http://schemas.openxmlformats.org/officeDocument/2006/relationships/header" Target="header25.xml"/><Relationship Id="rId93" Type="http://schemas.openxmlformats.org/officeDocument/2006/relationships/footer" Target="footer44.xml"/><Relationship Id="rId98" Type="http://schemas.openxmlformats.org/officeDocument/2006/relationships/footer" Target="footer46.xml"/><Relationship Id="rId121" Type="http://schemas.openxmlformats.org/officeDocument/2006/relationships/footer" Target="footer59.xml"/><Relationship Id="rId142" Type="http://schemas.openxmlformats.org/officeDocument/2006/relationships/footer" Target="footer71.xml"/><Relationship Id="rId163" Type="http://schemas.openxmlformats.org/officeDocument/2006/relationships/footer" Target="footer84.xml"/><Relationship Id="rId3" Type="http://schemas.openxmlformats.org/officeDocument/2006/relationships/customXml" Target="../customXml/item3.xml"/><Relationship Id="rId25" Type="http://schemas.openxmlformats.org/officeDocument/2006/relationships/header" Target="header6.xml"/><Relationship Id="rId46" Type="http://schemas.openxmlformats.org/officeDocument/2006/relationships/footer" Target="footer18.xml"/><Relationship Id="rId67" Type="http://schemas.openxmlformats.org/officeDocument/2006/relationships/header" Target="header23.xml"/><Relationship Id="rId116" Type="http://schemas.openxmlformats.org/officeDocument/2006/relationships/header" Target="header46.xml"/><Relationship Id="rId137" Type="http://schemas.openxmlformats.org/officeDocument/2006/relationships/footer" Target="footer68.xml"/><Relationship Id="rId158" Type="http://schemas.openxmlformats.org/officeDocument/2006/relationships/footer" Target="footer81.xml"/><Relationship Id="rId20" Type="http://schemas.openxmlformats.org/officeDocument/2006/relationships/footer" Target="footer3.xml"/><Relationship Id="rId41" Type="http://schemas.openxmlformats.org/officeDocument/2006/relationships/footer" Target="footer15.xml"/><Relationship Id="rId62" Type="http://schemas.openxmlformats.org/officeDocument/2006/relationships/header" Target="header21.xml"/><Relationship Id="rId83" Type="http://schemas.openxmlformats.org/officeDocument/2006/relationships/footer" Target="footer39.xml"/><Relationship Id="rId88" Type="http://schemas.openxmlformats.org/officeDocument/2006/relationships/header" Target="header33.xml"/><Relationship Id="rId111" Type="http://schemas.openxmlformats.org/officeDocument/2006/relationships/footer" Target="footer54.xml"/><Relationship Id="rId132" Type="http://schemas.openxmlformats.org/officeDocument/2006/relationships/footer" Target="footer65.xml"/><Relationship Id="rId153" Type="http://schemas.openxmlformats.org/officeDocument/2006/relationships/footer" Target="footer78.xml"/><Relationship Id="rId174" Type="http://schemas.openxmlformats.org/officeDocument/2006/relationships/footer" Target="footer90.xml"/><Relationship Id="rId179" Type="http://schemas.openxmlformats.org/officeDocument/2006/relationships/header" Target="header73.xml"/><Relationship Id="rId15" Type="http://schemas.openxmlformats.org/officeDocument/2006/relationships/header" Target="header1.xml"/><Relationship Id="rId36" Type="http://schemas.openxmlformats.org/officeDocument/2006/relationships/footer" Target="footer12.xml"/><Relationship Id="rId57" Type="http://schemas.openxmlformats.org/officeDocument/2006/relationships/header" Target="header19.xml"/><Relationship Id="rId106" Type="http://schemas.openxmlformats.org/officeDocument/2006/relationships/footer" Target="footer51.xml"/><Relationship Id="rId127" Type="http://schemas.openxmlformats.org/officeDocument/2006/relationships/footer" Target="footer62.xml"/><Relationship Id="rId10" Type="http://schemas.openxmlformats.org/officeDocument/2006/relationships/settings" Target="settings.xml"/><Relationship Id="rId31" Type="http://schemas.openxmlformats.org/officeDocument/2006/relationships/footer" Target="footer9.xml"/><Relationship Id="rId52" Type="http://schemas.openxmlformats.org/officeDocument/2006/relationships/header" Target="header17.xml"/><Relationship Id="rId73" Type="http://schemas.openxmlformats.org/officeDocument/2006/relationships/header" Target="header26.xml"/><Relationship Id="rId78" Type="http://schemas.openxmlformats.org/officeDocument/2006/relationships/header" Target="header28.xml"/><Relationship Id="rId94" Type="http://schemas.openxmlformats.org/officeDocument/2006/relationships/header" Target="header36.xml"/><Relationship Id="rId99" Type="http://schemas.openxmlformats.org/officeDocument/2006/relationships/footer" Target="footer47.xml"/><Relationship Id="rId101" Type="http://schemas.openxmlformats.org/officeDocument/2006/relationships/footer" Target="footer48.xml"/><Relationship Id="rId122" Type="http://schemas.openxmlformats.org/officeDocument/2006/relationships/header" Target="header49.xml"/><Relationship Id="rId143" Type="http://schemas.openxmlformats.org/officeDocument/2006/relationships/footer" Target="footer72.xml"/><Relationship Id="rId148" Type="http://schemas.openxmlformats.org/officeDocument/2006/relationships/footer" Target="footer75.xml"/><Relationship Id="rId164" Type="http://schemas.openxmlformats.org/officeDocument/2006/relationships/header" Target="header66.xml"/><Relationship Id="rId169" Type="http://schemas.openxmlformats.org/officeDocument/2006/relationships/header" Target="header68.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kn/me-rs/Miljprvning/Forms/Prop-samling/Prop-samling.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A292F385D2884424AAAEE7CCBA9A4A3B"/>
        <w:category>
          <w:name w:val="Allmänt"/>
          <w:gallery w:val="placeholder"/>
        </w:category>
        <w:types>
          <w:type w:val="bbPlcHdr"/>
        </w:types>
        <w:behaviors>
          <w:behavior w:val="content"/>
        </w:behaviors>
        <w:guid w:val="{C9CA1CA7-F515-47C3-B7D0-5D6460B10BC3}"/>
      </w:docPartPr>
      <w:docPartBody>
        <w:p w:rsidR="00151A49" w:rsidRDefault="00151A49">
          <w:r>
            <w:t>2023/24:152</w:t>
          </w:r>
        </w:p>
      </w:docPartBody>
    </w:docPart>
    <w:docPart>
      <w:docPartPr>
        <w:name w:val="C7B0407323F64C3EA5CBB4F663087B11"/>
        <w:category>
          <w:name w:val="Allmänt"/>
          <w:gallery w:val="placeholder"/>
        </w:category>
        <w:types>
          <w:type w:val="bbPlcHdr"/>
        </w:types>
        <w:behaviors>
          <w:behavior w:val="content"/>
        </w:behaviors>
        <w:guid w:val="{651A77B1-B922-44CB-BCFF-FAB3A5881487}"/>
      </w:docPartPr>
      <w:docPartBody>
        <w:p w:rsidR="00151A49" w:rsidRDefault="00151A49" w:rsidP="00151A49">
          <w:pPr>
            <w:pStyle w:val="C7B0407323F64C3EA5CBB4F663087B1149"/>
          </w:pPr>
          <w:r w:rsidRPr="005C4F59">
            <w:rPr>
              <w:szCs w:val="26"/>
            </w:rPr>
            <w:t>2023/24:152</w:t>
          </w:r>
        </w:p>
      </w:docPartBody>
    </w:docPart>
    <w:docPart>
      <w:docPartPr>
        <w:name w:val="94C20FA4E1C042C4AFE97E44C554CE25"/>
        <w:category>
          <w:name w:val="Allmänt"/>
          <w:gallery w:val="placeholder"/>
        </w:category>
        <w:types>
          <w:type w:val="bbPlcHdr"/>
        </w:types>
        <w:behaviors>
          <w:behavior w:val="content"/>
        </w:behaviors>
        <w:guid w:val="{15F3B87F-CBD0-4A21-A947-F29296C1ABB5}"/>
      </w:docPartPr>
      <w:docPartBody>
        <w:p w:rsidR="00151A49" w:rsidRDefault="00151A49" w:rsidP="00151A49">
          <w:pPr>
            <w:pStyle w:val="94C20FA4E1C042C4AFE97E44C554CE25"/>
          </w:pPr>
          <w:r w:rsidRPr="00D76713">
            <w:rPr>
              <w:rStyle w:val="Platshllartext"/>
              <w:rFonts w:eastAsiaTheme="minorHAnsi"/>
            </w:rPr>
            <w:t>Klicka här för att ange datum.</w:t>
          </w:r>
        </w:p>
      </w:docPartBody>
    </w:docPart>
    <w:docPart>
      <w:docPartPr>
        <w:name w:val="A77CB2A1EAB8459EA7BBD8169E4D661E"/>
        <w:category>
          <w:name w:val="Allmänt"/>
          <w:gallery w:val="placeholder"/>
        </w:category>
        <w:types>
          <w:type w:val="bbPlcHdr"/>
        </w:types>
        <w:behaviors>
          <w:behavior w:val="content"/>
        </w:behaviors>
        <w:guid w:val="{93835147-DB41-4A49-90B8-458A79CAD69F}"/>
      </w:docPartPr>
      <w:docPartBody>
        <w:p w:rsidR="00151A49" w:rsidRDefault="00151A49" w:rsidP="00151A49">
          <w:pPr>
            <w:pStyle w:val="A77CB2A1EAB8459EA7BBD8169E4D661E2"/>
          </w:pPr>
          <w:r w:rsidRPr="006761A4">
            <w:rPr>
              <w:rStyle w:val="Platshllartext"/>
              <w:rFonts w:eastAsiaTheme="minorHAnsi"/>
            </w:rPr>
            <w:t>Klicka här för att ange datum.</w:t>
          </w:r>
        </w:p>
      </w:docPartBody>
    </w:docPart>
    <w:docPart>
      <w:docPartPr>
        <w:name w:val="AC2D15E72EAB407997727FDE80984A33"/>
        <w:category>
          <w:name w:val="Allmänt"/>
          <w:gallery w:val="placeholder"/>
        </w:category>
        <w:types>
          <w:type w:val="bbPlcHdr"/>
        </w:types>
        <w:behaviors>
          <w:behavior w:val="content"/>
        </w:behaviors>
        <w:guid w:val="{43056919-0920-472B-BD6E-E2849C7652B4}"/>
      </w:docPartPr>
      <w:docPartBody>
        <w:p w:rsidR="00151A49" w:rsidRDefault="00151A49" w:rsidP="00151A49">
          <w:pPr>
            <w:pStyle w:val="AC2D15E72EAB407997727FDE80984A332"/>
          </w:pPr>
          <w:r w:rsidRPr="008B48D7">
            <w:rPr>
              <w:rStyle w:val="Platshllartext"/>
              <w:rFonts w:eastAsiaTheme="minorHAnsi"/>
            </w:rPr>
            <w:t>Klicka här för att ange föredragande statsråd</w:t>
          </w:r>
        </w:p>
      </w:docPartBody>
    </w:docPart>
    <w:docPart>
      <w:docPartPr>
        <w:name w:val="A41FE4129D2443E8814DD2A4E23D4D12"/>
        <w:category>
          <w:name w:val="Allmänt"/>
          <w:gallery w:val="placeholder"/>
        </w:category>
        <w:types>
          <w:type w:val="bbPlcHdr"/>
        </w:types>
        <w:behaviors>
          <w:behavior w:val="content"/>
        </w:behaviors>
        <w:guid w:val="{5D3F6210-746C-4EAC-8139-E9BA41DC0D49}"/>
      </w:docPartPr>
      <w:docPartBody>
        <w:p w:rsidR="00151A49" w:rsidRDefault="00151A49">
          <w:r w:rsidRPr="005C4F59">
            <w:t>2023/24:152</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51A49"/>
    <w:rsid w:val="00151A49"/>
    <w:rsid w:val="00EA6861"/>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2"/>
        <w:szCs w:val="22"/>
        <w:lang w:val="sv-SE" w:eastAsia="sv-SE"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151A49"/>
    <w:rPr>
      <w:color w:val="808080"/>
    </w:rPr>
  </w:style>
  <w:style w:type="paragraph" w:customStyle="1" w:styleId="94C20FA4E1C042C4AFE97E44C554CE25">
    <w:name w:val="94C20FA4E1C042C4AFE97E44C554CE25"/>
    <w:rsid w:val="00151A49"/>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kern w:val="0"/>
      <w:sz w:val="20"/>
      <w:szCs w:val="20"/>
      <w:lang w:eastAsia="en-US"/>
      <w14:ligatures w14:val="none"/>
    </w:rPr>
  </w:style>
  <w:style w:type="paragraph" w:customStyle="1" w:styleId="A77CB2A1EAB8459EA7BBD8169E4D661E2">
    <w:name w:val="A77CB2A1EAB8459EA7BBD8169E4D661E2"/>
    <w:rsid w:val="00151A49"/>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kern w:val="0"/>
      <w:sz w:val="20"/>
      <w:szCs w:val="20"/>
      <w:lang w:eastAsia="en-US"/>
      <w14:ligatures w14:val="none"/>
    </w:rPr>
  </w:style>
  <w:style w:type="paragraph" w:customStyle="1" w:styleId="AC2D15E72EAB407997727FDE80984A332">
    <w:name w:val="AC2D15E72EAB407997727FDE80984A332"/>
    <w:rsid w:val="00151A49"/>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kern w:val="0"/>
      <w:sz w:val="20"/>
      <w:szCs w:val="20"/>
      <w:lang w:eastAsia="en-US"/>
      <w14:ligatures w14:val="none"/>
    </w:rPr>
  </w:style>
  <w:style w:type="paragraph" w:customStyle="1" w:styleId="C7B0407323F64C3EA5CBB4F663087B1149">
    <w:name w:val="C7B0407323F64C3EA5CBB4F663087B1149"/>
    <w:rsid w:val="00151A49"/>
    <w:pPr>
      <w:tabs>
        <w:tab w:val="left" w:pos="2268"/>
      </w:tabs>
      <w:overflowPunct w:val="0"/>
      <w:autoSpaceDE w:val="0"/>
      <w:autoSpaceDN w:val="0"/>
      <w:adjustRightInd w:val="0"/>
      <w:spacing w:after="0" w:line="240" w:lineRule="auto"/>
      <w:textAlignment w:val="baseline"/>
      <w:outlineLvl w:val="0"/>
    </w:pPr>
    <w:rPr>
      <w:rFonts w:ascii="Times New Roman" w:eastAsia="Times New Roman" w:hAnsi="Times New Roman" w:cs="Times New Roman"/>
      <w:kern w:val="0"/>
      <w:sz w:val="30"/>
      <w:szCs w:val="20"/>
      <w:lang w:eastAsia="en-US"/>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dokumentvärden xmlns="http://rkdhs/mallar/lagstiftning/Prop/Prop.xsd">
  <departementsnamn>Klimat- och näringslivsdepartementet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Billström, Svantesson, Ankarberg Johansson, Edholm, J Pehrson, Waltersson Grönvall, Strömmer, Roswall, Forssmed, Tenje, Slottner, Wykman, Malmer Stenergard, Kullgren,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Klimat- och näringslivsdepartementet"/>
  <dokumentnummer etikett="Prop."/>
  <titel>Steg på vägen mot en mer effektiv miljöprövning</titel>
  <template id="14"/>
  <kapitel/>
  <avsnitt/>
  <fastaavsnitt/>
  <bilagor>
    <bilaga bilagenummer="1" bilageetikett="Bilaga"/>
    <bilaga bilagenummer="2" bilageetikett="Bilaga"/>
    <bilaga bilageetikett="Bilaga 3" bilagenummer=""/>
    <bilaga bilagenummer="4" bilageetikett="Bilaga"/>
    <bilaga bilagenummer="5" bilageetikett="Bilaga"/>
  </bilagor>
</dokumentvärden>
</file>

<file path=customXml/item4.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Klimat- och näringslivsdepartementet</TermName>
          <TermId xmlns="http://schemas.microsoft.com/office/infopath/2007/PartnerControls">8c0493b0-b933-4b95-9adf-86d543f32632</TermId>
        </TermInfo>
      </Terms>
    </k46d94c0acf84ab9a79866a9d8b1905f>
    <TaxCatchAll xmlns="cc625d36-bb37-4650-91b9-0c96159295ba">
      <Value>112</Value>
    </TaxCatchAll>
    <DirtyMigration xmlns="4e9c2f0c-7bf8-49af-8356-cbf363fc78a7">false</DirtyMigration>
    <RKNyckelord xmlns="18f3d968-6251-40b0-9f11-012b293496c2" xsi:nil="true"/>
    <_dlc_DocId xmlns="4f5ca95d-8798-43a8-9b50-3b2f8b9416bf">6VV7YVCVAJZ7-373442560-12037</_dlc_DocId>
    <_dlc_DocIdUrl xmlns="4f5ca95d-8798-43a8-9b50-3b2f8b9416bf">
      <Url>https://dhs.sp.regeringskansliet.se/yta/sb-gransk/_layouts/15/DocIdRedir.aspx?ID=6VV7YVCVAJZ7-373442560-12037</Url>
      <Description>6VV7YVCVAJZ7-373442560-12037</Description>
    </_dlc_DocIdUrl>
  </documentManagement>
</p:properties>
</file>

<file path=customXml/item5.xml><?xml version="1.0" encoding="utf-8"?>
<?mso-contentType ?>
<SharedContentType xmlns="Microsoft.SharePoint.Taxonomy.ContentTypeSync" SourceId="d07acfae-4dfa-4949-99a8-259efd31a6ae" ContentTypeId="0x010100BBA312BF02777149882D207184EC35C0" PreviousValue="false"/>
</file>

<file path=customXml/item6.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4" ma:contentTypeDescription="Skapa ett nytt dokument." ma:contentTypeScope="" ma:versionID="3af8a78cd08f5101624b161cc68f2ba1">
  <xsd:schema xmlns:xsd="http://www.w3.org/2001/XMLSchema" xmlns:xs="http://www.w3.org/2001/XMLSchema" xmlns:p="http://schemas.microsoft.com/office/2006/metadata/properties" xmlns:ns2="4e9c2f0c-7bf8-49af-8356-cbf363fc78a7" xmlns:ns4="cc625d36-bb37-4650-91b9-0c96159295ba" xmlns:ns5="18f3d968-6251-40b0-9f11-012b293496c2" xmlns:ns6="4f5ca95d-8798-43a8-9b50-3b2f8b9416bf" targetNamespace="http://schemas.microsoft.com/office/2006/metadata/properties" ma:root="true" ma:fieldsID="4895fc4f8fb269a120ee3f0e10331539" ns2:_="" ns4:_="" ns5:_="" ns6:_="">
    <xsd:import namespace="4e9c2f0c-7bf8-49af-8356-cbf363fc78a7"/>
    <xsd:import namespace="cc625d36-bb37-4650-91b9-0c96159295ba"/>
    <xsd:import namespace="18f3d968-6251-40b0-9f11-012b293496c2"/>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_dlc_DocId" minOccurs="0"/>
                <xsd:element ref="ns6:_dlc_DocIdUrl" minOccurs="0"/>
                <xsd:element ref="ns6: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7" nillable="true" ma:displayName="Dokument-ID-värde" ma:description="Värdet för dokument-ID som tilldelats till det här objektet." ma:internalName="_dlc_DocId" ma:readOnly="true">
      <xsd:simpleType>
        <xsd:restriction base="dms:Text"/>
      </xsd:simpleType>
    </xsd:element>
    <xsd:element name="_dlc_DocIdUrl" ma:index="18"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9"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E63D6B92-5A34-46D8-8D4A-FAAE7245BF48}">
  <ds:schemaRefs>
    <ds:schemaRef ds:uri="http://schemas.microsoft.com/sharepoint/v3/contenttype/forms"/>
  </ds:schemaRefs>
</ds:datastoreItem>
</file>

<file path=customXml/itemProps2.xml><?xml version="1.0" encoding="utf-8"?>
<ds:datastoreItem xmlns:ds="http://schemas.openxmlformats.org/officeDocument/2006/customXml" ds:itemID="{4D9CBB61-B04C-4D3E-A980-A0216F5B4700}">
  <ds:schemaRefs>
    <ds:schemaRef ds:uri="http://schemas.microsoft.com/sharepoint/events"/>
  </ds:schemaRefs>
</ds:datastoreItem>
</file>

<file path=customXml/itemProps3.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4.xml><?xml version="1.0" encoding="utf-8"?>
<ds:datastoreItem xmlns:ds="http://schemas.openxmlformats.org/officeDocument/2006/customXml" ds:itemID="{D2F880AC-FE67-492D-B82C-2555C8642776}">
  <ds:schemaRefs>
    <ds:schemaRef ds:uri="http://purl.org/dc/elements/1.1/"/>
    <ds:schemaRef ds:uri="6a372189-8514-43a9-a668-4622024340fc"/>
    <ds:schemaRef ds:uri="http://schemas.openxmlformats.org/package/2006/metadata/core-properties"/>
    <ds:schemaRef ds:uri="http://purl.org/dc/terms/"/>
    <ds:schemaRef ds:uri="http://schemas.microsoft.com/office/infopath/2007/PartnerControls"/>
    <ds:schemaRef ds:uri="d4acd662-17ce-4a3b-8e84-c7c9f280a23c"/>
    <ds:schemaRef ds:uri="http://schemas.microsoft.com/office/2006/documentManagement/types"/>
    <ds:schemaRef ds:uri="4e9c2f0c-7bf8-49af-8356-cbf363fc78a7"/>
    <ds:schemaRef ds:uri="http://schemas.microsoft.com/office/2006/metadata/properties"/>
    <ds:schemaRef ds:uri="cc625d36-bb37-4650-91b9-0c96159295ba"/>
    <ds:schemaRef ds:uri="18f3d968-6251-40b0-9f11-012b293496c2"/>
    <ds:schemaRef ds:uri="http://www.w3.org/XML/1998/namespace"/>
    <ds:schemaRef ds:uri="http://purl.org/dc/dcmitype/"/>
  </ds:schemaRefs>
</ds:datastoreItem>
</file>

<file path=customXml/itemProps5.xml><?xml version="1.0" encoding="utf-8"?>
<ds:datastoreItem xmlns:ds="http://schemas.openxmlformats.org/officeDocument/2006/customXml" ds:itemID="{1602862A-6BA6-4789-BD7B-3CCB7DE899B8}">
  <ds:schemaRefs>
    <ds:schemaRef ds:uri="Microsoft.SharePoint.Taxonomy.ContentTypeSync"/>
  </ds:schemaRefs>
</ds:datastoreItem>
</file>

<file path=customXml/itemProps6.xml><?xml version="1.0" encoding="utf-8"?>
<ds:datastoreItem xmlns:ds="http://schemas.openxmlformats.org/officeDocument/2006/customXml" ds:itemID="{6113D620-C03A-4EE5-BC6F-529813DA1104}"/>
</file>

<file path=customXml/itemProps7.xml><?xml version="1.0" encoding="utf-8"?>
<ds:datastoreItem xmlns:ds="http://schemas.openxmlformats.org/officeDocument/2006/customXml" ds:itemID="{E309C56B-3840-4BDE-AD8C-E06FA949BA18}">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20</Pages>
  <Words>73013</Words>
  <Characters>386969</Characters>
  <Application>Microsoft Office Word</Application>
  <DocSecurity>0</DocSecurity>
  <Lines>3224</Lines>
  <Paragraphs>918</Paragraphs>
  <ScaleCrop>false</ScaleCrop>
  <HeadingPairs>
    <vt:vector size="2" baseType="variant">
      <vt:variant>
        <vt:lpstr>Rubrik</vt:lpstr>
      </vt:variant>
      <vt:variant>
        <vt:i4>1</vt:i4>
      </vt:variant>
    </vt:vector>
  </HeadingPairs>
  <TitlesOfParts>
    <vt:vector size="1" baseType="lpstr">
      <vt:lpstr>Steg på vägen för en mer effektiv miljöprövning</vt:lpstr>
    </vt:vector>
  </TitlesOfParts>
  <Company>Regeringskansliet</Company>
  <LinksUpToDate>false</LinksUpToDate>
  <CharactersWithSpaces>459064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Steg på vägen för en mer effektiv miljöprövning</dc:title>
  <dc:creator>Berit Götesson</dc:creator>
  <dc:description/>
  <cp:lastModifiedBy>Berit Götesson</cp:lastModifiedBy>
  <cp:revision>2</cp:revision>
  <cp:lastPrinted>2024-05-23T10:59:00Z</cp:lastPrinted>
  <dcterms:created xsi:type="dcterms:W3CDTF">2024-05-23T11:18:00Z</dcterms:created>
  <dcterms:modified xsi:type="dcterms:W3CDTF">2024-05-23T11:18:00Z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TaxKeyword">
    <vt:lpwstr/>
  </property>
  <property fmtid="{D5CDD505-2E9C-101B-9397-08002B2CF9AE}" pid="4" name="Organisation">
    <vt:lpwstr>112;#Klimat- och näringslivsdepartementet|8c0493b0-b933-4b95-9adf-86d543f32632</vt:lpwstr>
  </property>
  <property fmtid="{D5CDD505-2E9C-101B-9397-08002B2CF9AE}" pid="5" name="ActivityCategory">
    <vt:lpwstr/>
  </property>
  <property fmtid="{D5CDD505-2E9C-101B-9397-08002B2CF9AE}" pid="6" name="TaxKeywordTaxHTField">
    <vt:lpwstr/>
  </property>
  <property fmtid="{D5CDD505-2E9C-101B-9397-08002B2CF9AE}" pid="7" name="_dlc_DocIdItemGuid">
    <vt:lpwstr>0c832fd0-e1ac-4a8b-957e-12527f252bfa</vt:lpwstr>
  </property>
  <property fmtid="{D5CDD505-2E9C-101B-9397-08002B2CF9AE}" pid="8" name="c9cd366cc722410295b9eacffbd73909">
    <vt:lpwstr/>
  </property>
  <property fmtid="{D5CDD505-2E9C-101B-9397-08002B2CF9AE}" pid="9" name="RKAktivitetskategori">
    <vt:lpwstr/>
  </property>
</Properties>
</file>