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footer9.xml" ContentType="application/vnd.openxmlformats-officedocument.wordprocessingml.footer+xml"/>
  <Override PartName="/word/footer10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F5EBD8A" w14:textId="72807560" w:rsidR="00EC4131" w:rsidRDefault="00EC4131" w:rsidP="00322302"/>
    <w:p w14:paraId="209A4BE0" w14:textId="412A6C41" w:rsidR="00EC4131" w:rsidRDefault="000F4B0F" w:rsidP="000F4B0F">
      <w:pPr>
        <w:pStyle w:val="Rubrik1"/>
        <w:numPr>
          <w:ilvl w:val="0"/>
          <w:numId w:val="0"/>
        </w:numPr>
        <w:spacing w:line="320" w:lineRule="atLeast"/>
        <w:ind w:left="1134" w:hanging="1134"/>
      </w:pPr>
      <w:bookmarkStart w:id="0" w:name="_Toc13207172"/>
      <w:bookmarkStart w:id="1" w:name="_Toc146548330"/>
      <w:r>
        <w:t>1</w:t>
      </w:r>
      <w:r>
        <w:tab/>
      </w:r>
      <w:r w:rsidR="00EC4131">
        <w:t xml:space="preserve">Förslag till </w:t>
      </w:r>
      <w:r w:rsidR="00EC4131" w:rsidRPr="00B412E0">
        <w:t>riksdagsbeslut</w:t>
      </w:r>
      <w:bookmarkEnd w:id="0"/>
      <w:bookmarkEnd w:id="1"/>
    </w:p>
    <w:p w14:paraId="5A5D83D9" w14:textId="77777777" w:rsidR="00EC4131" w:rsidRDefault="00EC4131" w:rsidP="00A82816">
      <w:pPr>
        <w:pStyle w:val="Rubrik4utannumrering"/>
        <w:spacing w:before="0"/>
      </w:pPr>
      <w:r>
        <w:t>Regeringens förslag:</w:t>
      </w:r>
    </w:p>
    <w:p w14:paraId="62FD4710" w14:textId="35CECE7D" w:rsidR="00C35634" w:rsidRDefault="00C35634" w:rsidP="002E65D7">
      <w:pPr>
        <w:pStyle w:val="Numreradlista"/>
      </w:pPr>
      <w:r w:rsidRPr="00C35634">
        <w:t>Riksdagen bemyndigar regeringen att under 202</w:t>
      </w:r>
      <w:r w:rsidR="00730653">
        <w:t>4</w:t>
      </w:r>
      <w:r w:rsidRPr="00C35634">
        <w:t xml:space="preserve"> ingå de ekonomiska åtaganden som följer av EU-budgeten för budgetåret 202</w:t>
      </w:r>
      <w:r w:rsidR="00730653">
        <w:t>4</w:t>
      </w:r>
      <w:r w:rsidRPr="00C35634">
        <w:t xml:space="preserve"> (avsnitt 2.8.1).</w:t>
      </w:r>
    </w:p>
    <w:p w14:paraId="509813DE" w14:textId="613F59C5" w:rsidR="00EC4131" w:rsidRDefault="00EC4131" w:rsidP="002E65D7">
      <w:pPr>
        <w:pStyle w:val="Numreradlista"/>
      </w:pPr>
      <w:r w:rsidRPr="00551A96">
        <w:t xml:space="preserve">Riksdagen anvisar </w:t>
      </w:r>
      <w:r>
        <w:t>anslage</w:t>
      </w:r>
      <w:r w:rsidR="00AC1885">
        <w:t>t</w:t>
      </w:r>
      <w:r w:rsidRPr="00551A96">
        <w:t xml:space="preserve"> för budgetåret </w:t>
      </w:r>
      <w:sdt>
        <w:sdtPr>
          <w:alias w:val="Årtal"/>
          <w:tag w:val="Årtal"/>
          <w:id w:val="1069539839"/>
          <w:lock w:val="sdtContentLocked"/>
          <w:dataBinding w:prefixMappings="xmlns:ns0='http://rkdhs/mallar/budget/BP UO/BP UO.xsd'" w:xpath="/ns0:dokumentvärden[1]/ns0:årtal[1]" w:storeItemID="{E4A92E87-CD46-4139-BA79-F73ACCF787C5}"/>
          <w:text/>
        </w:sdtPr>
        <w:sdtEndPr/>
        <w:sdtContent>
          <w:r w:rsidR="00C35634">
            <w:t>2024</w:t>
          </w:r>
        </w:sdtContent>
      </w:sdt>
      <w:r w:rsidRPr="00551A96">
        <w:t xml:space="preserve"> </w:t>
      </w:r>
      <w:r>
        <w:t>inom</w:t>
      </w:r>
      <w:r w:rsidRPr="00551A96">
        <w:t xml:space="preserve"> utgiftsområde </w:t>
      </w:r>
      <w:sdt>
        <w:sdtPr>
          <w:alias w:val="NR"/>
          <w:tag w:val="NR"/>
          <w:id w:val="2094266976"/>
          <w:lock w:val="sdtContentLocked"/>
          <w:dataBinding w:prefixMappings="xmlns:ns0='http://rkdhs/mallar/budget/BP UO/BP UO.xsd'" w:xpath="/ns0:dokumentvärden[1]/ns0:utgiftsområde[1]/@nummer" w:storeItemID="{E4A92E87-CD46-4139-BA79-F73ACCF787C5}"/>
          <w:text/>
        </w:sdtPr>
        <w:sdtEndPr/>
        <w:sdtContent>
          <w:r w:rsidR="00C35634">
            <w:t>27</w:t>
          </w:r>
        </w:sdtContent>
      </w:sdt>
      <w:r w:rsidRPr="00551A96">
        <w:t xml:space="preserve"> </w:t>
      </w:r>
      <w:sdt>
        <w:sdtPr>
          <w:alias w:val="Områdestitel"/>
          <w:tag w:val="Områdestitel"/>
          <w:id w:val="752085234"/>
          <w:lock w:val="sdtContentLocked"/>
          <w:dataBinding w:prefixMappings="xmlns:ns0='http://rkdhs/mallar/budget/BP UO/BP UO.xsd'" w:xpath="/ns0:dokumentvärden[1]/ns0:utgiftsområdeunlocked[1]" w:storeItemID="{E4A92E87-CD46-4139-BA79-F73ACCF787C5}"/>
          <w:text/>
        </w:sdtPr>
        <w:sdtEndPr/>
        <w:sdtContent>
          <w:r w:rsidR="00C35634">
            <w:t>Avgiften till Europeiska unionen</w:t>
          </w:r>
        </w:sdtContent>
      </w:sdt>
      <w:r w:rsidRPr="00551A96">
        <w:t xml:space="preserve"> enligt tabell 1.1.</w:t>
      </w:r>
    </w:p>
    <w:p w14:paraId="4C83D948" w14:textId="1AE7ACFB" w:rsidR="00EB542B" w:rsidRPr="006A117C" w:rsidRDefault="00EB542B" w:rsidP="004B3F62">
      <w:pPr>
        <w:pStyle w:val="TabellRubrik"/>
      </w:pPr>
      <w:bookmarkStart w:id="2" w:name="_Ref146548453"/>
      <w:bookmarkStart w:id="3" w:name="_Hlk146531795"/>
      <w:r w:rsidRPr="006A117C">
        <w:t xml:space="preserve">Tabell </w:t>
      </w:r>
      <w:r w:rsidR="00D620AF">
        <w:t>1</w:t>
      </w:r>
      <w:r w:rsidRPr="006A117C">
        <w:t>.</w:t>
      </w:r>
      <w:bookmarkEnd w:id="2"/>
      <w:r w:rsidR="00F04497">
        <w:t>1</w:t>
      </w:r>
      <w:r w:rsidRPr="006A117C">
        <w:tab/>
        <w:t>Anslagsbelopp</w:t>
      </w:r>
    </w:p>
    <w:p w14:paraId="7933722C" w14:textId="4B2CB31B" w:rsidR="00EB542B" w:rsidRPr="00EE71F1" w:rsidRDefault="00EB542B" w:rsidP="00B02C4F">
      <w:pPr>
        <w:pStyle w:val="TabellUnderrubrik"/>
      </w:pPr>
      <w:r w:rsidRPr="00EE71F1">
        <w:t>Tusental kronor</w:t>
      </w:r>
    </w:p>
    <w:tbl>
      <w:tblPr>
        <w:tblStyle w:val="RKBPTabell"/>
        <w:tblW w:w="5000" w:type="pct"/>
        <w:tblLook w:val="04E0" w:firstRow="1" w:lastRow="1" w:firstColumn="1" w:lastColumn="0" w:noHBand="0" w:noVBand="1"/>
      </w:tblPr>
      <w:tblGrid>
        <w:gridCol w:w="5889"/>
        <w:gridCol w:w="1481"/>
      </w:tblGrid>
      <w:tr w:rsidR="00EB542B" w:rsidRPr="00EE71F1" w14:paraId="52565613" w14:textId="77777777" w:rsidTr="00EB542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995" w:type="pct"/>
            <w:hideMark/>
          </w:tcPr>
          <w:p w14:paraId="2271AC78" w14:textId="77777777" w:rsidR="00EB542B" w:rsidRPr="00EE71F1" w:rsidRDefault="00EB542B" w:rsidP="00EB542B">
            <w:pPr>
              <w:pStyle w:val="TabellHuvud"/>
            </w:pPr>
            <w:r w:rsidRPr="00EE71F1">
              <w:t>Anslag</w:t>
            </w:r>
          </w:p>
        </w:tc>
        <w:tc>
          <w:tcPr>
            <w:tcW w:w="1005" w:type="pct"/>
            <w:hideMark/>
          </w:tcPr>
          <w:p w14:paraId="7DF24537" w14:textId="77777777" w:rsidR="00EB542B" w:rsidRPr="00EE71F1" w:rsidRDefault="00EB542B" w:rsidP="00EB542B">
            <w:pPr>
              <w:pStyle w:val="TabellHuvud"/>
              <w:jc w:val="lef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 </w:t>
            </w:r>
          </w:p>
        </w:tc>
      </w:tr>
      <w:tr w:rsidR="00EB542B" w:rsidRPr="00EE71F1" w14:paraId="7529BC0F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995" w:type="pct"/>
            <w:vAlign w:val="top"/>
            <w:hideMark/>
          </w:tcPr>
          <w:p w14:paraId="553103EC" w14:textId="77777777" w:rsidR="00EB542B" w:rsidRPr="00EE71F1" w:rsidRDefault="00EB542B" w:rsidP="00EB542B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1:1 Avgiften till Europeiska unionen</w:t>
            </w:r>
          </w:p>
        </w:tc>
        <w:tc>
          <w:tcPr>
            <w:tcW w:w="1005" w:type="pct"/>
            <w:hideMark/>
          </w:tcPr>
          <w:p w14:paraId="54705996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40 759 809</w:t>
            </w:r>
          </w:p>
        </w:tc>
      </w:tr>
      <w:tr w:rsidR="00EB542B" w:rsidRPr="00EB542B" w14:paraId="71DD44F3" w14:textId="77777777" w:rsidTr="00EB542B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995" w:type="pct"/>
            <w:vAlign w:val="top"/>
            <w:hideMark/>
          </w:tcPr>
          <w:p w14:paraId="5D209338" w14:textId="77777777" w:rsidR="00EB542B" w:rsidRPr="00EE71F1" w:rsidRDefault="00EB542B" w:rsidP="00EB542B">
            <w:pPr>
              <w:pStyle w:val="Tabell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Summa anslag inom utgiftsområdet</w:t>
            </w:r>
          </w:p>
        </w:tc>
        <w:tc>
          <w:tcPr>
            <w:tcW w:w="1005" w:type="pct"/>
            <w:hideMark/>
          </w:tcPr>
          <w:p w14:paraId="45BCAA47" w14:textId="77777777" w:rsidR="00EB542B" w:rsidRPr="00EB542B" w:rsidRDefault="00EB542B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40 759 809</w:t>
            </w:r>
          </w:p>
        </w:tc>
      </w:tr>
      <w:bookmarkEnd w:id="3"/>
    </w:tbl>
    <w:p w14:paraId="0ECB1175" w14:textId="77777777" w:rsidR="00EB542B" w:rsidRDefault="00EB542B" w:rsidP="00EB542B">
      <w:pPr>
        <w:pStyle w:val="Brdtext"/>
      </w:pPr>
    </w:p>
    <w:p w14:paraId="037B7282" w14:textId="00ECE1F4" w:rsidR="00093D2C" w:rsidRPr="00353127" w:rsidRDefault="00093D2C" w:rsidP="00EB542B">
      <w:pPr>
        <w:pStyle w:val="Brdtext"/>
        <w:sectPr w:rsidR="00093D2C" w:rsidRPr="00353127" w:rsidSect="00C55A97">
          <w:headerReference w:type="even" r:id="rId15"/>
          <w:headerReference w:type="default" r:id="rId16"/>
          <w:footerReference w:type="even" r:id="rId17"/>
          <w:footerReference w:type="default" r:id="rId18"/>
          <w:headerReference w:type="first" r:id="rId19"/>
          <w:footerReference w:type="first" r:id="rId20"/>
          <w:type w:val="oddPage"/>
          <w:pgSz w:w="11906" w:h="16838" w:code="9"/>
          <w:pgMar w:top="1304" w:right="2268" w:bottom="1247" w:left="2268" w:header="567" w:footer="624" w:gutter="0"/>
          <w:cols w:space="708"/>
          <w:titlePg/>
          <w:docGrid w:linePitch="360"/>
        </w:sectPr>
      </w:pPr>
    </w:p>
    <w:p w14:paraId="0E151CD3" w14:textId="20AD8EDA" w:rsidR="00DF3B45" w:rsidRDefault="00DF3B45" w:rsidP="00DF3B45">
      <w:pPr>
        <w:pStyle w:val="Brdtext"/>
      </w:pPr>
      <w:r>
        <w:lastRenderedPageBreak/>
        <w:t>av detta bedöms den</w:t>
      </w:r>
      <w:r w:rsidRPr="001236A5">
        <w:t xml:space="preserve"> svenska BNI-baserade avgiften </w:t>
      </w:r>
      <w:r>
        <w:t xml:space="preserve">bli </w:t>
      </w:r>
      <w:r w:rsidRPr="001236A5">
        <w:t>lägre</w:t>
      </w:r>
      <w:r>
        <w:t xml:space="preserve"> än vad som tidigare beräknats</w:t>
      </w:r>
      <w:r w:rsidRPr="001236A5">
        <w:t>.</w:t>
      </w:r>
    </w:p>
    <w:p w14:paraId="08DAC58C" w14:textId="2C21E368" w:rsidR="00EB542B" w:rsidRPr="003062E3" w:rsidRDefault="00EB542B" w:rsidP="004B3F62">
      <w:pPr>
        <w:pStyle w:val="TabellRubrik"/>
      </w:pPr>
      <w:bookmarkStart w:id="4" w:name="_Ref146548396"/>
      <w:bookmarkStart w:id="5" w:name="_Ref146548386"/>
      <w:r w:rsidRPr="003062E3">
        <w:t xml:space="preserve">Tabell </w:t>
      </w:r>
      <w:r w:rsidR="000F4B0F">
        <w:t>2</w:t>
      </w:r>
      <w:r w:rsidRPr="003062E3">
        <w:t>.</w:t>
      </w:r>
      <w:bookmarkEnd w:id="4"/>
      <w:r w:rsidR="000F4B0F">
        <w:t>1</w:t>
      </w:r>
      <w:r w:rsidRPr="003062E3">
        <w:tab/>
        <w:t>Utgiftsutveckling inom utgiftsområde 27 Avgiften till Europeiska unionen</w:t>
      </w:r>
      <w:bookmarkEnd w:id="5"/>
    </w:p>
    <w:p w14:paraId="4BD93302" w14:textId="2023AFD0" w:rsidR="00EB542B" w:rsidRPr="003062E3" w:rsidRDefault="00EB542B" w:rsidP="00B02C4F">
      <w:pPr>
        <w:pStyle w:val="TabellUnderrubrik"/>
      </w:pPr>
      <w:r w:rsidRPr="003062E3">
        <w:t>Miljoner kronor</w:t>
      </w:r>
    </w:p>
    <w:tbl>
      <w:tblPr>
        <w:tblStyle w:val="RKBPTabell"/>
        <w:tblW w:w="5000" w:type="pct"/>
        <w:tblLayout w:type="fixed"/>
        <w:tblCellMar>
          <w:right w:w="0" w:type="dxa"/>
        </w:tblCellMar>
        <w:tblLook w:val="04E0" w:firstRow="1" w:lastRow="1" w:firstColumn="1" w:lastColumn="0" w:noHBand="0" w:noVBand="1"/>
      </w:tblPr>
      <w:tblGrid>
        <w:gridCol w:w="2694"/>
        <w:gridCol w:w="668"/>
        <w:gridCol w:w="668"/>
        <w:gridCol w:w="668"/>
        <w:gridCol w:w="668"/>
        <w:gridCol w:w="668"/>
        <w:gridCol w:w="668"/>
        <w:gridCol w:w="668"/>
      </w:tblGrid>
      <w:tr w:rsidR="007C0159" w:rsidRPr="00EE71F1" w14:paraId="244BB414" w14:textId="77777777" w:rsidTr="00690C8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28" w:type="pct"/>
            <w:hideMark/>
          </w:tcPr>
          <w:p w14:paraId="1B823DCA" w14:textId="77777777" w:rsidR="007C0159" w:rsidRPr="003062E3" w:rsidRDefault="007C0159" w:rsidP="00EB542B">
            <w:pPr>
              <w:pStyle w:val="TabellHuvud"/>
            </w:pPr>
            <w:r w:rsidRPr="003062E3">
              <w:t> </w:t>
            </w:r>
          </w:p>
        </w:tc>
        <w:tc>
          <w:tcPr>
            <w:tcW w:w="453" w:type="pct"/>
          </w:tcPr>
          <w:p w14:paraId="463F20D4" w14:textId="517835AA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Utfall 2021</w:t>
            </w:r>
          </w:p>
        </w:tc>
        <w:tc>
          <w:tcPr>
            <w:tcW w:w="453" w:type="pct"/>
            <w:hideMark/>
          </w:tcPr>
          <w:p w14:paraId="6E893FAD" w14:textId="6A93E182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Utfall 2022</w:t>
            </w:r>
          </w:p>
        </w:tc>
        <w:tc>
          <w:tcPr>
            <w:tcW w:w="453" w:type="pct"/>
            <w:hideMark/>
          </w:tcPr>
          <w:p w14:paraId="225CD320" w14:textId="77777777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Budget 2023</w:t>
            </w:r>
            <w:r w:rsidRPr="00EE71F1">
              <w:rPr>
                <w:color w:val="000000"/>
                <w:vertAlign w:val="superscript"/>
              </w:rPr>
              <w:t>1</w:t>
            </w:r>
          </w:p>
        </w:tc>
        <w:tc>
          <w:tcPr>
            <w:tcW w:w="453" w:type="pct"/>
            <w:hideMark/>
          </w:tcPr>
          <w:p w14:paraId="5E1C2F17" w14:textId="77777777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Prognos 2023</w:t>
            </w:r>
          </w:p>
        </w:tc>
        <w:tc>
          <w:tcPr>
            <w:tcW w:w="453" w:type="pct"/>
            <w:hideMark/>
          </w:tcPr>
          <w:p w14:paraId="7A477598" w14:textId="77777777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</w:rPr>
            </w:pPr>
            <w:r w:rsidRPr="00EE71F1">
              <w:rPr>
                <w:b/>
                <w:bCs/>
              </w:rPr>
              <w:t>Förslag 2024</w:t>
            </w:r>
          </w:p>
        </w:tc>
        <w:tc>
          <w:tcPr>
            <w:tcW w:w="453" w:type="pct"/>
            <w:hideMark/>
          </w:tcPr>
          <w:p w14:paraId="22774C2B" w14:textId="77777777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Beräknat 2025</w:t>
            </w:r>
          </w:p>
        </w:tc>
        <w:tc>
          <w:tcPr>
            <w:tcW w:w="453" w:type="pct"/>
            <w:hideMark/>
          </w:tcPr>
          <w:p w14:paraId="55B1E284" w14:textId="77777777" w:rsidR="007C0159" w:rsidRPr="00EE71F1" w:rsidRDefault="007C0159" w:rsidP="00690C8F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Beräknat 2026</w:t>
            </w:r>
          </w:p>
        </w:tc>
      </w:tr>
      <w:tr w:rsidR="007C0159" w:rsidRPr="00EE71F1" w14:paraId="3FF2896F" w14:textId="77777777" w:rsidTr="00690C8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28" w:type="pct"/>
            <w:vAlign w:val="top"/>
            <w:hideMark/>
          </w:tcPr>
          <w:p w14:paraId="074819BE" w14:textId="77777777" w:rsidR="007C0159" w:rsidRPr="00EE71F1" w:rsidRDefault="007C0159" w:rsidP="00EB542B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1:1 Avgiften till Europeiska unionen</w:t>
            </w:r>
          </w:p>
        </w:tc>
        <w:tc>
          <w:tcPr>
            <w:tcW w:w="453" w:type="pct"/>
          </w:tcPr>
          <w:p w14:paraId="56826102" w14:textId="5E54B388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52 262</w:t>
            </w:r>
          </w:p>
        </w:tc>
        <w:tc>
          <w:tcPr>
            <w:tcW w:w="453" w:type="pct"/>
            <w:hideMark/>
          </w:tcPr>
          <w:p w14:paraId="74104385" w14:textId="35429607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48 240</w:t>
            </w:r>
          </w:p>
        </w:tc>
        <w:tc>
          <w:tcPr>
            <w:tcW w:w="453" w:type="pct"/>
            <w:hideMark/>
          </w:tcPr>
          <w:p w14:paraId="2EFB39AE" w14:textId="77777777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45 870</w:t>
            </w:r>
          </w:p>
        </w:tc>
        <w:tc>
          <w:tcPr>
            <w:tcW w:w="453" w:type="pct"/>
            <w:hideMark/>
          </w:tcPr>
          <w:p w14:paraId="76E0A57E" w14:textId="77777777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43 358</w:t>
            </w:r>
          </w:p>
        </w:tc>
        <w:tc>
          <w:tcPr>
            <w:tcW w:w="453" w:type="pct"/>
            <w:hideMark/>
          </w:tcPr>
          <w:p w14:paraId="2339D873" w14:textId="77777777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40 760</w:t>
            </w:r>
          </w:p>
        </w:tc>
        <w:tc>
          <w:tcPr>
            <w:tcW w:w="453" w:type="pct"/>
            <w:hideMark/>
          </w:tcPr>
          <w:p w14:paraId="7D31690C" w14:textId="77777777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52 188</w:t>
            </w:r>
          </w:p>
        </w:tc>
        <w:tc>
          <w:tcPr>
            <w:tcW w:w="453" w:type="pct"/>
            <w:hideMark/>
          </w:tcPr>
          <w:p w14:paraId="6B97F72E" w14:textId="77777777" w:rsidR="007C0159" w:rsidRPr="00EE71F1" w:rsidRDefault="007C0159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52 897</w:t>
            </w:r>
          </w:p>
        </w:tc>
      </w:tr>
      <w:tr w:rsidR="007C0159" w:rsidRPr="00EE71F1" w14:paraId="091B282B" w14:textId="77777777" w:rsidTr="00690C8F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28" w:type="pct"/>
            <w:vAlign w:val="top"/>
            <w:hideMark/>
          </w:tcPr>
          <w:p w14:paraId="568F4C8D" w14:textId="77777777" w:rsidR="007C0159" w:rsidRPr="00EE71F1" w:rsidRDefault="007C0159" w:rsidP="00EB542B">
            <w:pPr>
              <w:pStyle w:val="Tabell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Totalt för utgiftsområde 27 Avgiften till Europeiska unionen</w:t>
            </w:r>
          </w:p>
        </w:tc>
        <w:tc>
          <w:tcPr>
            <w:tcW w:w="453" w:type="pct"/>
          </w:tcPr>
          <w:p w14:paraId="7A25D52C" w14:textId="321E0AA0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52 262</w:t>
            </w:r>
          </w:p>
        </w:tc>
        <w:tc>
          <w:tcPr>
            <w:tcW w:w="453" w:type="pct"/>
            <w:hideMark/>
          </w:tcPr>
          <w:p w14:paraId="5278A645" w14:textId="2581A864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48 240</w:t>
            </w:r>
          </w:p>
        </w:tc>
        <w:tc>
          <w:tcPr>
            <w:tcW w:w="453" w:type="pct"/>
            <w:hideMark/>
          </w:tcPr>
          <w:p w14:paraId="798F983A" w14:textId="77777777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45 870</w:t>
            </w:r>
          </w:p>
        </w:tc>
        <w:tc>
          <w:tcPr>
            <w:tcW w:w="453" w:type="pct"/>
            <w:hideMark/>
          </w:tcPr>
          <w:p w14:paraId="14CFF03E" w14:textId="77777777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43 358</w:t>
            </w:r>
          </w:p>
        </w:tc>
        <w:tc>
          <w:tcPr>
            <w:tcW w:w="453" w:type="pct"/>
            <w:hideMark/>
          </w:tcPr>
          <w:p w14:paraId="08404814" w14:textId="77777777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40 760</w:t>
            </w:r>
          </w:p>
        </w:tc>
        <w:tc>
          <w:tcPr>
            <w:tcW w:w="453" w:type="pct"/>
            <w:hideMark/>
          </w:tcPr>
          <w:p w14:paraId="2519DAAB" w14:textId="77777777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52 188</w:t>
            </w:r>
          </w:p>
        </w:tc>
        <w:tc>
          <w:tcPr>
            <w:tcW w:w="453" w:type="pct"/>
            <w:hideMark/>
          </w:tcPr>
          <w:p w14:paraId="6BE69CD2" w14:textId="77777777" w:rsidR="007C0159" w:rsidRPr="00EE71F1" w:rsidRDefault="007C0159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52 897</w:t>
            </w:r>
          </w:p>
        </w:tc>
      </w:tr>
    </w:tbl>
    <w:p w14:paraId="6D4E14EE" w14:textId="77777777" w:rsidR="00EB542B" w:rsidRDefault="00EB542B" w:rsidP="00EB542B">
      <w:pPr>
        <w:pStyle w:val="Klla"/>
        <w:rPr>
          <w:sz w:val="20"/>
          <w:szCs w:val="20"/>
        </w:rPr>
      </w:pPr>
      <w:r w:rsidRPr="00EE71F1">
        <w:rPr>
          <w:color w:val="000000"/>
          <w:vertAlign w:val="superscript"/>
        </w:rPr>
        <w:t>1</w:t>
      </w:r>
      <w:r w:rsidRPr="00EE71F1">
        <w:t xml:space="preserve"> Inklusive beslut om ändringar i statens budget 2023 och förslag till ändringar i samband med denna proposition.</w:t>
      </w:r>
    </w:p>
    <w:p w14:paraId="0BDA705C" w14:textId="124B842D" w:rsidR="00DF3B45" w:rsidRPr="005E6819" w:rsidRDefault="00414CA2" w:rsidP="00B02646">
      <w:pPr>
        <w:pStyle w:val="Brdtextefterstrecklista"/>
        <w:spacing w:before="100" w:beforeAutospacing="1"/>
      </w:pPr>
      <w:r>
        <w:t>Utfallet för 2022 var 4 02</w:t>
      </w:r>
      <w:r w:rsidR="00A82816">
        <w:t>2 miljoner</w:t>
      </w:r>
      <w:r>
        <w:t xml:space="preserve"> lägre än för 2021</w:t>
      </w:r>
      <w:r w:rsidR="00D408AD">
        <w:t xml:space="preserve"> </w:t>
      </w:r>
      <w:r w:rsidR="00DF3B45" w:rsidRPr="00270DBF">
        <w:t>(</w:t>
      </w:r>
      <w:r>
        <w:t>ca 7</w:t>
      </w:r>
      <w:r w:rsidR="00DF3B45" w:rsidRPr="00270DBF">
        <w:t>,7</w:t>
      </w:r>
      <w:r w:rsidR="00114A00">
        <w:t> </w:t>
      </w:r>
      <w:r w:rsidR="00DF3B45" w:rsidRPr="00270DBF">
        <w:t>procent</w:t>
      </w:r>
      <w:r w:rsidR="00E41410">
        <w:t xml:space="preserve"> lägre</w:t>
      </w:r>
      <w:r w:rsidR="00DF3B45" w:rsidRPr="00270DBF">
        <w:t>)</w:t>
      </w:r>
      <w:r w:rsidR="00B02646">
        <w:t xml:space="preserve">. Detta berodde på att den </w:t>
      </w:r>
      <w:r w:rsidR="00B02646" w:rsidRPr="001236A5">
        <w:t>BNI-baserade avgift</w:t>
      </w:r>
      <w:r w:rsidR="00B02646">
        <w:t>en minskade med 6 32</w:t>
      </w:r>
      <w:r w:rsidR="00A82816">
        <w:t>9 miljoner</w:t>
      </w:r>
      <w:r w:rsidR="00B02646">
        <w:t xml:space="preserve"> för 2022 jämfört med 2021, vilket dock motverkades av att den mervärdesskattebaserade avgiften </w:t>
      </w:r>
      <w:r w:rsidR="00B02646" w:rsidRPr="00BB221A">
        <w:t>och</w:t>
      </w:r>
      <w:r w:rsidR="00B02646">
        <w:t xml:space="preserve"> tulluppbörden</w:t>
      </w:r>
      <w:r w:rsidR="00FE31F8">
        <w:t xml:space="preserve"> ökade mellan 2021 och 2022</w:t>
      </w:r>
      <w:r w:rsidR="00DF3B45">
        <w:t xml:space="preserve">. EU:s utgifter blev </w:t>
      </w:r>
      <w:r w:rsidR="00B02646">
        <w:t xml:space="preserve">marginellt </w:t>
      </w:r>
      <w:r w:rsidR="00DF3B45">
        <w:t>högre 202</w:t>
      </w:r>
      <w:r w:rsidR="00B02646">
        <w:t>2</w:t>
      </w:r>
      <w:r w:rsidR="00DF3B45">
        <w:t xml:space="preserve"> jämfört med 202</w:t>
      </w:r>
      <w:r w:rsidR="00B02646">
        <w:t>1</w:t>
      </w:r>
      <w:r w:rsidR="00FE31F8">
        <w:t>.</w:t>
      </w:r>
      <w:r w:rsidR="004678E0">
        <w:t xml:space="preserve"> Anledningen till att</w:t>
      </w:r>
      <w:r w:rsidR="00033327">
        <w:t xml:space="preserve"> </w:t>
      </w:r>
      <w:r w:rsidR="004678E0">
        <w:t xml:space="preserve">Sveriges EU-avgift </w:t>
      </w:r>
      <w:r w:rsidR="00033327">
        <w:t xml:space="preserve">minskade trots att EU:s utgifter ökade </w:t>
      </w:r>
      <w:r w:rsidR="004678E0">
        <w:t xml:space="preserve">var att </w:t>
      </w:r>
      <w:r w:rsidR="00033327">
        <w:t>EU:s intäkter i stället ökade från de övriga medlems</w:t>
      </w:r>
      <w:r w:rsidR="00B97BEF">
        <w:softHyphen/>
      </w:r>
      <w:r w:rsidR="00033327">
        <w:t>staterna.</w:t>
      </w:r>
      <w:r w:rsidR="00DF3B45">
        <w:t xml:space="preserve"> </w:t>
      </w:r>
      <w:r w:rsidR="00DF3B45" w:rsidRPr="00270DBF">
        <w:t>Utfallet för 202</w:t>
      </w:r>
      <w:r w:rsidR="00B02646">
        <w:t>2</w:t>
      </w:r>
      <w:r w:rsidR="00DF3B45" w:rsidRPr="00270DBF">
        <w:t xml:space="preserve"> blev </w:t>
      </w:r>
      <w:r w:rsidR="00AF569F">
        <w:t>403</w:t>
      </w:r>
      <w:r w:rsidR="00DF3B45">
        <w:t> </w:t>
      </w:r>
      <w:r w:rsidR="00DF3B45" w:rsidRPr="00270DBF">
        <w:t>miljoner kronor</w:t>
      </w:r>
      <w:r w:rsidR="00DF3B45">
        <w:t xml:space="preserve"> högre</w:t>
      </w:r>
      <w:r w:rsidR="00DF3B45" w:rsidRPr="00270DBF">
        <w:t xml:space="preserve"> än </w:t>
      </w:r>
      <w:r w:rsidR="00DF3B45">
        <w:t xml:space="preserve">det anslag </w:t>
      </w:r>
      <w:r w:rsidR="00DF3B45" w:rsidRPr="00270DBF">
        <w:t xml:space="preserve">som riksdagen </w:t>
      </w:r>
      <w:r w:rsidR="00DF3B45" w:rsidRPr="00EE71F1">
        <w:t xml:space="preserve">ursprungligen hade anvisat i statens budget. Den </w:t>
      </w:r>
      <w:r w:rsidR="00AF569F" w:rsidRPr="00EE71F1">
        <w:t>tull</w:t>
      </w:r>
      <w:r w:rsidR="00DF3B45" w:rsidRPr="00EE71F1">
        <w:t>baserade avgift</w:t>
      </w:r>
      <w:r w:rsidR="00AF569F" w:rsidRPr="00EE71F1">
        <w:t>en</w:t>
      </w:r>
      <w:r w:rsidR="00DF3B45" w:rsidRPr="00EE71F1">
        <w:t xml:space="preserve"> </w:t>
      </w:r>
      <w:r w:rsidR="00AF569F" w:rsidRPr="00EE71F1">
        <w:t xml:space="preserve">och den mervärdesskattebaserade avgiften </w:t>
      </w:r>
      <w:r w:rsidR="00DF3B45" w:rsidRPr="00EE71F1">
        <w:t xml:space="preserve">ökade med ca </w:t>
      </w:r>
      <w:r w:rsidR="00AF569F" w:rsidRPr="00EE71F1">
        <w:t>1</w:t>
      </w:r>
      <w:r w:rsidR="00111593" w:rsidRPr="00EE71F1">
        <w:t> </w:t>
      </w:r>
      <w:r w:rsidR="00AF569F" w:rsidRPr="00EE71F1">
        <w:t>526</w:t>
      </w:r>
      <w:r w:rsidR="00DF3B45" w:rsidRPr="00EE71F1">
        <w:t> </w:t>
      </w:r>
      <w:r w:rsidR="00AF569F" w:rsidRPr="00EE71F1">
        <w:t>respektive ca 82</w:t>
      </w:r>
      <w:r w:rsidR="00A82816" w:rsidRPr="00EE71F1">
        <w:t>7 miljoner</w:t>
      </w:r>
      <w:r w:rsidR="00DF3B45" w:rsidRPr="00EE71F1">
        <w:t xml:space="preserve"> kronor mellan 202</w:t>
      </w:r>
      <w:r w:rsidR="00AF569F" w:rsidRPr="00EE71F1">
        <w:t>1</w:t>
      </w:r>
      <w:r w:rsidR="00DF3B45" w:rsidRPr="00EE71F1">
        <w:t xml:space="preserve"> och 202</w:t>
      </w:r>
      <w:r w:rsidR="00AF569F" w:rsidRPr="00EE71F1">
        <w:t>2</w:t>
      </w:r>
      <w:r w:rsidR="00DF3B45" w:rsidRPr="00EE71F1">
        <w:t xml:space="preserve">, medan den </w:t>
      </w:r>
      <w:r w:rsidR="00AF569F" w:rsidRPr="00EE71F1">
        <w:t>plast</w:t>
      </w:r>
      <w:r w:rsidR="00DF3B45" w:rsidRPr="00EE71F1">
        <w:t xml:space="preserve">baserade avgiften </w:t>
      </w:r>
      <w:r w:rsidR="007E13FF" w:rsidRPr="00EE71F1">
        <w:t xml:space="preserve">minskade </w:t>
      </w:r>
      <w:r w:rsidR="00DF3B45" w:rsidRPr="00EE71F1">
        <w:t>med ca</w:t>
      </w:r>
      <w:r w:rsidR="00FF6551" w:rsidRPr="00EE71F1">
        <w:t> </w:t>
      </w:r>
      <w:r w:rsidR="007E13FF" w:rsidRPr="00EE71F1">
        <w:t>4</w:t>
      </w:r>
      <w:r w:rsidR="00E2642D" w:rsidRPr="00EE71F1">
        <w:t>6</w:t>
      </w:r>
      <w:r w:rsidR="00DF3B45" w:rsidRPr="00EE71F1">
        <w:t> miljoner kronor. Den tullbaserade avgift</w:t>
      </w:r>
      <w:r w:rsidR="00DF3B45" w:rsidRPr="00EE71F1">
        <w:softHyphen/>
        <w:t>en ökade på grund av att den svenska importen från tredjeland</w:t>
      </w:r>
      <w:r w:rsidR="00DF3B45">
        <w:t xml:space="preserve"> ökade, vilket i sin tur ökade tullintäk</w:t>
      </w:r>
      <w:r w:rsidR="00DF3B45">
        <w:softHyphen/>
        <w:t xml:space="preserve">terna. Den ökade importen förklaras </w:t>
      </w:r>
      <w:proofErr w:type="gramStart"/>
      <w:r w:rsidR="00DF3B45">
        <w:t>bl.a.</w:t>
      </w:r>
      <w:proofErr w:type="gramEnd"/>
      <w:r w:rsidR="00DF3B45">
        <w:t xml:space="preserve"> av </w:t>
      </w:r>
      <w:r w:rsidR="00DF3B45" w:rsidRPr="00412085">
        <w:t>att Storbritannien lämnade EU</w:t>
      </w:r>
      <w:r w:rsidR="00DF3B45">
        <w:t>, vilket har inneburit att handel med Storbritannien fr.o.m. den 1</w:t>
      </w:r>
      <w:r w:rsidR="00C9117F">
        <w:t> </w:t>
      </w:r>
      <w:r w:rsidR="00DF3B45">
        <w:t>januari 2021 utgör handel med tredjeland.</w:t>
      </w:r>
    </w:p>
    <w:p w14:paraId="5615203C" w14:textId="4989A2F4" w:rsidR="00DF3B45" w:rsidRDefault="00DF3B45" w:rsidP="00DF3B45">
      <w:pPr>
        <w:pStyle w:val="Brdtext"/>
      </w:pPr>
      <w:r w:rsidRPr="00DF7775">
        <w:t xml:space="preserve">I </w:t>
      </w:r>
      <w:r w:rsidR="003E0FC8">
        <w:t>tabell 2.2</w:t>
      </w:r>
      <w:r w:rsidR="009C16C2">
        <w:t xml:space="preserve"> </w:t>
      </w:r>
      <w:r w:rsidRPr="00DF7775">
        <w:t xml:space="preserve">redovisas de faktorer som styr EU-avgiften under posten Övrigt. </w:t>
      </w:r>
      <w:r>
        <w:t>Prognosen för 202</w:t>
      </w:r>
      <w:r w:rsidR="009B5012">
        <w:t>4</w:t>
      </w:r>
      <w:r w:rsidRPr="00DF7775">
        <w:t xml:space="preserve"> </w:t>
      </w:r>
      <w:r>
        <w:t xml:space="preserve">baseras </w:t>
      </w:r>
      <w:r w:rsidRPr="00DF7775">
        <w:t xml:space="preserve">på </w:t>
      </w:r>
      <w:r w:rsidR="00111593">
        <w:t xml:space="preserve">Europeiska </w:t>
      </w:r>
      <w:r w:rsidRPr="00DF7775">
        <w:t>kommissionens förslag till EU:s årsbudget för 202</w:t>
      </w:r>
      <w:r w:rsidR="009B5012">
        <w:t>4</w:t>
      </w:r>
      <w:r w:rsidRPr="00DF7775">
        <w:t xml:space="preserve">. </w:t>
      </w:r>
      <w:r>
        <w:t xml:space="preserve">Av </w:t>
      </w:r>
      <w:r w:rsidR="003E0FC8">
        <w:t xml:space="preserve">tabell 2.3 </w:t>
      </w:r>
      <w:r>
        <w:t xml:space="preserve">framgår att hela EU-avgiften utgörs av transfereringar i form av utbetalningar från Sverige till </w:t>
      </w:r>
      <w:r w:rsidRPr="00EC3F7F">
        <w:t>kommissionen för att finansiera EU-budgeten</w:t>
      </w:r>
      <w:r>
        <w:t>.</w:t>
      </w:r>
    </w:p>
    <w:p w14:paraId="1D01756D" w14:textId="07048BA5" w:rsidR="00EB542B" w:rsidRPr="00EE71F1" w:rsidRDefault="00EB542B" w:rsidP="004B3F62">
      <w:pPr>
        <w:pStyle w:val="TabellRubrik"/>
      </w:pPr>
      <w:bookmarkStart w:id="6" w:name="_Ref146549253"/>
      <w:bookmarkStart w:id="7" w:name="_Hlk146545431"/>
      <w:r w:rsidRPr="003062E3">
        <w:t xml:space="preserve">Tabell </w:t>
      </w:r>
      <w:r w:rsidR="000F4B0F">
        <w:t>2</w:t>
      </w:r>
      <w:r w:rsidRPr="003062E3">
        <w:t>.</w:t>
      </w:r>
      <w:bookmarkEnd w:id="6"/>
      <w:r w:rsidR="000F4B0F">
        <w:t>2</w:t>
      </w:r>
      <w:r w:rsidRPr="003062E3">
        <w:tab/>
      </w:r>
      <w:r w:rsidRPr="00EE71F1">
        <w:t>Förändringar av utgiftsramen 2024–2026 för utgiftsområde 27 Avgiften till Europeiska unionen</w:t>
      </w:r>
    </w:p>
    <w:p w14:paraId="5C0285CD" w14:textId="123841E3" w:rsidR="00EB542B" w:rsidRPr="00EE71F1" w:rsidRDefault="00EB542B" w:rsidP="00B02C4F">
      <w:pPr>
        <w:pStyle w:val="TabellUnderrubrik"/>
      </w:pPr>
      <w:r w:rsidRPr="00EE71F1">
        <w:t>Miljoner kronor</w:t>
      </w:r>
    </w:p>
    <w:tbl>
      <w:tblPr>
        <w:tblStyle w:val="RKBPTabell"/>
        <w:tblW w:w="5000" w:type="pct"/>
        <w:tblLook w:val="04E0" w:firstRow="1" w:lastRow="1" w:firstColumn="1" w:lastColumn="0" w:noHBand="0" w:noVBand="1"/>
      </w:tblPr>
      <w:tblGrid>
        <w:gridCol w:w="4424"/>
        <w:gridCol w:w="982"/>
        <w:gridCol w:w="982"/>
        <w:gridCol w:w="982"/>
      </w:tblGrid>
      <w:tr w:rsidR="00EB542B" w:rsidRPr="00EE71F1" w14:paraId="244A77BF" w14:textId="77777777" w:rsidTr="00EB542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hideMark/>
          </w:tcPr>
          <w:p w14:paraId="34B0B222" w14:textId="77777777" w:rsidR="00EB542B" w:rsidRPr="00EE71F1" w:rsidRDefault="00EB542B" w:rsidP="00EB542B">
            <w:pPr>
              <w:pStyle w:val="TabellHuvud"/>
            </w:pPr>
            <w:r w:rsidRPr="00EE71F1">
              <w:t> </w:t>
            </w:r>
          </w:p>
        </w:tc>
        <w:tc>
          <w:tcPr>
            <w:tcW w:w="666" w:type="pct"/>
            <w:hideMark/>
          </w:tcPr>
          <w:p w14:paraId="79AEA4CE" w14:textId="77777777" w:rsidR="00EB542B" w:rsidRPr="00EE71F1" w:rsidRDefault="00EB542B" w:rsidP="00EB542B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2024</w:t>
            </w:r>
          </w:p>
        </w:tc>
        <w:tc>
          <w:tcPr>
            <w:tcW w:w="666" w:type="pct"/>
            <w:hideMark/>
          </w:tcPr>
          <w:p w14:paraId="3BF5669A" w14:textId="77777777" w:rsidR="00EB542B" w:rsidRPr="00EE71F1" w:rsidRDefault="00EB542B" w:rsidP="00EB542B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2025</w:t>
            </w:r>
          </w:p>
        </w:tc>
        <w:tc>
          <w:tcPr>
            <w:tcW w:w="666" w:type="pct"/>
            <w:hideMark/>
          </w:tcPr>
          <w:p w14:paraId="506DEDD9" w14:textId="77777777" w:rsidR="00EB542B" w:rsidRPr="00EE71F1" w:rsidRDefault="00EB542B" w:rsidP="00EB542B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E71F1">
              <w:t>2026</w:t>
            </w:r>
          </w:p>
        </w:tc>
      </w:tr>
      <w:tr w:rsidR="00EB542B" w:rsidRPr="00EE71F1" w14:paraId="717D5225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57E0B307" w14:textId="77777777" w:rsidR="00EB542B" w:rsidRPr="00EE71F1" w:rsidRDefault="00EB542B" w:rsidP="00EB542B">
            <w:pPr>
              <w:pStyle w:val="Tabell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Anvisat 2023</w:t>
            </w:r>
            <w:r w:rsidRPr="00EE71F1">
              <w:rPr>
                <w:b/>
                <w:bCs/>
                <w:color w:val="000000"/>
                <w:szCs w:val="16"/>
                <w:vertAlign w:val="superscript"/>
              </w:rPr>
              <w:t>1</w:t>
            </w:r>
          </w:p>
        </w:tc>
        <w:tc>
          <w:tcPr>
            <w:tcW w:w="666" w:type="pct"/>
            <w:hideMark/>
          </w:tcPr>
          <w:p w14:paraId="6240E8CF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45 870</w:t>
            </w:r>
          </w:p>
        </w:tc>
        <w:tc>
          <w:tcPr>
            <w:tcW w:w="666" w:type="pct"/>
            <w:hideMark/>
          </w:tcPr>
          <w:p w14:paraId="6F304229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45 870</w:t>
            </w:r>
          </w:p>
        </w:tc>
        <w:tc>
          <w:tcPr>
            <w:tcW w:w="666" w:type="pct"/>
            <w:hideMark/>
          </w:tcPr>
          <w:p w14:paraId="29670D7E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45 870</w:t>
            </w:r>
          </w:p>
        </w:tc>
      </w:tr>
      <w:tr w:rsidR="00EB542B" w:rsidRPr="00EE71F1" w14:paraId="0CFBE78F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6FC53832" w14:textId="77777777" w:rsidR="00EB542B" w:rsidRPr="00EE71F1" w:rsidRDefault="00EB542B" w:rsidP="00EB542B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Beslutade, föreslagna och aviserade reformer</w:t>
            </w:r>
          </w:p>
        </w:tc>
        <w:tc>
          <w:tcPr>
            <w:tcW w:w="666" w:type="pct"/>
            <w:hideMark/>
          </w:tcPr>
          <w:p w14:paraId="7C09BF96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1D07CD36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4F5863DD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</w:tr>
      <w:tr w:rsidR="00EB542B" w:rsidRPr="00EE71F1" w14:paraId="7D9B7013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36EF1D5C" w14:textId="77777777" w:rsidR="00EB542B" w:rsidRPr="00EE71F1" w:rsidRDefault="00EB542B" w:rsidP="00EB542B">
            <w:pPr>
              <w:pStyle w:val="Tabell"/>
              <w:rPr>
                <w:i/>
                <w:iCs/>
                <w:szCs w:val="16"/>
              </w:rPr>
            </w:pPr>
            <w:r w:rsidRPr="00EE71F1">
              <w:rPr>
                <w:i/>
                <w:iCs/>
                <w:szCs w:val="16"/>
              </w:rPr>
              <w:t>varav BP24</w:t>
            </w:r>
          </w:p>
        </w:tc>
        <w:tc>
          <w:tcPr>
            <w:tcW w:w="666" w:type="pct"/>
            <w:hideMark/>
          </w:tcPr>
          <w:p w14:paraId="0E46260C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iCs/>
                <w:szCs w:val="16"/>
              </w:rPr>
            </w:pPr>
            <w:r w:rsidRPr="00EE71F1">
              <w:rPr>
                <w:i/>
                <w:iCs/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342E42BF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iCs/>
                <w:szCs w:val="16"/>
              </w:rPr>
            </w:pPr>
            <w:r w:rsidRPr="00EE71F1">
              <w:rPr>
                <w:i/>
                <w:iCs/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6DC36F8D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iCs/>
                <w:szCs w:val="16"/>
              </w:rPr>
            </w:pPr>
            <w:r w:rsidRPr="00EE71F1">
              <w:rPr>
                <w:i/>
                <w:iCs/>
                <w:szCs w:val="16"/>
              </w:rPr>
              <w:t> </w:t>
            </w:r>
          </w:p>
        </w:tc>
      </w:tr>
      <w:tr w:rsidR="00EB542B" w:rsidRPr="00EE71F1" w14:paraId="419EC8FD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4F2792D8" w14:textId="77777777" w:rsidR="00EB542B" w:rsidRPr="00EE71F1" w:rsidRDefault="00EB542B" w:rsidP="00EB542B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Överföring till/från andra utgiftsområden</w:t>
            </w:r>
          </w:p>
        </w:tc>
        <w:tc>
          <w:tcPr>
            <w:tcW w:w="666" w:type="pct"/>
            <w:hideMark/>
          </w:tcPr>
          <w:p w14:paraId="3C3951BE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7E01C7BA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25582561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</w:tr>
      <w:tr w:rsidR="00EB542B" w:rsidRPr="00EE71F1" w14:paraId="1F9E4D5F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03916815" w14:textId="77777777" w:rsidR="00EB542B" w:rsidRPr="00EE71F1" w:rsidRDefault="00EB542B" w:rsidP="00EB542B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Övrigt</w:t>
            </w:r>
          </w:p>
        </w:tc>
        <w:tc>
          <w:tcPr>
            <w:tcW w:w="666" w:type="pct"/>
            <w:hideMark/>
          </w:tcPr>
          <w:p w14:paraId="7C529CC1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-5 110</w:t>
            </w:r>
          </w:p>
        </w:tc>
        <w:tc>
          <w:tcPr>
            <w:tcW w:w="666" w:type="pct"/>
            <w:hideMark/>
          </w:tcPr>
          <w:p w14:paraId="0854A1FC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6 318</w:t>
            </w:r>
          </w:p>
        </w:tc>
        <w:tc>
          <w:tcPr>
            <w:tcW w:w="666" w:type="pct"/>
            <w:hideMark/>
          </w:tcPr>
          <w:p w14:paraId="31D6FC6A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7 027</w:t>
            </w:r>
          </w:p>
        </w:tc>
      </w:tr>
      <w:tr w:rsidR="00EB542B" w:rsidRPr="00EE71F1" w14:paraId="1847CE22" w14:textId="77777777" w:rsidTr="00EB542B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170AE758" w14:textId="77777777" w:rsidR="00EB542B" w:rsidRPr="00EE71F1" w:rsidRDefault="00EB542B" w:rsidP="00EB542B">
            <w:pPr>
              <w:pStyle w:val="Tabell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Ny utgiftsram</w:t>
            </w:r>
          </w:p>
        </w:tc>
        <w:tc>
          <w:tcPr>
            <w:tcW w:w="666" w:type="pct"/>
            <w:hideMark/>
          </w:tcPr>
          <w:p w14:paraId="1859C66E" w14:textId="77777777" w:rsidR="00EB542B" w:rsidRPr="00EE71F1" w:rsidRDefault="00EB542B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40 760</w:t>
            </w:r>
          </w:p>
        </w:tc>
        <w:tc>
          <w:tcPr>
            <w:tcW w:w="666" w:type="pct"/>
            <w:hideMark/>
          </w:tcPr>
          <w:p w14:paraId="471E2AEC" w14:textId="77777777" w:rsidR="00EB542B" w:rsidRPr="00EE71F1" w:rsidRDefault="00EB542B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52 188</w:t>
            </w:r>
          </w:p>
        </w:tc>
        <w:tc>
          <w:tcPr>
            <w:tcW w:w="666" w:type="pct"/>
            <w:hideMark/>
          </w:tcPr>
          <w:p w14:paraId="6B618C14" w14:textId="77777777" w:rsidR="00EB542B" w:rsidRPr="00EE71F1" w:rsidRDefault="00EB542B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52 897</w:t>
            </w:r>
          </w:p>
        </w:tc>
      </w:tr>
    </w:tbl>
    <w:p w14:paraId="6F659221" w14:textId="35CCF636" w:rsidR="00404C3A" w:rsidRDefault="00EB542B" w:rsidP="00404C3A">
      <w:pPr>
        <w:pStyle w:val="Klla"/>
      </w:pPr>
      <w:r w:rsidRPr="00EE71F1">
        <w:rPr>
          <w:color w:val="000000"/>
          <w:vertAlign w:val="superscript"/>
        </w:rPr>
        <w:t>1</w:t>
      </w:r>
      <w:r w:rsidRPr="00EE71F1">
        <w:t xml:space="preserve"> Statens budget enligt riksdagens beslut i december 2022 (bet. 2022/</w:t>
      </w:r>
      <w:proofErr w:type="gramStart"/>
      <w:r w:rsidRPr="00EE71F1">
        <w:t>23:FiU</w:t>
      </w:r>
      <w:proofErr w:type="gramEnd"/>
      <w:r w:rsidRPr="00EE71F1">
        <w:t>10). Beloppet är således exklusive beslut om ändringar i statens budget.</w:t>
      </w:r>
    </w:p>
    <w:p w14:paraId="130E590D" w14:textId="77777777" w:rsidR="004E36AF" w:rsidRPr="004E36AF" w:rsidRDefault="004E36AF" w:rsidP="004E36AF">
      <w:pPr>
        <w:pStyle w:val="Brdtext"/>
      </w:pPr>
    </w:p>
    <w:p w14:paraId="69495ED2" w14:textId="77777777" w:rsidR="00296165" w:rsidRDefault="00296165" w:rsidP="00296165">
      <w:pPr>
        <w:pStyle w:val="Brdtext"/>
        <w:rPr>
          <w:highlight w:val="yellow"/>
        </w:rPr>
        <w:sectPr w:rsidR="00296165" w:rsidSect="00C55A97">
          <w:headerReference w:type="even" r:id="rId21"/>
          <w:headerReference w:type="default" r:id="rId22"/>
          <w:footerReference w:type="even" r:id="rId23"/>
          <w:footerReference w:type="default" r:id="rId24"/>
          <w:headerReference w:type="first" r:id="rId25"/>
          <w:footerReference w:type="first" r:id="rId26"/>
          <w:type w:val="oddPage"/>
          <w:pgSz w:w="11906" w:h="16838" w:code="9"/>
          <w:pgMar w:top="1304" w:right="2268" w:bottom="1247" w:left="2268" w:header="567" w:footer="624" w:gutter="0"/>
          <w:cols w:space="708"/>
          <w:docGrid w:linePitch="360"/>
        </w:sectPr>
      </w:pPr>
      <w:bookmarkStart w:id="8" w:name="_Ref146549320"/>
      <w:bookmarkStart w:id="9" w:name="_Hlk146545557"/>
      <w:bookmarkEnd w:id="7"/>
    </w:p>
    <w:p w14:paraId="0814F2A6" w14:textId="61F5901D" w:rsidR="00EB542B" w:rsidRPr="00E81E20" w:rsidRDefault="00EB542B" w:rsidP="004B3F62">
      <w:pPr>
        <w:pStyle w:val="TabellRubrik"/>
      </w:pPr>
      <w:r w:rsidRPr="00E81E20">
        <w:lastRenderedPageBreak/>
        <w:t xml:space="preserve">Tabell </w:t>
      </w:r>
      <w:r w:rsidR="00F04497">
        <w:t>2</w:t>
      </w:r>
      <w:r w:rsidRPr="00E81E20">
        <w:t>.</w:t>
      </w:r>
      <w:bookmarkEnd w:id="8"/>
      <w:r w:rsidR="00F04497">
        <w:t>3</w:t>
      </w:r>
      <w:r w:rsidRPr="00E81E20">
        <w:tab/>
        <w:t>Utgiftsram 2024 realekonomiskt fördelad för utgiftsområde 27 Avgiften till Europeiska unionen</w:t>
      </w:r>
    </w:p>
    <w:p w14:paraId="26AD76E4" w14:textId="00BE82F7" w:rsidR="00EB542B" w:rsidRPr="00E81E20" w:rsidRDefault="00EB542B" w:rsidP="00B02C4F">
      <w:pPr>
        <w:pStyle w:val="TabellUnderrubrik"/>
      </w:pPr>
      <w:r w:rsidRPr="00E81E20">
        <w:t>Miljoner kronor</w:t>
      </w:r>
    </w:p>
    <w:tbl>
      <w:tblPr>
        <w:tblStyle w:val="RKBPTabell"/>
        <w:tblW w:w="5000" w:type="pct"/>
        <w:tblLook w:val="04E0" w:firstRow="1" w:lastRow="1" w:firstColumn="1" w:lastColumn="0" w:noHBand="0" w:noVBand="1"/>
      </w:tblPr>
      <w:tblGrid>
        <w:gridCol w:w="5940"/>
        <w:gridCol w:w="1430"/>
      </w:tblGrid>
      <w:tr w:rsidR="00EB542B" w:rsidRPr="00E81E20" w14:paraId="70C991FD" w14:textId="77777777" w:rsidTr="00EB542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  <w:hideMark/>
          </w:tcPr>
          <w:p w14:paraId="56A178EE" w14:textId="77777777" w:rsidR="00EB542B" w:rsidRPr="00E81E20" w:rsidRDefault="00EB542B" w:rsidP="00EB542B">
            <w:pPr>
              <w:pStyle w:val="TabellHuvud"/>
            </w:pPr>
            <w:r w:rsidRPr="00E81E20">
              <w:t> </w:t>
            </w:r>
          </w:p>
        </w:tc>
        <w:tc>
          <w:tcPr>
            <w:tcW w:w="970" w:type="pct"/>
            <w:hideMark/>
          </w:tcPr>
          <w:p w14:paraId="0BA9164F" w14:textId="77777777" w:rsidR="00EB542B" w:rsidRPr="00E81E20" w:rsidRDefault="00EB542B" w:rsidP="00EB542B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2024</w:t>
            </w:r>
          </w:p>
        </w:tc>
      </w:tr>
      <w:tr w:rsidR="00EB542B" w:rsidRPr="00E81E20" w14:paraId="05A6F6FE" w14:textId="77777777" w:rsidTr="00EB542B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  <w:vAlign w:val="top"/>
            <w:hideMark/>
          </w:tcPr>
          <w:p w14:paraId="7FF28713" w14:textId="77777777" w:rsidR="00EB542B" w:rsidRPr="00EE71F1" w:rsidRDefault="00EB542B" w:rsidP="00EB542B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Transfereringar</w:t>
            </w:r>
            <w:r w:rsidRPr="00EE71F1">
              <w:rPr>
                <w:color w:val="000000"/>
                <w:szCs w:val="16"/>
                <w:vertAlign w:val="superscript"/>
              </w:rPr>
              <w:t>1</w:t>
            </w:r>
          </w:p>
        </w:tc>
        <w:tc>
          <w:tcPr>
            <w:tcW w:w="970" w:type="pct"/>
            <w:hideMark/>
          </w:tcPr>
          <w:p w14:paraId="1634E0F6" w14:textId="77777777" w:rsidR="00EB542B" w:rsidRPr="00EE71F1" w:rsidRDefault="00EB542B" w:rsidP="00EB542B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40 760</w:t>
            </w:r>
          </w:p>
        </w:tc>
      </w:tr>
      <w:tr w:rsidR="00EB542B" w:rsidRPr="00E81E20" w14:paraId="0F126086" w14:textId="77777777" w:rsidTr="00EB542B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  <w:vAlign w:val="top"/>
            <w:hideMark/>
          </w:tcPr>
          <w:p w14:paraId="715E1588" w14:textId="77777777" w:rsidR="00EB542B" w:rsidRPr="00EE71F1" w:rsidRDefault="00EB542B" w:rsidP="00EB542B">
            <w:pPr>
              <w:pStyle w:val="Tabell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Summa utgiftsram</w:t>
            </w:r>
          </w:p>
        </w:tc>
        <w:tc>
          <w:tcPr>
            <w:tcW w:w="970" w:type="pct"/>
            <w:hideMark/>
          </w:tcPr>
          <w:p w14:paraId="416D0981" w14:textId="77777777" w:rsidR="00EB542B" w:rsidRPr="00EE71F1" w:rsidRDefault="00EB542B" w:rsidP="00EB542B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40 760</w:t>
            </w:r>
          </w:p>
        </w:tc>
      </w:tr>
    </w:tbl>
    <w:p w14:paraId="3C6C92E2" w14:textId="77777777" w:rsidR="00EB542B" w:rsidRPr="00E81E20" w:rsidRDefault="00EB542B" w:rsidP="00EB542B">
      <w:pPr>
        <w:pStyle w:val="TabellFotnot"/>
      </w:pPr>
      <w:r w:rsidRPr="00E81E20">
        <w:t>Anm.: Den realekonomiska fördelningen baseras på utfall 2022 samt kända förändringar av anslagens användning.</w:t>
      </w:r>
    </w:p>
    <w:p w14:paraId="0ADB1F82" w14:textId="2E3CAE90" w:rsidR="00EB542B" w:rsidRPr="00E81E20" w:rsidRDefault="00EB542B" w:rsidP="00864280">
      <w:pPr>
        <w:pStyle w:val="TabellFotnot"/>
        <w:rPr>
          <w:rFonts w:ascii="Calibri" w:hAnsi="Calibri" w:cs="Calibri"/>
        </w:rPr>
      </w:pPr>
      <w:r w:rsidRPr="00E81E20">
        <w:rPr>
          <w:color w:val="000000"/>
          <w:vertAlign w:val="superscript"/>
        </w:rPr>
        <w:t>1</w:t>
      </w:r>
      <w:r w:rsidRPr="00E81E20">
        <w:t xml:space="preserve"> Med transfereringar avses inkomstöverföringar, dvs. utbetalningar av bidrag från staten till exempelvis hushåll, företag eller kommuner utan att staten erhåller någon direkt motprestation.</w:t>
      </w:r>
    </w:p>
    <w:bookmarkEnd w:id="9"/>
    <w:p w14:paraId="7622415F" w14:textId="4D080F97" w:rsidR="00D44A79" w:rsidRDefault="00DF3B45" w:rsidP="00DF3B45">
      <w:pPr>
        <w:pStyle w:val="Brdtext"/>
        <w:spacing w:before="100" w:beforeAutospacing="1"/>
      </w:pPr>
      <w:r w:rsidRPr="00E81E20">
        <w:t>Det finns betydande risker för att Sveriges EU-avgift utvecklas på annat sätt än vad</w:t>
      </w:r>
      <w:r w:rsidRPr="009508E8">
        <w:t xml:space="preserve"> som förutses i prognosen. Sveriges </w:t>
      </w:r>
      <w:r w:rsidRPr="0018240F">
        <w:t>avgift beror på storleken på EU:s faktiska utgifter och hur stor andel av EU:s utgifter som Sverige ska finansiera. Utgiftsprognosen försvåras också av att EU</w:t>
      </w:r>
      <w:r w:rsidR="00D44A79" w:rsidRPr="0018240F">
        <w:t>-budgetens</w:t>
      </w:r>
      <w:r w:rsidRPr="0018240F">
        <w:t xml:space="preserve"> utgiftsnivå </w:t>
      </w:r>
      <w:r w:rsidR="00D44A79" w:rsidRPr="0018240F">
        <w:t>vid vissa tillfällen</w:t>
      </w:r>
      <w:r w:rsidRPr="0018240F">
        <w:t xml:space="preserve"> justeras under det aktuella budgetåret genom antagandet av ändringsbudgetar. Därtill kan</w:t>
      </w:r>
      <w:r w:rsidRPr="009508E8">
        <w:t xml:space="preserve"> även tidpunkterna för antagandet och genomförandet av EU:s ändringsbudgetar påverka Sveriges avgift ett annat år än beslutsåret.</w:t>
      </w:r>
    </w:p>
    <w:p w14:paraId="5D5BD836" w14:textId="33B18F0B" w:rsidR="00DF3B45" w:rsidRPr="0018240F" w:rsidRDefault="00111593" w:rsidP="00DF3B45">
      <w:pPr>
        <w:pStyle w:val="Brdtext"/>
        <w:spacing w:before="100" w:beforeAutospacing="1"/>
      </w:pPr>
      <w:r>
        <w:t>K</w:t>
      </w:r>
      <w:r w:rsidR="00DF3B45" w:rsidRPr="009508E8">
        <w:t xml:space="preserve">ommissionen </w:t>
      </w:r>
      <w:r>
        <w:t>lade i december 2021</w:t>
      </w:r>
      <w:r w:rsidR="00DF3B45" w:rsidRPr="009508E8">
        <w:t xml:space="preserve"> fram ett förslag om att introducera tre nya avgiftskomponenter: en baserad på EU:s utsläppshandelssystem (EU ETS), en baserad på en mekanism för </w:t>
      </w:r>
      <w:r w:rsidR="00DF3B45" w:rsidRPr="0018240F">
        <w:t xml:space="preserve">justering av koldioxidutsläpp vid EU:s yttre gräns och en baserad på medlemsstaternas intäkter från omfördelningen av beskattningsrätt avseende stora multinationella </w:t>
      </w:r>
      <w:proofErr w:type="gramStart"/>
      <w:r w:rsidR="00DF3B45" w:rsidRPr="0018240F">
        <w:t>företags vinster</w:t>
      </w:r>
      <w:proofErr w:type="gramEnd"/>
      <w:r w:rsidR="00DF3B45" w:rsidRPr="0018240F">
        <w:t xml:space="preserve">. </w:t>
      </w:r>
      <w:r w:rsidR="00D44A79" w:rsidRPr="0018240F">
        <w:t>Under 2023 presenterade kommissionen ett förslag om avgiftskomponenter, som innehåller revideringar av förslagen från december 2021 och ett nytt förslag till temporär avgiftskomponent</w:t>
      </w:r>
      <w:r w:rsidR="008F786D" w:rsidRPr="0018240F">
        <w:t xml:space="preserve"> som</w:t>
      </w:r>
      <w:r w:rsidR="00D44A79" w:rsidRPr="0018240F">
        <w:t xml:space="preserve"> basera</w:t>
      </w:r>
      <w:r w:rsidR="008F786D" w:rsidRPr="0018240F">
        <w:t>s</w:t>
      </w:r>
      <w:r w:rsidR="00D44A79" w:rsidRPr="0018240F">
        <w:t xml:space="preserve"> på en befintlig statistisk bas som avser </w:t>
      </w:r>
      <w:r w:rsidR="00031AF1" w:rsidRPr="0018240F">
        <w:t xml:space="preserve">en ungefärlig uppskattning av </w:t>
      </w:r>
      <w:r w:rsidR="00D44A79" w:rsidRPr="0018240F">
        <w:t xml:space="preserve">företagsvinster. </w:t>
      </w:r>
      <w:r w:rsidR="00DF3B45" w:rsidRPr="0018240F">
        <w:t>Införandet av nya avgifts</w:t>
      </w:r>
      <w:r w:rsidR="00DF3B45" w:rsidRPr="0018240F">
        <w:softHyphen/>
        <w:t>komponenter minska</w:t>
      </w:r>
      <w:r w:rsidR="00031AF1" w:rsidRPr="0018240F">
        <w:t>r den andel av EU:s intäkter som kommer från medlemsstaternas</w:t>
      </w:r>
      <w:r w:rsidR="00DF3B45" w:rsidRPr="0018240F">
        <w:t xml:space="preserve"> BNI-</w:t>
      </w:r>
      <w:r w:rsidR="00031AF1" w:rsidRPr="0018240F">
        <w:t xml:space="preserve">baserade </w:t>
      </w:r>
      <w:r w:rsidR="00DF3B45" w:rsidRPr="0018240F">
        <w:t>avgifte</w:t>
      </w:r>
      <w:r w:rsidR="00031AF1" w:rsidRPr="0018240F">
        <w:t>r</w:t>
      </w:r>
      <w:r w:rsidR="00DF3B45" w:rsidRPr="0018240F">
        <w:t>.</w:t>
      </w:r>
      <w:r w:rsidR="00031AF1" w:rsidRPr="0018240F">
        <w:t xml:space="preserve"> Om de nya avgiftskomponenterna införs minskar således den andel av Sveriges avgift till EU som utgörs av den BNI-baserade avgiften.</w:t>
      </w:r>
      <w:r w:rsidR="00D44A79" w:rsidRPr="0018240F">
        <w:t xml:space="preserve"> </w:t>
      </w:r>
      <w:r w:rsidR="00B2629E" w:rsidRPr="0018240F">
        <w:t xml:space="preserve">Om </w:t>
      </w:r>
      <w:r w:rsidR="00031AF1" w:rsidRPr="0018240F">
        <w:t>införandet av nya avgiftskomponenter innebär en ökning eller minskning av</w:t>
      </w:r>
      <w:r w:rsidR="00D44A79" w:rsidRPr="0018240F">
        <w:t xml:space="preserve"> Sveriges</w:t>
      </w:r>
      <w:r w:rsidR="00031AF1" w:rsidRPr="0018240F">
        <w:t xml:space="preserve"> avgift till</w:t>
      </w:r>
      <w:r w:rsidR="00D44A79" w:rsidRPr="0018240F">
        <w:t xml:space="preserve"> EU</w:t>
      </w:r>
      <w:r w:rsidR="00031AF1" w:rsidRPr="0018240F">
        <w:t xml:space="preserve"> är dock beroende av om Sveriges andel av beräkningsbasen för</w:t>
      </w:r>
      <w:r w:rsidR="00D44A79" w:rsidRPr="0018240F">
        <w:t xml:space="preserve"> respektive </w:t>
      </w:r>
      <w:r w:rsidR="00031AF1" w:rsidRPr="0018240F">
        <w:t xml:space="preserve">ny avgiftskomponent blir större eller mindre </w:t>
      </w:r>
      <w:r w:rsidR="00D44A79" w:rsidRPr="0018240F">
        <w:t xml:space="preserve">i förhållande till Sveriges andel av </w:t>
      </w:r>
      <w:r w:rsidR="00031AF1" w:rsidRPr="0018240F">
        <w:t xml:space="preserve">medlemsstaternas </w:t>
      </w:r>
      <w:r w:rsidR="00D44A79" w:rsidRPr="0018240F">
        <w:t>sammanlagda BNI.</w:t>
      </w:r>
    </w:p>
    <w:p w14:paraId="4A797BC0" w14:textId="246947B2" w:rsidR="00DF3B45" w:rsidRPr="00DF3B45" w:rsidRDefault="00DF3B45" w:rsidP="00DF3B45">
      <w:pPr>
        <w:pStyle w:val="Brdtext"/>
      </w:pPr>
      <w:r w:rsidRPr="0018240F">
        <w:t>Hur stor andel av EU-budgeten som finansieras av Sverige påverkas, som framgår av avsnitt</w:t>
      </w:r>
      <w:r w:rsidR="00111593" w:rsidRPr="0018240F">
        <w:t>et</w:t>
      </w:r>
      <w:r w:rsidRPr="0018240F">
        <w:t xml:space="preserve">, </w:t>
      </w:r>
      <w:proofErr w:type="gramStart"/>
      <w:r w:rsidRPr="0018240F">
        <w:t>bl.a.</w:t>
      </w:r>
      <w:proofErr w:type="gramEnd"/>
      <w:r w:rsidRPr="0018240F">
        <w:t xml:space="preserve"> av hur Sveriges BNI utvecklar sig jämfört med övriga medlemsstaters</w:t>
      </w:r>
      <w:r w:rsidRPr="00BF715A">
        <w:t xml:space="preserve"> BNI</w:t>
      </w:r>
      <w:r>
        <w:t>.</w:t>
      </w:r>
      <w:r w:rsidRPr="00BF715A">
        <w:t xml:space="preserve"> </w:t>
      </w:r>
      <w:r>
        <w:t>Dessutom påverkas samtliga medlems</w:t>
      </w:r>
      <w:r>
        <w:softHyphen/>
        <w:t>staters EU-avgift av storleken på EU:s faktiska inkomster från den mervärdes</w:t>
      </w:r>
      <w:r>
        <w:softHyphen/>
        <w:t>skatte</w:t>
      </w:r>
      <w:r>
        <w:softHyphen/>
        <w:t>baserade avgiften, tulluppbörden och från</w:t>
      </w:r>
      <w:r w:rsidRPr="00BF715A">
        <w:t xml:space="preserve"> </w:t>
      </w:r>
      <w:r>
        <w:t xml:space="preserve">avgiften baserad på </w:t>
      </w:r>
      <w:r w:rsidRPr="00BF715A">
        <w:t xml:space="preserve">mängden </w:t>
      </w:r>
      <w:r w:rsidRPr="0018240F">
        <w:t>icke återvunn</w:t>
      </w:r>
      <w:r w:rsidR="008F7495" w:rsidRPr="0018240F">
        <w:t>a</w:t>
      </w:r>
      <w:r w:rsidRPr="0018240F">
        <w:t xml:space="preserve"> plast</w:t>
      </w:r>
      <w:r w:rsidR="008F7495" w:rsidRPr="0018240F">
        <w:t>förpackningar</w:t>
      </w:r>
      <w:r w:rsidRPr="00BF715A">
        <w:t>.</w:t>
      </w:r>
      <w:r>
        <w:t xml:space="preserve"> </w:t>
      </w:r>
      <w:r w:rsidRPr="00BF715A">
        <w:t xml:space="preserve">EU-avgiften </w:t>
      </w:r>
      <w:r>
        <w:t>för samtliga medlemsstater påverkas därmed av den ekono</w:t>
      </w:r>
      <w:r>
        <w:softHyphen/>
        <w:t>miska utveck</w:t>
      </w:r>
      <w:r>
        <w:softHyphen/>
        <w:t>lingen i varje enskild medlems</w:t>
      </w:r>
      <w:r>
        <w:softHyphen/>
        <w:t xml:space="preserve">stat. Initialt baseras Sveriges och andra medlemsstaters EU-avgift </w:t>
      </w:r>
      <w:r w:rsidRPr="00BF715A">
        <w:t>på prog</w:t>
      </w:r>
      <w:r>
        <w:softHyphen/>
      </w:r>
      <w:r w:rsidRPr="00BF715A">
        <w:t xml:space="preserve">noser för </w:t>
      </w:r>
      <w:r>
        <w:t>den ekonomiska utvecklingen</w:t>
      </w:r>
      <w:r w:rsidRPr="00BF715A">
        <w:t>. Beroende på hur väl de initiala prognoserna överensstäm</w:t>
      </w:r>
      <w:r>
        <w:t>mer</w:t>
      </w:r>
      <w:r w:rsidRPr="00BF715A">
        <w:t xml:space="preserve"> med utfallet</w:t>
      </w:r>
      <w:r>
        <w:t>, kan resultatet av tillämpningen av de gemensamma reglerna komma att avvika och respektive medlemsstats avgift behöva</w:t>
      </w:r>
      <w:r w:rsidRPr="00BF715A">
        <w:t xml:space="preserve"> justeras</w:t>
      </w:r>
      <w:r>
        <w:t>.</w:t>
      </w:r>
    </w:p>
    <w:p w14:paraId="47F71860" w14:textId="4940D167" w:rsidR="00A82816" w:rsidRDefault="00B77FDC" w:rsidP="00B77FDC">
      <w:pPr>
        <w:pStyle w:val="Rubrik2"/>
        <w:numPr>
          <w:ilvl w:val="0"/>
          <w:numId w:val="0"/>
        </w:numPr>
        <w:ind w:left="1134" w:hanging="1134"/>
      </w:pPr>
      <w:bookmarkStart w:id="10" w:name="_Toc146548334"/>
      <w:r>
        <w:t>2.3</w:t>
      </w:r>
      <w:r>
        <w:tab/>
      </w:r>
      <w:r w:rsidR="003246DC">
        <w:t>Mål för utgiftsområdet</w:t>
      </w:r>
      <w:bookmarkEnd w:id="10"/>
    </w:p>
    <w:p w14:paraId="5DA4A025" w14:textId="77777777" w:rsidR="000A5B0D" w:rsidRDefault="003246DC" w:rsidP="000F4B0F">
      <w:pPr>
        <w:pStyle w:val="Brdtext"/>
        <w:sectPr w:rsidR="000A5B0D" w:rsidSect="000A5B0D">
          <w:footerReference w:type="even" r:id="rId27"/>
          <w:footerReference w:type="default" r:id="rId28"/>
          <w:type w:val="oddPage"/>
          <w:pgSz w:w="11906" w:h="16838" w:code="9"/>
          <w:pgMar w:top="1304" w:right="2268" w:bottom="1247" w:left="2268" w:header="567" w:footer="624" w:gutter="0"/>
          <w:cols w:space="708"/>
          <w:docGrid w:linePitch="360"/>
        </w:sectPr>
      </w:pPr>
      <w:r w:rsidRPr="00CD355C">
        <w:t>Målet för den svenska budgetpolitiken i EU är att prioritera gemensamma utmaningar som mer effektivt hanteras på EU-nivå än av de enskilda länderna vart för sig,</w:t>
      </w:r>
      <w:r>
        <w:t xml:space="preserve"> </w:t>
      </w:r>
      <w:r w:rsidRPr="00CD355C">
        <w:t>exempelvis miljö och klimat, forskning, migration, säkerhet och att utveckla den inre marknaden. Målet innebär att Sverige ska verka för en effektiv och återhållsam</w:t>
      </w:r>
      <w:r>
        <w:t xml:space="preserve"> </w:t>
      </w:r>
      <w:r w:rsidRPr="00CD355C">
        <w:t>budgetpolitik inom EU, där utgifter med ett tydligt europeiskt mervärde prioriteras.</w:t>
      </w:r>
    </w:p>
    <w:p w14:paraId="2BDA20CD" w14:textId="3FADEBAD" w:rsidR="00327EC9" w:rsidRPr="00F70795" w:rsidRDefault="00327EC9" w:rsidP="00327EC9">
      <w:pPr>
        <w:pStyle w:val="Brdtext"/>
      </w:pPr>
      <w:r w:rsidRPr="00C85D18">
        <w:lastRenderedPageBreak/>
        <w:t>instrument utanför den fleråriga budgetramen)</w:t>
      </w:r>
      <w:r>
        <w:t xml:space="preserve">, vilket </w:t>
      </w:r>
      <w:r w:rsidRPr="00C85D18">
        <w:t>ge</w:t>
      </w:r>
      <w:r>
        <w:t>r</w:t>
      </w:r>
      <w:r w:rsidRPr="00C85D18">
        <w:t xml:space="preserve"> en marginal om 30</w:t>
      </w:r>
      <w:r>
        <w:t> </w:t>
      </w:r>
      <w:r w:rsidRPr="00C85D18">
        <w:t>60</w:t>
      </w:r>
      <w:r w:rsidR="00A82816" w:rsidRPr="00C85D18">
        <w:t>0</w:t>
      </w:r>
      <w:r w:rsidR="00A82816">
        <w:t> </w:t>
      </w:r>
      <w:r w:rsidR="00A82816" w:rsidRPr="00C85D18">
        <w:t>miljoner</w:t>
      </w:r>
      <w:r w:rsidRPr="00C85D18">
        <w:t xml:space="preserve"> euro i förhållande till betalningstaket.</w:t>
      </w:r>
      <w:r>
        <w:t xml:space="preserve"> Detta</w:t>
      </w:r>
      <w:r w:rsidRPr="00C85D18">
        <w:t xml:space="preserve"> </w:t>
      </w:r>
      <w:r>
        <w:t>motsvarar en minskning på 15,2</w:t>
      </w:r>
      <w:r w:rsidR="00C9117F">
        <w:t> </w:t>
      </w:r>
      <w:r>
        <w:t xml:space="preserve">procent och beror på att åtagandena från den fleråriga budgetramen 2014–2020 håller på att </w:t>
      </w:r>
      <w:r w:rsidRPr="0018240F">
        <w:t xml:space="preserve">avslutas samtidigt som utbetalningarna från budgetramen 2021–2027 har släpat efter till följd av försenad implementering av programmen inom </w:t>
      </w:r>
      <w:r w:rsidR="0054740E" w:rsidRPr="0018240F">
        <w:t>framför allt</w:t>
      </w:r>
      <w:r w:rsidR="00DE04AF" w:rsidRPr="0018240F">
        <w:t xml:space="preserve"> </w:t>
      </w:r>
      <w:r w:rsidRPr="0018240F">
        <w:t>sammanhållningspolitiken. Förseningarna förklarar också varför betalningstaken (143 10</w:t>
      </w:r>
      <w:r w:rsidR="00A82816" w:rsidRPr="0018240F">
        <w:t>0</w:t>
      </w:r>
      <w:r w:rsidR="00A82816">
        <w:t> </w:t>
      </w:r>
      <w:r w:rsidR="00A82816" w:rsidRPr="00E2031D">
        <w:t>miljoner</w:t>
      </w:r>
      <w:r w:rsidRPr="00E2031D">
        <w:t xml:space="preserve"> euro) är lägre än åtagandetaken (189</w:t>
      </w:r>
      <w:r>
        <w:t> </w:t>
      </w:r>
      <w:r w:rsidRPr="00E2031D">
        <w:t>30</w:t>
      </w:r>
      <w:r w:rsidR="00A82816" w:rsidRPr="00E2031D">
        <w:t>0</w:t>
      </w:r>
      <w:r w:rsidR="00A82816">
        <w:t> </w:t>
      </w:r>
      <w:r w:rsidR="00A82816" w:rsidRPr="00F70795">
        <w:t>miljoner</w:t>
      </w:r>
      <w:r w:rsidRPr="00F70795">
        <w:t xml:space="preserve"> euro)</w:t>
      </w:r>
      <w:r>
        <w:t xml:space="preserve"> i kommissionens förslag till årsbudget för 2024</w:t>
      </w:r>
      <w:r w:rsidRPr="00F70795">
        <w:t>.</w:t>
      </w:r>
      <w:r>
        <w:t xml:space="preserve"> Utbetalningarna förväntas öka</w:t>
      </w:r>
      <w:r w:rsidRPr="001510D7">
        <w:t xml:space="preserve"> </w:t>
      </w:r>
      <w:r>
        <w:t>i takt med att programmen genomförs</w:t>
      </w:r>
      <w:r w:rsidDel="001510D7">
        <w:t xml:space="preserve"> </w:t>
      </w:r>
      <w:r>
        <w:t>under de sista åren av den fleråriga budgetramen för 2021</w:t>
      </w:r>
      <w:r w:rsidRPr="00E2031D">
        <w:t>–2027.</w:t>
      </w:r>
    </w:p>
    <w:p w14:paraId="6A29274C" w14:textId="6C3B74AE" w:rsidR="00327EC9" w:rsidRPr="00CB373C" w:rsidRDefault="00327EC9" w:rsidP="00327EC9">
      <w:pPr>
        <w:pStyle w:val="Brdtext"/>
      </w:pPr>
      <w:r w:rsidRPr="00CB373C">
        <w:t>Utöver den ordinarie budgetramen för 2024 föreslås dessutom 113</w:t>
      </w:r>
      <w:r>
        <w:t> </w:t>
      </w:r>
      <w:r w:rsidRPr="00CB373C">
        <w:t>90</w:t>
      </w:r>
      <w:r w:rsidR="00A82816" w:rsidRPr="00CB373C">
        <w:t>0</w:t>
      </w:r>
      <w:r w:rsidR="00A82816">
        <w:t> </w:t>
      </w:r>
      <w:r w:rsidR="00A82816" w:rsidRPr="00CB373C">
        <w:t>miljoner</w:t>
      </w:r>
      <w:r w:rsidRPr="00CB373C">
        <w:t xml:space="preserve"> euro i åtaganden och 130</w:t>
      </w:r>
      <w:r>
        <w:t> </w:t>
      </w:r>
      <w:r w:rsidRPr="00CB373C">
        <w:t>70</w:t>
      </w:r>
      <w:r w:rsidR="00A82816" w:rsidRPr="00CB373C">
        <w:t>0</w:t>
      </w:r>
      <w:r w:rsidR="00A82816">
        <w:t> </w:t>
      </w:r>
      <w:r w:rsidR="00A82816" w:rsidRPr="00CB373C">
        <w:t>miljoner</w:t>
      </w:r>
      <w:r w:rsidRPr="00CB373C">
        <w:t xml:space="preserve"> euro i betalningar inom ramen för EU:s återhämt</w:t>
      </w:r>
      <w:r w:rsidR="008A65C2">
        <w:softHyphen/>
      </w:r>
      <w:r w:rsidRPr="00CB373C">
        <w:t xml:space="preserve">ningsinstrument </w:t>
      </w:r>
      <w:proofErr w:type="spellStart"/>
      <w:r w:rsidRPr="00CB373C">
        <w:t>Next</w:t>
      </w:r>
      <w:proofErr w:type="spellEnd"/>
      <w:r w:rsidRPr="00CB373C">
        <w:t xml:space="preserve"> Generation EU (NGEU). Medel inom NGEU är inte en del av den ordinarie EU-budgeten och årsbudgetförhandlingen. Inklusive NGEU och övriga mindre instrument utanför den ordinarie budgetramen omfattar kommissionens förslag för 2024 totalt 299</w:t>
      </w:r>
      <w:r>
        <w:t> </w:t>
      </w:r>
      <w:r w:rsidRPr="00CB373C">
        <w:t>50</w:t>
      </w:r>
      <w:r w:rsidR="00A82816" w:rsidRPr="00CB373C">
        <w:t>0</w:t>
      </w:r>
      <w:r w:rsidR="00A82816">
        <w:t> </w:t>
      </w:r>
      <w:r w:rsidR="00A82816" w:rsidRPr="00CB373C">
        <w:t>miljoner</w:t>
      </w:r>
      <w:r w:rsidRPr="00CB373C">
        <w:t xml:space="preserve"> euro i åtaganden och 297</w:t>
      </w:r>
      <w:r w:rsidR="0058230A">
        <w:t> </w:t>
      </w:r>
      <w:r w:rsidRPr="00CB373C">
        <w:t>000</w:t>
      </w:r>
      <w:r w:rsidR="0058230A">
        <w:t> </w:t>
      </w:r>
      <w:r w:rsidRPr="00CB373C">
        <w:t>miljoner euro i betalningar.</w:t>
      </w:r>
    </w:p>
    <w:p w14:paraId="47D56BBF" w14:textId="48DC5772" w:rsidR="00327EC9" w:rsidRPr="0018240F" w:rsidRDefault="00327EC9" w:rsidP="00327EC9">
      <w:pPr>
        <w:pStyle w:val="Brdtext"/>
      </w:pPr>
      <w:r w:rsidRPr="00CB373C">
        <w:t xml:space="preserve">Förhandlingarna om årsbudgeten för 2024 pågår. Nivåerna för betalningar och åtaganden kan komma att </w:t>
      </w:r>
      <w:r w:rsidR="00001D7C" w:rsidRPr="0018240F">
        <w:t>förändras</w:t>
      </w:r>
      <w:r w:rsidRPr="0018240F">
        <w:t xml:space="preserve"> </w:t>
      </w:r>
      <w:r w:rsidR="00770BBC" w:rsidRPr="0018240F">
        <w:t xml:space="preserve">fram </w:t>
      </w:r>
      <w:r w:rsidRPr="0018240F">
        <w:t>till</w:t>
      </w:r>
      <w:r w:rsidR="00001D7C" w:rsidRPr="0018240F">
        <w:t>s att budgeten slutligt fastställ</w:t>
      </w:r>
      <w:r w:rsidR="0058230A" w:rsidRPr="0018240F">
        <w:t>s</w:t>
      </w:r>
      <w:r w:rsidRPr="0018240F">
        <w:t>.</w:t>
      </w:r>
      <w:r w:rsidRPr="00CB373C">
        <w:t xml:space="preserve"> En överenskommelse mellan Europeiska </w:t>
      </w:r>
      <w:r w:rsidRPr="0018240F">
        <w:t xml:space="preserve">unionens råd och Europaparlamentet om budgeten för 2024 kommer sannolikt att nås i november eller december 2023. Rådets </w:t>
      </w:r>
      <w:r w:rsidR="00001D7C" w:rsidRPr="0018240F">
        <w:t>position</w:t>
      </w:r>
      <w:r w:rsidRPr="0018240F">
        <w:t xml:space="preserve"> för 2024 innebär </w:t>
      </w:r>
      <w:r w:rsidR="0058230A" w:rsidRPr="0018240F">
        <w:t>188 60</w:t>
      </w:r>
      <w:r w:rsidR="00A82816" w:rsidRPr="0018240F">
        <w:t>0</w:t>
      </w:r>
      <w:r w:rsidR="00A82816">
        <w:t> </w:t>
      </w:r>
      <w:r w:rsidR="00A82816" w:rsidRPr="0018240F">
        <w:t>miljoner</w:t>
      </w:r>
      <w:r w:rsidR="0058230A" w:rsidRPr="0018240F">
        <w:t xml:space="preserve"> euro i åtaganden och 142 50</w:t>
      </w:r>
      <w:r w:rsidR="00A82816" w:rsidRPr="0018240F">
        <w:t>0</w:t>
      </w:r>
      <w:r w:rsidR="00A82816">
        <w:t> </w:t>
      </w:r>
      <w:r w:rsidR="00A82816" w:rsidRPr="0018240F">
        <w:t>miljoner</w:t>
      </w:r>
      <w:r w:rsidR="0058230A" w:rsidRPr="0018240F">
        <w:t xml:space="preserve"> euro i betalningar</w:t>
      </w:r>
      <w:r w:rsidRPr="0018240F">
        <w:t>, vilket</w:t>
      </w:r>
      <w:r w:rsidR="00E56438" w:rsidRPr="0018240F">
        <w:t xml:space="preserve"> innebär</w:t>
      </w:r>
      <w:r w:rsidRPr="0018240F">
        <w:t xml:space="preserve"> en minskning med </w:t>
      </w:r>
      <w:r w:rsidR="00001D7C" w:rsidRPr="0018240F">
        <w:t>772</w:t>
      </w:r>
      <w:r w:rsidR="008A65C2">
        <w:t> </w:t>
      </w:r>
      <w:r w:rsidRPr="0018240F">
        <w:t xml:space="preserve">miljoner euro respektive </w:t>
      </w:r>
      <w:r w:rsidR="00001D7C" w:rsidRPr="0018240F">
        <w:t>515</w:t>
      </w:r>
      <w:r w:rsidR="008A65C2">
        <w:t> </w:t>
      </w:r>
      <w:r w:rsidRPr="0018240F">
        <w:t>miljoner euro jämfört med kommissionens förslag.</w:t>
      </w:r>
      <w:r w:rsidR="00001D7C" w:rsidRPr="0018240F">
        <w:t xml:space="preserve"> Därtill pågår även förhandlingar om en halvtidsöversyn av den fleråriga budgetramen för 2021–2027. Utfallet av halvtidsöversynen kan komma att påverka utgiftsnivån på EU-budgeten och därmed även Sveriges EU-avgift.</w:t>
      </w:r>
    </w:p>
    <w:p w14:paraId="4994928E" w14:textId="1713BEEA" w:rsidR="00A82816" w:rsidRPr="00C9117F" w:rsidRDefault="00327EC9" w:rsidP="00D90C56">
      <w:pPr>
        <w:pStyle w:val="Brdtext"/>
        <w:rPr>
          <w:color w:val="000000" w:themeColor="text1"/>
        </w:rPr>
      </w:pPr>
      <w:r w:rsidRPr="0018240F">
        <w:t>I enlighet med vad som ovan anförts är restriktivitet</w:t>
      </w:r>
      <w:r w:rsidRPr="00CB373C">
        <w:t xml:space="preserve"> en grundläggande hållning för regeringen i den fortsatta behandlingen av budgetförslaget för 2024. Detta innebär </w:t>
      </w:r>
      <w:proofErr w:type="gramStart"/>
      <w:r w:rsidRPr="00CB373C">
        <w:t>bl.a.</w:t>
      </w:r>
      <w:proofErr w:type="gramEnd"/>
      <w:r w:rsidRPr="00CB373C">
        <w:t xml:space="preserve"> att betalningsanslagen bör läggas på rimliga nivåer, att ändamålsenliga och effektiva program som ger ett tydligt europeiskt mervärde ska prioriteras samt att tillräckliga marginaler upprätthålls mellan årsbudgeten och utgiftstaken</w:t>
      </w:r>
      <w:r>
        <w:t xml:space="preserve"> för både åtaganden och betalningar</w:t>
      </w:r>
      <w:r w:rsidRPr="00CB373C">
        <w:t>.</w:t>
      </w:r>
    </w:p>
    <w:p w14:paraId="6737E973" w14:textId="1C705AC1" w:rsidR="009B5012" w:rsidRPr="002B02CE" w:rsidRDefault="000F4B0F" w:rsidP="000F4B0F">
      <w:pPr>
        <w:pStyle w:val="Rubrik2"/>
        <w:numPr>
          <w:ilvl w:val="0"/>
          <w:numId w:val="0"/>
        </w:numPr>
        <w:ind w:left="1134" w:hanging="1134"/>
        <w:rPr>
          <w:color w:val="auto"/>
        </w:rPr>
      </w:pPr>
      <w:bookmarkStart w:id="11" w:name="_Toc146548339"/>
      <w:r>
        <w:rPr>
          <w:color w:val="auto"/>
        </w:rPr>
        <w:t>2.8</w:t>
      </w:r>
      <w:r>
        <w:rPr>
          <w:color w:val="auto"/>
        </w:rPr>
        <w:tab/>
      </w:r>
      <w:r w:rsidR="009B5012">
        <w:rPr>
          <w:color w:val="auto"/>
        </w:rPr>
        <w:t>Budgetförslag</w:t>
      </w:r>
      <w:bookmarkEnd w:id="11"/>
    </w:p>
    <w:p w14:paraId="7AF84442" w14:textId="5F9CB3CC" w:rsidR="009B5012" w:rsidRDefault="000F4B0F" w:rsidP="000F4B0F">
      <w:pPr>
        <w:pStyle w:val="Rubrik3"/>
        <w:numPr>
          <w:ilvl w:val="0"/>
          <w:numId w:val="0"/>
        </w:numPr>
        <w:spacing w:before="0"/>
        <w:ind w:left="1134" w:hanging="1134"/>
      </w:pPr>
      <w:bookmarkStart w:id="12" w:name="_Toc81922061"/>
      <w:bookmarkStart w:id="13" w:name="_Toc111497673"/>
      <w:bookmarkStart w:id="14" w:name="_Toc118443217"/>
      <w:bookmarkStart w:id="15" w:name="_Toc146548340"/>
      <w:r>
        <w:t>2.8.1</w:t>
      </w:r>
      <w:r>
        <w:tab/>
      </w:r>
      <w:r w:rsidR="009B5012">
        <w:t>1:1 Avgiften till Europeiska unionen</w:t>
      </w:r>
      <w:bookmarkEnd w:id="12"/>
      <w:bookmarkEnd w:id="13"/>
      <w:bookmarkEnd w:id="14"/>
      <w:bookmarkEnd w:id="15"/>
    </w:p>
    <w:p w14:paraId="7A0ED5C8" w14:textId="32453C5F" w:rsidR="00BC418C" w:rsidRPr="00E81E20" w:rsidRDefault="00BC418C" w:rsidP="00BC418C">
      <w:pPr>
        <w:pStyle w:val="TabellRubrik"/>
        <w:spacing w:before="0"/>
      </w:pPr>
      <w:bookmarkStart w:id="16" w:name="_Hlk146545743"/>
      <w:r w:rsidRPr="00E81E20">
        <w:t xml:space="preserve">Tabell </w:t>
      </w:r>
      <w:r w:rsidR="000F4B0F">
        <w:t>2</w:t>
      </w:r>
      <w:r w:rsidRPr="00E81E20">
        <w:t>.</w:t>
      </w:r>
      <w:r w:rsidR="000F4B0F">
        <w:t>6</w:t>
      </w:r>
      <w:r w:rsidRPr="00E81E20">
        <w:tab/>
        <w:t>Anslagsutveckling 1:1 Avgiften till Europeiska unionen</w:t>
      </w:r>
    </w:p>
    <w:p w14:paraId="262C61CE" w14:textId="0D4FCD6D" w:rsidR="00BC418C" w:rsidRPr="00E81E20" w:rsidRDefault="00BC418C" w:rsidP="00B02C4F">
      <w:pPr>
        <w:pStyle w:val="TabellUnderrubrik"/>
      </w:pPr>
      <w:r w:rsidRPr="00E81E20">
        <w:t>Tusental kronor</w:t>
      </w:r>
    </w:p>
    <w:tbl>
      <w:tblPr>
        <w:tblStyle w:val="RKBPTabell"/>
        <w:tblW w:w="5000" w:type="pct"/>
        <w:tblLook w:val="04E0" w:firstRow="1" w:lastRow="1" w:firstColumn="1" w:lastColumn="0" w:noHBand="0" w:noVBand="1"/>
      </w:tblPr>
      <w:tblGrid>
        <w:gridCol w:w="1336"/>
        <w:gridCol w:w="2214"/>
        <w:gridCol w:w="1066"/>
        <w:gridCol w:w="1688"/>
        <w:gridCol w:w="1066"/>
      </w:tblGrid>
      <w:tr w:rsidR="00BC418C" w:rsidRPr="00E81E20" w14:paraId="3F68CE2B" w14:textId="77777777" w:rsidTr="00BC418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06" w:type="pct"/>
            <w:hideMark/>
          </w:tcPr>
          <w:p w14:paraId="4D49EAA5" w14:textId="77777777" w:rsidR="00BC418C" w:rsidRPr="00E81E20" w:rsidRDefault="00BC418C" w:rsidP="00BC418C">
            <w:pPr>
              <w:pStyle w:val="TabellHuvud"/>
            </w:pPr>
            <w:r w:rsidRPr="00E81E20">
              <w:t> </w:t>
            </w:r>
          </w:p>
        </w:tc>
        <w:tc>
          <w:tcPr>
            <w:tcW w:w="1502" w:type="pct"/>
            <w:hideMark/>
          </w:tcPr>
          <w:p w14:paraId="27BB99AE" w14:textId="77777777" w:rsidR="00BC418C" w:rsidRPr="00E81E20" w:rsidRDefault="00BC418C" w:rsidP="00BC418C">
            <w:pPr>
              <w:pStyle w:val="TabellHuvud"/>
              <w:jc w:val="lef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 </w:t>
            </w:r>
          </w:p>
        </w:tc>
        <w:tc>
          <w:tcPr>
            <w:tcW w:w="723" w:type="pct"/>
            <w:hideMark/>
          </w:tcPr>
          <w:p w14:paraId="6303649A" w14:textId="77777777" w:rsidR="00BC418C" w:rsidRPr="00E81E20" w:rsidRDefault="00BC418C" w:rsidP="00BC418C">
            <w:pPr>
              <w:pStyle w:val="TabellHuvud"/>
              <w:jc w:val="lef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 </w:t>
            </w:r>
          </w:p>
        </w:tc>
        <w:tc>
          <w:tcPr>
            <w:tcW w:w="1145" w:type="pct"/>
            <w:hideMark/>
          </w:tcPr>
          <w:p w14:paraId="14375139" w14:textId="77777777" w:rsidR="00BC418C" w:rsidRPr="00E81E20" w:rsidRDefault="00BC418C" w:rsidP="00BC418C">
            <w:pPr>
              <w:pStyle w:val="TabellHuvud"/>
              <w:jc w:val="lef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 </w:t>
            </w:r>
          </w:p>
        </w:tc>
        <w:tc>
          <w:tcPr>
            <w:tcW w:w="723" w:type="pct"/>
            <w:hideMark/>
          </w:tcPr>
          <w:p w14:paraId="2933B30D" w14:textId="77777777" w:rsidR="00BC418C" w:rsidRPr="00E81E20" w:rsidRDefault="00BC418C" w:rsidP="00BC418C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 </w:t>
            </w:r>
          </w:p>
        </w:tc>
      </w:tr>
      <w:tr w:rsidR="00BC418C" w:rsidRPr="00E81E20" w14:paraId="14EEA657" w14:textId="77777777" w:rsidTr="00BC418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06" w:type="pct"/>
            <w:vAlign w:val="top"/>
            <w:hideMark/>
          </w:tcPr>
          <w:p w14:paraId="32BA164C" w14:textId="77777777" w:rsidR="00BC418C" w:rsidRPr="00E81E20" w:rsidRDefault="00BC418C" w:rsidP="00BC418C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2022</w:t>
            </w:r>
          </w:p>
        </w:tc>
        <w:tc>
          <w:tcPr>
            <w:tcW w:w="1502" w:type="pct"/>
            <w:vAlign w:val="top"/>
            <w:hideMark/>
          </w:tcPr>
          <w:p w14:paraId="27F630CF" w14:textId="77777777" w:rsidR="00BC418C" w:rsidRPr="00E81E20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Utfall</w:t>
            </w:r>
          </w:p>
        </w:tc>
        <w:tc>
          <w:tcPr>
            <w:tcW w:w="723" w:type="pct"/>
            <w:hideMark/>
          </w:tcPr>
          <w:p w14:paraId="2ABB4ED1" w14:textId="77777777" w:rsidR="00BC418C" w:rsidRPr="00E81E20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48 239 731</w:t>
            </w:r>
          </w:p>
        </w:tc>
        <w:tc>
          <w:tcPr>
            <w:tcW w:w="1145" w:type="pct"/>
            <w:vAlign w:val="top"/>
            <w:hideMark/>
          </w:tcPr>
          <w:p w14:paraId="6ECB64B1" w14:textId="77777777" w:rsidR="00BC418C" w:rsidRPr="00E81E20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Anslagssparande</w:t>
            </w:r>
          </w:p>
        </w:tc>
        <w:tc>
          <w:tcPr>
            <w:tcW w:w="723" w:type="pct"/>
            <w:hideMark/>
          </w:tcPr>
          <w:p w14:paraId="0BE2C00F" w14:textId="77777777" w:rsidR="00BC418C" w:rsidRPr="00E81E20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-1 482 640</w:t>
            </w:r>
          </w:p>
        </w:tc>
      </w:tr>
      <w:tr w:rsidR="00BC418C" w:rsidRPr="00E81E20" w14:paraId="3405F798" w14:textId="77777777" w:rsidTr="00BC418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06" w:type="pct"/>
            <w:vAlign w:val="top"/>
            <w:hideMark/>
          </w:tcPr>
          <w:p w14:paraId="22701580" w14:textId="77777777" w:rsidR="00BC418C" w:rsidRPr="00E81E20" w:rsidRDefault="00BC418C" w:rsidP="00BC418C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2023</w:t>
            </w:r>
          </w:p>
        </w:tc>
        <w:tc>
          <w:tcPr>
            <w:tcW w:w="1502" w:type="pct"/>
            <w:vAlign w:val="top"/>
            <w:hideMark/>
          </w:tcPr>
          <w:p w14:paraId="40F58453" w14:textId="77777777" w:rsidR="00BC418C" w:rsidRPr="00E81E20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Anslag</w:t>
            </w:r>
          </w:p>
        </w:tc>
        <w:tc>
          <w:tcPr>
            <w:tcW w:w="723" w:type="pct"/>
            <w:hideMark/>
          </w:tcPr>
          <w:p w14:paraId="25E2402B" w14:textId="77777777" w:rsidR="00BC418C" w:rsidRPr="00E81E20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45 869 852</w:t>
            </w:r>
            <w:r w:rsidRPr="00E81E20">
              <w:rPr>
                <w:color w:val="000000"/>
                <w:szCs w:val="16"/>
                <w:vertAlign w:val="superscript"/>
              </w:rPr>
              <w:t>1</w:t>
            </w:r>
          </w:p>
        </w:tc>
        <w:tc>
          <w:tcPr>
            <w:tcW w:w="1145" w:type="pct"/>
            <w:vAlign w:val="top"/>
            <w:hideMark/>
          </w:tcPr>
          <w:p w14:paraId="73C46731" w14:textId="77777777" w:rsidR="00BC418C" w:rsidRPr="00E81E20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Utgiftsprognos</w:t>
            </w:r>
          </w:p>
        </w:tc>
        <w:tc>
          <w:tcPr>
            <w:tcW w:w="723" w:type="pct"/>
            <w:hideMark/>
          </w:tcPr>
          <w:p w14:paraId="50B7BE22" w14:textId="77777777" w:rsidR="00BC418C" w:rsidRPr="00E81E20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43 358 274</w:t>
            </w:r>
          </w:p>
        </w:tc>
      </w:tr>
      <w:tr w:rsidR="00BC418C" w:rsidRPr="00E81E20" w14:paraId="3EDF13CC" w14:textId="77777777" w:rsidTr="00BC418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06" w:type="pct"/>
            <w:vAlign w:val="top"/>
            <w:hideMark/>
          </w:tcPr>
          <w:p w14:paraId="63F84281" w14:textId="77777777" w:rsidR="00BC418C" w:rsidRPr="00E81E20" w:rsidRDefault="00BC418C" w:rsidP="00BC418C">
            <w:pPr>
              <w:pStyle w:val="Tabell"/>
              <w:rPr>
                <w:b/>
                <w:bCs/>
                <w:szCs w:val="16"/>
              </w:rPr>
            </w:pPr>
            <w:r w:rsidRPr="00E81E20">
              <w:rPr>
                <w:b/>
                <w:bCs/>
                <w:szCs w:val="16"/>
              </w:rPr>
              <w:t>2024</w:t>
            </w:r>
          </w:p>
        </w:tc>
        <w:tc>
          <w:tcPr>
            <w:tcW w:w="1502" w:type="pct"/>
            <w:vAlign w:val="top"/>
            <w:hideMark/>
          </w:tcPr>
          <w:p w14:paraId="461C4939" w14:textId="77777777" w:rsidR="00BC418C" w:rsidRPr="00EE71F1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Förslag</w:t>
            </w:r>
          </w:p>
        </w:tc>
        <w:tc>
          <w:tcPr>
            <w:tcW w:w="723" w:type="pct"/>
            <w:hideMark/>
          </w:tcPr>
          <w:p w14:paraId="4631DAEF" w14:textId="77777777" w:rsidR="00BC418C" w:rsidRPr="00EE71F1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40 759 809</w:t>
            </w:r>
          </w:p>
        </w:tc>
        <w:tc>
          <w:tcPr>
            <w:tcW w:w="1145" w:type="pct"/>
            <w:vAlign w:val="top"/>
            <w:hideMark/>
          </w:tcPr>
          <w:p w14:paraId="01A8EAC1" w14:textId="77777777" w:rsidR="00BC418C" w:rsidRPr="00EE71F1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 </w:t>
            </w:r>
          </w:p>
        </w:tc>
        <w:tc>
          <w:tcPr>
            <w:tcW w:w="723" w:type="pct"/>
            <w:hideMark/>
          </w:tcPr>
          <w:p w14:paraId="48429F1E" w14:textId="77777777" w:rsidR="00BC418C" w:rsidRPr="00E81E20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81E20">
              <w:rPr>
                <w:b/>
                <w:bCs/>
                <w:szCs w:val="16"/>
              </w:rPr>
              <w:t> </w:t>
            </w:r>
          </w:p>
        </w:tc>
      </w:tr>
      <w:tr w:rsidR="00BC418C" w:rsidRPr="00E81E20" w14:paraId="69DDBA04" w14:textId="77777777" w:rsidTr="00BC418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06" w:type="pct"/>
            <w:vAlign w:val="top"/>
            <w:hideMark/>
          </w:tcPr>
          <w:p w14:paraId="0F074C82" w14:textId="77777777" w:rsidR="00BC418C" w:rsidRPr="00E81E20" w:rsidRDefault="00BC418C" w:rsidP="00BC418C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2025</w:t>
            </w:r>
          </w:p>
        </w:tc>
        <w:tc>
          <w:tcPr>
            <w:tcW w:w="1502" w:type="pct"/>
            <w:vAlign w:val="top"/>
            <w:hideMark/>
          </w:tcPr>
          <w:p w14:paraId="260ED113" w14:textId="77777777" w:rsidR="00BC418C" w:rsidRPr="00EE71F1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Beräknat</w:t>
            </w:r>
          </w:p>
        </w:tc>
        <w:tc>
          <w:tcPr>
            <w:tcW w:w="723" w:type="pct"/>
            <w:hideMark/>
          </w:tcPr>
          <w:p w14:paraId="21778212" w14:textId="77777777" w:rsidR="00BC418C" w:rsidRPr="00EE71F1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52 187 910</w:t>
            </w:r>
          </w:p>
        </w:tc>
        <w:tc>
          <w:tcPr>
            <w:tcW w:w="1145" w:type="pct"/>
            <w:vAlign w:val="top"/>
            <w:hideMark/>
          </w:tcPr>
          <w:p w14:paraId="00C5C0EA" w14:textId="77777777" w:rsidR="00BC418C" w:rsidRPr="00EE71F1" w:rsidRDefault="00BC418C" w:rsidP="00BC418C">
            <w:pPr>
              <w:pStyle w:val="Tabell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723" w:type="pct"/>
            <w:hideMark/>
          </w:tcPr>
          <w:p w14:paraId="3D86725A" w14:textId="77777777" w:rsidR="00BC418C" w:rsidRPr="00E81E20" w:rsidRDefault="00BC418C" w:rsidP="00BC418C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</w:tr>
      <w:tr w:rsidR="00BC418C" w:rsidRPr="00E81E20" w14:paraId="56742513" w14:textId="77777777" w:rsidTr="00BC418C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06" w:type="pct"/>
            <w:vAlign w:val="top"/>
            <w:hideMark/>
          </w:tcPr>
          <w:p w14:paraId="7A361027" w14:textId="77777777" w:rsidR="00BC418C" w:rsidRPr="00E81E20" w:rsidRDefault="00BC418C" w:rsidP="00BC418C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2026</w:t>
            </w:r>
          </w:p>
        </w:tc>
        <w:tc>
          <w:tcPr>
            <w:tcW w:w="1502" w:type="pct"/>
            <w:vAlign w:val="top"/>
            <w:hideMark/>
          </w:tcPr>
          <w:p w14:paraId="0716AD2B" w14:textId="77777777" w:rsidR="00BC418C" w:rsidRPr="00EE71F1" w:rsidRDefault="00BC418C" w:rsidP="00BC418C">
            <w:pPr>
              <w:pStyle w:val="Tabell"/>
              <w:jc w:val="left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Beräknat</w:t>
            </w:r>
          </w:p>
        </w:tc>
        <w:tc>
          <w:tcPr>
            <w:tcW w:w="723" w:type="pct"/>
            <w:hideMark/>
          </w:tcPr>
          <w:p w14:paraId="0BFE0DFC" w14:textId="77777777" w:rsidR="00BC418C" w:rsidRPr="00EE71F1" w:rsidRDefault="00BC418C" w:rsidP="00BC418C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52 896 875</w:t>
            </w:r>
          </w:p>
        </w:tc>
        <w:tc>
          <w:tcPr>
            <w:tcW w:w="1145" w:type="pct"/>
            <w:vAlign w:val="top"/>
            <w:hideMark/>
          </w:tcPr>
          <w:p w14:paraId="2C6B3B57" w14:textId="77777777" w:rsidR="00BC418C" w:rsidRPr="00EE71F1" w:rsidRDefault="00BC418C" w:rsidP="00BC418C">
            <w:pPr>
              <w:pStyle w:val="Tabell"/>
              <w:jc w:val="left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723" w:type="pct"/>
            <w:hideMark/>
          </w:tcPr>
          <w:p w14:paraId="28D03453" w14:textId="77777777" w:rsidR="00BC418C" w:rsidRPr="00E81E20" w:rsidRDefault="00BC418C" w:rsidP="00BC418C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</w:tr>
    </w:tbl>
    <w:p w14:paraId="511A51D7" w14:textId="77777777" w:rsidR="00BC418C" w:rsidRDefault="00BC418C" w:rsidP="00BC418C">
      <w:pPr>
        <w:pStyle w:val="TabellFotnot"/>
        <w:rPr>
          <w:rFonts w:ascii="Calibri" w:hAnsi="Calibri" w:cs="Calibri"/>
        </w:rPr>
      </w:pPr>
      <w:r w:rsidRPr="00E81E20">
        <w:rPr>
          <w:color w:val="000000"/>
          <w:vertAlign w:val="superscript"/>
        </w:rPr>
        <w:t>1</w:t>
      </w:r>
      <w:r w:rsidRPr="00E81E20">
        <w:t xml:space="preserve"> Inklusive beslut om ändringar i statens budget 2023 och förslag till ändringar i samband med denna proposition.</w:t>
      </w:r>
    </w:p>
    <w:bookmarkEnd w:id="16"/>
    <w:p w14:paraId="75B271EE" w14:textId="77777777" w:rsidR="00BC418C" w:rsidRDefault="00BC418C" w:rsidP="00BC418C">
      <w:pPr>
        <w:pStyle w:val="Rubrik4utannumrering"/>
      </w:pPr>
      <w:r>
        <w:t>Ändamål</w:t>
      </w:r>
    </w:p>
    <w:p w14:paraId="0345D158" w14:textId="77777777" w:rsidR="000A5B0D" w:rsidRDefault="00BC418C" w:rsidP="00BC418C">
      <w:pPr>
        <w:pStyle w:val="Brdtext"/>
        <w:rPr>
          <w:rFonts w:ascii="Garamond" w:hAnsi="Garamond" w:cs="Calibri"/>
        </w:rPr>
        <w:sectPr w:rsidR="000A5B0D" w:rsidSect="000A5B0D">
          <w:footerReference w:type="default" r:id="rId29"/>
          <w:type w:val="oddPage"/>
          <w:pgSz w:w="11906" w:h="16838" w:code="9"/>
          <w:pgMar w:top="1304" w:right="2268" w:bottom="1247" w:left="2268" w:header="567" w:footer="624" w:gutter="0"/>
          <w:cols w:space="708"/>
          <w:docGrid w:linePitch="360"/>
        </w:sectPr>
      </w:pPr>
      <w:r>
        <w:rPr>
          <w:rFonts w:ascii="Garamond" w:hAnsi="Garamond" w:cs="Calibri"/>
        </w:rPr>
        <w:t xml:space="preserve">Anslaget får användas för utgifter för betalning av Sveriges avgift till Europeiska unionens allmänna budget. Anslaget får även användas för eventuella krav från </w:t>
      </w:r>
    </w:p>
    <w:p w14:paraId="59C9B26B" w14:textId="77777777" w:rsidR="00BC418C" w:rsidRDefault="00BC418C" w:rsidP="00BC418C">
      <w:pPr>
        <w:pStyle w:val="Brdtext"/>
        <w:rPr>
          <w:sz w:val="20"/>
          <w:szCs w:val="20"/>
        </w:rPr>
      </w:pPr>
      <w:r w:rsidRPr="00C51C3F">
        <w:lastRenderedPageBreak/>
        <w:t>Europeiska kommissionen på dröjsmålsränta på grund av försenade inbetalningar av egna medel</w:t>
      </w:r>
      <w:r>
        <w:rPr>
          <w:rFonts w:ascii="Garamond" w:hAnsi="Garamond" w:cs="Calibri"/>
        </w:rPr>
        <w:t>.</w:t>
      </w:r>
    </w:p>
    <w:p w14:paraId="7D548F07" w14:textId="33171C6B" w:rsidR="00122F04" w:rsidRDefault="00122F04" w:rsidP="00C51C3F">
      <w:pPr>
        <w:pStyle w:val="Rubrik4utannumrering"/>
      </w:pPr>
      <w:r w:rsidRPr="00C51C3F">
        <w:t>Skälen</w:t>
      </w:r>
      <w:r w:rsidRPr="00EA66B6">
        <w:t xml:space="preserve"> för regeringens förslag</w:t>
      </w:r>
    </w:p>
    <w:p w14:paraId="30C6551A" w14:textId="2A086E1D" w:rsidR="00842114" w:rsidRPr="00E81E20" w:rsidRDefault="00842114" w:rsidP="00C51C3F">
      <w:pPr>
        <w:pStyle w:val="TabellRubrik"/>
        <w:spacing w:before="0"/>
      </w:pPr>
      <w:bookmarkStart w:id="17" w:name="_Ref146549432"/>
      <w:bookmarkStart w:id="18" w:name="_Hlk146545815"/>
      <w:r w:rsidRPr="00E81E20">
        <w:t xml:space="preserve">Tabell </w:t>
      </w:r>
      <w:r w:rsidR="00563876">
        <w:t>2</w:t>
      </w:r>
      <w:r w:rsidRPr="00E81E20">
        <w:t>.</w:t>
      </w:r>
      <w:bookmarkEnd w:id="17"/>
      <w:r w:rsidR="00563876">
        <w:t>7</w:t>
      </w:r>
      <w:r w:rsidRPr="00E81E20">
        <w:tab/>
        <w:t>Förändringar av anslagsnivån 2024–2026 för 1:1 Avgiften till Europeiska unionen</w:t>
      </w:r>
    </w:p>
    <w:p w14:paraId="43BB80BD" w14:textId="4A244761" w:rsidR="00842114" w:rsidRPr="00E81E20" w:rsidRDefault="00842114" w:rsidP="00B02C4F">
      <w:pPr>
        <w:pStyle w:val="TabellUnderrubrik"/>
      </w:pPr>
      <w:r w:rsidRPr="00E81E20">
        <w:t>Tusental kronor</w:t>
      </w:r>
    </w:p>
    <w:tbl>
      <w:tblPr>
        <w:tblStyle w:val="RKBPTabell"/>
        <w:tblW w:w="5000" w:type="pct"/>
        <w:tblLook w:val="04E0" w:firstRow="1" w:lastRow="1" w:firstColumn="1" w:lastColumn="0" w:noHBand="0" w:noVBand="1"/>
      </w:tblPr>
      <w:tblGrid>
        <w:gridCol w:w="4424"/>
        <w:gridCol w:w="982"/>
        <w:gridCol w:w="982"/>
        <w:gridCol w:w="982"/>
      </w:tblGrid>
      <w:tr w:rsidR="00842114" w:rsidRPr="00E81E20" w14:paraId="53C47812" w14:textId="77777777" w:rsidTr="0084211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hideMark/>
          </w:tcPr>
          <w:p w14:paraId="393560B9" w14:textId="77777777" w:rsidR="00842114" w:rsidRPr="00E81E20" w:rsidRDefault="00842114" w:rsidP="00842114">
            <w:pPr>
              <w:pStyle w:val="TabellHuvud"/>
            </w:pPr>
            <w:r w:rsidRPr="00E81E20">
              <w:t> </w:t>
            </w:r>
          </w:p>
        </w:tc>
        <w:tc>
          <w:tcPr>
            <w:tcW w:w="666" w:type="pct"/>
            <w:hideMark/>
          </w:tcPr>
          <w:p w14:paraId="4FCC71FF" w14:textId="77777777" w:rsidR="00842114" w:rsidRPr="00E81E20" w:rsidRDefault="00842114" w:rsidP="00842114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2024</w:t>
            </w:r>
          </w:p>
        </w:tc>
        <w:tc>
          <w:tcPr>
            <w:tcW w:w="666" w:type="pct"/>
            <w:hideMark/>
          </w:tcPr>
          <w:p w14:paraId="713E26D7" w14:textId="77777777" w:rsidR="00842114" w:rsidRPr="00E81E20" w:rsidRDefault="00842114" w:rsidP="00842114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2025</w:t>
            </w:r>
          </w:p>
        </w:tc>
        <w:tc>
          <w:tcPr>
            <w:tcW w:w="666" w:type="pct"/>
            <w:hideMark/>
          </w:tcPr>
          <w:p w14:paraId="7864F2D3" w14:textId="77777777" w:rsidR="00842114" w:rsidRPr="00E81E20" w:rsidRDefault="00842114" w:rsidP="00842114">
            <w:pPr>
              <w:pStyle w:val="TabellHuvud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E81E20">
              <w:t>2026</w:t>
            </w:r>
          </w:p>
        </w:tc>
      </w:tr>
      <w:tr w:rsidR="00842114" w:rsidRPr="00E81E20" w14:paraId="0BCFC815" w14:textId="77777777" w:rsidTr="0084211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333F2847" w14:textId="77777777" w:rsidR="00842114" w:rsidRPr="00E81E20" w:rsidRDefault="00842114" w:rsidP="00842114">
            <w:pPr>
              <w:pStyle w:val="Tabell"/>
              <w:rPr>
                <w:b/>
                <w:bCs/>
                <w:szCs w:val="16"/>
              </w:rPr>
            </w:pPr>
            <w:r w:rsidRPr="00E81E20">
              <w:rPr>
                <w:b/>
                <w:bCs/>
                <w:szCs w:val="16"/>
              </w:rPr>
              <w:t>Anvisat 2023</w:t>
            </w:r>
            <w:r w:rsidRPr="00E81E20">
              <w:rPr>
                <w:b/>
                <w:bCs/>
                <w:color w:val="000000"/>
                <w:szCs w:val="16"/>
                <w:vertAlign w:val="superscript"/>
              </w:rPr>
              <w:t>1</w:t>
            </w:r>
          </w:p>
        </w:tc>
        <w:tc>
          <w:tcPr>
            <w:tcW w:w="666" w:type="pct"/>
            <w:hideMark/>
          </w:tcPr>
          <w:p w14:paraId="18F8E830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81E20">
              <w:rPr>
                <w:b/>
                <w:bCs/>
                <w:szCs w:val="16"/>
              </w:rPr>
              <w:t>45 869 852</w:t>
            </w:r>
          </w:p>
        </w:tc>
        <w:tc>
          <w:tcPr>
            <w:tcW w:w="666" w:type="pct"/>
            <w:hideMark/>
          </w:tcPr>
          <w:p w14:paraId="1FF03C5A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81E20">
              <w:rPr>
                <w:b/>
                <w:bCs/>
                <w:szCs w:val="16"/>
              </w:rPr>
              <w:t>45 869 852</w:t>
            </w:r>
          </w:p>
        </w:tc>
        <w:tc>
          <w:tcPr>
            <w:tcW w:w="666" w:type="pct"/>
            <w:hideMark/>
          </w:tcPr>
          <w:p w14:paraId="5E480409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81E20">
              <w:rPr>
                <w:b/>
                <w:bCs/>
                <w:szCs w:val="16"/>
              </w:rPr>
              <w:t>45 869 852</w:t>
            </w:r>
          </w:p>
        </w:tc>
      </w:tr>
      <w:tr w:rsidR="00842114" w:rsidRPr="00E81E20" w14:paraId="6C1D38C3" w14:textId="77777777" w:rsidTr="0084211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3D3B75F1" w14:textId="77777777" w:rsidR="00842114" w:rsidRPr="00E81E20" w:rsidRDefault="00842114" w:rsidP="00842114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Beslutade, föreslagna och aviserade reformer</w:t>
            </w:r>
          </w:p>
        </w:tc>
        <w:tc>
          <w:tcPr>
            <w:tcW w:w="666" w:type="pct"/>
            <w:hideMark/>
          </w:tcPr>
          <w:p w14:paraId="2D286DC0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0307385E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470A2AEA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</w:tr>
      <w:tr w:rsidR="00842114" w:rsidRPr="00E81E20" w14:paraId="60376A0B" w14:textId="77777777" w:rsidTr="0084211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381774F2" w14:textId="77777777" w:rsidR="00842114" w:rsidRPr="00E81E20" w:rsidRDefault="00842114" w:rsidP="00842114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Makroekonomisk utveckling</w:t>
            </w:r>
          </w:p>
        </w:tc>
        <w:tc>
          <w:tcPr>
            <w:tcW w:w="666" w:type="pct"/>
            <w:hideMark/>
          </w:tcPr>
          <w:p w14:paraId="76EE3529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2B7A7083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133B2CEE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</w:tr>
      <w:tr w:rsidR="00842114" w:rsidRPr="00E81E20" w14:paraId="75A8A913" w14:textId="77777777" w:rsidTr="0084211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48EC220E" w14:textId="77777777" w:rsidR="00842114" w:rsidRPr="00E81E20" w:rsidRDefault="00842114" w:rsidP="00842114">
            <w:pPr>
              <w:pStyle w:val="Tabell"/>
              <w:rPr>
                <w:szCs w:val="16"/>
              </w:rPr>
            </w:pPr>
            <w:r w:rsidRPr="00E81E20">
              <w:rPr>
                <w:szCs w:val="16"/>
              </w:rPr>
              <w:t>Volymer</w:t>
            </w:r>
          </w:p>
        </w:tc>
        <w:tc>
          <w:tcPr>
            <w:tcW w:w="666" w:type="pct"/>
            <w:hideMark/>
          </w:tcPr>
          <w:p w14:paraId="25E348CE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1B6CD8E3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39C92BF8" w14:textId="77777777" w:rsidR="00842114" w:rsidRPr="00E81E20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81E20">
              <w:rPr>
                <w:szCs w:val="16"/>
              </w:rPr>
              <w:t> </w:t>
            </w:r>
          </w:p>
        </w:tc>
      </w:tr>
      <w:tr w:rsidR="00842114" w:rsidRPr="00EE71F1" w14:paraId="4055BEAB" w14:textId="77777777" w:rsidTr="0084211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626B31E4" w14:textId="77777777" w:rsidR="00842114" w:rsidRPr="00EE71F1" w:rsidRDefault="00842114" w:rsidP="00842114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Överföring till/från andra anslag</w:t>
            </w:r>
          </w:p>
        </w:tc>
        <w:tc>
          <w:tcPr>
            <w:tcW w:w="666" w:type="pct"/>
            <w:hideMark/>
          </w:tcPr>
          <w:p w14:paraId="4565D88F" w14:textId="77777777" w:rsidR="00842114" w:rsidRPr="00EE71F1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6F31D2E4" w14:textId="77777777" w:rsidR="00842114" w:rsidRPr="00EE71F1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  <w:tc>
          <w:tcPr>
            <w:tcW w:w="666" w:type="pct"/>
            <w:hideMark/>
          </w:tcPr>
          <w:p w14:paraId="65747913" w14:textId="77777777" w:rsidR="00842114" w:rsidRPr="00EE71F1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 </w:t>
            </w:r>
          </w:p>
        </w:tc>
      </w:tr>
      <w:tr w:rsidR="00842114" w:rsidRPr="00EE71F1" w14:paraId="1F37C147" w14:textId="77777777" w:rsidTr="0084211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34808E1F" w14:textId="77777777" w:rsidR="00842114" w:rsidRPr="00EE71F1" w:rsidRDefault="00842114" w:rsidP="00842114">
            <w:pPr>
              <w:pStyle w:val="Tabell"/>
              <w:rPr>
                <w:szCs w:val="16"/>
              </w:rPr>
            </w:pPr>
            <w:r w:rsidRPr="00EE71F1">
              <w:rPr>
                <w:szCs w:val="16"/>
              </w:rPr>
              <w:t>Övrigt</w:t>
            </w:r>
          </w:p>
        </w:tc>
        <w:tc>
          <w:tcPr>
            <w:tcW w:w="666" w:type="pct"/>
            <w:hideMark/>
          </w:tcPr>
          <w:p w14:paraId="42D91999" w14:textId="77777777" w:rsidR="00842114" w:rsidRPr="00EE71F1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-5 110 043</w:t>
            </w:r>
          </w:p>
        </w:tc>
        <w:tc>
          <w:tcPr>
            <w:tcW w:w="666" w:type="pct"/>
            <w:hideMark/>
          </w:tcPr>
          <w:p w14:paraId="1DB7D05C" w14:textId="77777777" w:rsidR="00842114" w:rsidRPr="00EE71F1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6 318 058</w:t>
            </w:r>
          </w:p>
        </w:tc>
        <w:tc>
          <w:tcPr>
            <w:tcW w:w="666" w:type="pct"/>
            <w:hideMark/>
          </w:tcPr>
          <w:p w14:paraId="2FC121BB" w14:textId="77777777" w:rsidR="00842114" w:rsidRPr="00EE71F1" w:rsidRDefault="00842114" w:rsidP="00842114">
            <w:pPr>
              <w:pStyle w:val="Tabell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16"/>
              </w:rPr>
            </w:pPr>
            <w:r w:rsidRPr="00EE71F1">
              <w:rPr>
                <w:szCs w:val="16"/>
              </w:rPr>
              <w:t>7 027 023</w:t>
            </w:r>
          </w:p>
        </w:tc>
      </w:tr>
      <w:tr w:rsidR="00842114" w:rsidRPr="00EE71F1" w14:paraId="542ED5A5" w14:textId="77777777" w:rsidTr="00842114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01" w:type="pct"/>
            <w:vAlign w:val="top"/>
            <w:hideMark/>
          </w:tcPr>
          <w:p w14:paraId="38FE7911" w14:textId="77777777" w:rsidR="00842114" w:rsidRPr="00EE71F1" w:rsidRDefault="00842114" w:rsidP="00842114">
            <w:pPr>
              <w:pStyle w:val="Tabell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Förslag/beräknat anslag</w:t>
            </w:r>
          </w:p>
        </w:tc>
        <w:tc>
          <w:tcPr>
            <w:tcW w:w="666" w:type="pct"/>
            <w:hideMark/>
          </w:tcPr>
          <w:p w14:paraId="15774477" w14:textId="77777777" w:rsidR="00842114" w:rsidRPr="00EE71F1" w:rsidRDefault="00842114" w:rsidP="00842114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40 759 809</w:t>
            </w:r>
          </w:p>
        </w:tc>
        <w:tc>
          <w:tcPr>
            <w:tcW w:w="666" w:type="pct"/>
            <w:hideMark/>
          </w:tcPr>
          <w:p w14:paraId="1B8A410E" w14:textId="77777777" w:rsidR="00842114" w:rsidRPr="00EE71F1" w:rsidRDefault="00842114" w:rsidP="00842114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52 187 910</w:t>
            </w:r>
          </w:p>
        </w:tc>
        <w:tc>
          <w:tcPr>
            <w:tcW w:w="666" w:type="pct"/>
            <w:hideMark/>
          </w:tcPr>
          <w:p w14:paraId="21EE75ED" w14:textId="77777777" w:rsidR="00842114" w:rsidRPr="00EE71F1" w:rsidRDefault="00842114" w:rsidP="00842114">
            <w:pPr>
              <w:pStyle w:val="Tabell"/>
              <w:cnfStyle w:val="010000000000" w:firstRow="0" w:lastRow="1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16"/>
              </w:rPr>
            </w:pPr>
            <w:r w:rsidRPr="00EE71F1">
              <w:rPr>
                <w:b/>
                <w:bCs/>
                <w:szCs w:val="16"/>
              </w:rPr>
              <w:t>52 896 875</w:t>
            </w:r>
          </w:p>
        </w:tc>
      </w:tr>
    </w:tbl>
    <w:p w14:paraId="4FBF07EA" w14:textId="77777777" w:rsidR="00842114" w:rsidRPr="00EE71F1" w:rsidRDefault="00842114" w:rsidP="00842114">
      <w:pPr>
        <w:pStyle w:val="Klla"/>
        <w:rPr>
          <w:rFonts w:ascii="Calibri" w:hAnsi="Calibri" w:cs="Calibri"/>
        </w:rPr>
      </w:pPr>
      <w:r w:rsidRPr="00EE71F1">
        <w:rPr>
          <w:color w:val="000000"/>
          <w:vertAlign w:val="superscript"/>
        </w:rPr>
        <w:t>1</w:t>
      </w:r>
      <w:r w:rsidRPr="00EE71F1">
        <w:t xml:space="preserve"> Statens budget enligt riksdagens beslut i december 2022 (bet. 2022/</w:t>
      </w:r>
      <w:proofErr w:type="gramStart"/>
      <w:r w:rsidRPr="00EE71F1">
        <w:t>23:FiU</w:t>
      </w:r>
      <w:proofErr w:type="gramEnd"/>
      <w:r w:rsidRPr="00EE71F1">
        <w:t>10). Beloppet är således exklusive beslut om ändringar i statens budget.</w:t>
      </w:r>
    </w:p>
    <w:bookmarkEnd w:id="18"/>
    <w:p w14:paraId="7EC7DB05" w14:textId="22D4304E" w:rsidR="00122F04" w:rsidRPr="00EE71F1" w:rsidRDefault="00122F04" w:rsidP="00122F04">
      <w:pPr>
        <w:pStyle w:val="Brdtextefterstrecklista"/>
        <w:spacing w:before="100" w:beforeAutospacing="1"/>
      </w:pPr>
      <w:r w:rsidRPr="00EE71F1">
        <w:t>Sveriges avgift till EU-budgeten beräknas för 202</w:t>
      </w:r>
      <w:r w:rsidR="007B2B71" w:rsidRPr="00EE71F1">
        <w:t>4</w:t>
      </w:r>
      <w:r w:rsidRPr="00EE71F1">
        <w:t xml:space="preserve"> uppgå </w:t>
      </w:r>
      <w:r w:rsidR="00C767B7" w:rsidRPr="00EE71F1">
        <w:t xml:space="preserve">till </w:t>
      </w:r>
      <w:r w:rsidR="007B2B71" w:rsidRPr="00EE71F1">
        <w:t>40</w:t>
      </w:r>
      <w:r w:rsidR="00C767B7" w:rsidRPr="00EE71F1">
        <w:t> </w:t>
      </w:r>
      <w:r w:rsidR="007B2B71" w:rsidRPr="00EE71F1">
        <w:t>7</w:t>
      </w:r>
      <w:r w:rsidR="00833156" w:rsidRPr="00EE71F1">
        <w:t>59</w:t>
      </w:r>
      <w:r w:rsidR="00C767B7" w:rsidRPr="00EE71F1">
        <w:t> </w:t>
      </w:r>
      <w:r w:rsidR="007B2B71" w:rsidRPr="00EE71F1">
        <w:t>809</w:t>
      </w:r>
      <w:r w:rsidR="00C767B7" w:rsidRPr="00EE71F1">
        <w:t> </w:t>
      </w:r>
      <w:r w:rsidR="00FD55F2" w:rsidRPr="00EE71F1">
        <w:t>00</w:t>
      </w:r>
      <w:r w:rsidR="00A82816" w:rsidRPr="00EE71F1">
        <w:t>0 kronor</w:t>
      </w:r>
      <w:r w:rsidRPr="00EE71F1">
        <w:t>. EU-avgiftens avgiftskomponenters prognostiserade för</w:t>
      </w:r>
      <w:r w:rsidRPr="00EE71F1">
        <w:softHyphen/>
        <w:t>ändring mellan år redovisas under posten övrigt i</w:t>
      </w:r>
      <w:r w:rsidR="00563876" w:rsidRPr="00EE71F1">
        <w:t xml:space="preserve"> tabell 2.7</w:t>
      </w:r>
      <w:r w:rsidRPr="00EE71F1">
        <w:t>. Inkomster från den gemen</w:t>
      </w:r>
      <w:r w:rsidRPr="00EE71F1">
        <w:softHyphen/>
        <w:t>samma tulltaxan utgör, som framgår av avsnitt 2.1, ett av EU:s egna medel och betalas in efter faktisk uppbörd. Medlemsstaterna får behålla 2</w:t>
      </w:r>
      <w:r w:rsidR="00A82816" w:rsidRPr="00EE71F1">
        <w:t>5 procent</w:t>
      </w:r>
      <w:r w:rsidRPr="00EE71F1">
        <w:t xml:space="preserve"> av tulluppbörden. Beloppen i </w:t>
      </w:r>
      <w:r w:rsidR="00563876" w:rsidRPr="00EE71F1">
        <w:t xml:space="preserve">tabell 2.6 </w:t>
      </w:r>
      <w:r w:rsidRPr="00EE71F1">
        <w:t>avser inbetalningarna till Europeiska kommissionen efter avdrag för administrativa kost</w:t>
      </w:r>
      <w:r w:rsidRPr="00EE71F1">
        <w:softHyphen/>
        <w:t>nad</w:t>
      </w:r>
      <w:r w:rsidRPr="00EE71F1">
        <w:softHyphen/>
        <w:t>er. Tulluppbörden redovisas under inkomsttitel 1511 </w:t>
      </w:r>
      <w:r w:rsidRPr="00EE71F1">
        <w:rPr>
          <w:i/>
          <w:iCs/>
        </w:rPr>
        <w:t>Tullmedel</w:t>
      </w:r>
      <w:r w:rsidRPr="00EE71F1">
        <w:t>. Regeringen beräknar att tullavgiften för 202</w:t>
      </w:r>
      <w:r w:rsidR="00FD55F2" w:rsidRPr="00EE71F1">
        <w:t>4</w:t>
      </w:r>
      <w:r w:rsidRPr="00EE71F1">
        <w:t xml:space="preserve"> kommer att uppgå till 7 </w:t>
      </w:r>
      <w:r w:rsidR="00FD55F2" w:rsidRPr="00EE71F1">
        <w:t>376</w:t>
      </w:r>
      <w:r w:rsidRPr="00EE71F1">
        <w:t> miljoner kronor. Den mervärdes</w:t>
      </w:r>
      <w:r w:rsidRPr="00EE71F1">
        <w:softHyphen/>
        <w:t>skattebaserade avgiftskomponenten beräknas som andel av medlemsstaternas mer</w:t>
      </w:r>
      <w:r w:rsidRPr="00EE71F1">
        <w:softHyphen/>
        <w:t>värdes</w:t>
      </w:r>
      <w:r w:rsidRPr="00EE71F1">
        <w:softHyphen/>
        <w:t>skattebas. Sveriges mervärdesskattebaserade avgift beräknas 202</w:t>
      </w:r>
      <w:r w:rsidR="00FD55F2" w:rsidRPr="00EE71F1">
        <w:t>4</w:t>
      </w:r>
      <w:r w:rsidRPr="00EE71F1">
        <w:t xml:space="preserve"> uppgå till </w:t>
      </w:r>
      <w:r w:rsidR="00FD55F2" w:rsidRPr="00EE71F1">
        <w:t>8</w:t>
      </w:r>
      <w:r w:rsidR="0058230A" w:rsidRPr="00EE71F1">
        <w:t> </w:t>
      </w:r>
      <w:r w:rsidR="00FD55F2" w:rsidRPr="00EE71F1">
        <w:t>306</w:t>
      </w:r>
      <w:r w:rsidR="0058230A" w:rsidRPr="00EE71F1">
        <w:t> </w:t>
      </w:r>
      <w:r w:rsidRPr="00EE71F1">
        <w:t>miljoner kronor. Avgiftskomponenten baserad på icke återvunn</w:t>
      </w:r>
      <w:r w:rsidR="008F7495" w:rsidRPr="00EE71F1">
        <w:t>a</w:t>
      </w:r>
      <w:r w:rsidRPr="00EE71F1">
        <w:t xml:space="preserve"> plast</w:t>
      </w:r>
      <w:r w:rsidR="00532603" w:rsidRPr="00EE71F1">
        <w:softHyphen/>
      </w:r>
      <w:r w:rsidR="008F7495" w:rsidRPr="00EE71F1">
        <w:t>förpackningar</w:t>
      </w:r>
      <w:r w:rsidRPr="00EE71F1">
        <w:t xml:space="preserve"> beräknas 202</w:t>
      </w:r>
      <w:r w:rsidR="00FD55F2" w:rsidRPr="00EE71F1">
        <w:t>4</w:t>
      </w:r>
      <w:r w:rsidRPr="00EE71F1">
        <w:t xml:space="preserve"> uppgå till </w:t>
      </w:r>
      <w:r w:rsidR="00A82816" w:rsidRPr="00EE71F1">
        <w:t>1 4</w:t>
      </w:r>
      <w:r w:rsidR="00FD55F2" w:rsidRPr="00EE71F1">
        <w:t>32</w:t>
      </w:r>
      <w:r w:rsidRPr="00EE71F1">
        <w:t> miljoner kronor. Inklusive den svenska reduktionen (se avsnitt 2.1) beräknas Sveriges BNI-baserade avgift under 202</w:t>
      </w:r>
      <w:r w:rsidR="00FD55F2" w:rsidRPr="00EE71F1">
        <w:t>4</w:t>
      </w:r>
      <w:r w:rsidRPr="00EE71F1">
        <w:t xml:space="preserve"> uppgå till </w:t>
      </w:r>
      <w:r w:rsidR="00FD55F2" w:rsidRPr="00EE71F1">
        <w:t>23</w:t>
      </w:r>
      <w:r w:rsidR="009E7727" w:rsidRPr="00EE71F1">
        <w:t> </w:t>
      </w:r>
      <w:r w:rsidR="00FD55F2" w:rsidRPr="00EE71F1">
        <w:t>6</w:t>
      </w:r>
      <w:r w:rsidR="00833156" w:rsidRPr="00EE71F1">
        <w:t>45</w:t>
      </w:r>
      <w:r w:rsidR="009E7727" w:rsidRPr="00EE71F1">
        <w:t> </w:t>
      </w:r>
      <w:r w:rsidRPr="00EE71F1">
        <w:t>miljoner kronor.</w:t>
      </w:r>
    </w:p>
    <w:p w14:paraId="542A5443" w14:textId="082D6381" w:rsidR="00122F04" w:rsidRPr="006F0510" w:rsidRDefault="00122F04" w:rsidP="00122F04">
      <w:pPr>
        <w:pStyle w:val="Brdtext"/>
      </w:pPr>
      <w:r w:rsidRPr="00EE71F1">
        <w:t xml:space="preserve">Regeringen föreslår att </w:t>
      </w:r>
      <w:r w:rsidR="00FD55F2" w:rsidRPr="00EE71F1">
        <w:t>40</w:t>
      </w:r>
      <w:r w:rsidR="0058230A" w:rsidRPr="00EE71F1">
        <w:t> </w:t>
      </w:r>
      <w:r w:rsidR="00FD55F2" w:rsidRPr="00EE71F1">
        <w:t>7</w:t>
      </w:r>
      <w:r w:rsidR="00833156" w:rsidRPr="00EE71F1">
        <w:t>59</w:t>
      </w:r>
      <w:r w:rsidR="0058230A" w:rsidRPr="00EE71F1">
        <w:t> </w:t>
      </w:r>
      <w:r w:rsidR="00FD55F2" w:rsidRPr="00EE71F1">
        <w:t>809</w:t>
      </w:r>
      <w:r w:rsidR="0058230A" w:rsidRPr="00EE71F1">
        <w:t> </w:t>
      </w:r>
      <w:r w:rsidR="00FD55F2" w:rsidRPr="00EE71F1">
        <w:t>00</w:t>
      </w:r>
      <w:r w:rsidR="00A82816" w:rsidRPr="00EE71F1">
        <w:t>0 kronor</w:t>
      </w:r>
      <w:r w:rsidRPr="00EE71F1">
        <w:t xml:space="preserve"> anvisas under anslaget</w:t>
      </w:r>
      <w:r w:rsidR="002C5AA7" w:rsidRPr="00EE71F1">
        <w:t> </w:t>
      </w:r>
      <w:r w:rsidRPr="00EE71F1">
        <w:t>1:1</w:t>
      </w:r>
      <w:r w:rsidR="00BF5358" w:rsidRPr="00EE71F1">
        <w:t> </w:t>
      </w:r>
      <w:r w:rsidRPr="00EE71F1">
        <w:rPr>
          <w:i/>
          <w:iCs/>
        </w:rPr>
        <w:t xml:space="preserve">Avgiften till Europeiska unionen </w:t>
      </w:r>
      <w:r w:rsidRPr="00EE71F1">
        <w:t>för 202</w:t>
      </w:r>
      <w:r w:rsidR="00FD55F2" w:rsidRPr="00EE71F1">
        <w:t>4</w:t>
      </w:r>
      <w:r w:rsidRPr="00EE71F1">
        <w:t>. För 202</w:t>
      </w:r>
      <w:r w:rsidR="00A5781A" w:rsidRPr="00EE71F1">
        <w:t>5</w:t>
      </w:r>
      <w:r w:rsidRPr="00EE71F1">
        <w:t xml:space="preserve"> och 202</w:t>
      </w:r>
      <w:r w:rsidR="00A5781A" w:rsidRPr="00EE71F1">
        <w:t>6</w:t>
      </w:r>
      <w:r w:rsidRPr="00EE71F1">
        <w:t xml:space="preserve"> beräknas anslaget till </w:t>
      </w:r>
      <w:r w:rsidR="00FD55F2" w:rsidRPr="00EE71F1">
        <w:t>52</w:t>
      </w:r>
      <w:r w:rsidR="0058230A" w:rsidRPr="00EE71F1">
        <w:t> </w:t>
      </w:r>
      <w:r w:rsidR="00FD55F2" w:rsidRPr="00EE71F1">
        <w:t>1</w:t>
      </w:r>
      <w:r w:rsidR="00833156" w:rsidRPr="00EE71F1">
        <w:t>87</w:t>
      </w:r>
      <w:r w:rsidR="0058230A" w:rsidRPr="00EE71F1">
        <w:t> </w:t>
      </w:r>
      <w:r w:rsidR="00FD55F2" w:rsidRPr="00EE71F1">
        <w:t>910</w:t>
      </w:r>
      <w:r w:rsidR="0058230A" w:rsidRPr="00EE71F1">
        <w:t> </w:t>
      </w:r>
      <w:r w:rsidR="00FD55F2" w:rsidRPr="00EE71F1">
        <w:t>000</w:t>
      </w:r>
      <w:r w:rsidRPr="00EE71F1">
        <w:t xml:space="preserve"> kronor respektive </w:t>
      </w:r>
      <w:r w:rsidR="00FD55F2" w:rsidRPr="00EE71F1">
        <w:t>52</w:t>
      </w:r>
      <w:r w:rsidR="0058230A" w:rsidRPr="00EE71F1">
        <w:t> </w:t>
      </w:r>
      <w:r w:rsidR="00FD55F2" w:rsidRPr="00EE71F1">
        <w:t>8</w:t>
      </w:r>
      <w:r w:rsidR="00895E94" w:rsidRPr="00EE71F1">
        <w:t>96</w:t>
      </w:r>
      <w:r w:rsidR="0058230A" w:rsidRPr="00EE71F1">
        <w:t> </w:t>
      </w:r>
      <w:r w:rsidR="00FD55F2" w:rsidRPr="00EE71F1">
        <w:t>875</w:t>
      </w:r>
      <w:r w:rsidR="0058230A" w:rsidRPr="00EE71F1">
        <w:t> </w:t>
      </w:r>
      <w:r w:rsidR="00FD55F2" w:rsidRPr="00EE71F1">
        <w:t>00</w:t>
      </w:r>
      <w:r w:rsidR="00A82816" w:rsidRPr="00EE71F1">
        <w:t>0 kronor</w:t>
      </w:r>
      <w:r w:rsidRPr="00EE71F1">
        <w:t>.</w:t>
      </w:r>
      <w:r w:rsidRPr="006F0510">
        <w:t xml:space="preserve"> </w:t>
      </w:r>
    </w:p>
    <w:p w14:paraId="76EF7B82" w14:textId="77777777" w:rsidR="00122F04" w:rsidRPr="006F0510" w:rsidRDefault="00122F04" w:rsidP="00122F04">
      <w:pPr>
        <w:pStyle w:val="Rubrik4utannumrering"/>
        <w:rPr>
          <w:color w:val="auto"/>
        </w:rPr>
      </w:pPr>
      <w:r w:rsidRPr="006F0510">
        <w:rPr>
          <w:color w:val="auto"/>
        </w:rPr>
        <w:t>Bemyndigande om ekonomiska åtaganden</w:t>
      </w:r>
    </w:p>
    <w:p w14:paraId="5C621D04" w14:textId="1BAF4C0D" w:rsidR="00122F04" w:rsidRPr="006F0510" w:rsidRDefault="00122F04" w:rsidP="00122F04">
      <w:pPr>
        <w:pStyle w:val="Brdtextmedram"/>
      </w:pPr>
      <w:r w:rsidRPr="006F0510">
        <w:rPr>
          <w:b/>
          <w:bCs/>
        </w:rPr>
        <w:t>Regeringens förslag:</w:t>
      </w:r>
      <w:r w:rsidRPr="006F0510">
        <w:t xml:space="preserve"> Regeringen </w:t>
      </w:r>
      <w:r w:rsidRPr="00DC666C">
        <w:t xml:space="preserve">bemyndigas att </w:t>
      </w:r>
      <w:r>
        <w:t>under 202</w:t>
      </w:r>
      <w:r w:rsidR="00FD55F2">
        <w:t>4</w:t>
      </w:r>
      <w:r>
        <w:t xml:space="preserve"> </w:t>
      </w:r>
      <w:r w:rsidRPr="00DC666C">
        <w:t>ingå de ekonomiska åtaganden som följer av EU-budgeten för budgetåret 202</w:t>
      </w:r>
      <w:r w:rsidR="00FD55F2">
        <w:t>4</w:t>
      </w:r>
      <w:r w:rsidRPr="00DC666C">
        <w:t>.</w:t>
      </w:r>
      <w:r w:rsidRPr="006F0510">
        <w:t xml:space="preserve"> </w:t>
      </w:r>
    </w:p>
    <w:p w14:paraId="551AA876" w14:textId="02486737" w:rsidR="00122F04" w:rsidRPr="00122F04" w:rsidRDefault="00122F04" w:rsidP="00563876">
      <w:pPr>
        <w:pStyle w:val="Brdtext"/>
      </w:pPr>
      <w:r w:rsidRPr="006F0510">
        <w:rPr>
          <w:b/>
          <w:bCs/>
        </w:rPr>
        <w:t>Skälen för regeringens förslag:</w:t>
      </w:r>
      <w:r w:rsidRPr="006F0510">
        <w:t xml:space="preserve"> Medlemsstaternas avgifter används för att finansiera EU-budgetens betalningar </w:t>
      </w:r>
      <w:r w:rsidRPr="004E4049">
        <w:t>under innevarande år. De åtaganden som staten ingår på området avser EU-budgetens åtagandebemyndiganden för innevarande år, vilka kan resultera i betalningar både innevarande och kommande år. I kommissionens budget</w:t>
      </w:r>
      <w:r>
        <w:softHyphen/>
      </w:r>
      <w:r w:rsidRPr="004E4049">
        <w:t xml:space="preserve">förslag föreslås att åtagandebemyndiganden om </w:t>
      </w:r>
      <w:r w:rsidR="00FD55F2" w:rsidRPr="00FD55F2">
        <w:t>143</w:t>
      </w:r>
      <w:r w:rsidR="00A22936">
        <w:t> </w:t>
      </w:r>
      <w:r w:rsidR="00FD55F2" w:rsidRPr="00FD55F2">
        <w:t>053</w:t>
      </w:r>
      <w:r w:rsidRPr="004E4049">
        <w:t> miljoner euro ska ställas till förfogande för 202</w:t>
      </w:r>
      <w:r w:rsidR="00FD55F2">
        <w:t>4</w:t>
      </w:r>
      <w:r w:rsidRPr="004E4049">
        <w:t xml:space="preserve">. </w:t>
      </w:r>
      <w:r>
        <w:t xml:space="preserve">I enlighet med beslutet om unionens egna medel beräknas </w:t>
      </w:r>
      <w:r w:rsidRPr="004E4049">
        <w:t>Sverige under 202</w:t>
      </w:r>
      <w:r w:rsidR="000713F1">
        <w:t>4</w:t>
      </w:r>
      <w:r w:rsidRPr="004E4049">
        <w:t xml:space="preserve"> betala in ca 2,</w:t>
      </w:r>
      <w:r w:rsidR="000713F1">
        <w:t>3</w:t>
      </w:r>
      <w:r w:rsidRPr="004E4049">
        <w:t> procent av medlemsstaterna</w:t>
      </w:r>
      <w:r>
        <w:t xml:space="preserve">s </w:t>
      </w:r>
      <w:r w:rsidRPr="004E4049">
        <w:t>totala inbetalda avgift</w:t>
      </w:r>
      <w:r>
        <w:softHyphen/>
      </w:r>
      <w:r w:rsidRPr="004E4049">
        <w:t xml:space="preserve">er till EU för att finansiera årsbudgeten. Utöver </w:t>
      </w:r>
      <w:r w:rsidRPr="00A30E3F">
        <w:t>medlemsstaternas inbetalda avgifter har EU även andra intäktskällor</w:t>
      </w:r>
      <w:r>
        <w:t>,</w:t>
      </w:r>
      <w:r w:rsidRPr="00A30E3F">
        <w:t xml:space="preserve"> men de är små i jämförelse med medlems</w:t>
      </w:r>
      <w:r>
        <w:softHyphen/>
      </w:r>
      <w:r w:rsidRPr="00A30E3F">
        <w:t xml:space="preserve">staternas avgift. Av den anledningen kan </w:t>
      </w:r>
      <w:r>
        <w:t>huvuddelen</w:t>
      </w:r>
      <w:r w:rsidRPr="00A30E3F">
        <w:t xml:space="preserve"> av 202</w:t>
      </w:r>
      <w:r w:rsidR="00FD55F2">
        <w:t>4</w:t>
      </w:r>
      <w:r w:rsidRPr="00A30E3F">
        <w:t xml:space="preserve"> års budgets åtagande</w:t>
      </w:r>
      <w:r>
        <w:softHyphen/>
      </w:r>
      <w:r w:rsidRPr="00A30E3F">
        <w:t xml:space="preserve">bemyndiganden på </w:t>
      </w:r>
      <w:r w:rsidR="00FD55F2">
        <w:t>143</w:t>
      </w:r>
      <w:r w:rsidR="00A22936">
        <w:t> </w:t>
      </w:r>
      <w:r w:rsidR="00FD55F2">
        <w:t>053</w:t>
      </w:r>
      <w:r w:rsidRPr="00A30E3F">
        <w:t xml:space="preserve"> miljoner euro antas finansieras av medlemsstaterna, varav </w:t>
      </w:r>
      <w:r w:rsidR="00F11E8A">
        <w:t>ca 2,3</w:t>
      </w:r>
      <w:r w:rsidR="0011374A">
        <w:t> </w:t>
      </w:r>
      <w:r w:rsidR="00F11E8A">
        <w:t>procent kommer att finansieras av Sverige. Förhandlingar om EU:s årsbudget</w:t>
      </w:r>
    </w:p>
    <w:sectPr w:rsidR="00122F04" w:rsidRPr="00122F04" w:rsidSect="000A5B0D">
      <w:footerReference w:type="default" r:id="rId30"/>
      <w:type w:val="oddPage"/>
      <w:pgSz w:w="11906" w:h="16838" w:code="9"/>
      <w:pgMar w:top="1304" w:right="2268" w:bottom="1247" w:left="2268" w:header="567" w:footer="62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DDC556A" w14:textId="77777777" w:rsidR="00EC4131" w:rsidRDefault="00EC4131" w:rsidP="006A6340">
      <w:pPr>
        <w:spacing w:after="0" w:line="240" w:lineRule="auto"/>
      </w:pPr>
      <w:r>
        <w:separator/>
      </w:r>
    </w:p>
  </w:endnote>
  <w:endnote w:type="continuationSeparator" w:id="0">
    <w:p w14:paraId="13908A49" w14:textId="77777777" w:rsidR="00EC4131" w:rsidRDefault="00EC4131" w:rsidP="006A6340">
      <w:pPr>
        <w:spacing w:after="0" w:line="240" w:lineRule="auto"/>
      </w:pPr>
      <w:r>
        <w:continuationSeparator/>
      </w:r>
    </w:p>
  </w:endnote>
  <w:endnote w:type="continuationNotice" w:id="1">
    <w:p w14:paraId="62221F84" w14:textId="77777777" w:rsidR="00157D05" w:rsidRDefault="00157D05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17F2629" w14:textId="7066B9CC" w:rsidR="00AF60F9" w:rsidRPr="00B55039" w:rsidRDefault="00B55039" w:rsidP="00B55039">
    <w:pPr>
      <w:pStyle w:val="Sidfot"/>
    </w:pPr>
    <w:r>
      <w:fldChar w:fldCharType="begin"/>
    </w:r>
    <w:r>
      <w:instrText>PAGE   \* MERGEFORMAT</w:instrText>
    </w:r>
    <w:r>
      <w:fldChar w:fldCharType="separate"/>
    </w:r>
    <w:r>
      <w:t>3</w:t>
    </w:r>
    <w: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81E6CE2" w14:textId="50DAA7A5" w:rsidR="00E04C9B" w:rsidRDefault="00E04C9B">
    <w:pPr>
      <w:pStyle w:val="Sidfot"/>
    </w:pPr>
    <w:r>
      <w:fldChar w:fldCharType="begin"/>
    </w:r>
    <w:r>
      <w:instrText>PAGE   \* MERGEFORMAT</w:instrText>
    </w:r>
    <w:r>
      <w:fldChar w:fldCharType="separate"/>
    </w:r>
    <w:r>
      <w:t>1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82ADD80" w14:textId="118E2C7D" w:rsidR="00A82816" w:rsidRPr="00B55039" w:rsidRDefault="005674A7" w:rsidP="00612729">
    <w:pPr>
      <w:pStyle w:val="Sidfot"/>
    </w:pPr>
    <w:r>
      <w:t>Obs! Detta rättelseblad ersätter s.</w:t>
    </w:r>
    <w:r w:rsidR="009A5221">
      <w:t> </w:t>
    </w:r>
    <w:r w:rsidR="00D91FA3">
      <w:t xml:space="preserve">3 </w:t>
    </w:r>
    <w:r>
      <w:t>av prop.</w:t>
    </w:r>
    <w:r w:rsidR="009A5221">
      <w:t> </w:t>
    </w:r>
    <w:r>
      <w:t>2023/24:1</w:t>
    </w:r>
    <w:r w:rsidR="00D91FA3">
      <w:t>,</w:t>
    </w:r>
    <w:r w:rsidR="001377FB">
      <w:t xml:space="preserve"> </w:t>
    </w:r>
    <w:r w:rsidR="00D91FA3">
      <w:t>utgiftsområde</w:t>
    </w:r>
    <w:r w:rsidR="009A5221">
      <w:t> </w:t>
    </w:r>
    <w:r w:rsidR="00D91FA3">
      <w:t xml:space="preserve">27. </w:t>
    </w:r>
    <w:r w:rsidR="001377FB">
      <w:t>Rättelsen avser avsnitt</w:t>
    </w:r>
    <w:r w:rsidR="009A5221">
      <w:t> </w:t>
    </w:r>
    <w:r w:rsidR="001377FB">
      <w:t>1</w:t>
    </w:r>
    <w:r w:rsidR="00372E82">
      <w:t xml:space="preserve"> Förslag till riksdagsbeslut</w:t>
    </w:r>
    <w:r w:rsidR="000B5FBA">
      <w:t>,</w:t>
    </w:r>
    <w:r w:rsidR="00D91FA3">
      <w:t xml:space="preserve"> </w:t>
    </w:r>
    <w:r w:rsidR="000B5FBA">
      <w:t>t</w:t>
    </w:r>
    <w:r w:rsidR="00D91FA3">
      <w:t>abell 1.1</w:t>
    </w:r>
    <w:r w:rsidR="009A5221">
      <w:t>.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3C41ADF" w14:textId="6E44FCC3" w:rsidR="00AF60F9" w:rsidRPr="000F4B0F" w:rsidRDefault="000F4B0F" w:rsidP="000F4B0F">
    <w:pPr>
      <w:pStyle w:val="Sidfot"/>
    </w:pPr>
    <w:r>
      <w:t xml:space="preserve">Obs! Detta rättelseblad ersätter s. </w:t>
    </w:r>
    <w:r w:rsidR="004802F5">
      <w:t>7</w:t>
    </w:r>
    <w:r>
      <w:t xml:space="preserve"> av prop. 2023/24:1, utgiftsområde 27. Rättelsen avser avsnitt 2.</w:t>
    </w:r>
    <w:r w:rsidR="009902F0">
      <w:t>8.1,</w:t>
    </w:r>
    <w:r>
      <w:t xml:space="preserve"> tabell 2.</w:t>
    </w:r>
    <w:r w:rsidR="009902F0">
      <w:t>7 samt efterföljande text under tabell</w:t>
    </w:r>
    <w:r>
      <w:t>.</w: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F520BEC" w14:textId="5794DE24" w:rsidR="00E04C9B" w:rsidRDefault="003E0FC8" w:rsidP="000F4B0F">
    <w:pPr>
      <w:pStyle w:val="Sidfot"/>
    </w:pPr>
    <w:r>
      <w:t>Obs! Detta rättelseblad ersätter s.</w:t>
    </w:r>
    <w:r w:rsidR="000C4427">
      <w:t> </w:t>
    </w:r>
    <w:r>
      <w:t>6 av prop.</w:t>
    </w:r>
    <w:r w:rsidR="000C4427">
      <w:t> </w:t>
    </w:r>
    <w:r>
      <w:t>2023/24:1, utgiftsområde</w:t>
    </w:r>
    <w:r w:rsidR="000C4427">
      <w:t> </w:t>
    </w:r>
    <w:r>
      <w:t xml:space="preserve">27. Rättelsen avser avsnitt 2.2 Utgiftsutveckling, tabell 2.1 och </w:t>
    </w:r>
    <w:r w:rsidR="000F336E">
      <w:t xml:space="preserve">text under tabellen samt </w:t>
    </w:r>
    <w:r>
      <w:t>tabell 2.2.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776EC5" w14:textId="77777777" w:rsidR="00A82816" w:rsidRPr="00B55039" w:rsidRDefault="003246DC" w:rsidP="00612729">
    <w:pPr>
      <w:pStyle w:val="Sidfo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B71C3F" w14:textId="1B0FA698" w:rsidR="004802F5" w:rsidRPr="000F4B0F" w:rsidRDefault="004802F5" w:rsidP="000F4B0F">
    <w:pPr>
      <w:pStyle w:val="Sidfot"/>
    </w:pPr>
    <w:r>
      <w:t xml:space="preserve">Obs! Detta rättelseblad ersätter s. </w:t>
    </w:r>
    <w:r w:rsidR="009A5221">
      <w:t>7</w:t>
    </w:r>
    <w:r>
      <w:t xml:space="preserve"> av prop. 2023/24:1, utgiftsområde</w:t>
    </w:r>
    <w:r w:rsidR="009A5221">
      <w:t> </w:t>
    </w:r>
    <w:r>
      <w:t>27. Rättelsen avser avsnitt 2.8.1, tabell 2.</w:t>
    </w:r>
    <w:r w:rsidR="009A5221">
      <w:t>3</w:t>
    </w:r>
    <w:r>
      <w:t>.</w:t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38EAFE7" w14:textId="7DD71E44" w:rsidR="000F4B0F" w:rsidRPr="000F4B0F" w:rsidRDefault="000F4B0F" w:rsidP="000F4B0F">
    <w:pPr>
      <w:pStyle w:val="Sidfot"/>
    </w:pPr>
    <w:r>
      <w:t>Obs! Detta rättelseblad ersätter s.</w:t>
    </w:r>
    <w:r w:rsidR="000C4427">
      <w:t> </w:t>
    </w:r>
    <w:r w:rsidR="000A5B0D">
      <w:t>7</w:t>
    </w:r>
    <w:r>
      <w:t xml:space="preserve"> av prop.</w:t>
    </w:r>
    <w:r w:rsidR="000C4427">
      <w:t> </w:t>
    </w:r>
    <w:r>
      <w:t>2023/24:1, utgiftsområde</w:t>
    </w:r>
    <w:r w:rsidR="000C4427">
      <w:t> </w:t>
    </w:r>
    <w:r>
      <w:t>27. Rättelsen avser avsnitt</w:t>
    </w:r>
    <w:r w:rsidR="000C4427">
      <w:t> </w:t>
    </w:r>
    <w:r>
      <w:t>2.</w:t>
    </w:r>
    <w:r w:rsidR="000C4427">
      <w:t>2 Utgiftsutveckling</w:t>
    </w:r>
    <w:r>
      <w:t>, tabell</w:t>
    </w:r>
    <w:r w:rsidR="000C4427">
      <w:t> </w:t>
    </w:r>
    <w:r>
      <w:t>2.</w:t>
    </w:r>
    <w:r w:rsidR="000C4427">
      <w:t>3</w:t>
    </w:r>
    <w:r>
      <w:t>.</w:t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C7DA67D" w14:textId="73FDDDE0" w:rsidR="000A5B0D" w:rsidRPr="000F4B0F" w:rsidRDefault="000A5B0D" w:rsidP="000F4B0F">
    <w:pPr>
      <w:pStyle w:val="Sidfot"/>
    </w:pPr>
    <w:r>
      <w:t>Obs! Detta rättelseblad ersätter s.</w:t>
    </w:r>
    <w:r w:rsidR="000C4427">
      <w:t> </w:t>
    </w:r>
    <w:r>
      <w:t>12 av prop.</w:t>
    </w:r>
    <w:r w:rsidR="000C4427">
      <w:t> </w:t>
    </w:r>
    <w:r>
      <w:t>2023/24:1, utgiftsområde</w:t>
    </w:r>
    <w:r w:rsidR="000C4427">
      <w:t> </w:t>
    </w:r>
    <w:r>
      <w:t>27. Rättelsen avser avsnitt 2.8</w:t>
    </w:r>
    <w:r w:rsidR="000C4427">
      <w:t>.1</w:t>
    </w:r>
    <w:r>
      <w:t xml:space="preserve"> </w:t>
    </w:r>
    <w:r w:rsidR="000C4427">
      <w:t>1:1 Avgiften till Europeiska unionen</w:t>
    </w:r>
    <w:r>
      <w:t>, tabell 2.6.</w:t>
    </w:r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21EAA0A" w14:textId="253362C3" w:rsidR="000A5B0D" w:rsidRPr="000F4B0F" w:rsidRDefault="000A5B0D" w:rsidP="000F4B0F">
    <w:pPr>
      <w:pStyle w:val="Sidfot"/>
    </w:pPr>
    <w:r>
      <w:t>Obs! Detta rättelseblad ersätter s.</w:t>
    </w:r>
    <w:r w:rsidR="000C4427">
      <w:t> </w:t>
    </w:r>
    <w:r>
      <w:t>13 av prop.</w:t>
    </w:r>
    <w:r w:rsidR="000C4427">
      <w:t> </w:t>
    </w:r>
    <w:r>
      <w:t>2023/24:1, utgiftsområde</w:t>
    </w:r>
    <w:r w:rsidR="000C4427">
      <w:t> </w:t>
    </w:r>
    <w:r>
      <w:t>27. Rättelsen avser avsnitt 2.8</w:t>
    </w:r>
    <w:r w:rsidR="000C4427">
      <w:t>.1</w:t>
    </w:r>
    <w:r w:rsidR="001F2769">
      <w:t xml:space="preserve"> 1:1 Avgiften till Europeiska unionen</w:t>
    </w:r>
    <w:r>
      <w:t>, tabell</w:t>
    </w:r>
    <w:r w:rsidR="000C4427">
      <w:t> </w:t>
    </w:r>
    <w:r>
      <w:t>2.</w:t>
    </w:r>
    <w:r w:rsidR="00F11E8A">
      <w:t>7</w:t>
    </w:r>
    <w:r w:rsidR="000C4427">
      <w:t xml:space="preserve"> och text</w:t>
    </w:r>
    <w:r w:rsidR="009F4398">
      <w:t xml:space="preserve"> under</w:t>
    </w:r>
    <w:r>
      <w:t>.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1DC3B73" w14:textId="77777777" w:rsidR="00EC4131" w:rsidRDefault="00EC4131" w:rsidP="006A6340">
      <w:pPr>
        <w:spacing w:after="0" w:line="240" w:lineRule="auto"/>
      </w:pPr>
    </w:p>
  </w:footnote>
  <w:footnote w:type="continuationSeparator" w:id="0">
    <w:p w14:paraId="3BC3D470" w14:textId="77777777" w:rsidR="00EC4131" w:rsidRDefault="00EC4131" w:rsidP="006A6340">
      <w:pPr>
        <w:spacing w:after="0" w:line="240" w:lineRule="auto"/>
      </w:pPr>
    </w:p>
  </w:footnote>
  <w:footnote w:type="continuationNotice" w:id="1">
    <w:p w14:paraId="05816E60" w14:textId="77777777" w:rsidR="00EC4131" w:rsidRDefault="00EC4131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EA7087" w14:textId="2096C0BB" w:rsidR="00AF60F9" w:rsidRPr="00DA2538" w:rsidRDefault="00680299" w:rsidP="00DA2538">
    <w:pPr>
      <w:pStyle w:val="Sidhuvud"/>
    </w:pPr>
    <w:sdt>
      <w:sdtPr>
        <w:alias w:val="NummerEtikett"/>
        <w:tag w:val="NummerEtikett"/>
        <w:id w:val="-705483963"/>
        <w:dataBinding w:prefixMappings="xmlns:ns0='http://rkdhs/mallar/budget/BP UO/BP UO.xsd'" w:xpath="/ns0:dokumentvärden[1]/ns0:dokumentnummer[1]/@etikett" w:storeItemID="{E4A92E87-CD46-4139-BA79-F73ACCF787C5}"/>
        <w:text/>
      </w:sdtPr>
      <w:sdtEndPr/>
      <w:sdtContent>
        <w:r w:rsidR="00C35634">
          <w:t>Prop.</w:t>
        </w:r>
      </w:sdtContent>
    </w:sdt>
    <w:r w:rsidR="00DA2538">
      <w:t xml:space="preserve"> </w:t>
    </w:r>
    <w:sdt>
      <w:sdtPr>
        <w:alias w:val="Nummer"/>
        <w:tag w:val="Nummer"/>
        <w:id w:val="1270969268"/>
        <w:lock w:val="contentLocked"/>
        <w:dataBinding w:prefixMappings="xmlns:ns0='http://rkdhs/mallar/budget/BP UO/BP UO.xsd'" w:xpath="/ns0:dokumentvärden[1]/ns0:dokumentnummer[1]" w:storeItemID="{E4A92E87-CD46-4139-BA79-F73ACCF787C5}"/>
        <w:text/>
      </w:sdtPr>
      <w:sdtEndPr/>
      <w:sdtContent>
        <w:r w:rsidR="00C35634">
          <w:t>2023/24:1</w:t>
        </w:r>
      </w:sdtContent>
    </w:sdt>
    <w:r w:rsidR="003246DC">
      <w:t xml:space="preserve"> </w:t>
    </w:r>
    <w:sdt>
      <w:sdtPr>
        <w:alias w:val="OmrådesEtikett"/>
        <w:tag w:val="OmrådesEtikett"/>
        <w:id w:val="1266504810"/>
        <w:lock w:val="contentLocked"/>
        <w:dataBinding w:prefixMappings="xmlns:ns0='http://rkdhs/mallar/budget/BP UO/BP UO.xsd'" w:xpath="/ns0:dokumentvärden[1]/ns0:utgiftsområde[1]/@etikett" w:storeItemID="{E4A92E87-CD46-4139-BA79-F73ACCF787C5}"/>
        <w:text/>
      </w:sdtPr>
      <w:sdtEndPr/>
      <w:sdtContent>
        <w:r w:rsidR="00C35634">
          <w:t>Utgiftsområde</w:t>
        </w:r>
      </w:sdtContent>
    </w:sdt>
    <w:r w:rsidR="003246DC">
      <w:t xml:space="preserve"> </w:t>
    </w:r>
    <w:sdt>
      <w:sdtPr>
        <w:alias w:val="NR"/>
        <w:tag w:val="NR"/>
        <w:id w:val="511272776"/>
        <w:lock w:val="contentLocked"/>
        <w:dataBinding w:prefixMappings="xmlns:ns0='http://rkdhs/mallar/budget/BP UO/BP UO.xsd'" w:xpath="/ns0:dokumentvärden[1]/ns0:utgiftsområde[1]/@nummer" w:storeItemID="{E4A92E87-CD46-4139-BA79-F73ACCF787C5}"/>
        <w:text/>
      </w:sdtPr>
      <w:sdtEndPr/>
      <w:sdtContent>
        <w:r w:rsidR="00C35634">
          <w:t>27</w:t>
        </w:r>
      </w:sdtContent>
    </w:sdt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FF3A3" w14:textId="280CF0B6" w:rsidR="00DA2538" w:rsidRPr="002A72B9" w:rsidRDefault="00680299" w:rsidP="002A72B9">
    <w:pPr>
      <w:pStyle w:val="Sidhuvud"/>
    </w:pPr>
    <w:sdt>
      <w:sdtPr>
        <w:alias w:val="NummerEtikett"/>
        <w:tag w:val="NummerEtikett"/>
        <w:id w:val="661814415"/>
        <w:dataBinding w:prefixMappings="xmlns:ns0='http://rkdhs/mallar/budget/BP UO/BP UO.xsd'" w:xpath="/ns0:dokumentvärden[1]/ns0:dokumentnummer[1]/@etikett" w:storeItemID="{E4A92E87-CD46-4139-BA79-F73ACCF787C5}"/>
        <w:text/>
      </w:sdtPr>
      <w:sdtEndPr/>
      <w:sdtContent>
        <w:r w:rsidR="00C35634">
          <w:t>Prop.</w:t>
        </w:r>
      </w:sdtContent>
    </w:sdt>
    <w:r w:rsidR="003246DC">
      <w:t xml:space="preserve"> </w:t>
    </w:r>
    <w:sdt>
      <w:sdtPr>
        <w:alias w:val="Nummer"/>
        <w:tag w:val="Nummer"/>
        <w:id w:val="-918170526"/>
        <w:lock w:val="contentLocked"/>
        <w:dataBinding w:prefixMappings="xmlns:ns0='http://rkdhs/mallar/budget/BP UO/BP UO.xsd'" w:xpath="/ns0:dokumentvärden[1]/ns0:dokumentnummer[1]" w:storeItemID="{E4A92E87-CD46-4139-BA79-F73ACCF787C5}"/>
        <w:text/>
      </w:sdtPr>
      <w:sdtEndPr/>
      <w:sdtContent>
        <w:r w:rsidR="00C35634">
          <w:t>2023/24:1</w:t>
        </w:r>
      </w:sdtContent>
    </w:sdt>
    <w:r w:rsidR="003246DC">
      <w:t xml:space="preserve"> </w:t>
    </w:r>
    <w:sdt>
      <w:sdtPr>
        <w:alias w:val="OmrådesEtikett"/>
        <w:tag w:val="OmrådesEtikett"/>
        <w:id w:val="411596472"/>
        <w:lock w:val="contentLocked"/>
        <w:dataBinding w:prefixMappings="xmlns:ns0='http://rkdhs/mallar/budget/BP UO/BP UO.xsd'" w:xpath="/ns0:dokumentvärden[1]/ns0:utgiftsområde[1]/@etikett" w:storeItemID="{E4A92E87-CD46-4139-BA79-F73ACCF787C5}"/>
        <w:text/>
      </w:sdtPr>
      <w:sdtEndPr/>
      <w:sdtContent>
        <w:r w:rsidR="00C35634">
          <w:t>Utgiftsområde</w:t>
        </w:r>
      </w:sdtContent>
    </w:sdt>
    <w:r w:rsidR="003246DC">
      <w:t xml:space="preserve"> </w:t>
    </w:r>
    <w:sdt>
      <w:sdtPr>
        <w:alias w:val="NR"/>
        <w:tag w:val="NR"/>
        <w:id w:val="-1024479741"/>
        <w:lock w:val="contentLocked"/>
        <w:dataBinding w:prefixMappings="xmlns:ns0='http://rkdhs/mallar/budget/BP UO/BP UO.xsd'" w:xpath="/ns0:dokumentvärden[1]/ns0:utgiftsområde[1]/@nummer" w:storeItemID="{E4A92E87-CD46-4139-BA79-F73ACCF787C5}"/>
        <w:text/>
      </w:sdtPr>
      <w:sdtEndPr/>
      <w:sdtContent>
        <w:r w:rsidR="00C35634">
          <w:t>27</w:t>
        </w:r>
      </w:sdtContent>
    </w:sdt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E2334B7" w14:textId="00905447" w:rsidR="00E274FE" w:rsidRPr="006A117C" w:rsidRDefault="001377FB" w:rsidP="001377FB">
    <w:pPr>
      <w:jc w:val="center"/>
      <w:rPr>
        <w:sz w:val="16"/>
        <w:szCs w:val="16"/>
      </w:rPr>
    </w:pPr>
    <w:r w:rsidRPr="006A117C">
      <w:rPr>
        <w:sz w:val="16"/>
        <w:szCs w:val="16"/>
      </w:rPr>
      <w:t>Prop. 2023/24:1 Utgiftsområde 27</w:t>
    </w:r>
    <w:r w:rsidR="003246DC" w:rsidRPr="006A117C">
      <w:rPr>
        <w:sz w:val="16"/>
        <w:szCs w:val="16"/>
      </w:rPr>
      <w:cr/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EB60E94" w14:textId="7C6C7F09" w:rsidR="00AF60F9" w:rsidRPr="00DA2538" w:rsidRDefault="00680299" w:rsidP="00DA2538">
    <w:pPr>
      <w:pStyle w:val="Sidhuvud"/>
    </w:pPr>
    <w:sdt>
      <w:sdtPr>
        <w:alias w:val="NummerEtikett"/>
        <w:tag w:val="NummerEtikett"/>
        <w:id w:val="-223143566"/>
        <w:dataBinding w:prefixMappings="xmlns:ns0='http://rkdhs/mallar/budget/BP UO/BP UO.xsd'" w:xpath="/ns0:dokumentvärden[1]/ns0:dokumentnummer[1]/@etikett" w:storeItemID="{E4A92E87-CD46-4139-BA79-F73ACCF787C5}"/>
        <w:text/>
      </w:sdtPr>
      <w:sdtEndPr/>
      <w:sdtContent>
        <w:r w:rsidR="00C35634">
          <w:t>Prop.</w:t>
        </w:r>
      </w:sdtContent>
    </w:sdt>
    <w:r w:rsidR="00DA2538">
      <w:t xml:space="preserve"> </w:t>
    </w:r>
    <w:sdt>
      <w:sdtPr>
        <w:alias w:val="Nummer"/>
        <w:tag w:val="Nummer"/>
        <w:id w:val="2143769336"/>
        <w:lock w:val="contentLocked"/>
        <w:dataBinding w:prefixMappings="xmlns:ns0='http://rkdhs/mallar/budget/BP UO/BP UO.xsd'" w:xpath="/ns0:dokumentvärden[1]/ns0:dokumentnummer[1]" w:storeItemID="{E4A92E87-CD46-4139-BA79-F73ACCF787C5}"/>
        <w:text/>
      </w:sdtPr>
      <w:sdtEndPr/>
      <w:sdtContent>
        <w:r w:rsidR="00C35634">
          <w:t>2023/24:1</w:t>
        </w:r>
      </w:sdtContent>
    </w:sdt>
    <w:r w:rsidR="003246DC">
      <w:t xml:space="preserve"> </w:t>
    </w:r>
    <w:sdt>
      <w:sdtPr>
        <w:alias w:val="OmrådesEtikett"/>
        <w:tag w:val="OmrådesEtikett"/>
        <w:id w:val="1225798959"/>
        <w:lock w:val="contentLocked"/>
        <w:dataBinding w:prefixMappings="xmlns:ns0='http://rkdhs/mallar/budget/BP UO/BP UO.xsd'" w:xpath="/ns0:dokumentvärden[1]/ns0:utgiftsområde[1]/@etikett" w:storeItemID="{E4A92E87-CD46-4139-BA79-F73ACCF787C5}"/>
        <w:text/>
      </w:sdtPr>
      <w:sdtEndPr/>
      <w:sdtContent>
        <w:r w:rsidR="00C35634">
          <w:t>Utgiftsområde</w:t>
        </w:r>
      </w:sdtContent>
    </w:sdt>
    <w:r w:rsidR="003246DC">
      <w:t xml:space="preserve"> </w:t>
    </w:r>
    <w:sdt>
      <w:sdtPr>
        <w:alias w:val="NR"/>
        <w:tag w:val="NR"/>
        <w:id w:val="-1790034404"/>
        <w:lock w:val="contentLocked"/>
        <w:dataBinding w:prefixMappings="xmlns:ns0='http://rkdhs/mallar/budget/BP UO/BP UO.xsd'" w:xpath="/ns0:dokumentvärden[1]/ns0:utgiftsområde[1]/@nummer" w:storeItemID="{E4A92E87-CD46-4139-BA79-F73ACCF787C5}"/>
        <w:text/>
      </w:sdtPr>
      <w:sdtEndPr/>
      <w:sdtContent>
        <w:r w:rsidR="00C35634">
          <w:t>27</w:t>
        </w:r>
      </w:sdtContent>
    </w:sdt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0FE210" w14:textId="1B3C0E31" w:rsidR="00DA2538" w:rsidRPr="002A72B9" w:rsidRDefault="00680299" w:rsidP="002A72B9">
    <w:pPr>
      <w:pStyle w:val="Sidhuvud"/>
    </w:pPr>
    <w:sdt>
      <w:sdtPr>
        <w:alias w:val="NummerEtikett"/>
        <w:tag w:val="NummerEtikett"/>
        <w:id w:val="-756740355"/>
        <w:dataBinding w:prefixMappings="xmlns:ns0='http://rkdhs/mallar/budget/BP UO/BP UO.xsd'" w:xpath="/ns0:dokumentvärden[1]/ns0:dokumentnummer[1]/@etikett" w:storeItemID="{E4A92E87-CD46-4139-BA79-F73ACCF787C5}"/>
        <w:text/>
      </w:sdtPr>
      <w:sdtEndPr/>
      <w:sdtContent>
        <w:r w:rsidR="00C35634">
          <w:t>Prop.</w:t>
        </w:r>
      </w:sdtContent>
    </w:sdt>
    <w:r w:rsidR="003246DC">
      <w:t xml:space="preserve"> </w:t>
    </w:r>
    <w:sdt>
      <w:sdtPr>
        <w:alias w:val="Nummer"/>
        <w:tag w:val="Nummer"/>
        <w:id w:val="1435784594"/>
        <w:lock w:val="contentLocked"/>
        <w:dataBinding w:prefixMappings="xmlns:ns0='http://rkdhs/mallar/budget/BP UO/BP UO.xsd'" w:xpath="/ns0:dokumentvärden[1]/ns0:dokumentnummer[1]" w:storeItemID="{E4A92E87-CD46-4139-BA79-F73ACCF787C5}"/>
        <w:text/>
      </w:sdtPr>
      <w:sdtEndPr/>
      <w:sdtContent>
        <w:r w:rsidR="00C35634">
          <w:t>2023/24:1</w:t>
        </w:r>
      </w:sdtContent>
    </w:sdt>
    <w:r w:rsidR="003246DC">
      <w:t xml:space="preserve"> </w:t>
    </w:r>
    <w:sdt>
      <w:sdtPr>
        <w:alias w:val="OmrådesEtikett"/>
        <w:tag w:val="OmrådesEtikett"/>
        <w:id w:val="483436870"/>
        <w:lock w:val="contentLocked"/>
        <w:dataBinding w:prefixMappings="xmlns:ns0='http://rkdhs/mallar/budget/BP UO/BP UO.xsd'" w:xpath="/ns0:dokumentvärden[1]/ns0:utgiftsområde[1]/@etikett" w:storeItemID="{E4A92E87-CD46-4139-BA79-F73ACCF787C5}"/>
        <w:text/>
      </w:sdtPr>
      <w:sdtEndPr/>
      <w:sdtContent>
        <w:r w:rsidR="00C35634">
          <w:t>Utgiftsområde</w:t>
        </w:r>
      </w:sdtContent>
    </w:sdt>
    <w:r w:rsidR="003246DC">
      <w:t xml:space="preserve"> </w:t>
    </w:r>
    <w:sdt>
      <w:sdtPr>
        <w:alias w:val="NR"/>
        <w:tag w:val="NR"/>
        <w:id w:val="1112711336"/>
        <w:lock w:val="contentLocked"/>
        <w:dataBinding w:prefixMappings="xmlns:ns0='http://rkdhs/mallar/budget/BP UO/BP UO.xsd'" w:xpath="/ns0:dokumentvärden[1]/ns0:utgiftsområde[1]/@nummer" w:storeItemID="{E4A92E87-CD46-4139-BA79-F73ACCF787C5}"/>
        <w:text/>
      </w:sdtPr>
      <w:sdtEndPr/>
      <w:sdtContent>
        <w:r w:rsidR="00C35634">
          <w:t>27</w:t>
        </w:r>
      </w:sdtContent>
    </w:sdt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B998D53" w14:textId="77777777" w:rsidR="00E274FE" w:rsidRDefault="003246DC">
    <w:r>
      <w:cr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D11A65EA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D172B4F6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B614C868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8CB207D4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82AA83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E92AF26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2AD45B6C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D548FC6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0706D79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FA7889D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8CC1A8A"/>
    <w:multiLevelType w:val="multilevel"/>
    <w:tmpl w:val="D44AD752"/>
    <w:styleLink w:val="RKstrecklista"/>
    <w:lvl w:ilvl="0">
      <w:start w:val="1"/>
      <w:numFmt w:val="none"/>
      <w:pStyle w:val="Brdtextefterstrecklista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"/>
      <w:lvlText w:val="–"/>
      <w:lvlJc w:val="left"/>
      <w:pPr>
        <w:ind w:left="454" w:hanging="454"/>
      </w:pPr>
      <w:rPr>
        <w:rFonts w:ascii="OrigGarmnd BT" w:hAnsi="OrigGarmnd BT"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1" w15:restartNumberingAfterBreak="0">
    <w:nsid w:val="09B638A0"/>
    <w:multiLevelType w:val="multilevel"/>
    <w:tmpl w:val="24C4FE8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12" w15:restartNumberingAfterBreak="0">
    <w:nsid w:val="170853DF"/>
    <w:multiLevelType w:val="multilevel"/>
    <w:tmpl w:val="8F485D44"/>
    <w:numStyleLink w:val="RKbilagarubrik1-5"/>
  </w:abstractNum>
  <w:abstractNum w:abstractNumId="13" w15:restartNumberingAfterBreak="0">
    <w:nsid w:val="18733437"/>
    <w:multiLevelType w:val="multilevel"/>
    <w:tmpl w:val="F4E6C62A"/>
    <w:name w:val="RK strecklista"/>
    <w:lvl w:ilvl="0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lvlText w:val="–"/>
      <w:lvlJc w:val="left"/>
      <w:pPr>
        <w:ind w:left="454" w:hanging="454"/>
      </w:pPr>
      <w:rPr>
        <w:rFonts w:ascii="OrigGarmnd BT" w:hAnsi="OrigGarmnd BT"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4" w15:restartNumberingAfterBreak="0">
    <w:nsid w:val="1CA50E1B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5" w15:restartNumberingAfterBreak="0">
    <w:nsid w:val="2248608F"/>
    <w:multiLevelType w:val="multilevel"/>
    <w:tmpl w:val="8F485D44"/>
    <w:styleLink w:val="RKbilagarubrik1-5"/>
    <w:lvl w:ilvl="0">
      <w:start w:val="1"/>
      <w:numFmt w:val="decimal"/>
      <w:pStyle w:val="Bilagarubrik1"/>
      <w:lvlText w:val="%1"/>
      <w:lvlJc w:val="left"/>
      <w:pPr>
        <w:ind w:left="1134" w:hanging="1134"/>
      </w:pPr>
      <w:rPr>
        <w:rFonts w:hint="default"/>
      </w:rPr>
    </w:lvl>
    <w:lvl w:ilvl="1">
      <w:start w:val="1"/>
      <w:numFmt w:val="decimal"/>
      <w:pStyle w:val="Bilagarubrik2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decimal"/>
      <w:pStyle w:val="Bilagarubrik3"/>
      <w:lvlText w:val="%1.%2.%3"/>
      <w:lvlJc w:val="left"/>
      <w:pPr>
        <w:ind w:left="1134" w:hanging="1134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6" w15:restartNumberingAfterBreak="0">
    <w:nsid w:val="23E131EF"/>
    <w:multiLevelType w:val="multilevel"/>
    <w:tmpl w:val="1A9C309E"/>
    <w:lvl w:ilvl="0">
      <w:start w:val="1"/>
      <w:numFmt w:val="decimal"/>
      <w:pStyle w:val="Rubrik1"/>
      <w:lvlText w:val="%1"/>
      <w:lvlJc w:val="left"/>
      <w:pPr>
        <w:ind w:left="1134" w:hanging="1134"/>
      </w:pPr>
      <w:rPr>
        <w:rFonts w:hint="default"/>
      </w:rPr>
    </w:lvl>
    <w:lvl w:ilvl="1">
      <w:start w:val="1"/>
      <w:numFmt w:val="decimal"/>
      <w:pStyle w:val="Rubrik2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decimal"/>
      <w:pStyle w:val="Rubrik3"/>
      <w:lvlText w:val="%1.%2.%3"/>
      <w:lvlJc w:val="left"/>
      <w:pPr>
        <w:ind w:left="1134" w:hanging="1134"/>
      </w:pPr>
      <w:rPr>
        <w:rFonts w:hint="default"/>
      </w:rPr>
    </w:lvl>
    <w:lvl w:ilvl="3">
      <w:start w:val="1"/>
      <w:numFmt w:val="decimal"/>
      <w:pStyle w:val="Rubrik4"/>
      <w:lvlText w:val="%1.%2.%3.%4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pStyle w:val="Rubrik5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none"/>
      <w:lvlRestart w:val="1"/>
      <w:lvlText w:val=""/>
      <w:lvlJc w:val="left"/>
      <w:pPr>
        <w:ind w:left="1134" w:hanging="1134"/>
      </w:pPr>
      <w:rPr>
        <w:rFonts w:hint="default"/>
      </w:rPr>
    </w:lvl>
    <w:lvl w:ilvl="6">
      <w:start w:val="1"/>
      <w:numFmt w:val="none"/>
      <w:lvlRestart w:val="1"/>
      <w:lvlText w:val=""/>
      <w:lvlJc w:val="left"/>
      <w:pPr>
        <w:ind w:left="1134" w:hanging="1134"/>
      </w:pPr>
      <w:rPr>
        <w:rFonts w:hint="default"/>
      </w:rPr>
    </w:lvl>
    <w:lvl w:ilvl="7">
      <w:start w:val="1"/>
      <w:numFmt w:val="none"/>
      <w:lvlRestart w:val="1"/>
      <w:lvlText w:val=""/>
      <w:lvlJc w:val="left"/>
      <w:pPr>
        <w:ind w:left="2041" w:hanging="2041"/>
      </w:pPr>
      <w:rPr>
        <w:rFonts w:hint="default"/>
      </w:rPr>
    </w:lvl>
    <w:lvl w:ilvl="8">
      <w:start w:val="1"/>
      <w:numFmt w:val="none"/>
      <w:lvlText w:val=""/>
      <w:lvlJc w:val="left"/>
      <w:pPr>
        <w:ind w:left="1134" w:hanging="1134"/>
      </w:pPr>
      <w:rPr>
        <w:rFonts w:hint="default"/>
      </w:rPr>
    </w:lvl>
  </w:abstractNum>
  <w:abstractNum w:abstractNumId="17" w15:restartNumberingAfterBreak="0">
    <w:nsid w:val="2EDB3977"/>
    <w:multiLevelType w:val="multilevel"/>
    <w:tmpl w:val="8E909846"/>
    <w:styleLink w:val="RKrubrik1-5"/>
    <w:lvl w:ilvl="0">
      <w:start w:val="1"/>
      <w:numFmt w:val="decimal"/>
      <w:lvlText w:val="%1"/>
      <w:lvlJc w:val="left"/>
      <w:pPr>
        <w:ind w:left="1134" w:hanging="1134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134" w:hanging="1134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none"/>
      <w:lvlRestart w:val="1"/>
      <w:lvlText w:val=""/>
      <w:lvlJc w:val="left"/>
      <w:pPr>
        <w:ind w:left="1134" w:hanging="1134"/>
      </w:pPr>
      <w:rPr>
        <w:rFonts w:hint="default"/>
      </w:rPr>
    </w:lvl>
    <w:lvl w:ilvl="6">
      <w:start w:val="1"/>
      <w:numFmt w:val="none"/>
      <w:lvlRestart w:val="1"/>
      <w:lvlText w:val=""/>
      <w:lvlJc w:val="left"/>
      <w:pPr>
        <w:ind w:left="1134" w:hanging="1134"/>
      </w:pPr>
      <w:rPr>
        <w:rFonts w:hint="default"/>
      </w:rPr>
    </w:lvl>
    <w:lvl w:ilvl="7">
      <w:start w:val="1"/>
      <w:numFmt w:val="none"/>
      <w:lvlRestart w:val="1"/>
      <w:lvlText w:val=""/>
      <w:lvlJc w:val="left"/>
      <w:pPr>
        <w:ind w:left="2041" w:hanging="2041"/>
      </w:pPr>
      <w:rPr>
        <w:rFonts w:hint="default"/>
      </w:rPr>
    </w:lvl>
    <w:lvl w:ilvl="8">
      <w:start w:val="1"/>
      <w:numFmt w:val="none"/>
      <w:lvlText w:val=""/>
      <w:lvlJc w:val="left"/>
      <w:pPr>
        <w:ind w:left="1134" w:hanging="1134"/>
      </w:pPr>
      <w:rPr>
        <w:rFonts w:hint="default"/>
      </w:rPr>
    </w:lvl>
  </w:abstractNum>
  <w:abstractNum w:abstractNumId="18" w15:restartNumberingAfterBreak="0">
    <w:nsid w:val="303B7DAF"/>
    <w:multiLevelType w:val="multilevel"/>
    <w:tmpl w:val="BEB84B42"/>
    <w:name w:val="RK bokstav"/>
    <w:styleLink w:val="RKrubrikbokstav3-4"/>
    <w:lvl w:ilvl="0">
      <w:start w:val="1"/>
      <w:numFmt w:val="upperLetter"/>
      <w:pStyle w:val="Rubrikbokstav3"/>
      <w:lvlText w:val="%1"/>
      <w:lvlJc w:val="left"/>
      <w:pPr>
        <w:ind w:left="1134" w:hanging="1134"/>
      </w:pPr>
      <w:rPr>
        <w:rFonts w:hint="default"/>
      </w:rPr>
    </w:lvl>
    <w:lvl w:ilvl="1">
      <w:start w:val="1"/>
      <w:numFmt w:val="decimal"/>
      <w:pStyle w:val="Rubrikbokstav4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9" w15:restartNumberingAfterBreak="0">
    <w:nsid w:val="40E843FD"/>
    <w:multiLevelType w:val="multilevel"/>
    <w:tmpl w:val="0594385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0" w15:restartNumberingAfterBreak="0">
    <w:nsid w:val="5EFE034A"/>
    <w:multiLevelType w:val="multilevel"/>
    <w:tmpl w:val="29ACFE14"/>
    <w:name w:val="RKnummerlista"/>
    <w:styleLink w:val="RKnummerlista"/>
    <w:lvl w:ilvl="0">
      <w:start w:val="1"/>
      <w:numFmt w:val="none"/>
      <w:pStyle w:val="Brdtextefternumreradlista"/>
      <w:suff w:val="nothing"/>
      <w:lvlText w:val="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Numreradlista"/>
      <w:lvlText w:val="%2."/>
      <w:lvlJc w:val="left"/>
      <w:pPr>
        <w:ind w:left="454" w:hanging="454"/>
      </w:pPr>
      <w:rPr>
        <w:rFonts w:hint="default"/>
      </w:rPr>
    </w:lvl>
    <w:lvl w:ilvl="2">
      <w:start w:val="1"/>
      <w:numFmt w:val="none"/>
      <w:suff w:val="nothing"/>
      <w:lvlText w:val="%3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1" w15:restartNumberingAfterBreak="0">
    <w:nsid w:val="73E44DBD"/>
    <w:multiLevelType w:val="multilevel"/>
    <w:tmpl w:val="8E909846"/>
    <w:numStyleLink w:val="RKrubrik1-5"/>
  </w:abstractNum>
  <w:num w:numId="1" w16cid:durableId="1851793285">
    <w:abstractNumId w:val="17"/>
  </w:num>
  <w:num w:numId="2" w16cid:durableId="342901524">
    <w:abstractNumId w:val="18"/>
  </w:num>
  <w:num w:numId="3" w16cid:durableId="1052581429">
    <w:abstractNumId w:val="20"/>
  </w:num>
  <w:num w:numId="4" w16cid:durableId="1255672970">
    <w:abstractNumId w:val="10"/>
  </w:num>
  <w:num w:numId="5" w16cid:durableId="1238827395">
    <w:abstractNumId w:val="21"/>
  </w:num>
  <w:num w:numId="6" w16cid:durableId="1173105874">
    <w:abstractNumId w:val="17"/>
  </w:num>
  <w:num w:numId="7" w16cid:durableId="278533595">
    <w:abstractNumId w:val="21"/>
  </w:num>
  <w:num w:numId="8" w16cid:durableId="205683777">
    <w:abstractNumId w:val="21"/>
  </w:num>
  <w:num w:numId="9" w16cid:durableId="643897489">
    <w:abstractNumId w:val="21"/>
  </w:num>
  <w:num w:numId="10" w16cid:durableId="533076754">
    <w:abstractNumId w:val="21"/>
  </w:num>
  <w:num w:numId="11" w16cid:durableId="910383957">
    <w:abstractNumId w:val="21"/>
  </w:num>
  <w:num w:numId="12" w16cid:durableId="207959727">
    <w:abstractNumId w:val="21"/>
  </w:num>
  <w:num w:numId="13" w16cid:durableId="511334410">
    <w:abstractNumId w:val="21"/>
  </w:num>
  <w:num w:numId="14" w16cid:durableId="777068702">
    <w:abstractNumId w:val="21"/>
  </w:num>
  <w:num w:numId="15" w16cid:durableId="1621913298">
    <w:abstractNumId w:val="17"/>
  </w:num>
  <w:num w:numId="16" w16cid:durableId="617104951">
    <w:abstractNumId w:val="21"/>
  </w:num>
  <w:num w:numId="17" w16cid:durableId="6445196">
    <w:abstractNumId w:val="21"/>
  </w:num>
  <w:num w:numId="18" w16cid:durableId="1191148003">
    <w:abstractNumId w:val="21"/>
  </w:num>
  <w:num w:numId="19" w16cid:durableId="679350999">
    <w:abstractNumId w:val="21"/>
  </w:num>
  <w:num w:numId="20" w16cid:durableId="214586920">
    <w:abstractNumId w:val="21"/>
  </w:num>
  <w:num w:numId="21" w16cid:durableId="366415556">
    <w:abstractNumId w:val="21"/>
  </w:num>
  <w:num w:numId="22" w16cid:durableId="1663728946">
    <w:abstractNumId w:val="21"/>
  </w:num>
  <w:num w:numId="23" w16cid:durableId="1851942704">
    <w:abstractNumId w:val="21"/>
  </w:num>
  <w:num w:numId="24" w16cid:durableId="921764788">
    <w:abstractNumId w:val="17"/>
  </w:num>
  <w:num w:numId="25" w16cid:durableId="720787225">
    <w:abstractNumId w:val="21"/>
  </w:num>
  <w:num w:numId="26" w16cid:durableId="1688021582">
    <w:abstractNumId w:val="21"/>
  </w:num>
  <w:num w:numId="27" w16cid:durableId="1799108850">
    <w:abstractNumId w:val="21"/>
  </w:num>
  <w:num w:numId="28" w16cid:durableId="558899657">
    <w:abstractNumId w:val="21"/>
  </w:num>
  <w:num w:numId="29" w16cid:durableId="776098460">
    <w:abstractNumId w:val="21"/>
  </w:num>
  <w:num w:numId="30" w16cid:durableId="1773546047">
    <w:abstractNumId w:val="21"/>
  </w:num>
  <w:num w:numId="31" w16cid:durableId="278297438">
    <w:abstractNumId w:val="21"/>
  </w:num>
  <w:num w:numId="32" w16cid:durableId="740253731">
    <w:abstractNumId w:val="16"/>
  </w:num>
  <w:num w:numId="33" w16cid:durableId="1744529595">
    <w:abstractNumId w:val="11"/>
  </w:num>
  <w:num w:numId="34" w16cid:durableId="345250732">
    <w:abstractNumId w:val="11"/>
  </w:num>
  <w:num w:numId="35" w16cid:durableId="403798001">
    <w:abstractNumId w:val="14"/>
  </w:num>
  <w:num w:numId="36" w16cid:durableId="1249464826">
    <w:abstractNumId w:val="15"/>
  </w:num>
  <w:num w:numId="37" w16cid:durableId="1283461959">
    <w:abstractNumId w:val="12"/>
  </w:num>
  <w:num w:numId="38" w16cid:durableId="1867448675">
    <w:abstractNumId w:val="3"/>
  </w:num>
  <w:num w:numId="39" w16cid:durableId="645627024">
    <w:abstractNumId w:val="2"/>
  </w:num>
  <w:num w:numId="40" w16cid:durableId="993921618">
    <w:abstractNumId w:val="1"/>
  </w:num>
  <w:num w:numId="41" w16cid:durableId="1092624375">
    <w:abstractNumId w:val="0"/>
  </w:num>
  <w:num w:numId="42" w16cid:durableId="100535265">
    <w:abstractNumId w:val="9"/>
  </w:num>
  <w:num w:numId="43" w16cid:durableId="776415062">
    <w:abstractNumId w:val="7"/>
  </w:num>
  <w:num w:numId="44" w16cid:durableId="1688169082">
    <w:abstractNumId w:val="6"/>
  </w:num>
  <w:num w:numId="45" w16cid:durableId="315963286">
    <w:abstractNumId w:val="5"/>
  </w:num>
  <w:num w:numId="46" w16cid:durableId="625476364">
    <w:abstractNumId w:val="4"/>
  </w:num>
  <w:num w:numId="47" w16cid:durableId="2141067486">
    <w:abstractNumId w:val="19"/>
  </w:num>
  <w:num w:numId="48" w16cid:durableId="279840166">
    <w:abstractNumId w:val="8"/>
  </w:num>
  <w:num w:numId="49" w16cid:durableId="1848327658">
    <w:abstractNumId w:val="16"/>
    <w:lvlOverride w:ilvl="0">
      <w:startOverride w:val="1"/>
    </w:lvlOverride>
    <w:lvlOverride w:ilvl="1">
      <w:startOverride w:val="3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1304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uForm1" w:val="Sant"/>
    <w:docVar w:name="uForm2" w:val="Sant"/>
    <w:docVar w:name="uForm3" w:val="Sant"/>
    <w:docVar w:name="uForm4" w:val="Sant"/>
    <w:docVar w:name="uForm5" w:val="Sant"/>
    <w:docVar w:name="uForm6" w:val="Falskt"/>
    <w:docVar w:name="uForm7" w:val="Sant"/>
    <w:docVar w:name="uForm8" w:val="Sant"/>
  </w:docVars>
  <w:rsids>
    <w:rsidRoot w:val="00EC4131"/>
    <w:rsid w:val="00000E24"/>
    <w:rsid w:val="00001D7C"/>
    <w:rsid w:val="000047BD"/>
    <w:rsid w:val="0001350E"/>
    <w:rsid w:val="00013B18"/>
    <w:rsid w:val="00013DE8"/>
    <w:rsid w:val="00013E83"/>
    <w:rsid w:val="0001647F"/>
    <w:rsid w:val="0002242C"/>
    <w:rsid w:val="00025AE0"/>
    <w:rsid w:val="00031AF1"/>
    <w:rsid w:val="00031CD5"/>
    <w:rsid w:val="00033327"/>
    <w:rsid w:val="00033523"/>
    <w:rsid w:val="00037280"/>
    <w:rsid w:val="00041B1A"/>
    <w:rsid w:val="00042E4F"/>
    <w:rsid w:val="00043F4E"/>
    <w:rsid w:val="00050796"/>
    <w:rsid w:val="00050943"/>
    <w:rsid w:val="00052162"/>
    <w:rsid w:val="00056D5A"/>
    <w:rsid w:val="00057B6A"/>
    <w:rsid w:val="00057E76"/>
    <w:rsid w:val="00061927"/>
    <w:rsid w:val="00063F14"/>
    <w:rsid w:val="000713F1"/>
    <w:rsid w:val="000719EE"/>
    <w:rsid w:val="00071A4A"/>
    <w:rsid w:val="000729FA"/>
    <w:rsid w:val="00076C48"/>
    <w:rsid w:val="00077287"/>
    <w:rsid w:val="00077C33"/>
    <w:rsid w:val="00077EC4"/>
    <w:rsid w:val="00080ED7"/>
    <w:rsid w:val="00082155"/>
    <w:rsid w:val="000826E7"/>
    <w:rsid w:val="0008361D"/>
    <w:rsid w:val="00084F67"/>
    <w:rsid w:val="00092F05"/>
    <w:rsid w:val="00093D2C"/>
    <w:rsid w:val="000A1F16"/>
    <w:rsid w:val="000A2B3C"/>
    <w:rsid w:val="000A3576"/>
    <w:rsid w:val="000A4893"/>
    <w:rsid w:val="000A5B0D"/>
    <w:rsid w:val="000A5F9E"/>
    <w:rsid w:val="000B452D"/>
    <w:rsid w:val="000B5FBA"/>
    <w:rsid w:val="000B6144"/>
    <w:rsid w:val="000B6869"/>
    <w:rsid w:val="000C0DDF"/>
    <w:rsid w:val="000C1BB6"/>
    <w:rsid w:val="000C4427"/>
    <w:rsid w:val="000C7599"/>
    <w:rsid w:val="000D5127"/>
    <w:rsid w:val="000D6F44"/>
    <w:rsid w:val="000E0126"/>
    <w:rsid w:val="000E24FF"/>
    <w:rsid w:val="000E2CA2"/>
    <w:rsid w:val="000F02DE"/>
    <w:rsid w:val="000F1069"/>
    <w:rsid w:val="000F222D"/>
    <w:rsid w:val="000F336E"/>
    <w:rsid w:val="000F4B0F"/>
    <w:rsid w:val="00103CE6"/>
    <w:rsid w:val="00105632"/>
    <w:rsid w:val="00111593"/>
    <w:rsid w:val="0011374A"/>
    <w:rsid w:val="00113772"/>
    <w:rsid w:val="00114A00"/>
    <w:rsid w:val="00116095"/>
    <w:rsid w:val="00117488"/>
    <w:rsid w:val="00122F04"/>
    <w:rsid w:val="0012324C"/>
    <w:rsid w:val="00125305"/>
    <w:rsid w:val="00130323"/>
    <w:rsid w:val="00133BEF"/>
    <w:rsid w:val="00136F58"/>
    <w:rsid w:val="001377FB"/>
    <w:rsid w:val="00142275"/>
    <w:rsid w:val="001533F8"/>
    <w:rsid w:val="001564B9"/>
    <w:rsid w:val="0015654B"/>
    <w:rsid w:val="00157D05"/>
    <w:rsid w:val="0016276F"/>
    <w:rsid w:val="0017511E"/>
    <w:rsid w:val="001820F2"/>
    <w:rsid w:val="0018240F"/>
    <w:rsid w:val="00182C59"/>
    <w:rsid w:val="00183E74"/>
    <w:rsid w:val="00185D41"/>
    <w:rsid w:val="00187003"/>
    <w:rsid w:val="00193C17"/>
    <w:rsid w:val="00195D47"/>
    <w:rsid w:val="001A15CB"/>
    <w:rsid w:val="001C177B"/>
    <w:rsid w:val="001C5641"/>
    <w:rsid w:val="001C5698"/>
    <w:rsid w:val="001D0D5C"/>
    <w:rsid w:val="001D6566"/>
    <w:rsid w:val="001E34B6"/>
    <w:rsid w:val="001F0DFC"/>
    <w:rsid w:val="001F2769"/>
    <w:rsid w:val="001F7905"/>
    <w:rsid w:val="00200F19"/>
    <w:rsid w:val="00201D64"/>
    <w:rsid w:val="002041BF"/>
    <w:rsid w:val="00204E62"/>
    <w:rsid w:val="00207CEC"/>
    <w:rsid w:val="0021249A"/>
    <w:rsid w:val="00212E71"/>
    <w:rsid w:val="002250F1"/>
    <w:rsid w:val="00232925"/>
    <w:rsid w:val="0023776B"/>
    <w:rsid w:val="00244BDC"/>
    <w:rsid w:val="002504C1"/>
    <w:rsid w:val="002513A8"/>
    <w:rsid w:val="00252184"/>
    <w:rsid w:val="00260AA0"/>
    <w:rsid w:val="00264E87"/>
    <w:rsid w:val="00270BC6"/>
    <w:rsid w:val="002750AB"/>
    <w:rsid w:val="00275233"/>
    <w:rsid w:val="002811B0"/>
    <w:rsid w:val="002847AE"/>
    <w:rsid w:val="00286D57"/>
    <w:rsid w:val="00291710"/>
    <w:rsid w:val="00292003"/>
    <w:rsid w:val="00292075"/>
    <w:rsid w:val="00292E14"/>
    <w:rsid w:val="00296165"/>
    <w:rsid w:val="002A0799"/>
    <w:rsid w:val="002A26D4"/>
    <w:rsid w:val="002A2F6F"/>
    <w:rsid w:val="002A7B84"/>
    <w:rsid w:val="002B3011"/>
    <w:rsid w:val="002B3080"/>
    <w:rsid w:val="002B6D5E"/>
    <w:rsid w:val="002C03E1"/>
    <w:rsid w:val="002C238C"/>
    <w:rsid w:val="002C5AA7"/>
    <w:rsid w:val="002D104E"/>
    <w:rsid w:val="002D244A"/>
    <w:rsid w:val="002D6213"/>
    <w:rsid w:val="002D7700"/>
    <w:rsid w:val="002E13FB"/>
    <w:rsid w:val="002E587A"/>
    <w:rsid w:val="002E65D7"/>
    <w:rsid w:val="002E6634"/>
    <w:rsid w:val="002F2366"/>
    <w:rsid w:val="002F3599"/>
    <w:rsid w:val="003062E3"/>
    <w:rsid w:val="00306462"/>
    <w:rsid w:val="00322302"/>
    <w:rsid w:val="003246DC"/>
    <w:rsid w:val="00327C94"/>
    <w:rsid w:val="00327EC9"/>
    <w:rsid w:val="00330718"/>
    <w:rsid w:val="00331AD2"/>
    <w:rsid w:val="00335F51"/>
    <w:rsid w:val="00340496"/>
    <w:rsid w:val="0034079D"/>
    <w:rsid w:val="00350D47"/>
    <w:rsid w:val="00352FD2"/>
    <w:rsid w:val="00353127"/>
    <w:rsid w:val="00364F99"/>
    <w:rsid w:val="00366DB6"/>
    <w:rsid w:val="0036799C"/>
    <w:rsid w:val="00371450"/>
    <w:rsid w:val="00372E82"/>
    <w:rsid w:val="00373113"/>
    <w:rsid w:val="00387B3E"/>
    <w:rsid w:val="003949C8"/>
    <w:rsid w:val="003A0D8B"/>
    <w:rsid w:val="003A1BB3"/>
    <w:rsid w:val="003A4EBC"/>
    <w:rsid w:val="003B0DEA"/>
    <w:rsid w:val="003B32E1"/>
    <w:rsid w:val="003B5A8F"/>
    <w:rsid w:val="003B7EC0"/>
    <w:rsid w:val="003D2447"/>
    <w:rsid w:val="003E0FC8"/>
    <w:rsid w:val="003E2F4F"/>
    <w:rsid w:val="003E4D8B"/>
    <w:rsid w:val="003F0827"/>
    <w:rsid w:val="003F1501"/>
    <w:rsid w:val="003F580C"/>
    <w:rsid w:val="003F6509"/>
    <w:rsid w:val="004023A9"/>
    <w:rsid w:val="0040269D"/>
    <w:rsid w:val="00404C3A"/>
    <w:rsid w:val="0040759B"/>
    <w:rsid w:val="0041274C"/>
    <w:rsid w:val="00414CA2"/>
    <w:rsid w:val="00421C6C"/>
    <w:rsid w:val="004248AA"/>
    <w:rsid w:val="00425397"/>
    <w:rsid w:val="0042682F"/>
    <w:rsid w:val="00431C08"/>
    <w:rsid w:val="00431DA1"/>
    <w:rsid w:val="004328A3"/>
    <w:rsid w:val="004341F3"/>
    <w:rsid w:val="00435165"/>
    <w:rsid w:val="00446EC3"/>
    <w:rsid w:val="00450EED"/>
    <w:rsid w:val="00451ED9"/>
    <w:rsid w:val="004625A1"/>
    <w:rsid w:val="0046437D"/>
    <w:rsid w:val="004678E0"/>
    <w:rsid w:val="004701AA"/>
    <w:rsid w:val="00470D91"/>
    <w:rsid w:val="0047473B"/>
    <w:rsid w:val="00476C0F"/>
    <w:rsid w:val="004802F5"/>
    <w:rsid w:val="00481F5D"/>
    <w:rsid w:val="00482813"/>
    <w:rsid w:val="00483FF3"/>
    <w:rsid w:val="0048509D"/>
    <w:rsid w:val="00487243"/>
    <w:rsid w:val="004875AC"/>
    <w:rsid w:val="00494E53"/>
    <w:rsid w:val="00494EFD"/>
    <w:rsid w:val="004A0724"/>
    <w:rsid w:val="004A38EB"/>
    <w:rsid w:val="004A4B32"/>
    <w:rsid w:val="004A79EB"/>
    <w:rsid w:val="004B04F8"/>
    <w:rsid w:val="004B0B3A"/>
    <w:rsid w:val="004B1822"/>
    <w:rsid w:val="004B2EE7"/>
    <w:rsid w:val="004B3441"/>
    <w:rsid w:val="004B3F83"/>
    <w:rsid w:val="004C0ECE"/>
    <w:rsid w:val="004C14C3"/>
    <w:rsid w:val="004C150A"/>
    <w:rsid w:val="004D5B9B"/>
    <w:rsid w:val="004E001C"/>
    <w:rsid w:val="004E36AF"/>
    <w:rsid w:val="004E3D53"/>
    <w:rsid w:val="004E5AFA"/>
    <w:rsid w:val="004E6724"/>
    <w:rsid w:val="00510516"/>
    <w:rsid w:val="00512056"/>
    <w:rsid w:val="00513850"/>
    <w:rsid w:val="005201EA"/>
    <w:rsid w:val="005240DE"/>
    <w:rsid w:val="005255C6"/>
    <w:rsid w:val="00526FAF"/>
    <w:rsid w:val="00532603"/>
    <w:rsid w:val="00535579"/>
    <w:rsid w:val="005418D3"/>
    <w:rsid w:val="00541D7E"/>
    <w:rsid w:val="005425A0"/>
    <w:rsid w:val="00543588"/>
    <w:rsid w:val="00544CCA"/>
    <w:rsid w:val="0054740E"/>
    <w:rsid w:val="00550507"/>
    <w:rsid w:val="00551817"/>
    <w:rsid w:val="00551992"/>
    <w:rsid w:val="00560373"/>
    <w:rsid w:val="005632FD"/>
    <w:rsid w:val="00563876"/>
    <w:rsid w:val="00566ADE"/>
    <w:rsid w:val="005674A7"/>
    <w:rsid w:val="00567621"/>
    <w:rsid w:val="005749D1"/>
    <w:rsid w:val="0058230A"/>
    <w:rsid w:val="00582361"/>
    <w:rsid w:val="0058637A"/>
    <w:rsid w:val="005871FE"/>
    <w:rsid w:val="00595475"/>
    <w:rsid w:val="005964CE"/>
    <w:rsid w:val="005A05CF"/>
    <w:rsid w:val="005A0C6E"/>
    <w:rsid w:val="005A0EA6"/>
    <w:rsid w:val="005A6BB1"/>
    <w:rsid w:val="005C44ED"/>
    <w:rsid w:val="005C5D3D"/>
    <w:rsid w:val="005D0815"/>
    <w:rsid w:val="005D12EC"/>
    <w:rsid w:val="005D6AE5"/>
    <w:rsid w:val="005D73C7"/>
    <w:rsid w:val="005F37A7"/>
    <w:rsid w:val="005F454C"/>
    <w:rsid w:val="005F7230"/>
    <w:rsid w:val="005F7E30"/>
    <w:rsid w:val="006011AC"/>
    <w:rsid w:val="00601FFB"/>
    <w:rsid w:val="00611FB0"/>
    <w:rsid w:val="00612BCB"/>
    <w:rsid w:val="006153D7"/>
    <w:rsid w:val="006200F1"/>
    <w:rsid w:val="006235BF"/>
    <w:rsid w:val="00631F4A"/>
    <w:rsid w:val="006360EA"/>
    <w:rsid w:val="00656F19"/>
    <w:rsid w:val="006606EA"/>
    <w:rsid w:val="00671734"/>
    <w:rsid w:val="00672303"/>
    <w:rsid w:val="00672311"/>
    <w:rsid w:val="00676A7E"/>
    <w:rsid w:val="00680299"/>
    <w:rsid w:val="006805C4"/>
    <w:rsid w:val="00682A29"/>
    <w:rsid w:val="006844AB"/>
    <w:rsid w:val="006848C3"/>
    <w:rsid w:val="00690C8F"/>
    <w:rsid w:val="0069316F"/>
    <w:rsid w:val="0069363E"/>
    <w:rsid w:val="00694552"/>
    <w:rsid w:val="00694700"/>
    <w:rsid w:val="006A117C"/>
    <w:rsid w:val="006A17AE"/>
    <w:rsid w:val="006A373E"/>
    <w:rsid w:val="006A6340"/>
    <w:rsid w:val="006B3CD6"/>
    <w:rsid w:val="006B4044"/>
    <w:rsid w:val="006B7D09"/>
    <w:rsid w:val="006C0E94"/>
    <w:rsid w:val="006C5D63"/>
    <w:rsid w:val="006D004D"/>
    <w:rsid w:val="006D1C7A"/>
    <w:rsid w:val="006E03EC"/>
    <w:rsid w:val="006E2EA7"/>
    <w:rsid w:val="006E4AFF"/>
    <w:rsid w:val="006E5049"/>
    <w:rsid w:val="006E5EB4"/>
    <w:rsid w:val="006E677A"/>
    <w:rsid w:val="006E7801"/>
    <w:rsid w:val="006E794F"/>
    <w:rsid w:val="006E795F"/>
    <w:rsid w:val="006F15BF"/>
    <w:rsid w:val="006F2387"/>
    <w:rsid w:val="006F35AF"/>
    <w:rsid w:val="007010DC"/>
    <w:rsid w:val="00704813"/>
    <w:rsid w:val="007065C0"/>
    <w:rsid w:val="00710DBB"/>
    <w:rsid w:val="007165A6"/>
    <w:rsid w:val="0072114C"/>
    <w:rsid w:val="00723242"/>
    <w:rsid w:val="00724E6D"/>
    <w:rsid w:val="00730653"/>
    <w:rsid w:val="007315A9"/>
    <w:rsid w:val="007338B3"/>
    <w:rsid w:val="00737B10"/>
    <w:rsid w:val="007432AB"/>
    <w:rsid w:val="00743CA1"/>
    <w:rsid w:val="007459E5"/>
    <w:rsid w:val="00756362"/>
    <w:rsid w:val="0075760B"/>
    <w:rsid w:val="00764845"/>
    <w:rsid w:val="007656DB"/>
    <w:rsid w:val="007662CD"/>
    <w:rsid w:val="007673B4"/>
    <w:rsid w:val="00770BBC"/>
    <w:rsid w:val="00770E5F"/>
    <w:rsid w:val="00774819"/>
    <w:rsid w:val="0078270C"/>
    <w:rsid w:val="007A0D98"/>
    <w:rsid w:val="007A13D4"/>
    <w:rsid w:val="007A35A1"/>
    <w:rsid w:val="007A38AB"/>
    <w:rsid w:val="007A69ED"/>
    <w:rsid w:val="007A70E0"/>
    <w:rsid w:val="007A76B6"/>
    <w:rsid w:val="007B0F12"/>
    <w:rsid w:val="007B2B71"/>
    <w:rsid w:val="007B6DE6"/>
    <w:rsid w:val="007C0159"/>
    <w:rsid w:val="007C0CDD"/>
    <w:rsid w:val="007C281A"/>
    <w:rsid w:val="007C419E"/>
    <w:rsid w:val="007C4BC7"/>
    <w:rsid w:val="007C7C7D"/>
    <w:rsid w:val="007D3395"/>
    <w:rsid w:val="007D69C1"/>
    <w:rsid w:val="007E13FF"/>
    <w:rsid w:val="007E66AE"/>
    <w:rsid w:val="007F5257"/>
    <w:rsid w:val="007F5891"/>
    <w:rsid w:val="008004AB"/>
    <w:rsid w:val="00802722"/>
    <w:rsid w:val="00804AED"/>
    <w:rsid w:val="0081394E"/>
    <w:rsid w:val="00813E2A"/>
    <w:rsid w:val="00817833"/>
    <w:rsid w:val="00824D00"/>
    <w:rsid w:val="00825CC4"/>
    <w:rsid w:val="00832D6C"/>
    <w:rsid w:val="00833156"/>
    <w:rsid w:val="00834EC2"/>
    <w:rsid w:val="00837604"/>
    <w:rsid w:val="00841271"/>
    <w:rsid w:val="00842114"/>
    <w:rsid w:val="00843CCC"/>
    <w:rsid w:val="00847DA4"/>
    <w:rsid w:val="00853C78"/>
    <w:rsid w:val="00854E09"/>
    <w:rsid w:val="008553F0"/>
    <w:rsid w:val="00855FE4"/>
    <w:rsid w:val="00864280"/>
    <w:rsid w:val="008946C8"/>
    <w:rsid w:val="00895E94"/>
    <w:rsid w:val="008A65C2"/>
    <w:rsid w:val="008B4CEE"/>
    <w:rsid w:val="008B7B00"/>
    <w:rsid w:val="008C5B15"/>
    <w:rsid w:val="008C7135"/>
    <w:rsid w:val="008C7D25"/>
    <w:rsid w:val="008D14EC"/>
    <w:rsid w:val="008D34BB"/>
    <w:rsid w:val="008D4201"/>
    <w:rsid w:val="008D4386"/>
    <w:rsid w:val="008D56D1"/>
    <w:rsid w:val="008E6529"/>
    <w:rsid w:val="008F6370"/>
    <w:rsid w:val="008F6D97"/>
    <w:rsid w:val="008F7495"/>
    <w:rsid w:val="008F786D"/>
    <w:rsid w:val="009000C3"/>
    <w:rsid w:val="009009A9"/>
    <w:rsid w:val="0090353D"/>
    <w:rsid w:val="00903AA0"/>
    <w:rsid w:val="00912643"/>
    <w:rsid w:val="00922C52"/>
    <w:rsid w:val="00926DB6"/>
    <w:rsid w:val="00930000"/>
    <w:rsid w:val="009431A3"/>
    <w:rsid w:val="009433D7"/>
    <w:rsid w:val="00943623"/>
    <w:rsid w:val="009541C0"/>
    <w:rsid w:val="00965207"/>
    <w:rsid w:val="00966D08"/>
    <w:rsid w:val="0097647C"/>
    <w:rsid w:val="0097768F"/>
    <w:rsid w:val="00980444"/>
    <w:rsid w:val="00981473"/>
    <w:rsid w:val="009835DB"/>
    <w:rsid w:val="00984B23"/>
    <w:rsid w:val="009902F0"/>
    <w:rsid w:val="009A3546"/>
    <w:rsid w:val="009A5221"/>
    <w:rsid w:val="009B0CDA"/>
    <w:rsid w:val="009B5012"/>
    <w:rsid w:val="009C16C2"/>
    <w:rsid w:val="009C312E"/>
    <w:rsid w:val="009C443D"/>
    <w:rsid w:val="009D24F1"/>
    <w:rsid w:val="009D3156"/>
    <w:rsid w:val="009D6663"/>
    <w:rsid w:val="009D7F84"/>
    <w:rsid w:val="009E06AC"/>
    <w:rsid w:val="009E5842"/>
    <w:rsid w:val="009E7727"/>
    <w:rsid w:val="009F008D"/>
    <w:rsid w:val="009F4398"/>
    <w:rsid w:val="00A04F55"/>
    <w:rsid w:val="00A103D4"/>
    <w:rsid w:val="00A14FBF"/>
    <w:rsid w:val="00A174AF"/>
    <w:rsid w:val="00A215DD"/>
    <w:rsid w:val="00A2283D"/>
    <w:rsid w:val="00A2284A"/>
    <w:rsid w:val="00A22936"/>
    <w:rsid w:val="00A30D7E"/>
    <w:rsid w:val="00A373B6"/>
    <w:rsid w:val="00A422F3"/>
    <w:rsid w:val="00A45244"/>
    <w:rsid w:val="00A510BD"/>
    <w:rsid w:val="00A5781A"/>
    <w:rsid w:val="00A61291"/>
    <w:rsid w:val="00A62C17"/>
    <w:rsid w:val="00A70E32"/>
    <w:rsid w:val="00A738BC"/>
    <w:rsid w:val="00A74BD4"/>
    <w:rsid w:val="00A74CDE"/>
    <w:rsid w:val="00A76072"/>
    <w:rsid w:val="00A7609B"/>
    <w:rsid w:val="00A76AC8"/>
    <w:rsid w:val="00A82816"/>
    <w:rsid w:val="00A83FD3"/>
    <w:rsid w:val="00A84C28"/>
    <w:rsid w:val="00A85991"/>
    <w:rsid w:val="00A87CDF"/>
    <w:rsid w:val="00A87D76"/>
    <w:rsid w:val="00A90C3E"/>
    <w:rsid w:val="00A91653"/>
    <w:rsid w:val="00A9520D"/>
    <w:rsid w:val="00AA016E"/>
    <w:rsid w:val="00AA0844"/>
    <w:rsid w:val="00AA30BF"/>
    <w:rsid w:val="00AA3DE0"/>
    <w:rsid w:val="00AA4ACE"/>
    <w:rsid w:val="00AA56DB"/>
    <w:rsid w:val="00AA7725"/>
    <w:rsid w:val="00AC1885"/>
    <w:rsid w:val="00AC3098"/>
    <w:rsid w:val="00AC317E"/>
    <w:rsid w:val="00AC439A"/>
    <w:rsid w:val="00AC7B8D"/>
    <w:rsid w:val="00AD09D9"/>
    <w:rsid w:val="00AE1E11"/>
    <w:rsid w:val="00AE6EBD"/>
    <w:rsid w:val="00AF1193"/>
    <w:rsid w:val="00AF2407"/>
    <w:rsid w:val="00AF3873"/>
    <w:rsid w:val="00AF569F"/>
    <w:rsid w:val="00AF60F9"/>
    <w:rsid w:val="00AF7BE0"/>
    <w:rsid w:val="00B018BD"/>
    <w:rsid w:val="00B02646"/>
    <w:rsid w:val="00B0265B"/>
    <w:rsid w:val="00B06844"/>
    <w:rsid w:val="00B11525"/>
    <w:rsid w:val="00B15C8C"/>
    <w:rsid w:val="00B15CA8"/>
    <w:rsid w:val="00B16A8F"/>
    <w:rsid w:val="00B2629E"/>
    <w:rsid w:val="00B3643B"/>
    <w:rsid w:val="00B364AC"/>
    <w:rsid w:val="00B464CE"/>
    <w:rsid w:val="00B55039"/>
    <w:rsid w:val="00B55259"/>
    <w:rsid w:val="00B5541D"/>
    <w:rsid w:val="00B55DA9"/>
    <w:rsid w:val="00B565EF"/>
    <w:rsid w:val="00B63CB9"/>
    <w:rsid w:val="00B63F5F"/>
    <w:rsid w:val="00B6749F"/>
    <w:rsid w:val="00B7116E"/>
    <w:rsid w:val="00B74FB1"/>
    <w:rsid w:val="00B757AF"/>
    <w:rsid w:val="00B7682B"/>
    <w:rsid w:val="00B77FDC"/>
    <w:rsid w:val="00B84615"/>
    <w:rsid w:val="00B878BB"/>
    <w:rsid w:val="00B90F91"/>
    <w:rsid w:val="00B91C49"/>
    <w:rsid w:val="00B939D3"/>
    <w:rsid w:val="00B94725"/>
    <w:rsid w:val="00B94AA6"/>
    <w:rsid w:val="00B97BEF"/>
    <w:rsid w:val="00BA4DF2"/>
    <w:rsid w:val="00BA6F50"/>
    <w:rsid w:val="00BB1D31"/>
    <w:rsid w:val="00BB64D4"/>
    <w:rsid w:val="00BC27BE"/>
    <w:rsid w:val="00BC418C"/>
    <w:rsid w:val="00BC6804"/>
    <w:rsid w:val="00BD0FDD"/>
    <w:rsid w:val="00BD2651"/>
    <w:rsid w:val="00BD50B4"/>
    <w:rsid w:val="00BD61C0"/>
    <w:rsid w:val="00BD623E"/>
    <w:rsid w:val="00BD7E80"/>
    <w:rsid w:val="00BE1FA6"/>
    <w:rsid w:val="00BE70E4"/>
    <w:rsid w:val="00BF1DEB"/>
    <w:rsid w:val="00BF2440"/>
    <w:rsid w:val="00BF3679"/>
    <w:rsid w:val="00BF5358"/>
    <w:rsid w:val="00BF7FC1"/>
    <w:rsid w:val="00C03DE8"/>
    <w:rsid w:val="00C07B0A"/>
    <w:rsid w:val="00C11C1D"/>
    <w:rsid w:val="00C2183C"/>
    <w:rsid w:val="00C21B75"/>
    <w:rsid w:val="00C22058"/>
    <w:rsid w:val="00C2364A"/>
    <w:rsid w:val="00C2372D"/>
    <w:rsid w:val="00C2472D"/>
    <w:rsid w:val="00C25775"/>
    <w:rsid w:val="00C35634"/>
    <w:rsid w:val="00C361A4"/>
    <w:rsid w:val="00C51C3F"/>
    <w:rsid w:val="00C528CB"/>
    <w:rsid w:val="00C533C7"/>
    <w:rsid w:val="00C55A97"/>
    <w:rsid w:val="00C5678E"/>
    <w:rsid w:val="00C6050D"/>
    <w:rsid w:val="00C63405"/>
    <w:rsid w:val="00C66EA3"/>
    <w:rsid w:val="00C67762"/>
    <w:rsid w:val="00C67B2C"/>
    <w:rsid w:val="00C72480"/>
    <w:rsid w:val="00C767B7"/>
    <w:rsid w:val="00C861AB"/>
    <w:rsid w:val="00C86A7F"/>
    <w:rsid w:val="00C9117F"/>
    <w:rsid w:val="00CA657E"/>
    <w:rsid w:val="00CB23C3"/>
    <w:rsid w:val="00CB2A7E"/>
    <w:rsid w:val="00CB337E"/>
    <w:rsid w:val="00CC0062"/>
    <w:rsid w:val="00CC075D"/>
    <w:rsid w:val="00CC3566"/>
    <w:rsid w:val="00CC4946"/>
    <w:rsid w:val="00CC6591"/>
    <w:rsid w:val="00CD23E7"/>
    <w:rsid w:val="00CD3C4C"/>
    <w:rsid w:val="00CD46A3"/>
    <w:rsid w:val="00CD667F"/>
    <w:rsid w:val="00CD6DAD"/>
    <w:rsid w:val="00CD7D86"/>
    <w:rsid w:val="00CE1B02"/>
    <w:rsid w:val="00CE2065"/>
    <w:rsid w:val="00CE22A2"/>
    <w:rsid w:val="00CE3D6D"/>
    <w:rsid w:val="00D00B65"/>
    <w:rsid w:val="00D05C00"/>
    <w:rsid w:val="00D10C9E"/>
    <w:rsid w:val="00D13631"/>
    <w:rsid w:val="00D168B1"/>
    <w:rsid w:val="00D1763D"/>
    <w:rsid w:val="00D232FD"/>
    <w:rsid w:val="00D244D9"/>
    <w:rsid w:val="00D30623"/>
    <w:rsid w:val="00D32F59"/>
    <w:rsid w:val="00D408AD"/>
    <w:rsid w:val="00D40ADD"/>
    <w:rsid w:val="00D4219A"/>
    <w:rsid w:val="00D42668"/>
    <w:rsid w:val="00D42F84"/>
    <w:rsid w:val="00D44A79"/>
    <w:rsid w:val="00D44FAD"/>
    <w:rsid w:val="00D5197D"/>
    <w:rsid w:val="00D51B92"/>
    <w:rsid w:val="00D57679"/>
    <w:rsid w:val="00D57864"/>
    <w:rsid w:val="00D620AF"/>
    <w:rsid w:val="00D62EE9"/>
    <w:rsid w:val="00D63D68"/>
    <w:rsid w:val="00D6549F"/>
    <w:rsid w:val="00D80418"/>
    <w:rsid w:val="00D820BD"/>
    <w:rsid w:val="00D840B2"/>
    <w:rsid w:val="00D90C7F"/>
    <w:rsid w:val="00D91FA3"/>
    <w:rsid w:val="00D9703B"/>
    <w:rsid w:val="00DA1975"/>
    <w:rsid w:val="00DA2538"/>
    <w:rsid w:val="00DA4C01"/>
    <w:rsid w:val="00DA6A97"/>
    <w:rsid w:val="00DB07A4"/>
    <w:rsid w:val="00DB679C"/>
    <w:rsid w:val="00DB7C0A"/>
    <w:rsid w:val="00DC282E"/>
    <w:rsid w:val="00DC2B31"/>
    <w:rsid w:val="00DC45AE"/>
    <w:rsid w:val="00DC7C36"/>
    <w:rsid w:val="00DD5FA2"/>
    <w:rsid w:val="00DD6AA7"/>
    <w:rsid w:val="00DE04AF"/>
    <w:rsid w:val="00DE3C3B"/>
    <w:rsid w:val="00DE4832"/>
    <w:rsid w:val="00DF2288"/>
    <w:rsid w:val="00DF3B45"/>
    <w:rsid w:val="00DF44BA"/>
    <w:rsid w:val="00E04C9B"/>
    <w:rsid w:val="00E07D37"/>
    <w:rsid w:val="00E10FE2"/>
    <w:rsid w:val="00E1422E"/>
    <w:rsid w:val="00E15838"/>
    <w:rsid w:val="00E1739F"/>
    <w:rsid w:val="00E2102B"/>
    <w:rsid w:val="00E2146C"/>
    <w:rsid w:val="00E22707"/>
    <w:rsid w:val="00E24569"/>
    <w:rsid w:val="00E2642D"/>
    <w:rsid w:val="00E26B05"/>
    <w:rsid w:val="00E274FE"/>
    <w:rsid w:val="00E30931"/>
    <w:rsid w:val="00E374B8"/>
    <w:rsid w:val="00E37CFE"/>
    <w:rsid w:val="00E37DEE"/>
    <w:rsid w:val="00E41410"/>
    <w:rsid w:val="00E415F0"/>
    <w:rsid w:val="00E42013"/>
    <w:rsid w:val="00E438AB"/>
    <w:rsid w:val="00E4550E"/>
    <w:rsid w:val="00E4645A"/>
    <w:rsid w:val="00E5125B"/>
    <w:rsid w:val="00E516ED"/>
    <w:rsid w:val="00E520FF"/>
    <w:rsid w:val="00E56438"/>
    <w:rsid w:val="00E60A2C"/>
    <w:rsid w:val="00E6516D"/>
    <w:rsid w:val="00E73A17"/>
    <w:rsid w:val="00E77E3F"/>
    <w:rsid w:val="00E81E20"/>
    <w:rsid w:val="00E8274B"/>
    <w:rsid w:val="00E905B2"/>
    <w:rsid w:val="00E913F3"/>
    <w:rsid w:val="00E91BAC"/>
    <w:rsid w:val="00E93522"/>
    <w:rsid w:val="00E94994"/>
    <w:rsid w:val="00EA1054"/>
    <w:rsid w:val="00EB50D2"/>
    <w:rsid w:val="00EB542B"/>
    <w:rsid w:val="00EB55FE"/>
    <w:rsid w:val="00EB6DB8"/>
    <w:rsid w:val="00EB7DBC"/>
    <w:rsid w:val="00EC274A"/>
    <w:rsid w:val="00EC4131"/>
    <w:rsid w:val="00EC4E42"/>
    <w:rsid w:val="00ED37D2"/>
    <w:rsid w:val="00ED6827"/>
    <w:rsid w:val="00EE251F"/>
    <w:rsid w:val="00EE2DCB"/>
    <w:rsid w:val="00EE71F1"/>
    <w:rsid w:val="00EF51D3"/>
    <w:rsid w:val="00F031B2"/>
    <w:rsid w:val="00F04497"/>
    <w:rsid w:val="00F06706"/>
    <w:rsid w:val="00F11E8A"/>
    <w:rsid w:val="00F15C90"/>
    <w:rsid w:val="00F23D52"/>
    <w:rsid w:val="00F30399"/>
    <w:rsid w:val="00F3282D"/>
    <w:rsid w:val="00F33196"/>
    <w:rsid w:val="00F36C5A"/>
    <w:rsid w:val="00F42A8C"/>
    <w:rsid w:val="00F4765A"/>
    <w:rsid w:val="00F5715A"/>
    <w:rsid w:val="00F57964"/>
    <w:rsid w:val="00F60975"/>
    <w:rsid w:val="00F62BD2"/>
    <w:rsid w:val="00F62C01"/>
    <w:rsid w:val="00F653AE"/>
    <w:rsid w:val="00F66476"/>
    <w:rsid w:val="00F673C0"/>
    <w:rsid w:val="00F70EC8"/>
    <w:rsid w:val="00F74517"/>
    <w:rsid w:val="00F758FF"/>
    <w:rsid w:val="00F77FC6"/>
    <w:rsid w:val="00F80D7D"/>
    <w:rsid w:val="00F87E71"/>
    <w:rsid w:val="00F92B7C"/>
    <w:rsid w:val="00F94E84"/>
    <w:rsid w:val="00F95CB4"/>
    <w:rsid w:val="00F96CE5"/>
    <w:rsid w:val="00FA0003"/>
    <w:rsid w:val="00FA171A"/>
    <w:rsid w:val="00FA4588"/>
    <w:rsid w:val="00FB0514"/>
    <w:rsid w:val="00FC009E"/>
    <w:rsid w:val="00FC2428"/>
    <w:rsid w:val="00FC3648"/>
    <w:rsid w:val="00FC5820"/>
    <w:rsid w:val="00FC669F"/>
    <w:rsid w:val="00FC7097"/>
    <w:rsid w:val="00FD4AC6"/>
    <w:rsid w:val="00FD55F2"/>
    <w:rsid w:val="00FD7CE4"/>
    <w:rsid w:val="00FE25FA"/>
    <w:rsid w:val="00FE31F8"/>
    <w:rsid w:val="00FF0F2F"/>
    <w:rsid w:val="00FF2291"/>
    <w:rsid w:val="00FF655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B64C89C"/>
  <w15:chartTrackingRefBased/>
  <w15:docId w15:val="{33297770-9EC1-4224-9FA5-927167C8A63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160" w:line="264" w:lineRule="atLeast"/>
      </w:pPr>
    </w:pPrDefault>
  </w:docDefaults>
  <w:latentStyles w:defLockedState="0" w:defUIPriority="99" w:defSemiHidden="0" w:defUnhideWhenUsed="0" w:defQFormat="0" w:count="376">
    <w:lsdException w:name="Normal" w:semiHidden="1" w:uiPriority="0" w:qFormat="1"/>
    <w:lsdException w:name="heading 1" w:semiHidden="1" w:uiPriority="6" w:qFormat="1"/>
    <w:lsdException w:name="heading 2" w:semiHidden="1" w:uiPriority="6" w:qFormat="1"/>
    <w:lsdException w:name="heading 3" w:semiHidden="1" w:uiPriority="6" w:qFormat="1"/>
    <w:lsdException w:name="heading 4" w:semiHidden="1" w:uiPriority="6" w:qFormat="1"/>
    <w:lsdException w:name="heading 5" w:semiHidden="1" w:uiPriority="6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/>
    <w:lsdException w:name="toc 2" w:semiHidden="1" w:uiPriority="39"/>
    <w:lsdException w:name="toc 3" w:semiHidden="1" w:uiPriority="39"/>
    <w:lsdException w:name="toc 4" w:semiHidden="1" w:uiPriority="39"/>
    <w:lsdException w:name="toc 5" w:semiHidden="1" w:uiPriority="39"/>
    <w:lsdException w:name="toc 6" w:semiHidden="1" w:uiPriority="39"/>
    <w:lsdException w:name="toc 7" w:semiHidden="1" w:uiPriority="39"/>
    <w:lsdException w:name="toc 8" w:semiHidden="1" w:uiPriority="39"/>
    <w:lsdException w:name="toc 9" w:semiHidden="1" w:uiPriority="39"/>
    <w:lsdException w:name="Normal Indent" w:semiHidden="1"/>
    <w:lsdException w:name="annotation text" w:semiHidden="1"/>
    <w:lsdException w:name="index heading" w:semiHidden="1"/>
    <w:lsdException w:name="caption" w:semiHidden="1" w:uiPriority="35" w:qFormat="1"/>
    <w:lsdException w:name="table of figures" w:semiHidden="1"/>
    <w:lsdException w:name="envelope address" w:semiHidden="1"/>
    <w:lsdException w:name="envelope return" w:semiHidden="1"/>
    <w:lsdException w:name="footnote reference" w:semiHidden="1" w:uiPriority="49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/>
    <w:lsdException w:name="List Number" w:semiHidden="1" w:uiPriority="2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/>
    <w:lsdException w:name="Body Text" w:semiHidden="1" w:uiPriority="0" w:qFormat="1"/>
    <w:lsdException w:name="Body Text Indent" w:semiHidden="1" w:uiPriority="0" w:qFormat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 w:uiPriority="2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/>
    <w:lsdException w:name="FollowedHyperlink" w:semiHidden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/>
    <w:lsdException w:name="HTML Bottom of Form" w:semiHidden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/>
    <w:lsdException w:name="No List" w:semiHidden="1"/>
    <w:lsdException w:name="Outline List 1" w:semiHidden="1"/>
    <w:lsdException w:name="Outline List 2" w:semiHidden="1"/>
    <w:lsdException w:name="Outline List 3" w:semiHidden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/>
    <w:lsdException w:name="Table Grid" w:uiPriority="39"/>
    <w:lsdException w:name="Table Theme" w:semiHidden="1" w:unhideWhenUsed="1"/>
    <w:lsdException w:name="Placeholder Text" w:semiHidden="1"/>
    <w:lsdException w:name="No Spacing" w:semiHidden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/>
    <w:lsdException w:name="TOC Heading" w:semiHidden="1" w:uiPriority="38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/>
    <w:lsdException w:name="Smart Hyperlink" w:semiHidden="1"/>
    <w:lsdException w:name="Hashtag" w:semiHidden="1"/>
    <w:lsdException w:name="Unresolved Mention" w:semiHidden="1"/>
    <w:lsdException w:name="Smart Link" w:semiHidden="1"/>
  </w:latentStyles>
  <w:style w:type="paragraph" w:default="1" w:styleId="Normal">
    <w:name w:val="Normal"/>
    <w:uiPriority w:val="99"/>
    <w:qFormat/>
    <w:rsid w:val="00842114"/>
  </w:style>
  <w:style w:type="paragraph" w:styleId="Rubrik1">
    <w:name w:val="heading 1"/>
    <w:basedOn w:val="Normal"/>
    <w:next w:val="Brdtext"/>
    <w:link w:val="Rubrik1Char"/>
    <w:uiPriority w:val="6"/>
    <w:qFormat/>
    <w:rsid w:val="00F4765A"/>
    <w:pPr>
      <w:keepNext/>
      <w:keepLines/>
      <w:numPr>
        <w:numId w:val="32"/>
      </w:numPr>
      <w:spacing w:before="480" w:after="480" w:line="240" w:lineRule="auto"/>
      <w:outlineLvl w:val="0"/>
    </w:pPr>
    <w:rPr>
      <w:rFonts w:asciiTheme="majorHAnsi" w:eastAsiaTheme="majorEastAsia" w:hAnsiTheme="majorHAnsi" w:cstheme="majorBidi"/>
      <w:color w:val="000000" w:themeColor="text1"/>
      <w:sz w:val="44"/>
      <w:szCs w:val="32"/>
    </w:rPr>
  </w:style>
  <w:style w:type="paragraph" w:styleId="Rubrik2">
    <w:name w:val="heading 2"/>
    <w:basedOn w:val="Normal"/>
    <w:next w:val="Brdtext"/>
    <w:link w:val="Rubrik2Char"/>
    <w:uiPriority w:val="6"/>
    <w:qFormat/>
    <w:rsid w:val="00F4765A"/>
    <w:pPr>
      <w:keepNext/>
      <w:keepLines/>
      <w:numPr>
        <w:ilvl w:val="1"/>
        <w:numId w:val="32"/>
      </w:numPr>
      <w:spacing w:before="400" w:after="120" w:line="240" w:lineRule="auto"/>
      <w:outlineLvl w:val="1"/>
    </w:pPr>
    <w:rPr>
      <w:rFonts w:asciiTheme="majorHAnsi" w:eastAsiaTheme="majorEastAsia" w:hAnsiTheme="majorHAnsi" w:cstheme="majorBidi"/>
      <w:b/>
      <w:color w:val="000000" w:themeColor="text1"/>
      <w:sz w:val="28"/>
      <w:szCs w:val="26"/>
    </w:rPr>
  </w:style>
  <w:style w:type="paragraph" w:styleId="Rubrik3">
    <w:name w:val="heading 3"/>
    <w:basedOn w:val="Normal"/>
    <w:next w:val="Brdtext"/>
    <w:link w:val="Rubrik3Char"/>
    <w:uiPriority w:val="6"/>
    <w:qFormat/>
    <w:rsid w:val="00F4765A"/>
    <w:pPr>
      <w:keepNext/>
      <w:keepLines/>
      <w:numPr>
        <w:ilvl w:val="2"/>
        <w:numId w:val="32"/>
      </w:numPr>
      <w:spacing w:before="320" w:after="60" w:line="240" w:lineRule="auto"/>
      <w:outlineLvl w:val="2"/>
    </w:pPr>
    <w:rPr>
      <w:rFonts w:asciiTheme="majorHAnsi" w:eastAsiaTheme="majorEastAsia" w:hAnsiTheme="majorHAnsi" w:cstheme="majorBidi"/>
      <w:color w:val="000000" w:themeColor="text1"/>
      <w:sz w:val="25"/>
      <w:szCs w:val="24"/>
    </w:rPr>
  </w:style>
  <w:style w:type="paragraph" w:styleId="Rubrik4">
    <w:name w:val="heading 4"/>
    <w:basedOn w:val="Normal"/>
    <w:next w:val="Brdtext"/>
    <w:link w:val="Rubrik4Char"/>
    <w:uiPriority w:val="6"/>
    <w:semiHidden/>
    <w:qFormat/>
    <w:rsid w:val="00F4765A"/>
    <w:pPr>
      <w:keepNext/>
      <w:keepLines/>
      <w:numPr>
        <w:ilvl w:val="3"/>
        <w:numId w:val="32"/>
      </w:numPr>
      <w:spacing w:before="360" w:after="80" w:line="240" w:lineRule="auto"/>
      <w:outlineLvl w:val="3"/>
    </w:pPr>
    <w:rPr>
      <w:rFonts w:asciiTheme="majorHAnsi" w:eastAsiaTheme="majorEastAsia" w:hAnsiTheme="majorHAnsi" w:cstheme="majorBidi"/>
      <w:b/>
      <w:iCs/>
      <w:color w:val="000000" w:themeColor="text1"/>
      <w:sz w:val="21"/>
    </w:rPr>
  </w:style>
  <w:style w:type="paragraph" w:styleId="Rubrik5">
    <w:name w:val="heading 5"/>
    <w:basedOn w:val="Normal"/>
    <w:next w:val="Brdtext"/>
    <w:link w:val="Rubrik5Char"/>
    <w:uiPriority w:val="6"/>
    <w:semiHidden/>
    <w:qFormat/>
    <w:rsid w:val="000E24FF"/>
    <w:pPr>
      <w:keepNext/>
      <w:keepLines/>
      <w:numPr>
        <w:ilvl w:val="4"/>
        <w:numId w:val="32"/>
      </w:numPr>
      <w:spacing w:before="240" w:after="60" w:line="230" w:lineRule="atLeast"/>
      <w:outlineLvl w:val="4"/>
    </w:pPr>
    <w:rPr>
      <w:rFonts w:asciiTheme="majorHAnsi" w:eastAsiaTheme="majorEastAsia" w:hAnsiTheme="majorHAnsi" w:cstheme="majorBidi"/>
      <w:color w:val="000000" w:themeColor="text1"/>
      <w:sz w:val="19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7B6DE6"/>
  </w:style>
  <w:style w:type="character" w:customStyle="1" w:styleId="BrdtextChar">
    <w:name w:val="Brödtext Char"/>
    <w:basedOn w:val="Standardstycketeckensnitt"/>
    <w:link w:val="Brdtext"/>
    <w:rsid w:val="00694700"/>
  </w:style>
  <w:style w:type="character" w:customStyle="1" w:styleId="Rubrik1Char">
    <w:name w:val="Rubrik 1 Char"/>
    <w:basedOn w:val="Standardstycketeckensnitt"/>
    <w:link w:val="Rubrik1"/>
    <w:uiPriority w:val="6"/>
    <w:rsid w:val="00F4765A"/>
    <w:rPr>
      <w:rFonts w:asciiTheme="majorHAnsi" w:eastAsiaTheme="majorEastAsia" w:hAnsiTheme="majorHAnsi" w:cstheme="majorBidi"/>
      <w:color w:val="000000" w:themeColor="text1"/>
      <w:sz w:val="44"/>
      <w:szCs w:val="32"/>
    </w:rPr>
  </w:style>
  <w:style w:type="character" w:customStyle="1" w:styleId="Rubrik2Char">
    <w:name w:val="Rubrik 2 Char"/>
    <w:basedOn w:val="Standardstycketeckensnitt"/>
    <w:link w:val="Rubrik2"/>
    <w:uiPriority w:val="6"/>
    <w:rsid w:val="00F4765A"/>
    <w:rPr>
      <w:rFonts w:asciiTheme="majorHAnsi" w:eastAsiaTheme="majorEastAsia" w:hAnsiTheme="majorHAnsi" w:cstheme="majorBidi"/>
      <w:b/>
      <w:color w:val="000000" w:themeColor="text1"/>
      <w:sz w:val="28"/>
      <w:szCs w:val="26"/>
    </w:rPr>
  </w:style>
  <w:style w:type="character" w:customStyle="1" w:styleId="Rubrik3Char">
    <w:name w:val="Rubrik 3 Char"/>
    <w:basedOn w:val="Standardstycketeckensnitt"/>
    <w:link w:val="Rubrik3"/>
    <w:uiPriority w:val="6"/>
    <w:rsid w:val="00F4765A"/>
    <w:rPr>
      <w:rFonts w:asciiTheme="majorHAnsi" w:eastAsiaTheme="majorEastAsia" w:hAnsiTheme="majorHAnsi" w:cstheme="majorBidi"/>
      <w:color w:val="000000" w:themeColor="text1"/>
      <w:sz w:val="25"/>
      <w:szCs w:val="24"/>
    </w:rPr>
  </w:style>
  <w:style w:type="character" w:customStyle="1" w:styleId="Rubrik4Char">
    <w:name w:val="Rubrik 4 Char"/>
    <w:basedOn w:val="Standardstycketeckensnitt"/>
    <w:link w:val="Rubrik4"/>
    <w:uiPriority w:val="6"/>
    <w:semiHidden/>
    <w:rsid w:val="00F4765A"/>
    <w:rPr>
      <w:rFonts w:asciiTheme="majorHAnsi" w:eastAsiaTheme="majorEastAsia" w:hAnsiTheme="majorHAnsi" w:cstheme="majorBidi"/>
      <w:b/>
      <w:iCs/>
      <w:color w:val="000000" w:themeColor="text1"/>
      <w:sz w:val="21"/>
    </w:rPr>
  </w:style>
  <w:style w:type="character" w:customStyle="1" w:styleId="Rubrik5Char">
    <w:name w:val="Rubrik 5 Char"/>
    <w:basedOn w:val="Standardstycketeckensnitt"/>
    <w:link w:val="Rubrik5"/>
    <w:uiPriority w:val="6"/>
    <w:semiHidden/>
    <w:rsid w:val="003D2447"/>
    <w:rPr>
      <w:rFonts w:asciiTheme="majorHAnsi" w:eastAsiaTheme="majorEastAsia" w:hAnsiTheme="majorHAnsi" w:cstheme="majorBidi"/>
      <w:color w:val="000000" w:themeColor="text1"/>
      <w:sz w:val="19"/>
    </w:rPr>
  </w:style>
  <w:style w:type="paragraph" w:customStyle="1" w:styleId="Rubrik1utannumrering">
    <w:name w:val="Rubrik 1 utan numrering"/>
    <w:basedOn w:val="Rubrik1"/>
    <w:next w:val="Brdtext"/>
    <w:uiPriority w:val="7"/>
    <w:semiHidden/>
    <w:qFormat/>
    <w:rsid w:val="00292E14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link w:val="Rubrik2utannumreringChar"/>
    <w:uiPriority w:val="7"/>
    <w:qFormat/>
    <w:rsid w:val="00292E1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link w:val="Rubrik3utannumreringChar"/>
    <w:uiPriority w:val="7"/>
    <w:qFormat/>
    <w:rsid w:val="00292E14"/>
    <w:pPr>
      <w:numPr>
        <w:ilvl w:val="0"/>
        <w:numId w:val="0"/>
      </w:numPr>
    </w:pPr>
  </w:style>
  <w:style w:type="paragraph" w:customStyle="1" w:styleId="Rubrik4utannumrering">
    <w:name w:val="Rubrik 4 utan numrering"/>
    <w:basedOn w:val="Rubrik4"/>
    <w:next w:val="Brdtext"/>
    <w:link w:val="Rubrik4utannumreringChar"/>
    <w:uiPriority w:val="7"/>
    <w:qFormat/>
    <w:rsid w:val="00292E14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link w:val="Rubrik5utannumreringChar"/>
    <w:uiPriority w:val="7"/>
    <w:qFormat/>
    <w:rsid w:val="00292E14"/>
    <w:pPr>
      <w:numPr>
        <w:ilvl w:val="0"/>
        <w:numId w:val="0"/>
      </w:numPr>
    </w:pPr>
  </w:style>
  <w:style w:type="paragraph" w:customStyle="1" w:styleId="TabellRubrik">
    <w:name w:val="Tabell Rubrik"/>
    <w:basedOn w:val="Brdtext"/>
    <w:next w:val="TabellUnderrubrik"/>
    <w:link w:val="TabellRubrikChar"/>
    <w:uiPriority w:val="16"/>
    <w:qFormat/>
    <w:rsid w:val="00DC282E"/>
    <w:pPr>
      <w:keepNext/>
      <w:keepLines/>
      <w:tabs>
        <w:tab w:val="left" w:pos="1134"/>
      </w:tabs>
      <w:spacing w:before="240" w:after="40" w:line="200" w:lineRule="atLeast"/>
      <w:ind w:left="1134" w:hanging="1134"/>
      <w:outlineLvl w:val="3"/>
    </w:pPr>
    <w:rPr>
      <w:rFonts w:asciiTheme="majorHAnsi" w:hAnsiTheme="majorHAnsi"/>
      <w:b/>
      <w:sz w:val="18"/>
    </w:rPr>
  </w:style>
  <w:style w:type="paragraph" w:customStyle="1" w:styleId="DiagramRubrik">
    <w:name w:val="Diagram Rubrik"/>
    <w:basedOn w:val="Brdtext"/>
    <w:next w:val="Ballongtext"/>
    <w:uiPriority w:val="29"/>
    <w:qFormat/>
    <w:rsid w:val="00DC282E"/>
    <w:pPr>
      <w:keepNext/>
      <w:keepLines/>
      <w:tabs>
        <w:tab w:val="left" w:pos="1418"/>
      </w:tabs>
      <w:spacing w:before="240" w:after="40" w:line="200" w:lineRule="atLeast"/>
      <w:ind w:left="1418" w:hanging="1418"/>
      <w:outlineLvl w:val="3"/>
    </w:pPr>
    <w:rPr>
      <w:rFonts w:asciiTheme="majorHAnsi" w:hAnsiTheme="majorHAnsi"/>
      <w:b/>
      <w:sz w:val="18"/>
    </w:rPr>
  </w:style>
  <w:style w:type="paragraph" w:customStyle="1" w:styleId="RubrikRuta">
    <w:name w:val="Rubrik Ruta"/>
    <w:basedOn w:val="Normal"/>
    <w:next w:val="Brdtext"/>
    <w:uiPriority w:val="9"/>
    <w:qFormat/>
    <w:rsid w:val="00C67B2C"/>
    <w:pPr>
      <w:tabs>
        <w:tab w:val="left" w:pos="2041"/>
      </w:tabs>
      <w:spacing w:before="240" w:after="120" w:line="230" w:lineRule="atLeast"/>
      <w:ind w:left="2041" w:hanging="2041"/>
      <w:outlineLvl w:val="3"/>
    </w:pPr>
    <w:rPr>
      <w:b/>
      <w:sz w:val="25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ED6827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ED6827"/>
    <w:rPr>
      <w:rFonts w:ascii="Segoe UI" w:hAnsi="Segoe UI" w:cs="Segoe UI"/>
      <w:sz w:val="18"/>
      <w:szCs w:val="18"/>
    </w:rPr>
  </w:style>
  <w:style w:type="numbering" w:customStyle="1" w:styleId="RKrubrik1-5">
    <w:name w:val="RK rubrik 1-5"/>
    <w:uiPriority w:val="99"/>
    <w:semiHidden/>
    <w:rsid w:val="000E24FF"/>
    <w:pPr>
      <w:numPr>
        <w:numId w:val="1"/>
      </w:numPr>
    </w:pPr>
  </w:style>
  <w:style w:type="paragraph" w:customStyle="1" w:styleId="Brdtextefterstrecklista">
    <w:name w:val="Brödtext efter strecklista"/>
    <w:basedOn w:val="Brdtext"/>
    <w:next w:val="Brdtext"/>
    <w:uiPriority w:val="3"/>
    <w:qFormat/>
    <w:rsid w:val="00292003"/>
    <w:pPr>
      <w:numPr>
        <w:numId w:val="4"/>
      </w:numPr>
    </w:pPr>
  </w:style>
  <w:style w:type="paragraph" w:customStyle="1" w:styleId="Strecklista">
    <w:name w:val="Strecklista"/>
    <w:basedOn w:val="Brdtext"/>
    <w:link w:val="StrecklistaChar"/>
    <w:uiPriority w:val="1"/>
    <w:qFormat/>
    <w:rsid w:val="000E0126"/>
    <w:pPr>
      <w:numPr>
        <w:ilvl w:val="1"/>
        <w:numId w:val="4"/>
      </w:numPr>
      <w:spacing w:before="84" w:after="240"/>
      <w:contextualSpacing/>
    </w:pPr>
  </w:style>
  <w:style w:type="paragraph" w:customStyle="1" w:styleId="Tabell">
    <w:name w:val="Tabell"/>
    <w:basedOn w:val="Normal"/>
    <w:uiPriority w:val="16"/>
    <w:qFormat/>
    <w:rsid w:val="009D6663"/>
    <w:pPr>
      <w:spacing w:before="60" w:after="20" w:line="200" w:lineRule="exact"/>
    </w:pPr>
    <w:rPr>
      <w:rFonts w:asciiTheme="majorHAnsi" w:hAnsiTheme="majorHAnsi"/>
      <w:sz w:val="16"/>
    </w:rPr>
  </w:style>
  <w:style w:type="paragraph" w:customStyle="1" w:styleId="TabellRader">
    <w:name w:val="Tabell Rader"/>
    <w:basedOn w:val="Tabell"/>
    <w:link w:val="TabellRaderChar"/>
    <w:uiPriority w:val="21"/>
    <w:semiHidden/>
    <w:qFormat/>
    <w:rsid w:val="000C7599"/>
    <w:pPr>
      <w:jc w:val="right"/>
    </w:pPr>
  </w:style>
  <w:style w:type="paragraph" w:customStyle="1" w:styleId="TabellHuvud">
    <w:name w:val="Tabell Huvud"/>
    <w:basedOn w:val="Tabell"/>
    <w:link w:val="TabellHuvudChar"/>
    <w:uiPriority w:val="20"/>
    <w:qFormat/>
    <w:rsid w:val="000C7599"/>
    <w:pPr>
      <w:spacing w:line="160" w:lineRule="atLeast"/>
    </w:pPr>
    <w:rPr>
      <w:sz w:val="14"/>
    </w:rPr>
  </w:style>
  <w:style w:type="paragraph" w:customStyle="1" w:styleId="TabellSummatext">
    <w:name w:val="Tabell Summatext"/>
    <w:basedOn w:val="TabellSumma"/>
    <w:uiPriority w:val="19"/>
    <w:semiHidden/>
    <w:qFormat/>
    <w:rsid w:val="00A61291"/>
    <w:pPr>
      <w:jc w:val="left"/>
    </w:pPr>
  </w:style>
  <w:style w:type="table" w:styleId="Tabellrutnt">
    <w:name w:val="Table Grid"/>
    <w:basedOn w:val="Normaltabell"/>
    <w:uiPriority w:val="39"/>
    <w:semiHidden/>
    <w:rsid w:val="000C759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Brdtextefternumreradlista">
    <w:name w:val="Brödtext efter numrerad lista"/>
    <w:basedOn w:val="Brdtext"/>
    <w:next w:val="Brdtext"/>
    <w:uiPriority w:val="3"/>
    <w:qFormat/>
    <w:rsid w:val="002B3080"/>
    <w:pPr>
      <w:numPr>
        <w:numId w:val="3"/>
      </w:numPr>
      <w:tabs>
        <w:tab w:val="num" w:pos="720"/>
      </w:tabs>
    </w:pPr>
  </w:style>
  <w:style w:type="paragraph" w:styleId="Fotnotstext">
    <w:name w:val="footnote text"/>
    <w:basedOn w:val="Normal"/>
    <w:link w:val="FotnotstextChar"/>
    <w:uiPriority w:val="49"/>
    <w:rsid w:val="00694700"/>
    <w:pPr>
      <w:spacing w:before="60" w:after="20" w:line="240" w:lineRule="auto"/>
    </w:pPr>
    <w:rPr>
      <w:rFonts w:asciiTheme="majorHAnsi" w:hAnsiTheme="majorHAnsi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49"/>
    <w:rsid w:val="003B0DEA"/>
    <w:rPr>
      <w:rFonts w:asciiTheme="majorHAnsi" w:hAnsiTheme="majorHAnsi"/>
      <w:sz w:val="14"/>
      <w:szCs w:val="20"/>
    </w:rPr>
  </w:style>
  <w:style w:type="paragraph" w:customStyle="1" w:styleId="DiagramFotnot">
    <w:name w:val="Diagram Fotnot"/>
    <w:basedOn w:val="Fotnotstext"/>
    <w:uiPriority w:val="30"/>
    <w:qFormat/>
    <w:rsid w:val="00C86A7F"/>
    <w:pPr>
      <w:keepNext/>
      <w:keepLines/>
    </w:pPr>
  </w:style>
  <w:style w:type="paragraph" w:customStyle="1" w:styleId="DiagramUnderrubrik">
    <w:name w:val="Diagram Underrubrik"/>
    <w:basedOn w:val="Brdtext"/>
    <w:uiPriority w:val="29"/>
    <w:qFormat/>
    <w:rsid w:val="00817833"/>
    <w:pPr>
      <w:keepNext/>
      <w:keepLines/>
      <w:tabs>
        <w:tab w:val="right" w:pos="7370"/>
      </w:tabs>
      <w:spacing w:before="60" w:after="40" w:line="200" w:lineRule="atLeast"/>
    </w:pPr>
    <w:rPr>
      <w:rFonts w:asciiTheme="majorHAnsi" w:hAnsiTheme="majorHAnsi"/>
      <w:sz w:val="15"/>
    </w:rPr>
  </w:style>
  <w:style w:type="character" w:styleId="Hyperlnk">
    <w:name w:val="Hyperlink"/>
    <w:basedOn w:val="Standardstycketeckensnitt"/>
    <w:uiPriority w:val="99"/>
    <w:unhideWhenUsed/>
    <w:rsid w:val="0069363E"/>
    <w:rPr>
      <w:color w:val="0563C1" w:themeColor="hyperlink"/>
      <w:u w:val="single"/>
    </w:rPr>
  </w:style>
  <w:style w:type="paragraph" w:styleId="Innehll1">
    <w:name w:val="toc 1"/>
    <w:basedOn w:val="Normal"/>
    <w:next w:val="Normal"/>
    <w:uiPriority w:val="39"/>
    <w:rsid w:val="00A87CDF"/>
    <w:pPr>
      <w:tabs>
        <w:tab w:val="right" w:leader="dot" w:pos="7371"/>
      </w:tabs>
      <w:spacing w:before="240" w:after="0" w:line="240" w:lineRule="atLeast"/>
      <w:ind w:left="397" w:hanging="397"/>
    </w:pPr>
  </w:style>
  <w:style w:type="paragraph" w:styleId="Innehll2">
    <w:name w:val="toc 2"/>
    <w:basedOn w:val="Normal"/>
    <w:next w:val="Normal"/>
    <w:uiPriority w:val="39"/>
    <w:rsid w:val="00A87CDF"/>
    <w:pPr>
      <w:tabs>
        <w:tab w:val="right" w:leader="dot" w:pos="7371"/>
      </w:tabs>
      <w:spacing w:after="0" w:line="240" w:lineRule="atLeast"/>
      <w:ind w:left="964" w:hanging="567"/>
    </w:pPr>
  </w:style>
  <w:style w:type="paragraph" w:styleId="Innehll3">
    <w:name w:val="toc 3"/>
    <w:basedOn w:val="Normal"/>
    <w:next w:val="Normal"/>
    <w:uiPriority w:val="39"/>
    <w:rsid w:val="00A87CDF"/>
    <w:pPr>
      <w:tabs>
        <w:tab w:val="right" w:leader="dot" w:pos="7371"/>
      </w:tabs>
      <w:spacing w:after="0" w:line="240" w:lineRule="atLeast"/>
      <w:ind w:left="1644" w:hanging="680"/>
    </w:pPr>
  </w:style>
  <w:style w:type="paragraph" w:styleId="Innehll4">
    <w:name w:val="toc 4"/>
    <w:basedOn w:val="Normal"/>
    <w:next w:val="Normal"/>
    <w:uiPriority w:val="39"/>
    <w:semiHidden/>
    <w:rsid w:val="00671734"/>
    <w:pPr>
      <w:tabs>
        <w:tab w:val="left" w:pos="1644"/>
        <w:tab w:val="right" w:leader="dot" w:pos="7360"/>
      </w:tabs>
      <w:spacing w:after="0" w:line="240" w:lineRule="atLeast"/>
      <w:ind w:left="1644" w:hanging="1644"/>
    </w:pPr>
  </w:style>
  <w:style w:type="paragraph" w:styleId="Innehll5">
    <w:name w:val="toc 5"/>
    <w:basedOn w:val="Normal"/>
    <w:next w:val="Normal"/>
    <w:uiPriority w:val="39"/>
    <w:semiHidden/>
    <w:rsid w:val="00671734"/>
    <w:pPr>
      <w:tabs>
        <w:tab w:val="left" w:pos="1644"/>
        <w:tab w:val="right" w:leader="dot" w:pos="7360"/>
      </w:tabs>
      <w:spacing w:after="0" w:line="240" w:lineRule="atLeast"/>
      <w:ind w:left="1644" w:hanging="1644"/>
    </w:pPr>
  </w:style>
  <w:style w:type="paragraph" w:styleId="Innehll6">
    <w:name w:val="toc 6"/>
    <w:basedOn w:val="Normal"/>
    <w:next w:val="Normal"/>
    <w:uiPriority w:val="39"/>
    <w:semiHidden/>
    <w:rsid w:val="009D24F1"/>
    <w:pPr>
      <w:tabs>
        <w:tab w:val="right" w:leader="dot" w:pos="7371"/>
      </w:tabs>
      <w:spacing w:after="0" w:line="240" w:lineRule="atLeast"/>
      <w:ind w:left="397"/>
    </w:pPr>
    <w:rPr>
      <w:smallCaps/>
    </w:rPr>
  </w:style>
  <w:style w:type="paragraph" w:customStyle="1" w:styleId="LagRubrik2">
    <w:name w:val="Lag Rubrik 2"/>
    <w:basedOn w:val="Brdtext"/>
    <w:next w:val="Brdtext"/>
    <w:link w:val="LagRubrik2Char"/>
    <w:uiPriority w:val="10"/>
    <w:qFormat/>
    <w:rsid w:val="001A15CB"/>
    <w:pPr>
      <w:spacing w:after="0" w:line="240" w:lineRule="atLeast"/>
      <w:outlineLvl w:val="1"/>
    </w:pPr>
    <w:rPr>
      <w:i/>
    </w:rPr>
  </w:style>
  <w:style w:type="paragraph" w:styleId="Innehll7">
    <w:name w:val="toc 7"/>
    <w:basedOn w:val="Normal"/>
    <w:next w:val="Normal"/>
    <w:uiPriority w:val="39"/>
    <w:semiHidden/>
    <w:rsid w:val="009D24F1"/>
    <w:pPr>
      <w:spacing w:after="0" w:line="240" w:lineRule="atLeast"/>
    </w:pPr>
  </w:style>
  <w:style w:type="numbering" w:customStyle="1" w:styleId="RKrubrikbokstav3-4">
    <w:name w:val="RK rubrik bokstav 3-4"/>
    <w:uiPriority w:val="99"/>
    <w:semiHidden/>
    <w:rsid w:val="00A738BC"/>
    <w:pPr>
      <w:numPr>
        <w:numId w:val="2"/>
      </w:numPr>
    </w:pPr>
  </w:style>
  <w:style w:type="paragraph" w:styleId="Numreradlista">
    <w:name w:val="List Number"/>
    <w:basedOn w:val="Normal"/>
    <w:uiPriority w:val="2"/>
    <w:qFormat/>
    <w:rsid w:val="00FE25FA"/>
    <w:pPr>
      <w:numPr>
        <w:ilvl w:val="1"/>
        <w:numId w:val="3"/>
      </w:numPr>
      <w:spacing w:before="84" w:after="240"/>
      <w:contextualSpacing/>
    </w:pPr>
  </w:style>
  <w:style w:type="paragraph" w:customStyle="1" w:styleId="Rubrikovaninnehllsfrteckning">
    <w:name w:val="Rubrik ovan innehållsförteckning"/>
    <w:basedOn w:val="Brdtext"/>
    <w:next w:val="Brdtext"/>
    <w:uiPriority w:val="99"/>
    <w:semiHidden/>
    <w:qFormat/>
    <w:rsid w:val="00183E74"/>
    <w:pPr>
      <w:spacing w:before="360" w:after="120"/>
    </w:pPr>
    <w:rPr>
      <w:rFonts w:asciiTheme="majorHAnsi" w:hAnsiTheme="majorHAnsi"/>
      <w:sz w:val="32"/>
    </w:rPr>
  </w:style>
  <w:style w:type="paragraph" w:customStyle="1" w:styleId="Rubrikbokstav3">
    <w:name w:val="Rubrik bokstav 3"/>
    <w:basedOn w:val="Brdtext"/>
    <w:next w:val="Brdtext"/>
    <w:uiPriority w:val="9"/>
    <w:semiHidden/>
    <w:qFormat/>
    <w:rsid w:val="00F4765A"/>
    <w:pPr>
      <w:numPr>
        <w:numId w:val="2"/>
      </w:numPr>
      <w:spacing w:before="360" w:after="120" w:line="240" w:lineRule="auto"/>
      <w:outlineLvl w:val="2"/>
    </w:pPr>
    <w:rPr>
      <w:rFonts w:asciiTheme="majorHAnsi" w:hAnsiTheme="majorHAnsi"/>
      <w:sz w:val="28"/>
    </w:rPr>
  </w:style>
  <w:style w:type="paragraph" w:customStyle="1" w:styleId="Rubrikbokstav4">
    <w:name w:val="Rubrik bokstav 4"/>
    <w:basedOn w:val="Brdtext"/>
    <w:next w:val="Brdtext"/>
    <w:uiPriority w:val="9"/>
    <w:semiHidden/>
    <w:qFormat/>
    <w:rsid w:val="00F4765A"/>
    <w:pPr>
      <w:numPr>
        <w:ilvl w:val="1"/>
        <w:numId w:val="2"/>
      </w:numPr>
      <w:spacing w:before="360" w:after="120" w:line="240" w:lineRule="auto"/>
      <w:outlineLvl w:val="3"/>
    </w:pPr>
    <w:rPr>
      <w:rFonts w:asciiTheme="majorHAnsi" w:hAnsiTheme="majorHAnsi"/>
    </w:rPr>
  </w:style>
  <w:style w:type="paragraph" w:customStyle="1" w:styleId="RubrikOmrde">
    <w:name w:val="Rubrik Område"/>
    <w:basedOn w:val="Brdtext"/>
    <w:next w:val="Brdtext"/>
    <w:uiPriority w:val="9"/>
    <w:qFormat/>
    <w:rsid w:val="001A15CB"/>
    <w:pPr>
      <w:spacing w:before="400" w:after="120"/>
      <w:outlineLvl w:val="1"/>
    </w:pPr>
    <w:rPr>
      <w:rFonts w:asciiTheme="majorHAnsi" w:hAnsiTheme="majorHAnsi"/>
      <w:sz w:val="32"/>
    </w:rPr>
  </w:style>
  <w:style w:type="paragraph" w:customStyle="1" w:styleId="Rubrikprotokollsutdrag">
    <w:name w:val="Rubrik protokollsutdrag"/>
    <w:basedOn w:val="Brdtext"/>
    <w:next w:val="Brdtext"/>
    <w:uiPriority w:val="9"/>
    <w:semiHidden/>
    <w:qFormat/>
    <w:rsid w:val="00025AE0"/>
    <w:pPr>
      <w:spacing w:line="276" w:lineRule="atLeast"/>
    </w:pPr>
    <w:rPr>
      <w:sz w:val="23"/>
    </w:rPr>
  </w:style>
  <w:style w:type="paragraph" w:styleId="Sidhuvud">
    <w:name w:val="header"/>
    <w:basedOn w:val="Normal"/>
    <w:link w:val="SidhuvudChar"/>
    <w:uiPriority w:val="99"/>
    <w:semiHidden/>
    <w:rsid w:val="00D6549F"/>
    <w:pPr>
      <w:tabs>
        <w:tab w:val="center" w:pos="4536"/>
        <w:tab w:val="right" w:pos="9072"/>
      </w:tabs>
      <w:spacing w:after="0" w:line="240" w:lineRule="atLeast"/>
      <w:jc w:val="center"/>
    </w:pPr>
    <w:rPr>
      <w:sz w:val="16"/>
    </w:rPr>
  </w:style>
  <w:style w:type="character" w:customStyle="1" w:styleId="SidhuvudChar">
    <w:name w:val="Sidhuvud Char"/>
    <w:basedOn w:val="Standardstycketeckensnitt"/>
    <w:link w:val="Sidhuvud"/>
    <w:uiPriority w:val="99"/>
    <w:semiHidden/>
    <w:rsid w:val="000C0DDF"/>
    <w:rPr>
      <w:sz w:val="16"/>
    </w:rPr>
  </w:style>
  <w:style w:type="paragraph" w:customStyle="1" w:styleId="Skatterubrik4">
    <w:name w:val="Skatterubrik 4"/>
    <w:basedOn w:val="Rubrik4"/>
    <w:uiPriority w:val="8"/>
    <w:qFormat/>
    <w:rsid w:val="003D2447"/>
  </w:style>
  <w:style w:type="paragraph" w:customStyle="1" w:styleId="Tabellanslag">
    <w:name w:val="Tabell anslag"/>
    <w:basedOn w:val="Tabell"/>
    <w:uiPriority w:val="89"/>
    <w:semiHidden/>
    <w:rsid w:val="00F23D52"/>
  </w:style>
  <w:style w:type="paragraph" w:customStyle="1" w:styleId="TabellAnslagHuvud">
    <w:name w:val="Tabell Anslag Huvud"/>
    <w:basedOn w:val="Tabell"/>
    <w:uiPriority w:val="89"/>
    <w:semiHidden/>
    <w:rsid w:val="00F23D52"/>
  </w:style>
  <w:style w:type="paragraph" w:customStyle="1" w:styleId="TabellAnslagsumma">
    <w:name w:val="Tabell Anslag summa"/>
    <w:basedOn w:val="Tabell"/>
    <w:uiPriority w:val="89"/>
    <w:semiHidden/>
    <w:rsid w:val="00F23D52"/>
  </w:style>
  <w:style w:type="paragraph" w:customStyle="1" w:styleId="TabellRubrikutannumrering">
    <w:name w:val="Tabell Rubrik utan numrering"/>
    <w:basedOn w:val="TabellRubrik"/>
    <w:next w:val="Brdtext"/>
    <w:uiPriority w:val="16"/>
    <w:semiHidden/>
    <w:qFormat/>
    <w:rsid w:val="00824D00"/>
  </w:style>
  <w:style w:type="paragraph" w:customStyle="1" w:styleId="TabellSumma">
    <w:name w:val="Tabell Summa"/>
    <w:basedOn w:val="Tabell"/>
    <w:uiPriority w:val="19"/>
    <w:semiHidden/>
    <w:qFormat/>
    <w:rsid w:val="00A61291"/>
    <w:pPr>
      <w:jc w:val="right"/>
    </w:pPr>
    <w:rPr>
      <w:b/>
    </w:rPr>
  </w:style>
  <w:style w:type="paragraph" w:customStyle="1" w:styleId="TabellSlutsumma">
    <w:name w:val="Tabell Slutsumma"/>
    <w:basedOn w:val="Tabell"/>
    <w:next w:val="Tabell"/>
    <w:uiPriority w:val="89"/>
    <w:semiHidden/>
    <w:qFormat/>
    <w:rsid w:val="00A61291"/>
    <w:pPr>
      <w:jc w:val="right"/>
    </w:pPr>
    <w:rPr>
      <w:b/>
    </w:rPr>
  </w:style>
  <w:style w:type="paragraph" w:customStyle="1" w:styleId="TabellUnderrubrik">
    <w:name w:val="Tabell Underrubrik"/>
    <w:basedOn w:val="Brdtext"/>
    <w:next w:val="Brdtext"/>
    <w:link w:val="TabellUnderrubrikChar"/>
    <w:uiPriority w:val="17"/>
    <w:qFormat/>
    <w:rsid w:val="008946C8"/>
    <w:pPr>
      <w:keepNext/>
      <w:spacing w:before="60" w:after="40" w:line="200" w:lineRule="exact"/>
    </w:pPr>
    <w:rPr>
      <w:rFonts w:asciiTheme="majorHAnsi" w:hAnsiTheme="majorHAnsi"/>
      <w:sz w:val="15"/>
    </w:rPr>
  </w:style>
  <w:style w:type="paragraph" w:customStyle="1" w:styleId="Klla">
    <w:name w:val="Källa"/>
    <w:basedOn w:val="Brdtext"/>
    <w:next w:val="Brdtext"/>
    <w:uiPriority w:val="19"/>
    <w:qFormat/>
    <w:rsid w:val="00EB6DB8"/>
    <w:pPr>
      <w:spacing w:before="60" w:after="240" w:line="240" w:lineRule="auto"/>
    </w:pPr>
    <w:rPr>
      <w:rFonts w:asciiTheme="majorHAnsi" w:hAnsiTheme="majorHAnsi"/>
      <w:sz w:val="14"/>
    </w:rPr>
  </w:style>
  <w:style w:type="paragraph" w:customStyle="1" w:styleId="TabellDiagramfrteckning">
    <w:name w:val="Tabell Diagramförteckning"/>
    <w:basedOn w:val="Brdtext"/>
    <w:uiPriority w:val="89"/>
    <w:semiHidden/>
    <w:qFormat/>
    <w:rsid w:val="00EB6DB8"/>
    <w:rPr>
      <w:rFonts w:asciiTheme="majorHAnsi" w:hAnsiTheme="majorHAnsi"/>
    </w:rPr>
  </w:style>
  <w:style w:type="table" w:customStyle="1" w:styleId="RKBPTabell">
    <w:name w:val="RK BPTabell"/>
    <w:basedOn w:val="Normaltabell"/>
    <w:uiPriority w:val="99"/>
    <w:rsid w:val="00B7682B"/>
    <w:pPr>
      <w:spacing w:before="60" w:after="20" w:line="200" w:lineRule="exact"/>
      <w:jc w:val="right"/>
    </w:pPr>
    <w:rPr>
      <w:rFonts w:asciiTheme="majorHAnsi" w:hAnsiTheme="majorHAnsi"/>
      <w:sz w:val="16"/>
    </w:rPr>
    <w:tblPr>
      <w:tblBorders>
        <w:bottom w:val="single" w:sz="4" w:space="0" w:color="auto"/>
        <w:insideH w:val="single" w:sz="4" w:space="0" w:color="auto"/>
      </w:tblBorders>
      <w:tblCellMar>
        <w:left w:w="0" w:type="dxa"/>
      </w:tblCellMar>
    </w:tblPr>
    <w:trPr>
      <w:cantSplit/>
    </w:trPr>
    <w:tcPr>
      <w:vAlign w:val="bottom"/>
    </w:tcPr>
    <w:tblStylePr w:type="firstRow">
      <w:rPr>
        <w:b w:val="0"/>
        <w:sz w:val="14"/>
      </w:rPr>
      <w:tblPr/>
      <w:trPr>
        <w:cantSplit w:val="0"/>
      </w:trPr>
      <w:tcPr>
        <w:tcBorders>
          <w:top w:val="nil"/>
          <w:left w:val="nil"/>
          <w:bottom w:val="single" w:sz="12" w:space="0" w:color="auto"/>
          <w:right w:val="nil"/>
          <w:insideH w:val="nil"/>
          <w:insideV w:val="nil"/>
          <w:tl2br w:val="nil"/>
          <w:tr2bl w:val="nil"/>
        </w:tcBorders>
      </w:tcPr>
    </w:tblStylePr>
    <w:tblStylePr w:type="lastRow">
      <w:rPr>
        <w:b w:val="0"/>
      </w:rPr>
      <w:tblPr/>
      <w:tcPr>
        <w:tcBorders>
          <w:top w:val="nil"/>
          <w:bottom w:val="single" w:sz="12" w:space="0" w:color="auto"/>
        </w:tcBorders>
      </w:tcPr>
    </w:tblStylePr>
    <w:tblStylePr w:type="firstCol">
      <w:pPr>
        <w:wordWrap/>
        <w:jc w:val="left"/>
      </w:pPr>
    </w:tblStylePr>
  </w:style>
  <w:style w:type="paragraph" w:customStyle="1" w:styleId="Bilagarubrik1">
    <w:name w:val="Bilaga rubrik1"/>
    <w:basedOn w:val="Brdtext"/>
    <w:next w:val="Brdtext"/>
    <w:uiPriority w:val="8"/>
    <w:semiHidden/>
    <w:qFormat/>
    <w:rsid w:val="00A510BD"/>
    <w:pPr>
      <w:keepNext/>
      <w:keepLines/>
      <w:numPr>
        <w:numId w:val="37"/>
      </w:numPr>
      <w:spacing w:before="480" w:after="480" w:line="320" w:lineRule="atLeast"/>
      <w:outlineLvl w:val="0"/>
    </w:pPr>
    <w:rPr>
      <w:rFonts w:asciiTheme="majorHAnsi" w:hAnsiTheme="majorHAnsi"/>
      <w:sz w:val="36"/>
    </w:rPr>
  </w:style>
  <w:style w:type="paragraph" w:customStyle="1" w:styleId="Bilagarubrik2">
    <w:name w:val="Bilaga rubrik2"/>
    <w:basedOn w:val="Brdtext"/>
    <w:next w:val="Brdtext"/>
    <w:uiPriority w:val="8"/>
    <w:semiHidden/>
    <w:qFormat/>
    <w:rsid w:val="00133BEF"/>
    <w:pPr>
      <w:keepNext/>
      <w:keepLines/>
      <w:numPr>
        <w:ilvl w:val="1"/>
        <w:numId w:val="37"/>
      </w:numPr>
      <w:spacing w:before="360" w:after="120" w:line="240" w:lineRule="atLeast"/>
      <w:outlineLvl w:val="1"/>
    </w:pPr>
    <w:rPr>
      <w:rFonts w:asciiTheme="majorHAnsi" w:hAnsiTheme="majorHAnsi"/>
      <w:b/>
      <w:sz w:val="28"/>
    </w:rPr>
  </w:style>
  <w:style w:type="paragraph" w:customStyle="1" w:styleId="Bilagarubrik3">
    <w:name w:val="Bilaga rubrik3"/>
    <w:basedOn w:val="Brdtext"/>
    <w:next w:val="Brdtext"/>
    <w:uiPriority w:val="8"/>
    <w:semiHidden/>
    <w:qFormat/>
    <w:rsid w:val="00A510BD"/>
    <w:pPr>
      <w:keepNext/>
      <w:keepLines/>
      <w:numPr>
        <w:ilvl w:val="2"/>
        <w:numId w:val="37"/>
      </w:numPr>
      <w:spacing w:before="360" w:after="120" w:line="230" w:lineRule="atLeast"/>
      <w:outlineLvl w:val="2"/>
    </w:pPr>
    <w:rPr>
      <w:rFonts w:asciiTheme="majorHAnsi" w:hAnsiTheme="majorHAnsi"/>
      <w:sz w:val="25"/>
    </w:rPr>
  </w:style>
  <w:style w:type="paragraph" w:customStyle="1" w:styleId="Bilagarubrik1utannumrering">
    <w:name w:val="Bilaga rubrik1 utan numrering"/>
    <w:basedOn w:val="Bilagarubrik1"/>
    <w:next w:val="Brdtext"/>
    <w:uiPriority w:val="8"/>
    <w:semiHidden/>
    <w:qFormat/>
    <w:rsid w:val="00E438AB"/>
    <w:pPr>
      <w:numPr>
        <w:numId w:val="0"/>
      </w:numPr>
    </w:pPr>
  </w:style>
  <w:style w:type="paragraph" w:customStyle="1" w:styleId="Bilagarubrik2utannumrering">
    <w:name w:val="Bilaga rubrik2 utan numrering"/>
    <w:basedOn w:val="Bilagarubrik2"/>
    <w:next w:val="Brdtext"/>
    <w:uiPriority w:val="8"/>
    <w:semiHidden/>
    <w:qFormat/>
    <w:rsid w:val="00E438AB"/>
    <w:pPr>
      <w:numPr>
        <w:ilvl w:val="0"/>
        <w:numId w:val="0"/>
      </w:numPr>
    </w:pPr>
  </w:style>
  <w:style w:type="paragraph" w:customStyle="1" w:styleId="Bilagarubrik3utannumrering">
    <w:name w:val="Bilaga rubrik3 utan numrering"/>
    <w:basedOn w:val="Bilagarubrik3"/>
    <w:next w:val="Brdtext"/>
    <w:uiPriority w:val="8"/>
    <w:semiHidden/>
    <w:qFormat/>
    <w:rsid w:val="00364F99"/>
    <w:pPr>
      <w:numPr>
        <w:ilvl w:val="0"/>
        <w:numId w:val="0"/>
      </w:numPr>
    </w:pPr>
  </w:style>
  <w:style w:type="paragraph" w:styleId="Sidfot">
    <w:name w:val="footer"/>
    <w:basedOn w:val="Normal"/>
    <w:link w:val="SidfotChar"/>
    <w:uiPriority w:val="99"/>
    <w:semiHidden/>
    <w:rsid w:val="00E04C9B"/>
    <w:pPr>
      <w:tabs>
        <w:tab w:val="center" w:pos="4536"/>
        <w:tab w:val="right" w:pos="9072"/>
      </w:tabs>
      <w:spacing w:after="0" w:line="240" w:lineRule="auto"/>
      <w:jc w:val="center"/>
    </w:pPr>
  </w:style>
  <w:style w:type="character" w:customStyle="1" w:styleId="SidfotChar">
    <w:name w:val="Sidfot Char"/>
    <w:basedOn w:val="Standardstycketeckensnitt"/>
    <w:link w:val="Sidfot"/>
    <w:uiPriority w:val="99"/>
    <w:semiHidden/>
    <w:rsid w:val="000C0DDF"/>
  </w:style>
  <w:style w:type="paragraph" w:customStyle="1" w:styleId="Slutstreck">
    <w:name w:val="Slutstreck"/>
    <w:basedOn w:val="Brdtext"/>
    <w:link w:val="SlutstreckChar"/>
    <w:uiPriority w:val="40"/>
    <w:qFormat/>
    <w:rsid w:val="000826E7"/>
    <w:pPr>
      <w:spacing w:after="120" w:line="240" w:lineRule="auto"/>
    </w:pPr>
    <w:rPr>
      <w:u w:val="single"/>
    </w:rPr>
  </w:style>
  <w:style w:type="character" w:customStyle="1" w:styleId="SlutstreckChar">
    <w:name w:val="Slutstreck Char"/>
    <w:basedOn w:val="BrdtextChar"/>
    <w:link w:val="Slutstreck"/>
    <w:uiPriority w:val="40"/>
    <w:rsid w:val="000826E7"/>
    <w:rPr>
      <w:u w:val="single"/>
    </w:rPr>
  </w:style>
  <w:style w:type="paragraph" w:styleId="Brdtextmedindrag">
    <w:name w:val="Body Text Indent"/>
    <w:basedOn w:val="Normal"/>
    <w:link w:val="BrdtextmedindragChar"/>
    <w:qFormat/>
    <w:rsid w:val="00A90C3E"/>
    <w:pPr>
      <w:spacing w:after="0"/>
      <w:ind w:firstLine="284"/>
      <w:jc w:val="both"/>
    </w:pPr>
  </w:style>
  <w:style w:type="character" w:customStyle="1" w:styleId="BrdtextmedindragChar">
    <w:name w:val="Brödtext med indrag Char"/>
    <w:basedOn w:val="Standardstycketeckensnitt"/>
    <w:link w:val="Brdtextmedindrag"/>
    <w:rsid w:val="00A90C3E"/>
  </w:style>
  <w:style w:type="character" w:styleId="Platshllartext">
    <w:name w:val="Placeholder Text"/>
    <w:basedOn w:val="Standardstycketeckensnitt"/>
    <w:uiPriority w:val="99"/>
    <w:semiHidden/>
    <w:rsid w:val="000826E7"/>
    <w:rPr>
      <w:color w:val="808080"/>
    </w:rPr>
  </w:style>
  <w:style w:type="table" w:customStyle="1" w:styleId="Lagspaltstabell">
    <w:name w:val="Lagspaltstabell"/>
    <w:basedOn w:val="Normaltabell"/>
    <w:uiPriority w:val="99"/>
    <w:rsid w:val="00482813"/>
    <w:pPr>
      <w:spacing w:after="0" w:line="240" w:lineRule="auto"/>
    </w:pPr>
    <w:tblPr>
      <w:tblCellMar>
        <w:left w:w="0" w:type="dxa"/>
        <w:right w:w="0" w:type="dxa"/>
      </w:tblCellMar>
    </w:tblPr>
  </w:style>
  <w:style w:type="character" w:customStyle="1" w:styleId="LagRubrik2Char">
    <w:name w:val="Lag Rubrik 2 Char"/>
    <w:basedOn w:val="Standardstycketeckensnitt"/>
    <w:link w:val="LagRubrik2"/>
    <w:uiPriority w:val="10"/>
    <w:rsid w:val="00244BDC"/>
    <w:rPr>
      <w:i/>
    </w:rPr>
  </w:style>
  <w:style w:type="character" w:customStyle="1" w:styleId="TabellHuvudChar">
    <w:name w:val="Tabell Huvud Char"/>
    <w:basedOn w:val="Standardstycketeckensnitt"/>
    <w:link w:val="TabellHuvud"/>
    <w:uiPriority w:val="20"/>
    <w:rsid w:val="005C5D3D"/>
    <w:rPr>
      <w:rFonts w:asciiTheme="majorHAnsi" w:hAnsiTheme="majorHAnsi"/>
      <w:sz w:val="14"/>
    </w:rPr>
  </w:style>
  <w:style w:type="character" w:customStyle="1" w:styleId="TabellRaderChar">
    <w:name w:val="Tabell Rader Char"/>
    <w:basedOn w:val="Standardstycketeckensnitt"/>
    <w:link w:val="TabellRader"/>
    <w:uiPriority w:val="21"/>
    <w:semiHidden/>
    <w:rsid w:val="003B5A8F"/>
    <w:rPr>
      <w:rFonts w:asciiTheme="majorHAnsi" w:hAnsiTheme="majorHAnsi"/>
      <w:sz w:val="16"/>
    </w:rPr>
  </w:style>
  <w:style w:type="paragraph" w:customStyle="1" w:styleId="Bilaga">
    <w:name w:val="Bilaga"/>
    <w:basedOn w:val="Brdtext"/>
    <w:uiPriority w:val="8"/>
    <w:semiHidden/>
    <w:qFormat/>
    <w:rsid w:val="009E06AC"/>
    <w:pPr>
      <w:spacing w:before="480" w:after="480" w:line="240" w:lineRule="auto"/>
      <w:outlineLvl w:val="0"/>
    </w:pPr>
    <w:rPr>
      <w:rFonts w:ascii="Arial" w:hAnsi="Arial"/>
      <w:sz w:val="44"/>
    </w:rPr>
  </w:style>
  <w:style w:type="paragraph" w:customStyle="1" w:styleId="InnehllBilaga">
    <w:name w:val="Innehåll Bilaga"/>
    <w:basedOn w:val="Brdtext"/>
    <w:uiPriority w:val="99"/>
    <w:semiHidden/>
    <w:rsid w:val="0058637A"/>
    <w:pPr>
      <w:tabs>
        <w:tab w:val="left" w:pos="1304"/>
      </w:tabs>
      <w:spacing w:after="0"/>
      <w:ind w:left="1304" w:hanging="1304"/>
    </w:pPr>
  </w:style>
  <w:style w:type="paragraph" w:customStyle="1" w:styleId="BilagaDiagramrubrik">
    <w:name w:val="Bilaga Diagram rubrik"/>
    <w:basedOn w:val="Brdtext"/>
    <w:next w:val="Brdtext"/>
    <w:uiPriority w:val="30"/>
    <w:semiHidden/>
    <w:qFormat/>
    <w:rsid w:val="00CE22A2"/>
    <w:pPr>
      <w:keepNext/>
      <w:keepLines/>
      <w:tabs>
        <w:tab w:val="left" w:pos="1418"/>
      </w:tabs>
      <w:spacing w:before="240" w:after="40" w:line="200" w:lineRule="atLeast"/>
      <w:ind w:left="1418" w:hanging="1418"/>
      <w:outlineLvl w:val="3"/>
    </w:pPr>
    <w:rPr>
      <w:rFonts w:asciiTheme="majorHAnsi" w:hAnsiTheme="majorHAnsi"/>
      <w:b/>
      <w:sz w:val="18"/>
    </w:rPr>
  </w:style>
  <w:style w:type="paragraph" w:customStyle="1" w:styleId="BilagaTabellrubrik">
    <w:name w:val="Bilaga Tabell rubrik"/>
    <w:basedOn w:val="Brdtext"/>
    <w:next w:val="Brdtext"/>
    <w:uiPriority w:val="18"/>
    <w:semiHidden/>
    <w:qFormat/>
    <w:rsid w:val="00672303"/>
    <w:pPr>
      <w:keepNext/>
      <w:keepLines/>
      <w:tabs>
        <w:tab w:val="left" w:pos="1134"/>
      </w:tabs>
      <w:spacing w:before="240" w:after="40" w:line="200" w:lineRule="atLeast"/>
      <w:ind w:left="1134" w:hanging="1134"/>
      <w:outlineLvl w:val="3"/>
    </w:pPr>
    <w:rPr>
      <w:rFonts w:asciiTheme="majorHAnsi" w:hAnsiTheme="majorHAnsi"/>
      <w:b/>
      <w:sz w:val="18"/>
    </w:rPr>
  </w:style>
  <w:style w:type="paragraph" w:customStyle="1" w:styleId="Brdtextmedram">
    <w:name w:val="Brödtext med ram"/>
    <w:basedOn w:val="Brdtext"/>
    <w:uiPriority w:val="99"/>
    <w:qFormat/>
    <w:rsid w:val="007065C0"/>
    <w:pPr>
      <w:pBdr>
        <w:top w:val="single" w:sz="8" w:space="3" w:color="auto"/>
        <w:left w:val="single" w:sz="8" w:space="4" w:color="auto"/>
        <w:bottom w:val="single" w:sz="8" w:space="3" w:color="auto"/>
        <w:right w:val="single" w:sz="8" w:space="4" w:color="auto"/>
      </w:pBdr>
    </w:pPr>
  </w:style>
  <w:style w:type="paragraph" w:styleId="Citat">
    <w:name w:val="Quote"/>
    <w:basedOn w:val="Normal"/>
    <w:next w:val="Normal"/>
    <w:link w:val="CitatChar"/>
    <w:uiPriority w:val="29"/>
    <w:semiHidden/>
    <w:qFormat/>
    <w:rsid w:val="00BD0FDD"/>
    <w:pPr>
      <w:spacing w:before="20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BD0FDD"/>
    <w:rPr>
      <w:i/>
      <w:iCs/>
      <w:color w:val="404040" w:themeColor="text1" w:themeTint="BF"/>
    </w:rPr>
  </w:style>
  <w:style w:type="paragraph" w:styleId="Innehllsfrteckningsrubrik">
    <w:name w:val="TOC Heading"/>
    <w:basedOn w:val="Rubrik1"/>
    <w:next w:val="Normal"/>
    <w:uiPriority w:val="38"/>
    <w:semiHidden/>
    <w:qFormat/>
    <w:rsid w:val="00232925"/>
    <w:pPr>
      <w:numPr>
        <w:numId w:val="0"/>
      </w:numPr>
      <w:spacing w:before="240" w:after="0" w:line="264" w:lineRule="atLeast"/>
      <w:outlineLvl w:val="9"/>
    </w:pPr>
    <w:rPr>
      <w:sz w:val="32"/>
    </w:rPr>
  </w:style>
  <w:style w:type="character" w:customStyle="1" w:styleId="Rubrik5utannumreringChar">
    <w:name w:val="Rubrik 5 utan numrering Char"/>
    <w:basedOn w:val="BrdtextChar"/>
    <w:link w:val="Rubrik5utannumrering"/>
    <w:uiPriority w:val="7"/>
    <w:locked/>
    <w:rsid w:val="003B0DEA"/>
    <w:rPr>
      <w:rFonts w:asciiTheme="majorHAnsi" w:eastAsiaTheme="majorEastAsia" w:hAnsiTheme="majorHAnsi" w:cstheme="majorBidi"/>
      <w:color w:val="000000" w:themeColor="text1"/>
      <w:sz w:val="19"/>
    </w:rPr>
  </w:style>
  <w:style w:type="character" w:customStyle="1" w:styleId="Rubrik3utannumreringChar">
    <w:name w:val="Rubrik 3 utan numrering Char"/>
    <w:basedOn w:val="Standardstycketeckensnitt"/>
    <w:link w:val="Rubrik3utannumrering"/>
    <w:uiPriority w:val="7"/>
    <w:locked/>
    <w:rsid w:val="003B0DEA"/>
    <w:rPr>
      <w:rFonts w:asciiTheme="majorHAnsi" w:eastAsiaTheme="majorEastAsia" w:hAnsiTheme="majorHAnsi" w:cstheme="majorBidi"/>
      <w:color w:val="000000" w:themeColor="text1"/>
      <w:sz w:val="25"/>
      <w:szCs w:val="24"/>
    </w:rPr>
  </w:style>
  <w:style w:type="numbering" w:customStyle="1" w:styleId="RKnummerlista">
    <w:name w:val="RK nummerlista"/>
    <w:uiPriority w:val="99"/>
    <w:semiHidden/>
    <w:rsid w:val="00A738BC"/>
    <w:pPr>
      <w:numPr>
        <w:numId w:val="3"/>
      </w:numPr>
    </w:pPr>
  </w:style>
  <w:style w:type="character" w:customStyle="1" w:styleId="Rubrik4utannumreringChar">
    <w:name w:val="Rubrik 4 utan numrering Char"/>
    <w:basedOn w:val="Rubrik4Char"/>
    <w:link w:val="Rubrik4utannumrering"/>
    <w:uiPriority w:val="7"/>
    <w:rsid w:val="003B0DEA"/>
    <w:rPr>
      <w:rFonts w:asciiTheme="majorHAnsi" w:eastAsiaTheme="majorEastAsia" w:hAnsiTheme="majorHAnsi" w:cstheme="majorBidi"/>
      <w:b/>
      <w:iCs/>
      <w:color w:val="000000" w:themeColor="text1"/>
      <w:sz w:val="21"/>
    </w:rPr>
  </w:style>
  <w:style w:type="character" w:customStyle="1" w:styleId="TabellRubrikChar">
    <w:name w:val="Tabell Rubrik Char"/>
    <w:basedOn w:val="Standardstycketeckensnitt"/>
    <w:link w:val="TabellRubrik"/>
    <w:uiPriority w:val="16"/>
    <w:rsid w:val="00DC282E"/>
    <w:rPr>
      <w:rFonts w:asciiTheme="majorHAnsi" w:hAnsiTheme="majorHAnsi"/>
      <w:b/>
      <w:sz w:val="18"/>
    </w:rPr>
  </w:style>
  <w:style w:type="paragraph" w:customStyle="1" w:styleId="TabellFotnot">
    <w:name w:val="Tabell Fotnot"/>
    <w:basedOn w:val="DiagramFotnot"/>
    <w:uiPriority w:val="18"/>
    <w:qFormat/>
    <w:rsid w:val="00C86A7F"/>
  </w:style>
  <w:style w:type="character" w:customStyle="1" w:styleId="TabellUnderrubrikChar">
    <w:name w:val="Tabell Underrubrik Char"/>
    <w:basedOn w:val="TabellRubrikChar"/>
    <w:link w:val="TabellUnderrubrik"/>
    <w:uiPriority w:val="17"/>
    <w:rsid w:val="008946C8"/>
    <w:rPr>
      <w:rFonts w:asciiTheme="majorHAnsi" w:hAnsiTheme="majorHAnsi"/>
      <w:b w:val="0"/>
      <w:sz w:val="15"/>
    </w:rPr>
  </w:style>
  <w:style w:type="table" w:customStyle="1" w:styleId="RKBPTabellutanlinjer">
    <w:name w:val="RK BPTabell utan linjer"/>
    <w:basedOn w:val="Normaltabell"/>
    <w:uiPriority w:val="99"/>
    <w:semiHidden/>
    <w:rsid w:val="005C5D3D"/>
    <w:pPr>
      <w:spacing w:before="60" w:after="20" w:line="200" w:lineRule="atLeast"/>
    </w:pPr>
    <w:rPr>
      <w:rFonts w:asciiTheme="majorHAnsi" w:hAnsiTheme="majorHAnsi"/>
      <w:sz w:val="16"/>
    </w:rPr>
    <w:tblPr>
      <w:tblCellMar>
        <w:left w:w="0" w:type="dxa"/>
        <w:right w:w="125" w:type="dxa"/>
      </w:tblCellMar>
    </w:tblPr>
  </w:style>
  <w:style w:type="paragraph" w:customStyle="1" w:styleId="Tabellstrretext">
    <w:name w:val="Tabell större text"/>
    <w:basedOn w:val="Tabell"/>
    <w:uiPriority w:val="19"/>
    <w:semiHidden/>
    <w:qFormat/>
    <w:rsid w:val="00BA4DF2"/>
    <w:pPr>
      <w:tabs>
        <w:tab w:val="left" w:pos="1463"/>
        <w:tab w:val="left" w:pos="1868"/>
      </w:tabs>
      <w:spacing w:after="0" w:line="240" w:lineRule="auto"/>
    </w:pPr>
    <w:rPr>
      <w:sz w:val="20"/>
    </w:rPr>
  </w:style>
  <w:style w:type="paragraph" w:customStyle="1" w:styleId="Innehllingetavstndefter">
    <w:name w:val="Innehåll inget avstånd efter"/>
    <w:basedOn w:val="Normal"/>
    <w:uiPriority w:val="99"/>
    <w:semiHidden/>
    <w:rsid w:val="007A35A1"/>
    <w:pPr>
      <w:spacing w:after="0" w:line="240" w:lineRule="auto"/>
    </w:pPr>
  </w:style>
  <w:style w:type="paragraph" w:customStyle="1" w:styleId="Innehllingetavstnd">
    <w:name w:val="Innehåll inget avstånd"/>
    <w:basedOn w:val="Innehllingetavstndefter"/>
    <w:uiPriority w:val="99"/>
    <w:semiHidden/>
    <w:rsid w:val="007A35A1"/>
    <w:rPr>
      <w:sz w:val="2"/>
    </w:rPr>
  </w:style>
  <w:style w:type="character" w:customStyle="1" w:styleId="Rubrik2utannumreringChar">
    <w:name w:val="Rubrik 2 utan numrering Char"/>
    <w:basedOn w:val="Standardstycketeckensnitt"/>
    <w:link w:val="Rubrik2utannumrering"/>
    <w:uiPriority w:val="7"/>
    <w:locked/>
    <w:rsid w:val="00981473"/>
    <w:rPr>
      <w:rFonts w:asciiTheme="majorHAnsi" w:eastAsiaTheme="majorEastAsia" w:hAnsiTheme="majorHAnsi" w:cstheme="majorBidi"/>
      <w:b/>
      <w:color w:val="000000" w:themeColor="text1"/>
      <w:sz w:val="28"/>
      <w:szCs w:val="26"/>
    </w:rPr>
  </w:style>
  <w:style w:type="character" w:customStyle="1" w:styleId="StrecklistaChar">
    <w:name w:val="Strecklista Char"/>
    <w:basedOn w:val="BrdtextChar"/>
    <w:link w:val="Strecklista"/>
    <w:uiPriority w:val="1"/>
    <w:rsid w:val="000E0126"/>
  </w:style>
  <w:style w:type="paragraph" w:styleId="Rubrik">
    <w:name w:val="Title"/>
    <w:basedOn w:val="Rubrik1utannumrering"/>
    <w:next w:val="Normal"/>
    <w:link w:val="RubrikChar"/>
    <w:uiPriority w:val="10"/>
    <w:semiHidden/>
    <w:qFormat/>
    <w:rsid w:val="001C5641"/>
  </w:style>
  <w:style w:type="character" w:customStyle="1" w:styleId="RubrikChar">
    <w:name w:val="Rubrik Char"/>
    <w:basedOn w:val="Standardstycketeckensnitt"/>
    <w:link w:val="Rubrik"/>
    <w:uiPriority w:val="10"/>
    <w:semiHidden/>
    <w:rsid w:val="001C5641"/>
    <w:rPr>
      <w:rFonts w:asciiTheme="majorHAnsi" w:eastAsiaTheme="majorEastAsia" w:hAnsiTheme="majorHAnsi" w:cstheme="majorBidi"/>
      <w:color w:val="000000" w:themeColor="text1"/>
      <w:sz w:val="44"/>
      <w:szCs w:val="32"/>
    </w:rPr>
  </w:style>
  <w:style w:type="paragraph" w:customStyle="1" w:styleId="RubrikRutaBilaga">
    <w:name w:val="Rubrik Ruta Bilaga"/>
    <w:basedOn w:val="RubrikRuta"/>
    <w:uiPriority w:val="30"/>
    <w:semiHidden/>
    <w:qFormat/>
    <w:rsid w:val="00825CC4"/>
  </w:style>
  <w:style w:type="numbering" w:customStyle="1" w:styleId="RKstrecklista">
    <w:name w:val="RK strecklista"/>
    <w:uiPriority w:val="99"/>
    <w:semiHidden/>
    <w:rsid w:val="00B16A8F"/>
    <w:pPr>
      <w:numPr>
        <w:numId w:val="4"/>
      </w:numPr>
    </w:pPr>
  </w:style>
  <w:style w:type="numbering" w:customStyle="1" w:styleId="RKbilagarubrik1-5">
    <w:name w:val="RK bilaga rubrik 1-5"/>
    <w:uiPriority w:val="99"/>
    <w:semiHidden/>
    <w:rsid w:val="005240DE"/>
    <w:pPr>
      <w:numPr>
        <w:numId w:val="36"/>
      </w:numPr>
    </w:pPr>
  </w:style>
  <w:style w:type="table" w:customStyle="1" w:styleId="Lagtabell">
    <w:name w:val="Lagtabell"/>
    <w:basedOn w:val="Normaltabell"/>
    <w:uiPriority w:val="99"/>
    <w:rsid w:val="00B7682B"/>
    <w:pPr>
      <w:spacing w:after="0" w:line="240" w:lineRule="auto"/>
    </w:pPr>
    <w:tblPr/>
    <w:tblStylePr w:type="firstRow">
      <w:tblPr/>
      <w:tcPr>
        <w:tcBorders>
          <w:top w:val="single" w:sz="4" w:space="0" w:color="auto"/>
          <w:bottom w:val="single" w:sz="4" w:space="0" w:color="auto"/>
        </w:tcBorders>
      </w:tcPr>
    </w:tblStylePr>
    <w:tblStylePr w:type="lastRow">
      <w:tblPr/>
      <w:tcPr>
        <w:tcBorders>
          <w:bottom w:val="single" w:sz="4" w:space="0" w:color="auto"/>
        </w:tcBorders>
      </w:tcPr>
    </w:tblStylePr>
  </w:style>
  <w:style w:type="paragraph" w:customStyle="1" w:styleId="Bild">
    <w:name w:val="Bild"/>
    <w:basedOn w:val="Brdtext"/>
    <w:next w:val="Brdtext"/>
    <w:uiPriority w:val="99"/>
    <w:semiHidden/>
    <w:qFormat/>
    <w:rsid w:val="00C361A4"/>
    <w:pPr>
      <w:keepNext/>
      <w:spacing w:after="0" w:line="240" w:lineRule="auto"/>
    </w:pPr>
  </w:style>
  <w:style w:type="paragraph" w:styleId="Beskrivning">
    <w:name w:val="caption"/>
    <w:basedOn w:val="Normal"/>
    <w:next w:val="Normal"/>
    <w:uiPriority w:val="35"/>
    <w:semiHidden/>
    <w:unhideWhenUsed/>
    <w:qFormat/>
    <w:rsid w:val="00C361A4"/>
    <w:pPr>
      <w:spacing w:before="240" w:after="40" w:line="200" w:lineRule="atLeast"/>
    </w:pPr>
    <w:rPr>
      <w:rFonts w:asciiTheme="majorHAnsi" w:hAnsiTheme="majorHAnsi"/>
      <w:b/>
      <w:iCs/>
      <w:color w:val="000000" w:themeColor="text1"/>
      <w:sz w:val="18"/>
      <w:szCs w:val="18"/>
    </w:rPr>
  </w:style>
  <w:style w:type="paragraph" w:customStyle="1" w:styleId="BrdtextLag">
    <w:name w:val="Brödtext Lag"/>
    <w:basedOn w:val="Brdtext"/>
    <w:uiPriority w:val="1"/>
    <w:qFormat/>
    <w:rsid w:val="003D2447"/>
    <w:pPr>
      <w:spacing w:after="0"/>
      <w:jc w:val="both"/>
    </w:pPr>
  </w:style>
  <w:style w:type="paragraph" w:customStyle="1" w:styleId="Brdtextmedavstndfre">
    <w:name w:val="Brödtext med avstånd före"/>
    <w:basedOn w:val="Brdtext"/>
    <w:next w:val="Brdtext"/>
    <w:uiPriority w:val="1"/>
    <w:semiHidden/>
    <w:qFormat/>
    <w:rsid w:val="00270BC6"/>
    <w:pPr>
      <w:spacing w:before="160"/>
    </w:pPr>
  </w:style>
  <w:style w:type="character" w:styleId="Fotnotsreferens">
    <w:name w:val="footnote reference"/>
    <w:basedOn w:val="Standardstycketeckensnitt"/>
    <w:uiPriority w:val="49"/>
    <w:rsid w:val="00C66EA3"/>
    <w:rPr>
      <w:vertAlign w:val="superscript"/>
    </w:rPr>
  </w:style>
  <w:style w:type="paragraph" w:customStyle="1" w:styleId="Faktarutsstreck">
    <w:name w:val="Faktarutsstreck"/>
    <w:basedOn w:val="Normal"/>
    <w:next w:val="Brdtext"/>
    <w:uiPriority w:val="74"/>
    <w:semiHidden/>
    <w:qFormat/>
    <w:rsid w:val="00093D2C"/>
    <w:pPr>
      <w:spacing w:before="360" w:line="240" w:lineRule="auto"/>
      <w:ind w:left="-170" w:right="-227"/>
    </w:pPr>
    <w:rPr>
      <w:noProof/>
      <w:sz w:val="6"/>
      <w:szCs w:val="6"/>
    </w:rPr>
  </w:style>
  <w:style w:type="paragraph" w:customStyle="1" w:styleId="Faktarutestreckavslut">
    <w:name w:val="Faktarutestreck avslut"/>
    <w:basedOn w:val="Faktarutsstreck"/>
    <w:next w:val="Brdtext"/>
    <w:uiPriority w:val="69"/>
    <w:semiHidden/>
    <w:qFormat/>
    <w:rsid w:val="00093D2C"/>
    <w:pPr>
      <w:spacing w:before="0" w:after="360"/>
    </w:pPr>
  </w:style>
  <w:style w:type="paragraph" w:styleId="Kommentarer">
    <w:name w:val="annotation text"/>
    <w:basedOn w:val="Normal"/>
    <w:link w:val="KommentarerChar"/>
    <w:uiPriority w:val="99"/>
    <w:semiHidden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rPr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rsid w:val="00C35634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C35634"/>
    <w:rPr>
      <w:b/>
      <w:bCs/>
      <w:sz w:val="20"/>
      <w:szCs w:val="20"/>
    </w:rPr>
  </w:style>
  <w:style w:type="paragraph" w:styleId="Revision">
    <w:name w:val="Revision"/>
    <w:hidden/>
    <w:uiPriority w:val="99"/>
    <w:semiHidden/>
    <w:rsid w:val="00DF3B45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2347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841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3550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5533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8208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56642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6714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245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1616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173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82624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644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0355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2486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8357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26" Type="http://schemas.openxmlformats.org/officeDocument/2006/relationships/footer" Target="footer6.xml"/><Relationship Id="rId3" Type="http://schemas.openxmlformats.org/officeDocument/2006/relationships/customXml" Target="../customXml/item3.xml"/><Relationship Id="rId21" Type="http://schemas.openxmlformats.org/officeDocument/2006/relationships/header" Target="header4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5" Type="http://schemas.openxmlformats.org/officeDocument/2006/relationships/header" Target="header6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29" Type="http://schemas.openxmlformats.org/officeDocument/2006/relationships/footer" Target="footer9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footer" Target="footer5.xml"/><Relationship Id="rId32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oter" Target="footer4.xml"/><Relationship Id="rId28" Type="http://schemas.openxmlformats.org/officeDocument/2006/relationships/footer" Target="footer8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31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header" Target="header5.xml"/><Relationship Id="rId27" Type="http://schemas.openxmlformats.org/officeDocument/2006/relationships/footer" Target="footer7.xml"/><Relationship Id="rId30" Type="http://schemas.openxmlformats.org/officeDocument/2006/relationships/footer" Target="footer10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dhs.sp.regeringskansliet.se/dep/fi/BPtexter/bp/BP24/Forms/BP%20UO-samling/BP%20UO-samling.dotx" TargetMode="External"/></Relationships>
</file>

<file path=word/theme/theme1.xml><?xml version="1.0" encoding="utf-8"?>
<a:theme xmlns:a="http://schemas.openxmlformats.org/drawingml/2006/main" name="RK2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RK Excel" ma:contentTypeID="0x010100BBA312BF02777149882D207184EC35C00100AB7686B976474B4ABC1C587362B80BFE" ma:contentTypeVersion="61" ma:contentTypeDescription="Skapa ny arbetsbok" ma:contentTypeScope="" ma:versionID="8c9aab49931d913c39c7a952a7b82989">
  <xsd:schema xmlns:xsd="http://www.w3.org/2001/XMLSchema" xmlns:xs="http://www.w3.org/2001/XMLSchema" xmlns:p="http://schemas.microsoft.com/office/2006/metadata/properties" xmlns:ns2="4e9c2f0c-7bf8-49af-8356-cbf363fc78a7" xmlns:ns4="cc625d36-bb37-4650-91b9-0c96159295ba" xmlns:ns5="18f3d968-6251-40b0-9f11-012b293496c2" xmlns:ns6="4f5ca95d-8798-43a8-9b50-3b2f8b9416bf" targetNamespace="http://schemas.microsoft.com/office/2006/metadata/properties" ma:root="true" ma:fieldsID="9edcd0640be14263ab8cbfc8409382c1" ns2:_="" ns4:_="" ns5:_="" ns6:_="">
    <xsd:import namespace="4e9c2f0c-7bf8-49af-8356-cbf363fc78a7"/>
    <xsd:import namespace="cc625d36-bb37-4650-91b9-0c96159295ba"/>
    <xsd:import namespace="18f3d968-6251-40b0-9f11-012b293496c2"/>
    <xsd:import namespace="4f5ca95d-8798-43a8-9b50-3b2f8b9416bf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4:TaxCatchAllLabel" minOccurs="0"/>
                <xsd:element ref="ns4:k46d94c0acf84ab9a79866a9d8b1905f" minOccurs="0"/>
                <xsd:element ref="ns4:TaxCatchAll" minOccurs="0"/>
                <xsd:element ref="ns4:edbe0b5c82304c8e847ab7b8c02a77c3" minOccurs="0"/>
                <xsd:element ref="ns5:RKNyckelord" minOccurs="0"/>
                <xsd:element ref="ns6:_dlc_DocId" minOccurs="0"/>
                <xsd:element ref="ns6:_dlc_DocIdUrl" minOccurs="0"/>
                <xsd:element ref="ns6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Global taxonomikolumn1" ma:description="" ma:hidden="true" ma:list="{2311779a-7458-4354-9411-ec27cd5f36ea}" ma:internalName="TaxCatchAllLabel" ma:readOnly="true" ma:showField="CatchAllDataLabel" ma:web="d391929d-c6ca-41b4-94ac-336dbad805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description="" ma:hidden="true" ma:list="{2311779a-7458-4354-9411-ec27cd5f36ea}" ma:internalName="TaxCatchAll" ma:showField="CatchAllData" ma:web="d391929d-c6ca-41b4-94ac-336dbad805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5ca95d-8798-43a8-9b50-3b2f8b9416bf" elementFormDefault="qualified">
    <xsd:import namespace="http://schemas.microsoft.com/office/2006/documentManagement/types"/>
    <xsd:import namespace="http://schemas.microsoft.com/office/infopath/2007/PartnerControls"/>
    <xsd:element name="_dlc_DocId" ma:index="17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18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<dokumentvärden xmlns="http://rkdhs/mallar/budget/BP UO/BP UO.xsd"><departementsnamn>Finansdepartementet</departementsnamn><logos><logo id="28">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/AaIBvAGiAbgBogGuAaIBpgGaAaYBkAGmAYYBrgF+AbgBfgG1AXoBswF2AbMBcQGzAWcBuwFfAcUBXwHPAV8B2AFnAdgBcQHYAXYB1gF6AdMBfgHdAX4B5AGGAeQBkAHkAZoB3AGiAdIBogHPAaIBzAGiAckBoAHJAaAByQGgAckBoAHJAaIByQGiAckBogHJAasB0AGyAdoBsgHjAbIB6wGrAesBogHxAaIB8QGiAfEBogHxAasB+AGyAQICsgELArIBEgKrARICogESAp8BEgKfARICnwEQAqABDgKgAQwCoAECAqAB+wGZAfsBkAH7AYcBAgJ/AQsCfwEIAnwBBwJ4AQcCcwEHAmoBDgJjARcCYwEbAmMBHgJkASECZQEZArwBGQK8ARkCvAEZAuEBGQLhARkC4QE9AAAACAAAADwAAAAIAAAAPgAAABgAAACfhgEAn4YBAGF5/v9hef7/EwAAAAwAAAACAAAAOwAAAAgAAAAbAAAAEAAAAJcCAADhAQAAWAAAACACAAC+AAAAdAAAAPwAAAChAAAAgQAAAEMC4QFDAuEBQwLhAUMCvAFDArwBQwK8ATwCZQE8AmUBPAJlAT4CZAFBAmMBRQJjAU4CYwFWAmoBVgJzAVYCeAFUAnwBUQJ/AVoCfwFhAocBYQKQAWECmQFaAqABUQKgAU4CoAFMAqABSgKfAUoCogFKAqIBSgKiAUoCqwFRArIBWwKyAWQCsgFsAqsBbAKiAXICogFyAqIBcgKiAXICqwF5ArIBgwKyAYwCsgGTAqsBkwKiAZMCoAGTAqABkwKgAZMCoAGTAqABkwKgAZECogGOAqIBigKiAYACogF4ApoBeAKQAXgChgGAAn4BigJ+AYcCegGFAnYBhQJxAYUCZwGNAl8BlwJfAaECXwGqAmcBqgJxAaoCdgGoAnoBpQJ+Aa4CfgG2AoYBtgKQAbYCmgGuAqIBpAKiAaECogGeAqIBmwKgAZsCoAGbAqABmwKgAZsCogGbAqIBmwKiAZsCqwGiArIBrAKyAbUCsgG8AqsBvAKiAcMCogHDAqIBwwKiAcMCqwHKArIB1AKyAd0CsgHkAqsB5AKiAeQCnwHkAp8B5AKfAeICoAHgAqAB3gKgAdQCoAHNApkBzQKQAc0ChwHUAn8B3QJ/AdoCfAHZAngB2QJzAdkCagHgAmMB6QJjAe0CYwHwAmQB8wJlAesCvAHrArwB6wK8AesC4QHrAuEB6wLhAT0AAAAIAAAAPAAAAAgAAAA+AAAAGAAAAJ+GAQCfhgEAYXn+/2F5/v8TAAAADAAAAAIAAAA7AAAACAAAABsAAAAQAAAALgIAAIQCAABYAAAAIAIAAJkAAACpAAAA2wAAANcAAACBAAAA1gGEAtYBhALWAYQC1gFeAtYBXgLWAV4CzgEDAs4BAwLOAQMC0QEBAtQBAALYAQAC4gEAAuoBCALqARIC6gEWAugBGwLlAR4C7gEeAvYBJgL2AS8C9gE5Au4BQQLkAUEC4gFBAt8BQALdAUAC3QFCAt0BQgLdAUIC3QFMAuUBVALvAVQC+QFUAgACTAIAAkICBwJCAgcCQgIHAkICBwJMAg8CVAIZAlQCIgJUAioCTAIqAkICKgJAAioCQAIqAkACKgJAAioCQAIqAkACKAJCAiQCQwIhAkMCFgJDAg0COgINAjACDQIlAhYCHQIgAhwCHQIZAhsCFAIbAg8CGwIFAiQC/AEuAvwBOQL8AUICBQJCAg8CQgIUAkACGQI8AhwCRwIdAk8CJQJPAjACTwI6AkYCQwI8AkMCOAJDAjUCQgIyAkACMgJAAjICQAIyAkACMgJCAjICQgIyAkICMgJMAjoCVAJEAlQCTgJUAlUCTAJVAkICXAJCAlwCQgJcAkICXAJMAmQCVAJuAlQCdwJUAn8CTAJ/AkICfwJAAn8CQAJ/AkACfQJAAnsCQQJ4AkECbwJBAmcCOQJnAi8CZwImAm4CHgJ4Ah4CdQIbAnMCFgJzAhICcwIIAnsCAAKFAgACiAIAAowCAQKOAgMChgJeAoYCXgKGAl4ChgKEAoYChAKGAoQCPQAAAAgAAAA8AAAACAAAAD4AAAAYAAAAn4YBAJ+GAQBhef7/YXn+/ygAAAAMAAAAAQAAACgAAAAMAAAAAgAAAA4AAAAUAAAAAAAAABAAAAAUAAAA</logo><logo id="26">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+AAAAXgAAAMQAAABgAAAAAQAAAAIAAAACAAAAPAIcAUkCHAFfAAAANAAAAAMAAAAsAAAAAAAAACwAAAAAAAAAACIBAAMAAAAAAAAAAAAAAAAAAAAAAAAAJQAAAAwAAAADAAAAKAAAAAwAAAACAAAAJwAAABgAAAACAAAAAQAAAAAAAAAAAAAAJQAAAAwAAAACAAAAKAAAAAwAAAABAAAAWgAAACwAAAC+AAAAXgAAAMQAAABgAAAAAQAAAAIAAAACAAAAPAIcAUkCHAE6AAAADAAAAAoAAAA7AAAACAAAABsAAAAQAAAATAIAAC0BAABYAAAATAAAAL0AAABgAAAAxQAAAGgAAAAMAAAATAIxAUgCNQFDAjUBPgI1AToCMgE6Ai0BOgIoAT4CJAFDAiQBSAIkAUwCKAFMAi0BPQAAAAgAAAA8AAAACAAAAEAAAAAYAAAAn4YBAJ+GAQBhef7/YXn+/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+AkABOwJMATwCWgFDAloBQwJaAUMCWgE9AAAACAAAADwAAAAIAAAAQAAAABgAAACfhgEAn4YBAGF5/v9hef7/OgAAAAwAAAAHAAAAOwAAAAgAAAAbAAAAEAAAAEMCAACOAQAAWAAAAJgCAACmAAAAcgAAANsAAACGAAAAnwAAAIcCjgGHAo4BhwKOAYkCcwGPAl8BjwJfAYECWgGEAmYBhAJmAYQCZgGBAmUBfwJmAX0CZgF6AmgBegJtAXsCcQF+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/wGOAUMCjgFDAo4BQwKOAT0AAAAIAAAAPAAAAAgAAABAAAAAGAAAAJ+GAQCfhgEAYXn+/2F5/v86AAAADAAAAAcAAAA7AAAACAAAABsAAAAQAAAAQwIAAC8CAABYAAAAoAAAAKgAAACHAAAA2gAAALsAAAAhAAAAQwIvAnECJwJ8AiICggIfAowCHQKMAgkCjALxAYwC1wGMAtcBjAKXAYwClwGMApcBQwKXAUMClwFDApcBQwKXAUMClwFDApcB+gGXAfoBlwH6AZcB+gHXAfoB1wH6AdcB+gHXAfoB8AH6AQkC+gEdAgQCHwIKAiICFAInAkMCLwJDAi8CPQAAAAgAAAA8AAAACAAAAEAAAAAYAAAAn4YBAJ+GAQBhef7/YXn+/zoAAAAMAAAABwAAADsAAAAIAAAAGwAAABAAAAAiAgAA0gEAAFgAAAAwAQAArAAAAIwAAADAAAAAnAAAAEUAAAA5AtIBOQLSATkC0gE+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/v9hef7/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+GAQCfhgEAYXn+/2F5/v86AAAADAAAAAcAAAA7AAAACAAAABsAAAAQAAAAQwIAAAoCAABYAAAAMAEAALcAAACeAAAAzAAAAK8AAABFAAAALAIKAiwCCgIsAgoCJwLfAScC3wEnAt8BLgLeAS0C5gEtAuYBNALlATQC6wE0AusBNALrATUC7gEzAvABMQLxAS0C8AEtAvABLQLwAS4C+gE3AvoBQAL6AUEC8AFBAvABQQLwAT8C8QE9AvABPALwATkC8AE5AusBOQLmAT4C5gE+AuYBPQLfAUQC3wFEAt8BRALfAUoC3gFJAuYBSQLmAU8C5gFPAusBTwLvAUwC8AFLAvEBSQLxAUcC8AFHAvABRwLwAUgC+gFSAvoBWwL6AVwC8AFcAvABXALwAVgC8QFWAvABVALvAVQC7AFUAuwBVALsAVQC5gFcAuYBXALmAVsC3gFiAuABXQIKAl0CCgJdAgoCPQAAAAgAAAA8AAAACAAAAEAAAAAYAAAAn4YBAJ+GAQBhef7/YXn+/ygAAAAMAAAAAgAAACgAAAAMAAAAAwAAAA4AAAAUAAAAAAAAABAAAAAUAAAA</logo></logos><närvarande>statsminister Kristersson, ordförande, och statsråden Busch, Billström, Svantesson, Ankarberg Johansson, Edholm, J Pehrson, Waltersson Grönvall, Jonson, Strömmer, Roswall, Forssmed, Tenje, Forssell, Slottner, M Persson, Wykman, Malmer Stenergard, Kullgren, Liljestrand, Brandberg, Bohlin, Carlson, Pourmokhtari</närvarande><föredragande>statsminister Kristersson, ordförande, och statsråden Busch, Billström, Svantesson, Ankarberg Johansson, Edholm, J Pehrson, Waltersson Grönvall, Jonson, Strömmer, Roswall, Forssmed, Tenje, Forssell, Slottner, M Persson, Wykman, Malmer Stenergard, Kullgren, Liljestrand, Brandberg, Bohlin, Carlson, Pourmokhtari</föredragande><departementsenhet id="Finansdepartementet"/><utgiftsområde id="27" etikett="Utgiftsområde" nummer="27">Avgiften till Europeiska unionen</utgiftsområde><utgiftsområdeunlocked>Avgiften till Europeiska unionen</utgiftsområdeunlocked><årtal>2024</årtal><dokumentnummer etikett="Prop.">2023/24:1</dokumentnummer><prognosår><år-10 p3:kort="11" xmlns:p3="http://rkdhs/mallar/budget/BP UO/BP UO/användarval.xsd">2011</år-10><år-9 p3:kort="12" xmlns:p3="http://rkdhs/mallar/budget/BP UO/BP UO/användarval.xsd">2012</år-9><år-8 p3:kort="13" xmlns:p3="http://rkdhs/mallar/budget/BP UO/BP UO/användarval.xsd">2013</år-8><år-7 p3:kort="14" xmlns:p3="http://rkdhs/mallar/budget/BP UO/BP UO/användarval.xsd">2014</år-7><år-6 p3:kort="15" xmlns:p3="http://rkdhs/mallar/budget/BP UO/BP UO/användarval.xsd">2015</år-6><år-5 p3:kort="16" xmlns:p3="http://rkdhs/mallar/budget/BP UO/BP UO/användarval.xsd">2016</år-5><år-4 p3:kort="17" xmlns:p3="http://rkdhs/mallar/budget/BP UO/BP UO/användarval.xsd">2017</år-4><år-3 p3:kort="18" xmlns:p3="http://rkdhs/mallar/budget/BP UO/BP UO/användarval.xsd">2018</år-3><år-2 p3:kort="19" xmlns:p3="http://rkdhs/mallar/budget/BP UO/BP UO/användarval.xsd">2019</år-2><år-1 p3:kort="20" xmlns:p3="http://rkdhs/mallar/budget/BP UO/BP UO/användarval.xsd">2020</år-1><år0 p3:kort="21" xmlns:p3="http://rkdhs/mallar/budget/BP UO/BP UO/användarval.xsd">2021</år0><år1 p3:kort="22" xmlns:p3="http://rkdhs/mallar/budget/BP UO/BP UO/användarval.xsd">2022</år1><år2 p3:kort="23" xmlns:p3="http://rkdhs/mallar/budget/BP UO/BP UO/användarval.xsd">2023</år2><år3 p3:kort="24" xmlns:p3="http://rkdhs/mallar/budget/BP UO/BP UO/användarval.xsd">2024</år3><år4 p3:kort="25" xmlns:p3="http://rkdhs/mallar/budget/BP UO/BP UO/användarval.xsd">2025</år4><år5 p3:kort="26" xmlns:p3="http://rkdhs/mallar/budget/BP UO/BP UO/användarval.xsd">2026</år5><år6 p3:kort="27" xmlns:p3="http://rkdhs/mallar/budget/BP UO/BP UO/användarval.xsd">2027</år6><år7 p3:kort="28" xmlns:p3="http://rkdhs/mallar/budget/BP UO/BP UO/användarval.xsd">2028</år7><år8 p3:kort="29" xmlns:p3="http://rkdhs/mallar/budget/BP UO/BP UO/användarval.xsd">2029</år8><år9 p3:kort="30" xmlns:p3="http://rkdhs/mallar/budget/BP UO/BP UO/användarval.xsd">2030</år9><år10 p3:kort="31" xmlns:p3="http://rkdhs/mallar/budget/BP UO/BP UO/användarval.xsd">2031</år10></prognosår><template id="125"/><kapitel/><avsnitt><avsnitt avsnittsnummer="0" avsnittsrubrik=""></avsnitt><avsnitt avsnittsnummer="1" avsnittsrubrik=""></avsnitt></avsnitt><fastaavsnitt><avsnitt id="lagförslag" avsnittsrubrik="Lagförslag"></avsnitt><avsnitt id="riksdagsbeslut" avsnittsrubrik="Förslag till riksdagsbeslut"></avsnitt><avsnitt id="sammanställning" avsnittsrubrik="Sammanställning av förslag till statens budget för ÅÅÅÅ"></avsnitt><avsnitt id="sammanfattning" avsnittsrubrik="Sammanfattning"></avsnitt><avsnitt id="årsredovisning" avsnittsrubrik="Årsredovisning för staten ÅÅÅÅ"></avsnitt></fastaavsnitt><bilagor/></dokumentvärden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cordNumber xmlns="4e9c2f0c-7bf8-49af-8356-cbf363fc78a7" xsi:nil="true"/>
    <edbe0b5c82304c8e847ab7b8c02a77c3 xmlns="cc625d36-bb37-4650-91b9-0c96159295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2. Budgetprocessen</TermName>
          <TermId xmlns="http://schemas.microsoft.com/office/infopath/2007/PartnerControls">f0018e61-afcb-4444-9e5e-f0c252686d99</TermId>
        </TermInfo>
      </Terms>
    </edbe0b5c82304c8e847ab7b8c02a77c3>
    <k46d94c0acf84ab9a79866a9d8b1905f xmlns="cc625d36-bb37-4650-91b9-0c96159295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Finansdepartementet</TermName>
          <TermId xmlns="http://schemas.microsoft.com/office/infopath/2007/PartnerControls">0b2f41b1-db50-472c-80a1-d21b0254fb2b</TermId>
        </TermInfo>
      </Terms>
    </k46d94c0acf84ab9a79866a9d8b1905f>
    <TaxCatchAll xmlns="cc625d36-bb37-4650-91b9-0c96159295ba">
      <Value>25</Value>
      <Value>73</Value>
    </TaxCatchAll>
    <DirtyMigration xmlns="4e9c2f0c-7bf8-49af-8356-cbf363fc78a7">false</DirtyMigration>
    <RKNyckelord xmlns="18f3d968-6251-40b0-9f11-012b293496c2" xsi:nil="true"/>
    <_dlc_DocId xmlns="4f5ca95d-8798-43a8-9b50-3b2f8b9416bf">6VV7YVCVAJZ7-373442560-11671</_dlc_DocId>
    <_dlc_DocIdUrl xmlns="4f5ca95d-8798-43a8-9b50-3b2f8b9416bf">
      <Url>https://dhs.sp.regeringskansliet.se/yta/sb-gransk/_layouts/15/DocIdRedir.aspx?ID=6VV7YVCVAJZ7-373442560-11671</Url>
      <Description>6VV7YVCVAJZ7-373442560-11671</Description>
    </_dlc_DocIdUrl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SharedContentType xmlns="Microsoft.SharePoint.Taxonomy.ContentTypeSync" SourceId="d07acfae-4dfa-4949-99a8-259efd31a6ae" ContentTypeId="0x010100BBA312BF02777149882D207184EC35C001" PreviousValue="false"/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8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Props1.xml><?xml version="1.0" encoding="utf-8"?>
<ds:datastoreItem xmlns:ds="http://schemas.openxmlformats.org/officeDocument/2006/customXml" ds:itemID="{C09CB778-3440-4F97-88CC-B3B590CDB412}"/>
</file>

<file path=customXml/itemProps2.xml><?xml version="1.0" encoding="utf-8"?>
<ds:datastoreItem xmlns:ds="http://schemas.openxmlformats.org/officeDocument/2006/customXml" ds:itemID="{266BB66E-BA80-42B8-A446-DBA9D7BB9C48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4A92E87-CD46-4139-BA79-F73ACCF787C5}">
  <ds:schemaRefs>
    <ds:schemaRef ds:uri="http://rkdhs/mallar/budget/BP UO/BP UO-avsnitt.xsd"/>
    <ds:schemaRef ds:uri="http://rkdhs/mallar/budget/BP UO/BP UO.xsd"/>
    <ds:schemaRef ds:uri="http://rkdhs/mallar/budget/BP UO/BP UO/användarval.xsd"/>
  </ds:schemaRefs>
</ds:datastoreItem>
</file>

<file path=customXml/itemProps4.xml><?xml version="1.0" encoding="utf-8"?>
<ds:datastoreItem xmlns:ds="http://schemas.openxmlformats.org/officeDocument/2006/customXml" ds:itemID="{1A28E20B-5862-4562-8CE1-C7B0B5A72264}">
  <ds:schemaRefs>
    <ds:schemaRef ds:uri="4e9c2f0c-7bf8-49af-8356-cbf363fc78a7"/>
    <ds:schemaRef ds:uri="http://schemas.microsoft.com/office/2006/metadata/properties"/>
    <ds:schemaRef ds:uri="cc625d36-bb37-4650-91b9-0c96159295ba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4e299e88-e5ca-4819-b20c-73fa08639097"/>
    <ds:schemaRef ds:uri="18f3d968-6251-40b0-9f11-012b293496c2"/>
    <ds:schemaRef ds:uri="http://www.w3.org/XML/1998/namespace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588B8749-4692-4B61-9795-BB11F900F24B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45FDF9C9-0189-4321-9670-280EBC2AB1FC}"/>
</file>

<file path=customXml/itemProps7.xml><?xml version="1.0" encoding="utf-8"?>
<ds:datastoreItem xmlns:ds="http://schemas.openxmlformats.org/officeDocument/2006/customXml" ds:itemID="{ECCF5E92-7D8E-489B-A0B5-B32A8F62F4BA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F0963241-93EF-4897-9183-4D27CABD7C96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BP%20UO-samling.dotx</Template>
  <TotalTime>0</TotalTime>
  <Pages>9</Pages>
  <Words>2019</Words>
  <Characters>10704</Characters>
  <Application>Microsoft Office Word</Application>
  <DocSecurity>0</DocSecurity>
  <Lines>89</Lines>
  <Paragraphs>25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Samling UO27 Avgiften till Europeiska unionen</vt:lpstr>
    </vt:vector>
  </TitlesOfParts>
  <Company/>
  <LinksUpToDate>false</LinksUpToDate>
  <CharactersWithSpaces>12698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Samling UO27 Avgiften till Europeiska unionen</dc:title>
  <dc:subject/>
  <dc:creator>Hariette Bengtzing</dc:creator>
  <cp:keywords/>
  <dc:description/>
  <cp:lastModifiedBy>Hariette Bengtzing</cp:lastModifiedBy>
  <cp:revision>77</cp:revision>
  <cp:lastPrinted>2023-09-26T12:07:00Z</cp:lastPrinted>
  <dcterms:created xsi:type="dcterms:W3CDTF">2023-09-22T12:06:00Z</dcterms:created>
  <dcterms:modified xsi:type="dcterms:W3CDTF">2023-09-27T10:15:00Z</dcterms:modified>
  <cp:version>192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0x010100BBA312BF02777149882D207184EC35C00100AB7686B976474B4ABC1C587362B80BFE</vt:lpwstr>
  </property>
  <property fmtid="{D5CDD505-2E9C-101B-9397-08002B2CF9AE}" pid="3" name="Mallversion">
    <vt:lpwstr>2.0.4</vt:lpwstr>
  </property>
  <property fmtid="{D5CDD505-2E9C-101B-9397-08002B2CF9AE}" pid="4" name="ActivityCategory">
    <vt:lpwstr>73;#2. Budgetprocessen|f0018e61-afcb-4444-9e5e-f0c252686d99</vt:lpwstr>
  </property>
  <property fmtid="{D5CDD505-2E9C-101B-9397-08002B2CF9AE}" pid="5" name="Utgiftsomrade">
    <vt:lpwstr>54;#Avgiften till Europeiska unionen|da660f38-2388-4396-9269-cdbb0b7f9786</vt:lpwstr>
  </property>
  <property fmtid="{D5CDD505-2E9C-101B-9397-08002B2CF9AE}" pid="6" name="Organisation">
    <vt:lpwstr>25;#Finansdepartementet|0b2f41b1-db50-472c-80a1-d21b0254fb2b</vt:lpwstr>
  </property>
  <property fmtid="{D5CDD505-2E9C-101B-9397-08002B2CF9AE}" pid="7" name="_dlc_DocIdItemGuid">
    <vt:lpwstr>e6254c39-b513-4a2e-baa8-88efe32cc69f</vt:lpwstr>
  </property>
  <property fmtid="{D5CDD505-2E9C-101B-9397-08002B2CF9AE}" pid="8" name="TaxKeyword">
    <vt:lpwstr/>
  </property>
  <property fmtid="{D5CDD505-2E9C-101B-9397-08002B2CF9AE}" pid="9" name="TaxKeywordTaxHTField">
    <vt:lpwstr/>
  </property>
</Properties>
</file>