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0.xml" ContentType="application/vnd.openxmlformats-officedocument.wordprocessingml.head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5.xml" ContentType="application/vnd.openxmlformats-officedocument.wordprocessingml.header+xml"/>
  <Override PartName="/word/footer27.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8.xml" ContentType="application/vnd.openxmlformats-officedocument.wordprocessingml.header+xml"/>
  <Override PartName="/word/footer30.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40.xml" ContentType="application/vnd.openxmlformats-officedocument.wordprocessingml.footer+xml"/>
  <Override PartName="/word/header37.xml" ContentType="application/vnd.openxmlformats-officedocument.wordprocessingml.header+xml"/>
  <Override PartName="/word/footer41.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42.xml" ContentType="application/vnd.openxmlformats-officedocument.wordprocessingml.footer+xml"/>
  <Override PartName="/word/footer43.xml" ContentType="application/vnd.openxmlformats-officedocument.wordprocessingml.footer+xml"/>
  <Override PartName="/word/header40.xml" ContentType="application/vnd.openxmlformats-officedocument.wordprocessingml.header+xml"/>
  <Override PartName="/word/footer4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8548487" w14:textId="77777777" w:rsidR="00A81F33" w:rsidRDefault="00A81F33" w:rsidP="00333C9D">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213D5458" wp14:editId="48D988B6">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7DF35B76" w14:textId="77777777" w:rsidR="00A81F33" w:rsidRPr="00811BB8" w:rsidRDefault="00A81F33" w:rsidP="00C37AA0">
                                <w:pPr>
                                  <w:pStyle w:val="Brdtext"/>
                                </w:pPr>
                                <w:r>
                                  <w:rPr>
                                    <w:noProof/>
                                    <w:lang w:eastAsia="sv-SE"/>
                                  </w:rPr>
                                  <w:drawing>
                                    <wp:inline distT="0" distB="0" distL="0" distR="0" wp14:anchorId="77CF3A81" wp14:editId="6404699C">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13D5458"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7DF35B76" w14:textId="77777777" w:rsidR="00A81F33" w:rsidRPr="00811BB8" w:rsidRDefault="00A81F33" w:rsidP="00C37AA0">
                          <w:pPr>
                            <w:pStyle w:val="Brdtext"/>
                          </w:pPr>
                          <w:r>
                            <w:rPr>
                              <w:noProof/>
                              <w:lang w:eastAsia="sv-SE"/>
                            </w:rPr>
                            <w:drawing>
                              <wp:inline distT="0" distB="0" distL="0" distR="0" wp14:anchorId="77CF3A81" wp14:editId="6404699C">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6"/>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7D6CF65F" w14:textId="552121B7" w:rsidR="00A81F33" w:rsidRDefault="00014691" w:rsidP="00333C9D">
          <w:pPr>
            <w:pStyle w:val="Prophuvudrubrik"/>
          </w:pPr>
          <w:r>
            <w:t>2021/22:277</w:t>
          </w:r>
        </w:p>
      </w:sdtContent>
    </w:sdt>
    <w:p w14:paraId="583497B7" w14:textId="77777777" w:rsidR="00A81F33" w:rsidRPr="005F407A" w:rsidRDefault="00A81F33"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A81F33" w14:paraId="2216A849"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74AD3566" w14:textId="7AA35518" w:rsidR="00A81F33" w:rsidRDefault="00967DEF" w:rsidP="00333C9D">
                <w:pPr>
                  <w:pStyle w:val="Proprubrik"/>
                  <w:spacing w:after="20"/>
                </w:pPr>
                <w:r>
                  <w:t>Ett oberoende tvistlösningsförfarande för kollektiva hyrestvister</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33E675CD" w14:textId="6C4CA1E2" w:rsidR="00A81F33" w:rsidRDefault="00967DEF"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2B421B1B" w14:textId="6C7A06E8" w:rsidR="00A81F33" w:rsidRPr="00141F91" w:rsidRDefault="00014691" w:rsidP="00333C9D">
                <w:pPr>
                  <w:pStyle w:val="Proprubrik"/>
                  <w:rPr>
                    <w:szCs w:val="26"/>
                  </w:rPr>
                </w:pPr>
                <w:r>
                  <w:rPr>
                    <w:szCs w:val="26"/>
                  </w:rPr>
                  <w:t>2021/22:277</w:t>
                </w:r>
              </w:p>
            </w:sdtContent>
          </w:sdt>
        </w:tc>
      </w:tr>
    </w:tbl>
    <w:p w14:paraId="5A42CB50" w14:textId="77777777" w:rsidR="00A81F33" w:rsidRDefault="00A81F33" w:rsidP="00333C9D">
      <w:pPr>
        <w:pStyle w:val="Brdtext"/>
        <w:spacing w:before="60"/>
      </w:pPr>
    </w:p>
    <w:p w14:paraId="4F7EB140" w14:textId="77777777" w:rsidR="00A81F33" w:rsidRDefault="00A81F33" w:rsidP="00333C9D">
      <w:pPr>
        <w:pStyle w:val="Brdtext"/>
      </w:pPr>
      <w:r>
        <w:t>Regeringen överlämnar denna proposition till riksdagen.</w:t>
      </w:r>
    </w:p>
    <w:p w14:paraId="4A62C163" w14:textId="77777777" w:rsidR="00A81F33" w:rsidRDefault="00A81F33" w:rsidP="00333C9D">
      <w:pPr>
        <w:pStyle w:val="Brdtext"/>
      </w:pPr>
    </w:p>
    <w:p w14:paraId="49A1C456" w14:textId="5EA68DC0" w:rsidR="00A81F33" w:rsidRDefault="00A81F33" w:rsidP="00333C9D">
      <w:pPr>
        <w:pStyle w:val="Brdtext"/>
      </w:pPr>
      <w:r>
        <w:t xml:space="preserve">Stockholm </w:t>
      </w:r>
      <w:sdt>
        <w:sdtPr>
          <w:alias w:val="Datum"/>
          <w:tag w:val="Datum"/>
          <w:id w:val="-1894106154"/>
          <w:date w:fullDate="2022-07-07T00:00:00Z">
            <w:dateFormat w:val="'den' d MMMM yyyy"/>
            <w:lid w:val="sv-SE"/>
            <w:storeMappedDataAs w:val="dateTime"/>
            <w:calendar w:val="gregorian"/>
          </w:date>
        </w:sdtPr>
        <w:sdtEndPr/>
        <w:sdtContent>
          <w:r>
            <w:t>den 7 juli 2022</w:t>
          </w:r>
        </w:sdtContent>
      </w:sdt>
    </w:p>
    <w:p w14:paraId="5DF5FB1F" w14:textId="77777777" w:rsidR="00A81F33" w:rsidRDefault="00A81F33" w:rsidP="00333C9D">
      <w:pPr>
        <w:pStyle w:val="Brdtextmedindrag"/>
      </w:pPr>
    </w:p>
    <w:p w14:paraId="40AFB2F9" w14:textId="7EB6BF04" w:rsidR="00A81F33" w:rsidRDefault="00DA29AA" w:rsidP="00333C9D">
      <w:pPr>
        <w:pStyle w:val="Propnamnunderskrift1"/>
      </w:pPr>
      <w:r>
        <w:t>Morgan Johansson</w:t>
      </w:r>
    </w:p>
    <w:p w14:paraId="2F71C4B6" w14:textId="75138658" w:rsidR="00A81F33" w:rsidRDefault="00A81F33" w:rsidP="00333C9D">
      <w:pPr>
        <w:pStyle w:val="Propnamnunderskrift2"/>
        <w:tabs>
          <w:tab w:val="clear" w:pos="2693"/>
          <w:tab w:val="clear" w:pos="7474"/>
          <w:tab w:val="left" w:pos="2126"/>
        </w:tabs>
      </w:pPr>
      <w:r>
        <w:tab/>
      </w:r>
      <w:r w:rsidR="00A11315" w:rsidRPr="00A11315">
        <w:t>Lena Hallengre</w:t>
      </w:r>
      <w:r w:rsidR="00A11315">
        <w:t>n</w:t>
      </w:r>
    </w:p>
    <w:p w14:paraId="3A94542F" w14:textId="15CE9F5C" w:rsidR="00A81F33" w:rsidRPr="008624B2" w:rsidRDefault="00A81F33"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967DEF">
            <w:rPr>
              <w:i w:val="0"/>
            </w:rPr>
            <w:t>Justitiedepartementet</w:t>
          </w:r>
        </w:sdtContent>
      </w:sdt>
      <w:r w:rsidRPr="008F01E7">
        <w:rPr>
          <w:i w:val="0"/>
          <w:iCs w:val="0"/>
        </w:rPr>
        <w:t>)</w:t>
      </w:r>
    </w:p>
    <w:p w14:paraId="676E4F49" w14:textId="4CE1C92D" w:rsidR="00A81F33" w:rsidRDefault="00A81F33" w:rsidP="00333C9D">
      <w:pPr>
        <w:pStyle w:val="Proprubrik"/>
        <w:spacing w:before="80" w:after="400"/>
      </w:pPr>
      <w:r>
        <w:t>Propositionens huvudsakliga innehåll</w:t>
      </w:r>
    </w:p>
    <w:p w14:paraId="24BE6DD2" w14:textId="79BDAA72" w:rsidR="00A81F33" w:rsidRDefault="00A81F33" w:rsidP="00A81F33">
      <w:pPr>
        <w:pStyle w:val="Brdtextmedindrag"/>
        <w:ind w:firstLine="0"/>
      </w:pPr>
      <w:r w:rsidRPr="00D76F42">
        <w:rPr>
          <w:spacing w:val="-2"/>
        </w:rPr>
        <w:t>Regeringen föreslår att det införs ett oberoende tvistlösningsförfarande för tvister om de årliga hyresändringarna mellan de kollektivt förhandlande par</w:t>
      </w:r>
      <w:r w:rsidR="00D76F42" w:rsidRPr="00D76F42">
        <w:rPr>
          <w:spacing w:val="-2"/>
        </w:rPr>
        <w:softHyphen/>
      </w:r>
      <w:r w:rsidRPr="00D76F42">
        <w:rPr>
          <w:spacing w:val="-2"/>
        </w:rPr>
        <w:t>terna på hyresmarknaden</w:t>
      </w:r>
      <w:r>
        <w:t xml:space="preserve">. </w:t>
      </w:r>
    </w:p>
    <w:p w14:paraId="3887E429" w14:textId="0D52F24D" w:rsidR="00A81F33" w:rsidRPr="00D76F42" w:rsidRDefault="00A81F33" w:rsidP="00A81F33">
      <w:pPr>
        <w:pStyle w:val="Brdtextmedindrag"/>
        <w:rPr>
          <w:spacing w:val="-2"/>
        </w:rPr>
      </w:pPr>
      <w:r w:rsidRPr="00D76F42">
        <w:rPr>
          <w:spacing w:val="-2"/>
        </w:rPr>
        <w:t xml:space="preserve">Om parterna inte kommer överens om den årliga hyresändringen, ska hyresnämnden på en parts begäran utse en särskild skiljeman att </w:t>
      </w:r>
      <w:r w:rsidR="00051B6E">
        <w:rPr>
          <w:spacing w:val="-2"/>
        </w:rPr>
        <w:t>pröva</w:t>
      </w:r>
      <w:r w:rsidR="00B4352A">
        <w:rPr>
          <w:spacing w:val="-2"/>
        </w:rPr>
        <w:t xml:space="preserve"> </w:t>
      </w:r>
      <w:r w:rsidRPr="00D76F42">
        <w:rPr>
          <w:spacing w:val="-2"/>
        </w:rPr>
        <w:t>tvist</w:t>
      </w:r>
      <w:r w:rsidR="00B4352A">
        <w:rPr>
          <w:spacing w:val="-2"/>
        </w:rPr>
        <w:softHyphen/>
      </w:r>
      <w:r w:rsidRPr="00D76F42">
        <w:rPr>
          <w:spacing w:val="-2"/>
        </w:rPr>
        <w:t>en. Parterna ska som utgångspunkt vara skyldiga att ingå en förhandlings</w:t>
      </w:r>
      <w:r w:rsidR="00D76F42" w:rsidRPr="00D76F42">
        <w:rPr>
          <w:spacing w:val="-2"/>
        </w:rPr>
        <w:softHyphen/>
      </w:r>
      <w:r w:rsidRPr="00D76F42">
        <w:rPr>
          <w:spacing w:val="-2"/>
        </w:rPr>
        <w:t xml:space="preserve">överenskommelse i enlighet med skiljemannens </w:t>
      </w:r>
      <w:r w:rsidR="007B4EE0" w:rsidRPr="007B4EE0">
        <w:rPr>
          <w:spacing w:val="-2"/>
        </w:rPr>
        <w:t>rekommendation till lös</w:t>
      </w:r>
      <w:r w:rsidR="00B4352A">
        <w:rPr>
          <w:spacing w:val="-2"/>
        </w:rPr>
        <w:softHyphen/>
      </w:r>
      <w:r w:rsidR="007B4EE0" w:rsidRPr="007B4EE0">
        <w:rPr>
          <w:spacing w:val="-2"/>
        </w:rPr>
        <w:t>ning av tvisten</w:t>
      </w:r>
      <w:r w:rsidRPr="00D76F42">
        <w:rPr>
          <w:spacing w:val="-2"/>
        </w:rPr>
        <w:t>. Tvistlösningen förutsätter att parterna har avtalat om att använda sig av förfarandet.</w:t>
      </w:r>
    </w:p>
    <w:p w14:paraId="5048CEB0" w14:textId="538ADA87" w:rsidR="00A81F33" w:rsidRPr="00D76F42" w:rsidRDefault="00A81F33" w:rsidP="00A81F33">
      <w:pPr>
        <w:pStyle w:val="Brdtextmedindrag"/>
        <w:rPr>
          <w:spacing w:val="-2"/>
        </w:rPr>
      </w:pPr>
      <w:r w:rsidRPr="00D76F42">
        <w:rPr>
          <w:spacing w:val="-2"/>
        </w:rPr>
        <w:t xml:space="preserve">Syftet med förslaget är att tvister om de årliga hyresändringarna ska kunna avgöras snabbt och enkelt och att de kollektiva förhandlingarna ska kunna bedrivas mer effektivt. </w:t>
      </w:r>
      <w:r w:rsidR="004F0E48">
        <w:rPr>
          <w:spacing w:val="-2"/>
        </w:rPr>
        <w:t>Tvistlösningsförfarandet</w:t>
      </w:r>
      <w:r w:rsidR="007B4EE0">
        <w:rPr>
          <w:spacing w:val="-2"/>
        </w:rPr>
        <w:t xml:space="preserve"> </w:t>
      </w:r>
      <w:r w:rsidRPr="00D76F42">
        <w:rPr>
          <w:spacing w:val="-2"/>
        </w:rPr>
        <w:t>minskar risken för hyres</w:t>
      </w:r>
      <w:r w:rsidR="001062C5">
        <w:rPr>
          <w:spacing w:val="-2"/>
        </w:rPr>
        <w:softHyphen/>
      </w:r>
      <w:r w:rsidRPr="00D76F42">
        <w:rPr>
          <w:spacing w:val="-2"/>
        </w:rPr>
        <w:t>tvister mellan hyres</w:t>
      </w:r>
      <w:r w:rsidR="00141C57">
        <w:rPr>
          <w:spacing w:val="-2"/>
        </w:rPr>
        <w:softHyphen/>
      </w:r>
      <w:r w:rsidRPr="00D76F42">
        <w:rPr>
          <w:spacing w:val="-2"/>
        </w:rPr>
        <w:t>värdar och enskilda hyresgäster och retroaktiva hyres</w:t>
      </w:r>
      <w:r w:rsidR="001062C5">
        <w:rPr>
          <w:spacing w:val="-2"/>
        </w:rPr>
        <w:softHyphen/>
      </w:r>
      <w:r w:rsidRPr="00D76F42">
        <w:rPr>
          <w:spacing w:val="-2"/>
        </w:rPr>
        <w:t>höj</w:t>
      </w:r>
      <w:r w:rsidR="001062C5">
        <w:rPr>
          <w:spacing w:val="-2"/>
        </w:rPr>
        <w:softHyphen/>
      </w:r>
      <w:r w:rsidRPr="00D76F42">
        <w:rPr>
          <w:spacing w:val="-2"/>
        </w:rPr>
        <w:t>ningar för hyres</w:t>
      </w:r>
      <w:r w:rsidR="00141C57">
        <w:rPr>
          <w:spacing w:val="-2"/>
        </w:rPr>
        <w:softHyphen/>
      </w:r>
      <w:r w:rsidRPr="00D76F42">
        <w:rPr>
          <w:spacing w:val="-2"/>
        </w:rPr>
        <w:t>gästerna.</w:t>
      </w:r>
    </w:p>
    <w:p w14:paraId="142E0EF5" w14:textId="661AEBD7" w:rsidR="00A81F33" w:rsidRPr="00D76F42" w:rsidRDefault="00A81F33" w:rsidP="00A81F33">
      <w:pPr>
        <w:pStyle w:val="Brdtextmedindrag"/>
        <w:rPr>
          <w:spacing w:val="-2"/>
        </w:rPr>
      </w:pPr>
      <w:r w:rsidRPr="00D76F42">
        <w:rPr>
          <w:spacing w:val="-2"/>
        </w:rPr>
        <w:t xml:space="preserve">För att ytterligare effektivisera hyresförhandlingarna föreslås skärpta regler för hur förhandlingarna ska bedrivas. Det </w:t>
      </w:r>
      <w:r w:rsidRPr="00411BC8">
        <w:rPr>
          <w:spacing w:val="-2"/>
        </w:rPr>
        <w:t>införs en skadeståndsskyl</w:t>
      </w:r>
      <w:r w:rsidR="00B9682E" w:rsidRPr="00411BC8">
        <w:rPr>
          <w:spacing w:val="-2"/>
        </w:rPr>
        <w:softHyphen/>
      </w:r>
      <w:r w:rsidRPr="00411BC8">
        <w:rPr>
          <w:spacing w:val="-2"/>
        </w:rPr>
        <w:t xml:space="preserve">dighet för en part som inte inställer sig till ett förhandlingssammanträde </w:t>
      </w:r>
      <w:r w:rsidR="007B4EE0" w:rsidRPr="00411BC8">
        <w:rPr>
          <w:spacing w:val="-2"/>
        </w:rPr>
        <w:t xml:space="preserve">som ska hållas </w:t>
      </w:r>
      <w:r w:rsidRPr="00411BC8">
        <w:rPr>
          <w:spacing w:val="-2"/>
        </w:rPr>
        <w:t xml:space="preserve">inom viss tid. Det föreslås </w:t>
      </w:r>
      <w:r w:rsidR="00DA29AA" w:rsidRPr="00411BC8">
        <w:rPr>
          <w:spacing w:val="-2"/>
        </w:rPr>
        <w:t>också</w:t>
      </w:r>
      <w:r w:rsidRPr="00411BC8">
        <w:rPr>
          <w:spacing w:val="-2"/>
        </w:rPr>
        <w:t xml:space="preserve"> att det skadestånd</w:t>
      </w:r>
      <w:r w:rsidRPr="00D76F42">
        <w:rPr>
          <w:spacing w:val="-2"/>
        </w:rPr>
        <w:t xml:space="preserve"> som en part ska ha rätt till om motparten bryter mot sin förhandlingsskyldighet ska uppgå till minst ett i lag angivet belopp.</w:t>
      </w:r>
    </w:p>
    <w:p w14:paraId="0CEFB265" w14:textId="46007863" w:rsidR="00A81F33" w:rsidRPr="00D76F42" w:rsidRDefault="00A81F33" w:rsidP="00A81F33">
      <w:pPr>
        <w:pStyle w:val="Brdtextmedindrag"/>
        <w:rPr>
          <w:spacing w:val="-2"/>
        </w:rPr>
      </w:pPr>
      <w:r w:rsidRPr="00D76F42">
        <w:rPr>
          <w:spacing w:val="-2"/>
        </w:rPr>
        <w:t>De nya reglerna föreslås träda i kraft den 1 januari 2023.</w:t>
      </w:r>
    </w:p>
    <w:p w14:paraId="0DE496EA" w14:textId="77777777" w:rsidR="00A81F33" w:rsidRDefault="00A81F33" w:rsidP="00333C9D">
      <w:pPr>
        <w:pStyle w:val="Brdtext"/>
      </w:pPr>
    </w:p>
    <w:p w14:paraId="157E37FF" w14:textId="77777777" w:rsidR="00A81F33" w:rsidRPr="008F2013" w:rsidRDefault="00A81F33" w:rsidP="005E3C60">
      <w:pPr>
        <w:pStyle w:val="Innehllsfrteckning"/>
        <w:pageBreakBefore/>
        <w:rPr>
          <w:sz w:val="30"/>
          <w:szCs w:val="30"/>
        </w:rPr>
      </w:pPr>
      <w:r>
        <w:rPr>
          <w:rFonts w:eastAsiaTheme="minorHAnsi"/>
        </w:rPr>
        <w:lastRenderedPageBreak/>
        <w:t>Innehållsförteckning</w:t>
      </w:r>
    </w:p>
    <w:p w14:paraId="08A6E14A" w14:textId="65A8CF48" w:rsidR="001B24FA" w:rsidRDefault="00A81F33">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08083558" w:history="1">
        <w:r w:rsidR="001B24FA" w:rsidRPr="002B4F68">
          <w:rPr>
            <w:rStyle w:val="Hyperlnk"/>
          </w:rPr>
          <w:t>1</w:t>
        </w:r>
        <w:r w:rsidR="001B24FA">
          <w:rPr>
            <w:rFonts w:asciiTheme="minorHAnsi" w:eastAsiaTheme="minorEastAsia" w:hAnsiTheme="minorHAnsi"/>
            <w:sz w:val="22"/>
            <w:lang w:eastAsia="sv-SE"/>
          </w:rPr>
          <w:tab/>
        </w:r>
        <w:r w:rsidR="001B24FA" w:rsidRPr="002B4F68">
          <w:rPr>
            <w:rStyle w:val="Hyperlnk"/>
          </w:rPr>
          <w:t>Förslag till riksdagsbeslut</w:t>
        </w:r>
        <w:r w:rsidR="001B24FA">
          <w:rPr>
            <w:webHidden/>
          </w:rPr>
          <w:tab/>
        </w:r>
        <w:r w:rsidR="001B24FA">
          <w:rPr>
            <w:webHidden/>
          </w:rPr>
          <w:fldChar w:fldCharType="begin"/>
        </w:r>
        <w:r w:rsidR="001B24FA">
          <w:rPr>
            <w:webHidden/>
          </w:rPr>
          <w:instrText xml:space="preserve"> PAGEREF _Toc108083558 \h </w:instrText>
        </w:r>
        <w:r w:rsidR="001B24FA">
          <w:rPr>
            <w:webHidden/>
          </w:rPr>
        </w:r>
        <w:r w:rsidR="001B24FA">
          <w:rPr>
            <w:webHidden/>
          </w:rPr>
          <w:fldChar w:fldCharType="separate"/>
        </w:r>
        <w:r w:rsidR="00926630">
          <w:rPr>
            <w:webHidden/>
          </w:rPr>
          <w:t>3</w:t>
        </w:r>
        <w:r w:rsidR="001B24FA">
          <w:rPr>
            <w:webHidden/>
          </w:rPr>
          <w:fldChar w:fldCharType="end"/>
        </w:r>
      </w:hyperlink>
    </w:p>
    <w:p w14:paraId="051D9C0B" w14:textId="1ACFCB82" w:rsidR="001B24FA" w:rsidRDefault="00926630">
      <w:pPr>
        <w:pStyle w:val="Innehll1"/>
        <w:rPr>
          <w:rFonts w:asciiTheme="minorHAnsi" w:eastAsiaTheme="minorEastAsia" w:hAnsiTheme="minorHAnsi"/>
          <w:sz w:val="22"/>
          <w:lang w:eastAsia="sv-SE"/>
        </w:rPr>
      </w:pPr>
      <w:hyperlink w:anchor="_Toc108083559" w:history="1">
        <w:r w:rsidR="001B24FA" w:rsidRPr="002B4F68">
          <w:rPr>
            <w:rStyle w:val="Hyperlnk"/>
          </w:rPr>
          <w:t>2</w:t>
        </w:r>
        <w:r w:rsidR="001B24FA">
          <w:rPr>
            <w:rFonts w:asciiTheme="minorHAnsi" w:eastAsiaTheme="minorEastAsia" w:hAnsiTheme="minorHAnsi"/>
            <w:sz w:val="22"/>
            <w:lang w:eastAsia="sv-SE"/>
          </w:rPr>
          <w:tab/>
        </w:r>
        <w:r w:rsidR="001B24FA" w:rsidRPr="002B4F68">
          <w:rPr>
            <w:rStyle w:val="Hyperlnk"/>
          </w:rPr>
          <w:t>Lagtext</w:t>
        </w:r>
        <w:r w:rsidR="001B24FA">
          <w:rPr>
            <w:webHidden/>
          </w:rPr>
          <w:tab/>
        </w:r>
        <w:r w:rsidR="001B24FA">
          <w:rPr>
            <w:webHidden/>
          </w:rPr>
          <w:fldChar w:fldCharType="begin"/>
        </w:r>
        <w:r w:rsidR="001B24FA">
          <w:rPr>
            <w:webHidden/>
          </w:rPr>
          <w:instrText xml:space="preserve"> PAGEREF _Toc108083559 \h </w:instrText>
        </w:r>
        <w:r w:rsidR="001B24FA">
          <w:rPr>
            <w:webHidden/>
          </w:rPr>
        </w:r>
        <w:r w:rsidR="001B24FA">
          <w:rPr>
            <w:webHidden/>
          </w:rPr>
          <w:fldChar w:fldCharType="separate"/>
        </w:r>
        <w:r>
          <w:rPr>
            <w:webHidden/>
          </w:rPr>
          <w:t>4</w:t>
        </w:r>
        <w:r w:rsidR="001B24FA">
          <w:rPr>
            <w:webHidden/>
          </w:rPr>
          <w:fldChar w:fldCharType="end"/>
        </w:r>
      </w:hyperlink>
    </w:p>
    <w:p w14:paraId="5BF80266" w14:textId="2BB9D5A3" w:rsidR="001B24FA" w:rsidRDefault="00926630">
      <w:pPr>
        <w:pStyle w:val="Innehll2"/>
        <w:rPr>
          <w:rFonts w:asciiTheme="minorHAnsi" w:eastAsiaTheme="minorEastAsia" w:hAnsiTheme="minorHAnsi" w:cstheme="minorBidi"/>
          <w:sz w:val="22"/>
          <w:szCs w:val="22"/>
          <w:lang w:eastAsia="sv-SE"/>
        </w:rPr>
      </w:pPr>
      <w:hyperlink w:anchor="_Toc108083560" w:history="1">
        <w:r w:rsidR="001B24FA" w:rsidRPr="002B4F68">
          <w:rPr>
            <w:rStyle w:val="Hyperlnk"/>
            <w:rFonts w:eastAsiaTheme="majorEastAsia"/>
          </w:rPr>
          <w:t>2.1</w:t>
        </w:r>
        <w:r w:rsidR="001B24FA">
          <w:rPr>
            <w:rFonts w:asciiTheme="minorHAnsi" w:eastAsiaTheme="minorEastAsia" w:hAnsiTheme="minorHAnsi" w:cstheme="minorBidi"/>
            <w:sz w:val="22"/>
            <w:szCs w:val="22"/>
            <w:lang w:eastAsia="sv-SE"/>
          </w:rPr>
          <w:tab/>
        </w:r>
        <w:r w:rsidR="001B24FA" w:rsidRPr="002B4F68">
          <w:rPr>
            <w:rStyle w:val="Hyperlnk"/>
            <w:rFonts w:eastAsiaTheme="majorEastAsia"/>
          </w:rPr>
          <w:t>Förslag till lag om tvistlösning inom ramen för vissa kollektiva hyresförhandlingar</w:t>
        </w:r>
        <w:r w:rsidR="001B24FA">
          <w:rPr>
            <w:webHidden/>
          </w:rPr>
          <w:tab/>
        </w:r>
        <w:r w:rsidR="001B24FA">
          <w:rPr>
            <w:webHidden/>
          </w:rPr>
          <w:fldChar w:fldCharType="begin"/>
        </w:r>
        <w:r w:rsidR="001B24FA">
          <w:rPr>
            <w:webHidden/>
          </w:rPr>
          <w:instrText xml:space="preserve"> PAGEREF _Toc108083560 \h </w:instrText>
        </w:r>
        <w:r w:rsidR="001B24FA">
          <w:rPr>
            <w:webHidden/>
          </w:rPr>
        </w:r>
        <w:r w:rsidR="001B24FA">
          <w:rPr>
            <w:webHidden/>
          </w:rPr>
          <w:fldChar w:fldCharType="separate"/>
        </w:r>
        <w:r>
          <w:rPr>
            <w:webHidden/>
          </w:rPr>
          <w:t>4</w:t>
        </w:r>
        <w:r w:rsidR="001B24FA">
          <w:rPr>
            <w:webHidden/>
          </w:rPr>
          <w:fldChar w:fldCharType="end"/>
        </w:r>
      </w:hyperlink>
    </w:p>
    <w:p w14:paraId="5480E9EE" w14:textId="6EFCF8E8" w:rsidR="001B24FA" w:rsidRDefault="00926630">
      <w:pPr>
        <w:pStyle w:val="Innehll2"/>
        <w:rPr>
          <w:rFonts w:asciiTheme="minorHAnsi" w:eastAsiaTheme="minorEastAsia" w:hAnsiTheme="minorHAnsi" w:cstheme="minorBidi"/>
          <w:sz w:val="22"/>
          <w:szCs w:val="22"/>
          <w:lang w:eastAsia="sv-SE"/>
        </w:rPr>
      </w:pPr>
      <w:hyperlink w:anchor="_Toc108083561" w:history="1">
        <w:r w:rsidR="001B24FA" w:rsidRPr="002B4F68">
          <w:rPr>
            <w:rStyle w:val="Hyperlnk"/>
            <w:rFonts w:eastAsiaTheme="majorEastAsia"/>
          </w:rPr>
          <w:t>2.2</w:t>
        </w:r>
        <w:r w:rsidR="001B24FA">
          <w:rPr>
            <w:rFonts w:asciiTheme="minorHAnsi" w:eastAsiaTheme="minorEastAsia" w:hAnsiTheme="minorHAnsi" w:cstheme="minorBidi"/>
            <w:sz w:val="22"/>
            <w:szCs w:val="22"/>
            <w:lang w:eastAsia="sv-SE"/>
          </w:rPr>
          <w:tab/>
        </w:r>
        <w:r w:rsidR="001B24FA" w:rsidRPr="002B4F68">
          <w:rPr>
            <w:rStyle w:val="Hyperlnk"/>
            <w:rFonts w:eastAsiaTheme="majorEastAsia"/>
          </w:rPr>
          <w:t>Förslag till lag om ändring i hyresförhandlingslagen (1978:304)</w:t>
        </w:r>
        <w:r w:rsidR="001B24FA">
          <w:rPr>
            <w:webHidden/>
          </w:rPr>
          <w:tab/>
        </w:r>
        <w:r w:rsidR="001B24FA">
          <w:rPr>
            <w:webHidden/>
          </w:rPr>
          <w:fldChar w:fldCharType="begin"/>
        </w:r>
        <w:r w:rsidR="001B24FA">
          <w:rPr>
            <w:webHidden/>
          </w:rPr>
          <w:instrText xml:space="preserve"> PAGEREF _Toc108083561 \h </w:instrText>
        </w:r>
        <w:r w:rsidR="001B24FA">
          <w:rPr>
            <w:webHidden/>
          </w:rPr>
        </w:r>
        <w:r w:rsidR="001B24FA">
          <w:rPr>
            <w:webHidden/>
          </w:rPr>
          <w:fldChar w:fldCharType="separate"/>
        </w:r>
        <w:r>
          <w:rPr>
            <w:webHidden/>
          </w:rPr>
          <w:t>6</w:t>
        </w:r>
        <w:r w:rsidR="001B24FA">
          <w:rPr>
            <w:webHidden/>
          </w:rPr>
          <w:fldChar w:fldCharType="end"/>
        </w:r>
      </w:hyperlink>
    </w:p>
    <w:p w14:paraId="709B385C" w14:textId="006E0836" w:rsidR="001B24FA" w:rsidRDefault="00926630">
      <w:pPr>
        <w:pStyle w:val="Innehll2"/>
        <w:rPr>
          <w:rFonts w:asciiTheme="minorHAnsi" w:eastAsiaTheme="minorEastAsia" w:hAnsiTheme="minorHAnsi" w:cstheme="minorBidi"/>
          <w:sz w:val="22"/>
          <w:szCs w:val="22"/>
          <w:lang w:eastAsia="sv-SE"/>
        </w:rPr>
      </w:pPr>
      <w:hyperlink w:anchor="_Toc108083562" w:history="1">
        <w:r w:rsidR="001B24FA" w:rsidRPr="002B4F68">
          <w:rPr>
            <w:rStyle w:val="Hyperlnk"/>
            <w:rFonts w:eastAsiaTheme="majorEastAsia"/>
          </w:rPr>
          <w:t>2.3</w:t>
        </w:r>
        <w:r w:rsidR="001B24FA">
          <w:rPr>
            <w:rFonts w:asciiTheme="minorHAnsi" w:eastAsiaTheme="minorEastAsia" w:hAnsiTheme="minorHAnsi" w:cstheme="minorBidi"/>
            <w:sz w:val="22"/>
            <w:szCs w:val="22"/>
            <w:lang w:eastAsia="sv-SE"/>
          </w:rPr>
          <w:tab/>
        </w:r>
        <w:r w:rsidR="001B24FA" w:rsidRPr="002B4F68">
          <w:rPr>
            <w:rStyle w:val="Hyperlnk"/>
            <w:rFonts w:eastAsiaTheme="majorEastAsia"/>
          </w:rPr>
          <w:t>Förslag till lag om ändring i lagen (1973:188) om arrendenämnder och hyresnämnder</w:t>
        </w:r>
        <w:r w:rsidR="001B24FA">
          <w:rPr>
            <w:webHidden/>
          </w:rPr>
          <w:tab/>
        </w:r>
        <w:r w:rsidR="001B24FA">
          <w:rPr>
            <w:webHidden/>
          </w:rPr>
          <w:fldChar w:fldCharType="begin"/>
        </w:r>
        <w:r w:rsidR="001B24FA">
          <w:rPr>
            <w:webHidden/>
          </w:rPr>
          <w:instrText xml:space="preserve"> PAGEREF _Toc108083562 \h </w:instrText>
        </w:r>
        <w:r w:rsidR="001B24FA">
          <w:rPr>
            <w:webHidden/>
          </w:rPr>
        </w:r>
        <w:r w:rsidR="001B24FA">
          <w:rPr>
            <w:webHidden/>
          </w:rPr>
          <w:fldChar w:fldCharType="separate"/>
        </w:r>
        <w:r>
          <w:rPr>
            <w:webHidden/>
          </w:rPr>
          <w:t>11</w:t>
        </w:r>
        <w:r w:rsidR="001B24FA">
          <w:rPr>
            <w:webHidden/>
          </w:rPr>
          <w:fldChar w:fldCharType="end"/>
        </w:r>
      </w:hyperlink>
    </w:p>
    <w:p w14:paraId="0DCE06A7" w14:textId="127F6C39" w:rsidR="001B24FA" w:rsidRDefault="00926630">
      <w:pPr>
        <w:pStyle w:val="Innehll1"/>
        <w:rPr>
          <w:rFonts w:asciiTheme="minorHAnsi" w:eastAsiaTheme="minorEastAsia" w:hAnsiTheme="minorHAnsi"/>
          <w:sz w:val="22"/>
          <w:lang w:eastAsia="sv-SE"/>
        </w:rPr>
      </w:pPr>
      <w:hyperlink w:anchor="_Toc108083563" w:history="1">
        <w:r w:rsidR="001B24FA" w:rsidRPr="002B4F68">
          <w:rPr>
            <w:rStyle w:val="Hyperlnk"/>
          </w:rPr>
          <w:t>3</w:t>
        </w:r>
        <w:r w:rsidR="001B24FA">
          <w:rPr>
            <w:rFonts w:asciiTheme="minorHAnsi" w:eastAsiaTheme="minorEastAsia" w:hAnsiTheme="minorHAnsi"/>
            <w:sz w:val="22"/>
            <w:lang w:eastAsia="sv-SE"/>
          </w:rPr>
          <w:tab/>
        </w:r>
        <w:r w:rsidR="001B24FA" w:rsidRPr="002B4F68">
          <w:rPr>
            <w:rStyle w:val="Hyperlnk"/>
          </w:rPr>
          <w:t>Ärendet och dess beredning</w:t>
        </w:r>
        <w:r w:rsidR="001B24FA">
          <w:rPr>
            <w:webHidden/>
          </w:rPr>
          <w:tab/>
        </w:r>
        <w:r w:rsidR="001B24FA">
          <w:rPr>
            <w:webHidden/>
          </w:rPr>
          <w:fldChar w:fldCharType="begin"/>
        </w:r>
        <w:r w:rsidR="001B24FA">
          <w:rPr>
            <w:webHidden/>
          </w:rPr>
          <w:instrText xml:space="preserve"> PAGEREF _Toc108083563 \h </w:instrText>
        </w:r>
        <w:r w:rsidR="001B24FA">
          <w:rPr>
            <w:webHidden/>
          </w:rPr>
        </w:r>
        <w:r w:rsidR="001B24FA">
          <w:rPr>
            <w:webHidden/>
          </w:rPr>
          <w:fldChar w:fldCharType="separate"/>
        </w:r>
        <w:r>
          <w:rPr>
            <w:webHidden/>
          </w:rPr>
          <w:t>14</w:t>
        </w:r>
        <w:r w:rsidR="001B24FA">
          <w:rPr>
            <w:webHidden/>
          </w:rPr>
          <w:fldChar w:fldCharType="end"/>
        </w:r>
      </w:hyperlink>
    </w:p>
    <w:p w14:paraId="33E1F76E" w14:textId="45BA3F54" w:rsidR="001B24FA" w:rsidRDefault="00926630">
      <w:pPr>
        <w:pStyle w:val="Innehll1"/>
        <w:rPr>
          <w:rFonts w:asciiTheme="minorHAnsi" w:eastAsiaTheme="minorEastAsia" w:hAnsiTheme="minorHAnsi"/>
          <w:sz w:val="22"/>
          <w:lang w:eastAsia="sv-SE"/>
        </w:rPr>
      </w:pPr>
      <w:hyperlink w:anchor="_Toc108083564" w:history="1">
        <w:r w:rsidR="001B24FA" w:rsidRPr="002B4F68">
          <w:rPr>
            <w:rStyle w:val="Hyperlnk"/>
          </w:rPr>
          <w:t>4</w:t>
        </w:r>
        <w:r w:rsidR="001B24FA">
          <w:rPr>
            <w:rFonts w:asciiTheme="minorHAnsi" w:eastAsiaTheme="minorEastAsia" w:hAnsiTheme="minorHAnsi"/>
            <w:sz w:val="22"/>
            <w:lang w:eastAsia="sv-SE"/>
          </w:rPr>
          <w:tab/>
        </w:r>
        <w:r w:rsidR="001B24FA" w:rsidRPr="002B4F68">
          <w:rPr>
            <w:rStyle w:val="Hyperlnk"/>
          </w:rPr>
          <w:t>Åtgärder för effektivare hyresförhandlingar</w:t>
        </w:r>
        <w:r w:rsidR="001B24FA">
          <w:rPr>
            <w:webHidden/>
          </w:rPr>
          <w:tab/>
        </w:r>
        <w:r w:rsidR="001B24FA">
          <w:rPr>
            <w:webHidden/>
          </w:rPr>
          <w:fldChar w:fldCharType="begin"/>
        </w:r>
        <w:r w:rsidR="001B24FA">
          <w:rPr>
            <w:webHidden/>
          </w:rPr>
          <w:instrText xml:space="preserve"> PAGEREF _Toc108083564 \h </w:instrText>
        </w:r>
        <w:r w:rsidR="001B24FA">
          <w:rPr>
            <w:webHidden/>
          </w:rPr>
        </w:r>
        <w:r w:rsidR="001B24FA">
          <w:rPr>
            <w:webHidden/>
          </w:rPr>
          <w:fldChar w:fldCharType="separate"/>
        </w:r>
        <w:r>
          <w:rPr>
            <w:webHidden/>
          </w:rPr>
          <w:t>14</w:t>
        </w:r>
        <w:r w:rsidR="001B24FA">
          <w:rPr>
            <w:webHidden/>
          </w:rPr>
          <w:fldChar w:fldCharType="end"/>
        </w:r>
      </w:hyperlink>
    </w:p>
    <w:p w14:paraId="7EDE0ABA" w14:textId="7A8B7DAB" w:rsidR="001B24FA" w:rsidRDefault="00926630">
      <w:pPr>
        <w:pStyle w:val="Innehll2"/>
        <w:rPr>
          <w:rFonts w:asciiTheme="minorHAnsi" w:eastAsiaTheme="minorEastAsia" w:hAnsiTheme="minorHAnsi" w:cstheme="minorBidi"/>
          <w:sz w:val="22"/>
          <w:szCs w:val="22"/>
          <w:lang w:eastAsia="sv-SE"/>
        </w:rPr>
      </w:pPr>
      <w:hyperlink w:anchor="_Toc108083565" w:history="1">
        <w:r w:rsidR="001B24FA" w:rsidRPr="002B4F68">
          <w:rPr>
            <w:rStyle w:val="Hyperlnk"/>
            <w:rFonts w:eastAsiaTheme="majorEastAsia"/>
          </w:rPr>
          <w:t>4.1</w:t>
        </w:r>
        <w:r w:rsidR="001B24FA">
          <w:rPr>
            <w:rFonts w:asciiTheme="minorHAnsi" w:eastAsiaTheme="minorEastAsia" w:hAnsiTheme="minorHAnsi" w:cstheme="minorBidi"/>
            <w:sz w:val="22"/>
            <w:szCs w:val="22"/>
            <w:lang w:eastAsia="sv-SE"/>
          </w:rPr>
          <w:tab/>
        </w:r>
        <w:r w:rsidR="001B24FA" w:rsidRPr="002B4F68">
          <w:rPr>
            <w:rStyle w:val="Hyperlnk"/>
            <w:rFonts w:eastAsiaTheme="majorEastAsia"/>
          </w:rPr>
          <w:t>Hyresförhandlingssystemet</w:t>
        </w:r>
        <w:r w:rsidR="001B24FA">
          <w:rPr>
            <w:webHidden/>
          </w:rPr>
          <w:tab/>
        </w:r>
        <w:r w:rsidR="001B24FA">
          <w:rPr>
            <w:webHidden/>
          </w:rPr>
          <w:fldChar w:fldCharType="begin"/>
        </w:r>
        <w:r w:rsidR="001B24FA">
          <w:rPr>
            <w:webHidden/>
          </w:rPr>
          <w:instrText xml:space="preserve"> PAGEREF _Toc108083565 \h </w:instrText>
        </w:r>
        <w:r w:rsidR="001B24FA">
          <w:rPr>
            <w:webHidden/>
          </w:rPr>
        </w:r>
        <w:r w:rsidR="001B24FA">
          <w:rPr>
            <w:webHidden/>
          </w:rPr>
          <w:fldChar w:fldCharType="separate"/>
        </w:r>
        <w:r>
          <w:rPr>
            <w:webHidden/>
          </w:rPr>
          <w:t>14</w:t>
        </w:r>
        <w:r w:rsidR="001B24FA">
          <w:rPr>
            <w:webHidden/>
          </w:rPr>
          <w:fldChar w:fldCharType="end"/>
        </w:r>
      </w:hyperlink>
    </w:p>
    <w:p w14:paraId="274E849F" w14:textId="2762417D" w:rsidR="001B24FA" w:rsidRDefault="00926630">
      <w:pPr>
        <w:pStyle w:val="Innehll2"/>
        <w:rPr>
          <w:rFonts w:asciiTheme="minorHAnsi" w:eastAsiaTheme="minorEastAsia" w:hAnsiTheme="minorHAnsi" w:cstheme="minorBidi"/>
          <w:sz w:val="22"/>
          <w:szCs w:val="22"/>
          <w:lang w:eastAsia="sv-SE"/>
        </w:rPr>
      </w:pPr>
      <w:hyperlink w:anchor="_Toc108083566" w:history="1">
        <w:r w:rsidR="001B24FA" w:rsidRPr="002B4F68">
          <w:rPr>
            <w:rStyle w:val="Hyperlnk"/>
            <w:rFonts w:eastAsiaTheme="majorEastAsia"/>
          </w:rPr>
          <w:t>4.2</w:t>
        </w:r>
        <w:r w:rsidR="001B24FA">
          <w:rPr>
            <w:rFonts w:asciiTheme="minorHAnsi" w:eastAsiaTheme="minorEastAsia" w:hAnsiTheme="minorHAnsi" w:cstheme="minorBidi"/>
            <w:sz w:val="22"/>
            <w:szCs w:val="22"/>
            <w:lang w:eastAsia="sv-SE"/>
          </w:rPr>
          <w:tab/>
        </w:r>
        <w:r w:rsidR="001B24FA" w:rsidRPr="002B4F68">
          <w:rPr>
            <w:rStyle w:val="Hyperlnk"/>
            <w:rFonts w:eastAsiaTheme="majorEastAsia"/>
          </w:rPr>
          <w:t>De årliga hyresförhandlingarna</w:t>
        </w:r>
        <w:r w:rsidR="001B24FA">
          <w:rPr>
            <w:webHidden/>
          </w:rPr>
          <w:tab/>
        </w:r>
        <w:r w:rsidR="001B24FA">
          <w:rPr>
            <w:webHidden/>
          </w:rPr>
          <w:fldChar w:fldCharType="begin"/>
        </w:r>
        <w:r w:rsidR="001B24FA">
          <w:rPr>
            <w:webHidden/>
          </w:rPr>
          <w:instrText xml:space="preserve"> PAGEREF _Toc108083566 \h </w:instrText>
        </w:r>
        <w:r w:rsidR="001B24FA">
          <w:rPr>
            <w:webHidden/>
          </w:rPr>
        </w:r>
        <w:r w:rsidR="001B24FA">
          <w:rPr>
            <w:webHidden/>
          </w:rPr>
          <w:fldChar w:fldCharType="separate"/>
        </w:r>
        <w:r>
          <w:rPr>
            <w:webHidden/>
          </w:rPr>
          <w:t>15</w:t>
        </w:r>
        <w:r w:rsidR="001B24FA">
          <w:rPr>
            <w:webHidden/>
          </w:rPr>
          <w:fldChar w:fldCharType="end"/>
        </w:r>
      </w:hyperlink>
    </w:p>
    <w:p w14:paraId="0A4295C4" w14:textId="1734DC70" w:rsidR="001B24FA" w:rsidRDefault="00926630">
      <w:pPr>
        <w:pStyle w:val="Innehll2"/>
        <w:rPr>
          <w:rFonts w:asciiTheme="minorHAnsi" w:eastAsiaTheme="minorEastAsia" w:hAnsiTheme="minorHAnsi" w:cstheme="minorBidi"/>
          <w:sz w:val="22"/>
          <w:szCs w:val="22"/>
          <w:lang w:eastAsia="sv-SE"/>
        </w:rPr>
      </w:pPr>
      <w:hyperlink w:anchor="_Toc108083567" w:history="1">
        <w:r w:rsidR="001B24FA" w:rsidRPr="002B4F68">
          <w:rPr>
            <w:rStyle w:val="Hyperlnk"/>
            <w:rFonts w:eastAsiaTheme="majorEastAsia"/>
          </w:rPr>
          <w:t>4.3</w:t>
        </w:r>
        <w:r w:rsidR="001B24FA">
          <w:rPr>
            <w:rFonts w:asciiTheme="minorHAnsi" w:eastAsiaTheme="minorEastAsia" w:hAnsiTheme="minorHAnsi" w:cstheme="minorBidi"/>
            <w:sz w:val="22"/>
            <w:szCs w:val="22"/>
            <w:lang w:eastAsia="sv-SE"/>
          </w:rPr>
          <w:tab/>
        </w:r>
        <w:r w:rsidR="001B24FA" w:rsidRPr="002B4F68">
          <w:rPr>
            <w:rStyle w:val="Hyperlnk"/>
            <w:rFonts w:eastAsiaTheme="majorEastAsia"/>
          </w:rPr>
          <w:t>Det behövs åtgärder för att effektivisera de årliga hyresförhandlingarna</w:t>
        </w:r>
        <w:r w:rsidR="001B24FA">
          <w:rPr>
            <w:webHidden/>
          </w:rPr>
          <w:tab/>
        </w:r>
        <w:r w:rsidR="001B24FA">
          <w:rPr>
            <w:webHidden/>
          </w:rPr>
          <w:fldChar w:fldCharType="begin"/>
        </w:r>
        <w:r w:rsidR="001B24FA">
          <w:rPr>
            <w:webHidden/>
          </w:rPr>
          <w:instrText xml:space="preserve"> PAGEREF _Toc108083567 \h </w:instrText>
        </w:r>
        <w:r w:rsidR="001B24FA">
          <w:rPr>
            <w:webHidden/>
          </w:rPr>
        </w:r>
        <w:r w:rsidR="001B24FA">
          <w:rPr>
            <w:webHidden/>
          </w:rPr>
          <w:fldChar w:fldCharType="separate"/>
        </w:r>
        <w:r>
          <w:rPr>
            <w:webHidden/>
          </w:rPr>
          <w:t>16</w:t>
        </w:r>
        <w:r w:rsidR="001B24FA">
          <w:rPr>
            <w:webHidden/>
          </w:rPr>
          <w:fldChar w:fldCharType="end"/>
        </w:r>
      </w:hyperlink>
    </w:p>
    <w:p w14:paraId="3778370D" w14:textId="3AD585A2" w:rsidR="001B24FA" w:rsidRDefault="00926630">
      <w:pPr>
        <w:pStyle w:val="Innehll1"/>
        <w:rPr>
          <w:rFonts w:asciiTheme="minorHAnsi" w:eastAsiaTheme="minorEastAsia" w:hAnsiTheme="minorHAnsi"/>
          <w:sz w:val="22"/>
          <w:lang w:eastAsia="sv-SE"/>
        </w:rPr>
      </w:pPr>
      <w:hyperlink w:anchor="_Toc108083568" w:history="1">
        <w:r w:rsidR="001B24FA" w:rsidRPr="002B4F68">
          <w:rPr>
            <w:rStyle w:val="Hyperlnk"/>
          </w:rPr>
          <w:t>5</w:t>
        </w:r>
        <w:r w:rsidR="001B24FA">
          <w:rPr>
            <w:rFonts w:asciiTheme="minorHAnsi" w:eastAsiaTheme="minorEastAsia" w:hAnsiTheme="minorHAnsi"/>
            <w:sz w:val="22"/>
            <w:lang w:eastAsia="sv-SE"/>
          </w:rPr>
          <w:tab/>
        </w:r>
        <w:r w:rsidR="001B24FA" w:rsidRPr="002B4F68">
          <w:rPr>
            <w:rStyle w:val="Hyperlnk"/>
          </w:rPr>
          <w:t>Ett nytt tvistlösningsförfarande för kollektiva hyrestvister</w:t>
        </w:r>
        <w:r w:rsidR="001B24FA">
          <w:rPr>
            <w:webHidden/>
          </w:rPr>
          <w:tab/>
        </w:r>
        <w:r w:rsidR="001B24FA">
          <w:rPr>
            <w:webHidden/>
          </w:rPr>
          <w:fldChar w:fldCharType="begin"/>
        </w:r>
        <w:r w:rsidR="001B24FA">
          <w:rPr>
            <w:webHidden/>
          </w:rPr>
          <w:instrText xml:space="preserve"> PAGEREF _Toc108083568 \h </w:instrText>
        </w:r>
        <w:r w:rsidR="001B24FA">
          <w:rPr>
            <w:webHidden/>
          </w:rPr>
        </w:r>
        <w:r w:rsidR="001B24FA">
          <w:rPr>
            <w:webHidden/>
          </w:rPr>
          <w:fldChar w:fldCharType="separate"/>
        </w:r>
        <w:r>
          <w:rPr>
            <w:webHidden/>
          </w:rPr>
          <w:t>17</w:t>
        </w:r>
        <w:r w:rsidR="001B24FA">
          <w:rPr>
            <w:webHidden/>
          </w:rPr>
          <w:fldChar w:fldCharType="end"/>
        </w:r>
      </w:hyperlink>
    </w:p>
    <w:p w14:paraId="19E4C611" w14:textId="0A2EE57E" w:rsidR="001B24FA" w:rsidRDefault="00926630">
      <w:pPr>
        <w:pStyle w:val="Innehll2"/>
        <w:rPr>
          <w:rFonts w:asciiTheme="minorHAnsi" w:eastAsiaTheme="minorEastAsia" w:hAnsiTheme="minorHAnsi" w:cstheme="minorBidi"/>
          <w:sz w:val="22"/>
          <w:szCs w:val="22"/>
          <w:lang w:eastAsia="sv-SE"/>
        </w:rPr>
      </w:pPr>
      <w:hyperlink w:anchor="_Toc108083569" w:history="1">
        <w:r w:rsidR="001B24FA" w:rsidRPr="002B4F68">
          <w:rPr>
            <w:rStyle w:val="Hyperlnk"/>
            <w:rFonts w:eastAsiaTheme="majorEastAsia"/>
          </w:rPr>
          <w:t>5.1</w:t>
        </w:r>
        <w:r w:rsidR="001B24FA">
          <w:rPr>
            <w:rFonts w:asciiTheme="minorHAnsi" w:eastAsiaTheme="minorEastAsia" w:hAnsiTheme="minorHAnsi" w:cstheme="minorBidi"/>
            <w:sz w:val="22"/>
            <w:szCs w:val="22"/>
            <w:lang w:eastAsia="sv-SE"/>
          </w:rPr>
          <w:tab/>
        </w:r>
        <w:r w:rsidR="001B24FA" w:rsidRPr="002B4F68">
          <w:rPr>
            <w:rStyle w:val="Hyperlnk"/>
            <w:rFonts w:eastAsiaTheme="majorEastAsia"/>
          </w:rPr>
          <w:t>En tvist ska kunna prövas av en särskild skiljeman</w:t>
        </w:r>
        <w:r w:rsidR="001B24FA">
          <w:rPr>
            <w:webHidden/>
          </w:rPr>
          <w:tab/>
        </w:r>
        <w:r w:rsidR="001B24FA">
          <w:rPr>
            <w:webHidden/>
          </w:rPr>
          <w:fldChar w:fldCharType="begin"/>
        </w:r>
        <w:r w:rsidR="001B24FA">
          <w:rPr>
            <w:webHidden/>
          </w:rPr>
          <w:instrText xml:space="preserve"> PAGEREF _Toc108083569 \h </w:instrText>
        </w:r>
        <w:r w:rsidR="001B24FA">
          <w:rPr>
            <w:webHidden/>
          </w:rPr>
        </w:r>
        <w:r w:rsidR="001B24FA">
          <w:rPr>
            <w:webHidden/>
          </w:rPr>
          <w:fldChar w:fldCharType="separate"/>
        </w:r>
        <w:r>
          <w:rPr>
            <w:webHidden/>
          </w:rPr>
          <w:t>17</w:t>
        </w:r>
        <w:r w:rsidR="001B24FA">
          <w:rPr>
            <w:webHidden/>
          </w:rPr>
          <w:fldChar w:fldCharType="end"/>
        </w:r>
      </w:hyperlink>
    </w:p>
    <w:p w14:paraId="788F3391" w14:textId="20F77B40" w:rsidR="001B24FA" w:rsidRDefault="00926630">
      <w:pPr>
        <w:pStyle w:val="Innehll2"/>
        <w:rPr>
          <w:rFonts w:asciiTheme="minorHAnsi" w:eastAsiaTheme="minorEastAsia" w:hAnsiTheme="minorHAnsi" w:cstheme="minorBidi"/>
          <w:sz w:val="22"/>
          <w:szCs w:val="22"/>
          <w:lang w:eastAsia="sv-SE"/>
        </w:rPr>
      </w:pPr>
      <w:hyperlink w:anchor="_Toc108083570" w:history="1">
        <w:r w:rsidR="001B24FA" w:rsidRPr="002B4F68">
          <w:rPr>
            <w:rStyle w:val="Hyperlnk"/>
            <w:rFonts w:eastAsiaTheme="majorEastAsia"/>
          </w:rPr>
          <w:t>5.2</w:t>
        </w:r>
        <w:r w:rsidR="001B24FA">
          <w:rPr>
            <w:rFonts w:asciiTheme="minorHAnsi" w:eastAsiaTheme="minorEastAsia" w:hAnsiTheme="minorHAnsi" w:cstheme="minorBidi"/>
            <w:sz w:val="22"/>
            <w:szCs w:val="22"/>
            <w:lang w:eastAsia="sv-SE"/>
          </w:rPr>
          <w:tab/>
        </w:r>
        <w:r w:rsidR="001B24FA" w:rsidRPr="002B4F68">
          <w:rPr>
            <w:rStyle w:val="Hyperlnk"/>
            <w:rFonts w:eastAsiaTheme="majorEastAsia"/>
          </w:rPr>
          <w:t>En skiljeman ska utses av hyresnämnden</w:t>
        </w:r>
        <w:r w:rsidR="001B24FA">
          <w:rPr>
            <w:webHidden/>
          </w:rPr>
          <w:tab/>
        </w:r>
        <w:r w:rsidR="001B24FA">
          <w:rPr>
            <w:webHidden/>
          </w:rPr>
          <w:fldChar w:fldCharType="begin"/>
        </w:r>
        <w:r w:rsidR="001B24FA">
          <w:rPr>
            <w:webHidden/>
          </w:rPr>
          <w:instrText xml:space="preserve"> PAGEREF _Toc108083570 \h </w:instrText>
        </w:r>
        <w:r w:rsidR="001B24FA">
          <w:rPr>
            <w:webHidden/>
          </w:rPr>
        </w:r>
        <w:r w:rsidR="001B24FA">
          <w:rPr>
            <w:webHidden/>
          </w:rPr>
          <w:fldChar w:fldCharType="separate"/>
        </w:r>
        <w:r>
          <w:rPr>
            <w:webHidden/>
          </w:rPr>
          <w:t>22</w:t>
        </w:r>
        <w:r w:rsidR="001B24FA">
          <w:rPr>
            <w:webHidden/>
          </w:rPr>
          <w:fldChar w:fldCharType="end"/>
        </w:r>
      </w:hyperlink>
    </w:p>
    <w:p w14:paraId="28BA4720" w14:textId="1E5C263F" w:rsidR="001B24FA" w:rsidRDefault="00926630">
      <w:pPr>
        <w:pStyle w:val="Innehll2"/>
        <w:rPr>
          <w:rFonts w:asciiTheme="minorHAnsi" w:eastAsiaTheme="minorEastAsia" w:hAnsiTheme="minorHAnsi" w:cstheme="minorBidi"/>
          <w:sz w:val="22"/>
          <w:szCs w:val="22"/>
          <w:lang w:eastAsia="sv-SE"/>
        </w:rPr>
      </w:pPr>
      <w:hyperlink w:anchor="_Toc108083571" w:history="1">
        <w:r w:rsidR="001B24FA" w:rsidRPr="002B4F68">
          <w:rPr>
            <w:rStyle w:val="Hyperlnk"/>
            <w:rFonts w:eastAsiaTheme="majorEastAsia"/>
          </w:rPr>
          <w:t>5.3</w:t>
        </w:r>
        <w:r w:rsidR="001B24FA">
          <w:rPr>
            <w:rFonts w:asciiTheme="minorHAnsi" w:eastAsiaTheme="minorEastAsia" w:hAnsiTheme="minorHAnsi" w:cstheme="minorBidi"/>
            <w:sz w:val="22"/>
            <w:szCs w:val="22"/>
            <w:lang w:eastAsia="sv-SE"/>
          </w:rPr>
          <w:tab/>
        </w:r>
        <w:r w:rsidR="001B24FA" w:rsidRPr="002B4F68">
          <w:rPr>
            <w:rStyle w:val="Hyperlnk"/>
            <w:rFonts w:eastAsiaTheme="majorEastAsia"/>
          </w:rPr>
          <w:t>Förfarandet hos skiljemannen</w:t>
        </w:r>
        <w:r w:rsidR="001B24FA">
          <w:rPr>
            <w:webHidden/>
          </w:rPr>
          <w:tab/>
        </w:r>
        <w:r w:rsidR="001B24FA">
          <w:rPr>
            <w:webHidden/>
          </w:rPr>
          <w:fldChar w:fldCharType="begin"/>
        </w:r>
        <w:r w:rsidR="001B24FA">
          <w:rPr>
            <w:webHidden/>
          </w:rPr>
          <w:instrText xml:space="preserve"> PAGEREF _Toc108083571 \h </w:instrText>
        </w:r>
        <w:r w:rsidR="001B24FA">
          <w:rPr>
            <w:webHidden/>
          </w:rPr>
        </w:r>
        <w:r w:rsidR="001B24FA">
          <w:rPr>
            <w:webHidden/>
          </w:rPr>
          <w:fldChar w:fldCharType="separate"/>
        </w:r>
        <w:r>
          <w:rPr>
            <w:webHidden/>
          </w:rPr>
          <w:t>27</w:t>
        </w:r>
        <w:r w:rsidR="001B24FA">
          <w:rPr>
            <w:webHidden/>
          </w:rPr>
          <w:fldChar w:fldCharType="end"/>
        </w:r>
      </w:hyperlink>
    </w:p>
    <w:p w14:paraId="0D475D70" w14:textId="73D46C3B" w:rsidR="001B24FA" w:rsidRDefault="00926630">
      <w:pPr>
        <w:pStyle w:val="Innehll2"/>
        <w:rPr>
          <w:rFonts w:asciiTheme="minorHAnsi" w:eastAsiaTheme="minorEastAsia" w:hAnsiTheme="minorHAnsi" w:cstheme="minorBidi"/>
          <w:sz w:val="22"/>
          <w:szCs w:val="22"/>
          <w:lang w:eastAsia="sv-SE"/>
        </w:rPr>
      </w:pPr>
      <w:hyperlink w:anchor="_Toc108083572" w:history="1">
        <w:r w:rsidR="001B24FA" w:rsidRPr="002B4F68">
          <w:rPr>
            <w:rStyle w:val="Hyperlnk"/>
            <w:rFonts w:eastAsiaTheme="majorEastAsia"/>
          </w:rPr>
          <w:t>5.4</w:t>
        </w:r>
        <w:r w:rsidR="001B24FA">
          <w:rPr>
            <w:rFonts w:asciiTheme="minorHAnsi" w:eastAsiaTheme="minorEastAsia" w:hAnsiTheme="minorHAnsi" w:cstheme="minorBidi"/>
            <w:sz w:val="22"/>
            <w:szCs w:val="22"/>
            <w:lang w:eastAsia="sv-SE"/>
          </w:rPr>
          <w:tab/>
        </w:r>
        <w:r w:rsidR="001B24FA" w:rsidRPr="002B4F68">
          <w:rPr>
            <w:rStyle w:val="Hyperlnk"/>
            <w:rFonts w:eastAsiaTheme="majorEastAsia"/>
          </w:rPr>
          <w:t>Parterna ska dela på kostnaderna för tvistlösningen</w:t>
        </w:r>
        <w:r w:rsidR="001B24FA">
          <w:rPr>
            <w:webHidden/>
          </w:rPr>
          <w:tab/>
        </w:r>
        <w:r w:rsidR="001B24FA">
          <w:rPr>
            <w:webHidden/>
          </w:rPr>
          <w:fldChar w:fldCharType="begin"/>
        </w:r>
        <w:r w:rsidR="001B24FA">
          <w:rPr>
            <w:webHidden/>
          </w:rPr>
          <w:instrText xml:space="preserve"> PAGEREF _Toc108083572 \h </w:instrText>
        </w:r>
        <w:r w:rsidR="001B24FA">
          <w:rPr>
            <w:webHidden/>
          </w:rPr>
        </w:r>
        <w:r w:rsidR="001B24FA">
          <w:rPr>
            <w:webHidden/>
          </w:rPr>
          <w:fldChar w:fldCharType="separate"/>
        </w:r>
        <w:r>
          <w:rPr>
            <w:webHidden/>
          </w:rPr>
          <w:t>33</w:t>
        </w:r>
        <w:r w:rsidR="001B24FA">
          <w:rPr>
            <w:webHidden/>
          </w:rPr>
          <w:fldChar w:fldCharType="end"/>
        </w:r>
      </w:hyperlink>
    </w:p>
    <w:p w14:paraId="05D837C1" w14:textId="0766BE47" w:rsidR="001B24FA" w:rsidRDefault="00926630">
      <w:pPr>
        <w:pStyle w:val="Innehll2"/>
        <w:rPr>
          <w:rFonts w:asciiTheme="minorHAnsi" w:eastAsiaTheme="minorEastAsia" w:hAnsiTheme="minorHAnsi" w:cstheme="minorBidi"/>
          <w:sz w:val="22"/>
          <w:szCs w:val="22"/>
          <w:lang w:eastAsia="sv-SE"/>
        </w:rPr>
      </w:pPr>
      <w:hyperlink w:anchor="_Toc108083573" w:history="1">
        <w:r w:rsidR="001B24FA" w:rsidRPr="002B4F68">
          <w:rPr>
            <w:rStyle w:val="Hyperlnk"/>
            <w:rFonts w:eastAsiaTheme="majorEastAsia"/>
          </w:rPr>
          <w:t>5.5</w:t>
        </w:r>
        <w:r w:rsidR="001B24FA">
          <w:rPr>
            <w:rFonts w:asciiTheme="minorHAnsi" w:eastAsiaTheme="minorEastAsia" w:hAnsiTheme="minorHAnsi" w:cstheme="minorBidi"/>
            <w:sz w:val="22"/>
            <w:szCs w:val="22"/>
            <w:lang w:eastAsia="sv-SE"/>
          </w:rPr>
          <w:tab/>
        </w:r>
        <w:r w:rsidR="001B24FA" w:rsidRPr="002B4F68">
          <w:rPr>
            <w:rStyle w:val="Hyperlnk"/>
            <w:rFonts w:eastAsiaTheme="majorEastAsia"/>
          </w:rPr>
          <w:t>Verkan av en skiljemans rekommendation</w:t>
        </w:r>
        <w:r w:rsidR="001B24FA">
          <w:rPr>
            <w:webHidden/>
          </w:rPr>
          <w:tab/>
        </w:r>
        <w:r w:rsidR="001B24FA">
          <w:rPr>
            <w:webHidden/>
          </w:rPr>
          <w:fldChar w:fldCharType="begin"/>
        </w:r>
        <w:r w:rsidR="001B24FA">
          <w:rPr>
            <w:webHidden/>
          </w:rPr>
          <w:instrText xml:space="preserve"> PAGEREF _Toc108083573 \h </w:instrText>
        </w:r>
        <w:r w:rsidR="001B24FA">
          <w:rPr>
            <w:webHidden/>
          </w:rPr>
        </w:r>
        <w:r w:rsidR="001B24FA">
          <w:rPr>
            <w:webHidden/>
          </w:rPr>
          <w:fldChar w:fldCharType="separate"/>
        </w:r>
        <w:r>
          <w:rPr>
            <w:webHidden/>
          </w:rPr>
          <w:t>34</w:t>
        </w:r>
        <w:r w:rsidR="001B24FA">
          <w:rPr>
            <w:webHidden/>
          </w:rPr>
          <w:fldChar w:fldCharType="end"/>
        </w:r>
      </w:hyperlink>
    </w:p>
    <w:p w14:paraId="52DFA514" w14:textId="5786798E" w:rsidR="001B24FA" w:rsidRDefault="00926630">
      <w:pPr>
        <w:pStyle w:val="Innehll1"/>
        <w:rPr>
          <w:rFonts w:asciiTheme="minorHAnsi" w:eastAsiaTheme="minorEastAsia" w:hAnsiTheme="minorHAnsi"/>
          <w:sz w:val="22"/>
          <w:lang w:eastAsia="sv-SE"/>
        </w:rPr>
      </w:pPr>
      <w:hyperlink w:anchor="_Toc108083574" w:history="1">
        <w:r w:rsidR="001B24FA" w:rsidRPr="002B4F68">
          <w:rPr>
            <w:rStyle w:val="Hyperlnk"/>
          </w:rPr>
          <w:t>6</w:t>
        </w:r>
        <w:r w:rsidR="001B24FA">
          <w:rPr>
            <w:rFonts w:asciiTheme="minorHAnsi" w:eastAsiaTheme="minorEastAsia" w:hAnsiTheme="minorHAnsi"/>
            <w:sz w:val="22"/>
            <w:lang w:eastAsia="sv-SE"/>
          </w:rPr>
          <w:tab/>
        </w:r>
        <w:r w:rsidR="001B24FA" w:rsidRPr="002B4F68">
          <w:rPr>
            <w:rStyle w:val="Hyperlnk"/>
          </w:rPr>
          <w:t>Skärpta regler för förhandlingarna</w:t>
        </w:r>
        <w:r w:rsidR="001B24FA">
          <w:rPr>
            <w:webHidden/>
          </w:rPr>
          <w:tab/>
        </w:r>
        <w:r w:rsidR="001B24FA">
          <w:rPr>
            <w:webHidden/>
          </w:rPr>
          <w:fldChar w:fldCharType="begin"/>
        </w:r>
        <w:r w:rsidR="001B24FA">
          <w:rPr>
            <w:webHidden/>
          </w:rPr>
          <w:instrText xml:space="preserve"> PAGEREF _Toc108083574 \h </w:instrText>
        </w:r>
        <w:r w:rsidR="001B24FA">
          <w:rPr>
            <w:webHidden/>
          </w:rPr>
        </w:r>
        <w:r w:rsidR="001B24FA">
          <w:rPr>
            <w:webHidden/>
          </w:rPr>
          <w:fldChar w:fldCharType="separate"/>
        </w:r>
        <w:r>
          <w:rPr>
            <w:webHidden/>
          </w:rPr>
          <w:t>36</w:t>
        </w:r>
        <w:r w:rsidR="001B24FA">
          <w:rPr>
            <w:webHidden/>
          </w:rPr>
          <w:fldChar w:fldCharType="end"/>
        </w:r>
      </w:hyperlink>
    </w:p>
    <w:p w14:paraId="68CCD26B" w14:textId="4DC08BDD" w:rsidR="001B24FA" w:rsidRDefault="00926630">
      <w:pPr>
        <w:pStyle w:val="Innehll1"/>
        <w:rPr>
          <w:rFonts w:asciiTheme="minorHAnsi" w:eastAsiaTheme="minorEastAsia" w:hAnsiTheme="minorHAnsi"/>
          <w:sz w:val="22"/>
          <w:lang w:eastAsia="sv-SE"/>
        </w:rPr>
      </w:pPr>
      <w:hyperlink w:anchor="_Toc108083575" w:history="1">
        <w:r w:rsidR="001B24FA" w:rsidRPr="002B4F68">
          <w:rPr>
            <w:rStyle w:val="Hyperlnk"/>
          </w:rPr>
          <w:t>7</w:t>
        </w:r>
        <w:r w:rsidR="001B24FA">
          <w:rPr>
            <w:rFonts w:asciiTheme="minorHAnsi" w:eastAsiaTheme="minorEastAsia" w:hAnsiTheme="minorHAnsi"/>
            <w:sz w:val="22"/>
            <w:lang w:eastAsia="sv-SE"/>
          </w:rPr>
          <w:tab/>
        </w:r>
        <w:r w:rsidR="001B24FA" w:rsidRPr="002B4F68">
          <w:rPr>
            <w:rStyle w:val="Hyperlnk"/>
          </w:rPr>
          <w:t>Ikraftträdande- och övergångsbestämmelser</w:t>
        </w:r>
        <w:r w:rsidR="001B24FA">
          <w:rPr>
            <w:webHidden/>
          </w:rPr>
          <w:tab/>
        </w:r>
        <w:r w:rsidR="001B24FA">
          <w:rPr>
            <w:webHidden/>
          </w:rPr>
          <w:fldChar w:fldCharType="begin"/>
        </w:r>
        <w:r w:rsidR="001B24FA">
          <w:rPr>
            <w:webHidden/>
          </w:rPr>
          <w:instrText xml:space="preserve"> PAGEREF _Toc108083575 \h </w:instrText>
        </w:r>
        <w:r w:rsidR="001B24FA">
          <w:rPr>
            <w:webHidden/>
          </w:rPr>
        </w:r>
        <w:r w:rsidR="001B24FA">
          <w:rPr>
            <w:webHidden/>
          </w:rPr>
          <w:fldChar w:fldCharType="separate"/>
        </w:r>
        <w:r>
          <w:rPr>
            <w:webHidden/>
          </w:rPr>
          <w:t>38</w:t>
        </w:r>
        <w:r w:rsidR="001B24FA">
          <w:rPr>
            <w:webHidden/>
          </w:rPr>
          <w:fldChar w:fldCharType="end"/>
        </w:r>
      </w:hyperlink>
    </w:p>
    <w:p w14:paraId="14B15121" w14:textId="380FD964" w:rsidR="001B24FA" w:rsidRDefault="00926630">
      <w:pPr>
        <w:pStyle w:val="Innehll1"/>
        <w:rPr>
          <w:rFonts w:asciiTheme="minorHAnsi" w:eastAsiaTheme="minorEastAsia" w:hAnsiTheme="minorHAnsi"/>
          <w:sz w:val="22"/>
          <w:lang w:eastAsia="sv-SE"/>
        </w:rPr>
      </w:pPr>
      <w:hyperlink w:anchor="_Toc108083576" w:history="1">
        <w:r w:rsidR="001B24FA" w:rsidRPr="002B4F68">
          <w:rPr>
            <w:rStyle w:val="Hyperlnk"/>
            <w:spacing w:val="-2"/>
          </w:rPr>
          <w:t>8</w:t>
        </w:r>
        <w:r w:rsidR="001B24FA">
          <w:rPr>
            <w:rFonts w:asciiTheme="minorHAnsi" w:eastAsiaTheme="minorEastAsia" w:hAnsiTheme="minorHAnsi"/>
            <w:sz w:val="22"/>
            <w:lang w:eastAsia="sv-SE"/>
          </w:rPr>
          <w:tab/>
        </w:r>
        <w:r w:rsidR="001B24FA" w:rsidRPr="002B4F68">
          <w:rPr>
            <w:rStyle w:val="Hyperlnk"/>
            <w:spacing w:val="-2"/>
          </w:rPr>
          <w:t>Konsekvenser</w:t>
        </w:r>
        <w:r w:rsidR="001B24FA">
          <w:rPr>
            <w:webHidden/>
          </w:rPr>
          <w:tab/>
        </w:r>
        <w:r w:rsidR="001B24FA">
          <w:rPr>
            <w:webHidden/>
          </w:rPr>
          <w:fldChar w:fldCharType="begin"/>
        </w:r>
        <w:r w:rsidR="001B24FA">
          <w:rPr>
            <w:webHidden/>
          </w:rPr>
          <w:instrText xml:space="preserve"> PAGEREF _Toc108083576 \h </w:instrText>
        </w:r>
        <w:r w:rsidR="001B24FA">
          <w:rPr>
            <w:webHidden/>
          </w:rPr>
        </w:r>
        <w:r w:rsidR="001B24FA">
          <w:rPr>
            <w:webHidden/>
          </w:rPr>
          <w:fldChar w:fldCharType="separate"/>
        </w:r>
        <w:r>
          <w:rPr>
            <w:webHidden/>
          </w:rPr>
          <w:t>39</w:t>
        </w:r>
        <w:r w:rsidR="001B24FA">
          <w:rPr>
            <w:webHidden/>
          </w:rPr>
          <w:fldChar w:fldCharType="end"/>
        </w:r>
      </w:hyperlink>
    </w:p>
    <w:p w14:paraId="718214EF" w14:textId="30AC4F8F" w:rsidR="001B24FA" w:rsidRDefault="00926630">
      <w:pPr>
        <w:pStyle w:val="Innehll1"/>
        <w:rPr>
          <w:rFonts w:asciiTheme="minorHAnsi" w:eastAsiaTheme="minorEastAsia" w:hAnsiTheme="minorHAnsi"/>
          <w:sz w:val="22"/>
          <w:lang w:eastAsia="sv-SE"/>
        </w:rPr>
      </w:pPr>
      <w:hyperlink w:anchor="_Toc108083577" w:history="1">
        <w:r w:rsidR="001B24FA" w:rsidRPr="002B4F68">
          <w:rPr>
            <w:rStyle w:val="Hyperlnk"/>
          </w:rPr>
          <w:t>9</w:t>
        </w:r>
        <w:r w:rsidR="001B24FA">
          <w:rPr>
            <w:rFonts w:asciiTheme="minorHAnsi" w:eastAsiaTheme="minorEastAsia" w:hAnsiTheme="minorHAnsi"/>
            <w:sz w:val="22"/>
            <w:lang w:eastAsia="sv-SE"/>
          </w:rPr>
          <w:tab/>
        </w:r>
        <w:r w:rsidR="001B24FA" w:rsidRPr="002B4F68">
          <w:rPr>
            <w:rStyle w:val="Hyperlnk"/>
          </w:rPr>
          <w:t>Författningskommentar</w:t>
        </w:r>
        <w:r w:rsidR="001B24FA">
          <w:rPr>
            <w:webHidden/>
          </w:rPr>
          <w:tab/>
        </w:r>
        <w:r w:rsidR="001B24FA">
          <w:rPr>
            <w:webHidden/>
          </w:rPr>
          <w:fldChar w:fldCharType="begin"/>
        </w:r>
        <w:r w:rsidR="001B24FA">
          <w:rPr>
            <w:webHidden/>
          </w:rPr>
          <w:instrText xml:space="preserve"> PAGEREF _Toc108083577 \h </w:instrText>
        </w:r>
        <w:r w:rsidR="001B24FA">
          <w:rPr>
            <w:webHidden/>
          </w:rPr>
        </w:r>
        <w:r w:rsidR="001B24FA">
          <w:rPr>
            <w:webHidden/>
          </w:rPr>
          <w:fldChar w:fldCharType="separate"/>
        </w:r>
        <w:r>
          <w:rPr>
            <w:webHidden/>
          </w:rPr>
          <w:t>42</w:t>
        </w:r>
        <w:r w:rsidR="001B24FA">
          <w:rPr>
            <w:webHidden/>
          </w:rPr>
          <w:fldChar w:fldCharType="end"/>
        </w:r>
      </w:hyperlink>
    </w:p>
    <w:p w14:paraId="266A0CA3" w14:textId="69648478" w:rsidR="001B24FA" w:rsidRDefault="00926630">
      <w:pPr>
        <w:pStyle w:val="Innehll2"/>
        <w:rPr>
          <w:rFonts w:asciiTheme="minorHAnsi" w:eastAsiaTheme="minorEastAsia" w:hAnsiTheme="minorHAnsi" w:cstheme="minorBidi"/>
          <w:sz w:val="22"/>
          <w:szCs w:val="22"/>
          <w:lang w:eastAsia="sv-SE"/>
        </w:rPr>
      </w:pPr>
      <w:hyperlink w:anchor="_Toc108083578" w:history="1">
        <w:r w:rsidR="001B24FA" w:rsidRPr="002B4F68">
          <w:rPr>
            <w:rStyle w:val="Hyperlnk"/>
            <w:rFonts w:eastAsiaTheme="majorEastAsia"/>
          </w:rPr>
          <w:t>9.1</w:t>
        </w:r>
        <w:r w:rsidR="001B24FA">
          <w:rPr>
            <w:rFonts w:asciiTheme="minorHAnsi" w:eastAsiaTheme="minorEastAsia" w:hAnsiTheme="minorHAnsi" w:cstheme="minorBidi"/>
            <w:sz w:val="22"/>
            <w:szCs w:val="22"/>
            <w:lang w:eastAsia="sv-SE"/>
          </w:rPr>
          <w:tab/>
        </w:r>
        <w:r w:rsidR="001B24FA" w:rsidRPr="002B4F68">
          <w:rPr>
            <w:rStyle w:val="Hyperlnk"/>
            <w:rFonts w:eastAsiaTheme="majorEastAsia"/>
          </w:rPr>
          <w:t>Förslaget till lag om tvistlösning inom ramen för vissa kollektiva hyresförhandlingar</w:t>
        </w:r>
        <w:r w:rsidR="001B24FA">
          <w:rPr>
            <w:webHidden/>
          </w:rPr>
          <w:tab/>
        </w:r>
        <w:r w:rsidR="001B24FA">
          <w:rPr>
            <w:webHidden/>
          </w:rPr>
          <w:fldChar w:fldCharType="begin"/>
        </w:r>
        <w:r w:rsidR="001B24FA">
          <w:rPr>
            <w:webHidden/>
          </w:rPr>
          <w:instrText xml:space="preserve"> PAGEREF _Toc108083578 \h </w:instrText>
        </w:r>
        <w:r w:rsidR="001B24FA">
          <w:rPr>
            <w:webHidden/>
          </w:rPr>
        </w:r>
        <w:r w:rsidR="001B24FA">
          <w:rPr>
            <w:webHidden/>
          </w:rPr>
          <w:fldChar w:fldCharType="separate"/>
        </w:r>
        <w:r>
          <w:rPr>
            <w:webHidden/>
          </w:rPr>
          <w:t>42</w:t>
        </w:r>
        <w:r w:rsidR="001B24FA">
          <w:rPr>
            <w:webHidden/>
          </w:rPr>
          <w:fldChar w:fldCharType="end"/>
        </w:r>
      </w:hyperlink>
    </w:p>
    <w:p w14:paraId="4D738DC6" w14:textId="7EAF868E" w:rsidR="001B24FA" w:rsidRDefault="00926630">
      <w:pPr>
        <w:pStyle w:val="Innehll2"/>
        <w:rPr>
          <w:rFonts w:asciiTheme="minorHAnsi" w:eastAsiaTheme="minorEastAsia" w:hAnsiTheme="minorHAnsi" w:cstheme="minorBidi"/>
          <w:sz w:val="22"/>
          <w:szCs w:val="22"/>
          <w:lang w:eastAsia="sv-SE"/>
        </w:rPr>
      </w:pPr>
      <w:hyperlink w:anchor="_Toc108083579" w:history="1">
        <w:r w:rsidR="001B24FA" w:rsidRPr="002B4F68">
          <w:rPr>
            <w:rStyle w:val="Hyperlnk"/>
            <w:rFonts w:eastAsiaTheme="majorEastAsia"/>
          </w:rPr>
          <w:t>9.2</w:t>
        </w:r>
        <w:r w:rsidR="001B24FA">
          <w:rPr>
            <w:rFonts w:asciiTheme="minorHAnsi" w:eastAsiaTheme="minorEastAsia" w:hAnsiTheme="minorHAnsi" w:cstheme="minorBidi"/>
            <w:sz w:val="22"/>
            <w:szCs w:val="22"/>
            <w:lang w:eastAsia="sv-SE"/>
          </w:rPr>
          <w:tab/>
        </w:r>
        <w:r w:rsidR="001B24FA" w:rsidRPr="002B4F68">
          <w:rPr>
            <w:rStyle w:val="Hyperlnk"/>
            <w:rFonts w:eastAsiaTheme="majorEastAsia"/>
          </w:rPr>
          <w:t>Förslaget till lag om ändring i hyresförhandlingslagen (1978:304)</w:t>
        </w:r>
        <w:r w:rsidR="001B24FA">
          <w:rPr>
            <w:webHidden/>
          </w:rPr>
          <w:tab/>
        </w:r>
        <w:r w:rsidR="001B24FA">
          <w:rPr>
            <w:webHidden/>
          </w:rPr>
          <w:fldChar w:fldCharType="begin"/>
        </w:r>
        <w:r w:rsidR="001B24FA">
          <w:rPr>
            <w:webHidden/>
          </w:rPr>
          <w:instrText xml:space="preserve"> PAGEREF _Toc108083579 \h </w:instrText>
        </w:r>
        <w:r w:rsidR="001B24FA">
          <w:rPr>
            <w:webHidden/>
          </w:rPr>
        </w:r>
        <w:r w:rsidR="001B24FA">
          <w:rPr>
            <w:webHidden/>
          </w:rPr>
          <w:fldChar w:fldCharType="separate"/>
        </w:r>
        <w:r>
          <w:rPr>
            <w:webHidden/>
          </w:rPr>
          <w:t>50</w:t>
        </w:r>
        <w:r w:rsidR="001B24FA">
          <w:rPr>
            <w:webHidden/>
          </w:rPr>
          <w:fldChar w:fldCharType="end"/>
        </w:r>
      </w:hyperlink>
    </w:p>
    <w:p w14:paraId="6512C67C" w14:textId="157111ED" w:rsidR="001B24FA" w:rsidRDefault="00926630">
      <w:pPr>
        <w:pStyle w:val="Innehll2"/>
        <w:rPr>
          <w:rFonts w:asciiTheme="minorHAnsi" w:eastAsiaTheme="minorEastAsia" w:hAnsiTheme="minorHAnsi" w:cstheme="minorBidi"/>
          <w:sz w:val="22"/>
          <w:szCs w:val="22"/>
          <w:lang w:eastAsia="sv-SE"/>
        </w:rPr>
      </w:pPr>
      <w:hyperlink w:anchor="_Toc108083580" w:history="1">
        <w:r w:rsidR="001B24FA" w:rsidRPr="002B4F68">
          <w:rPr>
            <w:rStyle w:val="Hyperlnk"/>
            <w:rFonts w:eastAsiaTheme="majorEastAsia"/>
          </w:rPr>
          <w:t>9.3</w:t>
        </w:r>
        <w:r w:rsidR="001B24FA">
          <w:rPr>
            <w:rFonts w:asciiTheme="minorHAnsi" w:eastAsiaTheme="minorEastAsia" w:hAnsiTheme="minorHAnsi" w:cstheme="minorBidi"/>
            <w:sz w:val="22"/>
            <w:szCs w:val="22"/>
            <w:lang w:eastAsia="sv-SE"/>
          </w:rPr>
          <w:tab/>
        </w:r>
        <w:r w:rsidR="001B24FA" w:rsidRPr="002B4F68">
          <w:rPr>
            <w:rStyle w:val="Hyperlnk"/>
            <w:rFonts w:eastAsiaTheme="majorEastAsia"/>
          </w:rPr>
          <w:t>Förslaget till lag om ändring i lagen (1973:188) om arrendenämnder och hyresnämnder</w:t>
        </w:r>
        <w:r w:rsidR="001B24FA">
          <w:rPr>
            <w:webHidden/>
          </w:rPr>
          <w:tab/>
        </w:r>
        <w:r w:rsidR="001B24FA">
          <w:rPr>
            <w:webHidden/>
          </w:rPr>
          <w:fldChar w:fldCharType="begin"/>
        </w:r>
        <w:r w:rsidR="001B24FA">
          <w:rPr>
            <w:webHidden/>
          </w:rPr>
          <w:instrText xml:space="preserve"> PAGEREF _Toc108083580 \h </w:instrText>
        </w:r>
        <w:r w:rsidR="001B24FA">
          <w:rPr>
            <w:webHidden/>
          </w:rPr>
        </w:r>
        <w:r w:rsidR="001B24FA">
          <w:rPr>
            <w:webHidden/>
          </w:rPr>
          <w:fldChar w:fldCharType="separate"/>
        </w:r>
        <w:r>
          <w:rPr>
            <w:webHidden/>
          </w:rPr>
          <w:t>58</w:t>
        </w:r>
        <w:r w:rsidR="001B24FA">
          <w:rPr>
            <w:webHidden/>
          </w:rPr>
          <w:fldChar w:fldCharType="end"/>
        </w:r>
      </w:hyperlink>
    </w:p>
    <w:p w14:paraId="1C556FEC" w14:textId="22384C2C" w:rsidR="001B24FA" w:rsidRDefault="00926630">
      <w:pPr>
        <w:pStyle w:val="Innehll4"/>
        <w:rPr>
          <w:rFonts w:asciiTheme="minorHAnsi" w:eastAsiaTheme="minorEastAsia" w:hAnsiTheme="minorHAnsi"/>
          <w:noProof/>
          <w:sz w:val="22"/>
          <w:lang w:eastAsia="sv-SE"/>
        </w:rPr>
      </w:pPr>
      <w:hyperlink w:anchor="_Toc108083581" w:history="1">
        <w:r w:rsidR="001B24FA" w:rsidRPr="002B4F68">
          <w:rPr>
            <w:rStyle w:val="Hyperlnk"/>
            <w:noProof/>
          </w:rPr>
          <w:t>Sammanfattning av Ds 2021:23 Ett oberoende tvistlösningsförfarande för kollektiva hyrestvister</w:t>
        </w:r>
        <w:r w:rsidR="001B24FA">
          <w:rPr>
            <w:noProof/>
            <w:webHidden/>
          </w:rPr>
          <w:tab/>
        </w:r>
        <w:r w:rsidR="001B24FA">
          <w:rPr>
            <w:noProof/>
            <w:webHidden/>
          </w:rPr>
          <w:fldChar w:fldCharType="begin"/>
        </w:r>
        <w:r w:rsidR="001B24FA">
          <w:rPr>
            <w:noProof/>
            <w:webHidden/>
          </w:rPr>
          <w:instrText xml:space="preserve"> PAGEREF _Toc108083581 \h </w:instrText>
        </w:r>
        <w:r w:rsidR="001B24FA">
          <w:rPr>
            <w:noProof/>
            <w:webHidden/>
          </w:rPr>
        </w:r>
        <w:r w:rsidR="001B24FA">
          <w:rPr>
            <w:noProof/>
            <w:webHidden/>
          </w:rPr>
          <w:fldChar w:fldCharType="separate"/>
        </w:r>
        <w:r>
          <w:rPr>
            <w:noProof/>
            <w:webHidden/>
          </w:rPr>
          <w:t>62</w:t>
        </w:r>
        <w:r w:rsidR="001B24FA">
          <w:rPr>
            <w:noProof/>
            <w:webHidden/>
          </w:rPr>
          <w:fldChar w:fldCharType="end"/>
        </w:r>
      </w:hyperlink>
    </w:p>
    <w:p w14:paraId="14B3614A" w14:textId="71EE3BE3" w:rsidR="001B24FA" w:rsidRDefault="00926630">
      <w:pPr>
        <w:pStyle w:val="Innehll4"/>
        <w:rPr>
          <w:rFonts w:asciiTheme="minorHAnsi" w:eastAsiaTheme="minorEastAsia" w:hAnsiTheme="minorHAnsi"/>
          <w:noProof/>
          <w:sz w:val="22"/>
          <w:lang w:eastAsia="sv-SE"/>
        </w:rPr>
      </w:pPr>
      <w:hyperlink w:anchor="_Toc108083582" w:history="1">
        <w:r w:rsidR="001B24FA" w:rsidRPr="002B4F68">
          <w:rPr>
            <w:rStyle w:val="Hyperlnk"/>
            <w:noProof/>
          </w:rPr>
          <w:t>Promemorians lagförslag (Ds 2021:23)</w:t>
        </w:r>
        <w:r w:rsidR="001B24FA">
          <w:rPr>
            <w:noProof/>
            <w:webHidden/>
          </w:rPr>
          <w:tab/>
        </w:r>
        <w:r w:rsidR="001B24FA">
          <w:rPr>
            <w:noProof/>
            <w:webHidden/>
          </w:rPr>
          <w:fldChar w:fldCharType="begin"/>
        </w:r>
        <w:r w:rsidR="001B24FA">
          <w:rPr>
            <w:noProof/>
            <w:webHidden/>
          </w:rPr>
          <w:instrText xml:space="preserve"> PAGEREF _Toc108083582 \h </w:instrText>
        </w:r>
        <w:r w:rsidR="001B24FA">
          <w:rPr>
            <w:noProof/>
            <w:webHidden/>
          </w:rPr>
        </w:r>
        <w:r w:rsidR="001B24FA">
          <w:rPr>
            <w:noProof/>
            <w:webHidden/>
          </w:rPr>
          <w:fldChar w:fldCharType="separate"/>
        </w:r>
        <w:r>
          <w:rPr>
            <w:noProof/>
            <w:webHidden/>
          </w:rPr>
          <w:t>67</w:t>
        </w:r>
        <w:r w:rsidR="001B24FA">
          <w:rPr>
            <w:noProof/>
            <w:webHidden/>
          </w:rPr>
          <w:fldChar w:fldCharType="end"/>
        </w:r>
      </w:hyperlink>
    </w:p>
    <w:p w14:paraId="40A82255" w14:textId="505FD997" w:rsidR="001B24FA" w:rsidRDefault="00926630">
      <w:pPr>
        <w:pStyle w:val="Innehll4"/>
        <w:rPr>
          <w:rFonts w:asciiTheme="minorHAnsi" w:eastAsiaTheme="minorEastAsia" w:hAnsiTheme="minorHAnsi"/>
          <w:noProof/>
          <w:sz w:val="22"/>
          <w:lang w:eastAsia="sv-SE"/>
        </w:rPr>
      </w:pPr>
      <w:hyperlink w:anchor="_Toc108083583" w:history="1">
        <w:r w:rsidR="001B24FA" w:rsidRPr="002B4F68">
          <w:rPr>
            <w:rStyle w:val="Hyperlnk"/>
            <w:noProof/>
          </w:rPr>
          <w:t>Förteckning över remissinstanserna Ds 2021:23</w:t>
        </w:r>
        <w:r w:rsidR="001B24FA">
          <w:rPr>
            <w:noProof/>
            <w:webHidden/>
          </w:rPr>
          <w:tab/>
        </w:r>
        <w:r w:rsidR="001B24FA">
          <w:rPr>
            <w:noProof/>
            <w:webHidden/>
          </w:rPr>
          <w:fldChar w:fldCharType="begin"/>
        </w:r>
        <w:r w:rsidR="001B24FA">
          <w:rPr>
            <w:noProof/>
            <w:webHidden/>
          </w:rPr>
          <w:instrText xml:space="preserve"> PAGEREF _Toc108083583 \h </w:instrText>
        </w:r>
        <w:r w:rsidR="001B24FA">
          <w:rPr>
            <w:noProof/>
            <w:webHidden/>
          </w:rPr>
        </w:r>
        <w:r w:rsidR="001B24FA">
          <w:rPr>
            <w:noProof/>
            <w:webHidden/>
          </w:rPr>
          <w:fldChar w:fldCharType="separate"/>
        </w:r>
        <w:r>
          <w:rPr>
            <w:noProof/>
            <w:webHidden/>
          </w:rPr>
          <w:t>79</w:t>
        </w:r>
        <w:r w:rsidR="001B24FA">
          <w:rPr>
            <w:noProof/>
            <w:webHidden/>
          </w:rPr>
          <w:fldChar w:fldCharType="end"/>
        </w:r>
      </w:hyperlink>
    </w:p>
    <w:p w14:paraId="0D39F78A" w14:textId="7FF958B4" w:rsidR="001B24FA" w:rsidRDefault="00926630">
      <w:pPr>
        <w:pStyle w:val="Innehll4"/>
        <w:rPr>
          <w:rFonts w:asciiTheme="minorHAnsi" w:eastAsiaTheme="minorEastAsia" w:hAnsiTheme="minorHAnsi"/>
          <w:noProof/>
          <w:sz w:val="22"/>
          <w:lang w:eastAsia="sv-SE"/>
        </w:rPr>
      </w:pPr>
      <w:hyperlink w:anchor="_Toc108083584" w:history="1">
        <w:r w:rsidR="001B24FA" w:rsidRPr="002B4F68">
          <w:rPr>
            <w:rStyle w:val="Hyperlnk"/>
            <w:noProof/>
          </w:rPr>
          <w:t>Lagrådsremissens lagförslag</w:t>
        </w:r>
        <w:r w:rsidR="001B24FA">
          <w:rPr>
            <w:noProof/>
            <w:webHidden/>
          </w:rPr>
          <w:tab/>
        </w:r>
        <w:r w:rsidR="001B24FA">
          <w:rPr>
            <w:noProof/>
            <w:webHidden/>
          </w:rPr>
          <w:fldChar w:fldCharType="begin"/>
        </w:r>
        <w:r w:rsidR="001B24FA">
          <w:rPr>
            <w:noProof/>
            <w:webHidden/>
          </w:rPr>
          <w:instrText xml:space="preserve"> PAGEREF _Toc108083584 \h </w:instrText>
        </w:r>
        <w:r w:rsidR="001B24FA">
          <w:rPr>
            <w:noProof/>
            <w:webHidden/>
          </w:rPr>
        </w:r>
        <w:r w:rsidR="001B24FA">
          <w:rPr>
            <w:noProof/>
            <w:webHidden/>
          </w:rPr>
          <w:fldChar w:fldCharType="separate"/>
        </w:r>
        <w:r>
          <w:rPr>
            <w:noProof/>
            <w:webHidden/>
          </w:rPr>
          <w:t>80</w:t>
        </w:r>
        <w:r w:rsidR="001B24FA">
          <w:rPr>
            <w:noProof/>
            <w:webHidden/>
          </w:rPr>
          <w:fldChar w:fldCharType="end"/>
        </w:r>
      </w:hyperlink>
    </w:p>
    <w:p w14:paraId="03DA28C0" w14:textId="2100FE85" w:rsidR="001B24FA" w:rsidRDefault="00926630">
      <w:pPr>
        <w:pStyle w:val="Innehll4"/>
        <w:rPr>
          <w:rFonts w:asciiTheme="minorHAnsi" w:eastAsiaTheme="minorEastAsia" w:hAnsiTheme="minorHAnsi"/>
          <w:noProof/>
          <w:sz w:val="22"/>
          <w:lang w:eastAsia="sv-SE"/>
        </w:rPr>
      </w:pPr>
      <w:hyperlink w:anchor="_Toc108083585" w:history="1">
        <w:r w:rsidR="001B24FA" w:rsidRPr="002B4F68">
          <w:rPr>
            <w:rStyle w:val="Hyperlnk"/>
            <w:noProof/>
          </w:rPr>
          <w:t>Lagrådets yttrande</w:t>
        </w:r>
        <w:r w:rsidR="001B24FA">
          <w:rPr>
            <w:noProof/>
            <w:webHidden/>
          </w:rPr>
          <w:tab/>
        </w:r>
        <w:r w:rsidR="001B24FA">
          <w:rPr>
            <w:noProof/>
            <w:webHidden/>
          </w:rPr>
          <w:fldChar w:fldCharType="begin"/>
        </w:r>
        <w:r w:rsidR="001B24FA">
          <w:rPr>
            <w:noProof/>
            <w:webHidden/>
          </w:rPr>
          <w:instrText xml:space="preserve"> PAGEREF _Toc108083585 \h </w:instrText>
        </w:r>
        <w:r w:rsidR="001B24FA">
          <w:rPr>
            <w:noProof/>
            <w:webHidden/>
          </w:rPr>
        </w:r>
        <w:r w:rsidR="001B24FA">
          <w:rPr>
            <w:noProof/>
            <w:webHidden/>
          </w:rPr>
          <w:fldChar w:fldCharType="separate"/>
        </w:r>
        <w:r>
          <w:rPr>
            <w:noProof/>
            <w:webHidden/>
          </w:rPr>
          <w:t>90</w:t>
        </w:r>
        <w:r w:rsidR="001B24FA">
          <w:rPr>
            <w:noProof/>
            <w:webHidden/>
          </w:rPr>
          <w:fldChar w:fldCharType="end"/>
        </w:r>
      </w:hyperlink>
    </w:p>
    <w:p w14:paraId="635A0964" w14:textId="7A328F20" w:rsidR="001B24FA" w:rsidRDefault="00926630">
      <w:pPr>
        <w:pStyle w:val="Innehll5"/>
        <w:rPr>
          <w:rFonts w:asciiTheme="minorHAnsi" w:eastAsiaTheme="minorEastAsia" w:hAnsiTheme="minorHAnsi"/>
          <w:noProof/>
          <w:sz w:val="22"/>
          <w:lang w:eastAsia="sv-SE"/>
        </w:rPr>
      </w:pPr>
      <w:hyperlink w:anchor="_Toc108083586" w:history="1">
        <w:r w:rsidR="001B24FA" w:rsidRPr="002B4F68">
          <w:rPr>
            <w:rStyle w:val="Hyperlnk"/>
            <w:noProof/>
          </w:rPr>
          <w:t>Utdrag ur protokoll vid regeringssammanträde den 7 juli 2022</w:t>
        </w:r>
        <w:r w:rsidR="001B24FA">
          <w:rPr>
            <w:noProof/>
            <w:webHidden/>
          </w:rPr>
          <w:tab/>
        </w:r>
        <w:r w:rsidR="001B24FA">
          <w:rPr>
            <w:noProof/>
            <w:webHidden/>
          </w:rPr>
          <w:fldChar w:fldCharType="begin"/>
        </w:r>
        <w:r w:rsidR="001B24FA">
          <w:rPr>
            <w:noProof/>
            <w:webHidden/>
          </w:rPr>
          <w:instrText xml:space="preserve"> PAGEREF _Toc108083586 \h </w:instrText>
        </w:r>
        <w:r w:rsidR="001B24FA">
          <w:rPr>
            <w:noProof/>
            <w:webHidden/>
          </w:rPr>
        </w:r>
        <w:r w:rsidR="001B24FA">
          <w:rPr>
            <w:noProof/>
            <w:webHidden/>
          </w:rPr>
          <w:fldChar w:fldCharType="separate"/>
        </w:r>
        <w:r>
          <w:rPr>
            <w:noProof/>
            <w:webHidden/>
          </w:rPr>
          <w:t>91</w:t>
        </w:r>
        <w:r w:rsidR="001B24FA">
          <w:rPr>
            <w:noProof/>
            <w:webHidden/>
          </w:rPr>
          <w:fldChar w:fldCharType="end"/>
        </w:r>
      </w:hyperlink>
    </w:p>
    <w:p w14:paraId="250E638B" w14:textId="102731A6" w:rsidR="00A81F33" w:rsidRDefault="00A81F33" w:rsidP="005E3C60">
      <w:pPr>
        <w:pStyle w:val="Brdtext"/>
      </w:pPr>
      <w:r>
        <w:fldChar w:fldCharType="end"/>
      </w:r>
    </w:p>
    <w:p w14:paraId="340D8BA3" w14:textId="77777777" w:rsidR="00A81F33" w:rsidRPr="005A72C8" w:rsidRDefault="00A81F33" w:rsidP="00333C9D">
      <w:pPr>
        <w:pStyle w:val="Rubrik1"/>
      </w:pPr>
      <w:r>
        <w:br w:type="page"/>
      </w:r>
      <w:bookmarkStart w:id="0" w:name="_Toc337112318"/>
      <w:bookmarkStart w:id="1" w:name="_Toc4079163"/>
      <w:bookmarkStart w:id="2" w:name="_Toc108083558"/>
      <w:r w:rsidRPr="005A72C8">
        <w:lastRenderedPageBreak/>
        <w:t>Förslag till riksdagsbeslut</w:t>
      </w:r>
      <w:bookmarkEnd w:id="0"/>
      <w:bookmarkEnd w:id="1"/>
      <w:bookmarkEnd w:id="2"/>
    </w:p>
    <w:p w14:paraId="06B2B247" w14:textId="2DD6C232" w:rsidR="00A81F33" w:rsidRDefault="00A81F33" w:rsidP="00333C9D">
      <w:pPr>
        <w:pStyle w:val="Brdtext"/>
      </w:pPr>
      <w:r w:rsidRPr="009831A0">
        <w:t>Regeringens förslag:</w:t>
      </w:r>
    </w:p>
    <w:p w14:paraId="25411345" w14:textId="17534A1E" w:rsidR="00E7514C" w:rsidRDefault="00D76F42" w:rsidP="001A1846">
      <w:pPr>
        <w:pStyle w:val="Numreradlista"/>
      </w:pPr>
      <w:r>
        <w:t xml:space="preserve">Riksdagen antar regeringens förslag till </w:t>
      </w:r>
      <w:r w:rsidR="00E7514C">
        <w:t>lag om tvistlösning i</w:t>
      </w:r>
      <w:r w:rsidR="007B4EE0">
        <w:t>nom ramen för</w:t>
      </w:r>
      <w:r w:rsidR="00E7514C">
        <w:t xml:space="preserve"> vissa kollektiva hyresförhandlingar</w:t>
      </w:r>
      <w:r w:rsidR="007B4EE0">
        <w:t>.</w:t>
      </w:r>
    </w:p>
    <w:p w14:paraId="4C8D13B6" w14:textId="797C2FF6" w:rsidR="00E7514C" w:rsidRDefault="00D76F42" w:rsidP="001A1846">
      <w:pPr>
        <w:pStyle w:val="Numreradlista"/>
      </w:pPr>
      <w:r>
        <w:t xml:space="preserve">Riksdagen antar regeringens förslag till lag </w:t>
      </w:r>
      <w:r w:rsidR="00E7514C">
        <w:t>om ändring i hyresförhand</w:t>
      </w:r>
      <w:r w:rsidR="00A9696C">
        <w:softHyphen/>
      </w:r>
      <w:r w:rsidR="00E7514C">
        <w:t>lingslagen (1978:304)</w:t>
      </w:r>
      <w:r w:rsidR="007B4EE0">
        <w:t>.</w:t>
      </w:r>
    </w:p>
    <w:p w14:paraId="106DFAE7" w14:textId="233FD1D8" w:rsidR="00A81F33" w:rsidRDefault="00D76F42" w:rsidP="001A1846">
      <w:pPr>
        <w:pStyle w:val="Numreradlista"/>
      </w:pPr>
      <w:r>
        <w:t xml:space="preserve">Riksdagen antar regeringens förslag till lag </w:t>
      </w:r>
      <w:r w:rsidR="00E7514C">
        <w:t>om ändring i lagen (1973:188) om arrendenämnder och hyresnämnder.</w:t>
      </w:r>
    </w:p>
    <w:p w14:paraId="23CAD26F" w14:textId="4E34E959" w:rsidR="00D76F42" w:rsidRDefault="00D76F42" w:rsidP="00E7514C">
      <w:pPr>
        <w:pStyle w:val="Brdtextmedindrag"/>
      </w:pPr>
    </w:p>
    <w:p w14:paraId="5EE8E3EE" w14:textId="77777777" w:rsidR="00D76F42" w:rsidRPr="00144361" w:rsidRDefault="00D76F42" w:rsidP="00E7514C">
      <w:pPr>
        <w:pStyle w:val="Brdtextmedindrag"/>
      </w:pPr>
    </w:p>
    <w:p w14:paraId="663F30BB" w14:textId="77777777" w:rsidR="00A81F33" w:rsidRPr="00152749" w:rsidRDefault="00A81F33" w:rsidP="00152749">
      <w:pPr>
        <w:pStyle w:val="Brdtextmedindrag"/>
      </w:pPr>
      <w:r>
        <w:br w:type="page"/>
      </w:r>
    </w:p>
    <w:p w14:paraId="4ACB2182" w14:textId="77777777" w:rsidR="001A1846" w:rsidRPr="00892DD8" w:rsidRDefault="001A1846" w:rsidP="001A1846">
      <w:pPr>
        <w:pStyle w:val="Rubrik1"/>
        <w:spacing w:before="0"/>
      </w:pPr>
      <w:bookmarkStart w:id="3" w:name="_Toc98283369"/>
      <w:bookmarkStart w:id="4" w:name="_Toc108083559"/>
      <w:r w:rsidRPr="00892DD8">
        <w:t>Lagtext</w:t>
      </w:r>
      <w:bookmarkEnd w:id="3"/>
      <w:bookmarkEnd w:id="4"/>
    </w:p>
    <w:p w14:paraId="6DD142ED" w14:textId="77777777" w:rsidR="001A1846" w:rsidRPr="00892DD8" w:rsidRDefault="001A1846" w:rsidP="001A1846">
      <w:pPr>
        <w:pStyle w:val="Brdtext"/>
      </w:pPr>
      <w:r w:rsidRPr="00892DD8">
        <w:t xml:space="preserve">Regeringen har följande förslag till lagtext. </w:t>
      </w:r>
    </w:p>
    <w:p w14:paraId="0AFABB85" w14:textId="7B066802" w:rsidR="001A1846" w:rsidRPr="00892DD8" w:rsidRDefault="001A1846" w:rsidP="001A1846">
      <w:pPr>
        <w:pStyle w:val="Rubrik2"/>
      </w:pPr>
      <w:bookmarkStart w:id="5" w:name="_Toc108083560"/>
      <w:r w:rsidRPr="00892DD8">
        <w:t>Förslag till lag om tvistlösning i</w:t>
      </w:r>
      <w:r w:rsidR="007B4EE0" w:rsidRPr="00892DD8">
        <w:t>nom ramen för</w:t>
      </w:r>
      <w:r w:rsidRPr="00892DD8">
        <w:t xml:space="preserve"> vissa kollektiva hyresförhandlingar</w:t>
      </w:r>
      <w:bookmarkEnd w:id="5"/>
    </w:p>
    <w:p w14:paraId="1FA800E6" w14:textId="70ABD82A" w:rsidR="001A1846" w:rsidRPr="00892DD8" w:rsidRDefault="001A1846" w:rsidP="001A1846">
      <w:pPr>
        <w:pStyle w:val="Brdtext"/>
      </w:pPr>
      <w:r w:rsidRPr="00892DD8">
        <w:t>Härigenom föreskrivs följande.</w:t>
      </w:r>
    </w:p>
    <w:p w14:paraId="0B90AEA2" w14:textId="469593CC" w:rsidR="001A1846" w:rsidRPr="00892DD8" w:rsidRDefault="007B4EE0" w:rsidP="007B4EE0">
      <w:pPr>
        <w:pStyle w:val="Rubrik4utannumrering"/>
      </w:pPr>
      <w:r w:rsidRPr="00892DD8">
        <w:t>Lagens innehåll</w:t>
      </w:r>
    </w:p>
    <w:p w14:paraId="284CEFBE" w14:textId="4B7D4432" w:rsidR="001A1846" w:rsidRPr="00892DD8" w:rsidRDefault="001A1846" w:rsidP="001A1846">
      <w:pPr>
        <w:pStyle w:val="Brdtext"/>
      </w:pPr>
      <w:r w:rsidRPr="00892DD8">
        <w:rPr>
          <w:b/>
        </w:rPr>
        <w:t>1</w:t>
      </w:r>
      <w:r w:rsidRPr="00892DD8">
        <w:rPr>
          <w:b/>
          <w:bCs/>
          <w:iCs/>
        </w:rPr>
        <w:t> §</w:t>
      </w:r>
      <w:r w:rsidRPr="00892DD8">
        <w:rPr>
          <w:iCs/>
        </w:rPr>
        <w:t>    </w:t>
      </w:r>
      <w:r w:rsidRPr="00892DD8">
        <w:t xml:space="preserve">I denna lag finns bestämmelser om </w:t>
      </w:r>
      <w:r w:rsidRPr="00892DD8">
        <w:rPr>
          <w:iCs/>
        </w:rPr>
        <w:t xml:space="preserve">förfarandet </w:t>
      </w:r>
      <w:r w:rsidR="00E70466" w:rsidRPr="00892DD8">
        <w:rPr>
          <w:iCs/>
        </w:rPr>
        <w:t>vid</w:t>
      </w:r>
      <w:r w:rsidRPr="00892DD8">
        <w:t xml:space="preserve"> sådana hyres</w:t>
      </w:r>
      <w:r w:rsidRPr="00892DD8">
        <w:softHyphen/>
        <w:t xml:space="preserve">tvister mellan parterna i en förhandlingsordning </w:t>
      </w:r>
      <w:r w:rsidRPr="00892DD8">
        <w:rPr>
          <w:iCs/>
        </w:rPr>
        <w:t>för</w:t>
      </w:r>
      <w:r w:rsidRPr="00892DD8">
        <w:t xml:space="preserve"> vilka hyresnämnden har utsett en särskild skiljeman enligt 23 a § hyresförhandlingslagen (1978:304</w:t>
      </w:r>
      <w:r w:rsidRPr="00892DD8">
        <w:rPr>
          <w:iCs/>
        </w:rPr>
        <w:t>).</w:t>
      </w:r>
      <w:r w:rsidRPr="00892DD8">
        <w:t xml:space="preserve"> </w:t>
      </w:r>
    </w:p>
    <w:p w14:paraId="2A962736" w14:textId="77777777" w:rsidR="001A1846" w:rsidRPr="00892DD8" w:rsidRDefault="001A1846" w:rsidP="001A1846">
      <w:pPr>
        <w:pStyle w:val="Rubrik4utannumrering"/>
      </w:pPr>
      <w:r w:rsidRPr="00892DD8">
        <w:t>Förfarandet</w:t>
      </w:r>
    </w:p>
    <w:p w14:paraId="5D6B1EA1" w14:textId="72BC5992" w:rsidR="001A1846" w:rsidRPr="00892DD8" w:rsidRDefault="001A1846" w:rsidP="001A1846">
      <w:pPr>
        <w:pStyle w:val="Brdtext"/>
      </w:pPr>
      <w:r w:rsidRPr="00892DD8">
        <w:rPr>
          <w:b/>
          <w:bCs/>
        </w:rPr>
        <w:t>2 §    </w:t>
      </w:r>
      <w:r w:rsidRPr="00892DD8">
        <w:t>Skiljemannen ska handlägga tvisten opartiskt, ändamålsenligt och snabbt.</w:t>
      </w:r>
    </w:p>
    <w:p w14:paraId="7182E26C" w14:textId="77777777" w:rsidR="001A1846" w:rsidRPr="00892DD8" w:rsidRDefault="001A1846" w:rsidP="001A1846">
      <w:pPr>
        <w:pStyle w:val="Brdtextmedindrag"/>
      </w:pPr>
    </w:p>
    <w:p w14:paraId="45354491" w14:textId="39895250" w:rsidR="001A1846" w:rsidRPr="00892DD8" w:rsidRDefault="001A1846" w:rsidP="001A1846">
      <w:pPr>
        <w:pStyle w:val="Brdtextmedindrag"/>
        <w:ind w:firstLine="0"/>
      </w:pPr>
      <w:r w:rsidRPr="00892DD8">
        <w:rPr>
          <w:b/>
          <w:bCs/>
        </w:rPr>
        <w:t>3 §</w:t>
      </w:r>
      <w:r w:rsidRPr="00892DD8">
        <w:t>    En part ska till skiljemannen ange sina yrkanden</w:t>
      </w:r>
      <w:r w:rsidR="00073CAC" w:rsidRPr="00892DD8">
        <w:t>.</w:t>
      </w:r>
      <w:r w:rsidRPr="00892DD8">
        <w:t xml:space="preserve"> </w:t>
      </w:r>
      <w:r w:rsidR="00073CAC" w:rsidRPr="00892DD8">
        <w:t>Parten ska också ange</w:t>
      </w:r>
      <w:r w:rsidRPr="00892DD8">
        <w:t xml:space="preserve"> de omständigheter och den utredning som åberopa</w:t>
      </w:r>
      <w:r w:rsidR="00073CAC" w:rsidRPr="00892DD8">
        <w:t>s</w:t>
      </w:r>
      <w:r w:rsidRPr="00892DD8">
        <w:t xml:space="preserve">. </w:t>
      </w:r>
    </w:p>
    <w:p w14:paraId="279447EB" w14:textId="77777777" w:rsidR="001A1846" w:rsidRPr="00892DD8" w:rsidRDefault="001A1846" w:rsidP="001A1846">
      <w:pPr>
        <w:pStyle w:val="Brdtextmedindrag"/>
      </w:pPr>
      <w:r w:rsidRPr="00892DD8">
        <w:t>En parts skriftliga utredning ska lämnas till skiljemannen.</w:t>
      </w:r>
    </w:p>
    <w:p w14:paraId="7E97C2A8" w14:textId="77777777" w:rsidR="001A1846" w:rsidRPr="00892DD8" w:rsidRDefault="001A1846" w:rsidP="001A1846">
      <w:pPr>
        <w:pStyle w:val="Brdtextmedindrag"/>
      </w:pPr>
    </w:p>
    <w:p w14:paraId="1F13A164" w14:textId="6427A9F7" w:rsidR="001A1846" w:rsidRPr="00892DD8" w:rsidRDefault="001A1846" w:rsidP="001A1846">
      <w:pPr>
        <w:pStyle w:val="Brdtextmedindrag"/>
        <w:ind w:firstLine="0"/>
        <w:rPr>
          <w:b/>
        </w:rPr>
      </w:pPr>
      <w:r w:rsidRPr="00892DD8">
        <w:rPr>
          <w:b/>
          <w:bCs/>
        </w:rPr>
        <w:t>4 §</w:t>
      </w:r>
      <w:r w:rsidRPr="00892DD8">
        <w:t xml:space="preserve">    En part ska få del av det material som den andra parten har lämnat till skiljemannen och ges tillfälle att yttra sig över det i den omfattning som det behövs. </w:t>
      </w:r>
    </w:p>
    <w:p w14:paraId="4F2344A1" w14:textId="77777777" w:rsidR="001A1846" w:rsidRPr="00892DD8" w:rsidRDefault="001A1846" w:rsidP="001A1846">
      <w:pPr>
        <w:pStyle w:val="Brdtextmedindrag"/>
      </w:pPr>
    </w:p>
    <w:p w14:paraId="170CC363" w14:textId="77777777" w:rsidR="001A1846" w:rsidRPr="00892DD8" w:rsidRDefault="001A1846" w:rsidP="001A1846">
      <w:pPr>
        <w:pStyle w:val="Brdtext"/>
      </w:pPr>
      <w:r w:rsidRPr="00892DD8">
        <w:rPr>
          <w:b/>
        </w:rPr>
        <w:t>5</w:t>
      </w:r>
      <w:r w:rsidRPr="00892DD8">
        <w:rPr>
          <w:b/>
          <w:bCs/>
        </w:rPr>
        <w:t> §</w:t>
      </w:r>
      <w:r w:rsidRPr="00892DD8">
        <w:t>    Ett sammanträde ska hållas om det behövs.</w:t>
      </w:r>
    </w:p>
    <w:p w14:paraId="5FB059D8" w14:textId="77777777" w:rsidR="001A1846" w:rsidRPr="00892DD8" w:rsidRDefault="001A1846" w:rsidP="001A1846">
      <w:pPr>
        <w:pStyle w:val="Brdtextmedindrag"/>
      </w:pPr>
    </w:p>
    <w:p w14:paraId="0B73AC1B" w14:textId="77777777" w:rsidR="001A1846" w:rsidRPr="00892DD8" w:rsidRDefault="001A1846" w:rsidP="001A1846">
      <w:pPr>
        <w:pStyle w:val="Brdtext"/>
      </w:pPr>
      <w:r w:rsidRPr="00892DD8">
        <w:rPr>
          <w:b/>
        </w:rPr>
        <w:t>6</w:t>
      </w:r>
      <w:r w:rsidRPr="00892DD8">
        <w:rPr>
          <w:b/>
          <w:bCs/>
        </w:rPr>
        <w:t> §</w:t>
      </w:r>
      <w:r w:rsidRPr="00892DD8">
        <w:t xml:space="preserve">    Om parterna begär det ska skiljemannen medla mellan dem. </w:t>
      </w:r>
    </w:p>
    <w:p w14:paraId="6F9E4C37" w14:textId="77777777" w:rsidR="001A1846" w:rsidRPr="00892DD8" w:rsidRDefault="001A1846" w:rsidP="001A1846">
      <w:pPr>
        <w:pStyle w:val="Brdtextmedindrag"/>
        <w:ind w:firstLine="0"/>
      </w:pPr>
    </w:p>
    <w:p w14:paraId="26DED3F7" w14:textId="0D34F640" w:rsidR="001A1846" w:rsidRPr="00892DD8" w:rsidRDefault="001A1846" w:rsidP="001A1846">
      <w:pPr>
        <w:pStyle w:val="Brdtext"/>
      </w:pPr>
      <w:r w:rsidRPr="00892DD8">
        <w:rPr>
          <w:b/>
        </w:rPr>
        <w:t>7</w:t>
      </w:r>
      <w:r w:rsidRPr="00892DD8">
        <w:rPr>
          <w:b/>
          <w:bCs/>
        </w:rPr>
        <w:t> §</w:t>
      </w:r>
      <w:r w:rsidRPr="00892DD8">
        <w:rPr>
          <w:i/>
          <w:iCs/>
        </w:rPr>
        <w:t>    </w:t>
      </w:r>
      <w:r w:rsidRPr="00892DD8">
        <w:t>Om en skiljeman handlägger två eller flera tvister som avser samma ort, får tvisterna handläggas tillsammans om det begärs av en part och är lämp</w:t>
      </w:r>
      <w:r w:rsidRPr="00892DD8">
        <w:softHyphen/>
        <w:t>ligt med hänsyn till de omständigheter och den utredning som parter</w:t>
      </w:r>
      <w:r w:rsidRPr="00892DD8">
        <w:softHyphen/>
        <w:t>na har åberopat.</w:t>
      </w:r>
    </w:p>
    <w:p w14:paraId="43D7A295" w14:textId="77777777" w:rsidR="00803FA2" w:rsidRPr="00892DD8" w:rsidRDefault="00803FA2" w:rsidP="001538AB">
      <w:pPr>
        <w:pStyle w:val="Brdtextmedindrag"/>
      </w:pPr>
    </w:p>
    <w:p w14:paraId="551F39DA" w14:textId="77777777" w:rsidR="001A1846" w:rsidRPr="00892DD8" w:rsidRDefault="001A1846" w:rsidP="001A1846">
      <w:pPr>
        <w:pStyle w:val="Brdtextmedindrag"/>
        <w:ind w:firstLine="0"/>
      </w:pPr>
      <w:r w:rsidRPr="00892DD8">
        <w:rPr>
          <w:b/>
        </w:rPr>
        <w:t>8</w:t>
      </w:r>
      <w:r w:rsidRPr="00892DD8">
        <w:rPr>
          <w:b/>
          <w:bCs/>
        </w:rPr>
        <w:t> §</w:t>
      </w:r>
      <w:r w:rsidRPr="00892DD8">
        <w:t>    Om parterna begär det ska skiljemannen anlita en eko</w:t>
      </w:r>
      <w:r w:rsidRPr="00892DD8">
        <w:softHyphen/>
        <w:t>nomisk expert att biträda honom eller henne. Skiljemannen får även i annat fall anlita en sådan expert, om det kan antas vara till fördel för prövningen.</w:t>
      </w:r>
    </w:p>
    <w:p w14:paraId="29FB35B1" w14:textId="1AC13449" w:rsidR="001A1846" w:rsidRPr="00892DD8" w:rsidRDefault="00073CAC" w:rsidP="001A1846">
      <w:pPr>
        <w:pStyle w:val="Rubrik4utannumrering"/>
      </w:pPr>
      <w:r w:rsidRPr="00892DD8">
        <w:t>Prövning</w:t>
      </w:r>
      <w:r w:rsidR="004F0E48" w:rsidRPr="00892DD8">
        <w:t>en</w:t>
      </w:r>
      <w:r w:rsidR="001A1846" w:rsidRPr="00892DD8">
        <w:t xml:space="preserve"> av en tvist</w:t>
      </w:r>
    </w:p>
    <w:p w14:paraId="25478472" w14:textId="77777777" w:rsidR="001A1846" w:rsidRPr="00892DD8" w:rsidRDefault="001A1846" w:rsidP="001A1846">
      <w:pPr>
        <w:pStyle w:val="Brdtext"/>
      </w:pPr>
      <w:r w:rsidRPr="00892DD8">
        <w:rPr>
          <w:b/>
        </w:rPr>
        <w:t>9</w:t>
      </w:r>
      <w:r w:rsidRPr="00892DD8">
        <w:rPr>
          <w:b/>
          <w:bCs/>
        </w:rPr>
        <w:t> §</w:t>
      </w:r>
      <w:r w:rsidRPr="00892DD8">
        <w:t xml:space="preserve">    Skiljemannen avgör tvisten genom en skriftlig rekommendation till parterna. </w:t>
      </w:r>
    </w:p>
    <w:p w14:paraId="43B0C548" w14:textId="425E6FED" w:rsidR="001A1846" w:rsidRPr="00892DD8" w:rsidRDefault="001A1846" w:rsidP="001A1846">
      <w:pPr>
        <w:pStyle w:val="Brdtextmedindrag"/>
      </w:pPr>
      <w:r w:rsidRPr="00892DD8">
        <w:t xml:space="preserve">En rekommendation ska meddelas parterna senast sex veckor efter det att hyresnämnden utsåg skiljemannen. Om det finns särskilda skäl, får en rekommendation </w:t>
      </w:r>
      <w:r w:rsidR="003B640B" w:rsidRPr="00892DD8">
        <w:t xml:space="preserve">dock </w:t>
      </w:r>
      <w:r w:rsidRPr="00892DD8">
        <w:t>meddelas senare.</w:t>
      </w:r>
    </w:p>
    <w:p w14:paraId="6F8D3A03" w14:textId="77777777" w:rsidR="001A1846" w:rsidRPr="00892DD8" w:rsidRDefault="001A1846" w:rsidP="001A1846">
      <w:pPr>
        <w:pStyle w:val="Brdtextmedindrag"/>
      </w:pPr>
    </w:p>
    <w:p w14:paraId="17F783A6" w14:textId="44160F89" w:rsidR="001A1846" w:rsidRPr="00892DD8" w:rsidRDefault="001A1846" w:rsidP="001A1846">
      <w:pPr>
        <w:pStyle w:val="Brdtext"/>
      </w:pPr>
      <w:r w:rsidRPr="00892DD8">
        <w:rPr>
          <w:b/>
        </w:rPr>
        <w:t>10</w:t>
      </w:r>
      <w:r w:rsidRPr="00892DD8">
        <w:rPr>
          <w:b/>
          <w:bCs/>
        </w:rPr>
        <w:t> §</w:t>
      </w:r>
      <w:r w:rsidRPr="00892DD8">
        <w:t xml:space="preserve">    Skiljemannen ska </w:t>
      </w:r>
      <w:r w:rsidR="00073CAC" w:rsidRPr="00892DD8">
        <w:t xml:space="preserve">pröva </w:t>
      </w:r>
      <w:r w:rsidRPr="00892DD8">
        <w:t xml:space="preserve">tvisten utifrån de yrkanden som parterna har framställt och de omständigheter som de har åberopat. </w:t>
      </w:r>
    </w:p>
    <w:p w14:paraId="0D8222D7" w14:textId="6CFE7203" w:rsidR="001A1846" w:rsidRPr="00892DD8" w:rsidRDefault="001A1846" w:rsidP="001A1846">
      <w:pPr>
        <w:pStyle w:val="Brdtextmedindrag"/>
      </w:pPr>
      <w:r w:rsidRPr="00892DD8">
        <w:t xml:space="preserve">Om parterna är överens om vilka omständigheter som ska ha betydelse för ändring av hyresnivån, ska skiljemannen </w:t>
      </w:r>
      <w:r w:rsidR="004F0E48" w:rsidRPr="00892DD8">
        <w:t>pröva</w:t>
      </w:r>
      <w:r w:rsidRPr="00892DD8">
        <w:t xml:space="preserve"> tvisten med utgångs</w:t>
      </w:r>
      <w:r w:rsidRPr="00892DD8">
        <w:softHyphen/>
        <w:t xml:space="preserve">punkt i dessa. </w:t>
      </w:r>
    </w:p>
    <w:p w14:paraId="547F5A09" w14:textId="77777777" w:rsidR="001A1846" w:rsidRPr="00892DD8" w:rsidRDefault="001A1846" w:rsidP="001A1846">
      <w:pPr>
        <w:pStyle w:val="Rubrik4utannumrering"/>
      </w:pPr>
      <w:r w:rsidRPr="00892DD8">
        <w:t>Skyldighet att ingå en förhandlingsöverenskommelse</w:t>
      </w:r>
    </w:p>
    <w:p w14:paraId="34ADF37F" w14:textId="239E7A41" w:rsidR="001A1846" w:rsidRPr="00892DD8" w:rsidRDefault="001A1846" w:rsidP="001A1846">
      <w:pPr>
        <w:pStyle w:val="Brdtext"/>
      </w:pPr>
      <w:r w:rsidRPr="00892DD8">
        <w:rPr>
          <w:b/>
          <w:bCs/>
        </w:rPr>
        <w:t>11 §</w:t>
      </w:r>
      <w:r w:rsidRPr="00892DD8">
        <w:t>    Parterna ska, om de inte har avtalat om något annat, omsätta en rekom</w:t>
      </w:r>
      <w:r w:rsidRPr="00892DD8">
        <w:softHyphen/>
        <w:t>men</w:t>
      </w:r>
      <w:r w:rsidRPr="00892DD8">
        <w:softHyphen/>
        <w:t>dation i en förhandlingsöverenskommelse enligt 19 § hyres</w:t>
      </w:r>
      <w:r w:rsidRPr="00892DD8">
        <w:softHyphen/>
        <w:t>för</w:t>
      </w:r>
      <w:r w:rsidRPr="00892DD8">
        <w:softHyphen/>
        <w:t>hand</w:t>
      </w:r>
      <w:r w:rsidR="001062C5" w:rsidRPr="00892DD8">
        <w:softHyphen/>
      </w:r>
      <w:r w:rsidRPr="00892DD8">
        <w:t>lingslagen (1978:304) inom 14 dagar från det att rekommenda</w:t>
      </w:r>
      <w:r w:rsidRPr="00892DD8">
        <w:softHyphen/>
        <w:t xml:space="preserve">tionen meddelades. </w:t>
      </w:r>
    </w:p>
    <w:p w14:paraId="10631C04" w14:textId="170D552B" w:rsidR="001A1846" w:rsidRPr="00892DD8" w:rsidRDefault="001A1846" w:rsidP="001A1846">
      <w:pPr>
        <w:pStyle w:val="Brdtextmedindrag"/>
      </w:pPr>
      <w:r w:rsidRPr="00892DD8">
        <w:t>En part som inte medverkar till att en rekommendation omsätts i en för</w:t>
      </w:r>
      <w:r w:rsidRPr="00892DD8">
        <w:softHyphen/>
        <w:t>handlingsöverenskommelse är skyldig att ersätta motparten för den skada som uppstår till följd av detta, om parterna inte har avtalat om något annat.</w:t>
      </w:r>
    </w:p>
    <w:p w14:paraId="453686DE" w14:textId="77777777" w:rsidR="001A1846" w:rsidRPr="00892DD8" w:rsidRDefault="001A1846" w:rsidP="001A1846">
      <w:pPr>
        <w:pStyle w:val="Rubrik4utannumrering"/>
      </w:pPr>
      <w:r w:rsidRPr="00892DD8">
        <w:t>Kostnader</w:t>
      </w:r>
    </w:p>
    <w:p w14:paraId="57E0BC14" w14:textId="77777777" w:rsidR="001A1846" w:rsidRPr="00892DD8" w:rsidRDefault="001A1846" w:rsidP="001A1846">
      <w:pPr>
        <w:pStyle w:val="Brdtext"/>
      </w:pPr>
      <w:r w:rsidRPr="00892DD8">
        <w:rPr>
          <w:b/>
          <w:bCs/>
        </w:rPr>
        <w:t>12 §</w:t>
      </w:r>
      <w:r w:rsidRPr="00892DD8">
        <w:t xml:space="preserve">    Skiljemannen har rätt till skälig ersättning för arbete och utlägg. </w:t>
      </w:r>
    </w:p>
    <w:p w14:paraId="639C2567" w14:textId="302298F8" w:rsidR="001A1846" w:rsidRPr="00892DD8" w:rsidRDefault="001A1846" w:rsidP="001A1846">
      <w:pPr>
        <w:pStyle w:val="Brdtextmedindrag"/>
        <w:rPr>
          <w:spacing w:val="-2"/>
        </w:rPr>
      </w:pPr>
      <w:r w:rsidRPr="00892DD8">
        <w:rPr>
          <w:spacing w:val="-2"/>
        </w:rPr>
        <w:t>Hyresvärden, eller hyresvärden och fastighetsägarorganisationen om</w:t>
      </w:r>
      <w:r w:rsidR="00CF791F" w:rsidRPr="00892DD8">
        <w:rPr>
          <w:spacing w:val="-2"/>
        </w:rPr>
        <w:t xml:space="preserve"> även</w:t>
      </w:r>
      <w:r w:rsidRPr="00892DD8">
        <w:rPr>
          <w:spacing w:val="-2"/>
        </w:rPr>
        <w:t xml:space="preserve"> den är part, och hyresgästorganisationen ska betala hälften vardera av skilje</w:t>
      </w:r>
      <w:r w:rsidRPr="00892DD8">
        <w:rPr>
          <w:spacing w:val="-2"/>
        </w:rPr>
        <w:softHyphen/>
        <w:t>man</w:t>
      </w:r>
      <w:r w:rsidRPr="00892DD8">
        <w:rPr>
          <w:spacing w:val="-2"/>
        </w:rPr>
        <w:softHyphen/>
        <w:t>nens ersättning, om parterna inte har avtalat om en annan fördel</w:t>
      </w:r>
      <w:r w:rsidRPr="00892DD8">
        <w:rPr>
          <w:spacing w:val="-2"/>
        </w:rPr>
        <w:softHyphen/>
        <w:t>ning. I</w:t>
      </w:r>
      <w:r w:rsidR="001062C5" w:rsidRPr="00892DD8">
        <w:rPr>
          <w:spacing w:val="-2"/>
        </w:rPr>
        <w:t> </w:t>
      </w:r>
      <w:r w:rsidRPr="00892DD8">
        <w:rPr>
          <w:spacing w:val="-2"/>
        </w:rPr>
        <w:t>för</w:t>
      </w:r>
      <w:r w:rsidRPr="00892DD8">
        <w:rPr>
          <w:spacing w:val="-2"/>
        </w:rPr>
        <w:softHyphen/>
        <w:t>hållan</w:t>
      </w:r>
      <w:r w:rsidRPr="00892DD8">
        <w:rPr>
          <w:spacing w:val="-2"/>
        </w:rPr>
        <w:softHyphen/>
        <w:t>de till skiljemannen svarar parterna solidariskt för ersätt</w:t>
      </w:r>
      <w:r w:rsidRPr="00892DD8">
        <w:rPr>
          <w:spacing w:val="-2"/>
        </w:rPr>
        <w:softHyphen/>
        <w:t xml:space="preserve">ningen. </w:t>
      </w:r>
    </w:p>
    <w:p w14:paraId="7853CDF6" w14:textId="77777777" w:rsidR="001A1846" w:rsidRPr="00892DD8" w:rsidRDefault="001A1846" w:rsidP="001A1846">
      <w:pPr>
        <w:pStyle w:val="Brdtextmedindrag"/>
        <w:spacing w:line="200" w:lineRule="exact"/>
      </w:pPr>
      <w:r w:rsidRPr="00892DD8">
        <w:t>Parterna ska stå för sina egna kostnader, om de inte har avtalat om något annat.</w:t>
      </w:r>
    </w:p>
    <w:p w14:paraId="385DB3EC" w14:textId="77777777" w:rsidR="001A1846" w:rsidRPr="00892DD8" w:rsidRDefault="001A1846" w:rsidP="00811E52">
      <w:pPr>
        <w:pStyle w:val="Slutstreck"/>
      </w:pPr>
      <w:r w:rsidRPr="00892DD8">
        <w:t>                      </w:t>
      </w:r>
    </w:p>
    <w:p w14:paraId="63140C84" w14:textId="70C36562" w:rsidR="001A1846" w:rsidRPr="00892DD8" w:rsidRDefault="00B7567C" w:rsidP="001A1846">
      <w:pPr>
        <w:pStyle w:val="Brdtextmedindrag"/>
      </w:pPr>
      <w:r w:rsidRPr="00892DD8">
        <w:t>Denna lag träder i kraft den 1 januari 2023.</w:t>
      </w:r>
    </w:p>
    <w:p w14:paraId="00A35B90" w14:textId="77777777" w:rsidR="00B7567C" w:rsidRPr="00892DD8" w:rsidRDefault="00B7567C" w:rsidP="001A1846">
      <w:pPr>
        <w:pStyle w:val="Brdtextmedindrag"/>
        <w:sectPr w:rsidR="00B7567C" w:rsidRPr="00892DD8" w:rsidSect="00155500">
          <w:headerReference w:type="even" r:id="rId17"/>
          <w:headerReference w:type="default" r:id="rId18"/>
          <w:footerReference w:type="even" r:id="rId19"/>
          <w:footerReference w:type="default" r:id="rId20"/>
          <w:headerReference w:type="first" r:id="rId21"/>
          <w:footerReference w:type="first" r:id="rId22"/>
          <w:type w:val="continuous"/>
          <w:pgSz w:w="9356" w:h="13721" w:code="9"/>
          <w:pgMar w:top="794" w:right="2438" w:bottom="1191" w:left="1021" w:header="0" w:footer="709" w:gutter="0"/>
          <w:cols w:space="708"/>
          <w:titlePg/>
          <w:docGrid w:linePitch="360"/>
        </w:sectPr>
      </w:pPr>
    </w:p>
    <w:p w14:paraId="1315654D" w14:textId="1E492C88" w:rsidR="00B7567C" w:rsidRPr="00892DD8" w:rsidRDefault="00CE59E7" w:rsidP="00CE59E7">
      <w:pPr>
        <w:pStyle w:val="Rubrik2"/>
        <w:spacing w:before="0"/>
      </w:pPr>
      <w:bookmarkStart w:id="6" w:name="_Toc108083561"/>
      <w:r w:rsidRPr="00892DD8">
        <w:t>Förslag till lag om ändring i hyresförhandlings</w:t>
      </w:r>
      <w:r w:rsidR="0015502E">
        <w:softHyphen/>
      </w:r>
      <w:r w:rsidRPr="00892DD8">
        <w:t>lagen (1978:304)</w:t>
      </w:r>
      <w:bookmarkEnd w:id="6"/>
    </w:p>
    <w:p w14:paraId="5CF37293" w14:textId="77777777" w:rsidR="00CE59E7" w:rsidRPr="00892DD8" w:rsidRDefault="00CE59E7" w:rsidP="00CE59E7">
      <w:pPr>
        <w:pStyle w:val="Brdtextmedindrag"/>
        <w:ind w:firstLine="0"/>
      </w:pPr>
      <w:r w:rsidRPr="00892DD8">
        <w:t>Härigenom föreskrivs i fråga om hyresförhandlingslagen (1978:304)</w:t>
      </w:r>
    </w:p>
    <w:p w14:paraId="027F5330" w14:textId="77777777" w:rsidR="00CE59E7" w:rsidRPr="00892DD8" w:rsidRDefault="00CE59E7" w:rsidP="00CE59E7">
      <w:pPr>
        <w:pStyle w:val="Brdtextmedindrag"/>
      </w:pPr>
      <w:r w:rsidRPr="00892DD8">
        <w:rPr>
          <w:i/>
          <w:iCs/>
        </w:rPr>
        <w:t xml:space="preserve">dels </w:t>
      </w:r>
      <w:r w:rsidRPr="00892DD8">
        <w:t>att 2, 7, 15, 18, 27, 28 och 31 §§ ska ha följande lydelse,</w:t>
      </w:r>
    </w:p>
    <w:p w14:paraId="69A70D7C" w14:textId="77777777" w:rsidR="00CE59E7" w:rsidRPr="00892DD8" w:rsidRDefault="00CE59E7" w:rsidP="00CE59E7">
      <w:pPr>
        <w:pStyle w:val="Brdtextmedindrag"/>
      </w:pPr>
      <w:r w:rsidRPr="00892DD8">
        <w:rPr>
          <w:i/>
          <w:iCs/>
        </w:rPr>
        <w:t>dels</w:t>
      </w:r>
      <w:r w:rsidRPr="00892DD8">
        <w:t xml:space="preserve"> att det ska införas tre nya paragrafer, 23 a–23 c §§, och närmast före 23 a § en ny rubrik av följande lydelse.</w:t>
      </w:r>
    </w:p>
    <w:p w14:paraId="2D6204CA" w14:textId="69833327" w:rsidR="001A1846" w:rsidRPr="00892DD8" w:rsidRDefault="001A1846" w:rsidP="001A1846">
      <w:pPr>
        <w:pStyle w:val="Brdtextmedindrag"/>
      </w:pPr>
    </w:p>
    <w:p w14:paraId="694E4C09" w14:textId="5B9B7C37" w:rsidR="00CE59E7" w:rsidRPr="00892DD8" w:rsidRDefault="00CE59E7" w:rsidP="001A184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E59E7" w:rsidRPr="00892DD8" w14:paraId="2DF73C03" w14:textId="77777777" w:rsidTr="00D26EBF">
        <w:tc>
          <w:tcPr>
            <w:tcW w:w="2500" w:type="pct"/>
            <w:shd w:val="clear" w:color="auto" w:fill="auto"/>
            <w:tcMar>
              <w:left w:w="0" w:type="dxa"/>
            </w:tcMar>
          </w:tcPr>
          <w:p w14:paraId="505920F8" w14:textId="77777777" w:rsidR="00CE59E7" w:rsidRPr="00892DD8" w:rsidRDefault="00CE59E7" w:rsidP="00D26EBF">
            <w:pPr>
              <w:pStyle w:val="Brdtext"/>
              <w:rPr>
                <w:i/>
              </w:rPr>
            </w:pPr>
            <w:r w:rsidRPr="00892DD8">
              <w:rPr>
                <w:i/>
              </w:rPr>
              <w:t>Nuvarande lydelse</w:t>
            </w:r>
          </w:p>
        </w:tc>
        <w:tc>
          <w:tcPr>
            <w:tcW w:w="2500" w:type="pct"/>
            <w:shd w:val="clear" w:color="auto" w:fill="auto"/>
            <w:tcMar>
              <w:right w:w="0" w:type="dxa"/>
            </w:tcMar>
          </w:tcPr>
          <w:p w14:paraId="0652B505" w14:textId="77777777" w:rsidR="00CE59E7" w:rsidRPr="00892DD8" w:rsidRDefault="00CE59E7" w:rsidP="00D26EBF">
            <w:pPr>
              <w:pStyle w:val="Brdtext"/>
              <w:rPr>
                <w:i/>
              </w:rPr>
            </w:pPr>
            <w:r w:rsidRPr="00892DD8">
              <w:rPr>
                <w:i/>
              </w:rPr>
              <w:t>Föreslagen lydelse</w:t>
            </w:r>
          </w:p>
        </w:tc>
      </w:tr>
    </w:tbl>
    <w:p w14:paraId="47D19580" w14:textId="3AE86368" w:rsidR="00CE59E7" w:rsidRPr="00892DD8" w:rsidRDefault="00CE59E7" w:rsidP="00CE59E7">
      <w:pPr>
        <w:pStyle w:val="Brdtext"/>
        <w:spacing w:before="230"/>
        <w:jc w:val="center"/>
      </w:pPr>
      <w:r w:rsidRPr="00892DD8">
        <w:t>2 §</w:t>
      </w:r>
      <w:r w:rsidRPr="00892DD8">
        <w:rPr>
          <w:rStyle w:val="Fotnotsreferens"/>
        </w:rPr>
        <w:footnoteReference w:id="2"/>
      </w:r>
    </w:p>
    <w:tbl>
      <w:tblPr>
        <w:tblW w:w="5000" w:type="pct"/>
        <w:tblCellMar>
          <w:left w:w="125" w:type="dxa"/>
          <w:right w:w="125" w:type="dxa"/>
        </w:tblCellMar>
        <w:tblLook w:val="0000" w:firstRow="0" w:lastRow="0" w:firstColumn="0" w:lastColumn="0" w:noHBand="0" w:noVBand="0"/>
      </w:tblPr>
      <w:tblGrid>
        <w:gridCol w:w="2948"/>
        <w:gridCol w:w="2949"/>
      </w:tblGrid>
      <w:tr w:rsidR="00CE59E7" w:rsidRPr="00892DD8" w14:paraId="2E752A04" w14:textId="77777777" w:rsidTr="00D26EBF">
        <w:tc>
          <w:tcPr>
            <w:tcW w:w="2500" w:type="pct"/>
            <w:shd w:val="clear" w:color="auto" w:fill="auto"/>
            <w:tcMar>
              <w:left w:w="0" w:type="dxa"/>
            </w:tcMar>
          </w:tcPr>
          <w:p w14:paraId="00B492A7" w14:textId="32BE45B6" w:rsidR="00CE59E7" w:rsidRPr="00892DD8" w:rsidRDefault="00CE59E7" w:rsidP="00CE59E7">
            <w:pPr>
              <w:pStyle w:val="Brdtextmedindrag"/>
              <w:ind w:firstLine="0"/>
              <w:rPr>
                <w:spacing w:val="-2"/>
              </w:rPr>
            </w:pPr>
            <w:r w:rsidRPr="00892DD8">
              <w:rPr>
                <w:spacing w:val="-2"/>
              </w:rPr>
              <w:t xml:space="preserve">Med förhandlingsklausul avses i denna lag bestämmelse i hyresavtal </w:t>
            </w:r>
            <w:r w:rsidRPr="00892DD8">
              <w:rPr>
                <w:i/>
                <w:iCs/>
                <w:spacing w:val="-2"/>
              </w:rPr>
              <w:t>varigenom</w:t>
            </w:r>
            <w:r w:rsidRPr="00892DD8">
              <w:rPr>
                <w:spacing w:val="-2"/>
              </w:rPr>
              <w:t xml:space="preserve"> hyresgäst, sedan för</w:t>
            </w:r>
            <w:r w:rsidRPr="00892DD8">
              <w:rPr>
                <w:spacing w:val="-2"/>
              </w:rPr>
              <w:softHyphen/>
              <w:t xml:space="preserve">handlingsordning kommit till stånd enligt denna lag, </w:t>
            </w:r>
            <w:r w:rsidRPr="00892DD8">
              <w:rPr>
                <w:i/>
                <w:iCs/>
                <w:spacing w:val="-2"/>
              </w:rPr>
              <w:t>förbinder sig</w:t>
            </w:r>
            <w:r w:rsidRPr="00892DD8">
              <w:rPr>
                <w:spacing w:val="-2"/>
              </w:rPr>
              <w:t xml:space="preserve"> att gentemot honom får tillämpas be</w:t>
            </w:r>
            <w:r w:rsidRPr="00892DD8">
              <w:rPr>
                <w:spacing w:val="-2"/>
              </w:rPr>
              <w:softHyphen/>
              <w:t xml:space="preserve">stämmelse om hyra eller annat hyresvillkor, </w:t>
            </w:r>
            <w:r w:rsidRPr="00892DD8">
              <w:rPr>
                <w:i/>
                <w:iCs/>
                <w:spacing w:val="-2"/>
              </w:rPr>
              <w:t>varom</w:t>
            </w:r>
            <w:r w:rsidRPr="00892DD8">
              <w:rPr>
                <w:spacing w:val="-2"/>
              </w:rPr>
              <w:t xml:space="preserve"> överenskom</w:t>
            </w:r>
            <w:r w:rsidRPr="00892DD8">
              <w:rPr>
                <w:spacing w:val="-2"/>
              </w:rPr>
              <w:softHyphen/>
              <w:t>melse</w:t>
            </w:r>
            <w:r w:rsidRPr="00892DD8">
              <w:rPr>
                <w:i/>
                <w:iCs/>
                <w:spacing w:val="-2"/>
              </w:rPr>
              <w:t xml:space="preserve"> träffas</w:t>
            </w:r>
            <w:r w:rsidRPr="00892DD8">
              <w:rPr>
                <w:spacing w:val="-2"/>
              </w:rPr>
              <w:t xml:space="preserve"> </w:t>
            </w:r>
            <w:r w:rsidRPr="00892DD8">
              <w:rPr>
                <w:i/>
                <w:iCs/>
                <w:spacing w:val="-2"/>
              </w:rPr>
              <w:t>på grundval</w:t>
            </w:r>
            <w:r w:rsidRPr="00892DD8">
              <w:rPr>
                <w:spacing w:val="-2"/>
              </w:rPr>
              <w:t xml:space="preserve"> av för</w:t>
            </w:r>
            <w:r w:rsidRPr="00892DD8">
              <w:rPr>
                <w:spacing w:val="-2"/>
              </w:rPr>
              <w:softHyphen/>
              <w:t>handlingsordningen (förhandlings</w:t>
            </w:r>
            <w:r w:rsidRPr="00892DD8">
              <w:rPr>
                <w:spacing w:val="-2"/>
              </w:rPr>
              <w:softHyphen/>
              <w:t>överenskommelse).</w:t>
            </w:r>
          </w:p>
          <w:p w14:paraId="2A6ACAF7" w14:textId="77777777" w:rsidR="00CE59E7" w:rsidRPr="00892DD8" w:rsidRDefault="00CE59E7" w:rsidP="00CE59E7">
            <w:pPr>
              <w:pStyle w:val="Brdtextmedindrag"/>
              <w:rPr>
                <w:spacing w:val="-2"/>
              </w:rPr>
            </w:pPr>
          </w:p>
          <w:p w14:paraId="5DF92558" w14:textId="77777777" w:rsidR="00CE59E7" w:rsidRPr="00892DD8" w:rsidRDefault="00CE59E7" w:rsidP="00CE59E7">
            <w:pPr>
              <w:pStyle w:val="Brdtextmedindrag"/>
              <w:ind w:firstLine="0"/>
              <w:rPr>
                <w:spacing w:val="-2"/>
              </w:rPr>
            </w:pPr>
          </w:p>
          <w:p w14:paraId="27D8B6E3" w14:textId="3D82F724" w:rsidR="00CE59E7" w:rsidRPr="00892DD8" w:rsidRDefault="00CE59E7" w:rsidP="00CE59E7">
            <w:pPr>
              <w:pStyle w:val="Brdtextmedindrag"/>
              <w:rPr>
                <w:spacing w:val="-2"/>
              </w:rPr>
            </w:pPr>
            <w:r w:rsidRPr="00892DD8">
              <w:rPr>
                <w:i/>
                <w:iCs/>
                <w:spacing w:val="-2"/>
              </w:rPr>
              <w:t xml:space="preserve">Tvist </w:t>
            </w:r>
            <w:r w:rsidRPr="00892DD8">
              <w:rPr>
                <w:spacing w:val="-2"/>
              </w:rPr>
              <w:t xml:space="preserve">om </w:t>
            </w:r>
            <w:r w:rsidRPr="00892DD8">
              <w:rPr>
                <w:i/>
                <w:iCs/>
                <w:spacing w:val="-2"/>
              </w:rPr>
              <w:t>införande</w:t>
            </w:r>
            <w:r w:rsidRPr="00892DD8">
              <w:rPr>
                <w:spacing w:val="-2"/>
              </w:rPr>
              <w:t xml:space="preserve"> eller </w:t>
            </w:r>
            <w:r w:rsidRPr="00892DD8">
              <w:rPr>
                <w:i/>
                <w:iCs/>
                <w:spacing w:val="-2"/>
              </w:rPr>
              <w:t>slopande av</w:t>
            </w:r>
            <w:r w:rsidRPr="00892DD8">
              <w:rPr>
                <w:spacing w:val="-2"/>
              </w:rPr>
              <w:t xml:space="preserve"> förhandlingsklausul i hyresavtal kan </w:t>
            </w:r>
            <w:r w:rsidRPr="00892DD8">
              <w:rPr>
                <w:i/>
                <w:spacing w:val="-2"/>
              </w:rPr>
              <w:t>hänskjutas till prövning</w:t>
            </w:r>
            <w:r w:rsidRPr="00892DD8">
              <w:rPr>
                <w:spacing w:val="-2"/>
              </w:rPr>
              <w:t xml:space="preserve"> av hyres</w:t>
            </w:r>
            <w:r w:rsidRPr="00892DD8">
              <w:rPr>
                <w:spacing w:val="-2"/>
              </w:rPr>
              <w:softHyphen/>
              <w:t>nämnd enligt 12 kap. 51 § första stycket andra meningen eller 54</w:t>
            </w:r>
            <w:r w:rsidR="00EE68A2" w:rsidRPr="00892DD8">
              <w:rPr>
                <w:spacing w:val="-2"/>
              </w:rPr>
              <w:t> </w:t>
            </w:r>
            <w:r w:rsidRPr="00892DD8">
              <w:rPr>
                <w:spacing w:val="-2"/>
              </w:rPr>
              <w:t xml:space="preserve">§ jordabalken. Om hyresgästen har </w:t>
            </w:r>
            <w:r w:rsidRPr="00892DD8">
              <w:rPr>
                <w:i/>
                <w:iCs/>
                <w:spacing w:val="-2"/>
              </w:rPr>
              <w:t>gett</w:t>
            </w:r>
            <w:r w:rsidRPr="00892DD8">
              <w:rPr>
                <w:spacing w:val="-2"/>
              </w:rPr>
              <w:t xml:space="preserve"> sin uppfattning </w:t>
            </w:r>
            <w:r w:rsidRPr="00892DD8">
              <w:rPr>
                <w:i/>
                <w:iCs/>
                <w:spacing w:val="-2"/>
              </w:rPr>
              <w:t>till känna</w:t>
            </w:r>
            <w:r w:rsidRPr="00892DD8">
              <w:rPr>
                <w:spacing w:val="-2"/>
              </w:rPr>
              <w:t xml:space="preserve">, </w:t>
            </w:r>
            <w:r w:rsidRPr="00892DD8">
              <w:rPr>
                <w:i/>
                <w:iCs/>
                <w:spacing w:val="-2"/>
              </w:rPr>
              <w:t xml:space="preserve">skall </w:t>
            </w:r>
            <w:r w:rsidRPr="00892DD8">
              <w:rPr>
                <w:spacing w:val="-2"/>
              </w:rPr>
              <w:t xml:space="preserve">hyresnämnden avgöra tvisten i enlighet med denna, </w:t>
            </w:r>
            <w:r w:rsidRPr="00892DD8">
              <w:rPr>
                <w:i/>
                <w:iCs/>
                <w:spacing w:val="-2"/>
              </w:rPr>
              <w:t>såvida</w:t>
            </w:r>
            <w:r w:rsidRPr="00892DD8">
              <w:rPr>
                <w:spacing w:val="-2"/>
              </w:rPr>
              <w:t xml:space="preserve"> inte syn</w:t>
            </w:r>
            <w:r w:rsidR="00552454" w:rsidRPr="00892DD8">
              <w:rPr>
                <w:spacing w:val="-2"/>
              </w:rPr>
              <w:softHyphen/>
            </w:r>
            <w:r w:rsidRPr="00892DD8">
              <w:rPr>
                <w:spacing w:val="-2"/>
              </w:rPr>
              <w:t xml:space="preserve">nerliga skäl talar emot det. Om hyresgästen inte har </w:t>
            </w:r>
            <w:r w:rsidRPr="00892DD8">
              <w:rPr>
                <w:i/>
                <w:iCs/>
                <w:spacing w:val="-2"/>
              </w:rPr>
              <w:t>gett</w:t>
            </w:r>
            <w:r w:rsidRPr="00892DD8">
              <w:rPr>
                <w:spacing w:val="-2"/>
              </w:rPr>
              <w:t xml:space="preserve"> sin uppfatt</w:t>
            </w:r>
            <w:r w:rsidRPr="00892DD8">
              <w:rPr>
                <w:spacing w:val="-2"/>
              </w:rPr>
              <w:softHyphen/>
              <w:t xml:space="preserve">ning </w:t>
            </w:r>
            <w:r w:rsidRPr="00892DD8">
              <w:rPr>
                <w:i/>
                <w:iCs/>
                <w:spacing w:val="-2"/>
              </w:rPr>
              <w:t>till känna</w:t>
            </w:r>
            <w:r w:rsidRPr="00892DD8">
              <w:rPr>
                <w:spacing w:val="-2"/>
              </w:rPr>
              <w:t xml:space="preserve">, </w:t>
            </w:r>
            <w:r w:rsidRPr="00892DD8">
              <w:rPr>
                <w:i/>
                <w:iCs/>
                <w:spacing w:val="-2"/>
              </w:rPr>
              <w:t xml:space="preserve">skall </w:t>
            </w:r>
            <w:r w:rsidRPr="00892DD8">
              <w:rPr>
                <w:spacing w:val="-2"/>
              </w:rPr>
              <w:t>hyresnämnden avgöra tvisten i enlighet med hyres</w:t>
            </w:r>
            <w:r w:rsidR="00552454" w:rsidRPr="00892DD8">
              <w:rPr>
                <w:spacing w:val="-2"/>
              </w:rPr>
              <w:softHyphen/>
            </w:r>
            <w:r w:rsidRPr="00892DD8">
              <w:rPr>
                <w:spacing w:val="-2"/>
              </w:rPr>
              <w:t>värdens uppfattning.</w:t>
            </w:r>
          </w:p>
          <w:p w14:paraId="4E611DF3" w14:textId="011BDCF8" w:rsidR="00CE59E7" w:rsidRPr="00892DD8" w:rsidRDefault="00CE59E7" w:rsidP="00CE59E7">
            <w:pPr>
              <w:pStyle w:val="Brdtextmedindrag"/>
              <w:rPr>
                <w:spacing w:val="-2"/>
              </w:rPr>
            </w:pPr>
            <w:r w:rsidRPr="00892DD8">
              <w:rPr>
                <w:spacing w:val="-2"/>
              </w:rPr>
              <w:t>Om det finns särskilda skäl, får hyresnämnden besluta att införandet eller slopandet av en förhandlings</w:t>
            </w:r>
            <w:r w:rsidRPr="00892DD8">
              <w:rPr>
                <w:spacing w:val="-2"/>
              </w:rPr>
              <w:softHyphen/>
              <w:t xml:space="preserve">klausul </w:t>
            </w:r>
            <w:r w:rsidRPr="00892DD8">
              <w:rPr>
                <w:i/>
                <w:iCs/>
                <w:spacing w:val="-2"/>
              </w:rPr>
              <w:t>skall</w:t>
            </w:r>
            <w:r w:rsidRPr="00892DD8">
              <w:rPr>
                <w:spacing w:val="-2"/>
              </w:rPr>
              <w:t xml:space="preserve"> gälla först från och med en viss dag.</w:t>
            </w:r>
          </w:p>
        </w:tc>
        <w:tc>
          <w:tcPr>
            <w:tcW w:w="2500" w:type="pct"/>
            <w:shd w:val="clear" w:color="auto" w:fill="auto"/>
            <w:tcMar>
              <w:right w:w="0" w:type="dxa"/>
            </w:tcMar>
          </w:tcPr>
          <w:p w14:paraId="49E5B2F6" w14:textId="687F9FE4" w:rsidR="00CE59E7" w:rsidRPr="00892DD8" w:rsidRDefault="00CE59E7" w:rsidP="00CE59E7">
            <w:pPr>
              <w:pStyle w:val="Brdtextmedindrag"/>
              <w:ind w:firstLine="0"/>
              <w:rPr>
                <w:spacing w:val="-2"/>
              </w:rPr>
            </w:pPr>
            <w:r w:rsidRPr="00892DD8">
              <w:rPr>
                <w:spacing w:val="-2"/>
              </w:rPr>
              <w:t xml:space="preserve">Med </w:t>
            </w:r>
            <w:r w:rsidRPr="00892DD8">
              <w:rPr>
                <w:i/>
                <w:iCs/>
                <w:spacing w:val="-2"/>
              </w:rPr>
              <w:t>en</w:t>
            </w:r>
            <w:r w:rsidRPr="00892DD8">
              <w:rPr>
                <w:spacing w:val="-2"/>
              </w:rPr>
              <w:t xml:space="preserve"> förhandlingsklausul avses i denna lag </w:t>
            </w:r>
            <w:r w:rsidRPr="00892DD8">
              <w:rPr>
                <w:i/>
                <w:iCs/>
                <w:spacing w:val="-2"/>
              </w:rPr>
              <w:t>en</w:t>
            </w:r>
            <w:r w:rsidRPr="00892DD8">
              <w:rPr>
                <w:spacing w:val="-2"/>
              </w:rPr>
              <w:t xml:space="preserve"> bestämmelse i </w:t>
            </w:r>
            <w:r w:rsidRPr="00892DD8">
              <w:rPr>
                <w:i/>
                <w:iCs/>
                <w:spacing w:val="-2"/>
              </w:rPr>
              <w:t xml:space="preserve">ett </w:t>
            </w:r>
            <w:r w:rsidRPr="00892DD8">
              <w:rPr>
                <w:spacing w:val="-2"/>
              </w:rPr>
              <w:t xml:space="preserve">hyresavtal </w:t>
            </w:r>
            <w:r w:rsidRPr="00892DD8">
              <w:rPr>
                <w:i/>
                <w:iCs/>
                <w:spacing w:val="-2"/>
              </w:rPr>
              <w:t>genom vilken en</w:t>
            </w:r>
            <w:r w:rsidRPr="00892DD8">
              <w:rPr>
                <w:spacing w:val="-2"/>
              </w:rPr>
              <w:t xml:space="preserve"> hyres</w:t>
            </w:r>
            <w:r w:rsidRPr="00892DD8">
              <w:rPr>
                <w:spacing w:val="-2"/>
              </w:rPr>
              <w:softHyphen/>
              <w:t xml:space="preserve">gäst, sedan </w:t>
            </w:r>
            <w:r w:rsidRPr="00892DD8">
              <w:rPr>
                <w:i/>
                <w:iCs/>
                <w:spacing w:val="-2"/>
              </w:rPr>
              <w:t xml:space="preserve">en </w:t>
            </w:r>
            <w:r w:rsidRPr="00892DD8">
              <w:rPr>
                <w:spacing w:val="-2"/>
              </w:rPr>
              <w:t>förhandlings</w:t>
            </w:r>
            <w:r w:rsidRPr="00892DD8">
              <w:rPr>
                <w:spacing w:val="-2"/>
              </w:rPr>
              <w:softHyphen/>
              <w:t xml:space="preserve">ordning kommit till stånd enligt denna lag, </w:t>
            </w:r>
            <w:r w:rsidRPr="00892DD8">
              <w:rPr>
                <w:i/>
                <w:iCs/>
                <w:spacing w:val="-2"/>
              </w:rPr>
              <w:t>godkänner</w:t>
            </w:r>
            <w:r w:rsidRPr="00892DD8">
              <w:rPr>
                <w:spacing w:val="-2"/>
              </w:rPr>
              <w:t xml:space="preserve"> att </w:t>
            </w:r>
            <w:r w:rsidRPr="00892DD8">
              <w:rPr>
                <w:i/>
                <w:iCs/>
                <w:spacing w:val="-2"/>
              </w:rPr>
              <w:t xml:space="preserve">det </w:t>
            </w:r>
            <w:r w:rsidRPr="00892DD8">
              <w:rPr>
                <w:spacing w:val="-2"/>
              </w:rPr>
              <w:t xml:space="preserve">gentemot honom </w:t>
            </w:r>
            <w:r w:rsidRPr="00892DD8">
              <w:rPr>
                <w:i/>
                <w:iCs/>
                <w:spacing w:val="-2"/>
              </w:rPr>
              <w:t xml:space="preserve">eller henne </w:t>
            </w:r>
            <w:r w:rsidRPr="00892DD8">
              <w:rPr>
                <w:spacing w:val="-2"/>
              </w:rPr>
              <w:t xml:space="preserve">får tillämpas </w:t>
            </w:r>
            <w:r w:rsidRPr="00892DD8">
              <w:rPr>
                <w:i/>
                <w:iCs/>
                <w:spacing w:val="-2"/>
              </w:rPr>
              <w:t>en</w:t>
            </w:r>
            <w:r w:rsidRPr="00892DD8">
              <w:rPr>
                <w:spacing w:val="-2"/>
              </w:rPr>
              <w:t xml:space="preserve"> be</w:t>
            </w:r>
            <w:r w:rsidRPr="00892DD8">
              <w:rPr>
                <w:spacing w:val="-2"/>
              </w:rPr>
              <w:softHyphen/>
              <w:t>stäm</w:t>
            </w:r>
            <w:r w:rsidRPr="00892DD8">
              <w:rPr>
                <w:spacing w:val="-2"/>
              </w:rPr>
              <w:softHyphen/>
              <w:t xml:space="preserve">melse om hyra eller </w:t>
            </w:r>
            <w:r w:rsidRPr="00892DD8">
              <w:rPr>
                <w:i/>
                <w:iCs/>
                <w:spacing w:val="-2"/>
              </w:rPr>
              <w:t xml:space="preserve">något </w:t>
            </w:r>
            <w:r w:rsidRPr="00892DD8">
              <w:rPr>
                <w:spacing w:val="-2"/>
              </w:rPr>
              <w:t xml:space="preserve">annat hyresvillkor </w:t>
            </w:r>
            <w:r w:rsidRPr="00892DD8">
              <w:rPr>
                <w:i/>
                <w:iCs/>
                <w:spacing w:val="-2"/>
              </w:rPr>
              <w:t>som det har in</w:t>
            </w:r>
            <w:r w:rsidRPr="00892DD8">
              <w:rPr>
                <w:i/>
                <w:iCs/>
                <w:spacing w:val="-2"/>
              </w:rPr>
              <w:softHyphen/>
              <w:t xml:space="preserve">gåtts en </w:t>
            </w:r>
            <w:r w:rsidRPr="00892DD8">
              <w:rPr>
                <w:spacing w:val="-2"/>
              </w:rPr>
              <w:t xml:space="preserve">överenskommelse </w:t>
            </w:r>
            <w:r w:rsidRPr="00892DD8">
              <w:rPr>
                <w:i/>
                <w:iCs/>
                <w:spacing w:val="-2"/>
              </w:rPr>
              <w:t>om</w:t>
            </w:r>
            <w:r w:rsidRPr="00892DD8">
              <w:rPr>
                <w:spacing w:val="-2"/>
              </w:rPr>
              <w:t xml:space="preserve"> </w:t>
            </w:r>
            <w:r w:rsidRPr="00892DD8">
              <w:rPr>
                <w:i/>
                <w:iCs/>
                <w:spacing w:val="-2"/>
              </w:rPr>
              <w:t xml:space="preserve">med stöd </w:t>
            </w:r>
            <w:r w:rsidRPr="00892DD8">
              <w:rPr>
                <w:spacing w:val="-2"/>
              </w:rPr>
              <w:t xml:space="preserve">av förhandlingsordningen </w:t>
            </w:r>
            <w:r w:rsidRPr="00892DD8">
              <w:rPr>
                <w:i/>
                <w:iCs/>
                <w:spacing w:val="-2"/>
              </w:rPr>
              <w:t>eller den för</w:t>
            </w:r>
            <w:r w:rsidRPr="00892DD8">
              <w:rPr>
                <w:i/>
                <w:iCs/>
                <w:spacing w:val="-2"/>
              </w:rPr>
              <w:softHyphen/>
              <w:t>handlingsordning som er</w:t>
            </w:r>
            <w:r w:rsidRPr="00892DD8">
              <w:rPr>
                <w:i/>
                <w:iCs/>
                <w:spacing w:val="-2"/>
              </w:rPr>
              <w:softHyphen/>
              <w:t>satt denna</w:t>
            </w:r>
            <w:r w:rsidRPr="00892DD8">
              <w:rPr>
                <w:spacing w:val="-2"/>
              </w:rPr>
              <w:t xml:space="preserve"> (förhandlingsöverens</w:t>
            </w:r>
            <w:r w:rsidRPr="00892DD8">
              <w:rPr>
                <w:spacing w:val="-2"/>
              </w:rPr>
              <w:softHyphen/>
              <w:t>kom</w:t>
            </w:r>
            <w:r w:rsidRPr="00892DD8">
              <w:rPr>
                <w:spacing w:val="-2"/>
              </w:rPr>
              <w:softHyphen/>
              <w:t>mel</w:t>
            </w:r>
            <w:r w:rsidRPr="00892DD8">
              <w:rPr>
                <w:spacing w:val="-2"/>
              </w:rPr>
              <w:softHyphen/>
              <w:t>se).</w:t>
            </w:r>
          </w:p>
          <w:p w14:paraId="0C0F5C7D" w14:textId="4C0440DD" w:rsidR="00CE59E7" w:rsidRPr="00892DD8" w:rsidRDefault="00CE59E7" w:rsidP="00CE59E7">
            <w:pPr>
              <w:pStyle w:val="Brdtextmedindrag"/>
              <w:rPr>
                <w:spacing w:val="-2"/>
              </w:rPr>
            </w:pPr>
            <w:r w:rsidRPr="00892DD8">
              <w:rPr>
                <w:i/>
                <w:iCs/>
                <w:spacing w:val="-2"/>
              </w:rPr>
              <w:t>En tvist</w:t>
            </w:r>
            <w:r w:rsidRPr="00892DD8">
              <w:rPr>
                <w:spacing w:val="-2"/>
              </w:rPr>
              <w:t xml:space="preserve"> om </w:t>
            </w:r>
            <w:r w:rsidRPr="00892DD8">
              <w:rPr>
                <w:i/>
                <w:iCs/>
                <w:spacing w:val="-2"/>
              </w:rPr>
              <w:t>att</w:t>
            </w:r>
            <w:r w:rsidRPr="00892DD8">
              <w:rPr>
                <w:spacing w:val="-2"/>
              </w:rPr>
              <w:t xml:space="preserve"> </w:t>
            </w:r>
            <w:r w:rsidRPr="00892DD8">
              <w:rPr>
                <w:i/>
                <w:iCs/>
                <w:spacing w:val="-2"/>
              </w:rPr>
              <w:t>införa</w:t>
            </w:r>
            <w:r w:rsidRPr="00892DD8">
              <w:rPr>
                <w:spacing w:val="-2"/>
              </w:rPr>
              <w:t xml:space="preserve"> eller </w:t>
            </w:r>
            <w:r w:rsidRPr="00892DD8">
              <w:rPr>
                <w:i/>
                <w:iCs/>
                <w:spacing w:val="-2"/>
              </w:rPr>
              <w:t>slopa</w:t>
            </w:r>
            <w:r w:rsidRPr="00892DD8">
              <w:rPr>
                <w:spacing w:val="-2"/>
              </w:rPr>
              <w:t xml:space="preserve"> </w:t>
            </w:r>
            <w:r w:rsidRPr="00892DD8">
              <w:rPr>
                <w:i/>
                <w:iCs/>
                <w:spacing w:val="-2"/>
              </w:rPr>
              <w:t xml:space="preserve">en </w:t>
            </w:r>
            <w:r w:rsidRPr="00892DD8">
              <w:rPr>
                <w:spacing w:val="-2"/>
              </w:rPr>
              <w:t xml:space="preserve">förhandlingsklausul i </w:t>
            </w:r>
            <w:r w:rsidRPr="00892DD8">
              <w:rPr>
                <w:i/>
                <w:iCs/>
                <w:spacing w:val="-2"/>
              </w:rPr>
              <w:t xml:space="preserve">ett </w:t>
            </w:r>
            <w:r w:rsidRPr="00892DD8">
              <w:rPr>
                <w:spacing w:val="-2"/>
              </w:rPr>
              <w:t>hyres</w:t>
            </w:r>
            <w:r w:rsidRPr="00892DD8">
              <w:rPr>
                <w:spacing w:val="-2"/>
              </w:rPr>
              <w:softHyphen/>
              <w:t xml:space="preserve">avtal kan </w:t>
            </w:r>
            <w:r w:rsidRPr="00892DD8">
              <w:rPr>
                <w:i/>
                <w:spacing w:val="-2"/>
              </w:rPr>
              <w:t>prövas</w:t>
            </w:r>
            <w:r w:rsidRPr="00892DD8">
              <w:rPr>
                <w:spacing w:val="-2"/>
              </w:rPr>
              <w:t xml:space="preserve"> av hyresnämnd en</w:t>
            </w:r>
            <w:r w:rsidR="00A7163B" w:rsidRPr="00892DD8">
              <w:rPr>
                <w:spacing w:val="-2"/>
              </w:rPr>
              <w:softHyphen/>
            </w:r>
            <w:r w:rsidRPr="00892DD8">
              <w:rPr>
                <w:spacing w:val="-2"/>
              </w:rPr>
              <w:t>ligt 12 kap. 51 § första stycket andra meningen eller 54 § jorda</w:t>
            </w:r>
            <w:r w:rsidRPr="00892DD8">
              <w:rPr>
                <w:spacing w:val="-2"/>
              </w:rPr>
              <w:softHyphen/>
              <w:t xml:space="preserve">balken. Om hyresgästen har </w:t>
            </w:r>
            <w:r w:rsidRPr="00892DD8">
              <w:rPr>
                <w:i/>
                <w:iCs/>
                <w:spacing w:val="-2"/>
              </w:rPr>
              <w:t>angett</w:t>
            </w:r>
            <w:r w:rsidRPr="00892DD8">
              <w:rPr>
                <w:spacing w:val="-2"/>
              </w:rPr>
              <w:t xml:space="preserve"> sin upp</w:t>
            </w:r>
            <w:r w:rsidR="00552454" w:rsidRPr="00892DD8">
              <w:rPr>
                <w:spacing w:val="-2"/>
              </w:rPr>
              <w:softHyphen/>
            </w:r>
            <w:r w:rsidRPr="00892DD8">
              <w:rPr>
                <w:spacing w:val="-2"/>
              </w:rPr>
              <w:t xml:space="preserve">fattning, </w:t>
            </w:r>
            <w:r w:rsidRPr="00892DD8">
              <w:rPr>
                <w:i/>
                <w:iCs/>
                <w:spacing w:val="-2"/>
              </w:rPr>
              <w:t>ska</w:t>
            </w:r>
            <w:r w:rsidRPr="00892DD8">
              <w:rPr>
                <w:spacing w:val="-2"/>
              </w:rPr>
              <w:t xml:space="preserve"> hyresnämnden avgöra tvisten i enlighet med denna, </w:t>
            </w:r>
            <w:r w:rsidRPr="00892DD8">
              <w:rPr>
                <w:i/>
                <w:iCs/>
                <w:spacing w:val="-2"/>
              </w:rPr>
              <w:t>om</w:t>
            </w:r>
            <w:r w:rsidRPr="00892DD8">
              <w:rPr>
                <w:spacing w:val="-2"/>
              </w:rPr>
              <w:t xml:space="preserve"> inte synnerliga skäl talar emot det. Om hyresgästen inte har </w:t>
            </w:r>
            <w:r w:rsidRPr="00892DD8">
              <w:rPr>
                <w:i/>
                <w:iCs/>
                <w:spacing w:val="-2"/>
              </w:rPr>
              <w:t>angett</w:t>
            </w:r>
            <w:r w:rsidRPr="00892DD8">
              <w:rPr>
                <w:spacing w:val="-2"/>
              </w:rPr>
              <w:t xml:space="preserve"> sin upp</w:t>
            </w:r>
            <w:r w:rsidR="00552454" w:rsidRPr="00892DD8">
              <w:rPr>
                <w:spacing w:val="-2"/>
              </w:rPr>
              <w:softHyphen/>
            </w:r>
            <w:r w:rsidRPr="00892DD8">
              <w:rPr>
                <w:spacing w:val="-2"/>
              </w:rPr>
              <w:t xml:space="preserve">fattning, </w:t>
            </w:r>
            <w:r w:rsidRPr="00892DD8">
              <w:rPr>
                <w:i/>
                <w:iCs/>
                <w:spacing w:val="-2"/>
              </w:rPr>
              <w:t>ska</w:t>
            </w:r>
            <w:r w:rsidRPr="00892DD8">
              <w:rPr>
                <w:spacing w:val="-2"/>
              </w:rPr>
              <w:t xml:space="preserve"> hyres</w:t>
            </w:r>
            <w:r w:rsidRPr="00892DD8">
              <w:rPr>
                <w:spacing w:val="-2"/>
              </w:rPr>
              <w:softHyphen/>
              <w:t>nämnden avgöra tvisten i enlighet med hyresvärdens uppfattning.</w:t>
            </w:r>
          </w:p>
          <w:p w14:paraId="445BE813" w14:textId="77777777" w:rsidR="00CE59E7" w:rsidRPr="00892DD8" w:rsidRDefault="00CE59E7" w:rsidP="00CE59E7">
            <w:pPr>
              <w:pStyle w:val="Brdtextmedindrag"/>
              <w:rPr>
                <w:spacing w:val="-2"/>
              </w:rPr>
            </w:pPr>
          </w:p>
          <w:p w14:paraId="7EC6DF65" w14:textId="101D2899" w:rsidR="00CE59E7" w:rsidRPr="00892DD8" w:rsidRDefault="00CE59E7" w:rsidP="00CE59E7">
            <w:pPr>
              <w:pStyle w:val="Brdtextmedindrag"/>
              <w:rPr>
                <w:spacing w:val="-2"/>
              </w:rPr>
            </w:pPr>
            <w:r w:rsidRPr="00892DD8">
              <w:rPr>
                <w:spacing w:val="-2"/>
              </w:rPr>
              <w:t>Om det finns särskilda skäl, får hyresnämnden besluta att införandet eller slopandet av en förhandlings</w:t>
            </w:r>
            <w:r w:rsidR="00866582" w:rsidRPr="00892DD8">
              <w:rPr>
                <w:spacing w:val="-2"/>
              </w:rPr>
              <w:softHyphen/>
            </w:r>
            <w:r w:rsidRPr="00892DD8">
              <w:rPr>
                <w:spacing w:val="-2"/>
              </w:rPr>
              <w:t xml:space="preserve">klausul </w:t>
            </w:r>
            <w:r w:rsidRPr="00892DD8">
              <w:rPr>
                <w:i/>
                <w:iCs/>
                <w:spacing w:val="-2"/>
              </w:rPr>
              <w:t>ska</w:t>
            </w:r>
            <w:r w:rsidRPr="00892DD8">
              <w:rPr>
                <w:spacing w:val="-2"/>
              </w:rPr>
              <w:t xml:space="preserve"> gälla först från och med en viss dag.</w:t>
            </w:r>
          </w:p>
        </w:tc>
      </w:tr>
    </w:tbl>
    <w:p w14:paraId="760FB85E" w14:textId="3AFE3C73" w:rsidR="00CE59E7" w:rsidRPr="00892DD8" w:rsidRDefault="00CE59E7" w:rsidP="00CE59E7">
      <w:pPr>
        <w:pStyle w:val="Brdtext"/>
        <w:spacing w:before="230"/>
        <w:jc w:val="center"/>
      </w:pPr>
    </w:p>
    <w:p w14:paraId="4661EC55" w14:textId="77777777" w:rsidR="00866582" w:rsidRPr="00892DD8" w:rsidRDefault="00866582" w:rsidP="00866582">
      <w:pPr>
        <w:pStyle w:val="Brdtextmedindrag"/>
      </w:pPr>
    </w:p>
    <w:p w14:paraId="03462439" w14:textId="26B7D915" w:rsidR="00CE59E7" w:rsidRPr="00892DD8" w:rsidRDefault="00CE59E7" w:rsidP="00CE59E7">
      <w:pPr>
        <w:pStyle w:val="Brdtext"/>
        <w:spacing w:before="230"/>
        <w:jc w:val="center"/>
      </w:pPr>
      <w:r w:rsidRPr="00892DD8">
        <w:t>7 §</w:t>
      </w:r>
    </w:p>
    <w:tbl>
      <w:tblPr>
        <w:tblW w:w="5000" w:type="pct"/>
        <w:tblCellMar>
          <w:left w:w="125" w:type="dxa"/>
          <w:right w:w="125" w:type="dxa"/>
        </w:tblCellMar>
        <w:tblLook w:val="0000" w:firstRow="0" w:lastRow="0" w:firstColumn="0" w:lastColumn="0" w:noHBand="0" w:noVBand="0"/>
      </w:tblPr>
      <w:tblGrid>
        <w:gridCol w:w="2948"/>
        <w:gridCol w:w="2949"/>
      </w:tblGrid>
      <w:tr w:rsidR="00CE59E7" w:rsidRPr="00892DD8" w14:paraId="26AB74E3" w14:textId="77777777" w:rsidTr="000A25B8">
        <w:tc>
          <w:tcPr>
            <w:tcW w:w="2500" w:type="pct"/>
            <w:shd w:val="clear" w:color="auto" w:fill="auto"/>
            <w:tcMar>
              <w:left w:w="0" w:type="dxa"/>
            </w:tcMar>
          </w:tcPr>
          <w:p w14:paraId="34E84D63" w14:textId="77777777" w:rsidR="00CE59E7" w:rsidRPr="00892DD8" w:rsidRDefault="00CE59E7" w:rsidP="000A25B8">
            <w:pPr>
              <w:pStyle w:val="Brdtextmedindrag"/>
              <w:ind w:firstLine="0"/>
              <w:rPr>
                <w:i/>
                <w:iCs/>
              </w:rPr>
            </w:pPr>
            <w:r w:rsidRPr="00892DD8">
              <w:t xml:space="preserve">Om </w:t>
            </w:r>
            <w:r w:rsidRPr="00892DD8">
              <w:rPr>
                <w:i/>
                <w:iCs/>
              </w:rPr>
              <w:t>avvikelse</w:t>
            </w:r>
            <w:r w:rsidRPr="00892DD8">
              <w:t xml:space="preserve"> </w:t>
            </w:r>
            <w:r w:rsidRPr="00892DD8">
              <w:rPr>
                <w:i/>
                <w:iCs/>
              </w:rPr>
              <w:t>skall</w:t>
            </w:r>
            <w:r w:rsidRPr="00892DD8">
              <w:t xml:space="preserve"> </w:t>
            </w:r>
            <w:r w:rsidRPr="00892DD8">
              <w:rPr>
                <w:i/>
                <w:iCs/>
              </w:rPr>
              <w:t>gälla</w:t>
            </w:r>
            <w:r w:rsidRPr="00892DD8">
              <w:t xml:space="preserve"> från </w:t>
            </w:r>
            <w:r w:rsidRPr="00892DD8">
              <w:rPr>
                <w:i/>
                <w:iCs/>
              </w:rPr>
              <w:t>vad</w:t>
            </w:r>
            <w:r w:rsidRPr="00892DD8">
              <w:t xml:space="preserve"> som </w:t>
            </w:r>
            <w:r w:rsidRPr="00892DD8">
              <w:rPr>
                <w:i/>
                <w:iCs/>
              </w:rPr>
              <w:t>stadgas</w:t>
            </w:r>
            <w:r w:rsidRPr="00892DD8">
              <w:t xml:space="preserve"> i 5 § andra stycket eller om förhandlingsrätt </w:t>
            </w:r>
            <w:r w:rsidRPr="00892DD8">
              <w:rPr>
                <w:i/>
                <w:iCs/>
              </w:rPr>
              <w:t>skall före</w:t>
            </w:r>
            <w:r w:rsidRPr="00892DD8">
              <w:rPr>
                <w:i/>
                <w:iCs/>
              </w:rPr>
              <w:softHyphen/>
              <w:t>ligga</w:t>
            </w:r>
            <w:r w:rsidRPr="00892DD8">
              <w:t xml:space="preserve"> i fråga som avses i 5 § tredje stycket, </w:t>
            </w:r>
            <w:r w:rsidRPr="00892DD8">
              <w:rPr>
                <w:i/>
                <w:iCs/>
              </w:rPr>
              <w:t xml:space="preserve">skall </w:t>
            </w:r>
            <w:r w:rsidRPr="00892DD8">
              <w:t>detta anges i avtalet om förhandlingsordning</w:t>
            </w:r>
            <w:r w:rsidRPr="00892DD8">
              <w:rPr>
                <w:i/>
                <w:iCs/>
              </w:rPr>
              <w:t>.</w:t>
            </w:r>
          </w:p>
          <w:p w14:paraId="4EEDAF06" w14:textId="77777777" w:rsidR="00CE59E7" w:rsidRPr="00892DD8" w:rsidRDefault="00CE59E7" w:rsidP="000A25B8">
            <w:pPr>
              <w:pStyle w:val="Brdtextmedindrag"/>
            </w:pPr>
          </w:p>
        </w:tc>
        <w:tc>
          <w:tcPr>
            <w:tcW w:w="2500" w:type="pct"/>
            <w:shd w:val="clear" w:color="auto" w:fill="auto"/>
            <w:tcMar>
              <w:right w:w="0" w:type="dxa"/>
            </w:tcMar>
          </w:tcPr>
          <w:p w14:paraId="0F6064C8" w14:textId="0B859FEE" w:rsidR="00CE59E7" w:rsidRPr="00892DD8" w:rsidRDefault="00CE59E7" w:rsidP="000A25B8">
            <w:pPr>
              <w:pStyle w:val="Brdtext"/>
            </w:pPr>
            <w:r w:rsidRPr="00892DD8">
              <w:t xml:space="preserve">Om </w:t>
            </w:r>
            <w:r w:rsidRPr="00892DD8">
              <w:rPr>
                <w:i/>
                <w:iCs/>
              </w:rPr>
              <w:t xml:space="preserve">parterna vill avvika </w:t>
            </w:r>
            <w:r w:rsidRPr="00892DD8">
              <w:t xml:space="preserve">från </w:t>
            </w:r>
            <w:r w:rsidRPr="00892DD8">
              <w:rPr>
                <w:i/>
                <w:iCs/>
              </w:rPr>
              <w:t>det</w:t>
            </w:r>
            <w:r w:rsidRPr="00892DD8">
              <w:t xml:space="preserve"> som </w:t>
            </w:r>
            <w:r w:rsidRPr="00892DD8">
              <w:rPr>
                <w:i/>
                <w:iCs/>
              </w:rPr>
              <w:t>anges</w:t>
            </w:r>
            <w:r w:rsidRPr="00892DD8">
              <w:t xml:space="preserve"> i 5 § andra stycket</w:t>
            </w:r>
            <w:r w:rsidRPr="00892DD8">
              <w:rPr>
                <w:i/>
                <w:iCs/>
              </w:rPr>
              <w:t xml:space="preserve"> </w:t>
            </w:r>
            <w:r w:rsidRPr="00892DD8">
              <w:t xml:space="preserve">eller om </w:t>
            </w:r>
            <w:r w:rsidRPr="00892DD8">
              <w:rPr>
                <w:i/>
                <w:iCs/>
              </w:rPr>
              <w:t xml:space="preserve">de vill att </w:t>
            </w:r>
            <w:r w:rsidRPr="00892DD8">
              <w:t xml:space="preserve">förhandlingsrätt </w:t>
            </w:r>
            <w:r w:rsidRPr="00892DD8">
              <w:rPr>
                <w:i/>
                <w:iCs/>
              </w:rPr>
              <w:t>ska finnas</w:t>
            </w:r>
            <w:r w:rsidRPr="00892DD8">
              <w:t xml:space="preserve"> i </w:t>
            </w:r>
            <w:r w:rsidRPr="00892DD8">
              <w:rPr>
                <w:i/>
                <w:iCs/>
              </w:rPr>
              <w:t xml:space="preserve">en </w:t>
            </w:r>
            <w:r w:rsidRPr="00892DD8">
              <w:t xml:space="preserve">fråga som avses i 5 § tredje stycket, </w:t>
            </w:r>
            <w:r w:rsidRPr="00892DD8">
              <w:rPr>
                <w:i/>
                <w:iCs/>
              </w:rPr>
              <w:t xml:space="preserve">ska </w:t>
            </w:r>
            <w:r w:rsidRPr="00892DD8">
              <w:t>detta anges i avtal</w:t>
            </w:r>
            <w:r w:rsidR="00A7163B" w:rsidRPr="00892DD8">
              <w:softHyphen/>
            </w:r>
            <w:r w:rsidRPr="00892DD8">
              <w:t>et om förhandlingsordning</w:t>
            </w:r>
            <w:r w:rsidRPr="00892DD8">
              <w:rPr>
                <w:i/>
                <w:iCs/>
              </w:rPr>
              <w:t>.</w:t>
            </w:r>
          </w:p>
          <w:p w14:paraId="0006F9D8" w14:textId="0A50FF58" w:rsidR="00CE59E7" w:rsidRPr="00892DD8" w:rsidRDefault="00CE59E7" w:rsidP="000A25B8">
            <w:pPr>
              <w:pStyle w:val="Brdtextmedindrag"/>
            </w:pPr>
            <w:r w:rsidRPr="00892DD8">
              <w:rPr>
                <w:i/>
                <w:iCs/>
              </w:rPr>
              <w:t xml:space="preserve">Om parterna är överens om att en skiljeman ska kunna utses enligt 23 a § för att </w:t>
            </w:r>
            <w:r w:rsidR="00903C0C" w:rsidRPr="00892DD8">
              <w:rPr>
                <w:i/>
                <w:iCs/>
              </w:rPr>
              <w:t xml:space="preserve">pröva </w:t>
            </w:r>
            <w:r w:rsidRPr="00892DD8">
              <w:rPr>
                <w:i/>
                <w:iCs/>
              </w:rPr>
              <w:t>en tvist som avses där, ska det också anges i av</w:t>
            </w:r>
            <w:r w:rsidRPr="00892DD8">
              <w:rPr>
                <w:i/>
                <w:iCs/>
              </w:rPr>
              <w:softHyphen/>
              <w:t xml:space="preserve">talet om förhandlingsordning. </w:t>
            </w:r>
            <w:r w:rsidR="00903C0C" w:rsidRPr="00892DD8">
              <w:rPr>
                <w:i/>
                <w:iCs/>
              </w:rPr>
              <w:t>Mot</w:t>
            </w:r>
            <w:r w:rsidR="00A7163B" w:rsidRPr="00892DD8">
              <w:rPr>
                <w:i/>
                <w:iCs/>
              </w:rPr>
              <w:softHyphen/>
            </w:r>
            <w:r w:rsidR="00903C0C" w:rsidRPr="00892DD8">
              <w:rPr>
                <w:i/>
                <w:iCs/>
              </w:rPr>
              <w:t>svar</w:t>
            </w:r>
            <w:r w:rsidR="00A7163B" w:rsidRPr="00892DD8">
              <w:rPr>
                <w:i/>
                <w:iCs/>
              </w:rPr>
              <w:softHyphen/>
            </w:r>
            <w:r w:rsidR="00903C0C" w:rsidRPr="00892DD8">
              <w:rPr>
                <w:i/>
                <w:iCs/>
              </w:rPr>
              <w:t xml:space="preserve">ande </w:t>
            </w:r>
            <w:r w:rsidRPr="00892DD8">
              <w:rPr>
                <w:i/>
                <w:iCs/>
              </w:rPr>
              <w:t xml:space="preserve">gäller </w:t>
            </w:r>
            <w:r w:rsidR="00903C0C" w:rsidRPr="00892DD8">
              <w:rPr>
                <w:i/>
                <w:iCs/>
              </w:rPr>
              <w:t xml:space="preserve">i fråga om </w:t>
            </w:r>
            <w:r w:rsidRPr="00892DD8">
              <w:rPr>
                <w:i/>
                <w:iCs/>
              </w:rPr>
              <w:t>villkor för att en an</w:t>
            </w:r>
            <w:r w:rsidRPr="00892DD8">
              <w:rPr>
                <w:i/>
                <w:iCs/>
              </w:rPr>
              <w:softHyphen/>
              <w:t>sökan om en skiljeman ska få göras.</w:t>
            </w:r>
          </w:p>
        </w:tc>
      </w:tr>
      <w:tr w:rsidR="00CE59E7" w:rsidRPr="00892DD8" w14:paraId="119D95ED" w14:textId="77777777" w:rsidTr="000A25B8">
        <w:tc>
          <w:tcPr>
            <w:tcW w:w="2500" w:type="pct"/>
            <w:shd w:val="clear" w:color="auto" w:fill="auto"/>
            <w:tcMar>
              <w:left w:w="0" w:type="dxa"/>
            </w:tcMar>
          </w:tcPr>
          <w:p w14:paraId="1AB002C2" w14:textId="77777777" w:rsidR="00CE59E7" w:rsidRPr="00892DD8" w:rsidRDefault="00CE59E7" w:rsidP="000A25B8">
            <w:pPr>
              <w:pStyle w:val="Brdtextmedindrag"/>
            </w:pPr>
            <w:r w:rsidRPr="00892DD8">
              <w:t xml:space="preserve">I avtal om förhandlingsordning </w:t>
            </w:r>
            <w:r w:rsidRPr="00892DD8">
              <w:rPr>
                <w:i/>
                <w:iCs/>
              </w:rPr>
              <w:t>skall</w:t>
            </w:r>
            <w:r w:rsidRPr="00892DD8">
              <w:t xml:space="preserve"> anges </w:t>
            </w:r>
            <w:r w:rsidRPr="00892DD8">
              <w:rPr>
                <w:i/>
                <w:iCs/>
              </w:rPr>
              <w:t>den</w:t>
            </w:r>
            <w:r w:rsidRPr="00892DD8">
              <w:t xml:space="preserve"> tidpunkt </w:t>
            </w:r>
            <w:r w:rsidRPr="00892DD8">
              <w:rPr>
                <w:i/>
                <w:iCs/>
              </w:rPr>
              <w:t>från vilken</w:t>
            </w:r>
            <w:r w:rsidRPr="00892DD8">
              <w:t xml:space="preserve"> förhandlingsordningen </w:t>
            </w:r>
            <w:r w:rsidRPr="00892DD8">
              <w:rPr>
                <w:i/>
                <w:iCs/>
              </w:rPr>
              <w:t>skall</w:t>
            </w:r>
            <w:r w:rsidRPr="00892DD8">
              <w:t xml:space="preserve"> tilläm</w:t>
            </w:r>
            <w:r w:rsidRPr="00892DD8">
              <w:softHyphen/>
              <w:t xml:space="preserve">pas. </w:t>
            </w:r>
            <w:r w:rsidRPr="00892DD8">
              <w:rPr>
                <w:i/>
                <w:iCs/>
              </w:rPr>
              <w:t>Har så ej skett</w:t>
            </w:r>
            <w:r w:rsidRPr="00892DD8">
              <w:t xml:space="preserve"> träder den i kraft omedelbart.</w:t>
            </w:r>
          </w:p>
        </w:tc>
        <w:tc>
          <w:tcPr>
            <w:tcW w:w="2500" w:type="pct"/>
            <w:shd w:val="clear" w:color="auto" w:fill="auto"/>
            <w:tcMar>
              <w:right w:w="0" w:type="dxa"/>
            </w:tcMar>
          </w:tcPr>
          <w:p w14:paraId="6D6688DE" w14:textId="1588C4D6" w:rsidR="00CE59E7" w:rsidRPr="00892DD8" w:rsidRDefault="00CE59E7" w:rsidP="000A25B8">
            <w:pPr>
              <w:pStyle w:val="Brdtextmedindrag"/>
            </w:pPr>
            <w:r w:rsidRPr="00892DD8">
              <w:t xml:space="preserve">I </w:t>
            </w:r>
            <w:r w:rsidRPr="00892DD8">
              <w:rPr>
                <w:i/>
                <w:iCs/>
              </w:rPr>
              <w:t xml:space="preserve">ett </w:t>
            </w:r>
            <w:r w:rsidRPr="00892DD8">
              <w:t>avtal om förhandlingsord</w:t>
            </w:r>
            <w:r w:rsidRPr="00892DD8">
              <w:softHyphen/>
              <w:t xml:space="preserve">ning </w:t>
            </w:r>
            <w:r w:rsidRPr="00892DD8">
              <w:rPr>
                <w:i/>
                <w:iCs/>
              </w:rPr>
              <w:t>ska</w:t>
            </w:r>
            <w:r w:rsidRPr="00892DD8">
              <w:t xml:space="preserve"> </w:t>
            </w:r>
            <w:r w:rsidRPr="00892DD8">
              <w:rPr>
                <w:i/>
                <w:iCs/>
              </w:rPr>
              <w:t xml:space="preserve">det </w:t>
            </w:r>
            <w:r w:rsidRPr="00892DD8">
              <w:t xml:space="preserve">anges </w:t>
            </w:r>
            <w:r w:rsidRPr="00892DD8">
              <w:rPr>
                <w:i/>
                <w:iCs/>
              </w:rPr>
              <w:t xml:space="preserve">från vilken </w:t>
            </w:r>
            <w:r w:rsidRPr="00892DD8">
              <w:t>tid</w:t>
            </w:r>
            <w:r w:rsidRPr="00892DD8">
              <w:softHyphen/>
              <w:t xml:space="preserve">punkt förhandlingsordningen </w:t>
            </w:r>
            <w:r w:rsidRPr="00892DD8">
              <w:rPr>
                <w:i/>
                <w:iCs/>
              </w:rPr>
              <w:t>ska</w:t>
            </w:r>
            <w:r w:rsidRPr="00892DD8">
              <w:t xml:space="preserve"> tillämpas. </w:t>
            </w:r>
            <w:r w:rsidRPr="00892DD8">
              <w:rPr>
                <w:i/>
                <w:iCs/>
              </w:rPr>
              <w:t>Om det inte har angetts</w:t>
            </w:r>
            <w:r w:rsidRPr="00892DD8">
              <w:t xml:space="preserve"> </w:t>
            </w:r>
            <w:r w:rsidRPr="00892DD8">
              <w:rPr>
                <w:i/>
                <w:iCs/>
              </w:rPr>
              <w:t xml:space="preserve">någon tidpunkt </w:t>
            </w:r>
            <w:r w:rsidRPr="00892DD8">
              <w:t>träder den i kraft ome</w:t>
            </w:r>
            <w:r w:rsidR="00866582" w:rsidRPr="00892DD8">
              <w:softHyphen/>
            </w:r>
            <w:r w:rsidRPr="00892DD8">
              <w:t>delbart.</w:t>
            </w:r>
          </w:p>
        </w:tc>
      </w:tr>
    </w:tbl>
    <w:p w14:paraId="658D6084" w14:textId="77777777" w:rsidR="00CE59E7" w:rsidRPr="00892DD8" w:rsidRDefault="00CE59E7" w:rsidP="00CE59E7">
      <w:pPr>
        <w:pStyle w:val="Brdtext"/>
        <w:spacing w:before="230"/>
        <w:jc w:val="center"/>
      </w:pPr>
      <w:r w:rsidRPr="00892DD8">
        <w:t>15 §</w:t>
      </w:r>
    </w:p>
    <w:tbl>
      <w:tblPr>
        <w:tblW w:w="5000" w:type="pct"/>
        <w:tblCellMar>
          <w:left w:w="125" w:type="dxa"/>
          <w:right w:w="125" w:type="dxa"/>
        </w:tblCellMar>
        <w:tblLook w:val="0000" w:firstRow="0" w:lastRow="0" w:firstColumn="0" w:lastColumn="0" w:noHBand="0" w:noVBand="0"/>
      </w:tblPr>
      <w:tblGrid>
        <w:gridCol w:w="2948"/>
        <w:gridCol w:w="2949"/>
      </w:tblGrid>
      <w:tr w:rsidR="00CE59E7" w:rsidRPr="00892DD8" w14:paraId="542CF5FC" w14:textId="77777777" w:rsidTr="000A25B8">
        <w:tc>
          <w:tcPr>
            <w:tcW w:w="2500" w:type="pct"/>
            <w:shd w:val="clear" w:color="auto" w:fill="auto"/>
            <w:tcMar>
              <w:left w:w="0" w:type="dxa"/>
            </w:tcMar>
          </w:tcPr>
          <w:p w14:paraId="7BBC835D" w14:textId="78187829" w:rsidR="00CE59E7" w:rsidRPr="00892DD8" w:rsidRDefault="00CE59E7" w:rsidP="000A25B8">
            <w:pPr>
              <w:pStyle w:val="Brdtextmedindrag"/>
              <w:ind w:firstLine="0"/>
            </w:pPr>
            <w:r w:rsidRPr="00892DD8">
              <w:rPr>
                <w:i/>
                <w:iCs/>
              </w:rPr>
              <w:t>Part</w:t>
            </w:r>
            <w:r w:rsidRPr="00892DD8">
              <w:t xml:space="preserve"> som vill förhandla </w:t>
            </w:r>
            <w:r w:rsidRPr="00892DD8">
              <w:rPr>
                <w:i/>
                <w:iCs/>
              </w:rPr>
              <w:t>skall</w:t>
            </w:r>
            <w:r w:rsidRPr="00892DD8">
              <w:t xml:space="preserve"> göra </w:t>
            </w:r>
            <w:r w:rsidRPr="00411BC8">
              <w:t xml:space="preserve">framställning </w:t>
            </w:r>
            <w:r w:rsidRPr="00411BC8">
              <w:rPr>
                <w:i/>
              </w:rPr>
              <w:t>hos</w:t>
            </w:r>
            <w:r w:rsidRPr="00411BC8">
              <w:t xml:space="preserve"> motparten om </w:t>
            </w:r>
            <w:r w:rsidRPr="00411BC8">
              <w:rPr>
                <w:i/>
                <w:iCs/>
              </w:rPr>
              <w:t>för</w:t>
            </w:r>
            <w:r w:rsidR="00866582" w:rsidRPr="00411BC8">
              <w:rPr>
                <w:i/>
                <w:iCs/>
              </w:rPr>
              <w:softHyphen/>
            </w:r>
            <w:r w:rsidRPr="00411BC8">
              <w:rPr>
                <w:i/>
                <w:iCs/>
              </w:rPr>
              <w:t>handling</w:t>
            </w:r>
            <w:r w:rsidRPr="00411BC8">
              <w:t>. Är både hyresvärd och fastighetsägarorganisation parter en</w:t>
            </w:r>
            <w:r w:rsidR="00866582" w:rsidRPr="00411BC8">
              <w:softHyphen/>
            </w:r>
            <w:r w:rsidRPr="00411BC8">
              <w:t xml:space="preserve">ligt förhandlingsordningen, </w:t>
            </w:r>
            <w:r w:rsidRPr="00411BC8">
              <w:rPr>
                <w:i/>
                <w:iCs/>
              </w:rPr>
              <w:t>skall</w:t>
            </w:r>
            <w:r w:rsidRPr="00411BC8">
              <w:t xml:space="preserve"> båda </w:t>
            </w:r>
            <w:r w:rsidRPr="00411BC8">
              <w:rPr>
                <w:i/>
                <w:iCs/>
              </w:rPr>
              <w:t xml:space="preserve">påkalla </w:t>
            </w:r>
            <w:r w:rsidRPr="00411BC8">
              <w:t>förhandling och fram-ställning om förhandling från mot</w:t>
            </w:r>
            <w:r w:rsidRPr="00411BC8">
              <w:softHyphen/>
              <w:t>partens sida göras</w:t>
            </w:r>
            <w:r w:rsidRPr="00892DD8">
              <w:t xml:space="preserve"> hos var och en av dem.</w:t>
            </w:r>
          </w:p>
          <w:p w14:paraId="0A0877B5" w14:textId="77777777" w:rsidR="00CE59E7" w:rsidRPr="00892DD8" w:rsidRDefault="00CE59E7" w:rsidP="000A25B8">
            <w:pPr>
              <w:pStyle w:val="Brdtextmedindrag"/>
            </w:pPr>
            <w:r w:rsidRPr="00892DD8">
              <w:rPr>
                <w:i/>
                <w:iCs/>
              </w:rPr>
              <w:t>Framställning</w:t>
            </w:r>
            <w:r w:rsidRPr="00892DD8">
              <w:t xml:space="preserve"> om förhandling </w:t>
            </w:r>
            <w:r w:rsidRPr="00892DD8">
              <w:rPr>
                <w:i/>
                <w:iCs/>
              </w:rPr>
              <w:t>skall</w:t>
            </w:r>
            <w:r w:rsidRPr="00892DD8">
              <w:t xml:space="preserve"> vara skriftlig och ange den eller de frågor </w:t>
            </w:r>
            <w:r w:rsidRPr="00892DD8">
              <w:rPr>
                <w:i/>
                <w:iCs/>
              </w:rPr>
              <w:t>om vilka</w:t>
            </w:r>
            <w:r w:rsidRPr="00892DD8">
              <w:t xml:space="preserve"> förhandling </w:t>
            </w:r>
            <w:r w:rsidRPr="00892DD8">
              <w:rPr>
                <w:i/>
                <w:iCs/>
              </w:rPr>
              <w:t>påkallas</w:t>
            </w:r>
            <w:r w:rsidRPr="00892DD8">
              <w:t>.</w:t>
            </w:r>
          </w:p>
          <w:p w14:paraId="01E5040B" w14:textId="77777777" w:rsidR="00CE59E7" w:rsidRPr="00892DD8" w:rsidRDefault="00CE59E7" w:rsidP="000A25B8">
            <w:pPr>
              <w:pStyle w:val="Brdtextmedindrag"/>
            </w:pPr>
          </w:p>
          <w:p w14:paraId="49D8D0B2" w14:textId="77777777" w:rsidR="00CE59E7" w:rsidRPr="00892DD8" w:rsidRDefault="00CE59E7" w:rsidP="000A25B8">
            <w:pPr>
              <w:pStyle w:val="Brdtextmedindrag"/>
            </w:pPr>
          </w:p>
          <w:p w14:paraId="1DCB0713" w14:textId="77777777" w:rsidR="00CE59E7" w:rsidRPr="00892DD8" w:rsidRDefault="00CE59E7" w:rsidP="000A25B8">
            <w:pPr>
              <w:pStyle w:val="Brdtextmedindrag"/>
            </w:pPr>
          </w:p>
          <w:p w14:paraId="10DB162F" w14:textId="4CABEC4A" w:rsidR="00CE59E7" w:rsidRPr="00892DD8" w:rsidRDefault="00CE59E7" w:rsidP="000A25B8">
            <w:pPr>
              <w:pStyle w:val="Brdtextmedindrag"/>
            </w:pPr>
            <w:r w:rsidRPr="00892DD8">
              <w:rPr>
                <w:i/>
                <w:iCs/>
              </w:rPr>
              <w:t>Sammanträde</w:t>
            </w:r>
            <w:r w:rsidRPr="00892DD8">
              <w:t xml:space="preserve"> för förhandling </w:t>
            </w:r>
            <w:r w:rsidRPr="00892DD8">
              <w:rPr>
                <w:i/>
                <w:iCs/>
              </w:rPr>
              <w:t>skall</w:t>
            </w:r>
            <w:r w:rsidRPr="00892DD8">
              <w:t xml:space="preserve"> hållas inom tre veckor </w:t>
            </w:r>
            <w:r w:rsidRPr="00892DD8">
              <w:rPr>
                <w:i/>
                <w:iCs/>
              </w:rPr>
              <w:t>efter</w:t>
            </w:r>
            <w:r w:rsidRPr="00892DD8">
              <w:t xml:space="preserve"> det att </w:t>
            </w:r>
            <w:r w:rsidRPr="00892DD8">
              <w:rPr>
                <w:i/>
                <w:iCs/>
              </w:rPr>
              <w:t>förhandlingsframställning kom</w:t>
            </w:r>
            <w:r w:rsidR="00866582" w:rsidRPr="00892DD8">
              <w:rPr>
                <w:i/>
                <w:iCs/>
              </w:rPr>
              <w:softHyphen/>
            </w:r>
            <w:r w:rsidRPr="00892DD8">
              <w:rPr>
                <w:i/>
                <w:iCs/>
              </w:rPr>
              <w:t>mit motparten till handa</w:t>
            </w:r>
            <w:r w:rsidRPr="00892DD8">
              <w:t>.</w:t>
            </w:r>
          </w:p>
        </w:tc>
        <w:tc>
          <w:tcPr>
            <w:tcW w:w="2500" w:type="pct"/>
            <w:shd w:val="clear" w:color="auto" w:fill="auto"/>
            <w:tcMar>
              <w:right w:w="0" w:type="dxa"/>
            </w:tcMar>
          </w:tcPr>
          <w:p w14:paraId="3FEEB7FB" w14:textId="2419D060" w:rsidR="00CE59E7" w:rsidRPr="00892DD8" w:rsidRDefault="00CE59E7" w:rsidP="000A25B8">
            <w:pPr>
              <w:pStyle w:val="Brdtextmedindrag"/>
              <w:ind w:firstLine="0"/>
            </w:pPr>
            <w:r w:rsidRPr="00892DD8">
              <w:rPr>
                <w:i/>
                <w:iCs/>
              </w:rPr>
              <w:t>En part</w:t>
            </w:r>
            <w:r w:rsidRPr="00892DD8">
              <w:t xml:space="preserve"> som vill förhandla </w:t>
            </w:r>
            <w:r w:rsidRPr="00892DD8">
              <w:rPr>
                <w:i/>
                <w:iCs/>
              </w:rPr>
              <w:t>ska</w:t>
            </w:r>
            <w:r w:rsidRPr="00892DD8">
              <w:t xml:space="preserve"> göra </w:t>
            </w:r>
            <w:r w:rsidRPr="00892DD8">
              <w:rPr>
                <w:i/>
                <w:iCs/>
              </w:rPr>
              <w:t xml:space="preserve">en </w:t>
            </w:r>
            <w:r w:rsidRPr="00892DD8">
              <w:t xml:space="preserve">framställning </w:t>
            </w:r>
            <w:r w:rsidRPr="00892DD8">
              <w:rPr>
                <w:i/>
              </w:rPr>
              <w:t>till</w:t>
            </w:r>
            <w:r w:rsidRPr="00892DD8">
              <w:t xml:space="preserve"> motparten om </w:t>
            </w:r>
            <w:r w:rsidRPr="00892DD8">
              <w:rPr>
                <w:i/>
                <w:iCs/>
              </w:rPr>
              <w:t>det</w:t>
            </w:r>
            <w:r w:rsidRPr="00892DD8">
              <w:t xml:space="preserve">. Är både </w:t>
            </w:r>
            <w:r w:rsidRPr="00892DD8">
              <w:rPr>
                <w:i/>
                <w:iCs/>
              </w:rPr>
              <w:t xml:space="preserve">en </w:t>
            </w:r>
            <w:r w:rsidRPr="00892DD8">
              <w:t xml:space="preserve">hyresvärd och </w:t>
            </w:r>
            <w:r w:rsidRPr="00892DD8">
              <w:rPr>
                <w:i/>
                <w:iCs/>
              </w:rPr>
              <w:t xml:space="preserve">en </w:t>
            </w:r>
            <w:r w:rsidRPr="00892DD8">
              <w:t>fastighetsägarorganisation parter en</w:t>
            </w:r>
            <w:r w:rsidR="00A7163B" w:rsidRPr="00892DD8">
              <w:softHyphen/>
            </w:r>
            <w:r w:rsidRPr="00892DD8">
              <w:t xml:space="preserve">ligt förhandlingsordningen, </w:t>
            </w:r>
            <w:r w:rsidRPr="00892DD8">
              <w:rPr>
                <w:i/>
                <w:iCs/>
              </w:rPr>
              <w:t>ska</w:t>
            </w:r>
            <w:r w:rsidRPr="00892DD8">
              <w:t xml:space="preserve"> båda </w:t>
            </w:r>
            <w:r w:rsidRPr="00892DD8">
              <w:rPr>
                <w:i/>
                <w:iCs/>
              </w:rPr>
              <w:t>begära</w:t>
            </w:r>
            <w:r w:rsidRPr="00892DD8">
              <w:t xml:space="preserve"> förhandling och </w:t>
            </w:r>
            <w:r w:rsidRPr="00892DD8">
              <w:rPr>
                <w:i/>
                <w:iCs/>
              </w:rPr>
              <w:t xml:space="preserve">en </w:t>
            </w:r>
            <w:r w:rsidRPr="00892DD8">
              <w:t xml:space="preserve">framställning om förhandling från motpartens sida göras </w:t>
            </w:r>
            <w:r w:rsidRPr="00892DD8">
              <w:rPr>
                <w:i/>
              </w:rPr>
              <w:t>till</w:t>
            </w:r>
            <w:r w:rsidRPr="00892DD8">
              <w:t xml:space="preserve"> var och en av dem.</w:t>
            </w:r>
          </w:p>
          <w:p w14:paraId="4414E6C9" w14:textId="77777777" w:rsidR="00CE59E7" w:rsidRPr="00892DD8" w:rsidRDefault="00CE59E7" w:rsidP="000A25B8">
            <w:pPr>
              <w:pStyle w:val="Brdtextmedindrag"/>
              <w:rPr>
                <w:i/>
                <w:iCs/>
              </w:rPr>
            </w:pPr>
            <w:r w:rsidRPr="00892DD8">
              <w:rPr>
                <w:i/>
                <w:iCs/>
              </w:rPr>
              <w:t xml:space="preserve">En framställning </w:t>
            </w:r>
            <w:r w:rsidRPr="00892DD8">
              <w:t xml:space="preserve">om förhandling </w:t>
            </w:r>
            <w:r w:rsidRPr="00892DD8">
              <w:rPr>
                <w:i/>
                <w:iCs/>
              </w:rPr>
              <w:t xml:space="preserve">ska </w:t>
            </w:r>
            <w:r w:rsidRPr="00892DD8">
              <w:t xml:space="preserve">vara skriftlig och innehålla den eller de frågor </w:t>
            </w:r>
            <w:r w:rsidRPr="00892DD8">
              <w:rPr>
                <w:i/>
                <w:iCs/>
              </w:rPr>
              <w:t>som det begärs</w:t>
            </w:r>
            <w:r w:rsidRPr="00892DD8">
              <w:t xml:space="preserve"> för</w:t>
            </w:r>
            <w:r w:rsidRPr="00892DD8">
              <w:softHyphen/>
              <w:t xml:space="preserve">handling </w:t>
            </w:r>
            <w:r w:rsidRPr="00892DD8">
              <w:rPr>
                <w:i/>
                <w:iCs/>
              </w:rPr>
              <w:t>om</w:t>
            </w:r>
            <w:r w:rsidRPr="00892DD8">
              <w:t xml:space="preserve">. </w:t>
            </w:r>
            <w:r w:rsidRPr="00892DD8">
              <w:rPr>
                <w:i/>
                <w:iCs/>
              </w:rPr>
              <w:t>Den ska också inne</w:t>
            </w:r>
            <w:r w:rsidRPr="00892DD8">
              <w:rPr>
                <w:i/>
                <w:iCs/>
              </w:rPr>
              <w:softHyphen/>
              <w:t>hålla förslag på tidpunkter och plats för sammanträde för förhand</w:t>
            </w:r>
            <w:r w:rsidRPr="00892DD8">
              <w:rPr>
                <w:i/>
                <w:iCs/>
              </w:rPr>
              <w:softHyphen/>
              <w:t>ling.</w:t>
            </w:r>
          </w:p>
          <w:p w14:paraId="70E6753F" w14:textId="2B84F126" w:rsidR="00CE59E7" w:rsidRPr="00957E37" w:rsidRDefault="00CE59E7" w:rsidP="000A25B8">
            <w:pPr>
              <w:pStyle w:val="Brdtextmedindrag"/>
              <w:rPr>
                <w:spacing w:val="-2"/>
              </w:rPr>
            </w:pPr>
            <w:r w:rsidRPr="00957E37">
              <w:rPr>
                <w:i/>
                <w:iCs/>
                <w:spacing w:val="-2"/>
              </w:rPr>
              <w:t>Ett förhandlingssammanträde</w:t>
            </w:r>
            <w:r w:rsidRPr="00957E37">
              <w:rPr>
                <w:spacing w:val="-2"/>
              </w:rPr>
              <w:t xml:space="preserve"> </w:t>
            </w:r>
            <w:r w:rsidRPr="00957E37">
              <w:rPr>
                <w:i/>
                <w:iCs/>
                <w:spacing w:val="-2"/>
              </w:rPr>
              <w:t>ska</w:t>
            </w:r>
            <w:r w:rsidRPr="00957E37">
              <w:rPr>
                <w:spacing w:val="-2"/>
              </w:rPr>
              <w:t xml:space="preserve"> hållas inom tre veckor </w:t>
            </w:r>
            <w:r w:rsidRPr="00957E37">
              <w:rPr>
                <w:i/>
                <w:iCs/>
                <w:spacing w:val="-2"/>
              </w:rPr>
              <w:t>från</w:t>
            </w:r>
            <w:r w:rsidRPr="00957E37">
              <w:rPr>
                <w:spacing w:val="-2"/>
              </w:rPr>
              <w:t xml:space="preserve"> det att </w:t>
            </w:r>
            <w:r w:rsidRPr="00957E37">
              <w:rPr>
                <w:i/>
                <w:iCs/>
                <w:spacing w:val="-2"/>
              </w:rPr>
              <w:t>motparten fått del av</w:t>
            </w:r>
            <w:r w:rsidRPr="00957E37">
              <w:rPr>
                <w:spacing w:val="-2"/>
              </w:rPr>
              <w:t xml:space="preserve"> </w:t>
            </w:r>
            <w:r w:rsidRPr="00957E37">
              <w:rPr>
                <w:i/>
                <w:iCs/>
                <w:spacing w:val="-2"/>
              </w:rPr>
              <w:t>för</w:t>
            </w:r>
            <w:r w:rsidRPr="00957E37">
              <w:rPr>
                <w:i/>
                <w:iCs/>
                <w:spacing w:val="-2"/>
              </w:rPr>
              <w:softHyphen/>
              <w:t>hand</w:t>
            </w:r>
            <w:r w:rsidRPr="00957E37">
              <w:rPr>
                <w:i/>
                <w:iCs/>
                <w:spacing w:val="-2"/>
              </w:rPr>
              <w:softHyphen/>
              <w:t>lings</w:t>
            </w:r>
            <w:r w:rsidR="00957E37">
              <w:rPr>
                <w:i/>
                <w:iCs/>
                <w:spacing w:val="-2"/>
              </w:rPr>
              <w:softHyphen/>
            </w:r>
            <w:r w:rsidRPr="00957E37">
              <w:rPr>
                <w:i/>
                <w:iCs/>
                <w:spacing w:val="-2"/>
              </w:rPr>
              <w:t>framställningen</w:t>
            </w:r>
            <w:r w:rsidRPr="00957E37">
              <w:rPr>
                <w:spacing w:val="-2"/>
              </w:rPr>
              <w:t>.</w:t>
            </w:r>
          </w:p>
        </w:tc>
      </w:tr>
      <w:tr w:rsidR="00CE59E7" w:rsidRPr="00892DD8" w14:paraId="4EEBA27C" w14:textId="77777777" w:rsidTr="000A25B8">
        <w:tc>
          <w:tcPr>
            <w:tcW w:w="2500" w:type="pct"/>
            <w:shd w:val="clear" w:color="auto" w:fill="auto"/>
            <w:tcMar>
              <w:left w:w="0" w:type="dxa"/>
            </w:tcMar>
          </w:tcPr>
          <w:p w14:paraId="5BE5A760" w14:textId="77777777" w:rsidR="00CE59E7" w:rsidRPr="00892DD8" w:rsidRDefault="00CE59E7" w:rsidP="000A25B8">
            <w:pPr>
              <w:pStyle w:val="Brdtextmedindrag"/>
            </w:pPr>
            <w:r w:rsidRPr="00892DD8">
              <w:rPr>
                <w:i/>
                <w:iCs/>
              </w:rPr>
              <w:t>Avvikelse</w:t>
            </w:r>
            <w:r w:rsidRPr="00892DD8">
              <w:t xml:space="preserve"> från </w:t>
            </w:r>
            <w:r w:rsidRPr="00892DD8">
              <w:rPr>
                <w:i/>
                <w:iCs/>
              </w:rPr>
              <w:t>föreskrifterna</w:t>
            </w:r>
            <w:r w:rsidRPr="00892DD8">
              <w:t xml:space="preserve"> i denna paragraf </w:t>
            </w:r>
            <w:r w:rsidRPr="00892DD8">
              <w:rPr>
                <w:i/>
                <w:iCs/>
              </w:rPr>
              <w:t>får göras</w:t>
            </w:r>
            <w:r w:rsidRPr="00892DD8">
              <w:t xml:space="preserve"> genom skriftligt avtal.</w:t>
            </w:r>
          </w:p>
        </w:tc>
        <w:tc>
          <w:tcPr>
            <w:tcW w:w="2500" w:type="pct"/>
            <w:shd w:val="clear" w:color="auto" w:fill="auto"/>
            <w:tcMar>
              <w:right w:w="0" w:type="dxa"/>
            </w:tcMar>
          </w:tcPr>
          <w:p w14:paraId="1452FE1F" w14:textId="3D9D0A96" w:rsidR="00CE59E7" w:rsidRPr="00892DD8" w:rsidRDefault="00CE59E7" w:rsidP="000A25B8">
            <w:pPr>
              <w:pStyle w:val="Brdtextmedindrag"/>
            </w:pPr>
            <w:r w:rsidRPr="00892DD8">
              <w:rPr>
                <w:i/>
                <w:iCs/>
              </w:rPr>
              <w:t>Parterna får avvika</w:t>
            </w:r>
            <w:r w:rsidRPr="00892DD8">
              <w:t xml:space="preserve"> från </w:t>
            </w:r>
            <w:r w:rsidRPr="00892DD8">
              <w:rPr>
                <w:i/>
                <w:iCs/>
              </w:rPr>
              <w:t>be</w:t>
            </w:r>
            <w:r w:rsidRPr="00892DD8">
              <w:rPr>
                <w:i/>
                <w:iCs/>
              </w:rPr>
              <w:softHyphen/>
              <w:t>stäm</w:t>
            </w:r>
            <w:r w:rsidR="00866582" w:rsidRPr="00892DD8">
              <w:rPr>
                <w:i/>
                <w:iCs/>
              </w:rPr>
              <w:softHyphen/>
            </w:r>
            <w:r w:rsidRPr="00892DD8">
              <w:rPr>
                <w:i/>
                <w:iCs/>
              </w:rPr>
              <w:t xml:space="preserve">melserna </w:t>
            </w:r>
            <w:r w:rsidRPr="00892DD8">
              <w:t>i denna paragraf genom skriftligt avtal.</w:t>
            </w:r>
          </w:p>
        </w:tc>
      </w:tr>
    </w:tbl>
    <w:p w14:paraId="6AC966CD" w14:textId="77777777" w:rsidR="00CE59E7" w:rsidRPr="00892DD8" w:rsidRDefault="00CE59E7" w:rsidP="00CD566C">
      <w:pPr>
        <w:pStyle w:val="Brdtext"/>
        <w:spacing w:before="230"/>
        <w:jc w:val="center"/>
      </w:pPr>
      <w:r w:rsidRPr="00892DD8">
        <w:t>18 §</w:t>
      </w:r>
    </w:p>
    <w:tbl>
      <w:tblPr>
        <w:tblW w:w="5000" w:type="pct"/>
        <w:tblCellMar>
          <w:left w:w="125" w:type="dxa"/>
          <w:right w:w="125" w:type="dxa"/>
        </w:tblCellMar>
        <w:tblLook w:val="0000" w:firstRow="0" w:lastRow="0" w:firstColumn="0" w:lastColumn="0" w:noHBand="0" w:noVBand="0"/>
      </w:tblPr>
      <w:tblGrid>
        <w:gridCol w:w="2948"/>
        <w:gridCol w:w="2949"/>
      </w:tblGrid>
      <w:tr w:rsidR="00CE59E7" w:rsidRPr="00892DD8" w14:paraId="0A12E4D5" w14:textId="77777777" w:rsidTr="000A25B8">
        <w:tc>
          <w:tcPr>
            <w:tcW w:w="2500" w:type="pct"/>
            <w:shd w:val="clear" w:color="auto" w:fill="auto"/>
            <w:tcMar>
              <w:left w:w="0" w:type="dxa"/>
            </w:tcMar>
          </w:tcPr>
          <w:p w14:paraId="4B79A76E" w14:textId="3FB2836C" w:rsidR="00CE59E7" w:rsidRPr="00892DD8" w:rsidRDefault="00CE59E7" w:rsidP="000A25B8">
            <w:pPr>
              <w:pStyle w:val="Brdtextmedindrag"/>
              <w:ind w:firstLine="0"/>
            </w:pPr>
            <w:r w:rsidRPr="00892DD8">
              <w:t xml:space="preserve">Om parterna </w:t>
            </w:r>
            <w:r w:rsidRPr="00892DD8">
              <w:rPr>
                <w:i/>
                <w:iCs/>
              </w:rPr>
              <w:t>ej</w:t>
            </w:r>
            <w:r w:rsidRPr="00892DD8">
              <w:t xml:space="preserve"> enas om annat</w:t>
            </w:r>
            <w:r w:rsidRPr="00892DD8">
              <w:rPr>
                <w:i/>
                <w:iCs/>
              </w:rPr>
              <w:t>,</w:t>
            </w:r>
            <w:r w:rsidRPr="00892DD8">
              <w:t xml:space="preserve"> </w:t>
            </w:r>
            <w:r w:rsidRPr="00892DD8">
              <w:rPr>
                <w:i/>
                <w:iCs/>
              </w:rPr>
              <w:t>skall</w:t>
            </w:r>
            <w:r w:rsidRPr="00892DD8">
              <w:t xml:space="preserve"> förhandling anses avslutad, när part som har full</w:t>
            </w:r>
            <w:r w:rsidRPr="00892DD8">
              <w:softHyphen/>
              <w:t>gjort sin förhandlings</w:t>
            </w:r>
            <w:r w:rsidRPr="00892DD8">
              <w:softHyphen/>
              <w:t xml:space="preserve">skyldighet enligt 16 § första stycket har </w:t>
            </w:r>
            <w:r w:rsidRPr="00892DD8">
              <w:rPr>
                <w:i/>
                <w:iCs/>
              </w:rPr>
              <w:t>givit</w:t>
            </w:r>
            <w:r w:rsidRPr="00892DD8">
              <w:t xml:space="preserve"> motparten skriftligt besked om att </w:t>
            </w:r>
            <w:r w:rsidRPr="00892DD8">
              <w:rPr>
                <w:i/>
                <w:iCs/>
              </w:rPr>
              <w:t>han</w:t>
            </w:r>
            <w:r w:rsidRPr="00892DD8">
              <w:t xml:space="preserve"> frånträder förhand</w:t>
            </w:r>
            <w:r w:rsidRPr="00892DD8">
              <w:softHyphen/>
              <w:t>ling</w:t>
            </w:r>
            <w:r w:rsidR="00552454" w:rsidRPr="00892DD8">
              <w:softHyphen/>
            </w:r>
            <w:r w:rsidRPr="00892DD8">
              <w:t>en.</w:t>
            </w:r>
          </w:p>
          <w:p w14:paraId="1519029A" w14:textId="77777777" w:rsidR="00CE59E7" w:rsidRPr="00892DD8" w:rsidRDefault="00CE59E7" w:rsidP="000A25B8">
            <w:pPr>
              <w:pStyle w:val="Brdtextmedindrag"/>
              <w:ind w:firstLine="0"/>
            </w:pPr>
          </w:p>
          <w:p w14:paraId="7B85870A" w14:textId="77777777" w:rsidR="00CE59E7" w:rsidRPr="00892DD8" w:rsidRDefault="00CE59E7" w:rsidP="000A25B8">
            <w:pPr>
              <w:pStyle w:val="Brdtextmedindrag"/>
              <w:ind w:firstLine="0"/>
            </w:pPr>
          </w:p>
          <w:p w14:paraId="4C9A7435" w14:textId="77777777" w:rsidR="00CE59E7" w:rsidRPr="00892DD8" w:rsidRDefault="00CE59E7" w:rsidP="000A25B8">
            <w:pPr>
              <w:pStyle w:val="Brdtextmedindrag"/>
              <w:ind w:firstLine="0"/>
            </w:pPr>
          </w:p>
          <w:p w14:paraId="5C68EC8B" w14:textId="77777777" w:rsidR="00CE59E7" w:rsidRPr="00892DD8" w:rsidRDefault="00CE59E7" w:rsidP="000A25B8">
            <w:pPr>
              <w:pStyle w:val="Brdtextmedindrag"/>
              <w:ind w:firstLine="0"/>
            </w:pPr>
          </w:p>
          <w:p w14:paraId="404781CA" w14:textId="77777777" w:rsidR="00CE59E7" w:rsidRPr="00892DD8" w:rsidRDefault="00CE59E7" w:rsidP="000A25B8">
            <w:pPr>
              <w:pStyle w:val="Brdtextmedindrag"/>
              <w:ind w:firstLine="0"/>
            </w:pPr>
          </w:p>
          <w:p w14:paraId="124AEE70" w14:textId="77777777" w:rsidR="00CE59E7" w:rsidRPr="00892DD8" w:rsidRDefault="00CE59E7" w:rsidP="000A25B8">
            <w:pPr>
              <w:pStyle w:val="Brdtextmedindrag"/>
              <w:ind w:firstLine="0"/>
            </w:pPr>
          </w:p>
          <w:p w14:paraId="5FAA002C" w14:textId="77777777" w:rsidR="00CE59E7" w:rsidRPr="00892DD8" w:rsidRDefault="00CE59E7" w:rsidP="000A25B8">
            <w:pPr>
              <w:pStyle w:val="Brdtextmedindrag"/>
              <w:ind w:firstLine="0"/>
            </w:pPr>
          </w:p>
          <w:p w14:paraId="17D58EC0" w14:textId="77777777" w:rsidR="00CE59E7" w:rsidRPr="00892DD8" w:rsidRDefault="00CE59E7" w:rsidP="000A25B8">
            <w:pPr>
              <w:pStyle w:val="Brdtextmedindrag"/>
              <w:ind w:firstLine="0"/>
            </w:pPr>
          </w:p>
          <w:p w14:paraId="76D20B67" w14:textId="77777777" w:rsidR="00CE59E7" w:rsidRPr="00892DD8" w:rsidRDefault="00CE59E7" w:rsidP="000A25B8">
            <w:pPr>
              <w:pStyle w:val="Brdtextmedindrag"/>
              <w:ind w:firstLine="0"/>
            </w:pPr>
          </w:p>
          <w:p w14:paraId="730C5C56" w14:textId="77777777" w:rsidR="00CE59E7" w:rsidRPr="00892DD8" w:rsidRDefault="00CE59E7" w:rsidP="000A25B8">
            <w:pPr>
              <w:pStyle w:val="Brdtextmedindrag"/>
              <w:ind w:firstLine="0"/>
            </w:pPr>
          </w:p>
          <w:p w14:paraId="3E1074BD" w14:textId="77777777" w:rsidR="00C22664" w:rsidRPr="00892DD8" w:rsidRDefault="00C22664" w:rsidP="000A25B8">
            <w:pPr>
              <w:pStyle w:val="Brdtextmedindrag"/>
            </w:pPr>
          </w:p>
          <w:p w14:paraId="3C3F3B11" w14:textId="4A899FE1" w:rsidR="00CE59E7" w:rsidRPr="00892DD8" w:rsidRDefault="00CE59E7" w:rsidP="000A25B8">
            <w:pPr>
              <w:pStyle w:val="Brdtextmedindrag"/>
            </w:pPr>
            <w:r w:rsidRPr="00892DD8">
              <w:t>Har förhandling om en fråga av</w:t>
            </w:r>
            <w:r w:rsidR="00866582" w:rsidRPr="00892DD8">
              <w:softHyphen/>
            </w:r>
            <w:r w:rsidRPr="00892DD8">
              <w:t xml:space="preserve">slutats utan att överenskommelse träffats och begär part </w:t>
            </w:r>
            <w:r w:rsidRPr="00892DD8">
              <w:rPr>
                <w:iCs/>
              </w:rPr>
              <w:t>att</w:t>
            </w:r>
            <w:r w:rsidRPr="00892DD8">
              <w:t xml:space="preserve"> </w:t>
            </w:r>
            <w:r w:rsidRPr="00892DD8">
              <w:rPr>
                <w:i/>
                <w:iCs/>
              </w:rPr>
              <w:t>förhand</w:t>
            </w:r>
            <w:r w:rsidRPr="00892DD8">
              <w:rPr>
                <w:i/>
                <w:iCs/>
              </w:rPr>
              <w:softHyphen/>
              <w:t xml:space="preserve">ling </w:t>
            </w:r>
            <w:r w:rsidRPr="00892DD8">
              <w:t xml:space="preserve">om samma fråga </w:t>
            </w:r>
            <w:r w:rsidRPr="00892DD8">
              <w:rPr>
                <w:i/>
                <w:iCs/>
              </w:rPr>
              <w:t>skall</w:t>
            </w:r>
            <w:r w:rsidRPr="00892DD8">
              <w:t xml:space="preserve"> återupp</w:t>
            </w:r>
            <w:r w:rsidR="00866582" w:rsidRPr="00892DD8">
              <w:softHyphen/>
            </w:r>
            <w:r w:rsidRPr="00892DD8">
              <w:t xml:space="preserve">tas, är motparten inte skyldig att </w:t>
            </w:r>
            <w:r w:rsidRPr="00892DD8">
              <w:rPr>
                <w:i/>
                <w:iCs/>
              </w:rPr>
              <w:t>träda i förhandling</w:t>
            </w:r>
            <w:r w:rsidRPr="00892DD8">
              <w:t xml:space="preserve"> </w:t>
            </w:r>
            <w:r w:rsidRPr="00892DD8">
              <w:rPr>
                <w:iCs/>
              </w:rPr>
              <w:t>på grund av denna framställning</w:t>
            </w:r>
            <w:r w:rsidRPr="00892DD8">
              <w:t>.</w:t>
            </w:r>
          </w:p>
        </w:tc>
        <w:tc>
          <w:tcPr>
            <w:tcW w:w="2500" w:type="pct"/>
            <w:shd w:val="clear" w:color="auto" w:fill="auto"/>
            <w:tcMar>
              <w:right w:w="0" w:type="dxa"/>
            </w:tcMar>
          </w:tcPr>
          <w:p w14:paraId="60C9BD56" w14:textId="6A4D85F3" w:rsidR="00CE59E7" w:rsidRPr="00892DD8" w:rsidRDefault="00CE59E7" w:rsidP="000A25B8">
            <w:pPr>
              <w:pStyle w:val="Brdtextmedindrag"/>
              <w:ind w:firstLine="0"/>
            </w:pPr>
            <w:r w:rsidRPr="00892DD8">
              <w:t xml:space="preserve">Om parterna </w:t>
            </w:r>
            <w:r w:rsidRPr="00892DD8">
              <w:rPr>
                <w:i/>
                <w:iCs/>
              </w:rPr>
              <w:t>inte</w:t>
            </w:r>
            <w:r w:rsidRPr="00892DD8">
              <w:t xml:space="preserve"> enas om </w:t>
            </w:r>
            <w:r w:rsidRPr="00892DD8">
              <w:rPr>
                <w:i/>
                <w:iCs/>
              </w:rPr>
              <w:t>något</w:t>
            </w:r>
            <w:r w:rsidRPr="00892DD8">
              <w:t xml:space="preserve"> annat </w:t>
            </w:r>
            <w:r w:rsidRPr="00892DD8">
              <w:rPr>
                <w:i/>
                <w:iCs/>
              </w:rPr>
              <w:t>ska</w:t>
            </w:r>
            <w:r w:rsidRPr="00892DD8">
              <w:t xml:space="preserve"> </w:t>
            </w:r>
            <w:r w:rsidRPr="00892DD8">
              <w:rPr>
                <w:i/>
                <w:iCs/>
              </w:rPr>
              <w:t xml:space="preserve">en </w:t>
            </w:r>
            <w:r w:rsidRPr="00892DD8">
              <w:t>förhandling anses av</w:t>
            </w:r>
            <w:r w:rsidRPr="00892DD8">
              <w:softHyphen/>
              <w:t xml:space="preserve">slutad när </w:t>
            </w:r>
            <w:r w:rsidRPr="00892DD8">
              <w:rPr>
                <w:i/>
                <w:iCs/>
              </w:rPr>
              <w:t xml:space="preserve">en </w:t>
            </w:r>
            <w:r w:rsidRPr="00892DD8">
              <w:t>part</w:t>
            </w:r>
            <w:r w:rsidRPr="00892DD8">
              <w:rPr>
                <w:i/>
                <w:iCs/>
              </w:rPr>
              <w:t>,</w:t>
            </w:r>
            <w:r w:rsidRPr="00892DD8">
              <w:t xml:space="preserve"> som har fullgjort sin förhandlingsskyldighet enligt 16 § första stycket</w:t>
            </w:r>
            <w:r w:rsidRPr="00892DD8">
              <w:rPr>
                <w:i/>
                <w:iCs/>
              </w:rPr>
              <w:t>,</w:t>
            </w:r>
            <w:r w:rsidRPr="00892DD8">
              <w:t xml:space="preserve"> har </w:t>
            </w:r>
            <w:r w:rsidRPr="00892DD8">
              <w:rPr>
                <w:i/>
                <w:iCs/>
              </w:rPr>
              <w:t>gett</w:t>
            </w:r>
            <w:r w:rsidRPr="00892DD8">
              <w:t xml:space="preserve"> mot</w:t>
            </w:r>
            <w:r w:rsidRPr="00892DD8">
              <w:softHyphen/>
              <w:t xml:space="preserve">parten </w:t>
            </w:r>
            <w:r w:rsidRPr="00892DD8">
              <w:rPr>
                <w:i/>
                <w:iCs/>
              </w:rPr>
              <w:t xml:space="preserve">ett </w:t>
            </w:r>
            <w:r w:rsidRPr="00892DD8">
              <w:t xml:space="preserve">skriftligt besked om att </w:t>
            </w:r>
            <w:r w:rsidRPr="00892DD8">
              <w:rPr>
                <w:i/>
                <w:iCs/>
              </w:rPr>
              <w:t>par</w:t>
            </w:r>
            <w:r w:rsidR="00552454" w:rsidRPr="00892DD8">
              <w:rPr>
                <w:i/>
                <w:iCs/>
              </w:rPr>
              <w:softHyphen/>
            </w:r>
            <w:r w:rsidRPr="00892DD8">
              <w:rPr>
                <w:i/>
                <w:iCs/>
              </w:rPr>
              <w:t>ten</w:t>
            </w:r>
            <w:r w:rsidRPr="00892DD8">
              <w:t xml:space="preserve"> frånträder förhandlingen.</w:t>
            </w:r>
          </w:p>
          <w:p w14:paraId="367174FE" w14:textId="44D90EC7" w:rsidR="00CE59E7" w:rsidRPr="00892DD8" w:rsidRDefault="00CE59E7" w:rsidP="000A25B8">
            <w:pPr>
              <w:pStyle w:val="Brdtextmedindrag"/>
              <w:rPr>
                <w:i/>
                <w:iCs/>
              </w:rPr>
            </w:pPr>
            <w:r w:rsidRPr="00892DD8">
              <w:rPr>
                <w:i/>
              </w:rPr>
              <w:t>En förhandling ska dock inte an</w:t>
            </w:r>
            <w:r w:rsidR="00A7163B" w:rsidRPr="00892DD8">
              <w:rPr>
                <w:i/>
              </w:rPr>
              <w:softHyphen/>
            </w:r>
            <w:r w:rsidRPr="00892DD8">
              <w:rPr>
                <w:i/>
              </w:rPr>
              <w:t>ses avslutad</w:t>
            </w:r>
            <w:r w:rsidRPr="00892DD8">
              <w:rPr>
                <w:i/>
                <w:iCs/>
              </w:rPr>
              <w:t xml:space="preserve"> om ett sådant besked lämnas under den tid som</w:t>
            </w:r>
          </w:p>
          <w:p w14:paraId="39A20B91" w14:textId="77777777" w:rsidR="00CE59E7" w:rsidRPr="00892DD8" w:rsidRDefault="00CE59E7" w:rsidP="000A25B8">
            <w:pPr>
              <w:pStyle w:val="Brdtextmedindrag"/>
              <w:rPr>
                <w:i/>
                <w:iCs/>
              </w:rPr>
            </w:pPr>
            <w:r w:rsidRPr="00892DD8">
              <w:rPr>
                <w:i/>
                <w:iCs/>
              </w:rPr>
              <w:t>1. parterna har möjlighet att an</w:t>
            </w:r>
            <w:r w:rsidRPr="00892DD8">
              <w:rPr>
                <w:i/>
                <w:iCs/>
              </w:rPr>
              <w:softHyphen/>
              <w:t>söka om att en skiljeman ska ut</w:t>
            </w:r>
            <w:r w:rsidRPr="00892DD8">
              <w:rPr>
                <w:i/>
                <w:iCs/>
              </w:rPr>
              <w:softHyphen/>
              <w:t xml:space="preserve">ses enligt 23 a §, </w:t>
            </w:r>
          </w:p>
          <w:p w14:paraId="18A2849B" w14:textId="2729D6CA" w:rsidR="00CE59E7" w:rsidRPr="00C430AD" w:rsidRDefault="00CE59E7" w:rsidP="000A25B8">
            <w:pPr>
              <w:pStyle w:val="Brdtextmedindrag"/>
              <w:rPr>
                <w:i/>
                <w:iCs/>
              </w:rPr>
            </w:pPr>
            <w:r w:rsidRPr="00892DD8">
              <w:rPr>
                <w:i/>
                <w:iCs/>
              </w:rPr>
              <w:t>2. </w:t>
            </w:r>
            <w:r w:rsidRPr="00C430AD">
              <w:rPr>
                <w:i/>
                <w:iCs/>
              </w:rPr>
              <w:t xml:space="preserve">hyresnämndens handläggning av ärendet </w:t>
            </w:r>
            <w:r w:rsidR="00903C0C" w:rsidRPr="00C430AD">
              <w:rPr>
                <w:i/>
                <w:iCs/>
              </w:rPr>
              <w:t xml:space="preserve">om att utse en skiljeman </w:t>
            </w:r>
            <w:r w:rsidRPr="00C430AD">
              <w:rPr>
                <w:i/>
                <w:iCs/>
              </w:rPr>
              <w:t xml:space="preserve">pågår, </w:t>
            </w:r>
            <w:r w:rsidR="00903C0C" w:rsidRPr="00C430AD">
              <w:rPr>
                <w:i/>
                <w:iCs/>
              </w:rPr>
              <w:t>eller</w:t>
            </w:r>
          </w:p>
          <w:p w14:paraId="2DC5FA5D" w14:textId="77777777" w:rsidR="00CE59E7" w:rsidRPr="00C430AD" w:rsidRDefault="00CE59E7" w:rsidP="000A25B8">
            <w:pPr>
              <w:pStyle w:val="Brdtextmedindrag"/>
              <w:rPr>
                <w:i/>
                <w:iCs/>
              </w:rPr>
            </w:pPr>
            <w:r w:rsidRPr="00C430AD">
              <w:rPr>
                <w:i/>
                <w:iCs/>
              </w:rPr>
              <w:t>3. skiljemannen utför sitt upp</w:t>
            </w:r>
            <w:r w:rsidRPr="00C430AD">
              <w:rPr>
                <w:i/>
                <w:iCs/>
              </w:rPr>
              <w:softHyphen/>
              <w:t>drag.</w:t>
            </w:r>
          </w:p>
          <w:p w14:paraId="1F228346" w14:textId="12A56927" w:rsidR="00CE59E7" w:rsidRPr="00892DD8" w:rsidRDefault="00CE59E7" w:rsidP="000A25B8">
            <w:pPr>
              <w:pStyle w:val="Brdtextmedindrag"/>
            </w:pPr>
            <w:r w:rsidRPr="00C430AD">
              <w:t xml:space="preserve">Har </w:t>
            </w:r>
            <w:r w:rsidRPr="00C430AD">
              <w:rPr>
                <w:i/>
                <w:iCs/>
              </w:rPr>
              <w:t>en</w:t>
            </w:r>
            <w:r w:rsidRPr="00892DD8">
              <w:rPr>
                <w:i/>
              </w:rPr>
              <w:t xml:space="preserve"> </w:t>
            </w:r>
            <w:r w:rsidRPr="00892DD8">
              <w:t xml:space="preserve">förhandling om en fråga avslutats utan att </w:t>
            </w:r>
            <w:r w:rsidRPr="00892DD8">
              <w:rPr>
                <w:i/>
                <w:iCs/>
              </w:rPr>
              <w:t xml:space="preserve">en </w:t>
            </w:r>
            <w:r w:rsidRPr="00892DD8">
              <w:t>överenskom</w:t>
            </w:r>
            <w:r w:rsidR="00866582" w:rsidRPr="00892DD8">
              <w:softHyphen/>
            </w:r>
            <w:r w:rsidRPr="00892DD8">
              <w:t xml:space="preserve">melse </w:t>
            </w:r>
            <w:r w:rsidRPr="00892DD8">
              <w:rPr>
                <w:i/>
                <w:iCs/>
              </w:rPr>
              <w:t>har</w:t>
            </w:r>
            <w:r w:rsidRPr="00892DD8">
              <w:t xml:space="preserve"> träffats och begär </w:t>
            </w:r>
            <w:r w:rsidRPr="00892DD8">
              <w:rPr>
                <w:i/>
                <w:iCs/>
              </w:rPr>
              <w:t>en</w:t>
            </w:r>
            <w:r w:rsidRPr="00892DD8">
              <w:t xml:space="preserve"> part </w:t>
            </w:r>
            <w:r w:rsidRPr="00892DD8" w:rsidDel="00C713B9">
              <w:t xml:space="preserve">att </w:t>
            </w:r>
            <w:r w:rsidRPr="00892DD8">
              <w:rPr>
                <w:i/>
                <w:iCs/>
              </w:rPr>
              <w:t>förhandlingen</w:t>
            </w:r>
            <w:r w:rsidRPr="00892DD8">
              <w:t xml:space="preserve"> </w:t>
            </w:r>
            <w:r w:rsidRPr="00892DD8">
              <w:rPr>
                <w:i/>
                <w:iCs/>
              </w:rPr>
              <w:t>ska</w:t>
            </w:r>
            <w:r w:rsidRPr="00892DD8">
              <w:t xml:space="preserve"> återupptas, är motparten inte skyldig att </w:t>
            </w:r>
            <w:r w:rsidRPr="00892DD8">
              <w:rPr>
                <w:i/>
                <w:iCs/>
              </w:rPr>
              <w:t>förhand</w:t>
            </w:r>
            <w:r w:rsidR="00866582" w:rsidRPr="00892DD8">
              <w:rPr>
                <w:i/>
                <w:iCs/>
              </w:rPr>
              <w:softHyphen/>
            </w:r>
            <w:r w:rsidRPr="00892DD8">
              <w:rPr>
                <w:i/>
                <w:iCs/>
              </w:rPr>
              <w:t xml:space="preserve">la </w:t>
            </w:r>
            <w:r w:rsidRPr="00892DD8">
              <w:t>på grund av denna framställning.</w:t>
            </w:r>
          </w:p>
        </w:tc>
      </w:tr>
      <w:tr w:rsidR="00CE59E7" w:rsidRPr="00892DD8" w14:paraId="52015166" w14:textId="77777777" w:rsidTr="000A25B8">
        <w:tblPrEx>
          <w:tblLook w:val="0600" w:firstRow="0" w:lastRow="0" w:firstColumn="0" w:lastColumn="0" w:noHBand="1" w:noVBand="1"/>
        </w:tblPrEx>
        <w:tc>
          <w:tcPr>
            <w:tcW w:w="2500" w:type="pct"/>
            <w:shd w:val="clear" w:color="auto" w:fill="auto"/>
            <w:tcMar>
              <w:left w:w="0" w:type="dxa"/>
            </w:tcMar>
          </w:tcPr>
          <w:p w14:paraId="11E16F09" w14:textId="77777777" w:rsidR="00CE59E7" w:rsidRPr="00892DD8" w:rsidRDefault="00CE59E7" w:rsidP="000A25B8">
            <w:pPr>
              <w:pStyle w:val="Brdtextmedindrag"/>
            </w:pPr>
          </w:p>
        </w:tc>
        <w:tc>
          <w:tcPr>
            <w:tcW w:w="2500" w:type="pct"/>
            <w:shd w:val="clear" w:color="auto" w:fill="auto"/>
            <w:tcMar>
              <w:right w:w="0" w:type="dxa"/>
            </w:tcMar>
          </w:tcPr>
          <w:p w14:paraId="106D73D4" w14:textId="77777777" w:rsidR="00CE59E7" w:rsidRPr="00892DD8" w:rsidRDefault="00CE59E7" w:rsidP="000A25B8">
            <w:pPr>
              <w:pStyle w:val="Rubrik4utannumrering"/>
              <w:rPr>
                <w:i/>
                <w:iCs/>
              </w:rPr>
            </w:pPr>
            <w:r w:rsidRPr="00892DD8">
              <w:rPr>
                <w:i/>
                <w:iCs/>
              </w:rPr>
              <w:t>Särskild skiljeman</w:t>
            </w:r>
          </w:p>
        </w:tc>
      </w:tr>
      <w:tr w:rsidR="00CE59E7" w:rsidRPr="00892DD8" w14:paraId="70439B29" w14:textId="77777777" w:rsidTr="000A25B8">
        <w:tblPrEx>
          <w:tblLook w:val="0600" w:firstRow="0" w:lastRow="0" w:firstColumn="0" w:lastColumn="0" w:noHBand="1" w:noVBand="1"/>
        </w:tblPrEx>
        <w:tc>
          <w:tcPr>
            <w:tcW w:w="2500" w:type="pct"/>
            <w:shd w:val="clear" w:color="auto" w:fill="auto"/>
            <w:tcMar>
              <w:left w:w="0" w:type="dxa"/>
            </w:tcMar>
          </w:tcPr>
          <w:p w14:paraId="179C978A" w14:textId="77777777" w:rsidR="00CE59E7" w:rsidRPr="00892DD8" w:rsidRDefault="00CE59E7" w:rsidP="000A25B8">
            <w:pPr>
              <w:pStyle w:val="Brdtextmedindrag"/>
            </w:pPr>
          </w:p>
        </w:tc>
        <w:tc>
          <w:tcPr>
            <w:tcW w:w="2500" w:type="pct"/>
            <w:shd w:val="clear" w:color="auto" w:fill="auto"/>
            <w:tcMar>
              <w:right w:w="0" w:type="dxa"/>
            </w:tcMar>
          </w:tcPr>
          <w:p w14:paraId="6D6E48AB" w14:textId="77777777" w:rsidR="00CE59E7" w:rsidRPr="00C51FD8" w:rsidRDefault="00CE59E7" w:rsidP="000A25B8">
            <w:pPr>
              <w:pStyle w:val="Brdtext"/>
              <w:rPr>
                <w:i/>
                <w:spacing w:val="-2"/>
              </w:rPr>
            </w:pPr>
            <w:r w:rsidRPr="00C51FD8">
              <w:rPr>
                <w:i/>
                <w:spacing w:val="-2"/>
              </w:rPr>
              <w:t>23 a §</w:t>
            </w:r>
          </w:p>
          <w:p w14:paraId="3AE6C986" w14:textId="13C9D348" w:rsidR="00CE59E7" w:rsidRPr="00C51FD8" w:rsidRDefault="00CE59E7" w:rsidP="000A25B8">
            <w:pPr>
              <w:pStyle w:val="Brdtext"/>
              <w:rPr>
                <w:i/>
                <w:iCs/>
                <w:spacing w:val="-2"/>
              </w:rPr>
            </w:pPr>
            <w:r w:rsidRPr="00C51FD8">
              <w:rPr>
                <w:i/>
                <w:iCs/>
                <w:spacing w:val="-2"/>
              </w:rPr>
              <w:t>Om parterna har avtalat om att en tvist om ändring av hyran med hän</w:t>
            </w:r>
            <w:r w:rsidR="00C51FD8" w:rsidRPr="00C51FD8">
              <w:rPr>
                <w:i/>
                <w:iCs/>
                <w:spacing w:val="-2"/>
              </w:rPr>
              <w:softHyphen/>
            </w:r>
            <w:r w:rsidRPr="00C51FD8">
              <w:rPr>
                <w:i/>
                <w:iCs/>
                <w:spacing w:val="-2"/>
              </w:rPr>
              <w:t>syn till den ekonomiska utveck</w:t>
            </w:r>
            <w:r w:rsidR="00C51FD8" w:rsidRPr="00C51FD8">
              <w:rPr>
                <w:i/>
                <w:iCs/>
                <w:spacing w:val="-2"/>
              </w:rPr>
              <w:softHyphen/>
            </w:r>
            <w:r w:rsidRPr="00C51FD8">
              <w:rPr>
                <w:i/>
                <w:iCs/>
                <w:spacing w:val="-2"/>
              </w:rPr>
              <w:t>ling</w:t>
            </w:r>
            <w:r w:rsidR="00C51FD8" w:rsidRPr="00C51FD8">
              <w:rPr>
                <w:i/>
                <w:iCs/>
                <w:spacing w:val="-2"/>
              </w:rPr>
              <w:softHyphen/>
            </w:r>
            <w:r w:rsidR="001958FF" w:rsidRPr="00C51FD8">
              <w:rPr>
                <w:i/>
                <w:iCs/>
                <w:spacing w:val="-2"/>
              </w:rPr>
              <w:softHyphen/>
            </w:r>
            <w:r w:rsidRPr="00C51FD8">
              <w:rPr>
                <w:i/>
                <w:iCs/>
                <w:spacing w:val="-2"/>
              </w:rPr>
              <w:t xml:space="preserve">en på orten får </w:t>
            </w:r>
            <w:r w:rsidR="00131E77" w:rsidRPr="00C51FD8">
              <w:rPr>
                <w:i/>
                <w:iCs/>
                <w:spacing w:val="-2"/>
              </w:rPr>
              <w:t>prövas</w:t>
            </w:r>
            <w:r w:rsidRPr="00C51FD8">
              <w:rPr>
                <w:i/>
                <w:iCs/>
                <w:spacing w:val="-2"/>
              </w:rPr>
              <w:t xml:space="preserve"> av en särskild skiljeman, ska hyresnämnden på an</w:t>
            </w:r>
            <w:r w:rsidR="00C51FD8" w:rsidRPr="00C51FD8">
              <w:rPr>
                <w:i/>
                <w:iCs/>
                <w:spacing w:val="-2"/>
              </w:rPr>
              <w:softHyphen/>
            </w:r>
            <w:r w:rsidRPr="00C51FD8">
              <w:rPr>
                <w:i/>
                <w:iCs/>
                <w:spacing w:val="-2"/>
              </w:rPr>
              <w:t>sökan av en part utse en skiljeman.</w:t>
            </w:r>
          </w:p>
          <w:p w14:paraId="42CDE7D4" w14:textId="3994700D" w:rsidR="00CE59E7" w:rsidRPr="00C51FD8" w:rsidRDefault="00CE59E7" w:rsidP="000A25B8">
            <w:pPr>
              <w:pStyle w:val="Brdtextmedindrag"/>
              <w:rPr>
                <w:spacing w:val="-2"/>
              </w:rPr>
            </w:pPr>
            <w:r w:rsidRPr="00C51FD8">
              <w:rPr>
                <w:i/>
                <w:iCs/>
                <w:spacing w:val="-2"/>
              </w:rPr>
              <w:t>En ansökan</w:t>
            </w:r>
            <w:r w:rsidRPr="00C51FD8" w:rsidDel="00C01679">
              <w:rPr>
                <w:i/>
                <w:iCs/>
                <w:spacing w:val="-2"/>
              </w:rPr>
              <w:t xml:space="preserve"> </w:t>
            </w:r>
            <w:r w:rsidRPr="00C51FD8">
              <w:rPr>
                <w:i/>
                <w:iCs/>
                <w:spacing w:val="-2"/>
              </w:rPr>
              <w:t>ska ges in till hyres</w:t>
            </w:r>
            <w:r w:rsidRPr="00C51FD8">
              <w:rPr>
                <w:i/>
                <w:iCs/>
                <w:spacing w:val="-2"/>
              </w:rPr>
              <w:softHyphen/>
              <w:t>nämn</w:t>
            </w:r>
            <w:r w:rsidR="00866582" w:rsidRPr="00C51FD8">
              <w:rPr>
                <w:i/>
                <w:iCs/>
                <w:spacing w:val="-2"/>
              </w:rPr>
              <w:softHyphen/>
            </w:r>
            <w:r w:rsidRPr="00C51FD8">
              <w:rPr>
                <w:i/>
                <w:iCs/>
                <w:spacing w:val="-2"/>
              </w:rPr>
              <w:t>den tidigast tre och senast fyra månader efter det att motpart</w:t>
            </w:r>
            <w:r w:rsidR="001958FF" w:rsidRPr="00C51FD8">
              <w:rPr>
                <w:i/>
                <w:iCs/>
                <w:spacing w:val="-2"/>
              </w:rPr>
              <w:softHyphen/>
            </w:r>
            <w:r w:rsidRPr="00C51FD8">
              <w:rPr>
                <w:i/>
                <w:iCs/>
                <w:spacing w:val="-2"/>
              </w:rPr>
              <w:t>en fått del av förhandlingsfram</w:t>
            </w:r>
            <w:r w:rsidR="001958FF" w:rsidRPr="00C51FD8">
              <w:rPr>
                <w:i/>
                <w:iCs/>
                <w:spacing w:val="-2"/>
              </w:rPr>
              <w:softHyphen/>
            </w:r>
            <w:r w:rsidR="00866582" w:rsidRPr="00C51FD8">
              <w:rPr>
                <w:i/>
                <w:iCs/>
                <w:spacing w:val="-2"/>
              </w:rPr>
              <w:softHyphen/>
            </w:r>
            <w:r w:rsidRPr="00C51FD8">
              <w:rPr>
                <w:i/>
                <w:iCs/>
                <w:spacing w:val="-2"/>
              </w:rPr>
              <w:t>ställningen</w:t>
            </w:r>
            <w:r w:rsidR="00131E77" w:rsidRPr="00C51FD8">
              <w:rPr>
                <w:spacing w:val="-2"/>
              </w:rPr>
              <w:t xml:space="preserve"> </w:t>
            </w:r>
            <w:r w:rsidR="00131E77" w:rsidRPr="00C51FD8">
              <w:rPr>
                <w:i/>
                <w:iCs/>
                <w:spacing w:val="-2"/>
              </w:rPr>
              <w:t>enligt 15 §</w:t>
            </w:r>
            <w:r w:rsidRPr="00C51FD8">
              <w:rPr>
                <w:i/>
                <w:iCs/>
                <w:spacing w:val="-2"/>
              </w:rPr>
              <w:t>, om par</w:t>
            </w:r>
            <w:r w:rsidR="003979B4" w:rsidRPr="00C51FD8">
              <w:rPr>
                <w:i/>
                <w:iCs/>
                <w:spacing w:val="-2"/>
              </w:rPr>
              <w:softHyphen/>
            </w:r>
            <w:r w:rsidRPr="00C51FD8">
              <w:rPr>
                <w:i/>
                <w:iCs/>
                <w:spacing w:val="-2"/>
              </w:rPr>
              <w:t>ter</w:t>
            </w:r>
            <w:r w:rsidR="004A4E94" w:rsidRPr="00C51FD8">
              <w:rPr>
                <w:i/>
                <w:iCs/>
                <w:spacing w:val="-2"/>
              </w:rPr>
              <w:softHyphen/>
            </w:r>
            <w:r w:rsidRPr="00C51FD8">
              <w:rPr>
                <w:i/>
                <w:iCs/>
                <w:spacing w:val="-2"/>
              </w:rPr>
              <w:t>na inte har kommit överens om någ</w:t>
            </w:r>
            <w:r w:rsidR="004A4E94" w:rsidRPr="00C51FD8">
              <w:rPr>
                <w:i/>
                <w:iCs/>
                <w:spacing w:val="-2"/>
              </w:rPr>
              <w:softHyphen/>
            </w:r>
            <w:r w:rsidRPr="00C51FD8">
              <w:rPr>
                <w:i/>
                <w:iCs/>
                <w:spacing w:val="-2"/>
              </w:rPr>
              <w:t xml:space="preserve">ot annat. En ansökan får göras trots att det inte </w:t>
            </w:r>
            <w:r w:rsidR="003979B4" w:rsidRPr="00C51FD8">
              <w:rPr>
                <w:i/>
                <w:iCs/>
                <w:spacing w:val="-2"/>
              </w:rPr>
              <w:t xml:space="preserve">har </w:t>
            </w:r>
            <w:r w:rsidRPr="00C51FD8">
              <w:rPr>
                <w:i/>
                <w:iCs/>
                <w:spacing w:val="-2"/>
              </w:rPr>
              <w:t>gått tre månad</w:t>
            </w:r>
            <w:r w:rsidR="00356C7C" w:rsidRPr="00C51FD8">
              <w:rPr>
                <w:i/>
                <w:iCs/>
                <w:spacing w:val="-2"/>
              </w:rPr>
              <w:softHyphen/>
            </w:r>
            <w:r w:rsidRPr="00C51FD8">
              <w:rPr>
                <w:i/>
                <w:iCs/>
                <w:spacing w:val="-2"/>
              </w:rPr>
              <w:t>er om det har uppstått något hinder mot för</w:t>
            </w:r>
            <w:r w:rsidR="00866582" w:rsidRPr="00C51FD8">
              <w:rPr>
                <w:i/>
                <w:iCs/>
                <w:spacing w:val="-2"/>
              </w:rPr>
              <w:softHyphen/>
            </w:r>
            <w:r w:rsidRPr="00C51FD8">
              <w:rPr>
                <w:i/>
                <w:iCs/>
                <w:spacing w:val="-2"/>
              </w:rPr>
              <w:t>hand</w:t>
            </w:r>
            <w:r w:rsidR="00866582" w:rsidRPr="00C51FD8">
              <w:rPr>
                <w:i/>
                <w:iCs/>
                <w:spacing w:val="-2"/>
              </w:rPr>
              <w:softHyphen/>
            </w:r>
            <w:r w:rsidRPr="00C51FD8">
              <w:rPr>
                <w:i/>
                <w:iCs/>
                <w:spacing w:val="-2"/>
              </w:rPr>
              <w:t>lingen som har berott på mot</w:t>
            </w:r>
            <w:r w:rsidR="00866582" w:rsidRPr="00C51FD8">
              <w:rPr>
                <w:i/>
                <w:iCs/>
                <w:spacing w:val="-2"/>
              </w:rPr>
              <w:softHyphen/>
            </w:r>
            <w:r w:rsidRPr="00C51FD8">
              <w:rPr>
                <w:i/>
                <w:iCs/>
                <w:spacing w:val="-2"/>
              </w:rPr>
              <w:t>par</w:t>
            </w:r>
            <w:r w:rsidR="00866582" w:rsidRPr="00C51FD8">
              <w:rPr>
                <w:i/>
                <w:iCs/>
                <w:spacing w:val="-2"/>
              </w:rPr>
              <w:softHyphen/>
            </w:r>
            <w:r w:rsidRPr="00C51FD8">
              <w:rPr>
                <w:i/>
                <w:iCs/>
                <w:spacing w:val="-2"/>
              </w:rPr>
              <w:t>ten.</w:t>
            </w:r>
          </w:p>
        </w:tc>
      </w:tr>
    </w:tbl>
    <w:p w14:paraId="6CA46A5B" w14:textId="77777777" w:rsidR="00CE59E7" w:rsidRPr="00892DD8" w:rsidRDefault="00CE59E7" w:rsidP="00CE59E7">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CE59E7" w:rsidRPr="00892DD8" w14:paraId="2D2163C7" w14:textId="77777777" w:rsidTr="000A25B8">
        <w:tc>
          <w:tcPr>
            <w:tcW w:w="2500" w:type="pct"/>
            <w:shd w:val="clear" w:color="auto" w:fill="auto"/>
            <w:tcMar>
              <w:left w:w="0" w:type="dxa"/>
            </w:tcMar>
          </w:tcPr>
          <w:p w14:paraId="7A9105A3" w14:textId="77777777" w:rsidR="00CE59E7" w:rsidRPr="00892DD8" w:rsidRDefault="00CE59E7" w:rsidP="000A25B8">
            <w:pPr>
              <w:pStyle w:val="Brdtextmedindrag"/>
            </w:pPr>
          </w:p>
        </w:tc>
        <w:tc>
          <w:tcPr>
            <w:tcW w:w="2500" w:type="pct"/>
            <w:shd w:val="clear" w:color="auto" w:fill="auto"/>
            <w:tcMar>
              <w:right w:w="0" w:type="dxa"/>
            </w:tcMar>
          </w:tcPr>
          <w:p w14:paraId="289243AA" w14:textId="77777777" w:rsidR="00CE59E7" w:rsidRPr="00892DD8" w:rsidRDefault="00CE59E7" w:rsidP="000A25B8">
            <w:pPr>
              <w:pStyle w:val="Brdtext"/>
              <w:rPr>
                <w:i/>
              </w:rPr>
            </w:pPr>
            <w:r w:rsidRPr="00892DD8">
              <w:rPr>
                <w:i/>
              </w:rPr>
              <w:t>23 b §</w:t>
            </w:r>
          </w:p>
          <w:p w14:paraId="0E3A9792" w14:textId="4F6A9E4D" w:rsidR="00CE59E7" w:rsidRPr="00892DD8" w:rsidRDefault="00CE59E7" w:rsidP="000A25B8">
            <w:pPr>
              <w:pStyle w:val="Brdtextmedindrag"/>
              <w:ind w:firstLine="0"/>
              <w:rPr>
                <w:i/>
                <w:iCs/>
              </w:rPr>
            </w:pPr>
            <w:r w:rsidRPr="00892DD8">
              <w:rPr>
                <w:i/>
                <w:iCs/>
              </w:rPr>
              <w:t xml:space="preserve">Den som utses till skiljeman ska vara opartisk, oberoende och i övrigt lämplig för uppdraget. </w:t>
            </w:r>
          </w:p>
          <w:p w14:paraId="78D56219" w14:textId="1CC7691C" w:rsidR="00CE59E7" w:rsidRPr="00892DD8" w:rsidRDefault="00CE59E7" w:rsidP="000A25B8">
            <w:pPr>
              <w:pStyle w:val="Brdtextmedindrag"/>
            </w:pPr>
            <w:r w:rsidRPr="00892DD8">
              <w:rPr>
                <w:i/>
                <w:iCs/>
              </w:rPr>
              <w:t>En skiljeman som inte är lämplig eller av någon annan orsak bör skiljas från uppdraget ska, på an</w:t>
            </w:r>
            <w:r w:rsidR="00866582" w:rsidRPr="00892DD8">
              <w:rPr>
                <w:i/>
                <w:iCs/>
              </w:rPr>
              <w:softHyphen/>
            </w:r>
            <w:r w:rsidRPr="00892DD8">
              <w:rPr>
                <w:i/>
                <w:iCs/>
              </w:rPr>
              <w:t xml:space="preserve">sökan av en part eller </w:t>
            </w:r>
            <w:r w:rsidR="003979B4" w:rsidRPr="00892DD8">
              <w:rPr>
                <w:i/>
                <w:iCs/>
              </w:rPr>
              <w:t xml:space="preserve">av </w:t>
            </w:r>
            <w:r w:rsidRPr="00892DD8">
              <w:rPr>
                <w:i/>
                <w:iCs/>
              </w:rPr>
              <w:t>skiljeman</w:t>
            </w:r>
            <w:r w:rsidR="001958FF" w:rsidRPr="00892DD8">
              <w:rPr>
                <w:i/>
                <w:iCs/>
              </w:rPr>
              <w:softHyphen/>
            </w:r>
            <w:r w:rsidRPr="00892DD8">
              <w:rPr>
                <w:i/>
                <w:iCs/>
              </w:rPr>
              <w:t>nen</w:t>
            </w:r>
            <w:r w:rsidR="003979B4" w:rsidRPr="00892DD8">
              <w:rPr>
                <w:i/>
                <w:iCs/>
              </w:rPr>
              <w:t xml:space="preserve"> själv</w:t>
            </w:r>
            <w:r w:rsidRPr="00892DD8">
              <w:rPr>
                <w:i/>
                <w:iCs/>
              </w:rPr>
              <w:t>, entledigas av hyres</w:t>
            </w:r>
            <w:r w:rsidRPr="00892DD8">
              <w:rPr>
                <w:i/>
                <w:iCs/>
              </w:rPr>
              <w:softHyphen/>
              <w:t>nämn</w:t>
            </w:r>
            <w:r w:rsidRPr="00892DD8">
              <w:rPr>
                <w:i/>
                <w:iCs/>
              </w:rPr>
              <w:softHyphen/>
              <w:t>den. Nämnden ska i så fall utse en annan skiljeman.</w:t>
            </w:r>
          </w:p>
        </w:tc>
      </w:tr>
    </w:tbl>
    <w:p w14:paraId="74FD8528" w14:textId="77777777" w:rsidR="00CE59E7" w:rsidRPr="00892DD8" w:rsidRDefault="00CE59E7" w:rsidP="00CE59E7">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CE59E7" w:rsidRPr="00892DD8" w14:paraId="56857BA3" w14:textId="77777777" w:rsidTr="000A25B8">
        <w:tc>
          <w:tcPr>
            <w:tcW w:w="2500" w:type="pct"/>
            <w:shd w:val="clear" w:color="auto" w:fill="auto"/>
            <w:tcMar>
              <w:left w:w="0" w:type="dxa"/>
            </w:tcMar>
          </w:tcPr>
          <w:p w14:paraId="3CEA54C1" w14:textId="77777777" w:rsidR="00CE59E7" w:rsidRPr="00892DD8" w:rsidRDefault="00CE59E7" w:rsidP="000A25B8">
            <w:pPr>
              <w:pStyle w:val="Brdtextmedindrag"/>
            </w:pPr>
          </w:p>
        </w:tc>
        <w:tc>
          <w:tcPr>
            <w:tcW w:w="2500" w:type="pct"/>
            <w:shd w:val="clear" w:color="auto" w:fill="auto"/>
            <w:tcMar>
              <w:right w:w="0" w:type="dxa"/>
            </w:tcMar>
          </w:tcPr>
          <w:p w14:paraId="04C24875" w14:textId="77777777" w:rsidR="00CE59E7" w:rsidRPr="00892DD8" w:rsidRDefault="00CE59E7" w:rsidP="000A25B8">
            <w:pPr>
              <w:pStyle w:val="Brdtext"/>
              <w:rPr>
                <w:i/>
              </w:rPr>
            </w:pPr>
            <w:r w:rsidRPr="00892DD8">
              <w:rPr>
                <w:i/>
              </w:rPr>
              <w:t>23 c §</w:t>
            </w:r>
          </w:p>
          <w:p w14:paraId="2C6269E7" w14:textId="530A19A5" w:rsidR="00CE59E7" w:rsidRPr="00D06B1B" w:rsidRDefault="002522C8" w:rsidP="000A25B8">
            <w:pPr>
              <w:pStyle w:val="Brdtextmedindrag"/>
              <w:ind w:firstLine="0"/>
              <w:rPr>
                <w:i/>
                <w:iCs/>
                <w:spacing w:val="-4"/>
              </w:rPr>
            </w:pPr>
            <w:r w:rsidRPr="00D06B1B">
              <w:rPr>
                <w:i/>
                <w:iCs/>
                <w:spacing w:val="-4"/>
              </w:rPr>
              <w:t xml:space="preserve">Vid </w:t>
            </w:r>
            <w:r w:rsidR="00CE59E7" w:rsidRPr="00D06B1B">
              <w:rPr>
                <w:i/>
                <w:iCs/>
                <w:spacing w:val="-4"/>
              </w:rPr>
              <w:t>skiljemannen</w:t>
            </w:r>
            <w:r w:rsidRPr="00D06B1B">
              <w:rPr>
                <w:i/>
                <w:iCs/>
                <w:spacing w:val="-4"/>
              </w:rPr>
              <w:t>s</w:t>
            </w:r>
            <w:r w:rsidR="00CE59E7" w:rsidRPr="00D06B1B">
              <w:rPr>
                <w:i/>
                <w:iCs/>
                <w:spacing w:val="-4"/>
              </w:rPr>
              <w:t xml:space="preserve"> handlägg</w:t>
            </w:r>
            <w:r w:rsidRPr="00D06B1B">
              <w:rPr>
                <w:i/>
                <w:iCs/>
                <w:spacing w:val="-4"/>
              </w:rPr>
              <w:t xml:space="preserve">ning av en </w:t>
            </w:r>
            <w:r w:rsidR="00CE59E7" w:rsidRPr="00D06B1B">
              <w:rPr>
                <w:i/>
                <w:iCs/>
                <w:spacing w:val="-4"/>
              </w:rPr>
              <w:t>tvis</w:t>
            </w:r>
            <w:r w:rsidR="00CE59E7" w:rsidRPr="00D06B1B">
              <w:rPr>
                <w:i/>
                <w:iCs/>
                <w:spacing w:val="-4"/>
              </w:rPr>
              <w:softHyphen/>
              <w:t xml:space="preserve">t </w:t>
            </w:r>
            <w:r w:rsidRPr="00D06B1B">
              <w:rPr>
                <w:i/>
                <w:iCs/>
                <w:spacing w:val="-4"/>
              </w:rPr>
              <w:t xml:space="preserve">ska </w:t>
            </w:r>
            <w:r w:rsidR="00CE59E7" w:rsidRPr="00D06B1B">
              <w:rPr>
                <w:i/>
                <w:iCs/>
                <w:spacing w:val="-4"/>
              </w:rPr>
              <w:t>lagen (2022:000) om tvist</w:t>
            </w:r>
            <w:r w:rsidR="00866582" w:rsidRPr="00D06B1B">
              <w:rPr>
                <w:i/>
                <w:iCs/>
                <w:spacing w:val="-4"/>
              </w:rPr>
              <w:softHyphen/>
            </w:r>
            <w:r w:rsidR="00CE59E7" w:rsidRPr="00D06B1B">
              <w:rPr>
                <w:i/>
                <w:iCs/>
                <w:spacing w:val="-4"/>
              </w:rPr>
              <w:t>lösning i</w:t>
            </w:r>
            <w:r w:rsidRPr="00D06B1B">
              <w:rPr>
                <w:i/>
                <w:iCs/>
                <w:spacing w:val="-4"/>
              </w:rPr>
              <w:t>nom ramen för</w:t>
            </w:r>
            <w:r w:rsidR="00CE59E7" w:rsidRPr="00D06B1B">
              <w:rPr>
                <w:i/>
                <w:iCs/>
                <w:spacing w:val="-4"/>
              </w:rPr>
              <w:t xml:space="preserve"> vissa kollek</w:t>
            </w:r>
            <w:r w:rsidR="00643088" w:rsidRPr="00D06B1B">
              <w:rPr>
                <w:i/>
                <w:iCs/>
                <w:spacing w:val="-4"/>
              </w:rPr>
              <w:softHyphen/>
            </w:r>
            <w:r w:rsidR="00CE59E7" w:rsidRPr="00D06B1B">
              <w:rPr>
                <w:i/>
                <w:iCs/>
                <w:spacing w:val="-4"/>
              </w:rPr>
              <w:t>tiva hyres</w:t>
            </w:r>
            <w:r w:rsidR="00CE59E7" w:rsidRPr="00D06B1B">
              <w:rPr>
                <w:i/>
                <w:iCs/>
                <w:spacing w:val="-4"/>
              </w:rPr>
              <w:softHyphen/>
              <w:t>förhandlingar</w:t>
            </w:r>
            <w:r w:rsidRPr="00D06B1B">
              <w:rPr>
                <w:i/>
                <w:iCs/>
                <w:spacing w:val="-4"/>
              </w:rPr>
              <w:t xml:space="preserve"> til</w:t>
            </w:r>
            <w:r w:rsidR="00643088" w:rsidRPr="00D06B1B">
              <w:rPr>
                <w:i/>
                <w:iCs/>
                <w:spacing w:val="-4"/>
              </w:rPr>
              <w:t>l</w:t>
            </w:r>
            <w:r w:rsidRPr="00D06B1B">
              <w:rPr>
                <w:i/>
                <w:iCs/>
                <w:spacing w:val="-4"/>
              </w:rPr>
              <w:t>äm</w:t>
            </w:r>
            <w:r w:rsidR="006B06C4" w:rsidRPr="00D06B1B">
              <w:rPr>
                <w:i/>
                <w:iCs/>
                <w:spacing w:val="-4"/>
              </w:rPr>
              <w:softHyphen/>
            </w:r>
            <w:r w:rsidRPr="00D06B1B">
              <w:rPr>
                <w:i/>
                <w:iCs/>
                <w:spacing w:val="-4"/>
              </w:rPr>
              <w:t>pas</w:t>
            </w:r>
            <w:r w:rsidR="00CE59E7" w:rsidRPr="00D06B1B">
              <w:rPr>
                <w:i/>
                <w:iCs/>
                <w:spacing w:val="-4"/>
              </w:rPr>
              <w:t>.</w:t>
            </w:r>
          </w:p>
        </w:tc>
      </w:tr>
    </w:tbl>
    <w:p w14:paraId="42A30785" w14:textId="77777777" w:rsidR="00CE59E7" w:rsidRPr="00892DD8" w:rsidRDefault="00CE59E7" w:rsidP="00CD566C">
      <w:pPr>
        <w:pStyle w:val="Brdtext"/>
        <w:spacing w:before="230"/>
        <w:jc w:val="center"/>
      </w:pPr>
      <w:r w:rsidRPr="00892DD8">
        <w:t>27 §</w:t>
      </w:r>
    </w:p>
    <w:tbl>
      <w:tblPr>
        <w:tblW w:w="5000" w:type="pct"/>
        <w:tblCellMar>
          <w:left w:w="125" w:type="dxa"/>
          <w:right w:w="125" w:type="dxa"/>
        </w:tblCellMar>
        <w:tblLook w:val="0000" w:firstRow="0" w:lastRow="0" w:firstColumn="0" w:lastColumn="0" w:noHBand="0" w:noVBand="0"/>
      </w:tblPr>
      <w:tblGrid>
        <w:gridCol w:w="2948"/>
        <w:gridCol w:w="2949"/>
      </w:tblGrid>
      <w:tr w:rsidR="00CE59E7" w:rsidRPr="00892DD8" w14:paraId="016347CC" w14:textId="77777777" w:rsidTr="000A25B8">
        <w:tc>
          <w:tcPr>
            <w:tcW w:w="2500" w:type="pct"/>
            <w:shd w:val="clear" w:color="auto" w:fill="auto"/>
            <w:tcMar>
              <w:left w:w="0" w:type="dxa"/>
            </w:tcMar>
          </w:tcPr>
          <w:p w14:paraId="036461C5" w14:textId="19AFDD7D" w:rsidR="00CE59E7" w:rsidRPr="00892DD8" w:rsidRDefault="00CE59E7" w:rsidP="000A25B8">
            <w:pPr>
              <w:pStyle w:val="Brdtextmedindrag"/>
              <w:ind w:firstLine="0"/>
            </w:pPr>
            <w:r w:rsidRPr="00892DD8">
              <w:rPr>
                <w:i/>
                <w:iCs/>
              </w:rPr>
              <w:t>Underlåter</w:t>
            </w:r>
            <w:r w:rsidRPr="00892DD8">
              <w:t xml:space="preserve"> part, </w:t>
            </w:r>
            <w:r w:rsidRPr="00892DD8">
              <w:rPr>
                <w:i/>
                <w:iCs/>
              </w:rPr>
              <w:t>sedan</w:t>
            </w:r>
            <w:r w:rsidRPr="00892DD8">
              <w:t xml:space="preserve"> motparten </w:t>
            </w:r>
            <w:r w:rsidRPr="00892DD8">
              <w:rPr>
                <w:i/>
                <w:iCs/>
              </w:rPr>
              <w:t>i behörig ordning</w:t>
            </w:r>
            <w:r w:rsidRPr="00892DD8">
              <w:t xml:space="preserve"> har </w:t>
            </w:r>
            <w:r w:rsidRPr="00892DD8">
              <w:rPr>
                <w:i/>
                <w:iCs/>
              </w:rPr>
              <w:t>påkallat</w:t>
            </w:r>
            <w:r w:rsidRPr="00892DD8">
              <w:t xml:space="preserve"> för</w:t>
            </w:r>
            <w:r w:rsidRPr="00892DD8">
              <w:softHyphen/>
              <w:t xml:space="preserve">handling, </w:t>
            </w:r>
            <w:r w:rsidRPr="00892DD8">
              <w:rPr>
                <w:i/>
                <w:iCs/>
              </w:rPr>
              <w:t>att fullgöra</w:t>
            </w:r>
            <w:r w:rsidRPr="00892DD8">
              <w:t xml:space="preserve"> </w:t>
            </w:r>
            <w:r w:rsidRPr="00892DD8">
              <w:rPr>
                <w:spacing w:val="-4"/>
              </w:rPr>
              <w:t>sin förhand</w:t>
            </w:r>
            <w:r w:rsidRPr="00892DD8">
              <w:rPr>
                <w:spacing w:val="-4"/>
              </w:rPr>
              <w:softHyphen/>
              <w:t>lings</w:t>
            </w:r>
            <w:r w:rsidR="00552454" w:rsidRPr="00892DD8">
              <w:rPr>
                <w:spacing w:val="-4"/>
              </w:rPr>
              <w:softHyphen/>
            </w:r>
            <w:r w:rsidRPr="00892DD8">
              <w:rPr>
                <w:spacing w:val="-4"/>
              </w:rPr>
              <w:t>skyldighet enligt</w:t>
            </w:r>
            <w:r w:rsidRPr="00892DD8">
              <w:t xml:space="preserve"> 16 § första stycket eller enligt </w:t>
            </w:r>
            <w:r w:rsidRPr="00892DD8">
              <w:rPr>
                <w:i/>
                <w:iCs/>
              </w:rPr>
              <w:t>föreskrift</w:t>
            </w:r>
            <w:r w:rsidRPr="00892DD8">
              <w:t xml:space="preserve"> i för</w:t>
            </w:r>
            <w:r w:rsidRPr="00892DD8">
              <w:softHyphen/>
              <w:t>handlingsordning</w:t>
            </w:r>
            <w:r w:rsidRPr="00892DD8">
              <w:rPr>
                <w:i/>
                <w:iCs/>
              </w:rPr>
              <w:t>, är han skyldig att ersätta motparten skada som har uppstått till följd av hans</w:t>
            </w:r>
            <w:r w:rsidRPr="00892DD8">
              <w:t xml:space="preserve"> </w:t>
            </w:r>
            <w:r w:rsidRPr="00892DD8">
              <w:rPr>
                <w:i/>
                <w:iCs/>
              </w:rPr>
              <w:t>under</w:t>
            </w:r>
            <w:r w:rsidR="00866582" w:rsidRPr="00892DD8">
              <w:rPr>
                <w:i/>
                <w:iCs/>
              </w:rPr>
              <w:softHyphen/>
            </w:r>
            <w:r w:rsidRPr="00892DD8">
              <w:rPr>
                <w:i/>
                <w:iCs/>
              </w:rPr>
              <w:t>låtenhet.</w:t>
            </w:r>
            <w:r w:rsidRPr="00892DD8">
              <w:t xml:space="preserve"> </w:t>
            </w:r>
            <w:r w:rsidRPr="00892DD8">
              <w:rPr>
                <w:i/>
                <w:iCs/>
              </w:rPr>
              <w:t>Detsamma gäller,</w:t>
            </w:r>
            <w:r w:rsidRPr="00892DD8">
              <w:t xml:space="preserve"> </w:t>
            </w:r>
            <w:r w:rsidRPr="00892DD8">
              <w:rPr>
                <w:i/>
                <w:iCs/>
              </w:rPr>
              <w:t>om</w:t>
            </w:r>
            <w:r w:rsidRPr="00892DD8">
              <w:t xml:space="preserve"> </w:t>
            </w:r>
            <w:r w:rsidRPr="00892DD8">
              <w:rPr>
                <w:i/>
                <w:iCs/>
              </w:rPr>
              <w:t>part</w:t>
            </w:r>
            <w:r w:rsidRPr="00892DD8">
              <w:t xml:space="preserve"> bryter mot 16 § andra stycket eller mot 17 §.</w:t>
            </w:r>
          </w:p>
        </w:tc>
        <w:tc>
          <w:tcPr>
            <w:tcW w:w="2500" w:type="pct"/>
            <w:shd w:val="clear" w:color="auto" w:fill="auto"/>
            <w:tcMar>
              <w:right w:w="0" w:type="dxa"/>
            </w:tcMar>
          </w:tcPr>
          <w:p w14:paraId="3D077DFC" w14:textId="77777777" w:rsidR="00CE59E7" w:rsidRPr="00892DD8" w:rsidRDefault="00CE59E7" w:rsidP="000A25B8">
            <w:pPr>
              <w:pStyle w:val="Brdtext"/>
              <w:rPr>
                <w:i/>
                <w:iCs/>
              </w:rPr>
            </w:pPr>
            <w:r w:rsidRPr="00892DD8">
              <w:rPr>
                <w:i/>
                <w:iCs/>
              </w:rPr>
              <w:t>En</w:t>
            </w:r>
            <w:r w:rsidRPr="00892DD8">
              <w:t xml:space="preserve"> part </w:t>
            </w:r>
            <w:r w:rsidRPr="00892DD8">
              <w:rPr>
                <w:i/>
                <w:iCs/>
              </w:rPr>
              <w:t>är, om</w:t>
            </w:r>
            <w:r w:rsidRPr="00892DD8">
              <w:t xml:space="preserve"> motparten </w:t>
            </w:r>
            <w:r w:rsidRPr="00892DD8">
              <w:rPr>
                <w:i/>
                <w:iCs/>
              </w:rPr>
              <w:t>på rätt sätt</w:t>
            </w:r>
            <w:r w:rsidRPr="00892DD8">
              <w:t xml:space="preserve"> har </w:t>
            </w:r>
            <w:r w:rsidRPr="00892DD8">
              <w:rPr>
                <w:i/>
                <w:iCs/>
              </w:rPr>
              <w:t>begärt</w:t>
            </w:r>
            <w:r w:rsidRPr="00892DD8">
              <w:t xml:space="preserve"> förhandling, </w:t>
            </w:r>
            <w:r w:rsidRPr="00892DD8">
              <w:rPr>
                <w:i/>
                <w:iCs/>
              </w:rPr>
              <w:t>skyldig att ersätta motparten för den skada som uppstår till följd av att parten</w:t>
            </w:r>
          </w:p>
          <w:p w14:paraId="637907F5" w14:textId="7F114C4E" w:rsidR="00CE59E7" w:rsidRPr="00892DD8" w:rsidRDefault="00CE59E7" w:rsidP="000A25B8">
            <w:pPr>
              <w:pStyle w:val="Brdtextmedindrag"/>
              <w:rPr>
                <w:i/>
                <w:iCs/>
              </w:rPr>
            </w:pPr>
            <w:r w:rsidRPr="00892DD8">
              <w:rPr>
                <w:i/>
                <w:iCs/>
              </w:rPr>
              <w:t>1. inte</w:t>
            </w:r>
            <w:r w:rsidRPr="00892DD8">
              <w:rPr>
                <w:i/>
              </w:rPr>
              <w:t xml:space="preserve"> </w:t>
            </w:r>
            <w:r w:rsidRPr="00892DD8">
              <w:rPr>
                <w:i/>
                <w:iCs/>
              </w:rPr>
              <w:t xml:space="preserve">inställer sig till </w:t>
            </w:r>
            <w:r w:rsidR="00D74FDC" w:rsidRPr="00892DD8">
              <w:rPr>
                <w:i/>
                <w:iCs/>
              </w:rPr>
              <w:t>det</w:t>
            </w:r>
            <w:r w:rsidRPr="00892DD8">
              <w:rPr>
                <w:i/>
                <w:iCs/>
              </w:rPr>
              <w:t xml:space="preserve"> sam</w:t>
            </w:r>
            <w:r w:rsidR="00EE68A2" w:rsidRPr="00892DD8">
              <w:rPr>
                <w:i/>
                <w:iCs/>
              </w:rPr>
              <w:softHyphen/>
            </w:r>
            <w:r w:rsidRPr="00892DD8">
              <w:rPr>
                <w:i/>
                <w:iCs/>
              </w:rPr>
              <w:t>manträde för förhandling</w:t>
            </w:r>
            <w:r w:rsidR="00073CAC" w:rsidRPr="00892DD8">
              <w:rPr>
                <w:i/>
                <w:iCs/>
              </w:rPr>
              <w:t xml:space="preserve"> som en</w:t>
            </w:r>
            <w:r w:rsidR="00EE68A2" w:rsidRPr="00892DD8">
              <w:rPr>
                <w:i/>
                <w:iCs/>
              </w:rPr>
              <w:softHyphen/>
            </w:r>
            <w:r w:rsidR="00073CAC" w:rsidRPr="00892DD8">
              <w:rPr>
                <w:i/>
                <w:iCs/>
              </w:rPr>
              <w:t xml:space="preserve">ligt 15 § tredje stycket ska </w:t>
            </w:r>
            <w:r w:rsidR="001538AB" w:rsidRPr="00892DD8">
              <w:rPr>
                <w:i/>
                <w:iCs/>
              </w:rPr>
              <w:t>hållas</w:t>
            </w:r>
            <w:r w:rsidRPr="00892DD8">
              <w:rPr>
                <w:i/>
                <w:iCs/>
              </w:rPr>
              <w:t xml:space="preserve"> inom tre veckor från det att mot</w:t>
            </w:r>
            <w:r w:rsidRPr="00892DD8">
              <w:rPr>
                <w:i/>
                <w:iCs/>
              </w:rPr>
              <w:softHyphen/>
              <w:t>parten fått del av förhandlings</w:t>
            </w:r>
            <w:r w:rsidRPr="00892DD8">
              <w:rPr>
                <w:i/>
                <w:iCs/>
              </w:rPr>
              <w:softHyphen/>
              <w:t>framställningen, utan att ha giltig ursäkt för det, eller</w:t>
            </w:r>
          </w:p>
          <w:p w14:paraId="353332EC" w14:textId="77777777" w:rsidR="00CE59E7" w:rsidRPr="00892DD8" w:rsidRDefault="00CE59E7" w:rsidP="000A25B8">
            <w:pPr>
              <w:pStyle w:val="Brdtextmedindrag"/>
              <w:rPr>
                <w:i/>
                <w:iCs/>
              </w:rPr>
            </w:pPr>
            <w:r w:rsidRPr="00892DD8">
              <w:rPr>
                <w:i/>
                <w:iCs/>
              </w:rPr>
              <w:t xml:space="preserve">2. inte fullgör </w:t>
            </w:r>
            <w:r w:rsidRPr="00892DD8">
              <w:t>sin förhandlings</w:t>
            </w:r>
            <w:r w:rsidRPr="00892DD8">
              <w:softHyphen/>
              <w:t xml:space="preserve">skyldighet enligt 16 § första stycket eller enligt </w:t>
            </w:r>
            <w:r w:rsidRPr="00892DD8">
              <w:rPr>
                <w:i/>
                <w:iCs/>
              </w:rPr>
              <w:t>en bestämmelse</w:t>
            </w:r>
            <w:r w:rsidRPr="00892DD8">
              <w:t xml:space="preserve"> i </w:t>
            </w:r>
            <w:r w:rsidRPr="00892DD8">
              <w:rPr>
                <w:i/>
                <w:iCs/>
              </w:rPr>
              <w:t xml:space="preserve">en </w:t>
            </w:r>
            <w:r w:rsidRPr="00892DD8">
              <w:t>förhandlingsordning</w:t>
            </w:r>
            <w:r w:rsidRPr="00892DD8">
              <w:rPr>
                <w:i/>
                <w:iCs/>
              </w:rPr>
              <w:t>.</w:t>
            </w:r>
          </w:p>
          <w:p w14:paraId="08355750" w14:textId="5C5A0B53" w:rsidR="00CE59E7" w:rsidRPr="00892DD8" w:rsidRDefault="00CE59E7" w:rsidP="000A25B8">
            <w:pPr>
              <w:pStyle w:val="Brdtextmedindrag"/>
            </w:pPr>
            <w:r w:rsidRPr="00892DD8">
              <w:rPr>
                <w:i/>
                <w:iCs/>
              </w:rPr>
              <w:t xml:space="preserve">En part är skyldig att ersätta motparten </w:t>
            </w:r>
            <w:r w:rsidR="00F030DF" w:rsidRPr="00892DD8">
              <w:rPr>
                <w:i/>
                <w:iCs/>
              </w:rPr>
              <w:t xml:space="preserve">även </w:t>
            </w:r>
            <w:r w:rsidRPr="00892DD8">
              <w:rPr>
                <w:i/>
                <w:iCs/>
              </w:rPr>
              <w:t>för den skada som uppstår till följd av att parten</w:t>
            </w:r>
            <w:r w:rsidRPr="00892DD8">
              <w:t xml:space="preserve"> bryter mot 16 § andra stycket eller mot 17 §.</w:t>
            </w:r>
          </w:p>
        </w:tc>
      </w:tr>
    </w:tbl>
    <w:p w14:paraId="3FC50FB2" w14:textId="77777777" w:rsidR="00CE59E7" w:rsidRPr="00892DD8" w:rsidRDefault="00CE59E7" w:rsidP="00CD566C">
      <w:pPr>
        <w:pStyle w:val="Brdtext"/>
        <w:spacing w:before="230"/>
        <w:jc w:val="center"/>
      </w:pPr>
      <w:r w:rsidRPr="00892DD8">
        <w:t>28 §</w:t>
      </w:r>
    </w:p>
    <w:tbl>
      <w:tblPr>
        <w:tblW w:w="5000" w:type="pct"/>
        <w:tblCellMar>
          <w:left w:w="125" w:type="dxa"/>
          <w:right w:w="125" w:type="dxa"/>
        </w:tblCellMar>
        <w:tblLook w:val="0000" w:firstRow="0" w:lastRow="0" w:firstColumn="0" w:lastColumn="0" w:noHBand="0" w:noVBand="0"/>
      </w:tblPr>
      <w:tblGrid>
        <w:gridCol w:w="2948"/>
        <w:gridCol w:w="2949"/>
      </w:tblGrid>
      <w:tr w:rsidR="00CE59E7" w:rsidRPr="00892DD8" w14:paraId="2125F006" w14:textId="77777777" w:rsidTr="000A25B8">
        <w:tc>
          <w:tcPr>
            <w:tcW w:w="2500" w:type="pct"/>
            <w:shd w:val="clear" w:color="auto" w:fill="auto"/>
            <w:tcMar>
              <w:left w:w="0" w:type="dxa"/>
            </w:tcMar>
          </w:tcPr>
          <w:p w14:paraId="05F7E6A0" w14:textId="48DB7428" w:rsidR="00CE59E7" w:rsidRPr="00892DD8" w:rsidRDefault="00CE59E7" w:rsidP="000A25B8">
            <w:pPr>
              <w:pStyle w:val="Brdtextmedindrag"/>
              <w:ind w:firstLine="0"/>
            </w:pPr>
            <w:r w:rsidRPr="00892DD8">
              <w:t xml:space="preserve">Vid </w:t>
            </w:r>
            <w:r w:rsidRPr="00892DD8">
              <w:rPr>
                <w:i/>
                <w:iCs/>
              </w:rPr>
              <w:t>bedömande</w:t>
            </w:r>
            <w:r w:rsidRPr="00892DD8">
              <w:t xml:space="preserve"> om och i </w:t>
            </w:r>
            <w:r w:rsidRPr="00892DD8">
              <w:rPr>
                <w:i/>
                <w:iCs/>
              </w:rPr>
              <w:t>vad mån</w:t>
            </w:r>
            <w:r w:rsidRPr="00892DD8">
              <w:t xml:space="preserve"> skada har uppstått </w:t>
            </w:r>
            <w:r w:rsidRPr="00892DD8">
              <w:rPr>
                <w:i/>
                <w:iCs/>
              </w:rPr>
              <w:t>skall</w:t>
            </w:r>
            <w:r w:rsidRPr="00892DD8">
              <w:t xml:space="preserve"> hänsyn tas även till </w:t>
            </w:r>
            <w:r w:rsidRPr="00892DD8">
              <w:rPr>
                <w:i/>
                <w:iCs/>
              </w:rPr>
              <w:t>parts intresse</w:t>
            </w:r>
            <w:r w:rsidRPr="00892DD8">
              <w:t xml:space="preserve"> av att denna lag och förhandlingsordningen </w:t>
            </w:r>
            <w:r w:rsidRPr="00892DD8">
              <w:rPr>
                <w:i/>
                <w:iCs/>
              </w:rPr>
              <w:t>iakttas</w:t>
            </w:r>
            <w:r w:rsidRPr="00892DD8">
              <w:t xml:space="preserve"> och till övriga omständig</w:t>
            </w:r>
            <w:r w:rsidRPr="00892DD8">
              <w:softHyphen/>
              <w:t>heter av annan än rent ekonomisk betydelse.</w:t>
            </w:r>
          </w:p>
        </w:tc>
        <w:tc>
          <w:tcPr>
            <w:tcW w:w="2500" w:type="pct"/>
            <w:shd w:val="clear" w:color="auto" w:fill="auto"/>
            <w:tcMar>
              <w:right w:w="0" w:type="dxa"/>
            </w:tcMar>
          </w:tcPr>
          <w:p w14:paraId="12573C21" w14:textId="516A63BE" w:rsidR="00CE59E7" w:rsidRPr="00892DD8" w:rsidRDefault="00CE59E7" w:rsidP="000A25B8">
            <w:pPr>
              <w:pStyle w:val="Brdtextmedindrag"/>
              <w:ind w:firstLine="0"/>
            </w:pPr>
            <w:r w:rsidRPr="00892DD8">
              <w:t xml:space="preserve">Vid </w:t>
            </w:r>
            <w:r w:rsidRPr="00892DD8">
              <w:rPr>
                <w:i/>
                <w:iCs/>
              </w:rPr>
              <w:t>bedömningen av</w:t>
            </w:r>
            <w:r w:rsidRPr="00892DD8">
              <w:t xml:space="preserve"> om</w:t>
            </w:r>
            <w:r w:rsidRPr="00892DD8">
              <w:rPr>
                <w:i/>
                <w:iCs/>
              </w:rPr>
              <w:t>,</w:t>
            </w:r>
            <w:r w:rsidRPr="00892DD8">
              <w:t xml:space="preserve"> och i</w:t>
            </w:r>
            <w:r w:rsidRPr="00892DD8">
              <w:rPr>
                <w:i/>
                <w:iCs/>
              </w:rPr>
              <w:t xml:space="preserve"> vil</w:t>
            </w:r>
            <w:r w:rsidRPr="00892DD8">
              <w:rPr>
                <w:i/>
                <w:iCs/>
              </w:rPr>
              <w:softHyphen/>
              <w:t>ken utsträckning,</w:t>
            </w:r>
            <w:r w:rsidRPr="00892DD8">
              <w:t xml:space="preserve"> skada har uppstått </w:t>
            </w:r>
            <w:r w:rsidRPr="00892DD8">
              <w:rPr>
                <w:i/>
                <w:iCs/>
              </w:rPr>
              <w:t>ska</w:t>
            </w:r>
            <w:r w:rsidRPr="00892DD8">
              <w:t xml:space="preserve"> hänsyn tas </w:t>
            </w:r>
            <w:r w:rsidR="00390A85" w:rsidRPr="00892DD8">
              <w:t xml:space="preserve">även </w:t>
            </w:r>
            <w:r w:rsidRPr="00892DD8">
              <w:t xml:space="preserve">till </w:t>
            </w:r>
            <w:r w:rsidRPr="00892DD8">
              <w:rPr>
                <w:i/>
                <w:iCs/>
              </w:rPr>
              <w:t>intresset</w:t>
            </w:r>
            <w:r w:rsidRPr="00892DD8">
              <w:t xml:space="preserve"> av att denna lag och förhandlings</w:t>
            </w:r>
            <w:r w:rsidRPr="00892DD8">
              <w:softHyphen/>
              <w:t xml:space="preserve">ordningen </w:t>
            </w:r>
            <w:r w:rsidRPr="00892DD8">
              <w:rPr>
                <w:i/>
                <w:iCs/>
              </w:rPr>
              <w:t>följs</w:t>
            </w:r>
            <w:r w:rsidRPr="00892DD8">
              <w:t xml:space="preserve"> och till övriga om</w:t>
            </w:r>
            <w:r w:rsidRPr="00892DD8">
              <w:softHyphen/>
              <w:t>ständigheter av annan än rent eko</w:t>
            </w:r>
            <w:r w:rsidR="00356C7C" w:rsidRPr="00892DD8">
              <w:softHyphen/>
            </w:r>
            <w:r w:rsidRPr="00892DD8">
              <w:t>no</w:t>
            </w:r>
            <w:r w:rsidR="00356C7C" w:rsidRPr="00892DD8">
              <w:softHyphen/>
            </w:r>
            <w:r w:rsidRPr="00892DD8">
              <w:t xml:space="preserve">misk betydelse. </w:t>
            </w:r>
          </w:p>
          <w:p w14:paraId="37AA73B6" w14:textId="6A6604F1" w:rsidR="00CE59E7" w:rsidRPr="00892DD8" w:rsidRDefault="00CE59E7" w:rsidP="000A25B8">
            <w:pPr>
              <w:pStyle w:val="Brdtextmedindrag"/>
              <w:rPr>
                <w:i/>
                <w:iCs/>
              </w:rPr>
            </w:pPr>
            <w:r w:rsidRPr="00892DD8">
              <w:rPr>
                <w:i/>
                <w:iCs/>
              </w:rPr>
              <w:t>Ersättning för annan skada än eko</w:t>
            </w:r>
            <w:r w:rsidR="00866582" w:rsidRPr="00892DD8">
              <w:rPr>
                <w:i/>
                <w:iCs/>
              </w:rPr>
              <w:softHyphen/>
            </w:r>
            <w:r w:rsidRPr="00892DD8">
              <w:rPr>
                <w:i/>
                <w:iCs/>
              </w:rPr>
              <w:t>nomisk skada ska uppgå till minst hälften av det prisbasbelopp enligt 2 kap.</w:t>
            </w:r>
            <w:r w:rsidR="00EE68A2" w:rsidRPr="00892DD8">
              <w:rPr>
                <w:i/>
                <w:iCs/>
              </w:rPr>
              <w:t> </w:t>
            </w:r>
            <w:r w:rsidRPr="00892DD8">
              <w:rPr>
                <w:i/>
                <w:iCs/>
              </w:rPr>
              <w:t>6 och 7 §§ social</w:t>
            </w:r>
            <w:r w:rsidRPr="00892DD8">
              <w:rPr>
                <w:i/>
                <w:iCs/>
              </w:rPr>
              <w:softHyphen/>
              <w:t>för</w:t>
            </w:r>
            <w:r w:rsidR="00866582" w:rsidRPr="00892DD8">
              <w:rPr>
                <w:i/>
                <w:iCs/>
              </w:rPr>
              <w:softHyphen/>
            </w:r>
            <w:r w:rsidRPr="00892DD8">
              <w:rPr>
                <w:i/>
                <w:iCs/>
              </w:rPr>
              <w:t>säkringsbalken som gäller för det år då skadehändelsen in</w:t>
            </w:r>
            <w:r w:rsidRPr="00892DD8">
              <w:rPr>
                <w:i/>
                <w:iCs/>
              </w:rPr>
              <w:softHyphen/>
              <w:t>träffa</w:t>
            </w:r>
            <w:r w:rsidRPr="00892DD8">
              <w:rPr>
                <w:i/>
                <w:iCs/>
              </w:rPr>
              <w:softHyphen/>
              <w:t xml:space="preserve">de, om det inte finns särskilda skäl för att bestämma ersättningen till ett lägre belopp. </w:t>
            </w:r>
          </w:p>
        </w:tc>
      </w:tr>
    </w:tbl>
    <w:p w14:paraId="112CD103" w14:textId="77777777" w:rsidR="00CE59E7" w:rsidRPr="00892DD8" w:rsidRDefault="00CE59E7" w:rsidP="00CD566C">
      <w:pPr>
        <w:pStyle w:val="Brdtext"/>
        <w:spacing w:before="230"/>
        <w:jc w:val="center"/>
      </w:pPr>
      <w:r w:rsidRPr="00892DD8">
        <w:t>31 §</w:t>
      </w:r>
      <w:r w:rsidRPr="00892DD8">
        <w:rPr>
          <w:rStyle w:val="Fotnotsreferens"/>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CE59E7" w:rsidRPr="00892DD8" w14:paraId="1A4578DD" w14:textId="77777777" w:rsidTr="000A25B8">
        <w:tc>
          <w:tcPr>
            <w:tcW w:w="2500" w:type="pct"/>
            <w:shd w:val="clear" w:color="auto" w:fill="auto"/>
            <w:tcMar>
              <w:left w:w="0" w:type="dxa"/>
            </w:tcMar>
          </w:tcPr>
          <w:p w14:paraId="7F5B0EEB" w14:textId="2EE87406" w:rsidR="00CE59E7" w:rsidRPr="00892DD8" w:rsidRDefault="00CE59E7" w:rsidP="000A25B8">
            <w:pPr>
              <w:pStyle w:val="Brdtextmedindrag"/>
              <w:ind w:firstLine="0"/>
              <w:rPr>
                <w:spacing w:val="-2"/>
              </w:rPr>
            </w:pPr>
            <w:r w:rsidRPr="00892DD8">
              <w:rPr>
                <w:spacing w:val="-2"/>
              </w:rPr>
              <w:t>Hyresnämndens beslut enligt denna lag får överklagas hos Svea hovrätt inom tre veckor från den dag be</w:t>
            </w:r>
            <w:r w:rsidRPr="00892DD8">
              <w:rPr>
                <w:spacing w:val="-2"/>
              </w:rPr>
              <w:softHyphen/>
              <w:t>slu</w:t>
            </w:r>
            <w:r w:rsidRPr="00892DD8">
              <w:rPr>
                <w:spacing w:val="-2"/>
              </w:rPr>
              <w:softHyphen/>
              <w:t xml:space="preserve">tet meddelades. </w:t>
            </w:r>
            <w:r w:rsidRPr="00892DD8">
              <w:rPr>
                <w:i/>
                <w:iCs/>
                <w:spacing w:val="-2"/>
              </w:rPr>
              <w:t>Överklagandet</w:t>
            </w:r>
            <w:r w:rsidRPr="00892DD8">
              <w:rPr>
                <w:spacing w:val="-2"/>
              </w:rPr>
              <w:t xml:space="preserve"> </w:t>
            </w:r>
            <w:r w:rsidRPr="00892DD8">
              <w:rPr>
                <w:i/>
                <w:iCs/>
                <w:spacing w:val="-2"/>
              </w:rPr>
              <w:t>skall</w:t>
            </w:r>
            <w:r w:rsidRPr="00892DD8">
              <w:rPr>
                <w:spacing w:val="-2"/>
              </w:rPr>
              <w:t xml:space="preserve"> ges in till hyresnämnden.</w:t>
            </w:r>
          </w:p>
        </w:tc>
        <w:tc>
          <w:tcPr>
            <w:tcW w:w="2500" w:type="pct"/>
            <w:shd w:val="clear" w:color="auto" w:fill="auto"/>
            <w:tcMar>
              <w:right w:w="0" w:type="dxa"/>
            </w:tcMar>
          </w:tcPr>
          <w:p w14:paraId="63583B5D" w14:textId="71BBC1EF" w:rsidR="00CE59E7" w:rsidRPr="00892DD8" w:rsidRDefault="00CE59E7" w:rsidP="000A25B8">
            <w:pPr>
              <w:pStyle w:val="Brdtextmedindrag"/>
              <w:ind w:firstLine="0"/>
              <w:rPr>
                <w:i/>
                <w:iCs/>
                <w:spacing w:val="-2"/>
              </w:rPr>
            </w:pPr>
            <w:r w:rsidRPr="00892DD8">
              <w:rPr>
                <w:spacing w:val="-2"/>
              </w:rPr>
              <w:t>Hyresnämndens beslut enligt denna lag får överklagas hos Svea hovrätt inom tre veckor från den dag be</w:t>
            </w:r>
            <w:r w:rsidRPr="00892DD8">
              <w:rPr>
                <w:spacing w:val="-2"/>
              </w:rPr>
              <w:softHyphen/>
              <w:t>slu</w:t>
            </w:r>
            <w:r w:rsidR="00866582" w:rsidRPr="00892DD8">
              <w:rPr>
                <w:spacing w:val="-2"/>
              </w:rPr>
              <w:softHyphen/>
            </w:r>
            <w:r w:rsidRPr="00892DD8">
              <w:rPr>
                <w:spacing w:val="-2"/>
              </w:rPr>
              <w:t xml:space="preserve">tet meddelades. </w:t>
            </w:r>
            <w:r w:rsidRPr="00892DD8">
              <w:rPr>
                <w:i/>
                <w:iCs/>
                <w:spacing w:val="-2"/>
              </w:rPr>
              <w:t>Beslut om att ut</w:t>
            </w:r>
            <w:r w:rsidRPr="00892DD8">
              <w:rPr>
                <w:i/>
                <w:iCs/>
                <w:spacing w:val="-2"/>
              </w:rPr>
              <w:softHyphen/>
              <w:t xml:space="preserve">se </w:t>
            </w:r>
            <w:r w:rsidR="00A9696C" w:rsidRPr="00892DD8">
              <w:rPr>
                <w:i/>
                <w:iCs/>
                <w:spacing w:val="-2"/>
              </w:rPr>
              <w:t xml:space="preserve">en skiljeman enligt 23 a § </w:t>
            </w:r>
            <w:r w:rsidR="00390A85" w:rsidRPr="00892DD8">
              <w:rPr>
                <w:i/>
                <w:iCs/>
                <w:spacing w:val="-2"/>
              </w:rPr>
              <w:t xml:space="preserve">eller </w:t>
            </w:r>
            <w:r w:rsidRPr="00892DD8">
              <w:rPr>
                <w:i/>
                <w:iCs/>
                <w:spacing w:val="-2"/>
              </w:rPr>
              <w:t>ent</w:t>
            </w:r>
            <w:r w:rsidR="00A9696C" w:rsidRPr="00892DD8">
              <w:rPr>
                <w:i/>
                <w:iCs/>
                <w:spacing w:val="-2"/>
              </w:rPr>
              <w:softHyphen/>
            </w:r>
            <w:r w:rsidRPr="00892DD8">
              <w:rPr>
                <w:i/>
                <w:iCs/>
                <w:spacing w:val="-2"/>
              </w:rPr>
              <w:t>lediga en skiljeman enligt 23 b § får dock inte över</w:t>
            </w:r>
            <w:r w:rsidRPr="00892DD8">
              <w:rPr>
                <w:i/>
                <w:iCs/>
                <w:spacing w:val="-2"/>
              </w:rPr>
              <w:softHyphen/>
              <w:t xml:space="preserve">klagas. </w:t>
            </w:r>
          </w:p>
          <w:p w14:paraId="4AEA5180" w14:textId="3A5FBA98" w:rsidR="00CE59E7" w:rsidRPr="00892DD8" w:rsidRDefault="00390A85" w:rsidP="000A25B8">
            <w:pPr>
              <w:pStyle w:val="Brdtextmedindrag"/>
              <w:rPr>
                <w:i/>
                <w:iCs/>
              </w:rPr>
            </w:pPr>
            <w:r w:rsidRPr="00892DD8">
              <w:rPr>
                <w:i/>
                <w:iCs/>
              </w:rPr>
              <w:t>Ett ö</w:t>
            </w:r>
            <w:r w:rsidR="00CE59E7" w:rsidRPr="00892DD8">
              <w:rPr>
                <w:i/>
                <w:iCs/>
              </w:rPr>
              <w:t>verklagande</w:t>
            </w:r>
            <w:r w:rsidR="00CE59E7" w:rsidRPr="00892DD8">
              <w:t xml:space="preserve"> </w:t>
            </w:r>
            <w:r w:rsidR="00CE59E7" w:rsidRPr="00892DD8">
              <w:rPr>
                <w:i/>
                <w:iCs/>
              </w:rPr>
              <w:t>ska</w:t>
            </w:r>
            <w:r w:rsidR="00CE59E7" w:rsidRPr="00892DD8">
              <w:t xml:space="preserve"> ges in till hyres</w:t>
            </w:r>
            <w:r w:rsidR="00866582" w:rsidRPr="00892DD8">
              <w:softHyphen/>
            </w:r>
            <w:r w:rsidR="00CE59E7" w:rsidRPr="00892DD8">
              <w:t>nämnden.</w:t>
            </w:r>
          </w:p>
        </w:tc>
      </w:tr>
    </w:tbl>
    <w:p w14:paraId="763A7632" w14:textId="77777777" w:rsidR="00CE59E7" w:rsidRPr="00892DD8" w:rsidRDefault="00CE59E7" w:rsidP="00CE59E7">
      <w:pPr>
        <w:pStyle w:val="Slutstreck"/>
      </w:pPr>
      <w:r w:rsidRPr="00892DD8">
        <w:t>                      </w:t>
      </w:r>
    </w:p>
    <w:p w14:paraId="3BD55A0B" w14:textId="77777777" w:rsidR="00CE59E7" w:rsidRPr="00892DD8" w:rsidRDefault="00CE59E7" w:rsidP="00CE59E7">
      <w:pPr>
        <w:pStyle w:val="Brdtextmedindrag"/>
      </w:pPr>
      <w:r w:rsidRPr="00892DD8">
        <w:t>1. Denna lag träder i kraft den 1 januari 2023.</w:t>
      </w:r>
    </w:p>
    <w:p w14:paraId="76F936EC" w14:textId="35D17DD9" w:rsidR="00CE59E7" w:rsidRPr="00892DD8" w:rsidRDefault="00CE59E7" w:rsidP="00CE59E7">
      <w:pPr>
        <w:pStyle w:val="Brdtextmedindrag"/>
      </w:pPr>
      <w:r w:rsidRPr="00892DD8">
        <w:t>2. Bestämmelsen i 2 § i den nya lydelsen tillämpas även för hyresavtal som har ingåtts före ikraftträdandet.</w:t>
      </w:r>
    </w:p>
    <w:p w14:paraId="40D5BEE8" w14:textId="77777777" w:rsidR="00CD566C" w:rsidRPr="00892DD8" w:rsidRDefault="00CD566C" w:rsidP="00CE59E7">
      <w:pPr>
        <w:pStyle w:val="Brdtextmedindrag"/>
      </w:pPr>
    </w:p>
    <w:p w14:paraId="5CF8D3CA" w14:textId="77777777" w:rsidR="00866582" w:rsidRPr="00892DD8" w:rsidRDefault="00866582" w:rsidP="00CE59E7">
      <w:pPr>
        <w:pStyle w:val="Brdtextmedindrag"/>
        <w:sectPr w:rsidR="00866582" w:rsidRPr="00892DD8" w:rsidSect="00B7567C">
          <w:headerReference w:type="even" r:id="rId23"/>
          <w:headerReference w:type="default" r:id="rId24"/>
          <w:footerReference w:type="even" r:id="rId25"/>
          <w:footerReference w:type="default" r:id="rId26"/>
          <w:footerReference w:type="first" r:id="rId27"/>
          <w:pgSz w:w="9356" w:h="13721" w:code="9"/>
          <w:pgMar w:top="794" w:right="2438" w:bottom="1191" w:left="1021" w:header="0" w:footer="709" w:gutter="0"/>
          <w:cols w:space="708"/>
          <w:docGrid w:linePitch="360"/>
        </w:sectPr>
      </w:pPr>
    </w:p>
    <w:p w14:paraId="6AE9B19E" w14:textId="17F26574" w:rsidR="00866582" w:rsidRPr="00892DD8" w:rsidRDefault="00866582" w:rsidP="00866582">
      <w:pPr>
        <w:pStyle w:val="Rubrik2"/>
        <w:spacing w:before="0"/>
      </w:pPr>
      <w:bookmarkStart w:id="7" w:name="_Toc108083562"/>
      <w:r w:rsidRPr="00892DD8">
        <w:t>Förslag till lag om ändring i lagen (1973:188) om arrendenämnder och hyresnämnder</w:t>
      </w:r>
      <w:bookmarkEnd w:id="7"/>
    </w:p>
    <w:p w14:paraId="143BAFFA" w14:textId="77777777" w:rsidR="00866582" w:rsidRPr="00892DD8" w:rsidRDefault="00866582" w:rsidP="00866582">
      <w:pPr>
        <w:pStyle w:val="Brdtext"/>
      </w:pPr>
      <w:r w:rsidRPr="00892DD8">
        <w:t>Härigenom föreskrivs i fråga om lagen (1973:188) om arrendenämnder och hyresnämnder</w:t>
      </w:r>
      <w:r w:rsidRPr="00892DD8">
        <w:rPr>
          <w:rStyle w:val="Fotnotsreferens"/>
        </w:rPr>
        <w:footnoteReference w:customMarkFollows="1" w:id="4"/>
        <w:t>1</w:t>
      </w:r>
    </w:p>
    <w:p w14:paraId="50DACD1B" w14:textId="77777777" w:rsidR="00866582" w:rsidRPr="00892DD8" w:rsidRDefault="00866582" w:rsidP="00866582">
      <w:pPr>
        <w:pStyle w:val="Brdtextmedindrag"/>
      </w:pPr>
      <w:r w:rsidRPr="00892DD8">
        <w:rPr>
          <w:i/>
          <w:iCs/>
        </w:rPr>
        <w:t>dels</w:t>
      </w:r>
      <w:r w:rsidRPr="00892DD8">
        <w:t xml:space="preserve"> att 4 § ska ha följande lydelse,</w:t>
      </w:r>
    </w:p>
    <w:p w14:paraId="74FB62FE" w14:textId="77777777" w:rsidR="00866582" w:rsidRPr="00892DD8" w:rsidRDefault="00866582" w:rsidP="00866582">
      <w:pPr>
        <w:pStyle w:val="Brdtextmedindrag"/>
      </w:pPr>
      <w:r w:rsidRPr="00892DD8">
        <w:rPr>
          <w:i/>
          <w:iCs/>
        </w:rPr>
        <w:t>dels</w:t>
      </w:r>
      <w:r w:rsidRPr="00892DD8">
        <w:t xml:space="preserve"> att det ska införas tre nya paragrafer, 15 b–15 d §§, och närmast före 15 b § en ny rubrik av följande lydelse.</w:t>
      </w:r>
    </w:p>
    <w:p w14:paraId="6B119079" w14:textId="77777777" w:rsidR="00866582" w:rsidRPr="00892DD8" w:rsidRDefault="00866582" w:rsidP="00866582">
      <w:pPr>
        <w:pStyle w:val="Brdtextmedindrag"/>
      </w:pPr>
    </w:p>
    <w:p w14:paraId="1BE068DF" w14:textId="77777777" w:rsidR="00866582" w:rsidRPr="00892DD8" w:rsidRDefault="00866582" w:rsidP="0086658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66582" w:rsidRPr="00892DD8" w14:paraId="13DA0F27" w14:textId="77777777" w:rsidTr="000A25B8">
        <w:tc>
          <w:tcPr>
            <w:tcW w:w="2500" w:type="pct"/>
            <w:shd w:val="clear" w:color="auto" w:fill="auto"/>
            <w:tcMar>
              <w:left w:w="0" w:type="dxa"/>
            </w:tcMar>
          </w:tcPr>
          <w:p w14:paraId="0B23F0AE" w14:textId="7085FAA6" w:rsidR="00866582" w:rsidRPr="00892DD8" w:rsidRDefault="00866582" w:rsidP="000A25B8">
            <w:pPr>
              <w:pStyle w:val="Brdtext"/>
              <w:rPr>
                <w:i/>
              </w:rPr>
            </w:pPr>
            <w:r w:rsidRPr="00892DD8">
              <w:rPr>
                <w:i/>
              </w:rPr>
              <w:t xml:space="preserve">Lydelse enligt </w:t>
            </w:r>
            <w:r w:rsidR="00803FA2" w:rsidRPr="00892DD8">
              <w:rPr>
                <w:i/>
              </w:rPr>
              <w:t>SFS 2022:1027</w:t>
            </w:r>
          </w:p>
        </w:tc>
        <w:tc>
          <w:tcPr>
            <w:tcW w:w="2500" w:type="pct"/>
            <w:shd w:val="clear" w:color="auto" w:fill="auto"/>
            <w:tcMar>
              <w:right w:w="0" w:type="dxa"/>
            </w:tcMar>
          </w:tcPr>
          <w:p w14:paraId="7CD5097E" w14:textId="77777777" w:rsidR="00866582" w:rsidRPr="00892DD8" w:rsidRDefault="00866582" w:rsidP="000A25B8">
            <w:pPr>
              <w:pStyle w:val="Brdtext"/>
              <w:rPr>
                <w:i/>
              </w:rPr>
            </w:pPr>
            <w:r w:rsidRPr="00892DD8">
              <w:rPr>
                <w:i/>
              </w:rPr>
              <w:t>Föreslagen lydelse</w:t>
            </w:r>
          </w:p>
        </w:tc>
      </w:tr>
    </w:tbl>
    <w:p w14:paraId="2F83FFB2" w14:textId="77777777" w:rsidR="00866582" w:rsidRPr="00892DD8" w:rsidRDefault="00866582" w:rsidP="00866582">
      <w:pPr>
        <w:pStyle w:val="Brdtext"/>
        <w:spacing w:before="230"/>
        <w:jc w:val="center"/>
      </w:pPr>
      <w:r w:rsidRPr="00892DD8">
        <w:t>4 §</w:t>
      </w:r>
    </w:p>
    <w:p w14:paraId="75F50FCD" w14:textId="77777777" w:rsidR="00866582" w:rsidRPr="00892DD8" w:rsidRDefault="00866582" w:rsidP="00866582">
      <w:pPr>
        <w:pStyle w:val="Brdtextmedindrag"/>
        <w:ind w:firstLine="0"/>
      </w:pPr>
      <w:r w:rsidRPr="00892DD8">
        <w:t xml:space="preserve">Hyresnämnd som avses i 12 kap. 68 § jordabalken har till uppgift att </w:t>
      </w:r>
    </w:p>
    <w:p w14:paraId="556C17E5" w14:textId="77777777" w:rsidR="00866582" w:rsidRPr="00892DD8" w:rsidRDefault="00866582" w:rsidP="00866582">
      <w:pPr>
        <w:pStyle w:val="Brdtextmedindrag"/>
      </w:pPr>
      <w:r w:rsidRPr="00892DD8">
        <w:t xml:space="preserve">1. medla i hyres- eller bostadsrättstvist, </w:t>
      </w:r>
    </w:p>
    <w:p w14:paraId="2EDD7FBD" w14:textId="4DC6E169" w:rsidR="00866582" w:rsidRPr="00892DD8" w:rsidRDefault="00866582" w:rsidP="00866582">
      <w:pPr>
        <w:pStyle w:val="Brdtextmedindrag"/>
      </w:pPr>
      <w:r w:rsidRPr="00892DD8">
        <w:t xml:space="preserve">2. pröva tvist om åtgärdsföreläggande enligt 12 kap. 11 § första stycket 5 och 16 § andra stycket, ändrad användning av lokal enligt 12 kap. 23 § andra stycket, skadestånd enligt 12 kap. 24 a §, överlåtelse av hyresrätt enligt 12 kap. 34–37 §§, upplåtelse av lägenhet i andra hand enligt 12 kap. 40 §, föreläggande om nytt hyresavtal enligt 12 kap. 46 b §, förlängning av hyresavtal enligt 12 kap. 49 §, villkor enligt 12 kap. 54 §, återbetalning av hyra och fastställande av hyra enligt 12 kap. 55 f §, uppskov med avflyttning enligt 12 kap. 59 § eller föreläggande enligt 12 kap. 64 §, allt jordabalken, </w:t>
      </w:r>
    </w:p>
    <w:tbl>
      <w:tblPr>
        <w:tblW w:w="5000" w:type="pct"/>
        <w:tblCellMar>
          <w:left w:w="125" w:type="dxa"/>
          <w:right w:w="125" w:type="dxa"/>
        </w:tblCellMar>
        <w:tblLook w:val="0600" w:firstRow="0" w:lastRow="0" w:firstColumn="0" w:lastColumn="0" w:noHBand="1" w:noVBand="1"/>
      </w:tblPr>
      <w:tblGrid>
        <w:gridCol w:w="2948"/>
        <w:gridCol w:w="2949"/>
      </w:tblGrid>
      <w:tr w:rsidR="00866582" w:rsidRPr="00892DD8" w14:paraId="14C4C8BB" w14:textId="77777777" w:rsidTr="000A25B8">
        <w:tc>
          <w:tcPr>
            <w:tcW w:w="2500" w:type="pct"/>
            <w:shd w:val="clear" w:color="auto" w:fill="auto"/>
            <w:tcMar>
              <w:left w:w="0" w:type="dxa"/>
            </w:tcMar>
          </w:tcPr>
          <w:p w14:paraId="027A3D72" w14:textId="77777777" w:rsidR="00866582" w:rsidRPr="00892DD8" w:rsidRDefault="00866582" w:rsidP="000A25B8">
            <w:pPr>
              <w:pStyle w:val="Brdtextmedindrag"/>
            </w:pPr>
            <w:r w:rsidRPr="00892DD8">
              <w:t>2 a. pröva tvist om hyresvillkor enligt 22–24 §§ hyresförhandlings</w:t>
            </w:r>
            <w:r w:rsidRPr="00892DD8">
              <w:softHyphen/>
              <w:t>lagen (1978:304) eller om åter</w:t>
            </w:r>
            <w:r w:rsidRPr="00892DD8">
              <w:softHyphen/>
              <w:t>betalnings</w:t>
            </w:r>
            <w:r w:rsidRPr="00892DD8">
              <w:softHyphen/>
              <w:t xml:space="preserve">skyldighet enligt 23 § samma lag, </w:t>
            </w:r>
          </w:p>
        </w:tc>
        <w:tc>
          <w:tcPr>
            <w:tcW w:w="2500" w:type="pct"/>
            <w:shd w:val="clear" w:color="auto" w:fill="auto"/>
            <w:tcMar>
              <w:right w:w="0" w:type="dxa"/>
            </w:tcMar>
          </w:tcPr>
          <w:p w14:paraId="2693F257" w14:textId="175F956D" w:rsidR="00866582" w:rsidRPr="00306A11" w:rsidRDefault="00866582" w:rsidP="000A25B8">
            <w:pPr>
              <w:pStyle w:val="Brdtextmedindrag"/>
              <w:rPr>
                <w:spacing w:val="-2"/>
                <w:kern w:val="20"/>
              </w:rPr>
            </w:pPr>
            <w:r w:rsidRPr="00306A11">
              <w:rPr>
                <w:spacing w:val="-2"/>
                <w:kern w:val="20"/>
              </w:rPr>
              <w:t>2 a. pröva tvist om hyresvillkor enligt 22</w:t>
            </w:r>
            <w:r w:rsidRPr="00306A11">
              <w:rPr>
                <w:i/>
                <w:iCs/>
                <w:spacing w:val="-2"/>
                <w:kern w:val="20"/>
              </w:rPr>
              <w:t>, 23 och</w:t>
            </w:r>
            <w:r w:rsidRPr="00306A11">
              <w:rPr>
                <w:spacing w:val="-2"/>
                <w:kern w:val="20"/>
              </w:rPr>
              <w:t xml:space="preserve"> 24 §§ hyres</w:t>
            </w:r>
            <w:r w:rsidRPr="00306A11">
              <w:rPr>
                <w:spacing w:val="-2"/>
                <w:kern w:val="20"/>
              </w:rPr>
              <w:softHyphen/>
              <w:t>för</w:t>
            </w:r>
            <w:r w:rsidRPr="00306A11">
              <w:rPr>
                <w:spacing w:val="-2"/>
                <w:kern w:val="20"/>
              </w:rPr>
              <w:softHyphen/>
              <w:t>hand</w:t>
            </w:r>
            <w:r w:rsidRPr="00306A11">
              <w:rPr>
                <w:spacing w:val="-2"/>
                <w:kern w:val="20"/>
              </w:rPr>
              <w:softHyphen/>
              <w:t>lings</w:t>
            </w:r>
            <w:r w:rsidRPr="00306A11">
              <w:rPr>
                <w:spacing w:val="-2"/>
                <w:kern w:val="20"/>
              </w:rPr>
              <w:softHyphen/>
              <w:t>lagen (1978:304) eller om åter</w:t>
            </w:r>
            <w:r w:rsidRPr="00306A11">
              <w:rPr>
                <w:spacing w:val="-2"/>
                <w:kern w:val="20"/>
              </w:rPr>
              <w:softHyphen/>
              <w:t>betalnings</w:t>
            </w:r>
            <w:r w:rsidRPr="00306A11">
              <w:rPr>
                <w:spacing w:val="-2"/>
                <w:kern w:val="20"/>
              </w:rPr>
              <w:softHyphen/>
              <w:t>skyldighet enligt 23 §</w:t>
            </w:r>
            <w:r w:rsidR="00356C7C" w:rsidRPr="00306A11">
              <w:rPr>
                <w:spacing w:val="-2"/>
                <w:kern w:val="20"/>
              </w:rPr>
              <w:t xml:space="preserve"> </w:t>
            </w:r>
            <w:r w:rsidRPr="00306A11">
              <w:rPr>
                <w:spacing w:val="-2"/>
                <w:kern w:val="20"/>
              </w:rPr>
              <w:t>samma lag,</w:t>
            </w:r>
          </w:p>
        </w:tc>
      </w:tr>
    </w:tbl>
    <w:p w14:paraId="5C555F3C" w14:textId="49357C17" w:rsidR="00866582" w:rsidRPr="00892DD8" w:rsidRDefault="00866582" w:rsidP="00866582">
      <w:pPr>
        <w:pStyle w:val="Brdtextmedindrag"/>
      </w:pPr>
      <w:r w:rsidRPr="00892DD8">
        <w:t xml:space="preserve">2 b. pröva tvist om hyresvillkor enligt 3 kap. 14 § lagen (2002:93) om kooperativ hyresrätt eller tvist om upplåtelse med kooperativ hyresrätt enligt 4 kap. 6 § samma lag, </w:t>
      </w:r>
    </w:p>
    <w:p w14:paraId="52336E91" w14:textId="77777777" w:rsidR="00866582" w:rsidRPr="00892DD8" w:rsidRDefault="00866582" w:rsidP="00866582">
      <w:pPr>
        <w:pStyle w:val="Brdtextmedindrag"/>
      </w:pPr>
      <w:r w:rsidRPr="00892DD8">
        <w:t>2 c. pröva tvist om hyresvillkor enligt 4 § lagen (2012:978) om uthyr</w:t>
      </w:r>
      <w:r w:rsidRPr="00892DD8">
        <w:softHyphen/>
        <w:t xml:space="preserve">ning av egen bostad, </w:t>
      </w:r>
    </w:p>
    <w:p w14:paraId="1A258E7D" w14:textId="1062B2D3" w:rsidR="00866582" w:rsidRPr="00892DD8" w:rsidRDefault="00866582" w:rsidP="00866582">
      <w:pPr>
        <w:pStyle w:val="Brdtextmedindrag"/>
      </w:pPr>
      <w:r w:rsidRPr="00892DD8">
        <w:t>3. pröva tvist om medlemskap enligt 2 kap. 10 §, skyldighet att upplåta bostadsrätt enligt 4 kap. 6 § eller villkor för upplåtelse av bostadsrätt enligt samma paragraf, hyresvillkor enligt 4 kap. 9 §, åtgärd i lägenhet enligt 7 kap. 7 §, upplåtelse av lägenhet i andra hand enligt 7 kap. 11 § eller ut</w:t>
      </w:r>
      <w:r w:rsidRPr="00892DD8">
        <w:softHyphen/>
        <w:t>dö</w:t>
      </w:r>
      <w:r w:rsidR="00552454" w:rsidRPr="00892DD8">
        <w:softHyphen/>
      </w:r>
      <w:r w:rsidRPr="00892DD8">
        <w:t>mande av vite enligt 11 kap. 2 §, allt bostadsrättslagen (1991:614),</w:t>
      </w:r>
    </w:p>
    <w:p w14:paraId="2DD814C6" w14:textId="77777777" w:rsidR="00866582" w:rsidRPr="00892DD8" w:rsidRDefault="00866582" w:rsidP="00866582">
      <w:pPr>
        <w:pStyle w:val="Brdtextmedindrag"/>
      </w:pPr>
      <w:r w:rsidRPr="00892DD8">
        <w:t xml:space="preserve">4. pröva fråga om godkännande av överenskommelse som avses i 12 kap. 1 § sjätte stycket, 45 a eller 56 § jordabalken eller av beslut som avses i 9 kap. 16 § första stycket 1, 1 a eller 2 bostadsrättslagen, </w:t>
      </w:r>
    </w:p>
    <w:p w14:paraId="55A1AEB8" w14:textId="77777777" w:rsidR="00866582" w:rsidRPr="00892DD8" w:rsidRDefault="00866582" w:rsidP="00866582">
      <w:pPr>
        <w:pStyle w:val="Brdtextmedindrag"/>
      </w:pPr>
      <w:r w:rsidRPr="00892DD8">
        <w:t xml:space="preserve">5. vara skiljenämnd i hyres- eller bostadsrättstvist, </w:t>
      </w:r>
    </w:p>
    <w:p w14:paraId="36B8AAED" w14:textId="78298E3C" w:rsidR="00866582" w:rsidRPr="00892DD8" w:rsidRDefault="00866582" w:rsidP="00866582">
      <w:pPr>
        <w:pStyle w:val="Brdtextmedindrag"/>
      </w:pPr>
      <w:r w:rsidRPr="00892DD8">
        <w:t>5 a. pröva tvist mellan hyresvärd och hyresgästorganisation enligt hyres</w:t>
      </w:r>
      <w:r w:rsidR="00556B6F" w:rsidRPr="00892DD8">
        <w:softHyphen/>
      </w:r>
      <w:r w:rsidRPr="00892DD8">
        <w:t xml:space="preserve">förhandlingslagen, </w:t>
      </w:r>
    </w:p>
    <w:p w14:paraId="65821705" w14:textId="1DA8A9FB" w:rsidR="00866582" w:rsidRPr="00892DD8" w:rsidRDefault="00866582" w:rsidP="00866582">
      <w:pPr>
        <w:pStyle w:val="Brdtextmedindrag"/>
      </w:pPr>
      <w:r w:rsidRPr="00892DD8">
        <w:t xml:space="preserve">6. pröva frågor enligt bostadsförvaltningslagen (1977:792), tvist om upprustningsföreläggande enligt 12 kap. 18 a–18 c §§ jordabalken eller förbättrings- och ändringsåtgärder enligt 12 kap. 18 d–18 f och 18 h §§ samma balk, </w:t>
      </w:r>
    </w:p>
    <w:tbl>
      <w:tblPr>
        <w:tblW w:w="5000" w:type="pct"/>
        <w:tblCellMar>
          <w:left w:w="125" w:type="dxa"/>
          <w:right w:w="125" w:type="dxa"/>
        </w:tblCellMar>
        <w:tblLook w:val="0600" w:firstRow="0" w:lastRow="0" w:firstColumn="0" w:lastColumn="0" w:noHBand="1" w:noVBand="1"/>
      </w:tblPr>
      <w:tblGrid>
        <w:gridCol w:w="2948"/>
        <w:gridCol w:w="2949"/>
      </w:tblGrid>
      <w:tr w:rsidR="00866582" w:rsidRPr="00892DD8" w14:paraId="63DEAC53" w14:textId="77777777" w:rsidTr="000A25B8">
        <w:trPr>
          <w:trHeight w:val="1385"/>
        </w:trPr>
        <w:tc>
          <w:tcPr>
            <w:tcW w:w="2500" w:type="pct"/>
            <w:shd w:val="clear" w:color="auto" w:fill="auto"/>
            <w:tcMar>
              <w:left w:w="0" w:type="dxa"/>
            </w:tcMar>
          </w:tcPr>
          <w:p w14:paraId="4AB9FB40" w14:textId="77777777" w:rsidR="00866582" w:rsidRPr="00892DD8" w:rsidRDefault="00866582" w:rsidP="000A25B8">
            <w:pPr>
              <w:pStyle w:val="Brdtextmedindrag"/>
            </w:pPr>
            <w:r w:rsidRPr="00892DD8">
              <w:t>7. pröva frågor enligt lagen (1982:352) om rätt till fastighets</w:t>
            </w:r>
            <w:r w:rsidRPr="00892DD8">
              <w:softHyphen/>
              <w:t>förvärv för ombildning till bostads</w:t>
            </w:r>
            <w:r w:rsidRPr="00892DD8">
              <w:softHyphen/>
              <w:t xml:space="preserve">rätt eller kooperativ hyresrätt. </w:t>
            </w:r>
          </w:p>
          <w:p w14:paraId="5BE89752" w14:textId="77777777" w:rsidR="00866582" w:rsidRPr="00892DD8" w:rsidRDefault="00866582" w:rsidP="000A25B8">
            <w:pPr>
              <w:pStyle w:val="Brdtextmedindrag"/>
            </w:pPr>
          </w:p>
        </w:tc>
        <w:tc>
          <w:tcPr>
            <w:tcW w:w="2500" w:type="pct"/>
            <w:shd w:val="clear" w:color="auto" w:fill="auto"/>
            <w:tcMar>
              <w:right w:w="0" w:type="dxa"/>
            </w:tcMar>
          </w:tcPr>
          <w:p w14:paraId="0502132A" w14:textId="5F036E31" w:rsidR="00866582" w:rsidRPr="00892DD8" w:rsidRDefault="00866582" w:rsidP="000A25B8">
            <w:pPr>
              <w:pStyle w:val="Brdtextmedindrag"/>
              <w:rPr>
                <w:i/>
                <w:iCs/>
              </w:rPr>
            </w:pPr>
            <w:r w:rsidRPr="00892DD8">
              <w:t>7. pröva frågor enligt lagen (1982:352) om rätt till fastighets</w:t>
            </w:r>
            <w:r w:rsidRPr="00892DD8">
              <w:softHyphen/>
              <w:t>för</w:t>
            </w:r>
            <w:r w:rsidR="00556B6F" w:rsidRPr="00892DD8">
              <w:softHyphen/>
            </w:r>
            <w:r w:rsidRPr="00892DD8">
              <w:t>värv för ombildning till bostads</w:t>
            </w:r>
            <w:r w:rsidRPr="00892DD8">
              <w:softHyphen/>
              <w:t>rätt eller kooperativ hyresrätt</w:t>
            </w:r>
            <w:r w:rsidRPr="00892DD8">
              <w:rPr>
                <w:i/>
                <w:iCs/>
              </w:rPr>
              <w:t>,</w:t>
            </w:r>
          </w:p>
          <w:p w14:paraId="3BA5D4BA" w14:textId="3F3ED644" w:rsidR="00866582" w:rsidRPr="00892DD8" w:rsidRDefault="00866582" w:rsidP="000A25B8">
            <w:pPr>
              <w:pStyle w:val="Brdtextmedindrag"/>
              <w:rPr>
                <w:i/>
                <w:iCs/>
              </w:rPr>
            </w:pPr>
            <w:r w:rsidRPr="00892DD8">
              <w:rPr>
                <w:i/>
                <w:iCs/>
              </w:rPr>
              <w:t>8. pröva frågor om att utse</w:t>
            </w:r>
            <w:r w:rsidRPr="00892DD8" w:rsidDel="005302FC">
              <w:rPr>
                <w:i/>
                <w:iCs/>
              </w:rPr>
              <w:t xml:space="preserve"> </w:t>
            </w:r>
            <w:r w:rsidRPr="00892DD8">
              <w:rPr>
                <w:i/>
                <w:iCs/>
              </w:rPr>
              <w:t xml:space="preserve">en </w:t>
            </w:r>
            <w:r w:rsidR="00814CC2" w:rsidRPr="00892DD8">
              <w:rPr>
                <w:i/>
                <w:iCs/>
              </w:rPr>
              <w:t xml:space="preserve">särskild </w:t>
            </w:r>
            <w:r w:rsidRPr="00892DD8">
              <w:rPr>
                <w:i/>
                <w:iCs/>
              </w:rPr>
              <w:t xml:space="preserve">skiljeman </w:t>
            </w:r>
            <w:r w:rsidR="004F0E48" w:rsidRPr="00892DD8">
              <w:rPr>
                <w:i/>
                <w:iCs/>
              </w:rPr>
              <w:t>enligt 23</w:t>
            </w:r>
            <w:r w:rsidR="001538AB" w:rsidRPr="00892DD8">
              <w:rPr>
                <w:i/>
                <w:iCs/>
              </w:rPr>
              <w:t> </w:t>
            </w:r>
            <w:r w:rsidR="004F0E48" w:rsidRPr="00892DD8">
              <w:rPr>
                <w:i/>
                <w:iCs/>
              </w:rPr>
              <w:t>a</w:t>
            </w:r>
            <w:r w:rsidR="00985624" w:rsidRPr="00892DD8">
              <w:rPr>
                <w:i/>
                <w:iCs/>
              </w:rPr>
              <w:t> </w:t>
            </w:r>
            <w:r w:rsidR="004F0E48" w:rsidRPr="00892DD8">
              <w:rPr>
                <w:i/>
                <w:iCs/>
              </w:rPr>
              <w:t xml:space="preserve">§ hyresförhandlingslagen </w:t>
            </w:r>
            <w:r w:rsidRPr="00892DD8">
              <w:rPr>
                <w:i/>
                <w:iCs/>
              </w:rPr>
              <w:t>eller entle</w:t>
            </w:r>
            <w:r w:rsidRPr="00892DD8">
              <w:rPr>
                <w:i/>
                <w:iCs/>
              </w:rPr>
              <w:softHyphen/>
              <w:t>diga en</w:t>
            </w:r>
            <w:r w:rsidR="00814CC2" w:rsidRPr="00892DD8">
              <w:rPr>
                <w:i/>
                <w:iCs/>
              </w:rPr>
              <w:t xml:space="preserve"> </w:t>
            </w:r>
            <w:r w:rsidRPr="00892DD8">
              <w:rPr>
                <w:i/>
                <w:iCs/>
              </w:rPr>
              <w:t>skiljeman enligt 23</w:t>
            </w:r>
            <w:r w:rsidR="00141C57" w:rsidRPr="00892DD8">
              <w:rPr>
                <w:i/>
                <w:iCs/>
              </w:rPr>
              <w:t> </w:t>
            </w:r>
            <w:r w:rsidRPr="00892DD8">
              <w:rPr>
                <w:i/>
                <w:iCs/>
              </w:rPr>
              <w:t xml:space="preserve">b § </w:t>
            </w:r>
            <w:r w:rsidR="004F0E48" w:rsidRPr="00892DD8">
              <w:rPr>
                <w:i/>
                <w:iCs/>
              </w:rPr>
              <w:t xml:space="preserve">samma </w:t>
            </w:r>
            <w:r w:rsidRPr="00892DD8">
              <w:rPr>
                <w:i/>
                <w:iCs/>
              </w:rPr>
              <w:t xml:space="preserve">lag samt </w:t>
            </w:r>
            <w:r w:rsidR="00814CC2" w:rsidRPr="00892DD8">
              <w:rPr>
                <w:i/>
                <w:iCs/>
              </w:rPr>
              <w:t xml:space="preserve">att </w:t>
            </w:r>
            <w:r w:rsidRPr="00892DD8">
              <w:rPr>
                <w:i/>
                <w:iCs/>
              </w:rPr>
              <w:t>medla i ett ärende om att utse en skiljeman.</w:t>
            </w:r>
          </w:p>
        </w:tc>
      </w:tr>
    </w:tbl>
    <w:p w14:paraId="7085D44D" w14:textId="77777777" w:rsidR="00866582" w:rsidRPr="00892DD8" w:rsidRDefault="00866582" w:rsidP="00866582">
      <w:pPr>
        <w:pStyle w:val="Brdtextmedindrag"/>
      </w:pPr>
      <w:r w:rsidRPr="00892DD8">
        <w:t xml:space="preserve">Ett ärende tas upp av den hyresnämnd inom vars område fastigheten är belägen. </w:t>
      </w:r>
    </w:p>
    <w:p w14:paraId="592E7A3E" w14:textId="77777777" w:rsidR="00866582" w:rsidRPr="00892DD8" w:rsidRDefault="00866582" w:rsidP="00866582">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866582" w:rsidRPr="00892DD8" w14:paraId="5ED7047C" w14:textId="77777777" w:rsidTr="000A25B8">
        <w:tc>
          <w:tcPr>
            <w:tcW w:w="2500" w:type="pct"/>
            <w:shd w:val="clear" w:color="auto" w:fill="auto"/>
            <w:tcMar>
              <w:left w:w="0" w:type="dxa"/>
            </w:tcMar>
          </w:tcPr>
          <w:p w14:paraId="6714887E" w14:textId="77777777" w:rsidR="00866582" w:rsidRPr="00892DD8" w:rsidRDefault="00866582" w:rsidP="000A25B8">
            <w:pPr>
              <w:pStyle w:val="Brdtextmedindrag"/>
              <w:rPr>
                <w:i/>
                <w:iCs/>
              </w:rPr>
            </w:pPr>
            <w:r w:rsidRPr="00892DD8">
              <w:rPr>
                <w:i/>
                <w:iCs/>
              </w:rPr>
              <w:t>Nuvarande lydelse</w:t>
            </w:r>
          </w:p>
        </w:tc>
        <w:tc>
          <w:tcPr>
            <w:tcW w:w="2500" w:type="pct"/>
            <w:shd w:val="clear" w:color="auto" w:fill="auto"/>
            <w:tcMar>
              <w:right w:w="0" w:type="dxa"/>
            </w:tcMar>
          </w:tcPr>
          <w:p w14:paraId="19C5402A" w14:textId="77777777" w:rsidR="00866582" w:rsidRPr="00892DD8" w:rsidRDefault="00866582" w:rsidP="000A25B8">
            <w:pPr>
              <w:pStyle w:val="Brdtextmedindrag"/>
              <w:ind w:firstLine="0"/>
              <w:rPr>
                <w:b/>
                <w:bCs/>
                <w:i/>
              </w:rPr>
            </w:pPr>
            <w:r w:rsidRPr="00892DD8">
              <w:rPr>
                <w:i/>
              </w:rPr>
              <w:t>Föreslagen lydelse</w:t>
            </w:r>
          </w:p>
          <w:p w14:paraId="3F3B3E6F" w14:textId="77777777" w:rsidR="00866582" w:rsidRPr="00892DD8" w:rsidRDefault="00866582" w:rsidP="000A25B8">
            <w:pPr>
              <w:pStyle w:val="Rubrik5utannumrering"/>
              <w:rPr>
                <w:b/>
                <w:bCs/>
              </w:rPr>
            </w:pPr>
            <w:r w:rsidRPr="00892DD8">
              <w:rPr>
                <w:b/>
                <w:bCs/>
              </w:rPr>
              <w:t>Ärende om särskild skiljeman</w:t>
            </w:r>
          </w:p>
        </w:tc>
      </w:tr>
      <w:tr w:rsidR="00866582" w:rsidRPr="00892DD8" w14:paraId="1FE9A323" w14:textId="77777777" w:rsidTr="000A25B8">
        <w:tc>
          <w:tcPr>
            <w:tcW w:w="2500" w:type="pct"/>
            <w:shd w:val="clear" w:color="auto" w:fill="auto"/>
            <w:tcMar>
              <w:left w:w="0" w:type="dxa"/>
            </w:tcMar>
          </w:tcPr>
          <w:p w14:paraId="79D3F2EB" w14:textId="77777777" w:rsidR="00866582" w:rsidRPr="00892DD8" w:rsidRDefault="00866582" w:rsidP="000A25B8">
            <w:pPr>
              <w:pStyle w:val="Brdtextmedindrag"/>
            </w:pPr>
          </w:p>
        </w:tc>
        <w:tc>
          <w:tcPr>
            <w:tcW w:w="2500" w:type="pct"/>
            <w:shd w:val="clear" w:color="auto" w:fill="auto"/>
            <w:tcMar>
              <w:right w:w="0" w:type="dxa"/>
            </w:tcMar>
          </w:tcPr>
          <w:p w14:paraId="531B1476" w14:textId="77777777" w:rsidR="00866582" w:rsidRPr="00892DD8" w:rsidRDefault="00866582" w:rsidP="000A25B8">
            <w:pPr>
              <w:pStyle w:val="Brdtext"/>
              <w:rPr>
                <w:i/>
              </w:rPr>
            </w:pPr>
            <w:r w:rsidRPr="00892DD8">
              <w:rPr>
                <w:i/>
              </w:rPr>
              <w:t>15 b §</w:t>
            </w:r>
          </w:p>
          <w:p w14:paraId="50ECCCB5" w14:textId="3915E014" w:rsidR="00866582" w:rsidRPr="00892DD8" w:rsidRDefault="00866582" w:rsidP="000A25B8">
            <w:pPr>
              <w:pStyle w:val="Brdtext"/>
              <w:rPr>
                <w:i/>
                <w:iCs/>
                <w:spacing w:val="-2"/>
              </w:rPr>
            </w:pPr>
            <w:r w:rsidRPr="00892DD8">
              <w:rPr>
                <w:i/>
                <w:spacing w:val="-2"/>
              </w:rPr>
              <w:t>Ansökan i en fråga som avses i 4 § första stycket</w:t>
            </w:r>
            <w:r w:rsidRPr="00892DD8">
              <w:rPr>
                <w:i/>
                <w:iCs/>
                <w:spacing w:val="-2"/>
              </w:rPr>
              <w:t> </w:t>
            </w:r>
            <w:r w:rsidRPr="00892DD8">
              <w:rPr>
                <w:i/>
                <w:spacing w:val="-2"/>
              </w:rPr>
              <w:t xml:space="preserve">8 om att </w:t>
            </w:r>
            <w:r w:rsidRPr="00892DD8">
              <w:rPr>
                <w:i/>
                <w:iCs/>
                <w:spacing w:val="-2"/>
              </w:rPr>
              <w:t>utse</w:t>
            </w:r>
            <w:r w:rsidRPr="00892DD8">
              <w:rPr>
                <w:i/>
                <w:spacing w:val="-2"/>
              </w:rPr>
              <w:t xml:space="preserve"> en </w:t>
            </w:r>
            <w:r w:rsidRPr="00892DD8">
              <w:rPr>
                <w:i/>
                <w:iCs/>
                <w:spacing w:val="-2"/>
              </w:rPr>
              <w:t>skilje</w:t>
            </w:r>
            <w:r w:rsidR="00556B6F" w:rsidRPr="00892DD8">
              <w:rPr>
                <w:i/>
                <w:iCs/>
                <w:spacing w:val="-2"/>
              </w:rPr>
              <w:softHyphen/>
            </w:r>
            <w:r w:rsidRPr="00892DD8">
              <w:rPr>
                <w:i/>
                <w:iCs/>
                <w:spacing w:val="-2"/>
              </w:rPr>
              <w:t>man ska vara skriftlig och innehålla de uppgifter som anges i 8 § andra stycket. Till</w:t>
            </w:r>
            <w:r w:rsidRPr="00892DD8">
              <w:rPr>
                <w:i/>
                <w:iCs/>
                <w:spacing w:val="-2"/>
              </w:rPr>
              <w:softHyphen/>
              <w:t>sammans med ansökan ska det ges in en för</w:t>
            </w:r>
            <w:r w:rsidRPr="00892DD8">
              <w:rPr>
                <w:i/>
                <w:iCs/>
                <w:spacing w:val="-2"/>
              </w:rPr>
              <w:softHyphen/>
              <w:t>hand</w:t>
            </w:r>
            <w:r w:rsidR="00556B6F" w:rsidRPr="00892DD8">
              <w:rPr>
                <w:i/>
                <w:iCs/>
                <w:spacing w:val="-2"/>
              </w:rPr>
              <w:softHyphen/>
            </w:r>
            <w:r w:rsidRPr="00892DD8">
              <w:rPr>
                <w:i/>
                <w:iCs/>
                <w:spacing w:val="-2"/>
              </w:rPr>
              <w:t>lings</w:t>
            </w:r>
            <w:r w:rsidR="00556B6F" w:rsidRPr="00892DD8">
              <w:rPr>
                <w:i/>
                <w:iCs/>
                <w:spacing w:val="-2"/>
              </w:rPr>
              <w:softHyphen/>
            </w:r>
            <w:r w:rsidRPr="00892DD8">
              <w:rPr>
                <w:i/>
                <w:iCs/>
                <w:spacing w:val="-2"/>
              </w:rPr>
              <w:t>ord</w:t>
            </w:r>
            <w:r w:rsidR="00556B6F" w:rsidRPr="00892DD8">
              <w:rPr>
                <w:i/>
                <w:iCs/>
                <w:spacing w:val="-2"/>
              </w:rPr>
              <w:softHyphen/>
            </w:r>
            <w:r w:rsidRPr="00892DD8">
              <w:rPr>
                <w:i/>
                <w:iCs/>
                <w:spacing w:val="-2"/>
              </w:rPr>
              <w:t>ning som inne</w:t>
            </w:r>
            <w:r w:rsidRPr="00892DD8">
              <w:rPr>
                <w:i/>
                <w:iCs/>
                <w:spacing w:val="-2"/>
              </w:rPr>
              <w:softHyphen/>
              <w:t xml:space="preserve">håller </w:t>
            </w:r>
            <w:r w:rsidR="002E176B" w:rsidRPr="00892DD8">
              <w:rPr>
                <w:i/>
                <w:iCs/>
                <w:spacing w:val="-2"/>
              </w:rPr>
              <w:t>en bestämmelse</w:t>
            </w:r>
            <w:r w:rsidRPr="00892DD8">
              <w:rPr>
                <w:i/>
                <w:iCs/>
                <w:spacing w:val="-2"/>
              </w:rPr>
              <w:t xml:space="preserve"> om att tvisten får </w:t>
            </w:r>
            <w:r w:rsidR="00051B6E" w:rsidRPr="00892DD8">
              <w:rPr>
                <w:i/>
                <w:iCs/>
                <w:spacing w:val="-2"/>
              </w:rPr>
              <w:t>prövas</w:t>
            </w:r>
            <w:r w:rsidRPr="00892DD8">
              <w:rPr>
                <w:i/>
                <w:iCs/>
                <w:spacing w:val="-2"/>
              </w:rPr>
              <w:t xml:space="preserve"> av en skilje</w:t>
            </w:r>
            <w:r w:rsidR="00556B6F" w:rsidRPr="00892DD8">
              <w:rPr>
                <w:i/>
                <w:iCs/>
                <w:spacing w:val="-2"/>
              </w:rPr>
              <w:softHyphen/>
            </w:r>
            <w:r w:rsidRPr="00892DD8">
              <w:rPr>
                <w:i/>
                <w:iCs/>
                <w:spacing w:val="-2"/>
              </w:rPr>
              <w:t>man. Om en ansökan inte upp</w:t>
            </w:r>
            <w:r w:rsidR="00556B6F" w:rsidRPr="00892DD8">
              <w:rPr>
                <w:i/>
                <w:iCs/>
                <w:spacing w:val="-2"/>
              </w:rPr>
              <w:softHyphen/>
            </w:r>
            <w:r w:rsidRPr="00892DD8">
              <w:rPr>
                <w:i/>
                <w:iCs/>
                <w:spacing w:val="-2"/>
              </w:rPr>
              <w:t>fyller dessa krav, ska hyres</w:t>
            </w:r>
            <w:r w:rsidRPr="00892DD8">
              <w:rPr>
                <w:i/>
                <w:iCs/>
                <w:spacing w:val="-2"/>
              </w:rPr>
              <w:softHyphen/>
              <w:t>nämnden före</w:t>
            </w:r>
            <w:r w:rsidR="00556B6F" w:rsidRPr="00892DD8">
              <w:rPr>
                <w:i/>
                <w:iCs/>
                <w:spacing w:val="-2"/>
              </w:rPr>
              <w:softHyphen/>
            </w:r>
            <w:r w:rsidRPr="00892DD8">
              <w:rPr>
                <w:i/>
                <w:iCs/>
                <w:spacing w:val="-2"/>
              </w:rPr>
              <w:t>lägga sökanden att avhjälpa bris</w:t>
            </w:r>
            <w:r w:rsidR="00556B6F" w:rsidRPr="00892DD8">
              <w:rPr>
                <w:i/>
                <w:iCs/>
                <w:spacing w:val="-2"/>
              </w:rPr>
              <w:softHyphen/>
            </w:r>
            <w:r w:rsidRPr="00892DD8">
              <w:rPr>
                <w:i/>
                <w:iCs/>
                <w:spacing w:val="-2"/>
              </w:rPr>
              <w:t>ten inom viss tid. Om före</w:t>
            </w:r>
            <w:r w:rsidR="00556B6F" w:rsidRPr="00892DD8">
              <w:rPr>
                <w:i/>
                <w:iCs/>
                <w:spacing w:val="-2"/>
              </w:rPr>
              <w:softHyphen/>
            </w:r>
            <w:r w:rsidRPr="00892DD8">
              <w:rPr>
                <w:i/>
                <w:iCs/>
                <w:spacing w:val="-2"/>
              </w:rPr>
              <w:t>läggan</w:t>
            </w:r>
            <w:r w:rsidR="00556B6F" w:rsidRPr="00892DD8">
              <w:rPr>
                <w:i/>
                <w:iCs/>
                <w:spacing w:val="-2"/>
              </w:rPr>
              <w:softHyphen/>
            </w:r>
            <w:r w:rsidRPr="00892DD8">
              <w:rPr>
                <w:i/>
                <w:iCs/>
                <w:spacing w:val="-2"/>
              </w:rPr>
              <w:t>det inte följs får an</w:t>
            </w:r>
            <w:r w:rsidR="00556B6F" w:rsidRPr="00892DD8">
              <w:rPr>
                <w:i/>
                <w:iCs/>
                <w:spacing w:val="-2"/>
              </w:rPr>
              <w:softHyphen/>
            </w:r>
            <w:r w:rsidRPr="00892DD8">
              <w:rPr>
                <w:i/>
                <w:iCs/>
                <w:spacing w:val="-2"/>
              </w:rPr>
              <w:t>sökan avvisas. I övrigt tillämpas det som anges i 8 § fjärde och femte styckena för ansökan och en parts första in</w:t>
            </w:r>
            <w:r w:rsidR="00556B6F" w:rsidRPr="00892DD8">
              <w:rPr>
                <w:i/>
                <w:iCs/>
                <w:spacing w:val="-2"/>
              </w:rPr>
              <w:softHyphen/>
            </w:r>
            <w:r w:rsidRPr="00892DD8">
              <w:rPr>
                <w:i/>
                <w:iCs/>
                <w:spacing w:val="-2"/>
              </w:rPr>
              <w:t>laga till nämnden.</w:t>
            </w:r>
          </w:p>
          <w:p w14:paraId="27760D6D" w14:textId="49F3435F" w:rsidR="00866582" w:rsidRPr="00892DD8" w:rsidRDefault="00866582" w:rsidP="000A25B8">
            <w:pPr>
              <w:pStyle w:val="Brdtextmedindrag"/>
              <w:rPr>
                <w:i/>
                <w:iCs/>
                <w:spacing w:val="-2"/>
              </w:rPr>
            </w:pPr>
            <w:r w:rsidRPr="00892DD8">
              <w:rPr>
                <w:i/>
                <w:iCs/>
                <w:spacing w:val="-2"/>
              </w:rPr>
              <w:t>Motparten ska ges tillfälle att yttra sig över ansökan. Ärendet får av</w:t>
            </w:r>
            <w:r w:rsidR="00556B6F" w:rsidRPr="00892DD8">
              <w:rPr>
                <w:i/>
                <w:iCs/>
                <w:spacing w:val="-2"/>
              </w:rPr>
              <w:softHyphen/>
            </w:r>
            <w:r w:rsidRPr="00892DD8">
              <w:rPr>
                <w:i/>
                <w:iCs/>
                <w:spacing w:val="-2"/>
              </w:rPr>
              <w:t xml:space="preserve">göras </w:t>
            </w:r>
            <w:r w:rsidR="002E176B" w:rsidRPr="00892DD8">
              <w:rPr>
                <w:i/>
                <w:iCs/>
                <w:spacing w:val="-2"/>
              </w:rPr>
              <w:t>trots att</w:t>
            </w:r>
            <w:r w:rsidRPr="00892DD8">
              <w:rPr>
                <w:i/>
                <w:iCs/>
                <w:spacing w:val="-2"/>
              </w:rPr>
              <w:t xml:space="preserve"> motparten inte </w:t>
            </w:r>
            <w:r w:rsidR="004F0E48" w:rsidRPr="00892DD8">
              <w:rPr>
                <w:i/>
                <w:iCs/>
                <w:spacing w:val="-2"/>
              </w:rPr>
              <w:t xml:space="preserve">har </w:t>
            </w:r>
            <w:r w:rsidR="002E176B" w:rsidRPr="00892DD8">
              <w:rPr>
                <w:i/>
                <w:iCs/>
                <w:spacing w:val="-2"/>
              </w:rPr>
              <w:t>yttrat sig</w:t>
            </w:r>
            <w:r w:rsidRPr="00892DD8">
              <w:rPr>
                <w:i/>
                <w:iCs/>
                <w:spacing w:val="-2"/>
              </w:rPr>
              <w:t xml:space="preserve">. </w:t>
            </w:r>
          </w:p>
          <w:p w14:paraId="76EDE7FC" w14:textId="77777777" w:rsidR="00866582" w:rsidRPr="00892DD8" w:rsidRDefault="00866582" w:rsidP="000A25B8">
            <w:pPr>
              <w:pStyle w:val="Brdtextmedindrag"/>
            </w:pPr>
            <w:r w:rsidRPr="00892DD8">
              <w:rPr>
                <w:i/>
                <w:iCs/>
                <w:spacing w:val="-2"/>
              </w:rPr>
              <w:t>Om ansökan återkallas ska ären</w:t>
            </w:r>
            <w:r w:rsidRPr="00892DD8">
              <w:rPr>
                <w:i/>
                <w:iCs/>
                <w:spacing w:val="-2"/>
              </w:rPr>
              <w:softHyphen/>
              <w:t>det skrivas av</w:t>
            </w:r>
            <w:r w:rsidRPr="00892DD8">
              <w:rPr>
                <w:iCs/>
                <w:spacing w:val="-2"/>
              </w:rPr>
              <w:t>.</w:t>
            </w:r>
          </w:p>
        </w:tc>
      </w:tr>
      <w:tr w:rsidR="00866582" w:rsidRPr="00892DD8" w14:paraId="23F2A921" w14:textId="77777777" w:rsidTr="000A25B8">
        <w:tc>
          <w:tcPr>
            <w:tcW w:w="2500" w:type="pct"/>
            <w:shd w:val="clear" w:color="auto" w:fill="auto"/>
            <w:tcMar>
              <w:left w:w="0" w:type="dxa"/>
            </w:tcMar>
          </w:tcPr>
          <w:p w14:paraId="61244177" w14:textId="77777777" w:rsidR="00866582" w:rsidRPr="00892DD8" w:rsidRDefault="00866582" w:rsidP="000A25B8">
            <w:pPr>
              <w:pStyle w:val="Brdtextmedindrag"/>
            </w:pPr>
          </w:p>
          <w:p w14:paraId="46F06492" w14:textId="77777777" w:rsidR="00866582" w:rsidRPr="00892DD8" w:rsidRDefault="00866582" w:rsidP="000A25B8">
            <w:pPr>
              <w:pStyle w:val="Brdtextmedindrag"/>
            </w:pPr>
          </w:p>
        </w:tc>
        <w:tc>
          <w:tcPr>
            <w:tcW w:w="2500" w:type="pct"/>
            <w:shd w:val="clear" w:color="auto" w:fill="auto"/>
            <w:tcMar>
              <w:right w:w="0" w:type="dxa"/>
            </w:tcMar>
          </w:tcPr>
          <w:p w14:paraId="0F4F15ED" w14:textId="77777777" w:rsidR="00866582" w:rsidRPr="00892DD8" w:rsidRDefault="00866582" w:rsidP="000A25B8">
            <w:pPr>
              <w:pStyle w:val="Brdtext"/>
              <w:rPr>
                <w:i/>
              </w:rPr>
            </w:pPr>
          </w:p>
          <w:p w14:paraId="6808D340" w14:textId="77777777" w:rsidR="00866582" w:rsidRPr="00892DD8" w:rsidRDefault="00866582" w:rsidP="000A25B8">
            <w:pPr>
              <w:pStyle w:val="Brdtext"/>
              <w:rPr>
                <w:i/>
              </w:rPr>
            </w:pPr>
            <w:r w:rsidRPr="00892DD8">
              <w:rPr>
                <w:i/>
              </w:rPr>
              <w:t>15 c §</w:t>
            </w:r>
          </w:p>
          <w:p w14:paraId="359D3A42" w14:textId="77777777" w:rsidR="00866582" w:rsidRPr="00892DD8" w:rsidRDefault="00866582" w:rsidP="000A25B8">
            <w:pPr>
              <w:pStyle w:val="Brdtextmedindrag"/>
              <w:ind w:firstLine="0"/>
              <w:rPr>
                <w:i/>
                <w:iCs/>
              </w:rPr>
            </w:pPr>
            <w:r w:rsidRPr="00892DD8">
              <w:rPr>
                <w:i/>
                <w:iCs/>
              </w:rPr>
              <w:t>Ett ärende om att utse en skiljeman ska handläggas särskilt skyndsamt.</w:t>
            </w:r>
          </w:p>
          <w:p w14:paraId="6BD0C10D" w14:textId="7BB882F2" w:rsidR="00866582" w:rsidRPr="00892DD8" w:rsidRDefault="00866582" w:rsidP="000A25B8">
            <w:pPr>
              <w:pStyle w:val="Brdtextmedindrag"/>
              <w:rPr>
                <w:i/>
              </w:rPr>
            </w:pPr>
            <w:r w:rsidRPr="00892DD8">
              <w:rPr>
                <w:i/>
                <w:iCs/>
              </w:rPr>
              <w:t>Om parterna begär det ska hyres</w:t>
            </w:r>
            <w:r w:rsidRPr="00892DD8">
              <w:rPr>
                <w:i/>
                <w:iCs/>
              </w:rPr>
              <w:softHyphen/>
              <w:t>nämn</w:t>
            </w:r>
            <w:r w:rsidR="00556B6F" w:rsidRPr="00892DD8">
              <w:rPr>
                <w:i/>
                <w:iCs/>
              </w:rPr>
              <w:softHyphen/>
            </w:r>
            <w:r w:rsidRPr="00892DD8">
              <w:rPr>
                <w:i/>
                <w:iCs/>
              </w:rPr>
              <w:t xml:space="preserve">den </w:t>
            </w:r>
            <w:r w:rsidR="002E176B" w:rsidRPr="00892DD8">
              <w:rPr>
                <w:i/>
                <w:iCs/>
              </w:rPr>
              <w:t xml:space="preserve">innan en skiljeman utses </w:t>
            </w:r>
            <w:r w:rsidRPr="00892DD8">
              <w:rPr>
                <w:i/>
                <w:iCs/>
              </w:rPr>
              <w:t xml:space="preserve">medla </w:t>
            </w:r>
            <w:r w:rsidR="002E176B" w:rsidRPr="00892DD8">
              <w:rPr>
                <w:i/>
                <w:iCs/>
              </w:rPr>
              <w:t xml:space="preserve">i hyrestvisten </w:t>
            </w:r>
            <w:r w:rsidRPr="00892DD8">
              <w:rPr>
                <w:i/>
                <w:iCs/>
              </w:rPr>
              <w:t>mellan dem. Hy</w:t>
            </w:r>
            <w:r w:rsidR="00556B6F" w:rsidRPr="00892DD8">
              <w:rPr>
                <w:i/>
                <w:iCs/>
              </w:rPr>
              <w:softHyphen/>
            </w:r>
            <w:r w:rsidRPr="00892DD8">
              <w:rPr>
                <w:i/>
                <w:iCs/>
              </w:rPr>
              <w:t>res</w:t>
            </w:r>
            <w:r w:rsidR="00556B6F" w:rsidRPr="00892DD8">
              <w:rPr>
                <w:i/>
                <w:iCs/>
              </w:rPr>
              <w:softHyphen/>
            </w:r>
            <w:r w:rsidRPr="00892DD8">
              <w:rPr>
                <w:i/>
                <w:iCs/>
              </w:rPr>
              <w:t>nämnden ska i så fall kalla par</w:t>
            </w:r>
            <w:r w:rsidR="00556B6F" w:rsidRPr="00892DD8">
              <w:rPr>
                <w:i/>
                <w:iCs/>
              </w:rPr>
              <w:softHyphen/>
            </w:r>
            <w:r w:rsidRPr="00892DD8">
              <w:rPr>
                <w:i/>
                <w:iCs/>
              </w:rPr>
              <w:t>terna till ett medlings</w:t>
            </w:r>
            <w:r w:rsidRPr="00892DD8">
              <w:rPr>
                <w:i/>
                <w:iCs/>
              </w:rPr>
              <w:softHyphen/>
              <w:t>samman</w:t>
            </w:r>
            <w:r w:rsidRPr="00892DD8">
              <w:rPr>
                <w:i/>
                <w:iCs/>
              </w:rPr>
              <w:softHyphen/>
              <w:t>träde, om det inte är obehövligt</w:t>
            </w:r>
            <w:r w:rsidRPr="00892DD8">
              <w:rPr>
                <w:i/>
              </w:rPr>
              <w:t>.</w:t>
            </w:r>
          </w:p>
          <w:p w14:paraId="708467B6" w14:textId="77777777" w:rsidR="002E176B" w:rsidRPr="00892DD8" w:rsidRDefault="002E176B" w:rsidP="000A25B8">
            <w:pPr>
              <w:pStyle w:val="Brdtextmedindrag"/>
              <w:rPr>
                <w:i/>
              </w:rPr>
            </w:pPr>
          </w:p>
          <w:p w14:paraId="428B1013" w14:textId="77777777" w:rsidR="00866582" w:rsidRPr="00892DD8" w:rsidRDefault="00866582" w:rsidP="000A25B8">
            <w:pPr>
              <w:pStyle w:val="Brdtext"/>
              <w:rPr>
                <w:i/>
                <w:iCs/>
              </w:rPr>
            </w:pPr>
            <w:r w:rsidRPr="00892DD8">
              <w:rPr>
                <w:i/>
                <w:iCs/>
              </w:rPr>
              <w:t>15 d §</w:t>
            </w:r>
          </w:p>
          <w:p w14:paraId="6BF48895" w14:textId="54E9A5EF" w:rsidR="00866582" w:rsidRPr="00892DD8" w:rsidRDefault="00866582" w:rsidP="000A25B8">
            <w:pPr>
              <w:pStyle w:val="Brdtext"/>
              <w:rPr>
                <w:i/>
                <w:iCs/>
              </w:rPr>
            </w:pPr>
            <w:r w:rsidRPr="00892DD8">
              <w:rPr>
                <w:i/>
                <w:iCs/>
              </w:rPr>
              <w:t>Ansökan i en fråga som avses i 4 § första stycket 8 om att entlediga en skiljeman ska vara skrift</w:t>
            </w:r>
            <w:r w:rsidRPr="00892DD8">
              <w:rPr>
                <w:i/>
                <w:iCs/>
              </w:rPr>
              <w:softHyphen/>
              <w:t>lig. An</w:t>
            </w:r>
            <w:r w:rsidRPr="00892DD8">
              <w:rPr>
                <w:i/>
                <w:iCs/>
              </w:rPr>
              <w:softHyphen/>
              <w:t xml:space="preserve">sökan ska innehålla </w:t>
            </w:r>
            <w:r w:rsidR="002E176B" w:rsidRPr="00892DD8">
              <w:rPr>
                <w:i/>
                <w:iCs/>
              </w:rPr>
              <w:t xml:space="preserve">de </w:t>
            </w:r>
            <w:r w:rsidRPr="00892DD8">
              <w:rPr>
                <w:i/>
                <w:iCs/>
              </w:rPr>
              <w:t>skäl</w:t>
            </w:r>
            <w:r w:rsidR="002E176B" w:rsidRPr="00892DD8">
              <w:rPr>
                <w:i/>
                <w:iCs/>
              </w:rPr>
              <w:t xml:space="preserve"> som anförs</w:t>
            </w:r>
            <w:r w:rsidRPr="00892DD8">
              <w:rPr>
                <w:i/>
                <w:iCs/>
              </w:rPr>
              <w:t xml:space="preserve"> för en</w:t>
            </w:r>
            <w:r w:rsidRPr="00892DD8">
              <w:rPr>
                <w:i/>
                <w:iCs/>
              </w:rPr>
              <w:softHyphen/>
              <w:t xml:space="preserve">tledigande. </w:t>
            </w:r>
          </w:p>
          <w:p w14:paraId="1F28BA9C" w14:textId="46D14D83" w:rsidR="00866582" w:rsidRPr="00892DD8" w:rsidRDefault="00866582" w:rsidP="000A25B8">
            <w:pPr>
              <w:pStyle w:val="Brdtextmedindrag"/>
              <w:rPr>
                <w:i/>
                <w:iCs/>
              </w:rPr>
            </w:pPr>
            <w:r w:rsidRPr="00892DD8">
              <w:rPr>
                <w:i/>
                <w:iCs/>
              </w:rPr>
              <w:t xml:space="preserve">Övriga parter i ärendet ska ges tillfälle att yttra sig över ansökan. Ärendet får avgöras </w:t>
            </w:r>
            <w:r w:rsidR="002E176B" w:rsidRPr="00892DD8">
              <w:rPr>
                <w:i/>
                <w:iCs/>
              </w:rPr>
              <w:t>trots att</w:t>
            </w:r>
            <w:r w:rsidRPr="00892DD8">
              <w:rPr>
                <w:i/>
                <w:iCs/>
              </w:rPr>
              <w:t xml:space="preserve"> de inte </w:t>
            </w:r>
            <w:r w:rsidR="00E43EBB" w:rsidRPr="00892DD8">
              <w:rPr>
                <w:i/>
                <w:iCs/>
              </w:rPr>
              <w:t xml:space="preserve">har </w:t>
            </w:r>
            <w:r w:rsidR="002E176B" w:rsidRPr="00892DD8">
              <w:rPr>
                <w:i/>
                <w:iCs/>
              </w:rPr>
              <w:t>yttrat sig</w:t>
            </w:r>
            <w:r w:rsidRPr="00892DD8">
              <w:rPr>
                <w:i/>
                <w:iCs/>
              </w:rPr>
              <w:t>.</w:t>
            </w:r>
          </w:p>
          <w:p w14:paraId="788BBD86" w14:textId="77777777" w:rsidR="00866582" w:rsidRPr="00892DD8" w:rsidRDefault="00866582" w:rsidP="000A25B8">
            <w:pPr>
              <w:pStyle w:val="Brdtextmedindrag"/>
              <w:rPr>
                <w:i/>
                <w:iCs/>
              </w:rPr>
            </w:pPr>
            <w:r w:rsidRPr="00892DD8">
              <w:rPr>
                <w:i/>
                <w:iCs/>
              </w:rPr>
              <w:t>Om ansökan återkallas ska ären</w:t>
            </w:r>
            <w:r w:rsidRPr="00892DD8">
              <w:rPr>
                <w:i/>
                <w:iCs/>
              </w:rPr>
              <w:softHyphen/>
              <w:t xml:space="preserve">det skrivas av. </w:t>
            </w:r>
          </w:p>
        </w:tc>
      </w:tr>
    </w:tbl>
    <w:p w14:paraId="2F4F1CBF" w14:textId="77777777" w:rsidR="00866582" w:rsidRPr="00892DD8" w:rsidRDefault="00866582" w:rsidP="00866582">
      <w:pPr>
        <w:pStyle w:val="Slutstreck"/>
      </w:pPr>
      <w:r w:rsidRPr="00892DD8">
        <w:t>                      </w:t>
      </w:r>
    </w:p>
    <w:p w14:paraId="090EA95A" w14:textId="1CFEB8E5" w:rsidR="00866582" w:rsidRPr="00892DD8" w:rsidRDefault="00866582" w:rsidP="00866582">
      <w:pPr>
        <w:pStyle w:val="Brdtextmedindrag"/>
      </w:pPr>
      <w:r w:rsidRPr="00892DD8">
        <w:t>Denna lag träder i kraft den 2 januari 2023 i fråga om 4 § och i övrigt den 1 januari 2023.</w:t>
      </w:r>
      <w:r w:rsidRPr="00892DD8" w:rsidDel="00CF2C0C">
        <w:t xml:space="preserve"> </w:t>
      </w:r>
    </w:p>
    <w:p w14:paraId="7307FD7C" w14:textId="34B71CA1" w:rsidR="00556B6F" w:rsidRDefault="00556B6F" w:rsidP="00866582">
      <w:pPr>
        <w:pStyle w:val="Brdtextmedindrag"/>
      </w:pPr>
    </w:p>
    <w:p w14:paraId="492AD77A" w14:textId="77777777" w:rsidR="00866582" w:rsidRPr="00866582" w:rsidRDefault="00866582" w:rsidP="00866582">
      <w:pPr>
        <w:pStyle w:val="Brdtext"/>
        <w:sectPr w:rsidR="00866582" w:rsidRPr="00866582" w:rsidSect="00B7567C">
          <w:headerReference w:type="even" r:id="rId28"/>
          <w:headerReference w:type="default" r:id="rId29"/>
          <w:footerReference w:type="even" r:id="rId30"/>
          <w:footerReference w:type="default" r:id="rId31"/>
          <w:footerReference w:type="first" r:id="rId32"/>
          <w:pgSz w:w="9356" w:h="13721" w:code="9"/>
          <w:pgMar w:top="794" w:right="2438" w:bottom="1191" w:left="1021" w:header="0" w:footer="709" w:gutter="0"/>
          <w:cols w:space="708"/>
          <w:docGrid w:linePitch="360"/>
        </w:sectPr>
      </w:pPr>
    </w:p>
    <w:p w14:paraId="54E45234" w14:textId="77777777" w:rsidR="00967DEF" w:rsidRDefault="00967DEF" w:rsidP="00967DEF">
      <w:pPr>
        <w:pStyle w:val="Brdtext"/>
        <w:sectPr w:rsidR="00967DEF" w:rsidSect="00155500">
          <w:headerReference w:type="even" r:id="rId33"/>
          <w:headerReference w:type="default" r:id="rId34"/>
          <w:footerReference w:type="even" r:id="rId35"/>
          <w:footerReference w:type="default" r:id="rId36"/>
          <w:headerReference w:type="first" r:id="rId37"/>
          <w:footerReference w:type="first" r:id="rId38"/>
          <w:type w:val="continuous"/>
          <w:pgSz w:w="9356" w:h="13721" w:code="9"/>
          <w:pgMar w:top="794" w:right="2438" w:bottom="1191" w:left="1021" w:header="0" w:footer="709" w:gutter="0"/>
          <w:cols w:space="708"/>
          <w:docGrid w:linePitch="360"/>
        </w:sectPr>
      </w:pPr>
    </w:p>
    <w:p w14:paraId="5FE6ADF4" w14:textId="63DCCC13" w:rsidR="00DB62B9" w:rsidRDefault="00D32DA9" w:rsidP="00A3259B">
      <w:pPr>
        <w:pStyle w:val="Rubrik1"/>
        <w:spacing w:before="0"/>
      </w:pPr>
      <w:bookmarkStart w:id="8" w:name="_Toc108083563"/>
      <w:r w:rsidRPr="00A3259B">
        <w:t>Ärendet och dess beredning</w:t>
      </w:r>
      <w:bookmarkEnd w:id="8"/>
    </w:p>
    <w:p w14:paraId="1DDD20D4" w14:textId="1C7CAD24" w:rsidR="00A3259B" w:rsidRDefault="00D32DA9" w:rsidP="00A3259B">
      <w:pPr>
        <w:pStyle w:val="Brdtext"/>
      </w:pPr>
      <w:r>
        <w:t xml:space="preserve">Regeringen gav i </w:t>
      </w:r>
      <w:r w:rsidRPr="00D15802">
        <w:t>december 2019</w:t>
      </w:r>
      <w:r>
        <w:t xml:space="preserve"> en utredare i uppdrag att utreda hur de kollektiva hyresförhandlingarna kan effektiviseras. Utredaren redovisade i december 2020 uppdraget i departementspromemorian Ett oberoende tvist</w:t>
      </w:r>
      <w:r>
        <w:softHyphen/>
        <w:t>lösningsförfarande för kollektiva hyrestvister (Ds 2021:23). En sam</w:t>
      </w:r>
      <w:r w:rsidR="00892DD8">
        <w:softHyphen/>
      </w:r>
      <w:r>
        <w:t>man</w:t>
      </w:r>
      <w:r w:rsidR="00892DD8">
        <w:softHyphen/>
      </w:r>
      <w:r>
        <w:t xml:space="preserve">fattning av promemorian finns i </w:t>
      </w:r>
      <w:r w:rsidRPr="00362F6D">
        <w:rPr>
          <w:i/>
          <w:iCs/>
        </w:rPr>
        <w:t>bilaga</w:t>
      </w:r>
      <w:r>
        <w:rPr>
          <w:i/>
          <w:iCs/>
        </w:rPr>
        <w:t> </w:t>
      </w:r>
      <w:r w:rsidRPr="00362F6D">
        <w:rPr>
          <w:i/>
          <w:iCs/>
        </w:rPr>
        <w:t>1</w:t>
      </w:r>
      <w:r>
        <w:t>. Promemorians lag</w:t>
      </w:r>
      <w:r>
        <w:softHyphen/>
        <w:t>för</w:t>
      </w:r>
      <w:r>
        <w:softHyphen/>
        <w:t xml:space="preserve">slag finns i </w:t>
      </w:r>
      <w:r w:rsidRPr="00362F6D">
        <w:rPr>
          <w:i/>
          <w:iCs/>
        </w:rPr>
        <w:t>bilaga</w:t>
      </w:r>
      <w:r>
        <w:rPr>
          <w:i/>
          <w:iCs/>
        </w:rPr>
        <w:t> </w:t>
      </w:r>
      <w:r w:rsidRPr="00362F6D">
        <w:rPr>
          <w:i/>
          <w:iCs/>
        </w:rPr>
        <w:t>2</w:t>
      </w:r>
      <w:r>
        <w:t xml:space="preserve">. </w:t>
      </w:r>
    </w:p>
    <w:p w14:paraId="0F30997F" w14:textId="434854DF" w:rsidR="00390667" w:rsidRDefault="00D32DA9" w:rsidP="00390667">
      <w:pPr>
        <w:pStyle w:val="Brdtextmedindrag"/>
      </w:pPr>
      <w:r w:rsidRPr="00567CC6">
        <w:rPr>
          <w:spacing w:val="-2"/>
        </w:rPr>
        <w:t>Promemorian har remissbehandlats. Remissvaren finns tillgängliga i lag</w:t>
      </w:r>
      <w:r w:rsidRPr="00567CC6">
        <w:rPr>
          <w:spacing w:val="-2"/>
        </w:rPr>
        <w:softHyphen/>
        <w:t>stiftni</w:t>
      </w:r>
      <w:r>
        <w:t>ngsärendet (Ju2021</w:t>
      </w:r>
      <w:r w:rsidRPr="00567CC6">
        <w:t>/02739</w:t>
      </w:r>
      <w:r>
        <w:t xml:space="preserve">). En förteckning över remissinstanserna finns i </w:t>
      </w:r>
      <w:r w:rsidRPr="00567CC6">
        <w:rPr>
          <w:i/>
          <w:iCs/>
        </w:rPr>
        <w:t>bilaga</w:t>
      </w:r>
      <w:r>
        <w:rPr>
          <w:i/>
          <w:iCs/>
        </w:rPr>
        <w:t> </w:t>
      </w:r>
      <w:r w:rsidRPr="00567CC6">
        <w:rPr>
          <w:i/>
          <w:iCs/>
        </w:rPr>
        <w:t>3</w:t>
      </w:r>
      <w:r>
        <w:t>. Fastighetsägarna Sverige och Hyresgästföreningen har inkommit med ytterligare synpunkter som också finns tillgängliga i</w:t>
      </w:r>
      <w:r w:rsidRPr="00567CC6">
        <w:rPr>
          <w:spacing w:val="-2"/>
        </w:rPr>
        <w:t xml:space="preserve"> </w:t>
      </w:r>
      <w:r>
        <w:t>ären</w:t>
      </w:r>
      <w:r>
        <w:softHyphen/>
        <w:t>det.</w:t>
      </w:r>
    </w:p>
    <w:p w14:paraId="7AD8FC82" w14:textId="77777777" w:rsidR="00390667" w:rsidRDefault="00D32DA9" w:rsidP="00141C57">
      <w:pPr>
        <w:pStyle w:val="Rubrik5utannumrering"/>
      </w:pPr>
      <w:r>
        <w:t>Lagrådet</w:t>
      </w:r>
    </w:p>
    <w:p w14:paraId="265BD6C8" w14:textId="7FEA6943" w:rsidR="00390667" w:rsidRDefault="00D32DA9" w:rsidP="00141C57">
      <w:pPr>
        <w:pStyle w:val="Brdtextmedindrag"/>
        <w:ind w:firstLine="0"/>
      </w:pPr>
      <w:r w:rsidRPr="0024383B">
        <w:t>Regeringen</w:t>
      </w:r>
      <w:r>
        <w:t xml:space="preserve"> beslutade den 2 juni 2022 att inhämta Lagrådets yttran</w:t>
      </w:r>
      <w:r>
        <w:softHyphen/>
        <w:t>de över de lagförslag som finns</w:t>
      </w:r>
      <w:r w:rsidRPr="00535995">
        <w:t xml:space="preserve"> </w:t>
      </w:r>
      <w:r w:rsidRPr="002479AB">
        <w:t>i</w:t>
      </w:r>
      <w:r w:rsidRPr="00691D2E">
        <w:rPr>
          <w:i/>
          <w:iCs/>
        </w:rPr>
        <w:t xml:space="preserve"> bilaga</w:t>
      </w:r>
      <w:r>
        <w:rPr>
          <w:i/>
          <w:iCs/>
        </w:rPr>
        <w:t> </w:t>
      </w:r>
      <w:r w:rsidRPr="00691D2E">
        <w:rPr>
          <w:i/>
          <w:iCs/>
        </w:rPr>
        <w:t>4</w:t>
      </w:r>
      <w:r>
        <w:t xml:space="preserve">. </w:t>
      </w:r>
      <w:r w:rsidRPr="0024383B">
        <w:t>Lagrådets</w:t>
      </w:r>
      <w:r>
        <w:t xml:space="preserve"> yttrande finns i </w:t>
      </w:r>
      <w:r w:rsidRPr="007F5279">
        <w:rPr>
          <w:i/>
          <w:iCs/>
        </w:rPr>
        <w:t>bilaga</w:t>
      </w:r>
      <w:r>
        <w:rPr>
          <w:i/>
          <w:iCs/>
        </w:rPr>
        <w:t> </w:t>
      </w:r>
      <w:r w:rsidRPr="007F5279">
        <w:rPr>
          <w:i/>
          <w:iCs/>
        </w:rPr>
        <w:t>5</w:t>
      </w:r>
      <w:r>
        <w:t xml:space="preserve">. </w:t>
      </w:r>
      <w:r w:rsidRPr="00390667">
        <w:t>Lagrådet lämnar förslagen utan erinran.</w:t>
      </w:r>
      <w:r>
        <w:t xml:space="preserve"> I förhållande till lagrådsremissen görs </w:t>
      </w:r>
      <w:r w:rsidR="00D66E01">
        <w:t xml:space="preserve">vissa </w:t>
      </w:r>
      <w:r>
        <w:t>språkliga och redaktionella ändringar.</w:t>
      </w:r>
    </w:p>
    <w:p w14:paraId="289FFC93" w14:textId="77777777" w:rsidR="00A3259B" w:rsidRDefault="00D32DA9" w:rsidP="00A3259B">
      <w:pPr>
        <w:pStyle w:val="Rubrik1"/>
      </w:pPr>
      <w:bookmarkStart w:id="9" w:name="_Toc105059807"/>
      <w:bookmarkStart w:id="10" w:name="_Toc108083564"/>
      <w:r>
        <w:t>Åtgärder för effektivare hyresförhandlingar</w:t>
      </w:r>
      <w:bookmarkEnd w:id="9"/>
      <w:bookmarkEnd w:id="10"/>
    </w:p>
    <w:p w14:paraId="1CA95F3B" w14:textId="77777777" w:rsidR="00A3259B" w:rsidRDefault="00D32DA9" w:rsidP="00A3259B">
      <w:pPr>
        <w:pStyle w:val="Rubrik2"/>
        <w:spacing w:before="0"/>
      </w:pPr>
      <w:bookmarkStart w:id="11" w:name="_Toc105059808"/>
      <w:bookmarkStart w:id="12" w:name="_Toc108083565"/>
      <w:r>
        <w:t>Hyresförhandlingssystemet</w:t>
      </w:r>
      <w:bookmarkEnd w:id="11"/>
      <w:bookmarkEnd w:id="12"/>
      <w:r>
        <w:t xml:space="preserve"> </w:t>
      </w:r>
    </w:p>
    <w:p w14:paraId="28B72D62" w14:textId="5AB98228" w:rsidR="00A3259B" w:rsidRDefault="00D32DA9" w:rsidP="00A3259B">
      <w:pPr>
        <w:pStyle w:val="Brdtextmedindrag"/>
        <w:ind w:firstLine="0"/>
      </w:pPr>
      <w:bookmarkStart w:id="13" w:name="_Hlk103170648"/>
      <w:r>
        <w:t>D</w:t>
      </w:r>
      <w:r w:rsidRPr="0068628A">
        <w:t xml:space="preserve">et svenska bostadsbeståndet består </w:t>
      </w:r>
      <w:r>
        <w:t xml:space="preserve">till nästan 40 procent </w:t>
      </w:r>
      <w:r w:rsidRPr="0068628A">
        <w:t>av hyres</w:t>
      </w:r>
      <w:r>
        <w:softHyphen/>
      </w:r>
      <w:r w:rsidRPr="0068628A">
        <w:t>lägen</w:t>
      </w:r>
      <w:r>
        <w:softHyphen/>
      </w:r>
      <w:r w:rsidRPr="0068628A">
        <w:t>heter</w:t>
      </w:r>
      <w:r>
        <w:t xml:space="preserve"> och hyresrätten är en viktig boendeform för många. Den erbjuder ett flexibelt boende utan krav på kapitalinsats. En väl fungerande hyres</w:t>
      </w:r>
      <w:r>
        <w:softHyphen/>
        <w:t>mark</w:t>
      </w:r>
      <w:r>
        <w:softHyphen/>
        <w:t xml:space="preserve">nad kan därför underlätta människors möjligheter att byta boende eller bostadsort, t.ex. på grund av studier, arbete eller andra förändringar i livet. </w:t>
      </w:r>
      <w:bookmarkEnd w:id="13"/>
      <w:r>
        <w:t>Hyres</w:t>
      </w:r>
      <w:r>
        <w:softHyphen/>
        <w:t>rätten är alltså viktig för rörligheten på bostadsmark</w:t>
      </w:r>
      <w:r>
        <w:softHyphen/>
        <w:t>naden och arbets</w:t>
      </w:r>
      <w:r>
        <w:softHyphen/>
        <w:t>marknaden, och därmed också för samhället i stort. Hyresrätten innebär även ett tryggt boende för enskilda, på grund av det starka besitt</w:t>
      </w:r>
      <w:r>
        <w:softHyphen/>
        <w:t xml:space="preserve">ningsskydd som finns för hyresgästen. </w:t>
      </w:r>
    </w:p>
    <w:p w14:paraId="1654BF01" w14:textId="77777777" w:rsidR="00A3259B" w:rsidRDefault="00D32DA9" w:rsidP="00A3259B">
      <w:pPr>
        <w:pStyle w:val="Brdtextmedindrag"/>
      </w:pPr>
      <w:r>
        <w:t xml:space="preserve">För att det ska vara attraktivt </w:t>
      </w:r>
      <w:r w:rsidRPr="005132C8">
        <w:rPr>
          <w:spacing w:val="-4"/>
        </w:rPr>
        <w:t xml:space="preserve">för fastighetsägare </w:t>
      </w:r>
      <w:r>
        <w:rPr>
          <w:spacing w:val="-4"/>
        </w:rPr>
        <w:t>att äga och förvalta hyres</w:t>
      </w:r>
      <w:r>
        <w:rPr>
          <w:spacing w:val="-4"/>
        </w:rPr>
        <w:softHyphen/>
        <w:t xml:space="preserve">fastigheter </w:t>
      </w:r>
      <w:r w:rsidRPr="005132C8">
        <w:rPr>
          <w:spacing w:val="-4"/>
        </w:rPr>
        <w:t>och för hyresgäster</w:t>
      </w:r>
      <w:r>
        <w:rPr>
          <w:spacing w:val="-4"/>
        </w:rPr>
        <w:t xml:space="preserve"> att bo där</w:t>
      </w:r>
      <w:r>
        <w:t xml:space="preserve">, </w:t>
      </w:r>
      <w:r w:rsidRPr="009D1A64">
        <w:rPr>
          <w:spacing w:val="-2"/>
        </w:rPr>
        <w:t>är det viktigt med ett väl fungerande hyressättningssystem. På så sätt skapas</w:t>
      </w:r>
      <w:r>
        <w:t xml:space="preserve"> trygghet för hyresgästerna, men också förutsättningar för att det på lång sikt ska finnas ett bra utbud av hyreslägenheter.</w:t>
      </w:r>
    </w:p>
    <w:p w14:paraId="4C3037E5" w14:textId="5862CAD8" w:rsidR="00A3259B" w:rsidRDefault="00D32DA9" w:rsidP="00A3259B">
      <w:pPr>
        <w:pStyle w:val="Brdtextmedindrag"/>
      </w:pPr>
      <w:r>
        <w:t xml:space="preserve">Hyran för de flesta hyreslägenheter bestäms genom kollektiva </w:t>
      </w:r>
      <w:r w:rsidRPr="00867925">
        <w:rPr>
          <w:spacing w:val="-2"/>
        </w:rPr>
        <w:t>förhand</w:t>
      </w:r>
      <w:r w:rsidRPr="00867925">
        <w:rPr>
          <w:spacing w:val="-2"/>
        </w:rPr>
        <w:softHyphen/>
        <w:t>lingar</w:t>
      </w:r>
      <w:r>
        <w:rPr>
          <w:spacing w:val="-2"/>
        </w:rPr>
        <w:t>. Parter i sådana förhandlingar är</w:t>
      </w:r>
      <w:r w:rsidRPr="00867925">
        <w:rPr>
          <w:spacing w:val="-2"/>
        </w:rPr>
        <w:t xml:space="preserve"> </w:t>
      </w:r>
      <w:r>
        <w:rPr>
          <w:spacing w:val="-2"/>
        </w:rPr>
        <w:t xml:space="preserve">en hyresvärd </w:t>
      </w:r>
      <w:r>
        <w:t xml:space="preserve">och </w:t>
      </w:r>
      <w:r w:rsidRPr="00411BC8">
        <w:t xml:space="preserve">en </w:t>
      </w:r>
      <w:r w:rsidRPr="00411BC8">
        <w:rPr>
          <w:spacing w:val="-2"/>
        </w:rPr>
        <w:t>hyresgästorga</w:t>
      </w:r>
      <w:r w:rsidR="00B9682E" w:rsidRPr="00411BC8">
        <w:rPr>
          <w:spacing w:val="-2"/>
        </w:rPr>
        <w:softHyphen/>
      </w:r>
      <w:r w:rsidRPr="00411BC8">
        <w:rPr>
          <w:spacing w:val="-2"/>
        </w:rPr>
        <w:t>nisation. Om hyresvärden är medlem i en organisation av fastighetsägare</w:t>
      </w:r>
      <w:r>
        <w:rPr>
          <w:spacing w:val="-2"/>
        </w:rPr>
        <w:t xml:space="preserve">, kan även organisationen vara part i förhandlingarna på hyresvärdens sida. </w:t>
      </w:r>
      <w:r w:rsidRPr="00800600">
        <w:rPr>
          <w:spacing w:val="-2"/>
        </w:rPr>
        <w:t>Genom de förhandlingsöverens</w:t>
      </w:r>
      <w:r>
        <w:rPr>
          <w:spacing w:val="-2"/>
        </w:rPr>
        <w:softHyphen/>
      </w:r>
      <w:r w:rsidRPr="00800600">
        <w:rPr>
          <w:spacing w:val="-2"/>
        </w:rPr>
        <w:t xml:space="preserve">kommelser som träffas </w:t>
      </w:r>
      <w:r>
        <w:rPr>
          <w:spacing w:val="-2"/>
        </w:rPr>
        <w:t xml:space="preserve">av de kollektivt förhandlande parterna </w:t>
      </w:r>
      <w:r>
        <w:t>kan hyror och andra villkor för ett mycket stort antal hyresgäster regleras på ett snabbt och effektivt sätt jämfört med om det i stället skulle ske genom individuella överenskommelser mellan hyres</w:t>
      </w:r>
      <w:r>
        <w:softHyphen/>
        <w:t>värden och varje enskild hyresgäst. Det kollektiva förhandlings</w:t>
      </w:r>
      <w:r>
        <w:softHyphen/>
        <w:t>systemet ger också hyresgästerna goda förutsättningar att ta tillvara sina gemen</w:t>
      </w:r>
      <w:r>
        <w:softHyphen/>
        <w:t xml:space="preserve">samma intressen. </w:t>
      </w:r>
      <w:r>
        <w:rPr>
          <w:spacing w:val="-2"/>
        </w:rPr>
        <w:t>De grundläggande förutsättningarna för de kollektiva för</w:t>
      </w:r>
      <w:r w:rsidR="00535995">
        <w:rPr>
          <w:spacing w:val="-2"/>
        </w:rPr>
        <w:softHyphen/>
      </w:r>
      <w:r>
        <w:rPr>
          <w:spacing w:val="-2"/>
        </w:rPr>
        <w:t>handlingarna regleras i hyresförhandlingslagen (1978:304).</w:t>
      </w:r>
    </w:p>
    <w:p w14:paraId="70DD1E4F" w14:textId="4751D435" w:rsidR="00A3259B" w:rsidRDefault="00D32DA9" w:rsidP="00A3259B">
      <w:pPr>
        <w:pStyle w:val="Brdtextmedindrag"/>
      </w:pPr>
      <w:r>
        <w:t>En viktig del i hyressättningssystemet är reglerna om bruksvärdes</w:t>
      </w:r>
      <w:r>
        <w:softHyphen/>
        <w:t>prövning i 12 kap. jordabalken. Om hyresvärden och hyres</w:t>
      </w:r>
      <w:r>
        <w:softHyphen/>
        <w:t>gästen tvistar om hyrans storlek ska hyresnämnden vid en sådan prövning fastställa hyran till ett skäligt belopp. Vid bedömningen görs en jämförelse med hyran för lägenheter som med hänsyn till bruksvärdet är likvärdiga. Vid pröv</w:t>
      </w:r>
      <w:r>
        <w:softHyphen/>
        <w:t>ningen ska främst hyror som har be</w:t>
      </w:r>
      <w:r>
        <w:softHyphen/>
        <w:t>stämts i förhandlings</w:t>
      </w:r>
      <w:r>
        <w:softHyphen/>
        <w:t>överenskom</w:t>
      </w:r>
      <w:r w:rsidR="00535995">
        <w:softHyphen/>
      </w:r>
      <w:r>
        <w:t>melser enligt hyresförhandlings</w:t>
      </w:r>
      <w:r>
        <w:softHyphen/>
        <w:t>lagen beaktas. Hyressättnings</w:t>
      </w:r>
      <w:r>
        <w:softHyphen/>
        <w:t xml:space="preserve">systemet förvaltas på så sätt i praktiken av de kollektivt förhandlade parterna genom att de träffar sådana överenskommelser. </w:t>
      </w:r>
    </w:p>
    <w:p w14:paraId="6DE0BFE5" w14:textId="77777777" w:rsidR="00A3259B" w:rsidRDefault="00D32DA9" w:rsidP="00A3259B">
      <w:pPr>
        <w:pStyle w:val="Rubrik2"/>
      </w:pPr>
      <w:bookmarkStart w:id="14" w:name="_Toc105059809"/>
      <w:bookmarkStart w:id="15" w:name="_Toc108083566"/>
      <w:r>
        <w:t>De årliga hyresförhandlingarna</w:t>
      </w:r>
      <w:bookmarkEnd w:id="14"/>
      <w:bookmarkEnd w:id="15"/>
    </w:p>
    <w:p w14:paraId="622EB67D" w14:textId="03D3C7FA" w:rsidR="00A3259B" w:rsidRDefault="00D32DA9" w:rsidP="00A3259B">
      <w:pPr>
        <w:pStyle w:val="Brdtextmedindrag"/>
        <w:ind w:firstLine="0"/>
      </w:pPr>
      <w:r>
        <w:t>Parterna på hyresmarknaden för regelbundet kollektiva förhandlingar om justering av den allmänna hyresnivån. Sådana förhandlingar förs vanligt</w:t>
      </w:r>
      <w:r>
        <w:softHyphen/>
        <w:t>vis årligen, och kallas därför ofta för de årliga hyresförhandlingarna. Det finns inte några regler om att det ska föras sådana förhandlingar och inte heller om vilket syfte den justering av hyresnivån som förhandlingarna av</w:t>
      </w:r>
      <w:r w:rsidR="000F4D13">
        <w:softHyphen/>
      </w:r>
      <w:r>
        <w:t>ser ska ha eller vilka omständigheter som ska ha betydelse för justering</w:t>
      </w:r>
      <w:r w:rsidR="001A1D82">
        <w:softHyphen/>
      </w:r>
      <w:r>
        <w:t xml:space="preserve">en. </w:t>
      </w:r>
    </w:p>
    <w:p w14:paraId="351BD4D1" w14:textId="610CB3DB" w:rsidR="00A3259B" w:rsidRDefault="00D32DA9" w:rsidP="00A3259B">
      <w:pPr>
        <w:pStyle w:val="Brdtextmedindrag"/>
      </w:pPr>
      <w:r>
        <w:t>Under de senaste åren har det</w:t>
      </w:r>
      <w:r w:rsidRPr="00900085">
        <w:t xml:space="preserve"> </w:t>
      </w:r>
      <w:r>
        <w:t xml:space="preserve">framhållits att de årliga förhandlingarna ofta blir utdragna och ineffektiva, särskilt när det gäller det </w:t>
      </w:r>
      <w:r w:rsidRPr="00411BC8">
        <w:t>privata hyres</w:t>
      </w:r>
      <w:r w:rsidRPr="00411BC8">
        <w:softHyphen/>
        <w:t>beståndet. Vissa privata fastighetsägare upplever att förhandlingar av</w:t>
      </w:r>
      <w:r w:rsidR="00B9682E" w:rsidRPr="00411BC8">
        <w:softHyphen/>
      </w:r>
      <w:r w:rsidRPr="00411BC8">
        <w:t>seende det privata beståndet i praktiken kommer till stånd först sed</w:t>
      </w:r>
      <w:r>
        <w:t>an för</w:t>
      </w:r>
      <w:r>
        <w:softHyphen/>
        <w:t>hand</w:t>
      </w:r>
      <w:r>
        <w:softHyphen/>
        <w:t>lingarna avseende det allmän</w:t>
      </w:r>
      <w:r>
        <w:softHyphen/>
        <w:t>nyttiga beståndet är avslutade. Parts</w:t>
      </w:r>
      <w:r>
        <w:softHyphen/>
        <w:t xml:space="preserve">organisationerna på </w:t>
      </w:r>
      <w:r w:rsidRPr="00021ED3">
        <w:rPr>
          <w:spacing w:val="-2"/>
        </w:rPr>
        <w:t>hyresmarknaden ha</w:t>
      </w:r>
      <w:r>
        <w:rPr>
          <w:spacing w:val="-2"/>
        </w:rPr>
        <w:t>r</w:t>
      </w:r>
      <w:r w:rsidRPr="00021ED3">
        <w:rPr>
          <w:spacing w:val="-2"/>
        </w:rPr>
        <w:t xml:space="preserve"> olika uppfattning om hur väl för</w:t>
      </w:r>
      <w:r>
        <w:rPr>
          <w:spacing w:val="-2"/>
        </w:rPr>
        <w:softHyphen/>
      </w:r>
      <w:r w:rsidRPr="00021ED3">
        <w:rPr>
          <w:spacing w:val="-2"/>
        </w:rPr>
        <w:t>handlingarna</w:t>
      </w:r>
      <w:r>
        <w:t xml:space="preserve"> fungerar. Det står dock klart att parterna i vissa fall inte har kunnat komma överens om den årliga hyresändringen, vilket kan leda till nega</w:t>
      </w:r>
      <w:r>
        <w:softHyphen/>
        <w:t>tiva konsekvenser för såväl hyresgästerna som hyresvärdarna</w:t>
      </w:r>
      <w:r>
        <w:rPr>
          <w:spacing w:val="-2"/>
        </w:rPr>
        <w:t>.</w:t>
      </w:r>
    </w:p>
    <w:p w14:paraId="07C035FD" w14:textId="32602885" w:rsidR="00A3259B" w:rsidRDefault="00D32DA9" w:rsidP="00A3259B">
      <w:pPr>
        <w:pStyle w:val="Brdtextmedindrag"/>
      </w:pPr>
      <w:r>
        <w:t>När det gäller det allmännyttiga beståndet tycks förhandlingarna i all</w:t>
      </w:r>
      <w:r>
        <w:softHyphen/>
        <w:t>män</w:t>
      </w:r>
      <w:r>
        <w:softHyphen/>
        <w:t>het fungera väl. En förklaring till detta kan vara att parterna på den allmännyttiga sidan, Hyresgästföreningen och de allmännyttiga bostads</w:t>
      </w:r>
      <w:r>
        <w:softHyphen/>
        <w:t>företagen, har en väl genomarbetad struktur för sina förhandlingar genom villkor i sina förhandlings</w:t>
      </w:r>
      <w:r>
        <w:softHyphen/>
        <w:t>ordningar. Partsorganisationerna inom det allmän</w:t>
      </w:r>
      <w:r>
        <w:softHyphen/>
        <w:t>nyttiga beståndet har dessutom genom avtal inrättat ett tvistlös</w:t>
      </w:r>
      <w:r>
        <w:softHyphen/>
        <w:t>nings</w:t>
      </w:r>
      <w:r w:rsidR="00E42738">
        <w:softHyphen/>
      </w:r>
      <w:r>
        <w:t>organ, Hyresmark</w:t>
      </w:r>
      <w:r>
        <w:softHyphen/>
        <w:t>nadskommittén (HMK). Tvistlösningen vid HMK tycks fungera väl genom att tvister om de årliga hyresförhandlingarna av</w:t>
      </w:r>
      <w:r>
        <w:softHyphen/>
        <w:t xml:space="preserve">görs snabbt och effektivt. Kommitténs avgöranden verkar också ha en god acceptans hos aktörerna inom det allmännyttiga hyresbeståndet. </w:t>
      </w:r>
    </w:p>
    <w:p w14:paraId="73E3D923" w14:textId="5EC52E33" w:rsidR="00A3259B" w:rsidRPr="00DC3F5A" w:rsidRDefault="00D32DA9" w:rsidP="00A3259B">
      <w:pPr>
        <w:pStyle w:val="Brdtextmedindrag"/>
      </w:pPr>
      <w:r>
        <w:t xml:space="preserve">Någon motsvarande möjlighet till kollektiv tvistlösning finns inte för det </w:t>
      </w:r>
      <w:r w:rsidRPr="00021ED3">
        <w:rPr>
          <w:spacing w:val="-2"/>
        </w:rPr>
        <w:t xml:space="preserve">privata </w:t>
      </w:r>
      <w:r>
        <w:rPr>
          <w:spacing w:val="-2"/>
        </w:rPr>
        <w:t>hyres</w:t>
      </w:r>
      <w:r w:rsidRPr="00021ED3">
        <w:rPr>
          <w:spacing w:val="-2"/>
        </w:rPr>
        <w:t xml:space="preserve">beståndet. </w:t>
      </w:r>
      <w:r>
        <w:t>En orsak till detta</w:t>
      </w:r>
      <w:r w:rsidRPr="00707870">
        <w:rPr>
          <w:spacing w:val="-2"/>
        </w:rPr>
        <w:t xml:space="preserve"> </w:t>
      </w:r>
      <w:r>
        <w:rPr>
          <w:spacing w:val="-2"/>
        </w:rPr>
        <w:t>kan</w:t>
      </w:r>
      <w:r w:rsidRPr="00707870">
        <w:rPr>
          <w:spacing w:val="-2"/>
        </w:rPr>
        <w:t xml:space="preserve"> vara att </w:t>
      </w:r>
      <w:r>
        <w:rPr>
          <w:spacing w:val="-2"/>
        </w:rPr>
        <w:t>förutsättningarna ser annorlunda ut inom den</w:t>
      </w:r>
      <w:r w:rsidRPr="00707870">
        <w:rPr>
          <w:spacing w:val="-2"/>
        </w:rPr>
        <w:t xml:space="preserve"> privata </w:t>
      </w:r>
      <w:r>
        <w:rPr>
          <w:spacing w:val="-2"/>
        </w:rPr>
        <w:t>hyres</w:t>
      </w:r>
      <w:r w:rsidRPr="00707870">
        <w:rPr>
          <w:spacing w:val="-2"/>
        </w:rPr>
        <w:t xml:space="preserve">sektorn </w:t>
      </w:r>
      <w:r>
        <w:rPr>
          <w:spacing w:val="-2"/>
        </w:rPr>
        <w:t>jämfört med</w:t>
      </w:r>
      <w:r w:rsidRPr="00707870">
        <w:rPr>
          <w:spacing w:val="-2"/>
        </w:rPr>
        <w:t xml:space="preserve"> den allmän</w:t>
      </w:r>
      <w:r>
        <w:rPr>
          <w:spacing w:val="-2"/>
        </w:rPr>
        <w:softHyphen/>
      </w:r>
      <w:r w:rsidRPr="00707870">
        <w:rPr>
          <w:spacing w:val="-2"/>
        </w:rPr>
        <w:t>nyttiga. Medan de allmän</w:t>
      </w:r>
      <w:r>
        <w:rPr>
          <w:spacing w:val="-2"/>
        </w:rPr>
        <w:softHyphen/>
      </w:r>
      <w:r w:rsidRPr="00707870">
        <w:rPr>
          <w:spacing w:val="-2"/>
        </w:rPr>
        <w:t>nyttiga företagen är förhållandevis</w:t>
      </w:r>
      <w:r>
        <w:t xml:space="preserve"> likartade och få till antalet, är företagen </w:t>
      </w:r>
      <w:r w:rsidRPr="00707870">
        <w:rPr>
          <w:spacing w:val="-2"/>
        </w:rPr>
        <w:t xml:space="preserve">på den privata sidan betydligt fler och av mycket varierande </w:t>
      </w:r>
      <w:r w:rsidRPr="00636C1B">
        <w:rPr>
          <w:spacing w:val="-4"/>
        </w:rPr>
        <w:t>storlek. På den allmännyttiga sidan är i stort sett samtliga aktörer medlemmar</w:t>
      </w:r>
      <w:r w:rsidRPr="00707870">
        <w:rPr>
          <w:spacing w:val="-2"/>
        </w:rPr>
        <w:t xml:space="preserve"> i </w:t>
      </w:r>
      <w:r>
        <w:rPr>
          <w:spacing w:val="-2"/>
        </w:rPr>
        <w:t xml:space="preserve">fastighetsägarorganisationen </w:t>
      </w:r>
      <w:r w:rsidRPr="00707870">
        <w:rPr>
          <w:spacing w:val="-2"/>
        </w:rPr>
        <w:t>Sveriges Allmännytta</w:t>
      </w:r>
      <w:r>
        <w:rPr>
          <w:spacing w:val="-2"/>
        </w:rPr>
        <w:t xml:space="preserve"> medan</w:t>
      </w:r>
      <w:r w:rsidRPr="00707870">
        <w:rPr>
          <w:spacing w:val="-2"/>
        </w:rPr>
        <w:t xml:space="preserve"> </w:t>
      </w:r>
      <w:r>
        <w:rPr>
          <w:spacing w:val="-2"/>
        </w:rPr>
        <w:t>många</w:t>
      </w:r>
      <w:r w:rsidRPr="00707870">
        <w:rPr>
          <w:spacing w:val="-2"/>
        </w:rPr>
        <w:t xml:space="preserve"> privata fastighetsägare inte </w:t>
      </w:r>
      <w:r>
        <w:rPr>
          <w:spacing w:val="-2"/>
        </w:rPr>
        <w:t xml:space="preserve">är </w:t>
      </w:r>
      <w:r w:rsidRPr="00707870">
        <w:rPr>
          <w:spacing w:val="-2"/>
        </w:rPr>
        <w:t>medlemmar i någon fastighetsägar</w:t>
      </w:r>
      <w:r>
        <w:rPr>
          <w:spacing w:val="-2"/>
        </w:rPr>
        <w:softHyphen/>
      </w:r>
      <w:r w:rsidRPr="00707870">
        <w:rPr>
          <w:spacing w:val="-2"/>
        </w:rPr>
        <w:t>organi</w:t>
      </w:r>
      <w:r>
        <w:rPr>
          <w:spacing w:val="-2"/>
        </w:rPr>
        <w:softHyphen/>
      </w:r>
      <w:r w:rsidRPr="00707870">
        <w:rPr>
          <w:spacing w:val="-2"/>
        </w:rPr>
        <w:t>sation</w:t>
      </w:r>
      <w:r>
        <w:t>. Det har därmed inte funnits samma förut</w:t>
      </w:r>
      <w:r>
        <w:softHyphen/>
        <w:t>sättningar att enbart genom parts</w:t>
      </w:r>
      <w:r>
        <w:softHyphen/>
        <w:t>organisationernas försorg åstadkomma ett motsvarande tvist</w:t>
      </w:r>
      <w:r>
        <w:softHyphen/>
        <w:t>lösnings</w:t>
      </w:r>
      <w:r>
        <w:softHyphen/>
      </w:r>
      <w:r w:rsidR="009134A9">
        <w:t>system</w:t>
      </w:r>
      <w:r>
        <w:t xml:space="preserve"> för det privata beståndet.</w:t>
      </w:r>
    </w:p>
    <w:p w14:paraId="070E16B1" w14:textId="4E5579D3" w:rsidR="00A3259B" w:rsidRDefault="00D32DA9" w:rsidP="00A3259B">
      <w:pPr>
        <w:pStyle w:val="Brdtextmedindrag"/>
      </w:pPr>
      <w:r>
        <w:rPr>
          <w:spacing w:val="-2"/>
        </w:rPr>
        <w:t xml:space="preserve">Om de årliga hyresförhandlingarna strandar är hyresvärden, i avsaknad av en annan tvistlösningsmekanism, hänvisad till </w:t>
      </w:r>
      <w:r>
        <w:t xml:space="preserve">att försöka förhandla hyrorna med de enskilda hyresgästerna eller att hänskjuta tvisten till hyresnämnden för prövning av hyran för var och en av de </w:t>
      </w:r>
      <w:r w:rsidRPr="00021ED3">
        <w:rPr>
          <w:spacing w:val="-2"/>
        </w:rPr>
        <w:t>enskilda lä</w:t>
      </w:r>
      <w:r>
        <w:rPr>
          <w:spacing w:val="-2"/>
        </w:rPr>
        <w:softHyphen/>
      </w:r>
      <w:r w:rsidRPr="00021ED3">
        <w:rPr>
          <w:spacing w:val="-2"/>
        </w:rPr>
        <w:t>genheterna.</w:t>
      </w:r>
      <w:r>
        <w:rPr>
          <w:spacing w:val="-2"/>
        </w:rPr>
        <w:t xml:space="preserve"> </w:t>
      </w:r>
      <w:r w:rsidRPr="00021ED3">
        <w:rPr>
          <w:spacing w:val="-2"/>
        </w:rPr>
        <w:t>Parter i hyresnämnden blir inte de kollektivt förhandlande</w:t>
      </w:r>
      <w:r w:rsidRPr="00021ED3">
        <w:t xml:space="preserve"> par</w:t>
      </w:r>
      <w:r>
        <w:softHyphen/>
      </w:r>
      <w:r w:rsidRPr="00021ED3">
        <w:t>terna</w:t>
      </w:r>
      <w:r w:rsidRPr="00021ED3">
        <w:rPr>
          <w:spacing w:val="-2"/>
        </w:rPr>
        <w:t>, utan hyres</w:t>
      </w:r>
      <w:r>
        <w:rPr>
          <w:spacing w:val="-2"/>
        </w:rPr>
        <w:softHyphen/>
      </w:r>
      <w:r w:rsidRPr="00021ED3">
        <w:rPr>
          <w:spacing w:val="-2"/>
        </w:rPr>
        <w:t>vär</w:t>
      </w:r>
      <w:r w:rsidR="00E42738">
        <w:rPr>
          <w:spacing w:val="-2"/>
        </w:rPr>
        <w:softHyphen/>
      </w:r>
      <w:r w:rsidRPr="00021ED3">
        <w:rPr>
          <w:spacing w:val="-2"/>
        </w:rPr>
        <w:t xml:space="preserve">den och var och en av de enskilda hyresgästerna. </w:t>
      </w:r>
      <w:r w:rsidRPr="00AD58CF">
        <w:rPr>
          <w:spacing w:val="-2"/>
        </w:rPr>
        <w:t>Vid hyres</w:t>
      </w:r>
      <w:r>
        <w:rPr>
          <w:spacing w:val="-2"/>
        </w:rPr>
        <w:softHyphen/>
      </w:r>
      <w:r w:rsidRPr="00AD58CF">
        <w:rPr>
          <w:spacing w:val="-2"/>
        </w:rPr>
        <w:t>förhandlings</w:t>
      </w:r>
      <w:r>
        <w:rPr>
          <w:spacing w:val="-2"/>
        </w:rPr>
        <w:softHyphen/>
      </w:r>
      <w:r w:rsidRPr="00AD58CF">
        <w:rPr>
          <w:spacing w:val="-2"/>
        </w:rPr>
        <w:t xml:space="preserve">lagens tillkomst motiverades denna ordning med att </w:t>
      </w:r>
      <w:r w:rsidRPr="00AD58CF">
        <w:rPr>
          <w:spacing w:val="-4"/>
        </w:rPr>
        <w:t>förfarandet vid strand</w:t>
      </w:r>
      <w:r>
        <w:rPr>
          <w:spacing w:val="-4"/>
        </w:rPr>
        <w:softHyphen/>
      </w:r>
      <w:r w:rsidRPr="00AD58CF">
        <w:rPr>
          <w:spacing w:val="-4"/>
        </w:rPr>
        <w:t>ning inte bör vara utformat så att det minskar de förhand</w:t>
      </w:r>
      <w:r w:rsidRPr="00AD58CF">
        <w:rPr>
          <w:spacing w:val="-4"/>
        </w:rPr>
        <w:softHyphen/>
        <w:t>lande parternas vilja att träffa en överenskommelse (se prop. 1977/78:175 s. 135</w:t>
      </w:r>
      <w:r w:rsidRPr="00021ED3">
        <w:t xml:space="preserve">). </w:t>
      </w:r>
    </w:p>
    <w:p w14:paraId="42894B42" w14:textId="77777777" w:rsidR="00A3259B" w:rsidRDefault="00D32DA9" w:rsidP="00A3259B">
      <w:pPr>
        <w:pStyle w:val="Rubrik2"/>
      </w:pPr>
      <w:bookmarkStart w:id="16" w:name="_Toc105059810"/>
      <w:bookmarkStart w:id="17" w:name="_Toc108083567"/>
      <w:r>
        <w:t>Det behövs åtgärder för att effektivisera de årliga hyresförhandlingarna</w:t>
      </w:r>
      <w:bookmarkEnd w:id="16"/>
      <w:bookmarkEnd w:id="17"/>
    </w:p>
    <w:p w14:paraId="2818FD58" w14:textId="77777777" w:rsidR="00A3259B" w:rsidRDefault="00D32DA9" w:rsidP="00A3259B">
      <w:pPr>
        <w:pStyle w:val="Brdtextmedindrag"/>
        <w:ind w:firstLine="0"/>
      </w:pPr>
      <w:r w:rsidRPr="00594C3E">
        <w:t xml:space="preserve">När </w:t>
      </w:r>
      <w:r>
        <w:t>de årliga hyres</w:t>
      </w:r>
      <w:r w:rsidRPr="00594C3E">
        <w:t xml:space="preserve">förhandlingarna inte fungerar väl </w:t>
      </w:r>
      <w:r>
        <w:t xml:space="preserve">kan det </w:t>
      </w:r>
      <w:r w:rsidRPr="00594C3E">
        <w:t>orsaka</w:t>
      </w:r>
      <w:r>
        <w:t xml:space="preserve"> </w:t>
      </w:r>
      <w:r w:rsidRPr="00594C3E">
        <w:t xml:space="preserve">stora problem. </w:t>
      </w:r>
      <w:r>
        <w:t>Utdragna förhandlingar kan vara resurskrävande för de förhand</w:t>
      </w:r>
      <w:r>
        <w:softHyphen/>
        <w:t xml:space="preserve">lande parterna. </w:t>
      </w:r>
      <w:r w:rsidRPr="00594C3E">
        <w:t xml:space="preserve">Om förhandlingarna drar ut på tiden, eller om en höjd hyra fastställs först </w:t>
      </w:r>
      <w:r>
        <w:t>efter en rättslig prövning</w:t>
      </w:r>
      <w:r w:rsidRPr="00594C3E">
        <w:t>, riskerar hyresgästerna att drabbas av hyreshöjningar retroaktivt. För enskilda hyresgäster innebär</w:t>
      </w:r>
      <w:r>
        <w:t xml:space="preserve"> detta </w:t>
      </w:r>
      <w:r w:rsidRPr="00594C3E">
        <w:t xml:space="preserve">en osäkerhet och </w:t>
      </w:r>
      <w:r>
        <w:t>en risk för</w:t>
      </w:r>
      <w:r w:rsidRPr="00594C3E">
        <w:t xml:space="preserve"> oförutsedda kostnader.</w:t>
      </w:r>
      <w:r>
        <w:t xml:space="preserve"> Utdragna processer inne</w:t>
      </w:r>
      <w:r>
        <w:softHyphen/>
        <w:t>bär också ekonomiska risker för hyres</w:t>
      </w:r>
      <w:r>
        <w:softHyphen/>
        <w:t>värdarna. Konfliktfyllda för</w:t>
      </w:r>
      <w:r>
        <w:softHyphen/>
        <w:t>hand</w:t>
      </w:r>
      <w:r>
        <w:softHyphen/>
        <w:t>lingar kan vidare försämra förut</w:t>
      </w:r>
      <w:r>
        <w:softHyphen/>
        <w:t>sättningarna för parterna att gemensamt ta ett långsiktigt ansvar för att hyressättningen utvecklas på ett ändamåls</w:t>
      </w:r>
      <w:r>
        <w:softHyphen/>
        <w:t xml:space="preserve">enligt sätt. </w:t>
      </w:r>
    </w:p>
    <w:p w14:paraId="61BBCEB1" w14:textId="433CF7E2" w:rsidR="00A3259B" w:rsidRPr="004215FE" w:rsidRDefault="00D32DA9" w:rsidP="00A3259B">
      <w:pPr>
        <w:pStyle w:val="Brdtextmedindrag"/>
      </w:pPr>
      <w:r>
        <w:t>Om förhandlingarna strandar riskerar det att leda till omfattande tvister i hyres</w:t>
      </w:r>
      <w:r>
        <w:softHyphen/>
        <w:t>nämnderna med ett stort antal hyresgäster som parter i processen. Sådana tvister kan vara besvärliga för hyresgästerna och mycket resurs</w:t>
      </w:r>
      <w:r>
        <w:softHyphen/>
        <w:t>krävande för hyres</w:t>
      </w:r>
      <w:r>
        <w:softHyphen/>
        <w:t>nämnden. De kan dessutom medföra ett betydande arbete och kostnader för parterna. Sådana processer riskerar också att ta lång tid och det kan därför dröja länge innan en ny hyra fastställs.</w:t>
      </w:r>
      <w:r w:rsidRPr="00021ED3">
        <w:rPr>
          <w:spacing w:val="-2"/>
        </w:rPr>
        <w:t xml:space="preserve"> </w:t>
      </w:r>
      <w:r>
        <w:rPr>
          <w:spacing w:val="-2"/>
        </w:rPr>
        <w:t>Pröv</w:t>
      </w:r>
      <w:r>
        <w:rPr>
          <w:spacing w:val="-2"/>
        </w:rPr>
        <w:softHyphen/>
        <w:t>ningen i hyresnämnden avser inte heller den justering av den allmänna hyres</w:t>
      </w:r>
      <w:r>
        <w:rPr>
          <w:spacing w:val="-2"/>
        </w:rPr>
        <w:softHyphen/>
        <w:t>nivån som de kollektivt förhandlande parternas årliga förhandlingar gäller. Hyresnämnden prövar i stället vad som är en skälig hyra för en viss lägenhet i förhållande till hyror</w:t>
      </w:r>
      <w:r>
        <w:rPr>
          <w:spacing w:val="-2"/>
        </w:rPr>
        <w:softHyphen/>
        <w:t xml:space="preserve">na för andra lägenheter som med hänsyn till bruksvärdet är likvärdiga. </w:t>
      </w:r>
      <w:r>
        <w:t>En prövning i hyresnämnden kan med hänsyn till det anförda inte anses vara det mest ändamålsenliga sättet att lösa tvister om de årliga hyres</w:t>
      </w:r>
      <w:r>
        <w:softHyphen/>
        <w:t>ändring</w:t>
      </w:r>
      <w:r>
        <w:softHyphen/>
        <w:t xml:space="preserve">arna. </w:t>
      </w:r>
    </w:p>
    <w:p w14:paraId="7CF53F34" w14:textId="1136817F" w:rsidR="00A3259B" w:rsidRDefault="00D32DA9" w:rsidP="00A3259B">
      <w:pPr>
        <w:pStyle w:val="Brdtextmedindrag"/>
      </w:pPr>
      <w:r>
        <w:t>Mot denna bakgrund finns det anledning att överväga åtgärder för att de årliga hyresförhandlingarna ska kunna bedrivas snabbt och effektivt. Det tvistlösnings</w:t>
      </w:r>
      <w:r>
        <w:softHyphen/>
        <w:t>system som de allmännyttiga bostadsföretagen och Hyres</w:t>
      </w:r>
      <w:r>
        <w:softHyphen/>
        <w:t>gäst</w:t>
      </w:r>
      <w:r>
        <w:softHyphen/>
        <w:t>föreningen inrättat har visat sig fungera väl och har en god accep</w:t>
      </w:r>
      <w:r>
        <w:softHyphen/>
        <w:t>tans hos parterna. Det finns därför anledning att överväga en liknande lösning som omfattar hela hyresmarknaden och kan användas även inom det pri</w:t>
      </w:r>
      <w:r w:rsidR="00E42738">
        <w:softHyphen/>
      </w:r>
      <w:r>
        <w:t>vata hyresbeståndet.</w:t>
      </w:r>
    </w:p>
    <w:p w14:paraId="6786A519" w14:textId="6870B32F" w:rsidR="00A3259B" w:rsidRDefault="00D32DA9" w:rsidP="00A3259B">
      <w:pPr>
        <w:pStyle w:val="Brdtextmedindrag"/>
      </w:pPr>
      <w:r>
        <w:t>Det tvistlösningsförfarande som regeringen föreslår i avsnitt</w:t>
      </w:r>
      <w:r w:rsidR="00141C57">
        <w:t> </w:t>
      </w:r>
      <w:r>
        <w:t xml:space="preserve">5 bygger på att de kollektivt förhandlande parterna har avtalat om att använda sig av det. För att förfarandet ska få genomslag i praktiken och uppnå syftet att effektivisera de årliga hyresförhandlingarna, är det därför av avgörande betydelse att de parter som kan komma att använda sig av förfarandet ställer sig bakom detta. </w:t>
      </w:r>
    </w:p>
    <w:p w14:paraId="3378AFFC" w14:textId="21A50897" w:rsidR="00A3259B" w:rsidRPr="00857808" w:rsidRDefault="00D32DA9" w:rsidP="00A3259B">
      <w:pPr>
        <w:pStyle w:val="Brdtextmedindrag"/>
        <w:rPr>
          <w:spacing w:val="-2"/>
        </w:rPr>
      </w:pPr>
      <w:r>
        <w:t xml:space="preserve">Eftersom behovet av en tvistlösningsmekanism gör sig gällande främst för det privata hyresbeståndet, berörs partsorganisationerna </w:t>
      </w:r>
      <w:r w:rsidRPr="00857808">
        <w:rPr>
          <w:spacing w:val="-2"/>
        </w:rPr>
        <w:t>Fastighets</w:t>
      </w:r>
      <w:r w:rsidRPr="00857808">
        <w:rPr>
          <w:spacing w:val="-2"/>
        </w:rPr>
        <w:softHyphen/>
        <w:t>ägarna Sverige och Hyresgästföreningen särskilt av förslaget. De har i en gemensam skrivelse under beredningen av lagstiftningsärend</w:t>
      </w:r>
      <w:r w:rsidRPr="00857808">
        <w:rPr>
          <w:spacing w:val="-2"/>
        </w:rPr>
        <w:softHyphen/>
        <w:t>et förklarat att de i huvudsak ställer sig bakom utformningen av det tvistlösnings</w:t>
      </w:r>
      <w:r w:rsidRPr="00857808">
        <w:rPr>
          <w:spacing w:val="-2"/>
        </w:rPr>
        <w:softHyphen/>
        <w:t>för</w:t>
      </w:r>
      <w:r w:rsidRPr="00857808">
        <w:rPr>
          <w:spacing w:val="-2"/>
        </w:rPr>
        <w:softHyphen/>
        <w:t>farande som föreslås i promemorian. De har också lämnat förslag på vissa mindre justeringar i förhållande till promemorians förslag. De har vidare fram</w:t>
      </w:r>
      <w:r w:rsidRPr="00857808">
        <w:rPr>
          <w:spacing w:val="-2"/>
        </w:rPr>
        <w:softHyphen/>
        <w:t>fört att de är överens om att i samband med att lagstiftning om förfa</w:t>
      </w:r>
      <w:r w:rsidRPr="00857808">
        <w:rPr>
          <w:spacing w:val="-2"/>
        </w:rPr>
        <w:softHyphen/>
        <w:t>randet träder i kraft komplettera sin gemensamma rekommen</w:t>
      </w:r>
      <w:r w:rsidRPr="00857808">
        <w:rPr>
          <w:spacing w:val="-2"/>
        </w:rPr>
        <w:softHyphen/>
        <w:t>derade för</w:t>
      </w:r>
      <w:r>
        <w:rPr>
          <w:spacing w:val="-2"/>
        </w:rPr>
        <w:softHyphen/>
      </w:r>
      <w:r w:rsidRPr="00857808">
        <w:rPr>
          <w:spacing w:val="-2"/>
        </w:rPr>
        <w:t>handlingsordning med villkor om att det föreslagna tvistlös</w:t>
      </w:r>
      <w:r w:rsidRPr="00857808">
        <w:rPr>
          <w:spacing w:val="-2"/>
        </w:rPr>
        <w:softHyphen/>
        <w:t>nings</w:t>
      </w:r>
      <w:r w:rsidRPr="00857808">
        <w:rPr>
          <w:spacing w:val="-2"/>
        </w:rPr>
        <w:softHyphen/>
        <w:t>för</w:t>
      </w:r>
      <w:r>
        <w:rPr>
          <w:spacing w:val="-2"/>
        </w:rPr>
        <w:softHyphen/>
      </w:r>
      <w:r w:rsidRPr="00857808">
        <w:rPr>
          <w:spacing w:val="-2"/>
        </w:rPr>
        <w:t xml:space="preserve">farandet får användas. </w:t>
      </w:r>
    </w:p>
    <w:p w14:paraId="380432B6" w14:textId="77777777" w:rsidR="00A3259B" w:rsidRDefault="00D32DA9" w:rsidP="00A3259B">
      <w:pPr>
        <w:pStyle w:val="Rubrik1"/>
      </w:pPr>
      <w:bookmarkStart w:id="18" w:name="_Toc105059811"/>
      <w:bookmarkStart w:id="19" w:name="_Toc108083568"/>
      <w:r>
        <w:t>Ett nytt tvistlösningsförfarande för kollektiva hyrestvister</w:t>
      </w:r>
      <w:bookmarkEnd w:id="18"/>
      <w:bookmarkEnd w:id="19"/>
    </w:p>
    <w:p w14:paraId="141A33A1" w14:textId="4F918B58" w:rsidR="00A3259B" w:rsidRPr="00A24F54" w:rsidRDefault="00D32DA9" w:rsidP="00A3259B">
      <w:pPr>
        <w:pStyle w:val="Rubrik2"/>
        <w:spacing w:before="0"/>
      </w:pPr>
      <w:bookmarkStart w:id="20" w:name="_Toc105059812"/>
      <w:bookmarkStart w:id="21" w:name="_Toc108083569"/>
      <w:r w:rsidRPr="00A24F54">
        <w:t xml:space="preserve">En tvist ska kunna </w:t>
      </w:r>
      <w:r w:rsidR="001A1D82">
        <w:t>prövas</w:t>
      </w:r>
      <w:r w:rsidRPr="00A24F54">
        <w:t xml:space="preserve"> av en särskild skiljeman</w:t>
      </w:r>
      <w:bookmarkEnd w:id="20"/>
      <w:bookmarkEnd w:id="21"/>
      <w:r w:rsidRPr="00A24F54">
        <w:t xml:space="preserve"> </w:t>
      </w:r>
    </w:p>
    <w:p w14:paraId="4C3B7437" w14:textId="19B80C66" w:rsidR="00A3259B" w:rsidRPr="00857808" w:rsidRDefault="00D32DA9" w:rsidP="00A3259B">
      <w:pPr>
        <w:pStyle w:val="Brdtextmedindragram"/>
        <w:ind w:firstLine="0"/>
        <w:rPr>
          <w:spacing w:val="-2"/>
        </w:rPr>
      </w:pPr>
      <w:r w:rsidRPr="00857808">
        <w:rPr>
          <w:b/>
          <w:bCs/>
          <w:spacing w:val="-2"/>
        </w:rPr>
        <w:t>Regeringens förslag:</w:t>
      </w:r>
      <w:r w:rsidRPr="00857808">
        <w:rPr>
          <w:spacing w:val="-2"/>
        </w:rPr>
        <w:t xml:space="preserve"> Det ska införas en ny lag med ett tvistlösnings</w:t>
      </w:r>
      <w:r w:rsidRPr="00857808">
        <w:rPr>
          <w:spacing w:val="-2"/>
        </w:rPr>
        <w:softHyphen/>
        <w:t>för</w:t>
      </w:r>
      <w:r w:rsidRPr="00857808">
        <w:rPr>
          <w:spacing w:val="-2"/>
        </w:rPr>
        <w:softHyphen/>
        <w:t>farande för tvister om de årliga hyresändringarna mellan parterna i en förhandlings</w:t>
      </w:r>
      <w:r w:rsidRPr="00857808">
        <w:rPr>
          <w:spacing w:val="-2"/>
        </w:rPr>
        <w:softHyphen/>
        <w:t xml:space="preserve">ordning. Förfarandet ska innebära att en tvist ska kunna </w:t>
      </w:r>
      <w:r w:rsidR="001A1D82">
        <w:rPr>
          <w:spacing w:val="-2"/>
        </w:rPr>
        <w:t>prövas</w:t>
      </w:r>
      <w:r w:rsidRPr="00857808">
        <w:rPr>
          <w:spacing w:val="-2"/>
        </w:rPr>
        <w:t xml:space="preserve"> av en särskild skilje</w:t>
      </w:r>
      <w:r w:rsidRPr="00857808">
        <w:rPr>
          <w:spacing w:val="-2"/>
        </w:rPr>
        <w:softHyphen/>
        <w:t xml:space="preserve">man som utses av hyresnämnden, förutsatt att parterna har avtalat om det. </w:t>
      </w:r>
    </w:p>
    <w:p w14:paraId="1FE63BD2" w14:textId="77777777" w:rsidR="00A3259B" w:rsidRPr="00857808" w:rsidRDefault="00D32DA9" w:rsidP="00A3259B">
      <w:pPr>
        <w:pStyle w:val="Brdtextmedindragram"/>
        <w:rPr>
          <w:spacing w:val="-2"/>
        </w:rPr>
      </w:pPr>
      <w:r w:rsidRPr="00857808">
        <w:rPr>
          <w:spacing w:val="-2"/>
        </w:rPr>
        <w:t>Skiljemannen ska avgöra tvisten genom en rekommendation som par</w:t>
      </w:r>
      <w:r w:rsidRPr="00857808">
        <w:rPr>
          <w:spacing w:val="-2"/>
        </w:rPr>
        <w:softHyphen/>
        <w:t>ter</w:t>
      </w:r>
      <w:r w:rsidRPr="00857808">
        <w:rPr>
          <w:spacing w:val="-2"/>
        </w:rPr>
        <w:softHyphen/>
        <w:t xml:space="preserve">na är skyldiga att omsätta i en förhandlingsöverenskommelse inom 14 dagar, om de inte har avtalat om något annat. </w:t>
      </w:r>
    </w:p>
    <w:p w14:paraId="5E91B8F6" w14:textId="77777777" w:rsidR="00A3259B" w:rsidRPr="00857808" w:rsidRDefault="00D32DA9" w:rsidP="00A3259B">
      <w:pPr>
        <w:pStyle w:val="Brdtextmedindragram"/>
        <w:rPr>
          <w:spacing w:val="-2"/>
        </w:rPr>
      </w:pPr>
      <w:r w:rsidRPr="00857808">
        <w:rPr>
          <w:spacing w:val="-2"/>
        </w:rPr>
        <w:t>Ett villkor om sådan tvistlösning ska tas in i parternas förhand</w:t>
      </w:r>
      <w:r w:rsidRPr="00857808">
        <w:rPr>
          <w:spacing w:val="-2"/>
        </w:rPr>
        <w:softHyphen/>
        <w:t>lings</w:t>
      </w:r>
      <w:r w:rsidRPr="00857808">
        <w:rPr>
          <w:spacing w:val="-2"/>
        </w:rPr>
        <w:softHyphen/>
        <w:t>ordning. I förhandlingsordningen ska parterna även ange de even</w:t>
      </w:r>
      <w:r w:rsidRPr="00857808">
        <w:rPr>
          <w:spacing w:val="-2"/>
        </w:rPr>
        <w:softHyphen/>
        <w:t>tuella villkor som ska gälla för att en part ska få ansöka om att hyres</w:t>
      </w:r>
      <w:r w:rsidRPr="00857808">
        <w:rPr>
          <w:spacing w:val="-2"/>
        </w:rPr>
        <w:softHyphen/>
        <w:t>nämnden ska utse en skiljeman.</w:t>
      </w:r>
    </w:p>
    <w:p w14:paraId="17718EC2" w14:textId="77777777" w:rsidR="00A3259B" w:rsidRPr="00EF6BAA" w:rsidRDefault="00926630" w:rsidP="00A3259B">
      <w:pPr>
        <w:pStyle w:val="Brdtextmedindrag"/>
        <w:ind w:firstLine="0"/>
        <w:rPr>
          <w:sz w:val="8"/>
          <w:szCs w:val="8"/>
        </w:rPr>
      </w:pPr>
    </w:p>
    <w:p w14:paraId="7A7E76B3" w14:textId="7441A7E4" w:rsidR="00A3259B" w:rsidRPr="00857808" w:rsidRDefault="00D32DA9" w:rsidP="00A3259B">
      <w:pPr>
        <w:pStyle w:val="Brdtextmedindrag"/>
        <w:rPr>
          <w:spacing w:val="-2"/>
        </w:rPr>
      </w:pPr>
      <w:r w:rsidRPr="00857808">
        <w:rPr>
          <w:b/>
          <w:spacing w:val="-2"/>
        </w:rPr>
        <w:t>Förslagen i promemorian</w:t>
      </w:r>
      <w:r w:rsidRPr="00857808">
        <w:rPr>
          <w:b/>
          <w:bCs/>
          <w:spacing w:val="-2"/>
        </w:rPr>
        <w:t xml:space="preserve"> </w:t>
      </w:r>
      <w:r w:rsidRPr="00857808">
        <w:rPr>
          <w:spacing w:val="-2"/>
        </w:rPr>
        <w:t>överensstämmer i huvudsak med regering</w:t>
      </w:r>
      <w:r w:rsidRPr="00857808">
        <w:rPr>
          <w:spacing w:val="-2"/>
        </w:rPr>
        <w:softHyphen/>
        <w:t>ens förslag (Ds 2021:23 s. 97–118, 128–133</w:t>
      </w:r>
      <w:r w:rsidR="00D66E01">
        <w:rPr>
          <w:spacing w:val="-2"/>
        </w:rPr>
        <w:t xml:space="preserve">, </w:t>
      </w:r>
      <w:r w:rsidRPr="00857808">
        <w:rPr>
          <w:spacing w:val="-2"/>
        </w:rPr>
        <w:t>150</w:t>
      </w:r>
      <w:r w:rsidR="00D66E01">
        <w:rPr>
          <w:spacing w:val="-2"/>
        </w:rPr>
        <w:t xml:space="preserve"> och </w:t>
      </w:r>
      <w:r w:rsidRPr="00857808">
        <w:rPr>
          <w:spacing w:val="-2"/>
        </w:rPr>
        <w:t>151). I promemorian föreslås</w:t>
      </w:r>
      <w:r>
        <w:rPr>
          <w:spacing w:val="-2"/>
        </w:rPr>
        <w:t xml:space="preserve"> dock</w:t>
      </w:r>
      <w:r w:rsidRPr="00857808">
        <w:rPr>
          <w:spacing w:val="-2"/>
        </w:rPr>
        <w:t xml:space="preserve"> att den nya lagen ska betecknas lag om handläggning av vissa kollek</w:t>
      </w:r>
      <w:r>
        <w:rPr>
          <w:spacing w:val="-2"/>
        </w:rPr>
        <w:softHyphen/>
      </w:r>
      <w:r w:rsidRPr="00857808">
        <w:rPr>
          <w:spacing w:val="-2"/>
        </w:rPr>
        <w:t>tiva hyrestvister. Det föreslås också att</w:t>
      </w:r>
      <w:r w:rsidR="009134A9">
        <w:rPr>
          <w:spacing w:val="-2"/>
        </w:rPr>
        <w:t xml:space="preserve"> </w:t>
      </w:r>
      <w:r w:rsidRPr="00857808">
        <w:rPr>
          <w:spacing w:val="-2"/>
        </w:rPr>
        <w:t>skiljemannen inte ska vara behörig att ta ställning till frågor som gäller en lägenhets bruks</w:t>
      </w:r>
      <w:r>
        <w:rPr>
          <w:spacing w:val="-2"/>
        </w:rPr>
        <w:softHyphen/>
      </w:r>
      <w:r w:rsidRPr="00857808">
        <w:rPr>
          <w:spacing w:val="-2"/>
        </w:rPr>
        <w:t>värde. Vidare föreslås att överens</w:t>
      </w:r>
      <w:r w:rsidRPr="00857808">
        <w:rPr>
          <w:spacing w:val="-2"/>
        </w:rPr>
        <w:softHyphen/>
        <w:t>kommelser mellan parterna om villkoren för tvist</w:t>
      </w:r>
      <w:r w:rsidR="009134A9">
        <w:rPr>
          <w:spacing w:val="-2"/>
        </w:rPr>
        <w:softHyphen/>
      </w:r>
      <w:r w:rsidRPr="00857808">
        <w:rPr>
          <w:spacing w:val="-2"/>
        </w:rPr>
        <w:t>lösnings</w:t>
      </w:r>
      <w:r w:rsidR="009134A9">
        <w:rPr>
          <w:spacing w:val="-2"/>
        </w:rPr>
        <w:softHyphen/>
      </w:r>
      <w:r w:rsidRPr="00857808">
        <w:rPr>
          <w:spacing w:val="-2"/>
        </w:rPr>
        <w:t>förfarandet ska tas in i en förhand</w:t>
      </w:r>
      <w:r w:rsidRPr="00857808">
        <w:rPr>
          <w:spacing w:val="-2"/>
        </w:rPr>
        <w:softHyphen/>
        <w:t xml:space="preserve">lingsordning. </w:t>
      </w:r>
    </w:p>
    <w:p w14:paraId="609CA324" w14:textId="08330651" w:rsidR="00A3259B" w:rsidRPr="00857808" w:rsidRDefault="00D32DA9" w:rsidP="00A3259B">
      <w:pPr>
        <w:pStyle w:val="Brdtextmedindrag"/>
        <w:rPr>
          <w:i/>
          <w:iCs/>
          <w:spacing w:val="-2"/>
        </w:rPr>
      </w:pPr>
      <w:r w:rsidRPr="00857808">
        <w:rPr>
          <w:b/>
          <w:bCs/>
          <w:spacing w:val="-2"/>
        </w:rPr>
        <w:t>Remissinstanserna:</w:t>
      </w:r>
      <w:r w:rsidRPr="00857808">
        <w:rPr>
          <w:spacing w:val="-2"/>
        </w:rPr>
        <w:t xml:space="preserve"> De flesta av remissinstanserna är positiva till att det införs ett tvistlösningsförfarande för tvister om de årliga hyres</w:t>
      </w:r>
      <w:r w:rsidRPr="00857808">
        <w:rPr>
          <w:spacing w:val="-2"/>
        </w:rPr>
        <w:softHyphen/>
        <w:t>ändring</w:t>
      </w:r>
      <w:r w:rsidRPr="00857808">
        <w:rPr>
          <w:spacing w:val="-2"/>
        </w:rPr>
        <w:softHyphen/>
        <w:t xml:space="preserve">arna och anser att det förfarande som föreslås i promemorian i huvudsak har en bra utformning. Några remissinstanser, bl.a. </w:t>
      </w:r>
      <w:r w:rsidRPr="00857808">
        <w:rPr>
          <w:i/>
          <w:iCs/>
          <w:spacing w:val="-2"/>
        </w:rPr>
        <w:t>Hyresnämn</w:t>
      </w:r>
      <w:r w:rsidRPr="00857808">
        <w:rPr>
          <w:i/>
          <w:iCs/>
          <w:spacing w:val="-2"/>
        </w:rPr>
        <w:softHyphen/>
        <w:t xml:space="preserve">den </w:t>
      </w:r>
      <w:r w:rsidRPr="00857808">
        <w:rPr>
          <w:i/>
          <w:spacing w:val="-2"/>
        </w:rPr>
        <w:t>i</w:t>
      </w:r>
      <w:r w:rsidRPr="00857808">
        <w:rPr>
          <w:i/>
          <w:iCs/>
          <w:spacing w:val="-2"/>
        </w:rPr>
        <w:t xml:space="preserve"> Linköping </w:t>
      </w:r>
      <w:r w:rsidRPr="00857808">
        <w:rPr>
          <w:spacing w:val="-2"/>
        </w:rPr>
        <w:t>och</w:t>
      </w:r>
      <w:r w:rsidRPr="00857808">
        <w:rPr>
          <w:i/>
          <w:iCs/>
          <w:spacing w:val="-2"/>
        </w:rPr>
        <w:t xml:space="preserve"> Hyresnämnden i Malmö </w:t>
      </w:r>
      <w:r w:rsidRPr="00857808">
        <w:rPr>
          <w:spacing w:val="-2"/>
        </w:rPr>
        <w:t xml:space="preserve">samt </w:t>
      </w:r>
      <w:r w:rsidRPr="00857808">
        <w:rPr>
          <w:i/>
          <w:iCs/>
          <w:spacing w:val="-2"/>
        </w:rPr>
        <w:t>Sveriges advokatsamfund</w:t>
      </w:r>
      <w:r w:rsidRPr="00857808">
        <w:rPr>
          <w:spacing w:val="-2"/>
        </w:rPr>
        <w:t>, fram</w:t>
      </w:r>
      <w:r w:rsidRPr="00857808">
        <w:rPr>
          <w:spacing w:val="-2"/>
        </w:rPr>
        <w:softHyphen/>
        <w:t>håller tvist</w:t>
      </w:r>
      <w:r w:rsidRPr="00857808">
        <w:rPr>
          <w:spacing w:val="-2"/>
        </w:rPr>
        <w:softHyphen/>
        <w:t>lösning inom ramen för hyres</w:t>
      </w:r>
      <w:r w:rsidRPr="00857808">
        <w:rPr>
          <w:spacing w:val="-2"/>
        </w:rPr>
        <w:softHyphen/>
        <w:t>nämndernas verksamhet som ett alternativ till det tvistlösnings</w:t>
      </w:r>
      <w:r w:rsidRPr="00857808">
        <w:rPr>
          <w:spacing w:val="-2"/>
        </w:rPr>
        <w:softHyphen/>
        <w:t>för</w:t>
      </w:r>
      <w:r w:rsidRPr="00857808">
        <w:rPr>
          <w:spacing w:val="-2"/>
        </w:rPr>
        <w:softHyphen/>
        <w:t xml:space="preserve">farande som föreslås i promemorian. </w:t>
      </w:r>
      <w:r w:rsidRPr="00857808">
        <w:rPr>
          <w:i/>
          <w:iCs/>
          <w:spacing w:val="-2"/>
        </w:rPr>
        <w:t>Heimstaden</w:t>
      </w:r>
      <w:r w:rsidRPr="00857808">
        <w:rPr>
          <w:spacing w:val="-2"/>
        </w:rPr>
        <w:t xml:space="preserve"> anser att tvistlösnings</w:t>
      </w:r>
      <w:r w:rsidRPr="00857808">
        <w:rPr>
          <w:spacing w:val="-2"/>
        </w:rPr>
        <w:softHyphen/>
        <w:t xml:space="preserve">förfarandet borde vara tillämpligt om parterna inte har avtalat om annat. </w:t>
      </w:r>
      <w:r w:rsidRPr="00857808">
        <w:rPr>
          <w:i/>
          <w:iCs/>
          <w:spacing w:val="-2"/>
        </w:rPr>
        <w:t>Hyresnämnderna i Jönköping</w:t>
      </w:r>
      <w:r w:rsidRPr="002479AB">
        <w:rPr>
          <w:spacing w:val="-2"/>
        </w:rPr>
        <w:t>,</w:t>
      </w:r>
      <w:r w:rsidRPr="00857808">
        <w:rPr>
          <w:i/>
          <w:iCs/>
          <w:spacing w:val="-2"/>
        </w:rPr>
        <w:t xml:space="preserve"> Sundsvall</w:t>
      </w:r>
      <w:r w:rsidRPr="00857808">
        <w:rPr>
          <w:spacing w:val="-2"/>
        </w:rPr>
        <w:t xml:space="preserve"> och </w:t>
      </w:r>
      <w:r w:rsidRPr="00857808">
        <w:rPr>
          <w:i/>
          <w:iCs/>
          <w:spacing w:val="-2"/>
        </w:rPr>
        <w:t>Västerås</w:t>
      </w:r>
      <w:r w:rsidRPr="00857808">
        <w:rPr>
          <w:spacing w:val="-2"/>
        </w:rPr>
        <w:t>, framhåller att det behövs vissa förtydliganden när det gäller hur villkor om tvistlösning ska hanteras i ett ärende i hyres</w:t>
      </w:r>
      <w:r w:rsidRPr="00857808">
        <w:rPr>
          <w:spacing w:val="-2"/>
        </w:rPr>
        <w:softHyphen/>
        <w:t xml:space="preserve">nämnden om </w:t>
      </w:r>
      <w:r w:rsidRPr="00411BC8">
        <w:rPr>
          <w:spacing w:val="-2"/>
        </w:rPr>
        <w:t>rätt till eller för</w:t>
      </w:r>
      <w:r w:rsidR="009478EA" w:rsidRPr="00411BC8">
        <w:rPr>
          <w:spacing w:val="-2"/>
        </w:rPr>
        <w:softHyphen/>
      </w:r>
      <w:r w:rsidRPr="00411BC8">
        <w:rPr>
          <w:spacing w:val="-2"/>
        </w:rPr>
        <w:t xml:space="preserve">längning av en förhandlingsordning. </w:t>
      </w:r>
      <w:r w:rsidRPr="00411BC8">
        <w:rPr>
          <w:i/>
          <w:iCs/>
          <w:spacing w:val="-2"/>
        </w:rPr>
        <w:t>Sveriges advokatsamfund</w:t>
      </w:r>
      <w:r w:rsidRPr="00411BC8">
        <w:rPr>
          <w:spacing w:val="-2"/>
        </w:rPr>
        <w:t xml:space="preserve"> anser</w:t>
      </w:r>
      <w:r w:rsidRPr="00857808">
        <w:rPr>
          <w:spacing w:val="-2"/>
        </w:rPr>
        <w:t xml:space="preserve"> att det borde vara en grund för att säga upp och vägra förlängning av en för</w:t>
      </w:r>
      <w:r>
        <w:rPr>
          <w:spacing w:val="-2"/>
        </w:rPr>
        <w:softHyphen/>
      </w:r>
      <w:r w:rsidRPr="00857808">
        <w:rPr>
          <w:spacing w:val="-2"/>
        </w:rPr>
        <w:t>hand</w:t>
      </w:r>
      <w:r w:rsidRPr="00857808">
        <w:rPr>
          <w:spacing w:val="-2"/>
        </w:rPr>
        <w:softHyphen/>
        <w:t>lingsordning om en part motsätter sig infö</w:t>
      </w:r>
      <w:r w:rsidRPr="00857808">
        <w:rPr>
          <w:spacing w:val="-2"/>
        </w:rPr>
        <w:softHyphen/>
        <w:t>randet av ett villkor om tvist</w:t>
      </w:r>
      <w:r>
        <w:rPr>
          <w:spacing w:val="-2"/>
        </w:rPr>
        <w:softHyphen/>
      </w:r>
      <w:r w:rsidRPr="00857808">
        <w:rPr>
          <w:spacing w:val="-2"/>
        </w:rPr>
        <w:t xml:space="preserve">lösning. Vidare pekar flera hyresnämnder och </w:t>
      </w:r>
      <w:r w:rsidRPr="00857808">
        <w:rPr>
          <w:i/>
          <w:iCs/>
          <w:spacing w:val="-2"/>
        </w:rPr>
        <w:t>Svea hovrätt</w:t>
      </w:r>
      <w:r w:rsidRPr="00857808">
        <w:rPr>
          <w:spacing w:val="-2"/>
        </w:rPr>
        <w:t xml:space="preserve"> på att det kan uppkomma avgränsningssvårigheter i situa</w:t>
      </w:r>
      <w:r w:rsidRPr="00857808">
        <w:rPr>
          <w:spacing w:val="-2"/>
        </w:rPr>
        <w:softHyphen/>
        <w:t>tio</w:t>
      </w:r>
      <w:r w:rsidRPr="00857808">
        <w:rPr>
          <w:spacing w:val="-2"/>
        </w:rPr>
        <w:softHyphen/>
        <w:t>ner där parternas förhandling om den årliga hyresändringen även har om</w:t>
      </w:r>
      <w:r w:rsidRPr="00857808">
        <w:rPr>
          <w:spacing w:val="-2"/>
        </w:rPr>
        <w:softHyphen/>
        <w:t>fattat frågor om ändring av hyrorna med hänsyn till lägenheternas bruks</w:t>
      </w:r>
      <w:r w:rsidRPr="00857808">
        <w:rPr>
          <w:spacing w:val="-2"/>
        </w:rPr>
        <w:softHyphen/>
        <w:t>värde</w:t>
      </w:r>
      <w:r w:rsidR="001A1D82">
        <w:rPr>
          <w:spacing w:val="-2"/>
        </w:rPr>
        <w:t>,</w:t>
      </w:r>
      <w:r w:rsidRPr="00857808">
        <w:rPr>
          <w:spacing w:val="-2"/>
        </w:rPr>
        <w:t xml:space="preserve"> </w:t>
      </w:r>
      <w:r w:rsidR="001A1D82">
        <w:rPr>
          <w:spacing w:val="-2"/>
        </w:rPr>
        <w:t>och</w:t>
      </w:r>
      <w:r w:rsidRPr="00857808">
        <w:rPr>
          <w:spacing w:val="-2"/>
        </w:rPr>
        <w:t xml:space="preserve"> på svårigheter med en strikt avgränsning av vilka om</w:t>
      </w:r>
      <w:r w:rsidRPr="00857808">
        <w:rPr>
          <w:spacing w:val="-2"/>
        </w:rPr>
        <w:softHyphen/>
        <w:t>ständig</w:t>
      </w:r>
      <w:r w:rsidRPr="00857808">
        <w:rPr>
          <w:spacing w:val="-2"/>
        </w:rPr>
        <w:softHyphen/>
        <w:t>heter som skilje</w:t>
      </w:r>
      <w:r w:rsidRPr="00857808">
        <w:rPr>
          <w:spacing w:val="-2"/>
        </w:rPr>
        <w:softHyphen/>
        <w:t>mannens prövning får avse. Det framhålls också att regeln om vilka tvister som kan avgöras av en skiljeman kan uppfattas som en materiell regel. Det anförs även att det saknas tillräcklig väg</w:t>
      </w:r>
      <w:r w:rsidRPr="00857808">
        <w:rPr>
          <w:spacing w:val="-2"/>
        </w:rPr>
        <w:softHyphen/>
        <w:t>led</w:t>
      </w:r>
      <w:r w:rsidRPr="00857808">
        <w:rPr>
          <w:spacing w:val="-2"/>
        </w:rPr>
        <w:softHyphen/>
        <w:t>ning för skilje</w:t>
      </w:r>
      <w:r w:rsidRPr="00857808">
        <w:rPr>
          <w:spacing w:val="-2"/>
        </w:rPr>
        <w:softHyphen/>
        <w:t xml:space="preserve">mannens prövning. Flera enskilda fastighetsägare och </w:t>
      </w:r>
      <w:r w:rsidRPr="00857808">
        <w:rPr>
          <w:i/>
          <w:iCs/>
          <w:spacing w:val="-2"/>
        </w:rPr>
        <w:t>Sveriges advokat</w:t>
      </w:r>
      <w:r w:rsidRPr="00857808">
        <w:rPr>
          <w:i/>
          <w:iCs/>
          <w:spacing w:val="-2"/>
        </w:rPr>
        <w:softHyphen/>
        <w:t xml:space="preserve">samfund </w:t>
      </w:r>
      <w:r w:rsidRPr="00857808">
        <w:rPr>
          <w:spacing w:val="-2"/>
        </w:rPr>
        <w:t>anser att förfarandet bör gälla även tvister som rör presumtionshyror.</w:t>
      </w:r>
      <w:r w:rsidRPr="00857808">
        <w:rPr>
          <w:i/>
          <w:iCs/>
          <w:spacing w:val="-2"/>
        </w:rPr>
        <w:t xml:space="preserve"> </w:t>
      </w:r>
      <w:r w:rsidRPr="00857808">
        <w:rPr>
          <w:spacing w:val="-2"/>
        </w:rPr>
        <w:t xml:space="preserve">Några remissinstanser, bl.a. </w:t>
      </w:r>
      <w:r w:rsidRPr="00857808">
        <w:rPr>
          <w:i/>
          <w:iCs/>
          <w:spacing w:val="-2"/>
        </w:rPr>
        <w:t>Hyres</w:t>
      </w:r>
      <w:r w:rsidRPr="00857808">
        <w:rPr>
          <w:i/>
          <w:iCs/>
          <w:spacing w:val="-2"/>
        </w:rPr>
        <w:softHyphen/>
        <w:t>nämn</w:t>
      </w:r>
      <w:r w:rsidRPr="00857808">
        <w:rPr>
          <w:i/>
          <w:iCs/>
          <w:spacing w:val="-2"/>
        </w:rPr>
        <w:softHyphen/>
        <w:t>den i</w:t>
      </w:r>
      <w:r w:rsidRPr="00857808">
        <w:rPr>
          <w:spacing w:val="-2"/>
        </w:rPr>
        <w:t xml:space="preserve"> </w:t>
      </w:r>
      <w:r w:rsidRPr="00857808">
        <w:rPr>
          <w:i/>
          <w:iCs/>
          <w:spacing w:val="-2"/>
        </w:rPr>
        <w:t xml:space="preserve">Jönköping </w:t>
      </w:r>
      <w:r w:rsidRPr="00857808">
        <w:rPr>
          <w:spacing w:val="-2"/>
        </w:rPr>
        <w:t>och</w:t>
      </w:r>
      <w:r w:rsidRPr="00857808">
        <w:rPr>
          <w:i/>
          <w:iCs/>
          <w:spacing w:val="-2"/>
        </w:rPr>
        <w:t xml:space="preserve"> Hyresnämnden i Linköping</w:t>
      </w:r>
      <w:r w:rsidRPr="00857808">
        <w:rPr>
          <w:spacing w:val="-2"/>
        </w:rPr>
        <w:t>, fram</w:t>
      </w:r>
      <w:r w:rsidRPr="00857808">
        <w:rPr>
          <w:spacing w:val="-2"/>
        </w:rPr>
        <w:softHyphen/>
        <w:t>håller att det behövs ytter</w:t>
      </w:r>
      <w:r w:rsidRPr="00857808">
        <w:rPr>
          <w:spacing w:val="-2"/>
        </w:rPr>
        <w:softHyphen/>
        <w:t>ligare över</w:t>
      </w:r>
      <w:r w:rsidRPr="00857808">
        <w:rPr>
          <w:spacing w:val="-2"/>
        </w:rPr>
        <w:softHyphen/>
        <w:t>väganden och förtydligand</w:t>
      </w:r>
      <w:r w:rsidRPr="00857808">
        <w:rPr>
          <w:spacing w:val="-2"/>
        </w:rPr>
        <w:softHyphen/>
        <w:t>en när det gäller en parts möjlighet att ensidigt avsluta förhandlingen efter det att en skilje</w:t>
      </w:r>
      <w:r w:rsidRPr="00857808">
        <w:rPr>
          <w:spacing w:val="-2"/>
        </w:rPr>
        <w:softHyphen/>
        <w:t xml:space="preserve">man </w:t>
      </w:r>
      <w:r w:rsidR="001A1D82">
        <w:rPr>
          <w:spacing w:val="-2"/>
        </w:rPr>
        <w:t>prövat</w:t>
      </w:r>
      <w:r w:rsidRPr="00857808">
        <w:rPr>
          <w:spacing w:val="-2"/>
        </w:rPr>
        <w:t xml:space="preserve"> en tvist.</w:t>
      </w:r>
    </w:p>
    <w:p w14:paraId="742B8E7E" w14:textId="77777777" w:rsidR="00A3259B" w:rsidRPr="00857808" w:rsidRDefault="00D32DA9" w:rsidP="00A3259B">
      <w:pPr>
        <w:pStyle w:val="Rubrik4utannumrering"/>
        <w:rPr>
          <w:spacing w:val="-2"/>
        </w:rPr>
      </w:pPr>
      <w:r w:rsidRPr="00857808">
        <w:rPr>
          <w:spacing w:val="-2"/>
        </w:rPr>
        <w:t>Skälen för regeringens förslag</w:t>
      </w:r>
    </w:p>
    <w:p w14:paraId="46065FA0" w14:textId="77777777" w:rsidR="00A3259B" w:rsidRPr="00857808" w:rsidRDefault="00D32DA9" w:rsidP="00A3259B">
      <w:pPr>
        <w:pStyle w:val="Rubrik5utannumrering"/>
        <w:spacing w:before="0"/>
        <w:rPr>
          <w:spacing w:val="-2"/>
        </w:rPr>
      </w:pPr>
      <w:r w:rsidRPr="00857808">
        <w:rPr>
          <w:spacing w:val="-2"/>
        </w:rPr>
        <w:t>Det ska införas ett särskilt tvistlösningsförfarande för tvister om de årliga hyresändringarna</w:t>
      </w:r>
    </w:p>
    <w:p w14:paraId="7D8F4DAB" w14:textId="11D2C714" w:rsidR="00A3259B" w:rsidRPr="00857808" w:rsidRDefault="00D32DA9" w:rsidP="00A3259B">
      <w:pPr>
        <w:pStyle w:val="Brdtextmedindrag"/>
        <w:ind w:firstLine="0"/>
        <w:rPr>
          <w:spacing w:val="-2"/>
        </w:rPr>
      </w:pPr>
      <w:r w:rsidRPr="00857808">
        <w:rPr>
          <w:spacing w:val="-2"/>
        </w:rPr>
        <w:t xml:space="preserve">Som anförs </w:t>
      </w:r>
      <w:r w:rsidR="00D66E01">
        <w:rPr>
          <w:spacing w:val="-2"/>
        </w:rPr>
        <w:t xml:space="preserve">i avsnitt 4.3 </w:t>
      </w:r>
      <w:r w:rsidRPr="00857808">
        <w:rPr>
          <w:spacing w:val="-2"/>
        </w:rPr>
        <w:t xml:space="preserve">finns det behov av ett tvistlösningsförfarande för tvister </w:t>
      </w:r>
      <w:r w:rsidR="001A1D82">
        <w:rPr>
          <w:spacing w:val="-2"/>
        </w:rPr>
        <w:t xml:space="preserve">som har sin grund i förhandlingar om </w:t>
      </w:r>
      <w:r w:rsidRPr="00857808">
        <w:rPr>
          <w:spacing w:val="-2"/>
        </w:rPr>
        <w:t>de årliga hyresändringarna som kan användas även inom det pri</w:t>
      </w:r>
      <w:r>
        <w:rPr>
          <w:spacing w:val="-2"/>
        </w:rPr>
        <w:softHyphen/>
      </w:r>
      <w:r w:rsidRPr="00857808">
        <w:rPr>
          <w:spacing w:val="-2"/>
        </w:rPr>
        <w:t>vata hyresbeståndet. Eftersom förhandling</w:t>
      </w:r>
      <w:r w:rsidR="00C57448">
        <w:rPr>
          <w:spacing w:val="-2"/>
        </w:rPr>
        <w:softHyphen/>
      </w:r>
      <w:r w:rsidRPr="00857808">
        <w:rPr>
          <w:spacing w:val="-2"/>
        </w:rPr>
        <w:t>ar</w:t>
      </w:r>
      <w:r w:rsidR="00C57448">
        <w:rPr>
          <w:spacing w:val="-2"/>
        </w:rPr>
        <w:softHyphen/>
      </w:r>
      <w:r w:rsidRPr="00857808">
        <w:rPr>
          <w:spacing w:val="-2"/>
        </w:rPr>
        <w:t>na är regelbundet åter</w:t>
      </w:r>
      <w:r w:rsidRPr="00857808">
        <w:rPr>
          <w:spacing w:val="-2"/>
        </w:rPr>
        <w:softHyphen/>
        <w:t>komman</w:t>
      </w:r>
      <w:r>
        <w:rPr>
          <w:spacing w:val="-2"/>
        </w:rPr>
        <w:softHyphen/>
      </w:r>
      <w:r w:rsidRPr="00857808">
        <w:rPr>
          <w:spacing w:val="-2"/>
        </w:rPr>
        <w:t>de med förhållandevis korta tidsintervall är det viktigt att förfa</w:t>
      </w:r>
      <w:r w:rsidRPr="00857808">
        <w:rPr>
          <w:spacing w:val="-2"/>
        </w:rPr>
        <w:softHyphen/>
        <w:t>randet ut</w:t>
      </w:r>
      <w:r>
        <w:rPr>
          <w:spacing w:val="-2"/>
        </w:rPr>
        <w:softHyphen/>
      </w:r>
      <w:r w:rsidRPr="00857808">
        <w:rPr>
          <w:spacing w:val="-2"/>
        </w:rPr>
        <w:t>formas på ett sådant sätt att tvister kan avgöras enkelt, snabbt och kostnads</w:t>
      </w:r>
      <w:r>
        <w:rPr>
          <w:spacing w:val="-2"/>
        </w:rPr>
        <w:softHyphen/>
      </w:r>
      <w:r w:rsidRPr="00857808">
        <w:rPr>
          <w:spacing w:val="-2"/>
        </w:rPr>
        <w:t>effektivt. Att tvister kan avgöras snabbt är ange</w:t>
      </w:r>
      <w:r w:rsidR="00C57448">
        <w:rPr>
          <w:spacing w:val="-2"/>
        </w:rPr>
        <w:softHyphen/>
      </w:r>
      <w:r w:rsidRPr="00857808">
        <w:rPr>
          <w:spacing w:val="-2"/>
        </w:rPr>
        <w:t xml:space="preserve">läget också för att undvika retroaktiva hyreshöjningar för hyresgästerna. </w:t>
      </w:r>
    </w:p>
    <w:p w14:paraId="7DA3A36F" w14:textId="77777777" w:rsidR="00A3259B" w:rsidRPr="00857808" w:rsidRDefault="00D32DA9" w:rsidP="00A3259B">
      <w:pPr>
        <w:pStyle w:val="Brdtextmedindrag"/>
        <w:rPr>
          <w:spacing w:val="-2"/>
        </w:rPr>
      </w:pPr>
      <w:r w:rsidRPr="00857808">
        <w:rPr>
          <w:spacing w:val="-2"/>
        </w:rPr>
        <w:t>Tvistlösningsförfarandet bör utformas på ett sätt som kan bidra till att parter</w:t>
      </w:r>
      <w:r>
        <w:rPr>
          <w:spacing w:val="-2"/>
        </w:rPr>
        <w:softHyphen/>
      </w:r>
      <w:r w:rsidRPr="00857808">
        <w:rPr>
          <w:spacing w:val="-2"/>
        </w:rPr>
        <w:t>nas förhandlingar kan bedrivas mer effektivt och att överenskom</w:t>
      </w:r>
      <w:r w:rsidRPr="00857808">
        <w:rPr>
          <w:spacing w:val="-2"/>
        </w:rPr>
        <w:softHyphen/>
        <w:t>mel</w:t>
      </w:r>
      <w:r>
        <w:rPr>
          <w:spacing w:val="-2"/>
        </w:rPr>
        <w:softHyphen/>
      </w:r>
      <w:r w:rsidRPr="00857808">
        <w:rPr>
          <w:spacing w:val="-2"/>
        </w:rPr>
        <w:t>ser kan träffas inom rimlig tid. Tyngdpunkten bör även i fortsättningen ligga på parternas förhandlingsarbete. Förfarandet bör alltså inte utformas på ett sådant sätt att det försämrar förutsättningarna för, eller minskar viljan hos, parterna att själva komma överens.</w:t>
      </w:r>
    </w:p>
    <w:p w14:paraId="09C1E585" w14:textId="460033F9" w:rsidR="00A3259B" w:rsidRPr="00857808" w:rsidRDefault="00D32DA9" w:rsidP="00A3259B">
      <w:pPr>
        <w:pStyle w:val="Brdtextmedindrag"/>
        <w:rPr>
          <w:spacing w:val="-2"/>
        </w:rPr>
      </w:pPr>
      <w:r w:rsidRPr="00857808">
        <w:rPr>
          <w:spacing w:val="-2"/>
        </w:rPr>
        <w:t>I promemorian föreslås att det införs ett tvistlösningsförfarande som inne</w:t>
      </w:r>
      <w:r>
        <w:rPr>
          <w:spacing w:val="-2"/>
        </w:rPr>
        <w:softHyphen/>
      </w:r>
      <w:r w:rsidRPr="00857808">
        <w:rPr>
          <w:spacing w:val="-2"/>
        </w:rPr>
        <w:t>bär att tvister mellan parterna i en förhandlingsordning om de årliga hyres</w:t>
      </w:r>
      <w:r w:rsidRPr="00857808">
        <w:rPr>
          <w:spacing w:val="-2"/>
        </w:rPr>
        <w:softHyphen/>
        <w:t xml:space="preserve">ändringarna ska kunna </w:t>
      </w:r>
      <w:r w:rsidR="001A1D82">
        <w:rPr>
          <w:spacing w:val="-2"/>
        </w:rPr>
        <w:t>prövas</w:t>
      </w:r>
      <w:r w:rsidRPr="00857808">
        <w:rPr>
          <w:spacing w:val="-2"/>
        </w:rPr>
        <w:t xml:space="preserve"> av en särskild skiljeman som utses av hyres</w:t>
      </w:r>
      <w:r w:rsidR="009134A9">
        <w:rPr>
          <w:spacing w:val="-2"/>
        </w:rPr>
        <w:softHyphen/>
      </w:r>
      <w:r w:rsidRPr="00857808">
        <w:rPr>
          <w:spacing w:val="-2"/>
        </w:rPr>
        <w:t>nämn</w:t>
      </w:r>
      <w:r w:rsidRPr="00857808">
        <w:rPr>
          <w:spacing w:val="-2"/>
        </w:rPr>
        <w:softHyphen/>
        <w:t>den. Förfarandet ska vara tillämpligt om parterna har avtalat om det. Det föreslås också att det införs en ny lag med vissa grund</w:t>
      </w:r>
      <w:r w:rsidRPr="00857808">
        <w:rPr>
          <w:spacing w:val="-2"/>
        </w:rPr>
        <w:softHyphen/>
        <w:t xml:space="preserve">läggande regler för förfarandet. </w:t>
      </w:r>
    </w:p>
    <w:p w14:paraId="6E8ECD18" w14:textId="6D340147" w:rsidR="00A3259B" w:rsidRPr="00857808" w:rsidRDefault="00D32DA9" w:rsidP="00A3259B">
      <w:pPr>
        <w:pStyle w:val="Brdtextmedindrag"/>
        <w:rPr>
          <w:spacing w:val="-2"/>
        </w:rPr>
      </w:pPr>
      <w:r w:rsidRPr="00857808">
        <w:rPr>
          <w:spacing w:val="-2"/>
        </w:rPr>
        <w:t>Enligt regeringens mening har det föreslagna förfarandet övergripande en sådan utformning att det tillgodoser behovet av att tvister om de årliga hyres</w:t>
      </w:r>
      <w:r>
        <w:rPr>
          <w:spacing w:val="-2"/>
        </w:rPr>
        <w:softHyphen/>
      </w:r>
      <w:r w:rsidRPr="00857808">
        <w:rPr>
          <w:spacing w:val="-2"/>
        </w:rPr>
        <w:t xml:space="preserve">ändringarna ska kunna avgöras enkelt, snabbt och effektivt. Det väger också tungt att </w:t>
      </w:r>
      <w:r w:rsidRPr="00857808">
        <w:rPr>
          <w:i/>
          <w:iCs/>
          <w:spacing w:val="-2"/>
        </w:rPr>
        <w:t>Fastighetsägarna</w:t>
      </w:r>
      <w:r w:rsidRPr="00857808">
        <w:rPr>
          <w:spacing w:val="-2"/>
        </w:rPr>
        <w:t xml:space="preserve"> och </w:t>
      </w:r>
      <w:r w:rsidRPr="00857808">
        <w:rPr>
          <w:i/>
          <w:iCs/>
          <w:spacing w:val="-2"/>
        </w:rPr>
        <w:t>Hyresgäst</w:t>
      </w:r>
      <w:r w:rsidRPr="00857808">
        <w:rPr>
          <w:i/>
          <w:iCs/>
          <w:spacing w:val="-2"/>
        </w:rPr>
        <w:softHyphen/>
        <w:t>föreningen</w:t>
      </w:r>
      <w:r w:rsidRPr="00857808">
        <w:rPr>
          <w:spacing w:val="-2"/>
        </w:rPr>
        <w:t>, som är de parts</w:t>
      </w:r>
      <w:r>
        <w:rPr>
          <w:spacing w:val="-2"/>
        </w:rPr>
        <w:softHyphen/>
      </w:r>
      <w:r w:rsidRPr="00857808">
        <w:rPr>
          <w:spacing w:val="-2"/>
        </w:rPr>
        <w:t>orga</w:t>
      </w:r>
      <w:r>
        <w:rPr>
          <w:spacing w:val="-2"/>
        </w:rPr>
        <w:softHyphen/>
      </w:r>
      <w:r w:rsidRPr="00857808">
        <w:rPr>
          <w:spacing w:val="-2"/>
        </w:rPr>
        <w:t>nisationer som kan komma att använda sig av förfarandet, ställer sig bakom prome</w:t>
      </w:r>
      <w:r>
        <w:rPr>
          <w:spacing w:val="-2"/>
        </w:rPr>
        <w:softHyphen/>
      </w:r>
      <w:r w:rsidRPr="00857808">
        <w:rPr>
          <w:spacing w:val="-2"/>
        </w:rPr>
        <w:t>morians förslag. Regeringen anser därför att det bör införas ett tvist</w:t>
      </w:r>
      <w:r>
        <w:rPr>
          <w:spacing w:val="-2"/>
        </w:rPr>
        <w:softHyphen/>
      </w:r>
      <w:r w:rsidRPr="00857808">
        <w:rPr>
          <w:spacing w:val="-2"/>
        </w:rPr>
        <w:t>lösnings</w:t>
      </w:r>
      <w:r w:rsidRPr="00857808">
        <w:rPr>
          <w:spacing w:val="-2"/>
        </w:rPr>
        <w:softHyphen/>
        <w:t>förfarande för tvister gällande de årliga hyres</w:t>
      </w:r>
      <w:r w:rsidRPr="00857808">
        <w:rPr>
          <w:spacing w:val="-2"/>
        </w:rPr>
        <w:softHyphen/>
        <w:t>ändringarna som ska vara tillämpligt om parterna har avtalat om det. Bestämmelser om förfa</w:t>
      </w:r>
      <w:r>
        <w:rPr>
          <w:spacing w:val="-2"/>
        </w:rPr>
        <w:softHyphen/>
      </w:r>
      <w:r w:rsidRPr="00857808">
        <w:rPr>
          <w:spacing w:val="-2"/>
        </w:rPr>
        <w:t>randet tas lämpligen in i en ny lag som benämns lag om tvistlösning i</w:t>
      </w:r>
      <w:r w:rsidR="00D66E01">
        <w:rPr>
          <w:spacing w:val="-2"/>
        </w:rPr>
        <w:t>nom ramen för</w:t>
      </w:r>
      <w:r w:rsidRPr="00857808">
        <w:rPr>
          <w:spacing w:val="-2"/>
        </w:rPr>
        <w:t xml:space="preserve"> vissa kollektiva hyresförhandlingar. </w:t>
      </w:r>
    </w:p>
    <w:p w14:paraId="775F113E" w14:textId="3EAF6A92" w:rsidR="00A3259B" w:rsidRPr="00857808" w:rsidRDefault="00D32DA9" w:rsidP="00A3259B">
      <w:pPr>
        <w:pStyle w:val="Rubrik5utannumrering"/>
        <w:rPr>
          <w:spacing w:val="-2"/>
        </w:rPr>
      </w:pPr>
      <w:r w:rsidRPr="00857808">
        <w:rPr>
          <w:spacing w:val="-2"/>
        </w:rPr>
        <w:t xml:space="preserve">Vilka tvister som ska kunna </w:t>
      </w:r>
      <w:r w:rsidR="001A1D82">
        <w:rPr>
          <w:spacing w:val="-2"/>
        </w:rPr>
        <w:t>prövas</w:t>
      </w:r>
      <w:r w:rsidRPr="00857808">
        <w:rPr>
          <w:spacing w:val="-2"/>
        </w:rPr>
        <w:t xml:space="preserve"> av en skiljeman</w:t>
      </w:r>
    </w:p>
    <w:p w14:paraId="15257DB9" w14:textId="5D8D683F" w:rsidR="00A3259B" w:rsidRPr="00857808" w:rsidRDefault="00D66E01" w:rsidP="00A3259B">
      <w:pPr>
        <w:pStyle w:val="Brdtextmedindrag"/>
        <w:ind w:firstLine="0"/>
        <w:rPr>
          <w:spacing w:val="-2"/>
        </w:rPr>
      </w:pPr>
      <w:r>
        <w:rPr>
          <w:spacing w:val="-2"/>
        </w:rPr>
        <w:t>D</w:t>
      </w:r>
      <w:r w:rsidR="00D32DA9" w:rsidRPr="00857808">
        <w:rPr>
          <w:spacing w:val="-2"/>
        </w:rPr>
        <w:t xml:space="preserve">et </w:t>
      </w:r>
      <w:r>
        <w:rPr>
          <w:spacing w:val="-2"/>
        </w:rPr>
        <w:t xml:space="preserve">är </w:t>
      </w:r>
      <w:r w:rsidR="00D32DA9" w:rsidRPr="00857808">
        <w:rPr>
          <w:spacing w:val="-2"/>
        </w:rPr>
        <w:t>beträffande tvister om de årliga hyresändringarna som det finns störst behov av ett särskilt tvistlösningsförfarande. Promemorians förslag är att det nya förfarandet ska bli tillämpligt på sådana tvister, dvs. tvister som har sin grund i de regelbundet återkommande förhandlingar om justering av den allmänna hyresnivån som förekommer mellan parter</w:t>
      </w:r>
      <w:r w:rsidR="00D32DA9" w:rsidRPr="00857808">
        <w:rPr>
          <w:spacing w:val="-2"/>
        </w:rPr>
        <w:softHyphen/>
        <w:t>na på hyresmarknaden. Däremot ska en skiljeman inte kunna utses för att pröva bruksvärdestvister, dvs. tvister om vad som är skälig hyra för en lägenhet med hänsyn till bruksvärdet, som kan prövas av hyresnämnden enligt 24 § hyres</w:t>
      </w:r>
      <w:r w:rsidR="00D32DA9">
        <w:rPr>
          <w:spacing w:val="-2"/>
        </w:rPr>
        <w:softHyphen/>
      </w:r>
      <w:r w:rsidR="00D32DA9" w:rsidRPr="00857808">
        <w:rPr>
          <w:spacing w:val="-2"/>
        </w:rPr>
        <w:t>förhand</w:t>
      </w:r>
      <w:r w:rsidR="000F4D13">
        <w:rPr>
          <w:spacing w:val="-2"/>
        </w:rPr>
        <w:softHyphen/>
      </w:r>
      <w:r w:rsidR="00D32DA9" w:rsidRPr="00857808">
        <w:rPr>
          <w:spacing w:val="-2"/>
        </w:rPr>
        <w:t>lings</w:t>
      </w:r>
      <w:r w:rsidR="000F4D13">
        <w:rPr>
          <w:spacing w:val="-2"/>
        </w:rPr>
        <w:softHyphen/>
      </w:r>
      <w:r w:rsidR="00D32DA9" w:rsidRPr="00857808">
        <w:rPr>
          <w:spacing w:val="-2"/>
        </w:rPr>
        <w:t>lagen eller 12 kap. 55 § jorda</w:t>
      </w:r>
      <w:r w:rsidR="00D32DA9" w:rsidRPr="00857808">
        <w:rPr>
          <w:spacing w:val="-2"/>
        </w:rPr>
        <w:softHyphen/>
        <w:t>balken. Det inne</w:t>
      </w:r>
      <w:r w:rsidR="00D32DA9" w:rsidRPr="00857808">
        <w:rPr>
          <w:spacing w:val="-2"/>
        </w:rPr>
        <w:softHyphen/>
        <w:t>bär att skiljemannen inte ska kunna pröva exempelvis en tvist som har sin grund i förhandlingar mellan parterna om höjning av hyrorna på grund av att lägen</w:t>
      </w:r>
      <w:r w:rsidR="00D32DA9">
        <w:rPr>
          <w:spacing w:val="-2"/>
        </w:rPr>
        <w:softHyphen/>
      </w:r>
      <w:r w:rsidR="00D32DA9" w:rsidRPr="00857808">
        <w:rPr>
          <w:spacing w:val="-2"/>
        </w:rPr>
        <w:t>heternas standard har förbättrats efter renovering. Inte heller presum</w:t>
      </w:r>
      <w:r w:rsidR="00D32DA9">
        <w:rPr>
          <w:spacing w:val="-2"/>
        </w:rPr>
        <w:softHyphen/>
      </w:r>
      <w:r w:rsidR="00D32DA9" w:rsidRPr="00857808">
        <w:rPr>
          <w:spacing w:val="-2"/>
        </w:rPr>
        <w:t>tions</w:t>
      </w:r>
      <w:r w:rsidR="00D32DA9" w:rsidRPr="00857808">
        <w:rPr>
          <w:spacing w:val="-2"/>
        </w:rPr>
        <w:softHyphen/>
        <w:t>hyra för nyproducerade lägenheter föreslås kunna bli föremål för tvist</w:t>
      </w:r>
      <w:r w:rsidR="00D32DA9">
        <w:rPr>
          <w:spacing w:val="-2"/>
        </w:rPr>
        <w:softHyphen/>
      </w:r>
      <w:r w:rsidR="00D32DA9" w:rsidRPr="00857808">
        <w:rPr>
          <w:spacing w:val="-2"/>
        </w:rPr>
        <w:t>lösning enligt det nya förfarandet. I promemorian föreslås att den typ av tvister som ska kunna prövas av en skiljeman enligt det nya förfa</w:t>
      </w:r>
      <w:r w:rsidR="00D32DA9" w:rsidRPr="00857808">
        <w:rPr>
          <w:spacing w:val="-2"/>
        </w:rPr>
        <w:softHyphen/>
        <w:t>randet ska betecknas tvist om ändring av hyran med hänsyn till den eko</w:t>
      </w:r>
      <w:r w:rsidR="00D32DA9" w:rsidRPr="00857808">
        <w:rPr>
          <w:spacing w:val="-2"/>
        </w:rPr>
        <w:softHyphen/>
        <w:t>nomiska utveck</w:t>
      </w:r>
      <w:r w:rsidR="00D32DA9">
        <w:rPr>
          <w:spacing w:val="-2"/>
        </w:rPr>
        <w:softHyphen/>
      </w:r>
      <w:r w:rsidR="00D32DA9" w:rsidRPr="00857808">
        <w:rPr>
          <w:spacing w:val="-2"/>
        </w:rPr>
        <w:t xml:space="preserve">lingen på orten. </w:t>
      </w:r>
    </w:p>
    <w:p w14:paraId="5A54E1F8" w14:textId="04B0A65D" w:rsidR="00A3259B" w:rsidRPr="00857808" w:rsidRDefault="00D32DA9" w:rsidP="00A3259B">
      <w:pPr>
        <w:pStyle w:val="Brdtextmedindrag"/>
        <w:rPr>
          <w:i/>
          <w:iCs/>
          <w:spacing w:val="-2"/>
        </w:rPr>
      </w:pPr>
      <w:r w:rsidRPr="00857808">
        <w:rPr>
          <w:spacing w:val="-2"/>
        </w:rPr>
        <w:t>Remissinstanserna delar promemorians bedömning att bruks</w:t>
      </w:r>
      <w:r w:rsidRPr="00857808">
        <w:rPr>
          <w:spacing w:val="-2"/>
        </w:rPr>
        <w:softHyphen/>
        <w:t>värdes</w:t>
      </w:r>
      <w:r w:rsidRPr="00857808">
        <w:rPr>
          <w:spacing w:val="-2"/>
        </w:rPr>
        <w:softHyphen/>
        <w:t>tvister inte bör omfattas av det nya förfarandet. Flera enskilda fastighets</w:t>
      </w:r>
      <w:r w:rsidRPr="00857808">
        <w:rPr>
          <w:spacing w:val="-2"/>
        </w:rPr>
        <w:softHyphen/>
        <w:t xml:space="preserve">ägare och </w:t>
      </w:r>
      <w:r w:rsidRPr="00857808">
        <w:rPr>
          <w:i/>
          <w:iCs/>
          <w:spacing w:val="-2"/>
        </w:rPr>
        <w:t>Sveriges advokat</w:t>
      </w:r>
      <w:r w:rsidRPr="00857808">
        <w:rPr>
          <w:i/>
          <w:iCs/>
          <w:spacing w:val="-2"/>
        </w:rPr>
        <w:softHyphen/>
        <w:t xml:space="preserve">samfund </w:t>
      </w:r>
      <w:r w:rsidRPr="00857808">
        <w:rPr>
          <w:spacing w:val="-2"/>
        </w:rPr>
        <w:t xml:space="preserve">anser </w:t>
      </w:r>
      <w:r w:rsidR="00D66E01">
        <w:rPr>
          <w:spacing w:val="-2"/>
        </w:rPr>
        <w:t xml:space="preserve">däremot </w:t>
      </w:r>
      <w:r w:rsidRPr="00857808">
        <w:rPr>
          <w:spacing w:val="-2"/>
        </w:rPr>
        <w:t>att förfarandet bör gälla även för tvister som rör presumtionshyror. Vid bedömningen av vilka tvister som ska kunna prövas av en skiljeman är det av stor betydelse att</w:t>
      </w:r>
      <w:r w:rsidRPr="00857808">
        <w:rPr>
          <w:i/>
          <w:iCs/>
          <w:spacing w:val="-2"/>
        </w:rPr>
        <w:t xml:space="preserve"> Fastighetsägarna </w:t>
      </w:r>
      <w:r w:rsidRPr="00857808">
        <w:rPr>
          <w:spacing w:val="-2"/>
        </w:rPr>
        <w:t xml:space="preserve">och </w:t>
      </w:r>
      <w:r w:rsidRPr="00857808">
        <w:rPr>
          <w:i/>
          <w:iCs/>
          <w:spacing w:val="-2"/>
        </w:rPr>
        <w:t>Hyresgästföreningen</w:t>
      </w:r>
      <w:r w:rsidRPr="00857808">
        <w:rPr>
          <w:spacing w:val="-2"/>
        </w:rPr>
        <w:t xml:space="preserve"> ställer sig bakom prome</w:t>
      </w:r>
      <w:r w:rsidRPr="00857808">
        <w:rPr>
          <w:spacing w:val="-2"/>
        </w:rPr>
        <w:softHyphen/>
        <w:t>mo</w:t>
      </w:r>
      <w:r w:rsidRPr="00857808">
        <w:rPr>
          <w:spacing w:val="-2"/>
        </w:rPr>
        <w:softHyphen/>
        <w:t>rians förslag om att bruks</w:t>
      </w:r>
      <w:r>
        <w:rPr>
          <w:spacing w:val="-2"/>
        </w:rPr>
        <w:softHyphen/>
      </w:r>
      <w:r w:rsidRPr="00857808">
        <w:rPr>
          <w:spacing w:val="-2"/>
        </w:rPr>
        <w:t>värdestvister och tvister som rör presum</w:t>
      </w:r>
      <w:r w:rsidRPr="00857808">
        <w:rPr>
          <w:spacing w:val="-2"/>
        </w:rPr>
        <w:softHyphen/>
        <w:t>tions</w:t>
      </w:r>
      <w:r w:rsidRPr="00857808">
        <w:rPr>
          <w:spacing w:val="-2"/>
        </w:rPr>
        <w:softHyphen/>
        <w:t>hyror ska undantas från sådan prövning. För presumtionshyror finns en möjlighet att hos hyres</w:t>
      </w:r>
      <w:r>
        <w:rPr>
          <w:spacing w:val="-2"/>
        </w:rPr>
        <w:softHyphen/>
      </w:r>
      <w:r w:rsidRPr="00857808">
        <w:rPr>
          <w:spacing w:val="-2"/>
        </w:rPr>
        <w:t>nämnden begära ändring av hyran i den utsträck</w:t>
      </w:r>
      <w:r w:rsidRPr="00857808">
        <w:rPr>
          <w:spacing w:val="-2"/>
        </w:rPr>
        <w:softHyphen/>
        <w:t>ning som det är skäligt med hänsyn till den allmänna hyres</w:t>
      </w:r>
      <w:r w:rsidRPr="00857808">
        <w:rPr>
          <w:spacing w:val="-2"/>
        </w:rPr>
        <w:softHyphen/>
        <w:t>utvecklingen på orten (se 12</w:t>
      </w:r>
      <w:r w:rsidR="00141C57">
        <w:rPr>
          <w:spacing w:val="-2"/>
        </w:rPr>
        <w:t> </w:t>
      </w:r>
      <w:r w:rsidRPr="00857808">
        <w:rPr>
          <w:spacing w:val="-2"/>
        </w:rPr>
        <w:t>kap. 55</w:t>
      </w:r>
      <w:r w:rsidR="00141C57">
        <w:rPr>
          <w:spacing w:val="-2"/>
        </w:rPr>
        <w:t> </w:t>
      </w:r>
      <w:r w:rsidRPr="00857808">
        <w:rPr>
          <w:spacing w:val="-2"/>
        </w:rPr>
        <w:t>c</w:t>
      </w:r>
      <w:r w:rsidR="00141C57">
        <w:rPr>
          <w:spacing w:val="-2"/>
        </w:rPr>
        <w:t> </w:t>
      </w:r>
      <w:r w:rsidRPr="00857808">
        <w:rPr>
          <w:spacing w:val="-2"/>
        </w:rPr>
        <w:t>§ fjärde stycket jordabalken). Det har inte fram</w:t>
      </w:r>
      <w:r w:rsidRPr="00857808">
        <w:rPr>
          <w:spacing w:val="-2"/>
        </w:rPr>
        <w:softHyphen/>
        <w:t>kommit att det finns något tydligt behov av att tvister om presumtionshyror även ska kunna bli föremål för tvistlösning av en skilje</w:t>
      </w:r>
      <w:r w:rsidRPr="00857808">
        <w:rPr>
          <w:spacing w:val="-2"/>
        </w:rPr>
        <w:softHyphen/>
        <w:t>man. Regeringen ställer sig därför bakom prome</w:t>
      </w:r>
      <w:r>
        <w:rPr>
          <w:spacing w:val="-2"/>
        </w:rPr>
        <w:softHyphen/>
      </w:r>
      <w:r w:rsidRPr="00857808">
        <w:rPr>
          <w:spacing w:val="-2"/>
        </w:rPr>
        <w:t xml:space="preserve">morians förslag i dessa delar. </w:t>
      </w:r>
    </w:p>
    <w:p w14:paraId="056DD70A" w14:textId="77777777" w:rsidR="00A3259B" w:rsidRPr="00857808" w:rsidRDefault="00D32DA9" w:rsidP="00A3259B">
      <w:pPr>
        <w:pStyle w:val="Brdtextmedindrag"/>
        <w:rPr>
          <w:spacing w:val="-2"/>
        </w:rPr>
      </w:pPr>
      <w:r w:rsidRPr="00857808">
        <w:rPr>
          <w:spacing w:val="-2"/>
        </w:rPr>
        <w:t>Det bör framhållas att avgränsningen till att en skiljeman kan utses för att pröva tvister om ändring av hyran med hänsyn till den ekonomiska ut</w:t>
      </w:r>
      <w:r w:rsidRPr="00857808">
        <w:rPr>
          <w:spacing w:val="-2"/>
        </w:rPr>
        <w:softHyphen/>
        <w:t>veck</w:t>
      </w:r>
      <w:r w:rsidRPr="00857808">
        <w:rPr>
          <w:spacing w:val="-2"/>
        </w:rPr>
        <w:softHyphen/>
        <w:t>lingen på orten inte är avsedd att inverka på syftet med de hyres</w:t>
      </w:r>
      <w:r w:rsidRPr="00857808">
        <w:rPr>
          <w:spacing w:val="-2"/>
        </w:rPr>
        <w:softHyphen/>
        <w:t xml:space="preserve">justeringar som de årliga förhandlingarna avser. Avsikten är inte heller att ge någon anvisning om vilka omständigheter som ska ha betydelse för en ändring av hyresnivån. </w:t>
      </w:r>
    </w:p>
    <w:p w14:paraId="61DF5C58" w14:textId="429C1FE3" w:rsidR="00A3259B" w:rsidRPr="00857808" w:rsidRDefault="00D32DA9" w:rsidP="00A3259B">
      <w:pPr>
        <w:pStyle w:val="Brdtextmedindrag"/>
        <w:rPr>
          <w:spacing w:val="-2"/>
        </w:rPr>
      </w:pPr>
      <w:r w:rsidRPr="00857808">
        <w:rPr>
          <w:spacing w:val="-2"/>
        </w:rPr>
        <w:t>Enligt promemorians förslag ska skiljemannen, inom ramen för en tvist om den årliga hyresändringen, inte vara behörig att ta ställning till frågor som gäller lägenheternas bruksvärde. Som skäl för ställningstagandet an</w:t>
      </w:r>
      <w:r w:rsidRPr="00857808">
        <w:rPr>
          <w:spacing w:val="-2"/>
        </w:rPr>
        <w:softHyphen/>
        <w:t>förs att en möjlighet för skiljemannen att pröva faktorer som kan påverka bruks</w:t>
      </w:r>
      <w:r>
        <w:rPr>
          <w:spacing w:val="-2"/>
        </w:rPr>
        <w:softHyphen/>
      </w:r>
      <w:r w:rsidRPr="00857808">
        <w:rPr>
          <w:spacing w:val="-2"/>
        </w:rPr>
        <w:t>värdet skulle innebära att en prövning kan ske i två olika förfaranden, efter</w:t>
      </w:r>
      <w:r>
        <w:rPr>
          <w:spacing w:val="-2"/>
        </w:rPr>
        <w:softHyphen/>
      </w:r>
      <w:r w:rsidRPr="00857808">
        <w:rPr>
          <w:spacing w:val="-2"/>
        </w:rPr>
        <w:t>som bruksvärdesfaktorer även kan bedömas av hyresnämnden inom ramen för en bruksvärdestvist. Vidare fram</w:t>
      </w:r>
      <w:r w:rsidRPr="00857808">
        <w:rPr>
          <w:spacing w:val="-2"/>
        </w:rPr>
        <w:softHyphen/>
        <w:t>hålls att en prövning av bruks</w:t>
      </w:r>
      <w:r w:rsidRPr="00857808">
        <w:rPr>
          <w:spacing w:val="-2"/>
        </w:rPr>
        <w:softHyphen/>
        <w:t>värde</w:t>
      </w:r>
      <w:r w:rsidR="00E245D1">
        <w:rPr>
          <w:spacing w:val="-2"/>
        </w:rPr>
        <w:t>s</w:t>
      </w:r>
      <w:r>
        <w:rPr>
          <w:spacing w:val="-2"/>
        </w:rPr>
        <w:softHyphen/>
      </w:r>
      <w:r w:rsidRPr="00857808">
        <w:rPr>
          <w:spacing w:val="-2"/>
        </w:rPr>
        <w:t>faktorer, vilken som utgångspunkt bygger på en jämförelse med andra lägenheter, i många fall skulle kräva en sådan omfattande utredning att det inte lämpar sig för det föreslagna tvistlösnings</w:t>
      </w:r>
      <w:r w:rsidRPr="00857808">
        <w:rPr>
          <w:spacing w:val="-2"/>
        </w:rPr>
        <w:softHyphen/>
        <w:t xml:space="preserve">förfarandet. </w:t>
      </w:r>
    </w:p>
    <w:p w14:paraId="50E68145" w14:textId="77777777" w:rsidR="00A3259B" w:rsidRPr="00857808" w:rsidRDefault="00D32DA9" w:rsidP="00A3259B">
      <w:pPr>
        <w:pStyle w:val="Brdtextmedindrag"/>
        <w:rPr>
          <w:spacing w:val="-2"/>
        </w:rPr>
      </w:pPr>
      <w:r w:rsidRPr="00857808">
        <w:rPr>
          <w:spacing w:val="-2"/>
        </w:rPr>
        <w:t xml:space="preserve">Flera remissinstanser, bl.a. </w:t>
      </w:r>
      <w:r w:rsidRPr="00857808">
        <w:rPr>
          <w:i/>
          <w:iCs/>
          <w:spacing w:val="-2"/>
        </w:rPr>
        <w:t>Hyresnämnden i Jönköping</w:t>
      </w:r>
      <w:r w:rsidRPr="00857808">
        <w:rPr>
          <w:spacing w:val="-2"/>
        </w:rPr>
        <w:t xml:space="preserve"> och </w:t>
      </w:r>
      <w:r w:rsidRPr="00857808">
        <w:rPr>
          <w:i/>
          <w:iCs/>
          <w:spacing w:val="-2"/>
        </w:rPr>
        <w:t>Hyres</w:t>
      </w:r>
      <w:r w:rsidRPr="00857808">
        <w:rPr>
          <w:i/>
          <w:iCs/>
          <w:spacing w:val="-2"/>
        </w:rPr>
        <w:softHyphen/>
        <w:t>nämn</w:t>
      </w:r>
      <w:r w:rsidRPr="00857808">
        <w:rPr>
          <w:i/>
          <w:iCs/>
          <w:spacing w:val="-2"/>
        </w:rPr>
        <w:softHyphen/>
        <w:t>den i Stockholm</w:t>
      </w:r>
      <w:r w:rsidRPr="00857808">
        <w:rPr>
          <w:spacing w:val="-2"/>
        </w:rPr>
        <w:t>, ser svårigheter med en strikt avgränsning av vilka om</w:t>
      </w:r>
      <w:r w:rsidRPr="00857808">
        <w:rPr>
          <w:spacing w:val="-2"/>
        </w:rPr>
        <w:softHyphen/>
        <w:t>ständig</w:t>
      </w:r>
      <w:r w:rsidRPr="00857808">
        <w:rPr>
          <w:spacing w:val="-2"/>
        </w:rPr>
        <w:softHyphen/>
        <w:t>heter som skiljemannens prövning får avse. Nämnderna anför att strandade årliga förhandlingar ofta tycks bero på en blandning av frågor om kostnadsutvecklingen och skilda uppfattningar om bruksvärdes</w:t>
      </w:r>
      <w:r w:rsidRPr="00857808">
        <w:rPr>
          <w:spacing w:val="-2"/>
        </w:rPr>
        <w:softHyphen/>
        <w:t xml:space="preserve">faktorer. </w:t>
      </w:r>
      <w:r w:rsidRPr="00857808">
        <w:rPr>
          <w:i/>
          <w:iCs/>
          <w:spacing w:val="-2"/>
        </w:rPr>
        <w:t xml:space="preserve">Helsingborgs tingsrätt </w:t>
      </w:r>
      <w:r w:rsidRPr="00857808">
        <w:rPr>
          <w:spacing w:val="-2"/>
        </w:rPr>
        <w:t xml:space="preserve">har liknande synpunkter. Även </w:t>
      </w:r>
      <w:r w:rsidRPr="00857808">
        <w:rPr>
          <w:i/>
          <w:iCs/>
          <w:spacing w:val="-2"/>
        </w:rPr>
        <w:t>Svea hov</w:t>
      </w:r>
      <w:r w:rsidRPr="00857808">
        <w:rPr>
          <w:i/>
          <w:iCs/>
          <w:spacing w:val="-2"/>
        </w:rPr>
        <w:softHyphen/>
        <w:t xml:space="preserve">rätt </w:t>
      </w:r>
      <w:r w:rsidRPr="00857808">
        <w:rPr>
          <w:spacing w:val="-2"/>
        </w:rPr>
        <w:t xml:space="preserve">anser att promemorians förslag kan diskuteras. </w:t>
      </w:r>
    </w:p>
    <w:p w14:paraId="35FA2416" w14:textId="4D5B6F23" w:rsidR="00A3259B" w:rsidRPr="00857808" w:rsidRDefault="00D32DA9" w:rsidP="00A3259B">
      <w:pPr>
        <w:pStyle w:val="Brdtextmedindrag"/>
        <w:rPr>
          <w:spacing w:val="-2"/>
        </w:rPr>
      </w:pPr>
      <w:r w:rsidRPr="00857808">
        <w:rPr>
          <w:spacing w:val="-2"/>
        </w:rPr>
        <w:t>Som konstateras ovan finns det inga regler om vilka omständigheter som ska ha betydelse för den justering av den allmänna hyresnivån som de årliga förhand</w:t>
      </w:r>
      <w:r w:rsidRPr="00857808">
        <w:rPr>
          <w:spacing w:val="-2"/>
        </w:rPr>
        <w:softHyphen/>
        <w:t>lingarna avser. Inom ramen för förhandlingarna är det parterna som avgör vilka omständigheter de vill åberopa och vilket under</w:t>
      </w:r>
      <w:r w:rsidRPr="00857808">
        <w:rPr>
          <w:spacing w:val="-2"/>
        </w:rPr>
        <w:softHyphen/>
        <w:t>lag de vill lägga fram. Det för</w:t>
      </w:r>
      <w:r w:rsidRPr="00857808">
        <w:rPr>
          <w:spacing w:val="-2"/>
        </w:rPr>
        <w:softHyphen/>
        <w:t>hållan</w:t>
      </w:r>
      <w:r w:rsidRPr="00857808">
        <w:rPr>
          <w:spacing w:val="-2"/>
        </w:rPr>
        <w:softHyphen/>
        <w:t>det att en part argumenterar för att en omständig</w:t>
      </w:r>
      <w:r w:rsidRPr="00857808">
        <w:rPr>
          <w:spacing w:val="-2"/>
        </w:rPr>
        <w:softHyphen/>
        <w:t>het som kan påverka bruksvärdet ska ha betydelse för storleken på den årliga hyres</w:t>
      </w:r>
      <w:r>
        <w:rPr>
          <w:spacing w:val="-2"/>
        </w:rPr>
        <w:softHyphen/>
      </w:r>
      <w:r w:rsidRPr="00857808">
        <w:rPr>
          <w:spacing w:val="-2"/>
        </w:rPr>
        <w:t>justeringen, innebär inte att det blir fråga om en bruks</w:t>
      </w:r>
      <w:r w:rsidRPr="00857808">
        <w:rPr>
          <w:spacing w:val="-2"/>
        </w:rPr>
        <w:softHyphen/>
        <w:t>värdes</w:t>
      </w:r>
      <w:r w:rsidRPr="00857808">
        <w:rPr>
          <w:spacing w:val="-2"/>
        </w:rPr>
        <w:softHyphen/>
        <w:t>tvist. Det tvistlösningsförfarande som nu föreslås syftar till att effektivi</w:t>
      </w:r>
      <w:r w:rsidRPr="00857808">
        <w:rPr>
          <w:spacing w:val="-2"/>
        </w:rPr>
        <w:softHyphen/>
        <w:t>sera de årliga hyresförhandlingarna. För att reformen ska kunna fylla sitt syfte bör regel</w:t>
      </w:r>
      <w:r>
        <w:rPr>
          <w:spacing w:val="-2"/>
        </w:rPr>
        <w:softHyphen/>
      </w:r>
      <w:r w:rsidRPr="00857808">
        <w:rPr>
          <w:spacing w:val="-2"/>
        </w:rPr>
        <w:t>verket inte hindra att skiljemannen prövar vilken betydelse en viss om</w:t>
      </w:r>
      <w:r>
        <w:rPr>
          <w:spacing w:val="-2"/>
        </w:rPr>
        <w:softHyphen/>
      </w:r>
      <w:r w:rsidRPr="00857808">
        <w:rPr>
          <w:spacing w:val="-2"/>
        </w:rPr>
        <w:t>ständig</w:t>
      </w:r>
      <w:r>
        <w:rPr>
          <w:spacing w:val="-2"/>
        </w:rPr>
        <w:softHyphen/>
      </w:r>
      <w:r w:rsidRPr="00857808">
        <w:rPr>
          <w:spacing w:val="-2"/>
        </w:rPr>
        <w:t xml:space="preserve">het ska ha, om parterna är oense om </w:t>
      </w:r>
      <w:r w:rsidR="00874757">
        <w:rPr>
          <w:spacing w:val="-2"/>
        </w:rPr>
        <w:t>betydelsen</w:t>
      </w:r>
      <w:r w:rsidRPr="00857808">
        <w:rPr>
          <w:spacing w:val="-2"/>
        </w:rPr>
        <w:t xml:space="preserve">. </w:t>
      </w:r>
      <w:r w:rsidRPr="00857808">
        <w:rPr>
          <w:i/>
          <w:iCs/>
          <w:spacing w:val="-2"/>
        </w:rPr>
        <w:t>Fastighets</w:t>
      </w:r>
      <w:r w:rsidRPr="00857808">
        <w:rPr>
          <w:i/>
          <w:iCs/>
          <w:spacing w:val="-2"/>
        </w:rPr>
        <w:softHyphen/>
        <w:t xml:space="preserve">ägarna </w:t>
      </w:r>
      <w:r w:rsidRPr="00857808">
        <w:rPr>
          <w:spacing w:val="-2"/>
        </w:rPr>
        <w:t xml:space="preserve">och </w:t>
      </w:r>
      <w:r w:rsidRPr="00857808">
        <w:rPr>
          <w:i/>
          <w:iCs/>
          <w:spacing w:val="-2"/>
        </w:rPr>
        <w:t>Hyresgästföreningen</w:t>
      </w:r>
      <w:r w:rsidRPr="00857808">
        <w:rPr>
          <w:spacing w:val="-2"/>
        </w:rPr>
        <w:t xml:space="preserve"> har gett uttryck för samma upp</w:t>
      </w:r>
      <w:r w:rsidRPr="00857808">
        <w:rPr>
          <w:spacing w:val="-2"/>
        </w:rPr>
        <w:softHyphen/>
        <w:t>fattning. Regering</w:t>
      </w:r>
      <w:r w:rsidR="000F4D13">
        <w:rPr>
          <w:spacing w:val="-2"/>
        </w:rPr>
        <w:softHyphen/>
      </w:r>
      <w:r w:rsidRPr="00857808">
        <w:rPr>
          <w:spacing w:val="-2"/>
        </w:rPr>
        <w:t xml:space="preserve">ens bedömning är därför att det inte bör införas någon regel som begränsar vilka </w:t>
      </w:r>
      <w:r>
        <w:rPr>
          <w:spacing w:val="-2"/>
        </w:rPr>
        <w:t xml:space="preserve">av de </w:t>
      </w:r>
      <w:r w:rsidRPr="00857808">
        <w:rPr>
          <w:spacing w:val="-2"/>
        </w:rPr>
        <w:t>omständigheter</w:t>
      </w:r>
      <w:r w:rsidRPr="002E3CD3">
        <w:t xml:space="preserve"> </w:t>
      </w:r>
      <w:r w:rsidRPr="002E3CD3">
        <w:rPr>
          <w:spacing w:val="-2"/>
        </w:rPr>
        <w:t>som parterna har åberopat,</w:t>
      </w:r>
      <w:r w:rsidRPr="00857808">
        <w:rPr>
          <w:spacing w:val="-2"/>
        </w:rPr>
        <w:t xml:space="preserve"> som skilje</w:t>
      </w:r>
      <w:r w:rsidR="00ED6918">
        <w:rPr>
          <w:spacing w:val="-2"/>
        </w:rPr>
        <w:softHyphen/>
      </w:r>
      <w:r w:rsidRPr="00857808">
        <w:rPr>
          <w:spacing w:val="-2"/>
        </w:rPr>
        <w:t xml:space="preserve">mannen får beakta vid sin prövning av en tvist om den årliga hyresändringen. </w:t>
      </w:r>
    </w:p>
    <w:p w14:paraId="584728AC" w14:textId="77777777" w:rsidR="00A3259B" w:rsidRPr="00857808" w:rsidRDefault="00D32DA9" w:rsidP="00A3259B">
      <w:pPr>
        <w:pStyle w:val="Rubrik5utannumrering"/>
        <w:rPr>
          <w:spacing w:val="-2"/>
        </w:rPr>
      </w:pPr>
      <w:r w:rsidRPr="00857808">
        <w:rPr>
          <w:spacing w:val="-2"/>
        </w:rPr>
        <w:t>Ett avtal om tvistlösning ska tas in i en förhandlingsordning</w:t>
      </w:r>
    </w:p>
    <w:p w14:paraId="3CF02FAB" w14:textId="6C9ECAFE" w:rsidR="00A3259B" w:rsidRPr="00857808" w:rsidRDefault="00D32DA9" w:rsidP="00A3259B">
      <w:pPr>
        <w:pStyle w:val="Brdtextmedindrag"/>
        <w:ind w:firstLine="0"/>
        <w:rPr>
          <w:spacing w:val="-2"/>
        </w:rPr>
      </w:pPr>
      <w:r w:rsidRPr="00857808">
        <w:rPr>
          <w:spacing w:val="-2"/>
        </w:rPr>
        <w:t xml:space="preserve">Det föreslagna förfarandet innebär att en skiljeman får i uppdrag att </w:t>
      </w:r>
      <w:r w:rsidR="00DF45B6">
        <w:rPr>
          <w:spacing w:val="-2"/>
        </w:rPr>
        <w:t>pröva</w:t>
      </w:r>
      <w:r w:rsidRPr="00857808">
        <w:rPr>
          <w:spacing w:val="-2"/>
        </w:rPr>
        <w:t xml:space="preserve"> parternas förhandlingstvist om de inte själva kan komma överens. De årliga hyresförhandlingarna förs med stöd av en förhandlings</w:t>
      </w:r>
      <w:r w:rsidRPr="00857808">
        <w:rPr>
          <w:spacing w:val="-2"/>
        </w:rPr>
        <w:softHyphen/>
        <w:t>ordning. Förhand</w:t>
      </w:r>
      <w:r>
        <w:rPr>
          <w:spacing w:val="-2"/>
        </w:rPr>
        <w:softHyphen/>
      </w:r>
      <w:r w:rsidRPr="00857808">
        <w:rPr>
          <w:spacing w:val="-2"/>
        </w:rPr>
        <w:t>lings</w:t>
      </w:r>
      <w:r w:rsidRPr="00857808">
        <w:rPr>
          <w:spacing w:val="-2"/>
        </w:rPr>
        <w:softHyphen/>
        <w:t xml:space="preserve">ordningen reglerar bl.a. vad förhandlingarna ska avse och hur de ska föras. Om parterna </w:t>
      </w:r>
      <w:r w:rsidR="00EC1A95">
        <w:rPr>
          <w:spacing w:val="-2"/>
        </w:rPr>
        <w:t xml:space="preserve">är överens om </w:t>
      </w:r>
      <w:r w:rsidRPr="00857808">
        <w:rPr>
          <w:spacing w:val="-2"/>
        </w:rPr>
        <w:t>att tvister om de årliga hyresändring</w:t>
      </w:r>
      <w:r w:rsidR="00DF45B6">
        <w:rPr>
          <w:spacing w:val="-2"/>
        </w:rPr>
        <w:softHyphen/>
      </w:r>
      <w:r w:rsidRPr="00857808">
        <w:rPr>
          <w:spacing w:val="-2"/>
        </w:rPr>
        <w:t xml:space="preserve">arna ska kunna </w:t>
      </w:r>
      <w:r w:rsidR="001A1D82">
        <w:rPr>
          <w:spacing w:val="-2"/>
        </w:rPr>
        <w:t>prövas</w:t>
      </w:r>
      <w:r w:rsidRPr="00857808">
        <w:rPr>
          <w:spacing w:val="-2"/>
        </w:rPr>
        <w:t xml:space="preserve"> av en särskild skiljeman som utses av hyres</w:t>
      </w:r>
      <w:r w:rsidR="00DF45B6">
        <w:rPr>
          <w:spacing w:val="-2"/>
        </w:rPr>
        <w:softHyphen/>
      </w:r>
      <w:r w:rsidRPr="00857808">
        <w:rPr>
          <w:spacing w:val="-2"/>
        </w:rPr>
        <w:t xml:space="preserve">nämnden är det därför lämpligt att </w:t>
      </w:r>
      <w:r w:rsidR="009134A9">
        <w:rPr>
          <w:spacing w:val="-2"/>
        </w:rPr>
        <w:t xml:space="preserve">en bestämmelse </w:t>
      </w:r>
      <w:r w:rsidR="00D66E01">
        <w:rPr>
          <w:spacing w:val="-2"/>
        </w:rPr>
        <w:t xml:space="preserve">om detta </w:t>
      </w:r>
      <w:r w:rsidRPr="00857808">
        <w:rPr>
          <w:spacing w:val="-2"/>
        </w:rPr>
        <w:t>tas in i en förhandlings</w:t>
      </w:r>
      <w:r w:rsidRPr="00857808">
        <w:rPr>
          <w:spacing w:val="-2"/>
        </w:rPr>
        <w:softHyphen/>
      </w:r>
      <w:r w:rsidR="00DF45B6">
        <w:rPr>
          <w:spacing w:val="-2"/>
        </w:rPr>
        <w:softHyphen/>
      </w:r>
      <w:r w:rsidRPr="00857808">
        <w:rPr>
          <w:spacing w:val="-2"/>
        </w:rPr>
        <w:t xml:space="preserve">ordning. </w:t>
      </w:r>
    </w:p>
    <w:p w14:paraId="65617D26" w14:textId="77777777" w:rsidR="00A3259B" w:rsidRPr="00857808" w:rsidRDefault="00D32DA9" w:rsidP="00A3259B">
      <w:pPr>
        <w:pStyle w:val="Brdtextmedindrag"/>
        <w:rPr>
          <w:spacing w:val="-2"/>
        </w:rPr>
      </w:pPr>
      <w:r w:rsidRPr="00857808">
        <w:rPr>
          <w:spacing w:val="-2"/>
        </w:rPr>
        <w:t xml:space="preserve">Parterna bör också ha möjlighet att avtala om övriga villkor som ska gälla för att en ansökan om att utse en skiljeman ska få göras. Exempel på villkor som parterna bör ha möjlighet att ställa upp är vilka tidsfrister som ska gälla för att ge in en ansökan, att ett visst antal sammanträden ska ha ägt rum eller att medling ska ha skett innan en ansökan får göras. Det är lämpligt att även sådana villkor tas in i en förhandlingsordning. </w:t>
      </w:r>
    </w:p>
    <w:p w14:paraId="680B0653" w14:textId="562D5829" w:rsidR="00A3259B" w:rsidRPr="00857808" w:rsidRDefault="00D32DA9" w:rsidP="00A3259B">
      <w:pPr>
        <w:pStyle w:val="Brdtextmedindrag"/>
        <w:rPr>
          <w:spacing w:val="-2"/>
        </w:rPr>
      </w:pPr>
      <w:r w:rsidRPr="00857808">
        <w:rPr>
          <w:spacing w:val="-2"/>
        </w:rPr>
        <w:t>I avsnitt 5.3 föreslås att parterna ska ha möjlighet att avtala om avvikel</w:t>
      </w:r>
      <w:r w:rsidRPr="00857808">
        <w:rPr>
          <w:spacing w:val="-2"/>
        </w:rPr>
        <w:softHyphen/>
        <w:t>ser från bestämmelserna om förfarandet i den nya lagen om tvistlösning i</w:t>
      </w:r>
      <w:r w:rsidR="009134A9">
        <w:rPr>
          <w:spacing w:val="-2"/>
        </w:rPr>
        <w:t>nom ramen för</w:t>
      </w:r>
      <w:r w:rsidRPr="00857808">
        <w:rPr>
          <w:spacing w:val="-2"/>
        </w:rPr>
        <w:t xml:space="preserve"> vissa kollek</w:t>
      </w:r>
      <w:r w:rsidRPr="00857808">
        <w:rPr>
          <w:spacing w:val="-2"/>
        </w:rPr>
        <w:softHyphen/>
        <w:t>tiva hyresförhandlingar i den utsträckning som det anges i den lagen. Parterna bör också ha möjlighet att komma överens om vad som ska gälla för förfarandet vid sidan av lagens bestämmelser. I prome</w:t>
      </w:r>
      <w:r w:rsidR="00397DF2">
        <w:rPr>
          <w:spacing w:val="-2"/>
        </w:rPr>
        <w:softHyphen/>
      </w:r>
      <w:r w:rsidRPr="00857808">
        <w:rPr>
          <w:spacing w:val="-2"/>
        </w:rPr>
        <w:t>morian föreslås att även sådana överenskommelser ska tas in i en förhand</w:t>
      </w:r>
      <w:r w:rsidR="00397DF2">
        <w:rPr>
          <w:spacing w:val="-2"/>
        </w:rPr>
        <w:softHyphen/>
      </w:r>
      <w:r w:rsidRPr="00857808">
        <w:rPr>
          <w:spacing w:val="-2"/>
        </w:rPr>
        <w:t>lings</w:t>
      </w:r>
      <w:r w:rsidRPr="00857808">
        <w:rPr>
          <w:spacing w:val="-2"/>
        </w:rPr>
        <w:softHyphen/>
        <w:t>ord</w:t>
      </w:r>
      <w:r w:rsidRPr="00857808">
        <w:rPr>
          <w:spacing w:val="-2"/>
        </w:rPr>
        <w:softHyphen/>
        <w:t>ning. Reger</w:t>
      </w:r>
      <w:r w:rsidR="00DF45B6">
        <w:rPr>
          <w:spacing w:val="-2"/>
        </w:rPr>
        <w:softHyphen/>
      </w:r>
      <w:r w:rsidRPr="00857808">
        <w:rPr>
          <w:spacing w:val="-2"/>
        </w:rPr>
        <w:t xml:space="preserve">ingen anser dock att det </w:t>
      </w:r>
      <w:r w:rsidR="00D66E01">
        <w:rPr>
          <w:spacing w:val="-2"/>
        </w:rPr>
        <w:t xml:space="preserve">inte </w:t>
      </w:r>
      <w:r w:rsidRPr="00857808">
        <w:rPr>
          <w:spacing w:val="-2"/>
        </w:rPr>
        <w:t>är motiverat att uppställa något krav på att sådana överenskommelser ska ingås i viss form. Det bör finnas möjlig</w:t>
      </w:r>
      <w:r w:rsidRPr="00857808">
        <w:rPr>
          <w:spacing w:val="-2"/>
        </w:rPr>
        <w:softHyphen/>
        <w:t xml:space="preserve">het för parterna att i anslutning till förfarandet formlöst komma överens om vilka regler som ska gälla för det. </w:t>
      </w:r>
    </w:p>
    <w:p w14:paraId="09FE9119" w14:textId="71EF52D0" w:rsidR="00A3259B" w:rsidRPr="00857808" w:rsidRDefault="00D32DA9" w:rsidP="00A3259B">
      <w:pPr>
        <w:pStyle w:val="Brdtextmedindrag"/>
        <w:rPr>
          <w:spacing w:val="-2"/>
        </w:rPr>
      </w:pPr>
      <w:r w:rsidRPr="00857808">
        <w:rPr>
          <w:spacing w:val="-2"/>
        </w:rPr>
        <w:t xml:space="preserve">Några remissinstanser efterfrågar vägledning kring hur villkor om att tvister får </w:t>
      </w:r>
      <w:r w:rsidR="00DF45B6">
        <w:rPr>
          <w:spacing w:val="-2"/>
        </w:rPr>
        <w:t>prövas</w:t>
      </w:r>
      <w:r w:rsidRPr="00857808">
        <w:rPr>
          <w:spacing w:val="-2"/>
        </w:rPr>
        <w:t xml:space="preserve"> av en skiljeman ska hanteras av hyresnämnden i ärenden om rätt till, eller förlängning av, en förhandlingsordning. Det före</w:t>
      </w:r>
      <w:r w:rsidRPr="00857808">
        <w:rPr>
          <w:spacing w:val="-2"/>
        </w:rPr>
        <w:softHyphen/>
        <w:t>slagna tvist</w:t>
      </w:r>
      <w:r w:rsidR="00ED6918">
        <w:rPr>
          <w:spacing w:val="-2"/>
        </w:rPr>
        <w:softHyphen/>
      </w:r>
      <w:r w:rsidRPr="00857808">
        <w:rPr>
          <w:spacing w:val="-2"/>
        </w:rPr>
        <w:t>lösnings</w:t>
      </w:r>
      <w:r w:rsidRPr="00857808">
        <w:rPr>
          <w:spacing w:val="-2"/>
        </w:rPr>
        <w:softHyphen/>
        <w:t>förfarandet bygger på att parterna har avtalat om att det får användas. Ett sådant villkor om tvistlösning bör därför behandlas på mot</w:t>
      </w:r>
      <w:r w:rsidR="00C57448">
        <w:rPr>
          <w:spacing w:val="-2"/>
        </w:rPr>
        <w:softHyphen/>
      </w:r>
      <w:r w:rsidRPr="00857808">
        <w:rPr>
          <w:spacing w:val="-2"/>
        </w:rPr>
        <w:t>svarande sätt som andra villkor i en förhandlingsordning som förut</w:t>
      </w:r>
      <w:r w:rsidRPr="00857808">
        <w:rPr>
          <w:spacing w:val="-2"/>
        </w:rPr>
        <w:softHyphen/>
        <w:t>sätter att parter</w:t>
      </w:r>
      <w:r w:rsidR="00ED6918">
        <w:rPr>
          <w:spacing w:val="-2"/>
        </w:rPr>
        <w:softHyphen/>
      </w:r>
      <w:r w:rsidRPr="00857808">
        <w:rPr>
          <w:spacing w:val="-2"/>
        </w:rPr>
        <w:t>na är överens, exempelvis villkor om att avvikelse ska gälla från det som anges i 5 § hyresförhandlingslagen om parternas skyldigheter och rätt</w:t>
      </w:r>
      <w:r w:rsidR="009134A9">
        <w:rPr>
          <w:spacing w:val="-2"/>
        </w:rPr>
        <w:softHyphen/>
      </w:r>
      <w:r w:rsidRPr="00857808">
        <w:rPr>
          <w:spacing w:val="-2"/>
        </w:rPr>
        <w:t>ig</w:t>
      </w:r>
      <w:r w:rsidR="009134A9">
        <w:rPr>
          <w:spacing w:val="-2"/>
        </w:rPr>
        <w:softHyphen/>
      </w:r>
      <w:r>
        <w:rPr>
          <w:spacing w:val="-2"/>
        </w:rPr>
        <w:softHyphen/>
      </w:r>
      <w:r w:rsidRPr="00857808">
        <w:rPr>
          <w:spacing w:val="-2"/>
        </w:rPr>
        <w:t>heter att förhandla om bl.a. hyresvillkor (se 7 § samma lag). För att hyres</w:t>
      </w:r>
      <w:r w:rsidRPr="00857808">
        <w:rPr>
          <w:spacing w:val="-2"/>
        </w:rPr>
        <w:softHyphen/>
        <w:t>nämnden ska fastställa ett sådant villkor bör därför som utgångs</w:t>
      </w:r>
      <w:r w:rsidRPr="00857808">
        <w:rPr>
          <w:spacing w:val="-2"/>
        </w:rPr>
        <w:softHyphen/>
        <w:t>punkt krävas att parterna är överens om villkoret. I linje med detta bör det för</w:t>
      </w:r>
      <w:r w:rsidRPr="00857808">
        <w:rPr>
          <w:spacing w:val="-2"/>
        </w:rPr>
        <w:softHyphen/>
        <w:t>hållandet att en part motsätter sig ett villkor om tvistlösning som utgångs</w:t>
      </w:r>
      <w:r w:rsidRPr="00857808">
        <w:rPr>
          <w:spacing w:val="-2"/>
        </w:rPr>
        <w:softHyphen/>
        <w:t>punkt inte beakt</w:t>
      </w:r>
      <w:r w:rsidR="00ED6918">
        <w:rPr>
          <w:spacing w:val="-2"/>
        </w:rPr>
        <w:softHyphen/>
      </w:r>
      <w:r w:rsidRPr="00857808">
        <w:rPr>
          <w:spacing w:val="-2"/>
        </w:rPr>
        <w:t>as som ett skäl mot en rätt till, eller förlängning av, en förhand</w:t>
      </w:r>
      <w:r>
        <w:rPr>
          <w:spacing w:val="-2"/>
        </w:rPr>
        <w:softHyphen/>
      </w:r>
      <w:r w:rsidRPr="00857808">
        <w:rPr>
          <w:spacing w:val="-2"/>
        </w:rPr>
        <w:t>lingsordning.</w:t>
      </w:r>
    </w:p>
    <w:p w14:paraId="061111A0" w14:textId="77777777" w:rsidR="00A3259B" w:rsidRPr="00857808" w:rsidRDefault="00D32DA9" w:rsidP="00A3259B">
      <w:pPr>
        <w:pStyle w:val="Rubrik5utannumrering"/>
        <w:rPr>
          <w:spacing w:val="-2"/>
        </w:rPr>
      </w:pPr>
      <w:r w:rsidRPr="00857808">
        <w:rPr>
          <w:spacing w:val="-2"/>
        </w:rPr>
        <w:t>Den rättsliga karaktären av skiljemannens avgörande</w:t>
      </w:r>
    </w:p>
    <w:p w14:paraId="57DDDAAD" w14:textId="6E547B27" w:rsidR="00A3259B" w:rsidRPr="00857808" w:rsidRDefault="00D32DA9" w:rsidP="00A3259B">
      <w:pPr>
        <w:pStyle w:val="Brdtextmedindrag"/>
        <w:ind w:firstLine="0"/>
        <w:rPr>
          <w:spacing w:val="-2"/>
        </w:rPr>
      </w:pPr>
      <w:r w:rsidRPr="00857808">
        <w:rPr>
          <w:spacing w:val="-2"/>
        </w:rPr>
        <w:t xml:space="preserve">I promemorian föreslås att skiljemannen ska avgöra tvisten genom en rekommendation. Det anförs att det inte finns något </w:t>
      </w:r>
      <w:r w:rsidRPr="00411BC8">
        <w:rPr>
          <w:spacing w:val="-2"/>
        </w:rPr>
        <w:t xml:space="preserve">behov av att </w:t>
      </w:r>
      <w:r w:rsidR="00DF45B6" w:rsidRPr="00411BC8">
        <w:rPr>
          <w:spacing w:val="-2"/>
        </w:rPr>
        <w:t>rekommen</w:t>
      </w:r>
      <w:r w:rsidR="009478EA" w:rsidRPr="00411BC8">
        <w:rPr>
          <w:spacing w:val="-2"/>
        </w:rPr>
        <w:softHyphen/>
      </w:r>
      <w:r w:rsidR="00DF45B6" w:rsidRPr="00411BC8">
        <w:rPr>
          <w:spacing w:val="-2"/>
        </w:rPr>
        <w:t>dationen</w:t>
      </w:r>
      <w:r w:rsidRPr="00411BC8">
        <w:rPr>
          <w:spacing w:val="-2"/>
        </w:rPr>
        <w:t xml:space="preserve"> ges rättskraft och att det inte heller finns behov a</w:t>
      </w:r>
      <w:r w:rsidRPr="00857808">
        <w:rPr>
          <w:spacing w:val="-2"/>
        </w:rPr>
        <w:t xml:space="preserve">v att </w:t>
      </w:r>
      <w:r w:rsidR="00DF45B6">
        <w:rPr>
          <w:spacing w:val="-2"/>
        </w:rPr>
        <w:t>den</w:t>
      </w:r>
      <w:r w:rsidRPr="00857808">
        <w:rPr>
          <w:spacing w:val="-2"/>
        </w:rPr>
        <w:t xml:space="preserve"> kan verk</w:t>
      </w:r>
      <w:r w:rsidRPr="00857808">
        <w:rPr>
          <w:spacing w:val="-2"/>
        </w:rPr>
        <w:softHyphen/>
        <w:t>ställas. Rekommendationen ska enligt förslaget endast ha privat</w:t>
      </w:r>
      <w:r w:rsidRPr="00857808">
        <w:rPr>
          <w:spacing w:val="-2"/>
        </w:rPr>
        <w:softHyphen/>
      </w:r>
      <w:r w:rsidR="000F4D13">
        <w:rPr>
          <w:spacing w:val="-2"/>
        </w:rPr>
        <w:softHyphen/>
      </w:r>
      <w:r w:rsidRPr="00857808">
        <w:rPr>
          <w:spacing w:val="-2"/>
        </w:rPr>
        <w:t>rättslig verkan mellan parterna. I linje med detta ska skiljemannens avgö</w:t>
      </w:r>
      <w:r w:rsidRPr="00857808">
        <w:rPr>
          <w:spacing w:val="-2"/>
        </w:rPr>
        <w:softHyphen/>
        <w:t>rande inte kunna överklagas eller klandras i domstol. Remiss</w:t>
      </w:r>
      <w:r w:rsidRPr="00857808">
        <w:rPr>
          <w:spacing w:val="-2"/>
        </w:rPr>
        <w:softHyphen/>
        <w:t>instanserna invänd</w:t>
      </w:r>
      <w:r w:rsidR="00D66E01">
        <w:rPr>
          <w:spacing w:val="-2"/>
        </w:rPr>
        <w:t>er</w:t>
      </w:r>
      <w:r w:rsidRPr="00857808">
        <w:rPr>
          <w:spacing w:val="-2"/>
        </w:rPr>
        <w:t xml:space="preserve"> </w:t>
      </w:r>
      <w:r w:rsidR="00D66E01">
        <w:rPr>
          <w:spacing w:val="-2"/>
        </w:rPr>
        <w:t xml:space="preserve">inte </w:t>
      </w:r>
      <w:r w:rsidRPr="00857808">
        <w:rPr>
          <w:spacing w:val="-2"/>
        </w:rPr>
        <w:t>mot förslagen i denna del.</w:t>
      </w:r>
    </w:p>
    <w:p w14:paraId="751AF77C" w14:textId="30C1B37B" w:rsidR="00A3259B" w:rsidRPr="00857808" w:rsidRDefault="00D32DA9" w:rsidP="00A3259B">
      <w:pPr>
        <w:pStyle w:val="Brdtextmedindrag"/>
        <w:rPr>
          <w:spacing w:val="-2"/>
        </w:rPr>
      </w:pPr>
      <w:r w:rsidRPr="00857808">
        <w:rPr>
          <w:spacing w:val="-2"/>
        </w:rPr>
        <w:t>Det föreslagna förfarandet har likheter med både tvistlösning enligt lagen (1999:116) om skiljeförfarande och tvistlösning vid HMK. Ett skilje</w:t>
      </w:r>
      <w:r w:rsidRPr="00857808">
        <w:rPr>
          <w:spacing w:val="-2"/>
        </w:rPr>
        <w:softHyphen/>
        <w:t>för</w:t>
      </w:r>
      <w:r w:rsidR="00141C57">
        <w:rPr>
          <w:spacing w:val="-2"/>
        </w:rPr>
        <w:softHyphen/>
      </w:r>
      <w:r w:rsidRPr="00857808">
        <w:rPr>
          <w:spacing w:val="-2"/>
        </w:rPr>
        <w:t>farande resulterar i en skiljedom som är verkställbar på motsva</w:t>
      </w:r>
      <w:r w:rsidRPr="00857808">
        <w:rPr>
          <w:spacing w:val="-2"/>
        </w:rPr>
        <w:softHyphen/>
        <w:t>rande sätt som en dom som meddelats av domstol. Skiljedomen kan inte överklagas, men kan angripas genom en talan om ogiltighet eller klander (se 33 och 34</w:t>
      </w:r>
      <w:r w:rsidR="00141C57">
        <w:rPr>
          <w:spacing w:val="-2"/>
        </w:rPr>
        <w:t> </w:t>
      </w:r>
      <w:r w:rsidRPr="00857808">
        <w:rPr>
          <w:spacing w:val="-2"/>
        </w:rPr>
        <w:t>§§ lagen om skiljeförfarande). Ett avgörande av HMK har däremot endast verkan mellan parterna genom att de i avtal förbundit sig att träffa en förhandlingsöverenskommelse i enlighet med avgörandet.</w:t>
      </w:r>
    </w:p>
    <w:p w14:paraId="26954BAE" w14:textId="120F4CAE" w:rsidR="00A3259B" w:rsidRPr="00857808" w:rsidRDefault="00D32DA9" w:rsidP="00A3259B">
      <w:pPr>
        <w:pStyle w:val="Brdtextmedindrag"/>
        <w:rPr>
          <w:spacing w:val="-2"/>
        </w:rPr>
      </w:pPr>
      <w:r w:rsidRPr="00857808">
        <w:rPr>
          <w:spacing w:val="-2"/>
        </w:rPr>
        <w:t>Enligt regeringens mening framstår den ordning som gäller för HMK:s avgöran</w:t>
      </w:r>
      <w:r w:rsidRPr="00857808">
        <w:rPr>
          <w:spacing w:val="-2"/>
        </w:rPr>
        <w:softHyphen/>
        <w:t>den som väl anpassad till den särskilda karaktären hos tvister gällande de årliga hyresändringarna. Det är därför lämpligt att en skilje</w:t>
      </w:r>
      <w:r w:rsidRPr="00857808">
        <w:rPr>
          <w:spacing w:val="-2"/>
        </w:rPr>
        <w:softHyphen/>
        <w:t>mans avgörande endast har verkan mellan parterna. Det inne</w:t>
      </w:r>
      <w:r w:rsidRPr="00857808">
        <w:rPr>
          <w:spacing w:val="-2"/>
        </w:rPr>
        <w:softHyphen/>
        <w:t>bär att avgörandet inte är verkställbart eller har rättskraft. Med hän</w:t>
      </w:r>
      <w:r w:rsidRPr="00857808">
        <w:rPr>
          <w:spacing w:val="-2"/>
        </w:rPr>
        <w:softHyphen/>
        <w:t>syn till re</w:t>
      </w:r>
      <w:r>
        <w:rPr>
          <w:spacing w:val="-2"/>
        </w:rPr>
        <w:softHyphen/>
      </w:r>
      <w:r w:rsidRPr="00857808">
        <w:rPr>
          <w:spacing w:val="-2"/>
        </w:rPr>
        <w:t>kommen</w:t>
      </w:r>
      <w:r>
        <w:rPr>
          <w:spacing w:val="-2"/>
        </w:rPr>
        <w:softHyphen/>
      </w:r>
      <w:r w:rsidRPr="00857808">
        <w:rPr>
          <w:spacing w:val="-2"/>
        </w:rPr>
        <w:t>dationens karaktär och intresset av att tvister om de årliga hyres</w:t>
      </w:r>
      <w:r w:rsidRPr="00857808">
        <w:rPr>
          <w:spacing w:val="-2"/>
        </w:rPr>
        <w:softHyphen/>
        <w:t>ändringarna avgörs snabbt bör avgörandet inte heller kunna överklagas eller angripas genom en talan om ogiltighet eller klander.</w:t>
      </w:r>
    </w:p>
    <w:p w14:paraId="488520F6" w14:textId="77777777" w:rsidR="00A3259B" w:rsidRPr="00857808" w:rsidRDefault="00D32DA9" w:rsidP="00A3259B">
      <w:pPr>
        <w:pStyle w:val="Rubrik5utannumrering"/>
        <w:rPr>
          <w:spacing w:val="-2"/>
        </w:rPr>
      </w:pPr>
      <w:r w:rsidRPr="00857808">
        <w:rPr>
          <w:spacing w:val="-2"/>
        </w:rPr>
        <w:t>En rekommendation ska omsättas i en förhandlingsöverenskommelse</w:t>
      </w:r>
    </w:p>
    <w:p w14:paraId="364E5389" w14:textId="7CB89195" w:rsidR="00A3259B" w:rsidRPr="00857808" w:rsidRDefault="00D32DA9" w:rsidP="00A3259B">
      <w:pPr>
        <w:pStyle w:val="Brdtextmedindrag"/>
        <w:ind w:firstLine="0"/>
        <w:rPr>
          <w:spacing w:val="-2"/>
        </w:rPr>
      </w:pPr>
      <w:r w:rsidRPr="00857808">
        <w:rPr>
          <w:spacing w:val="-2"/>
        </w:rPr>
        <w:t>En förhandlingsöverenskommelse kan tillämpas mot enskilda hyresgäster om det finns en bestämmelse om det i hyresavtalet (se 2 § hyresförhand</w:t>
      </w:r>
      <w:r w:rsidRPr="00857808">
        <w:rPr>
          <w:spacing w:val="-2"/>
        </w:rPr>
        <w:softHyphen/>
        <w:t>lingslagen). Regeringen instämmer i bedömningen i promemorian att det inte finns skäl att låta skilje</w:t>
      </w:r>
      <w:r w:rsidRPr="00857808">
        <w:rPr>
          <w:spacing w:val="-2"/>
        </w:rPr>
        <w:softHyphen/>
        <w:t>mannens rekommendation ha samma verkan som en förhandlings</w:t>
      </w:r>
      <w:r w:rsidRPr="00857808">
        <w:rPr>
          <w:spacing w:val="-2"/>
        </w:rPr>
        <w:softHyphen/>
        <w:t>överens</w:t>
      </w:r>
      <w:r w:rsidRPr="00857808">
        <w:rPr>
          <w:spacing w:val="-2"/>
        </w:rPr>
        <w:softHyphen/>
        <w:t xml:space="preserve">kommelse mellan parterna. </w:t>
      </w:r>
      <w:r w:rsidR="00D66E01">
        <w:rPr>
          <w:spacing w:val="-2"/>
        </w:rPr>
        <w:t>Att låta rekommenda</w:t>
      </w:r>
      <w:r w:rsidR="00ED6918">
        <w:rPr>
          <w:spacing w:val="-2"/>
        </w:rPr>
        <w:softHyphen/>
      </w:r>
      <w:r w:rsidR="00D66E01">
        <w:rPr>
          <w:spacing w:val="-2"/>
        </w:rPr>
        <w:t>tion</w:t>
      </w:r>
      <w:r w:rsidR="00ED6918">
        <w:rPr>
          <w:spacing w:val="-2"/>
        </w:rPr>
        <w:softHyphen/>
      </w:r>
      <w:r w:rsidR="00ED6918">
        <w:rPr>
          <w:spacing w:val="-2"/>
        </w:rPr>
        <w:softHyphen/>
      </w:r>
      <w:r w:rsidR="00D66E01">
        <w:rPr>
          <w:spacing w:val="-2"/>
        </w:rPr>
        <w:t>en ha en sådan verkan</w:t>
      </w:r>
      <w:r w:rsidRPr="00857808">
        <w:rPr>
          <w:spacing w:val="-2"/>
        </w:rPr>
        <w:t xml:space="preserve"> skulle bl.a. kräva att skiljemannen anger en bestämd hyra för varje lägenhet som omfattas av en förhandlings</w:t>
      </w:r>
      <w:r w:rsidR="00277353">
        <w:rPr>
          <w:spacing w:val="-2"/>
        </w:rPr>
        <w:softHyphen/>
      </w:r>
      <w:r w:rsidRPr="00857808">
        <w:rPr>
          <w:spacing w:val="-2"/>
        </w:rPr>
        <w:t>ordning. Det kan inte anses motiverat att upp</w:t>
      </w:r>
      <w:r w:rsidRPr="00857808">
        <w:rPr>
          <w:spacing w:val="-2"/>
        </w:rPr>
        <w:softHyphen/>
        <w:t>ställa ett sådant krav, utan skilje</w:t>
      </w:r>
      <w:r w:rsidR="00277353">
        <w:rPr>
          <w:spacing w:val="-2"/>
        </w:rPr>
        <w:softHyphen/>
      </w:r>
      <w:r w:rsidRPr="00857808">
        <w:rPr>
          <w:spacing w:val="-2"/>
        </w:rPr>
        <w:t>mannen bör ha möjlighet att ange att hyrorna ska höjas med en viss procent</w:t>
      </w:r>
      <w:r w:rsidR="00277353">
        <w:rPr>
          <w:spacing w:val="-2"/>
        </w:rPr>
        <w:softHyphen/>
      </w:r>
      <w:r w:rsidRPr="00857808">
        <w:rPr>
          <w:spacing w:val="-2"/>
        </w:rPr>
        <w:t>sats för samtliga lägenheter som omfattas av en förhand</w:t>
      </w:r>
      <w:r>
        <w:rPr>
          <w:spacing w:val="-2"/>
        </w:rPr>
        <w:softHyphen/>
      </w:r>
      <w:r w:rsidRPr="00857808">
        <w:rPr>
          <w:spacing w:val="-2"/>
        </w:rPr>
        <w:t xml:space="preserve">lingsordning. </w:t>
      </w:r>
    </w:p>
    <w:p w14:paraId="75E78442" w14:textId="77777777" w:rsidR="00A3259B" w:rsidRPr="00857808" w:rsidRDefault="00D32DA9" w:rsidP="00A3259B">
      <w:pPr>
        <w:pStyle w:val="Brdtextmedindrag"/>
        <w:rPr>
          <w:spacing w:val="-2"/>
        </w:rPr>
      </w:pPr>
      <w:r w:rsidRPr="00857808">
        <w:rPr>
          <w:spacing w:val="-2"/>
        </w:rPr>
        <w:t>Som föreslås i promemorian bör parterna i stället vara skyldiga att inom viss tid om</w:t>
      </w:r>
      <w:r w:rsidRPr="00857808">
        <w:rPr>
          <w:spacing w:val="-2"/>
        </w:rPr>
        <w:softHyphen/>
        <w:t>sätta skiljemannens rekommendation i en förhand</w:t>
      </w:r>
      <w:r w:rsidRPr="00857808">
        <w:rPr>
          <w:spacing w:val="-2"/>
        </w:rPr>
        <w:softHyphen/>
        <w:t>lings</w:t>
      </w:r>
      <w:r w:rsidRPr="00857808">
        <w:rPr>
          <w:spacing w:val="-2"/>
        </w:rPr>
        <w:softHyphen/>
        <w:t>överens</w:t>
      </w:r>
      <w:r>
        <w:rPr>
          <w:spacing w:val="-2"/>
        </w:rPr>
        <w:softHyphen/>
      </w:r>
      <w:r w:rsidRPr="00857808">
        <w:rPr>
          <w:spacing w:val="-2"/>
        </w:rPr>
        <w:t>kommelse. Den föreslagna tidsfristen om 14 dagar från det att skiljemannen meddelade rekommendationen fram</w:t>
      </w:r>
      <w:r w:rsidRPr="00857808">
        <w:rPr>
          <w:spacing w:val="-2"/>
        </w:rPr>
        <w:softHyphen/>
        <w:t>står som väl avvägd och motsvarar vad som gäller för avgöranden som meddelats av HMK. Frågan om följderna av att en part inte medverkar till att träffa en förhandlings</w:t>
      </w:r>
      <w:r w:rsidRPr="00857808">
        <w:rPr>
          <w:spacing w:val="-2"/>
        </w:rPr>
        <w:softHyphen/>
        <w:t xml:space="preserve">överenskommelse inom den angivna tidsfristen behandlas i avsnitt 5.5. </w:t>
      </w:r>
    </w:p>
    <w:p w14:paraId="4DC9E1D8" w14:textId="0006AF85" w:rsidR="00A3259B" w:rsidRPr="00857808" w:rsidRDefault="00D32DA9" w:rsidP="00A3259B">
      <w:pPr>
        <w:pStyle w:val="Brdtextmedindrag"/>
        <w:rPr>
          <w:spacing w:val="-2"/>
        </w:rPr>
      </w:pPr>
      <w:r w:rsidRPr="00857808">
        <w:rPr>
          <w:spacing w:val="-2"/>
        </w:rPr>
        <w:t>Parterna bör ha möjlighet att avtala om att de inte ska vara bundna av en rekommendation, eller om en annan tidsfrist för att ingå en förhandlings</w:t>
      </w:r>
      <w:r w:rsidRPr="00857808">
        <w:rPr>
          <w:spacing w:val="-2"/>
        </w:rPr>
        <w:softHyphen/>
        <w:t>överenskommelse. Det bör inte heller finnas något hinder mot att parterna, om de är överens, ingår en förhandlings</w:t>
      </w:r>
      <w:r w:rsidRPr="00857808">
        <w:rPr>
          <w:spacing w:val="-2"/>
        </w:rPr>
        <w:softHyphen/>
        <w:t>överenskommelse med ett annat inne</w:t>
      </w:r>
      <w:r w:rsidR="00277353">
        <w:rPr>
          <w:spacing w:val="-2"/>
        </w:rPr>
        <w:softHyphen/>
      </w:r>
      <w:r w:rsidRPr="00857808">
        <w:rPr>
          <w:spacing w:val="-2"/>
        </w:rPr>
        <w:t>håll än vad som följer av rekommen</w:t>
      </w:r>
      <w:r w:rsidRPr="00857808">
        <w:rPr>
          <w:spacing w:val="-2"/>
        </w:rPr>
        <w:softHyphen/>
        <w:t xml:space="preserve">dationen. </w:t>
      </w:r>
    </w:p>
    <w:p w14:paraId="54E9FDB3" w14:textId="2C2C72BF" w:rsidR="00A3259B" w:rsidRPr="00857808" w:rsidRDefault="00D32DA9" w:rsidP="00A3259B">
      <w:pPr>
        <w:pStyle w:val="Brdtextmedindrag"/>
        <w:rPr>
          <w:spacing w:val="-2"/>
        </w:rPr>
      </w:pPr>
      <w:r w:rsidRPr="00857808">
        <w:rPr>
          <w:spacing w:val="-2"/>
        </w:rPr>
        <w:t>Förhandlingsöverens</w:t>
      </w:r>
      <w:r w:rsidRPr="00857808">
        <w:rPr>
          <w:spacing w:val="-2"/>
        </w:rPr>
        <w:softHyphen/>
        <w:t>kommels</w:t>
      </w:r>
      <w:r w:rsidRPr="00857808">
        <w:rPr>
          <w:spacing w:val="-2"/>
        </w:rPr>
        <w:softHyphen/>
        <w:t>er som ingåtts med anledning av en skilje</w:t>
      </w:r>
      <w:r w:rsidRPr="00857808">
        <w:rPr>
          <w:spacing w:val="-2"/>
        </w:rPr>
        <w:softHyphen/>
        <w:t>mans rekommendation bör</w:t>
      </w:r>
      <w:r w:rsidR="00DF45B6" w:rsidRPr="00857808">
        <w:rPr>
          <w:spacing w:val="-2"/>
        </w:rPr>
        <w:t>, i exempel</w:t>
      </w:r>
      <w:r w:rsidR="00DF45B6" w:rsidRPr="00857808">
        <w:rPr>
          <w:spacing w:val="-2"/>
        </w:rPr>
        <w:softHyphen/>
        <w:t>vis bruks</w:t>
      </w:r>
      <w:r w:rsidR="00DF45B6" w:rsidRPr="00857808">
        <w:rPr>
          <w:spacing w:val="-2"/>
        </w:rPr>
        <w:softHyphen/>
        <w:t>värdestvister enligt 12</w:t>
      </w:r>
      <w:r w:rsidR="00BA0E3C">
        <w:rPr>
          <w:spacing w:val="-2"/>
        </w:rPr>
        <w:t xml:space="preserve"> </w:t>
      </w:r>
      <w:r w:rsidR="00DF45B6" w:rsidRPr="00857808">
        <w:rPr>
          <w:spacing w:val="-2"/>
        </w:rPr>
        <w:t>kap. 55 § jordabalken</w:t>
      </w:r>
      <w:r w:rsidR="00DF45B6">
        <w:rPr>
          <w:spacing w:val="-2"/>
        </w:rPr>
        <w:t>,</w:t>
      </w:r>
      <w:r w:rsidRPr="00857808">
        <w:rPr>
          <w:spacing w:val="-2"/>
        </w:rPr>
        <w:t xml:space="preserve"> behandlas på samma sätt som förhandlings</w:t>
      </w:r>
      <w:r w:rsidRPr="00857808">
        <w:rPr>
          <w:spacing w:val="-2"/>
        </w:rPr>
        <w:softHyphen/>
        <w:t>överenskom</w:t>
      </w:r>
      <w:r w:rsidR="00DF45B6">
        <w:rPr>
          <w:spacing w:val="-2"/>
        </w:rPr>
        <w:softHyphen/>
      </w:r>
      <w:r w:rsidRPr="00857808">
        <w:rPr>
          <w:spacing w:val="-2"/>
        </w:rPr>
        <w:t>melser som parterna nått på egen hand.</w:t>
      </w:r>
    </w:p>
    <w:p w14:paraId="2FB69AE3" w14:textId="77777777" w:rsidR="00A3259B" w:rsidRPr="00857808" w:rsidRDefault="00D32DA9" w:rsidP="00A3259B">
      <w:pPr>
        <w:pStyle w:val="Rubrik5utannumrering"/>
        <w:rPr>
          <w:spacing w:val="-2"/>
        </w:rPr>
      </w:pPr>
      <w:r w:rsidRPr="00857808">
        <w:rPr>
          <w:spacing w:val="-2"/>
        </w:rPr>
        <w:t>Hyresgästernas ställning påverkas inte</w:t>
      </w:r>
    </w:p>
    <w:p w14:paraId="3A5155A6" w14:textId="369A2962" w:rsidR="00277353" w:rsidRDefault="00D32DA9" w:rsidP="00277353">
      <w:pPr>
        <w:pStyle w:val="Brdtextmedindrag"/>
        <w:ind w:firstLine="0"/>
        <w:rPr>
          <w:spacing w:val="-2"/>
        </w:rPr>
      </w:pPr>
      <w:r w:rsidRPr="00857808">
        <w:rPr>
          <w:spacing w:val="-2"/>
        </w:rPr>
        <w:t>De enskilda hyresgästernas ställning påverkas inte av att det i en förhand</w:t>
      </w:r>
      <w:r w:rsidRPr="00857808">
        <w:rPr>
          <w:spacing w:val="-2"/>
        </w:rPr>
        <w:softHyphen/>
        <w:t xml:space="preserve">lingsordning tas in ett villkor om att tvister får </w:t>
      </w:r>
      <w:r w:rsidR="00DF45B6">
        <w:rPr>
          <w:spacing w:val="-2"/>
        </w:rPr>
        <w:t>prövas</w:t>
      </w:r>
      <w:r w:rsidRPr="00857808">
        <w:rPr>
          <w:spacing w:val="-2"/>
        </w:rPr>
        <w:t xml:space="preserve"> av en skiljeman. En hyresgäst kommer alltså fortfarande ha rätt att begära hyres</w:t>
      </w:r>
      <w:r w:rsidRPr="00857808">
        <w:rPr>
          <w:spacing w:val="-2"/>
        </w:rPr>
        <w:softHyphen/>
        <w:t>nämndens pröv</w:t>
      </w:r>
      <w:r>
        <w:rPr>
          <w:spacing w:val="-2"/>
        </w:rPr>
        <w:softHyphen/>
      </w:r>
      <w:r w:rsidRPr="00857808">
        <w:rPr>
          <w:spacing w:val="-2"/>
        </w:rPr>
        <w:t>ning av de egna hyresvillkoren (se 5 § fjärde stycket hyres</w:t>
      </w:r>
      <w:r w:rsidRPr="00857808">
        <w:rPr>
          <w:spacing w:val="-2"/>
        </w:rPr>
        <w:softHyphen/>
        <w:t>förhand</w:t>
      </w:r>
      <w:r w:rsidRPr="00857808">
        <w:rPr>
          <w:spacing w:val="-2"/>
        </w:rPr>
        <w:softHyphen/>
        <w:t>lings</w:t>
      </w:r>
      <w:r>
        <w:rPr>
          <w:spacing w:val="-2"/>
        </w:rPr>
        <w:softHyphen/>
      </w:r>
      <w:r w:rsidRPr="00857808">
        <w:rPr>
          <w:spacing w:val="-2"/>
        </w:rPr>
        <w:t>lagen). Hyresgästen kan också an</w:t>
      </w:r>
      <w:r w:rsidRPr="00857808">
        <w:rPr>
          <w:spacing w:val="-2"/>
        </w:rPr>
        <w:softHyphen/>
        <w:t>söka hos hyresnämnden om ändring av en förhandlingsöverens</w:t>
      </w:r>
      <w:r w:rsidRPr="00857808">
        <w:rPr>
          <w:spacing w:val="-2"/>
        </w:rPr>
        <w:softHyphen/>
        <w:t>kommelse som föregåtts av en rekom</w:t>
      </w:r>
      <w:r w:rsidRPr="00857808">
        <w:rPr>
          <w:spacing w:val="-2"/>
        </w:rPr>
        <w:softHyphen/>
        <w:t>men</w:t>
      </w:r>
      <w:r w:rsidRPr="00857808">
        <w:rPr>
          <w:spacing w:val="-2"/>
        </w:rPr>
        <w:softHyphen/>
        <w:t>dation från en skiljeman (se 22 § hyresförhandlings</w:t>
      </w:r>
      <w:r w:rsidRPr="00857808">
        <w:rPr>
          <w:spacing w:val="-2"/>
        </w:rPr>
        <w:softHyphen/>
        <w:t xml:space="preserve">lagen). </w:t>
      </w:r>
      <w:bookmarkStart w:id="22" w:name="_Toc105059813"/>
    </w:p>
    <w:p w14:paraId="1BE4D4DB" w14:textId="50968AA2" w:rsidR="00A3259B" w:rsidRDefault="00D32DA9" w:rsidP="00277353">
      <w:pPr>
        <w:pStyle w:val="Rubrik2"/>
      </w:pPr>
      <w:bookmarkStart w:id="23" w:name="_Toc108083570"/>
      <w:r w:rsidRPr="00804D0C">
        <w:t>En</w:t>
      </w:r>
      <w:r>
        <w:t xml:space="preserve"> skiljeman ska utses av hyresnämnden</w:t>
      </w:r>
      <w:bookmarkEnd w:id="22"/>
      <w:bookmarkEnd w:id="23"/>
    </w:p>
    <w:p w14:paraId="34C69686" w14:textId="5934174D" w:rsidR="00A3259B" w:rsidRPr="00857808" w:rsidRDefault="00D32DA9" w:rsidP="00A3259B">
      <w:pPr>
        <w:pStyle w:val="Brdtextmedindragram"/>
        <w:ind w:firstLine="0"/>
        <w:rPr>
          <w:spacing w:val="-2"/>
        </w:rPr>
      </w:pPr>
      <w:r w:rsidRPr="00857808">
        <w:rPr>
          <w:b/>
          <w:bCs/>
          <w:spacing w:val="-2"/>
        </w:rPr>
        <w:t>Regeringens förslag:</w:t>
      </w:r>
      <w:r w:rsidRPr="00857808">
        <w:rPr>
          <w:spacing w:val="-2"/>
        </w:rPr>
        <w:t xml:space="preserve"> Hyresnämnden ska utse en skiljeman på ansökan av någon av parterna. Ansökan ska få göras </w:t>
      </w:r>
      <w:bookmarkStart w:id="24" w:name="_Hlk99291951"/>
      <w:r w:rsidRPr="00857808">
        <w:rPr>
          <w:spacing w:val="-2"/>
        </w:rPr>
        <w:t>tidigast tre måna</w:t>
      </w:r>
      <w:r w:rsidRPr="00857808">
        <w:rPr>
          <w:spacing w:val="-2"/>
        </w:rPr>
        <w:softHyphen/>
        <w:t>der och senast fyra månader efter det att motparten har fått del av en förhand</w:t>
      </w:r>
      <w:r w:rsidRPr="00857808">
        <w:rPr>
          <w:spacing w:val="-2"/>
        </w:rPr>
        <w:softHyphen/>
        <w:t>lingsframställning, om inte parterna har avtalat om något annat</w:t>
      </w:r>
      <w:bookmarkEnd w:id="24"/>
      <w:r w:rsidRPr="00857808">
        <w:rPr>
          <w:spacing w:val="-2"/>
        </w:rPr>
        <w:t xml:space="preserve">. En part ska dock få ge in en ansökan innan </w:t>
      </w:r>
      <w:r w:rsidR="00277353">
        <w:rPr>
          <w:spacing w:val="-2"/>
        </w:rPr>
        <w:t xml:space="preserve">det har gått </w:t>
      </w:r>
      <w:r w:rsidRPr="00857808">
        <w:rPr>
          <w:spacing w:val="-2"/>
        </w:rPr>
        <w:t>tre</w:t>
      </w:r>
      <w:r w:rsidR="00277353">
        <w:rPr>
          <w:spacing w:val="-2"/>
        </w:rPr>
        <w:t xml:space="preserve"> </w:t>
      </w:r>
      <w:r w:rsidRPr="00857808">
        <w:rPr>
          <w:spacing w:val="-2"/>
        </w:rPr>
        <w:softHyphen/>
        <w:t>månader, om det har uppstått något hinder mot förhand</w:t>
      </w:r>
      <w:r w:rsidRPr="00857808">
        <w:rPr>
          <w:spacing w:val="-2"/>
        </w:rPr>
        <w:softHyphen/>
        <w:t>lingen som berott på mot</w:t>
      </w:r>
      <w:r w:rsidRPr="00857808">
        <w:rPr>
          <w:spacing w:val="-2"/>
        </w:rPr>
        <w:softHyphen/>
        <w:t>parten.</w:t>
      </w:r>
    </w:p>
    <w:p w14:paraId="418958AA" w14:textId="773D3405" w:rsidR="00A3259B" w:rsidRPr="00857808" w:rsidRDefault="00D32DA9" w:rsidP="00A3259B">
      <w:pPr>
        <w:pStyle w:val="Brdtextmedindragram"/>
        <w:rPr>
          <w:spacing w:val="-2"/>
        </w:rPr>
      </w:pPr>
      <w:r w:rsidRPr="00857808">
        <w:rPr>
          <w:spacing w:val="-2"/>
        </w:rPr>
        <w:t>I ett ärende om att utse en skiljeman ska hyresnämnden medla mellan parterna, om båda parter begär det. Hyresnämnden ska hålla ett med</w:t>
      </w:r>
      <w:r w:rsidRPr="00857808">
        <w:rPr>
          <w:spacing w:val="-2"/>
        </w:rPr>
        <w:softHyphen/>
        <w:t>lings</w:t>
      </w:r>
      <w:r w:rsidR="0006229C">
        <w:rPr>
          <w:spacing w:val="-2"/>
        </w:rPr>
        <w:softHyphen/>
      </w:r>
      <w:r w:rsidRPr="00857808">
        <w:rPr>
          <w:spacing w:val="-2"/>
        </w:rPr>
        <w:t xml:space="preserve">sammanträde om det inte är obehövligt. </w:t>
      </w:r>
    </w:p>
    <w:p w14:paraId="4D1B3E42" w14:textId="77777777" w:rsidR="00A3259B" w:rsidRPr="00857808" w:rsidRDefault="00D32DA9" w:rsidP="00A3259B">
      <w:pPr>
        <w:pStyle w:val="Brdtextmedindragram"/>
        <w:rPr>
          <w:spacing w:val="-2"/>
        </w:rPr>
      </w:pPr>
      <w:r w:rsidRPr="00857808">
        <w:rPr>
          <w:spacing w:val="-2"/>
        </w:rPr>
        <w:t>Ett ärende om att utse en skiljeman ska handläggas särskilt skynd</w:t>
      </w:r>
      <w:r w:rsidRPr="00857808">
        <w:rPr>
          <w:spacing w:val="-2"/>
        </w:rPr>
        <w:softHyphen/>
        <w:t>samt.</w:t>
      </w:r>
    </w:p>
    <w:p w14:paraId="29305547" w14:textId="77777777" w:rsidR="00A3259B" w:rsidRPr="00857808" w:rsidRDefault="00D32DA9" w:rsidP="00A3259B">
      <w:pPr>
        <w:pStyle w:val="Brdtextmedindragram"/>
        <w:rPr>
          <w:spacing w:val="-2"/>
        </w:rPr>
      </w:pPr>
      <w:r w:rsidRPr="00857808">
        <w:rPr>
          <w:spacing w:val="-2"/>
        </w:rPr>
        <w:t>Den som utses till skiljeman ska vara opartisk, oberoende och i övrigt lämplig för uppdraget. En skiljeman som inte är lämplig eller av någon annan orsak bör skiljas från uppdraget ska, på ansökan av en part eller skilje</w:t>
      </w:r>
      <w:r w:rsidRPr="00857808">
        <w:rPr>
          <w:spacing w:val="-2"/>
        </w:rPr>
        <w:softHyphen/>
        <w:t>mannen, entledigas av hyresnämnden. Nämnden ska i så fall utse en ny skiljeman.</w:t>
      </w:r>
    </w:p>
    <w:p w14:paraId="3E443C77" w14:textId="77777777" w:rsidR="00A3259B" w:rsidRPr="00857808" w:rsidRDefault="00D32DA9" w:rsidP="00A3259B">
      <w:pPr>
        <w:pStyle w:val="Brdtextmedindragram"/>
        <w:rPr>
          <w:spacing w:val="-2"/>
        </w:rPr>
      </w:pPr>
      <w:r w:rsidRPr="00857808">
        <w:rPr>
          <w:spacing w:val="-2"/>
        </w:rPr>
        <w:t>Hyresnämndens beslut i ett ärende om att utse eller entlediga en skilje</w:t>
      </w:r>
      <w:r w:rsidRPr="00857808">
        <w:rPr>
          <w:spacing w:val="-2"/>
        </w:rPr>
        <w:softHyphen/>
        <w:t>man ska inte få överklagas.</w:t>
      </w:r>
    </w:p>
    <w:p w14:paraId="5AD0797F" w14:textId="701E1C09" w:rsidR="00A3259B" w:rsidRPr="00857808" w:rsidRDefault="00D32DA9" w:rsidP="00A3259B">
      <w:pPr>
        <w:pStyle w:val="Brdtextmedindragram"/>
        <w:rPr>
          <w:spacing w:val="-2"/>
        </w:rPr>
      </w:pPr>
      <w:r w:rsidRPr="00494489">
        <w:rPr>
          <w:spacing w:val="-2"/>
        </w:rPr>
        <w:t>En part ska inte ha möjlighet att ensidigt avsluta förhandlingen under den tid som parterna kan ansöka om att hyresnämnden ska utse en skilje</w:t>
      </w:r>
      <w:r w:rsidRPr="00494489">
        <w:rPr>
          <w:spacing w:val="-2"/>
        </w:rPr>
        <w:softHyphen/>
        <w:t xml:space="preserve">man, och inte heller under den tid som hyresnämnden handlägger ett sådant ärende </w:t>
      </w:r>
      <w:r w:rsidR="00494489">
        <w:rPr>
          <w:spacing w:val="-2"/>
        </w:rPr>
        <w:t xml:space="preserve">eller </w:t>
      </w:r>
      <w:r w:rsidRPr="00494489">
        <w:rPr>
          <w:spacing w:val="-2"/>
        </w:rPr>
        <w:t>under den tid som skiljemannen utför sitt uppdrag.</w:t>
      </w:r>
    </w:p>
    <w:p w14:paraId="0AD1D5EE" w14:textId="77777777" w:rsidR="00A3259B" w:rsidRPr="00B56930" w:rsidRDefault="00926630" w:rsidP="00A3259B">
      <w:pPr>
        <w:pStyle w:val="Brdtextmedindrag"/>
        <w:ind w:firstLine="0"/>
        <w:rPr>
          <w:sz w:val="8"/>
          <w:szCs w:val="8"/>
        </w:rPr>
      </w:pPr>
    </w:p>
    <w:p w14:paraId="2F08C84E" w14:textId="77777777" w:rsidR="00A3259B" w:rsidRPr="00A65674" w:rsidRDefault="00D32DA9" w:rsidP="00A3259B">
      <w:pPr>
        <w:pStyle w:val="Brdtextmedindrag"/>
        <w:rPr>
          <w:spacing w:val="-2"/>
        </w:rPr>
      </w:pPr>
      <w:r w:rsidRPr="00A65674">
        <w:rPr>
          <w:b/>
          <w:bCs/>
          <w:spacing w:val="-2"/>
        </w:rPr>
        <w:t>Förslagen i promemorian</w:t>
      </w:r>
      <w:r w:rsidRPr="00A65674">
        <w:rPr>
          <w:spacing w:val="-2"/>
        </w:rPr>
        <w:t xml:space="preserve"> överensstämmer i allt väsentligt med regering</w:t>
      </w:r>
      <w:r w:rsidRPr="00A65674">
        <w:rPr>
          <w:spacing w:val="-2"/>
        </w:rPr>
        <w:softHyphen/>
        <w:t>ens förslag (Ds 2021:23 s. 118–127 och 146–150).</w:t>
      </w:r>
    </w:p>
    <w:p w14:paraId="7EF91EB1" w14:textId="3A056B59" w:rsidR="00A3259B" w:rsidRDefault="00D32DA9" w:rsidP="003C626A">
      <w:pPr>
        <w:pStyle w:val="Brdtextmedindrag"/>
      </w:pPr>
      <w:r w:rsidRPr="00221C38">
        <w:rPr>
          <w:b/>
          <w:bCs/>
        </w:rPr>
        <w:t>Remissinstanserna:</w:t>
      </w:r>
      <w:r>
        <w:rPr>
          <w:b/>
          <w:bCs/>
        </w:rPr>
        <w:t xml:space="preserve"> </w:t>
      </w:r>
      <w:r>
        <w:t xml:space="preserve">De flesta av remissinstanserna tillstyrker förslagen eller har inga synpunkter på dem. </w:t>
      </w:r>
      <w:r w:rsidR="003C626A">
        <w:t xml:space="preserve">Flera enskilda hyresvärdar och </w:t>
      </w:r>
      <w:r w:rsidR="003C626A">
        <w:rPr>
          <w:i/>
          <w:iCs/>
        </w:rPr>
        <w:t>Sveriges a</w:t>
      </w:r>
      <w:r w:rsidR="003C626A" w:rsidRPr="00313959">
        <w:rPr>
          <w:i/>
          <w:iCs/>
        </w:rPr>
        <w:t>dvokat</w:t>
      </w:r>
      <w:r w:rsidR="003C626A">
        <w:rPr>
          <w:i/>
          <w:iCs/>
        </w:rPr>
        <w:softHyphen/>
      </w:r>
      <w:r w:rsidR="003C626A" w:rsidRPr="00313959">
        <w:rPr>
          <w:i/>
          <w:iCs/>
        </w:rPr>
        <w:t>samfund</w:t>
      </w:r>
      <w:r w:rsidR="003C626A">
        <w:t xml:space="preserve"> anser att tiden för när en ansökan </w:t>
      </w:r>
      <w:r w:rsidR="00632CC9">
        <w:t>om att en skiljeman</w:t>
      </w:r>
      <w:r w:rsidR="006F3954">
        <w:t xml:space="preserve"> ska utses </w:t>
      </w:r>
      <w:r w:rsidR="003C626A">
        <w:t>tidigast ska få ges in</w:t>
      </w:r>
      <w:r w:rsidR="006F3954">
        <w:t xml:space="preserve">, </w:t>
      </w:r>
      <w:r w:rsidR="003C626A">
        <w:t>ska bestämmas</w:t>
      </w:r>
      <w:r w:rsidR="003C626A" w:rsidRPr="00313959">
        <w:rPr>
          <w:spacing w:val="-4"/>
        </w:rPr>
        <w:t xml:space="preserve"> till sex veckor</w:t>
      </w:r>
      <w:r w:rsidR="003C626A">
        <w:rPr>
          <w:spacing w:val="-4"/>
        </w:rPr>
        <w:t xml:space="preserve"> </w:t>
      </w:r>
      <w:r w:rsidR="003C626A" w:rsidRPr="00411BC8">
        <w:rPr>
          <w:spacing w:val="-2"/>
        </w:rPr>
        <w:t>efter det att mot</w:t>
      </w:r>
      <w:r w:rsidR="009478EA" w:rsidRPr="00411BC8">
        <w:rPr>
          <w:spacing w:val="-2"/>
        </w:rPr>
        <w:softHyphen/>
      </w:r>
      <w:r w:rsidR="003C626A" w:rsidRPr="00411BC8">
        <w:rPr>
          <w:spacing w:val="-2"/>
        </w:rPr>
        <w:t>parten har fått del av en förhand</w:t>
      </w:r>
      <w:r w:rsidR="003C626A" w:rsidRPr="00411BC8">
        <w:rPr>
          <w:spacing w:val="-2"/>
        </w:rPr>
        <w:softHyphen/>
        <w:t>lingsframställning</w:t>
      </w:r>
      <w:r w:rsidR="003C626A" w:rsidRPr="00411BC8">
        <w:rPr>
          <w:spacing w:val="-4"/>
        </w:rPr>
        <w:t>.</w:t>
      </w:r>
      <w:r w:rsidR="003C626A" w:rsidRPr="00411BC8">
        <w:t xml:space="preserve"> </w:t>
      </w:r>
      <w:r w:rsidRPr="00411BC8">
        <w:t>Flera hyresnämnder</w:t>
      </w:r>
      <w:r>
        <w:t xml:space="preserve"> pekar på svårig</w:t>
      </w:r>
      <w:r w:rsidR="003C626A">
        <w:softHyphen/>
      </w:r>
      <w:r>
        <w:t>heter med att hitta lämpliga personer som är villiga att åta sig uppdrag som sär</w:t>
      </w:r>
      <w:r>
        <w:softHyphen/>
        <w:t xml:space="preserve">skild skiljeman. </w:t>
      </w:r>
      <w:r w:rsidRPr="00FD00CE">
        <w:rPr>
          <w:i/>
          <w:iCs/>
        </w:rPr>
        <w:t>Hyresnämnde</w:t>
      </w:r>
      <w:r>
        <w:rPr>
          <w:i/>
          <w:iCs/>
        </w:rPr>
        <w:t>rna</w:t>
      </w:r>
      <w:r w:rsidRPr="00FD00CE">
        <w:rPr>
          <w:i/>
          <w:iCs/>
        </w:rPr>
        <w:t xml:space="preserve"> </w:t>
      </w:r>
      <w:r w:rsidRPr="00D15802">
        <w:rPr>
          <w:i/>
        </w:rPr>
        <w:t>i</w:t>
      </w:r>
      <w:r>
        <w:rPr>
          <w:i/>
          <w:iCs/>
        </w:rPr>
        <w:t xml:space="preserve"> Malmö</w:t>
      </w:r>
      <w:r w:rsidRPr="00A81D4C">
        <w:t xml:space="preserve">, </w:t>
      </w:r>
      <w:r>
        <w:rPr>
          <w:i/>
          <w:iCs/>
        </w:rPr>
        <w:t>Stock</w:t>
      </w:r>
      <w:r w:rsidR="006F3954">
        <w:rPr>
          <w:i/>
          <w:iCs/>
        </w:rPr>
        <w:softHyphen/>
      </w:r>
      <w:r>
        <w:rPr>
          <w:i/>
          <w:iCs/>
        </w:rPr>
        <w:t>holm</w:t>
      </w:r>
      <w:r w:rsidRPr="00A81D4C">
        <w:t>,</w:t>
      </w:r>
      <w:r>
        <w:t xml:space="preserve"> </w:t>
      </w:r>
      <w:r w:rsidRPr="00221C38">
        <w:rPr>
          <w:i/>
          <w:iCs/>
        </w:rPr>
        <w:t>Sundsvall</w:t>
      </w:r>
      <w:r>
        <w:t xml:space="preserve"> </w:t>
      </w:r>
      <w:r w:rsidRPr="00A81D4C">
        <w:t>och</w:t>
      </w:r>
      <w:r>
        <w:rPr>
          <w:i/>
          <w:iCs/>
        </w:rPr>
        <w:t xml:space="preserve"> Västerås </w:t>
      </w:r>
      <w:r>
        <w:t xml:space="preserve">framhåller att frågor om jäv kan uppkomma om hyresråd utses till skiljemän. </w:t>
      </w:r>
      <w:r w:rsidRPr="00AD497F">
        <w:rPr>
          <w:i/>
          <w:iCs/>
        </w:rPr>
        <w:t>Hyresnämnden i Västerås</w:t>
      </w:r>
      <w:r>
        <w:t xml:space="preserve"> anför att även andra personer än hyresråd och domare med erfarenhet av att pröva hyrestvister</w:t>
      </w:r>
      <w:r w:rsidRPr="00A86D19">
        <w:t xml:space="preserve"> </w:t>
      </w:r>
      <w:r>
        <w:t xml:space="preserve">bör kunna utses till skiljemän. </w:t>
      </w:r>
      <w:r w:rsidRPr="00AD497F">
        <w:rPr>
          <w:i/>
          <w:iCs/>
        </w:rPr>
        <w:t>Hyresnämnden i Stockholm</w:t>
      </w:r>
      <w:r>
        <w:t xml:space="preserve"> ifrågasätter om det finns behov av en regel om att hyresnämnden ska medla mellan parterna i ett ärende om att utse en skiljeman. </w:t>
      </w:r>
    </w:p>
    <w:p w14:paraId="361B5BA5" w14:textId="77777777" w:rsidR="00A3259B" w:rsidRDefault="00D32DA9" w:rsidP="00A3259B">
      <w:pPr>
        <w:pStyle w:val="Rubrik4utannumrering"/>
      </w:pPr>
      <w:r>
        <w:t>Skälen för regeringens förslag</w:t>
      </w:r>
    </w:p>
    <w:p w14:paraId="52979FC8" w14:textId="77777777" w:rsidR="00A3259B" w:rsidRDefault="00D32DA9" w:rsidP="00A3259B">
      <w:pPr>
        <w:pStyle w:val="Rubrik5utannumrering"/>
        <w:spacing w:before="0"/>
      </w:pPr>
      <w:r>
        <w:t xml:space="preserve">Förutsättningar för att hyresnämnden ska utse en skiljeman </w:t>
      </w:r>
    </w:p>
    <w:p w14:paraId="1DD9A981" w14:textId="440D37C0" w:rsidR="00A3259B" w:rsidRPr="000166EE" w:rsidRDefault="00D32DA9" w:rsidP="00A3259B">
      <w:pPr>
        <w:pStyle w:val="Brdtextmedindrag"/>
        <w:ind w:firstLine="0"/>
      </w:pPr>
      <w:r>
        <w:t xml:space="preserve">En </w:t>
      </w:r>
      <w:r w:rsidR="00DF45B6">
        <w:t xml:space="preserve">grundläggande </w:t>
      </w:r>
      <w:r>
        <w:t xml:space="preserve">förutsättning för att hyresnämnden ska kunna utse en särskild skiljeman </w:t>
      </w:r>
      <w:r w:rsidR="00BA0E3C">
        <w:t xml:space="preserve">att pröva en tvist om den årliga hyresändringen </w:t>
      </w:r>
      <w:r>
        <w:t xml:space="preserve">är att parterna har avtalat om sådan tvistlösning i en förhandlingsordning. </w:t>
      </w:r>
      <w:r w:rsidRPr="002C3D48">
        <w:t>Hyres</w:t>
      </w:r>
      <w:r w:rsidR="00632CC9">
        <w:softHyphen/>
      </w:r>
      <w:r w:rsidRPr="002C3D48">
        <w:t>nämnden bör självmant pröva om denna förut</w:t>
      </w:r>
      <w:r w:rsidR="00DF45B6">
        <w:softHyphen/>
      </w:r>
      <w:r w:rsidRPr="002C3D48">
        <w:t>sättning är uppfylld.</w:t>
      </w:r>
      <w:r>
        <w:t xml:space="preserve"> </w:t>
      </w:r>
    </w:p>
    <w:p w14:paraId="42487847" w14:textId="5EC995B5" w:rsidR="00A3259B" w:rsidRDefault="00D32DA9" w:rsidP="00A3259B">
      <w:pPr>
        <w:pStyle w:val="Brdtextmedindrag"/>
        <w:rPr>
          <w:spacing w:val="-2"/>
        </w:rPr>
      </w:pPr>
      <w:r>
        <w:rPr>
          <w:spacing w:val="-2"/>
        </w:rPr>
        <w:t>Som föreslås i promemorian bör e</w:t>
      </w:r>
      <w:r w:rsidRPr="00A06D3D">
        <w:rPr>
          <w:spacing w:val="-2"/>
        </w:rPr>
        <w:t xml:space="preserve">n ansökan om </w:t>
      </w:r>
      <w:r>
        <w:rPr>
          <w:spacing w:val="-2"/>
        </w:rPr>
        <w:t xml:space="preserve">att hyresnämnden ska utse en </w:t>
      </w:r>
      <w:r w:rsidRPr="00A06D3D">
        <w:rPr>
          <w:spacing w:val="-2"/>
        </w:rPr>
        <w:t>skiljeman kunna göras</w:t>
      </w:r>
      <w:r>
        <w:t xml:space="preserve"> av var och en av de förhandlande parter</w:t>
      </w:r>
      <w:r>
        <w:softHyphen/>
        <w:t>na, dvs. även av den part som inte har begärt förhandling om ändring av hyrorna. En fördel med en sådan ordning är att det skapas incitament på båda sidor att komma överens</w:t>
      </w:r>
      <w:r w:rsidR="00DF45B6">
        <w:t>,</w:t>
      </w:r>
      <w:r>
        <w:t xml:space="preserve"> för att undvika att förhandlingstvisten i stället avgörs av en skiljeman</w:t>
      </w:r>
      <w:r w:rsidRPr="00A06D3D">
        <w:rPr>
          <w:spacing w:val="-2"/>
        </w:rPr>
        <w:t xml:space="preserve">. </w:t>
      </w:r>
    </w:p>
    <w:p w14:paraId="713B2165" w14:textId="0A61235B" w:rsidR="00A3259B" w:rsidRDefault="00D32DA9" w:rsidP="00A3259B">
      <w:pPr>
        <w:pStyle w:val="Brdtextmedindrag"/>
      </w:pPr>
      <w:r>
        <w:rPr>
          <w:spacing w:val="-2"/>
        </w:rPr>
        <w:t>Som framhålls ovan bör tvistlösningsförfarandet utformas på ett sådant sätt att tyngdpunkten även i fortsättningen ska ligga på parternas förhand</w:t>
      </w:r>
      <w:r>
        <w:rPr>
          <w:spacing w:val="-2"/>
        </w:rPr>
        <w:softHyphen/>
        <w:t>lings</w:t>
      </w:r>
      <w:r>
        <w:rPr>
          <w:spacing w:val="-2"/>
        </w:rPr>
        <w:softHyphen/>
        <w:t xml:space="preserve">arbete, och utformningen får inte riskera att </w:t>
      </w:r>
      <w:r w:rsidRPr="008A5E84">
        <w:t>försämra förutsättningarna för</w:t>
      </w:r>
      <w:r>
        <w:t>, eller minska vilja hos, parterna att själva komma överens. För att par</w:t>
      </w:r>
      <w:r>
        <w:softHyphen/>
        <w:t>ter</w:t>
      </w:r>
      <w:r>
        <w:softHyphen/>
        <w:t xml:space="preserve">na ska ha tillräckligt med tid för att bedriva meningsfulla förhandlingar finns det skäl att </w:t>
      </w:r>
      <w:r w:rsidR="00E36098">
        <w:t>ange</w:t>
      </w:r>
      <w:r>
        <w:t xml:space="preserve"> hur länge förhandlingarna minst måste ha pågått innan en part får ansöka om att en skiljeman ska utses.</w:t>
      </w:r>
    </w:p>
    <w:p w14:paraId="047D0539" w14:textId="1413DC5B" w:rsidR="00A3259B" w:rsidRDefault="00D32DA9" w:rsidP="00A3259B">
      <w:pPr>
        <w:pStyle w:val="Brdtextmedindrag"/>
      </w:pPr>
      <w:r>
        <w:t>I promemorian föreslås att en ansökan ska få ges in till hyresnämnden tidigast tre månader efter det att motparten fick del av en förhandlings</w:t>
      </w:r>
      <w:r>
        <w:softHyphen/>
        <w:t>fram</w:t>
      </w:r>
      <w:r>
        <w:softHyphen/>
        <w:t xml:space="preserve">ställning. Både </w:t>
      </w:r>
      <w:r w:rsidRPr="00D00CE1">
        <w:rPr>
          <w:i/>
          <w:iCs/>
          <w:spacing w:val="-4"/>
        </w:rPr>
        <w:t>Fastighets</w:t>
      </w:r>
      <w:r>
        <w:rPr>
          <w:i/>
          <w:iCs/>
          <w:spacing w:val="-4"/>
        </w:rPr>
        <w:softHyphen/>
      </w:r>
      <w:r w:rsidRPr="00D00CE1">
        <w:rPr>
          <w:i/>
          <w:iCs/>
          <w:spacing w:val="-4"/>
        </w:rPr>
        <w:t>ägarna</w:t>
      </w:r>
      <w:r w:rsidRPr="00313959">
        <w:rPr>
          <w:spacing w:val="-4"/>
        </w:rPr>
        <w:t xml:space="preserve"> och </w:t>
      </w:r>
      <w:r w:rsidRPr="00D00CE1">
        <w:rPr>
          <w:i/>
          <w:iCs/>
          <w:spacing w:val="-4"/>
        </w:rPr>
        <w:t>Hyresgäst</w:t>
      </w:r>
      <w:r>
        <w:rPr>
          <w:i/>
          <w:iCs/>
          <w:spacing w:val="-4"/>
        </w:rPr>
        <w:softHyphen/>
      </w:r>
      <w:r w:rsidRPr="00D00CE1">
        <w:rPr>
          <w:i/>
          <w:iCs/>
          <w:spacing w:val="-4"/>
        </w:rPr>
        <w:t>före</w:t>
      </w:r>
      <w:r>
        <w:rPr>
          <w:i/>
          <w:iCs/>
          <w:spacing w:val="-4"/>
        </w:rPr>
        <w:softHyphen/>
      </w:r>
      <w:r w:rsidRPr="00D00CE1">
        <w:rPr>
          <w:i/>
          <w:iCs/>
          <w:spacing w:val="-4"/>
        </w:rPr>
        <w:t>ningen</w:t>
      </w:r>
      <w:r w:rsidRPr="00313959">
        <w:rPr>
          <w:spacing w:val="-4"/>
        </w:rPr>
        <w:t xml:space="preserve"> ställ</w:t>
      </w:r>
      <w:r>
        <w:rPr>
          <w:spacing w:val="-4"/>
        </w:rPr>
        <w:t>er</w:t>
      </w:r>
      <w:r w:rsidRPr="00313959">
        <w:rPr>
          <w:spacing w:val="-4"/>
        </w:rPr>
        <w:t xml:space="preserve"> sig bakom </w:t>
      </w:r>
      <w:r>
        <w:rPr>
          <w:spacing w:val="-4"/>
        </w:rPr>
        <w:t>förslaget medan ett</w:t>
      </w:r>
      <w:r w:rsidRPr="00313959">
        <w:t xml:space="preserve"> flertal enskilda hyresvärdar </w:t>
      </w:r>
      <w:r>
        <w:t xml:space="preserve">och </w:t>
      </w:r>
      <w:r>
        <w:rPr>
          <w:i/>
          <w:iCs/>
        </w:rPr>
        <w:t>Sveriges a</w:t>
      </w:r>
      <w:r w:rsidRPr="00313959">
        <w:rPr>
          <w:i/>
          <w:iCs/>
        </w:rPr>
        <w:t>dvokat</w:t>
      </w:r>
      <w:r>
        <w:rPr>
          <w:i/>
          <w:iCs/>
        </w:rPr>
        <w:softHyphen/>
      </w:r>
      <w:r w:rsidRPr="00313959">
        <w:rPr>
          <w:i/>
          <w:iCs/>
        </w:rPr>
        <w:t>samfund</w:t>
      </w:r>
      <w:r w:rsidRPr="00313959">
        <w:t xml:space="preserve"> </w:t>
      </w:r>
      <w:r>
        <w:t>förordar</w:t>
      </w:r>
      <w:r w:rsidRPr="00313959">
        <w:rPr>
          <w:spacing w:val="-4"/>
        </w:rPr>
        <w:t xml:space="preserve"> att tid</w:t>
      </w:r>
      <w:r w:rsidR="001636E2">
        <w:rPr>
          <w:spacing w:val="-4"/>
        </w:rPr>
        <w:t>en</w:t>
      </w:r>
      <w:r w:rsidRPr="00313959">
        <w:rPr>
          <w:spacing w:val="-4"/>
        </w:rPr>
        <w:t xml:space="preserve"> förkortas till sex veckor</w:t>
      </w:r>
      <w:r w:rsidRPr="00313959">
        <w:rPr>
          <w:spacing w:val="-2"/>
        </w:rPr>
        <w:t>.</w:t>
      </w:r>
      <w:r w:rsidRPr="00B22D87">
        <w:rPr>
          <w:spacing w:val="-2"/>
        </w:rPr>
        <w:t xml:space="preserve"> </w:t>
      </w:r>
      <w:r>
        <w:t>Enligt regering</w:t>
      </w:r>
      <w:r w:rsidR="00581ECC">
        <w:softHyphen/>
      </w:r>
      <w:r>
        <w:t>ens mening framstår den tid som föreslås i prome</w:t>
      </w:r>
      <w:r>
        <w:softHyphen/>
        <w:t xml:space="preserve">morian, som är </w:t>
      </w:r>
      <w:r>
        <w:rPr>
          <w:spacing w:val="-4"/>
        </w:rPr>
        <w:t>lik</w:t>
      </w:r>
      <w:r w:rsidR="00581ECC">
        <w:rPr>
          <w:spacing w:val="-4"/>
        </w:rPr>
        <w:softHyphen/>
      </w:r>
      <w:r>
        <w:rPr>
          <w:spacing w:val="-4"/>
        </w:rPr>
        <w:t>artad med den förhand</w:t>
      </w:r>
      <w:r>
        <w:rPr>
          <w:spacing w:val="-4"/>
        </w:rPr>
        <w:softHyphen/>
        <w:t>lingsperiod som gäller för tvister som avgörs av HMK, som väl avvägd</w:t>
      </w:r>
      <w:r>
        <w:t>.</w:t>
      </w:r>
    </w:p>
    <w:p w14:paraId="4B3E13FA" w14:textId="0D7BB561" w:rsidR="00A3259B" w:rsidRDefault="00D32DA9" w:rsidP="00A3259B">
      <w:pPr>
        <w:pStyle w:val="Brdtextmedindrag"/>
        <w:rPr>
          <w:spacing w:val="-4"/>
        </w:rPr>
      </w:pPr>
      <w:r>
        <w:rPr>
          <w:spacing w:val="-4"/>
        </w:rPr>
        <w:t xml:space="preserve">Eftersom syftet med </w:t>
      </w:r>
      <w:r w:rsidR="00494489">
        <w:rPr>
          <w:spacing w:val="-4"/>
        </w:rPr>
        <w:t xml:space="preserve">att </w:t>
      </w:r>
      <w:r w:rsidR="001636E2">
        <w:rPr>
          <w:spacing w:val="-4"/>
        </w:rPr>
        <w:t>ange när en ansökan tidigast få</w:t>
      </w:r>
      <w:r w:rsidR="00494489">
        <w:rPr>
          <w:spacing w:val="-4"/>
        </w:rPr>
        <w:t>r</w:t>
      </w:r>
      <w:r w:rsidR="001636E2">
        <w:rPr>
          <w:spacing w:val="-4"/>
        </w:rPr>
        <w:t xml:space="preserve"> ges in </w:t>
      </w:r>
      <w:r>
        <w:rPr>
          <w:spacing w:val="-4"/>
        </w:rPr>
        <w:t>är att ge parterna utrymme att förhandla</w:t>
      </w:r>
      <w:r w:rsidR="00BF6960">
        <w:rPr>
          <w:spacing w:val="-4"/>
        </w:rPr>
        <w:t xml:space="preserve">, </w:t>
      </w:r>
      <w:r>
        <w:rPr>
          <w:spacing w:val="-4"/>
        </w:rPr>
        <w:t xml:space="preserve">framstår det dock inte som motiverat att en part ska behöva vänta </w:t>
      </w:r>
      <w:r w:rsidR="001636E2">
        <w:rPr>
          <w:spacing w:val="-4"/>
        </w:rPr>
        <w:t xml:space="preserve">tre månader </w:t>
      </w:r>
      <w:r>
        <w:rPr>
          <w:spacing w:val="-4"/>
        </w:rPr>
        <w:t xml:space="preserve">i en situation där motparten vägrar att förhandla. I en sådan situation bör en part ha möjlighet att omedelbart ge in en ansökan, trots att </w:t>
      </w:r>
      <w:r w:rsidR="00DF45B6">
        <w:rPr>
          <w:spacing w:val="-4"/>
        </w:rPr>
        <w:t xml:space="preserve">det </w:t>
      </w:r>
      <w:r>
        <w:rPr>
          <w:spacing w:val="-4"/>
        </w:rPr>
        <w:t xml:space="preserve">inte ännu har </w:t>
      </w:r>
      <w:r w:rsidR="00DF45B6">
        <w:rPr>
          <w:spacing w:val="-4"/>
        </w:rPr>
        <w:t>gått tre månader</w:t>
      </w:r>
      <w:r>
        <w:rPr>
          <w:spacing w:val="-4"/>
        </w:rPr>
        <w:t xml:space="preserve">. </w:t>
      </w:r>
    </w:p>
    <w:p w14:paraId="27914779" w14:textId="52B8B018" w:rsidR="00A3259B" w:rsidRDefault="00D32DA9" w:rsidP="00A3259B">
      <w:pPr>
        <w:pStyle w:val="Brdtextmedindrag"/>
      </w:pPr>
      <w:r>
        <w:t>Det finns vidare skäl att ställa upp en bortre tidsgräns inom vilken en part senast måste ge in en ansökan. Det finns ett intresse av att tvisten blir löst utan onödigt dröjsmål och dessutom har parterna ett intresse av att få klar</w:t>
      </w:r>
      <w:r>
        <w:softHyphen/>
        <w:t xml:space="preserve">het i om motparten avser att hänskjuta tvisten till en skiljeman eller inte. </w:t>
      </w:r>
      <w:r w:rsidRPr="0063049C">
        <w:t>Förhandlingarna riskerar annars att inte få någon tydlig slut</w:t>
      </w:r>
      <w:r w:rsidRPr="0063049C">
        <w:softHyphen/>
        <w:t>punkt.</w:t>
      </w:r>
      <w:r>
        <w:t xml:space="preserve"> I promemorian föreslås en tidsfrist om </w:t>
      </w:r>
      <w:r w:rsidRPr="00B83AB4">
        <w:t>fyra måna</w:t>
      </w:r>
      <w:r>
        <w:softHyphen/>
      </w:r>
      <w:r w:rsidRPr="00B83AB4">
        <w:t xml:space="preserve">der efter det att motparten </w:t>
      </w:r>
      <w:r>
        <w:t>fått</w:t>
      </w:r>
      <w:r w:rsidRPr="00B83AB4">
        <w:t xml:space="preserve"> del av förhandlings</w:t>
      </w:r>
      <w:r>
        <w:softHyphen/>
      </w:r>
      <w:r w:rsidRPr="00B83AB4">
        <w:t>framställ</w:t>
      </w:r>
      <w:r>
        <w:t xml:space="preserve">ningen. Regeringen anser att förslaget framstår som väl avvägt för att en part ska ha möjlighet att överväga om parten vill att tvisten ska </w:t>
      </w:r>
      <w:r w:rsidR="00BF6960">
        <w:t>pröv</w:t>
      </w:r>
      <w:r>
        <w:t>as av en skiljeman. Om en ansökan inte ges in inom fyramånadersfristen är parterna fria att fortsätta sina förhand</w:t>
      </w:r>
      <w:r>
        <w:softHyphen/>
        <w:t>lingar. Parterna kan också avsluta förhandlingen och hyresvärden eller en hyres</w:t>
      </w:r>
      <w:r>
        <w:softHyphen/>
        <w:t xml:space="preserve">gäst har då möjlighet att hänskjuta tvisten till hyresnämnden. </w:t>
      </w:r>
    </w:p>
    <w:p w14:paraId="0B6FA4C8" w14:textId="07E5F90A" w:rsidR="00A3259B" w:rsidRDefault="00D32DA9" w:rsidP="00A3259B">
      <w:pPr>
        <w:pStyle w:val="Brdtextmedindrag"/>
      </w:pPr>
      <w:r>
        <w:t>Parterna bör ha möjlighet att avtala om andra tidsfrister för att ge in en ansökan. Det bör inte heller finnas något hinder mot att parterna avtalar om att det inte ska gälla någ</w:t>
      </w:r>
      <w:r w:rsidR="003C626A">
        <w:t>ra</w:t>
      </w:r>
      <w:r w:rsidR="00E36098">
        <w:t xml:space="preserve"> </w:t>
      </w:r>
      <w:r>
        <w:t>tidsfrist</w:t>
      </w:r>
      <w:r w:rsidR="003C626A">
        <w:t>er</w:t>
      </w:r>
      <w:r>
        <w:t xml:space="preserve">. En konsekvens av att sådant avtal blir att </w:t>
      </w:r>
      <w:r w:rsidRPr="00A520C7">
        <w:t xml:space="preserve">parterna inte </w:t>
      </w:r>
      <w:r>
        <w:t xml:space="preserve">har </w:t>
      </w:r>
      <w:r w:rsidRPr="00A520C7">
        <w:t>möjlighet att frånträda förhandlingen förrän en tvist har prövats av en skiljeman</w:t>
      </w:r>
      <w:r>
        <w:t xml:space="preserve"> (se nedan om när en part kan avsluta för</w:t>
      </w:r>
      <w:r>
        <w:softHyphen/>
        <w:t>handlingen)</w:t>
      </w:r>
      <w:r w:rsidRPr="00A520C7">
        <w:t>.</w:t>
      </w:r>
    </w:p>
    <w:p w14:paraId="55114C7F" w14:textId="124864CF" w:rsidR="00A3259B" w:rsidRDefault="00D32DA9" w:rsidP="00A3259B">
      <w:pPr>
        <w:pStyle w:val="Brdtextmedindrag"/>
      </w:pPr>
      <w:r>
        <w:t>Frågan om en ansökan har getts in i rätt tid bör, med hänsyn till att parterna har avtalsfrihet i fråga om tidsfriste</w:t>
      </w:r>
      <w:r w:rsidR="003C626A">
        <w:t>rna</w:t>
      </w:r>
      <w:r>
        <w:t xml:space="preserve"> för att ge in en ansökan, prö</w:t>
      </w:r>
      <w:r>
        <w:softHyphen/>
        <w:t>vas av hyresnämnden först efter en invändning från motparten. Motsva</w:t>
      </w:r>
      <w:r>
        <w:softHyphen/>
        <w:t>rande bör gälla för andra villkor för att en ansökan ska få göras, som par</w:t>
      </w:r>
      <w:r>
        <w:softHyphen/>
        <w:t xml:space="preserve">terna kan ha avtalat om. </w:t>
      </w:r>
    </w:p>
    <w:p w14:paraId="13B074B0" w14:textId="238237AB" w:rsidR="00A3259B" w:rsidRDefault="00D32DA9" w:rsidP="00A3259B">
      <w:pPr>
        <w:pStyle w:val="Brdtextmedindrag"/>
      </w:pPr>
      <w:r>
        <w:t>Det förekommer att en hyresvärd och en hyresgästorganisation förhand</w:t>
      </w:r>
      <w:r>
        <w:softHyphen/>
        <w:t>lar om hyresändringar enligt flera förhandlingsordningar i ett samman</w:t>
      </w:r>
      <w:r>
        <w:softHyphen/>
        <w:t>hang. I sådana fall är det lämpligt att hyresnämnden behandlar</w:t>
      </w:r>
      <w:r w:rsidRPr="002C092E">
        <w:t xml:space="preserve"> </w:t>
      </w:r>
      <w:r>
        <w:t>en</w:t>
      </w:r>
      <w:r w:rsidRPr="002C092E">
        <w:t xml:space="preserve"> förhand</w:t>
      </w:r>
      <w:r>
        <w:softHyphen/>
      </w:r>
      <w:r w:rsidRPr="002C092E">
        <w:t>lingstvist</w:t>
      </w:r>
      <w:r>
        <w:t xml:space="preserve"> mellan parterna </w:t>
      </w:r>
      <w:r w:rsidRPr="002C092E">
        <w:t>som ett ärende och utse</w:t>
      </w:r>
      <w:r>
        <w:t>r</w:t>
      </w:r>
      <w:r w:rsidRPr="002C092E">
        <w:t xml:space="preserve"> en och samma skilje</w:t>
      </w:r>
      <w:r>
        <w:softHyphen/>
      </w:r>
      <w:r w:rsidRPr="002C092E">
        <w:t xml:space="preserve">man att </w:t>
      </w:r>
      <w:r w:rsidR="00E36098">
        <w:t>pröva</w:t>
      </w:r>
      <w:r w:rsidRPr="002C092E">
        <w:t xml:space="preserve"> tvisten</w:t>
      </w:r>
      <w:r w:rsidRPr="002C092E">
        <w:rPr>
          <w:spacing w:val="-2"/>
        </w:rPr>
        <w:t>. Den särskild</w:t>
      </w:r>
      <w:r>
        <w:rPr>
          <w:spacing w:val="-2"/>
        </w:rPr>
        <w:t>a</w:t>
      </w:r>
      <w:r w:rsidRPr="002C092E">
        <w:t xml:space="preserve"> skiljemannen ges på så sätt </w:t>
      </w:r>
      <w:r>
        <w:t>möjlighet</w:t>
      </w:r>
      <w:r w:rsidRPr="002C092E">
        <w:t xml:space="preserve"> att pröva de frågor som parterna har förhandlat om i ett sammanhang</w:t>
      </w:r>
      <w:r>
        <w:t xml:space="preserve"> (se även </w:t>
      </w:r>
      <w:r w:rsidR="001636E2">
        <w:t>författnings</w:t>
      </w:r>
      <w:r>
        <w:t>kommentaren till 23 a § hyresförhand</w:t>
      </w:r>
      <w:r>
        <w:softHyphen/>
        <w:t>lings</w:t>
      </w:r>
      <w:r>
        <w:softHyphen/>
        <w:t xml:space="preserve">lagen). </w:t>
      </w:r>
    </w:p>
    <w:p w14:paraId="73794187" w14:textId="77777777" w:rsidR="00A3259B" w:rsidRDefault="00D32DA9" w:rsidP="00A3259B">
      <w:pPr>
        <w:pStyle w:val="Rubrik5utannumrering"/>
      </w:pPr>
      <w:r>
        <w:t xml:space="preserve">Hyresnämndens handläggning </w:t>
      </w:r>
    </w:p>
    <w:p w14:paraId="0DD3BDB9" w14:textId="0D08B0CC" w:rsidR="00A3259B" w:rsidRDefault="00D32DA9" w:rsidP="00A3259B">
      <w:pPr>
        <w:pStyle w:val="Brdtextmedindrag"/>
        <w:ind w:firstLine="0"/>
      </w:pPr>
      <w:r>
        <w:t>I enlighet med förslaget i promemorian bör en ansökan om att hyres</w:t>
      </w:r>
      <w:r>
        <w:softHyphen/>
        <w:t>nämn</w:t>
      </w:r>
      <w:r>
        <w:softHyphen/>
        <w:t>den ska utse en skiljeman vara skriftlig och innehålla vissa grund</w:t>
      </w:r>
      <w:r>
        <w:softHyphen/>
        <w:t xml:space="preserve">läggande uppgifter om bl.a. parterna, den berörda fastigheten och det som yrkas. Det behöver också ges in en förhandlingsordning som innehåller </w:t>
      </w:r>
      <w:r w:rsidR="003C626A">
        <w:t>en bestäm</w:t>
      </w:r>
      <w:r w:rsidR="003C626A">
        <w:softHyphen/>
        <w:t>mel</w:t>
      </w:r>
      <w:r w:rsidR="003C626A">
        <w:softHyphen/>
        <w:t xml:space="preserve">se </w:t>
      </w:r>
      <w:r>
        <w:t xml:space="preserve">om att tvister mellan parterna </w:t>
      </w:r>
      <w:r w:rsidR="00663F46">
        <w:t xml:space="preserve">om de årliga </w:t>
      </w:r>
      <w:r w:rsidR="00663F46" w:rsidRPr="00411BC8">
        <w:t xml:space="preserve">hyresändringarna </w:t>
      </w:r>
      <w:r w:rsidRPr="00411BC8">
        <w:t xml:space="preserve">får </w:t>
      </w:r>
      <w:r w:rsidR="00AC77DF" w:rsidRPr="00411BC8">
        <w:t>prövas</w:t>
      </w:r>
      <w:r w:rsidRPr="00411BC8">
        <w:t xml:space="preserve"> av en särskild skiljeman som utses av hyresnämnden. Hyres</w:t>
      </w:r>
      <w:r w:rsidR="00663F46" w:rsidRPr="00411BC8">
        <w:softHyphen/>
      </w:r>
      <w:r w:rsidRPr="00411BC8">
        <w:t>nämn</w:t>
      </w:r>
      <w:r w:rsidR="009478EA" w:rsidRPr="00411BC8">
        <w:softHyphen/>
      </w:r>
      <w:r w:rsidRPr="00411BC8">
        <w:t>den bör ha möjlighet att, efter ett föreläggande om komplettering</w:t>
      </w:r>
      <w:r>
        <w:t xml:space="preserve">, avvisa en ansökan som inte uppfyller dessa krav. </w:t>
      </w:r>
    </w:p>
    <w:p w14:paraId="0F22286B" w14:textId="77777777" w:rsidR="00A3259B" w:rsidRDefault="00D32DA9" w:rsidP="00A3259B">
      <w:pPr>
        <w:pStyle w:val="Brdtextmedindrag"/>
      </w:pPr>
      <w:r>
        <w:t xml:space="preserve">I promemorian föreslås att hyresnämnden i ett ärende om att utse en skiljeman ska kunna medla mellan parterna om båda parter begär det. </w:t>
      </w:r>
      <w:r w:rsidRPr="00E273D8">
        <w:rPr>
          <w:i/>
          <w:iCs/>
        </w:rPr>
        <w:t>Hyresnämn</w:t>
      </w:r>
      <w:r>
        <w:rPr>
          <w:i/>
          <w:iCs/>
        </w:rPr>
        <w:softHyphen/>
      </w:r>
      <w:r w:rsidRPr="00E273D8">
        <w:rPr>
          <w:i/>
          <w:iCs/>
        </w:rPr>
        <w:t>den i Stockholm</w:t>
      </w:r>
      <w:r>
        <w:t xml:space="preserve"> ifrågasätter om det finns ett behov av medling i hyres</w:t>
      </w:r>
      <w:r>
        <w:softHyphen/>
        <w:t xml:space="preserve">nämnden med hänsyn till att även skiljemannen har möjlighet att medla mellan parterna, och pekar på att sådan medling kan komma att bli resurskrävande för nämnderna. </w:t>
      </w:r>
    </w:p>
    <w:p w14:paraId="2C754BEB" w14:textId="0D87BA5C" w:rsidR="00A3259B" w:rsidRDefault="00D32DA9" w:rsidP="00A3259B">
      <w:pPr>
        <w:pStyle w:val="Brdtextmedindrag"/>
      </w:pPr>
      <w:r>
        <w:t>Medling är en viktig del av hyresnämndernas verksamhet och det före</w:t>
      </w:r>
      <w:r>
        <w:softHyphen/>
        <w:t>kommer redan i dag att nämnderna medlar mellan de kollektivt förhand</w:t>
      </w:r>
      <w:r>
        <w:softHyphen/>
        <w:t xml:space="preserve">lande parterna sedan en strandad förhandling hänskjutits till nämnden. Om båda parterna </w:t>
      </w:r>
      <w:r w:rsidR="00663F46">
        <w:t>i ett ärende om att utse en skiljeman önskar att hyres</w:t>
      </w:r>
      <w:r w:rsidR="00663F46">
        <w:softHyphen/>
        <w:t>nämnden ska medla i hyrestvisten mellan dem</w:t>
      </w:r>
      <w:r>
        <w:t>, talar det för att det finns förutsättningar att lösa tvisten utan att en skiljeman utses. Regeringen anser därför att det bör finnas en möjlig</w:t>
      </w:r>
      <w:r>
        <w:softHyphen/>
        <w:t>het till medling i hyres</w:t>
      </w:r>
      <w:r>
        <w:softHyphen/>
        <w:t>nämnden i enlighet med förslaget i</w:t>
      </w:r>
      <w:r w:rsidRPr="00472BBC">
        <w:t xml:space="preserve"> </w:t>
      </w:r>
      <w:r>
        <w:t>promemorian. Om medling begärs bör det anges i ansökan om att hyres</w:t>
      </w:r>
      <w:r>
        <w:softHyphen/>
        <w:t>nämn</w:t>
      </w:r>
      <w:r>
        <w:softHyphen/>
        <w:t xml:space="preserve">den ska utse en skiljeman. </w:t>
      </w:r>
    </w:p>
    <w:p w14:paraId="2AEE2EF2" w14:textId="28DCB016" w:rsidR="00A3259B" w:rsidRDefault="00D32DA9" w:rsidP="00A3259B">
      <w:pPr>
        <w:pStyle w:val="Brdtextmedindrag"/>
      </w:pPr>
      <w:r>
        <w:t>I ärenden om att utse en skiljeman bör reglerna om hyres</w:t>
      </w:r>
      <w:r>
        <w:softHyphen/>
        <w:t>nämndens sammansättning i 5 § lagen om arrendenämnder och hyres</w:t>
      </w:r>
      <w:r>
        <w:softHyphen/>
        <w:t>nämn</w:t>
      </w:r>
      <w:r>
        <w:softHyphen/>
        <w:t>der tilläm</w:t>
      </w:r>
      <w:r w:rsidR="00581ECC">
        <w:softHyphen/>
      </w:r>
      <w:r>
        <w:t>p</w:t>
      </w:r>
      <w:r>
        <w:softHyphen/>
        <w:t>as. Sådana ärenden kommer i regel att vara okomplicerade och ska inte innefatta någon sakprövning av parternas förhandlingstvist. De bör därför som utgångs</w:t>
      </w:r>
      <w:r>
        <w:softHyphen/>
        <w:t>punkt kunna avgöras av ett hyresråd ensamt. Det bör i regel inte finnas något behov av att hålla sammanträde i ett sådant ärende. Om parterna har begärt medling bör dock utgångspunkten vara att det ska hållas ett sammanträde. Det kan då finnas skäl för intresse</w:t>
      </w:r>
      <w:r>
        <w:softHyphen/>
        <w:t>ledamöter att delta. Ett medlingssammanträde är inte offentligt (se 12</w:t>
      </w:r>
      <w:r w:rsidR="0006229C">
        <w:t> </w:t>
      </w:r>
      <w:r>
        <w:t>b</w:t>
      </w:r>
      <w:r w:rsidR="0006229C">
        <w:t> </w:t>
      </w:r>
      <w:r>
        <w:t>§ lagen om arrende</w:t>
      </w:r>
      <w:r w:rsidR="0006229C">
        <w:softHyphen/>
      </w:r>
      <w:r>
        <w:t xml:space="preserve">nämnder och hyresnämnder). </w:t>
      </w:r>
    </w:p>
    <w:p w14:paraId="0E8BB2B7" w14:textId="77777777" w:rsidR="00A3259B" w:rsidRDefault="00D32DA9" w:rsidP="00A3259B">
      <w:pPr>
        <w:pStyle w:val="Brdtextmedindrag"/>
      </w:pPr>
      <w:r>
        <w:t>Som framhålls ovan är det viktigt att tvister gällande de årliga hyres</w:t>
      </w:r>
      <w:r>
        <w:softHyphen/>
        <w:t xml:space="preserve">justeringarna kan avgöras snabbt. Ett </w:t>
      </w:r>
      <w:r w:rsidRPr="004E058E">
        <w:t xml:space="preserve">ärende om </w:t>
      </w:r>
      <w:r>
        <w:t xml:space="preserve">att </w:t>
      </w:r>
      <w:r w:rsidRPr="004E058E">
        <w:t xml:space="preserve">utse </w:t>
      </w:r>
      <w:r>
        <w:t xml:space="preserve">en </w:t>
      </w:r>
      <w:r w:rsidRPr="004E058E">
        <w:t>skilje</w:t>
      </w:r>
      <w:r>
        <w:softHyphen/>
      </w:r>
      <w:r w:rsidRPr="004E058E">
        <w:t xml:space="preserve">man </w:t>
      </w:r>
      <w:r>
        <w:t>bör därför</w:t>
      </w:r>
      <w:r w:rsidRPr="004E058E">
        <w:t xml:space="preserve"> hanteras särskilt skyndsamt</w:t>
      </w:r>
      <w:r>
        <w:t xml:space="preserve">. Om hyresnämnden ska medla mellan parterna bör en något längre handläggningstid godtas. </w:t>
      </w:r>
    </w:p>
    <w:p w14:paraId="2053BDD2" w14:textId="77777777" w:rsidR="00A3259B" w:rsidRDefault="00D32DA9" w:rsidP="00A3259B">
      <w:pPr>
        <w:pStyle w:val="Brdtextmedindrag"/>
      </w:pPr>
      <w:r>
        <w:t>Reglerna om att v</w:t>
      </w:r>
      <w:r w:rsidRPr="008D726C">
        <w:t xml:space="preserve">ardera parten ska svara för sina kostnader i </w:t>
      </w:r>
      <w:r>
        <w:t>hyres</w:t>
      </w:r>
      <w:r>
        <w:softHyphen/>
      </w:r>
      <w:r w:rsidRPr="008D726C">
        <w:t>nämn</w:t>
      </w:r>
      <w:r>
        <w:softHyphen/>
      </w:r>
      <w:r w:rsidRPr="008D726C">
        <w:t>den</w:t>
      </w:r>
      <w:r>
        <w:t xml:space="preserve"> bör gälla även för ärenden om att utse en skiljeman (se 19 c § lagen om arrendenämnder och hyresnämnder). </w:t>
      </w:r>
    </w:p>
    <w:p w14:paraId="47A5E2A0" w14:textId="77777777" w:rsidR="00A3259B" w:rsidRDefault="00D32DA9" w:rsidP="00A3259B">
      <w:pPr>
        <w:pStyle w:val="Rubrik5utannumrering"/>
      </w:pPr>
      <w:r>
        <w:t>En skiljeman ska vara lämplig för uppdraget</w:t>
      </w:r>
    </w:p>
    <w:p w14:paraId="41F3FCF3" w14:textId="129EB3B3" w:rsidR="00A3259B" w:rsidRDefault="00D32DA9" w:rsidP="00A3259B">
      <w:pPr>
        <w:pStyle w:val="Brdtext"/>
        <w:rPr>
          <w:spacing w:val="-4"/>
        </w:rPr>
      </w:pPr>
      <w:r>
        <w:t xml:space="preserve">En grundläggande </w:t>
      </w:r>
      <w:r w:rsidR="001636E2">
        <w:t>förutsättning</w:t>
      </w:r>
      <w:r>
        <w:t xml:space="preserve"> bör vara att den som utses till skiljeman ska vara </w:t>
      </w:r>
      <w:r w:rsidRPr="00776301">
        <w:t>opartisk</w:t>
      </w:r>
      <w:r>
        <w:t xml:space="preserve"> och </w:t>
      </w:r>
      <w:r w:rsidRPr="00776301">
        <w:t xml:space="preserve">oberoende </w:t>
      </w:r>
      <w:r>
        <w:rPr>
          <w:spacing w:val="-4"/>
        </w:rPr>
        <w:t>i förhållande till bl.a. parterna i förhand</w:t>
      </w:r>
      <w:r>
        <w:rPr>
          <w:spacing w:val="-4"/>
        </w:rPr>
        <w:softHyphen/>
        <w:t>lings</w:t>
      </w:r>
      <w:r>
        <w:rPr>
          <w:spacing w:val="-4"/>
        </w:rPr>
        <w:softHyphen/>
        <w:t>tvisten och parts</w:t>
      </w:r>
      <w:r>
        <w:rPr>
          <w:spacing w:val="-4"/>
        </w:rPr>
        <w:softHyphen/>
        <w:t>orga</w:t>
      </w:r>
      <w:r>
        <w:rPr>
          <w:spacing w:val="-4"/>
        </w:rPr>
        <w:softHyphen/>
        <w:t xml:space="preserve">nisationerna på hyresmarknaden. </w:t>
      </w:r>
    </w:p>
    <w:p w14:paraId="483BD489" w14:textId="77777777" w:rsidR="00A3259B" w:rsidRDefault="00D32DA9" w:rsidP="00A3259B">
      <w:pPr>
        <w:pStyle w:val="Brdtextmedindrag"/>
        <w:rPr>
          <w:spacing w:val="-4"/>
        </w:rPr>
      </w:pPr>
      <w:r>
        <w:rPr>
          <w:spacing w:val="-4"/>
        </w:rPr>
        <w:t>Skiljemannen bör</w:t>
      </w:r>
      <w:r w:rsidRPr="00776301">
        <w:t xml:space="preserve"> </w:t>
      </w:r>
      <w:r>
        <w:t>även</w:t>
      </w:r>
      <w:r w:rsidRPr="00776301">
        <w:t xml:space="preserve"> i övrigt </w:t>
      </w:r>
      <w:r>
        <w:t xml:space="preserve">vara </w:t>
      </w:r>
      <w:r w:rsidRPr="00776301">
        <w:t xml:space="preserve">lämplig för uppdraget. </w:t>
      </w:r>
      <w:r>
        <w:rPr>
          <w:spacing w:val="-4"/>
        </w:rPr>
        <w:t>Den som utses till skiljeman bör exempelvis ha god kännedom om det hyres</w:t>
      </w:r>
      <w:r>
        <w:rPr>
          <w:spacing w:val="-4"/>
        </w:rPr>
        <w:softHyphen/>
        <w:t>rättsliga regel</w:t>
      </w:r>
      <w:r>
        <w:rPr>
          <w:spacing w:val="-4"/>
        </w:rPr>
        <w:softHyphen/>
        <w:t xml:space="preserve">systemet och om hyresmarknaden och dess funktionssätt. </w:t>
      </w:r>
      <w:r w:rsidRPr="00D34B31">
        <w:rPr>
          <w:spacing w:val="-4"/>
        </w:rPr>
        <w:t>Exempel på perso</w:t>
      </w:r>
      <w:r>
        <w:rPr>
          <w:spacing w:val="-4"/>
        </w:rPr>
        <w:softHyphen/>
      </w:r>
      <w:r w:rsidRPr="00D34B31">
        <w:rPr>
          <w:spacing w:val="-4"/>
        </w:rPr>
        <w:t xml:space="preserve">ner som normalt </w:t>
      </w:r>
      <w:r>
        <w:rPr>
          <w:spacing w:val="-4"/>
        </w:rPr>
        <w:t xml:space="preserve">bör anses lämpliga </w:t>
      </w:r>
      <w:r w:rsidRPr="00D34B31">
        <w:rPr>
          <w:spacing w:val="-4"/>
        </w:rPr>
        <w:t>är hyresråd, före detta hyresråd, domare eller före detta domare med erfarenhet av att pröva hyrestvister.</w:t>
      </w:r>
      <w:r>
        <w:rPr>
          <w:spacing w:val="-4"/>
        </w:rPr>
        <w:t xml:space="preserve"> I linje med vad </w:t>
      </w:r>
      <w:r>
        <w:rPr>
          <w:i/>
          <w:iCs/>
          <w:spacing w:val="-4"/>
        </w:rPr>
        <w:t>H</w:t>
      </w:r>
      <w:r w:rsidRPr="002865F7">
        <w:rPr>
          <w:i/>
          <w:iCs/>
          <w:spacing w:val="-4"/>
        </w:rPr>
        <w:t>yresnämnden i Västerås</w:t>
      </w:r>
      <w:r>
        <w:rPr>
          <w:spacing w:val="-4"/>
        </w:rPr>
        <w:t xml:space="preserve"> anför finns det dock inte skäl för en strikt av</w:t>
      </w:r>
      <w:r>
        <w:rPr>
          <w:spacing w:val="-4"/>
        </w:rPr>
        <w:softHyphen/>
        <w:t xml:space="preserve">gränsning till dessa kategorier. Även exempelvis en advokat, eller annan jurist, med erfarenhet av hyrestvister bör kunna anses lämplig. </w:t>
      </w:r>
    </w:p>
    <w:p w14:paraId="3A5578F1" w14:textId="58D6AD2B" w:rsidR="00A3259B" w:rsidRDefault="00D32DA9" w:rsidP="00A3259B">
      <w:pPr>
        <w:pStyle w:val="Brdtextmedindrag"/>
      </w:pPr>
      <w:r>
        <w:rPr>
          <w:spacing w:val="-4"/>
        </w:rPr>
        <w:t>Några hyresnämnder framhåll</w:t>
      </w:r>
      <w:r w:rsidR="001636E2">
        <w:rPr>
          <w:spacing w:val="-4"/>
        </w:rPr>
        <w:t>er</w:t>
      </w:r>
      <w:r>
        <w:rPr>
          <w:spacing w:val="-4"/>
        </w:rPr>
        <w:t xml:space="preserve"> att det kan uppkomma jävsproblematik om ett hyresråd utses att vara skiljeman i en tvist som </w:t>
      </w:r>
      <w:r>
        <w:t xml:space="preserve">avser en ort som ligger inom den egna nämndens upptagningsområde. Regeringen föreslår dock att en skiljeman endast ska </w:t>
      </w:r>
      <w:r w:rsidR="00663F46">
        <w:t xml:space="preserve">kunna </w:t>
      </w:r>
      <w:r>
        <w:t>pröva tvister som rör de årliga hyres</w:t>
      </w:r>
      <w:r>
        <w:softHyphen/>
        <w:t>ändringarna och inte sådana bruksvärdes</w:t>
      </w:r>
      <w:r>
        <w:softHyphen/>
        <w:t>tvister som prövas av hyres</w:t>
      </w:r>
      <w:r w:rsidR="00663F46">
        <w:softHyphen/>
      </w:r>
      <w:r>
        <w:t xml:space="preserve">nämnderna. </w:t>
      </w:r>
      <w:bookmarkStart w:id="25" w:name="_Hlk103170015"/>
      <w:r>
        <w:t>Det förhållandet att ett hyresråd har prövat en bruks</w:t>
      </w:r>
      <w:r>
        <w:softHyphen/>
        <w:t>värdestvist gällande hyrorna för vissa lägenheter bör därför typiskt sett inte innebära att personen är jävig att som skilje</w:t>
      </w:r>
      <w:r>
        <w:softHyphen/>
        <w:t>man avgöra en tvist om den årliga hyresändringen för samma lägenheter.</w:t>
      </w:r>
      <w:bookmarkEnd w:id="25"/>
      <w:r>
        <w:t xml:space="preserve"> Omständigheterna i det en</w:t>
      </w:r>
      <w:r>
        <w:softHyphen/>
        <w:t>skil</w:t>
      </w:r>
      <w:r>
        <w:softHyphen/>
        <w:t xml:space="preserve">da fallet kan </w:t>
      </w:r>
      <w:r w:rsidR="001636E2">
        <w:t xml:space="preserve">emellertid </w:t>
      </w:r>
      <w:r>
        <w:t>vara sådana att det är olämpligt att utse någon till skilje</w:t>
      </w:r>
      <w:r>
        <w:softHyphen/>
        <w:t xml:space="preserve">man som tidigare prövat en tvist mellan samma parter. I linje med det anförda bör den som i egenskap av skiljeman har prövat en tvist om hyrorna för vissa lägenheter typiskt sett inte anses </w:t>
      </w:r>
      <w:r w:rsidRPr="00EE2538">
        <w:t>jävig i en senare bruks</w:t>
      </w:r>
      <w:r>
        <w:softHyphen/>
      </w:r>
      <w:r w:rsidRPr="00EE2538">
        <w:t>värdestvist avseende hyrorna för samma lägen</w:t>
      </w:r>
      <w:r>
        <w:softHyphen/>
      </w:r>
      <w:r w:rsidRPr="00EE2538">
        <w:t xml:space="preserve">heter. </w:t>
      </w:r>
    </w:p>
    <w:p w14:paraId="7C0D81F9" w14:textId="77777777" w:rsidR="00A3259B" w:rsidRPr="00F4533D" w:rsidRDefault="00D32DA9" w:rsidP="00A3259B">
      <w:pPr>
        <w:pStyle w:val="Brdtextmedindrag"/>
        <w:rPr>
          <w:spacing w:val="-4"/>
        </w:rPr>
      </w:pPr>
      <w:r>
        <w:rPr>
          <w:spacing w:val="-4"/>
        </w:rPr>
        <w:t>Hyresnämnden bör ge parterna möjlighet att lämna synpunkter på valet av skiljeman. Om parterna är ense om att en viss person ska utses bör den perso</w:t>
      </w:r>
      <w:r>
        <w:rPr>
          <w:spacing w:val="-4"/>
        </w:rPr>
        <w:softHyphen/>
        <w:t xml:space="preserve">nen normalt kunna väljas. </w:t>
      </w:r>
    </w:p>
    <w:p w14:paraId="2D403827" w14:textId="77777777" w:rsidR="00A3259B" w:rsidRDefault="00D32DA9" w:rsidP="00A3259B">
      <w:pPr>
        <w:pStyle w:val="Rubrik5utannumrering"/>
      </w:pPr>
      <w:r>
        <w:t xml:space="preserve">Entledigande av en skiljeman </w:t>
      </w:r>
    </w:p>
    <w:p w14:paraId="13B6EC0A" w14:textId="4F6A9732" w:rsidR="00A3259B" w:rsidRPr="0000458A" w:rsidRDefault="00D32DA9" w:rsidP="00A3259B">
      <w:pPr>
        <w:pStyle w:val="Brdtextmedindrag"/>
        <w:ind w:firstLine="0"/>
      </w:pPr>
      <w:r>
        <w:t>Om e</w:t>
      </w:r>
      <w:r w:rsidRPr="00597BEF">
        <w:t xml:space="preserve">n skiljeman inte </w:t>
      </w:r>
      <w:r>
        <w:t>längre kan anses</w:t>
      </w:r>
      <w:r w:rsidRPr="00597BEF">
        <w:t xml:space="preserve"> lämplig eller av någon annan orsak bör skiljas från uppdraget </w:t>
      </w:r>
      <w:r>
        <w:t>bör hyresnämnden ha möjlighet att entlediga honom eller henne och samtidigt utse en ny skiljeman. En ansökan om entledigande bör kunna göras av skiljemannen eller någon av parterna</w:t>
      </w:r>
      <w:r w:rsidRPr="000B344D">
        <w:t>.</w:t>
      </w:r>
      <w:r>
        <w:t xml:space="preserve"> Ent</w:t>
      </w:r>
      <w:r w:rsidR="00581ECC">
        <w:softHyphen/>
      </w:r>
      <w:r>
        <w:t>ledigande bör kunna ske exempelvis om</w:t>
      </w:r>
      <w:r w:rsidRPr="000B344D">
        <w:t xml:space="preserve"> skiljemannen på grund av </w:t>
      </w:r>
      <w:r>
        <w:t>person</w:t>
      </w:r>
      <w:r w:rsidR="00581ECC">
        <w:softHyphen/>
      </w:r>
      <w:r>
        <w:t>liga förhållanden inte kan fullgöra uppdraget eller om skiljemannen inte längre är att betrakta som opartisk eller oberoende. De regler om hyres</w:t>
      </w:r>
      <w:r>
        <w:softHyphen/>
        <w:t>nämndens sammansättning och fördelning av parternas kostnader som föreslås gälla i ärenden om att utse en skiljeman bör gälla även i ären</w:t>
      </w:r>
      <w:r>
        <w:softHyphen/>
        <w:t xml:space="preserve">den om entledigande. Även sådana ärenden bör som utgångspunkt kunna avgöras av ett hyresråd ensamt och efter skriftlig handläggning. </w:t>
      </w:r>
    </w:p>
    <w:p w14:paraId="6B89F420" w14:textId="7FC6E51C" w:rsidR="00A3259B" w:rsidRDefault="00D32DA9" w:rsidP="00A3259B">
      <w:pPr>
        <w:pStyle w:val="Rubrik5utannumrering"/>
      </w:pPr>
      <w:r>
        <w:t>Beslut i ett ärende om skiljeman ska inte kunna överklagas</w:t>
      </w:r>
    </w:p>
    <w:p w14:paraId="26676E2E" w14:textId="77777777" w:rsidR="00A3259B" w:rsidRDefault="00D32DA9" w:rsidP="00A3259B">
      <w:pPr>
        <w:pStyle w:val="Brdtext"/>
      </w:pPr>
      <w:r>
        <w:t>I promemorian föreslås att hyresnämndens beslut i ett ärende om att utse eller entlediga en skiljeman inte ska kunna överklagas. Ingen av remiss</w:t>
      </w:r>
      <w:r>
        <w:softHyphen/>
        <w:t xml:space="preserve">instanserna framför några invändningar mot förslaget. </w:t>
      </w:r>
    </w:p>
    <w:p w14:paraId="68FAAC9B" w14:textId="4CF34B4E" w:rsidR="00A3259B" w:rsidRPr="00B86724" w:rsidRDefault="00D32DA9" w:rsidP="00A3259B">
      <w:pPr>
        <w:pStyle w:val="Brdtextmedindrag"/>
      </w:pPr>
      <w:r>
        <w:t>För att hyres</w:t>
      </w:r>
      <w:r>
        <w:softHyphen/>
        <w:t>nämnden ska kunna besluta om att utse en skiljeman förut</w:t>
      </w:r>
      <w:r>
        <w:softHyphen/>
        <w:t>sätts att parterna har avtalat om sådan tvistlösning och hyres</w:t>
      </w:r>
      <w:r>
        <w:softHyphen/>
        <w:t>nämndens beslut innebär inte något avgörande i sak av parternas förhand</w:t>
      </w:r>
      <w:r>
        <w:softHyphen/>
        <w:t>lingstvist. En enskild hyresgäst har vidare möjlighet att begära hyres</w:t>
      </w:r>
      <w:r>
        <w:softHyphen/>
        <w:t>nämndens pröv</w:t>
      </w:r>
      <w:r>
        <w:softHyphen/>
        <w:t>ning av en hyra som bestämts i en förhandlings</w:t>
      </w:r>
      <w:r>
        <w:softHyphen/>
        <w:t>överens</w:t>
      </w:r>
      <w:r>
        <w:softHyphen/>
        <w:t>kommelse som in</w:t>
      </w:r>
      <w:r>
        <w:softHyphen/>
        <w:t>gåtts efter tvistlösning av en skiljeman (</w:t>
      </w:r>
      <w:r w:rsidR="00AC77DF">
        <w:t xml:space="preserve">se </w:t>
      </w:r>
      <w:r>
        <w:t>22 § hyresförhandlings</w:t>
      </w:r>
      <w:r>
        <w:softHyphen/>
        <w:t>lagen). Mot denna bakgrund framstår ett över</w:t>
      </w:r>
      <w:r>
        <w:softHyphen/>
        <w:t>klagande</w:t>
      </w:r>
      <w:r>
        <w:softHyphen/>
        <w:t>förbud som lämp</w:t>
      </w:r>
      <w:r>
        <w:softHyphen/>
        <w:t xml:space="preserve">ligt. </w:t>
      </w:r>
    </w:p>
    <w:p w14:paraId="73BCA49A" w14:textId="77777777" w:rsidR="00A3259B" w:rsidRDefault="00D32DA9" w:rsidP="00A3259B">
      <w:pPr>
        <w:pStyle w:val="Rubrik5utannumrering"/>
      </w:pPr>
      <w:r>
        <w:t xml:space="preserve">Parternas förhandling ska anses fortsätta under den tid som tvistlösningsförfarandet pågår </w:t>
      </w:r>
    </w:p>
    <w:p w14:paraId="2703902C" w14:textId="037B2DFC" w:rsidR="00A3259B" w:rsidRDefault="00D32DA9" w:rsidP="00A3259B">
      <w:pPr>
        <w:pStyle w:val="Brdtextmedindrag"/>
        <w:ind w:firstLine="0"/>
      </w:pPr>
      <w:r>
        <w:t xml:space="preserve">Om en förhandling enligt hyresförhandlingslagen har avslutats utan att en </w:t>
      </w:r>
      <w:r w:rsidRPr="00CE1DC5">
        <w:t>förhand</w:t>
      </w:r>
      <w:r>
        <w:softHyphen/>
      </w:r>
      <w:r w:rsidRPr="00CE1DC5">
        <w:t>lings</w:t>
      </w:r>
      <w:r>
        <w:softHyphen/>
      </w:r>
      <w:r w:rsidRPr="00CE1DC5">
        <w:t>överenskommelse</w:t>
      </w:r>
      <w:r>
        <w:t xml:space="preserve"> träffats, har hyresvärden eller en enskild hyres</w:t>
      </w:r>
      <w:r>
        <w:softHyphen/>
        <w:t xml:space="preserve">gäst </w:t>
      </w:r>
      <w:r w:rsidRPr="00C5409F">
        <w:t>rätt att hos hyresnämnden ansöka om ändring av hyresvillkoren i den del som förhand</w:t>
      </w:r>
      <w:r>
        <w:softHyphen/>
      </w:r>
      <w:r w:rsidRPr="00C5409F">
        <w:t>lingen har avsett</w:t>
      </w:r>
      <w:r>
        <w:t xml:space="preserve"> (se 24 § första stycket hyres</w:t>
      </w:r>
      <w:r>
        <w:softHyphen/>
        <w:t>förhand</w:t>
      </w:r>
      <w:r>
        <w:softHyphen/>
        <w:t>lingslagen). En förhandling ska, o</w:t>
      </w:r>
      <w:r w:rsidRPr="00FA1AD4">
        <w:t xml:space="preserve">m parterna </w:t>
      </w:r>
      <w:r>
        <w:t>inte</w:t>
      </w:r>
      <w:r w:rsidRPr="00FA1AD4">
        <w:t xml:space="preserve"> enas om annat, anses avslutad när </w:t>
      </w:r>
      <w:r>
        <w:t xml:space="preserve">en </w:t>
      </w:r>
      <w:r w:rsidRPr="00FA1AD4">
        <w:t>part som har fullgjort sin förhandlings</w:t>
      </w:r>
      <w:r>
        <w:softHyphen/>
      </w:r>
      <w:r w:rsidRPr="00FA1AD4">
        <w:t>skyldighet</w:t>
      </w:r>
      <w:r>
        <w:t xml:space="preserve"> har gett</w:t>
      </w:r>
      <w:r w:rsidRPr="00FA1AD4">
        <w:t xml:space="preserve"> motparten skriftligt besked om att </w:t>
      </w:r>
      <w:r>
        <w:t xml:space="preserve">parten </w:t>
      </w:r>
      <w:r w:rsidRPr="00FA1AD4">
        <w:t>frånträder förhandlingen</w:t>
      </w:r>
      <w:r>
        <w:t xml:space="preserve"> (se 18 § första stycket hyresförhandlings</w:t>
      </w:r>
      <w:r>
        <w:softHyphen/>
        <w:t>lagen). Om en förhandling har av</w:t>
      </w:r>
      <w:r w:rsidR="0006229C">
        <w:softHyphen/>
      </w:r>
      <w:r>
        <w:t>slutats utan att en överenskommelse har träffats, har hyresvärden också rätt att förhandla hyran direkt med de enskilda hyresgästerna (jfr 23</w:t>
      </w:r>
      <w:r w:rsidR="0006229C">
        <w:t> </w:t>
      </w:r>
      <w:r>
        <w:t>§ hyres</w:t>
      </w:r>
      <w:r>
        <w:softHyphen/>
        <w:t xml:space="preserve">förhandlingslagen). </w:t>
      </w:r>
    </w:p>
    <w:p w14:paraId="4EBEB4EF" w14:textId="4144C8EC" w:rsidR="00A3259B" w:rsidRDefault="00D32DA9" w:rsidP="00A3259B">
      <w:pPr>
        <w:pStyle w:val="Brdtextmedindrag"/>
      </w:pPr>
      <w:r w:rsidRPr="00187EA3">
        <w:t>För att det föreslagna tvistlösningsförfarandet ska fungera på ett ända</w:t>
      </w:r>
      <w:r w:rsidRPr="00187EA3">
        <w:softHyphen/>
        <w:t>måls</w:t>
      </w:r>
      <w:r w:rsidRPr="00187EA3">
        <w:softHyphen/>
        <w:t xml:space="preserve">enligt sätt bör en part inte kunna </w:t>
      </w:r>
      <w:r w:rsidR="00216226" w:rsidRPr="00187EA3">
        <w:t xml:space="preserve">hindra </w:t>
      </w:r>
      <w:r w:rsidRPr="00187EA3">
        <w:t>en sådan tvistlösning genom att ensidigt avsluta förhandlingen och hänskjuta tvisten till hyresnämnden.</w:t>
      </w:r>
      <w:r>
        <w:t xml:space="preserve"> En part bör därför inte kunna avsluta förhand</w:t>
      </w:r>
      <w:r>
        <w:softHyphen/>
        <w:t>lingen ensidigt under den tid som parterna har möjlighet att ansöka om att hyres</w:t>
      </w:r>
      <w:r>
        <w:softHyphen/>
        <w:t>nämnden ska utse en skiljeman. En förhandling bör heller inte kunna av</w:t>
      </w:r>
      <w:r>
        <w:softHyphen/>
        <w:t>slutas ensidigt av en part under den tid som hyresnämnden handlägger ären</w:t>
      </w:r>
      <w:r>
        <w:softHyphen/>
        <w:t xml:space="preserve">det </w:t>
      </w:r>
      <w:r w:rsidR="00AC5183">
        <w:t>eller</w:t>
      </w:r>
      <w:r>
        <w:t xml:space="preserve"> under den tid som skiljemannen utför sitt uppdrag. Däremot kan parterna gemensamt avsluta förhandlingen när som helst genom att komma överens om detta eller genom att träffa en förhandlingsöverens</w:t>
      </w:r>
      <w:r>
        <w:softHyphen/>
        <w:t xml:space="preserve">kommelse i de frågor som tvisten rör. </w:t>
      </w:r>
    </w:p>
    <w:p w14:paraId="0B4FE9C2" w14:textId="50A1F7EA" w:rsidR="00C41CB9" w:rsidRDefault="00D32DA9" w:rsidP="00C41CB9">
      <w:pPr>
        <w:pStyle w:val="Brdtextmedindrag"/>
      </w:pPr>
      <w:r>
        <w:t>Några remissinstanser framhåller att det behövs ytterligare över</w:t>
      </w:r>
      <w:r>
        <w:softHyphen/>
        <w:t>vä</w:t>
      </w:r>
      <w:r>
        <w:softHyphen/>
        <w:t>gan</w:t>
      </w:r>
      <w:r>
        <w:softHyphen/>
        <w:t>den och förtydliganden när det gäller en parts möjlighet att ensidigt avsluta för</w:t>
      </w:r>
      <w:r>
        <w:softHyphen/>
        <w:t xml:space="preserve">handlingen efter det att en skiljeman </w:t>
      </w:r>
      <w:r w:rsidR="00AC77DF">
        <w:t>prövat</w:t>
      </w:r>
      <w:r>
        <w:t xml:space="preserve"> en tvist. Enligt regeringens förslag ska parterna vara skyldiga att ingå en förhandlings</w:t>
      </w:r>
      <w:r w:rsidR="00AC77DF">
        <w:softHyphen/>
      </w:r>
      <w:r>
        <w:t>överens</w:t>
      </w:r>
      <w:r>
        <w:softHyphen/>
        <w:t>kom</w:t>
      </w:r>
      <w:r>
        <w:softHyphen/>
        <w:t>melse i enlig</w:t>
      </w:r>
      <w:r>
        <w:softHyphen/>
        <w:t>het med skiljemannens rekommendation. I regel finns det därför inte något behov för en part att kunna avsluta förhand</w:t>
      </w:r>
      <w:r>
        <w:softHyphen/>
        <w:t xml:space="preserve">lingen efter det att tvisten </w:t>
      </w:r>
      <w:r w:rsidR="00AC77DF">
        <w:t>prövats</w:t>
      </w:r>
      <w:r>
        <w:t>. I vissa situationer kan dock ett sådant behov upp</w:t>
      </w:r>
      <w:r>
        <w:softHyphen/>
        <w:t>komma. Exempelvis framstår det som motiverat att hyresvär</w:t>
      </w:r>
      <w:r>
        <w:softHyphen/>
        <w:t>den har möjlighet att avsluta förhand</w:t>
      </w:r>
      <w:r>
        <w:softHyphen/>
        <w:t>lingen om hyresgästorganisationen under</w:t>
      </w:r>
      <w:r>
        <w:softHyphen/>
        <w:t>låter att medverka till att träffa en förhand</w:t>
      </w:r>
      <w:r>
        <w:softHyphen/>
        <w:t>lingsöverenskommelse. Hyres</w:t>
      </w:r>
      <w:r>
        <w:softHyphen/>
        <w:t>vär</w:t>
      </w:r>
      <w:r>
        <w:softHyphen/>
        <w:t>den bör i en sådan situation kunna förhandla hyrorna med de enskilda hyres</w:t>
      </w:r>
      <w:r>
        <w:softHyphen/>
        <w:t>gästerna eller hän</w:t>
      </w:r>
      <w:r>
        <w:softHyphen/>
        <w:t>skjuta tvisten till hyresnämnden. Hinder för en part att ensidigt avsluta förhandlingen bör därför gälla endast så länge som skilje</w:t>
      </w:r>
      <w:r w:rsidR="00663F46">
        <w:softHyphen/>
      </w:r>
      <w:r>
        <w:t>mannen utför sitt uppdrag, i enlighet med prome</w:t>
      </w:r>
      <w:r>
        <w:softHyphen/>
        <w:t>morians förslag.</w:t>
      </w:r>
      <w:bookmarkStart w:id="26" w:name="_Toc105059814"/>
    </w:p>
    <w:p w14:paraId="22D15D5A" w14:textId="0840BACB" w:rsidR="00A3259B" w:rsidRPr="00E436A4" w:rsidRDefault="00D32DA9" w:rsidP="00C41CB9">
      <w:pPr>
        <w:pStyle w:val="Rubrik2"/>
      </w:pPr>
      <w:bookmarkStart w:id="27" w:name="_Toc108083571"/>
      <w:r w:rsidRPr="00E436A4">
        <w:t>Förfarandet hos skiljemannen</w:t>
      </w:r>
      <w:bookmarkEnd w:id="26"/>
      <w:bookmarkEnd w:id="27"/>
    </w:p>
    <w:p w14:paraId="54F6F9D8" w14:textId="77777777" w:rsidR="00A3259B" w:rsidRPr="00E436A4" w:rsidRDefault="00D32DA9" w:rsidP="00A3259B">
      <w:pPr>
        <w:pStyle w:val="Brdtextmedindragram"/>
        <w:ind w:firstLine="0"/>
      </w:pPr>
      <w:r w:rsidRPr="00E436A4">
        <w:rPr>
          <w:b/>
          <w:bCs/>
        </w:rPr>
        <w:t>Regeringens förslag:</w:t>
      </w:r>
      <w:r w:rsidRPr="00E436A4">
        <w:t xml:space="preserve"> </w:t>
      </w:r>
      <w:r>
        <w:t>S</w:t>
      </w:r>
      <w:r w:rsidRPr="00E436A4">
        <w:t xml:space="preserve">kiljemannen ska handlägga tvisten opartiskt, ändamålsenligt och snabbt. </w:t>
      </w:r>
    </w:p>
    <w:p w14:paraId="21DBBD7F" w14:textId="1043289E" w:rsidR="00A3259B" w:rsidRDefault="00D32DA9" w:rsidP="00A3259B">
      <w:pPr>
        <w:pStyle w:val="Brdtextmedindragram"/>
      </w:pPr>
      <w:r w:rsidRPr="00F02513">
        <w:t xml:space="preserve">En part ska till skiljemannen ange sina yrkanden och de </w:t>
      </w:r>
      <w:r>
        <w:t>omständig</w:t>
      </w:r>
      <w:r>
        <w:softHyphen/>
      </w:r>
      <w:r w:rsidRPr="00F02513">
        <w:t xml:space="preserve">heter och den utredning som parten åberopar. </w:t>
      </w:r>
      <w:r>
        <w:t>Parternas s</w:t>
      </w:r>
      <w:r w:rsidRPr="00F02513">
        <w:t>kriftlig</w:t>
      </w:r>
      <w:r>
        <w:t>a</w:t>
      </w:r>
      <w:r w:rsidRPr="00F02513">
        <w:t xml:space="preserve"> utred</w:t>
      </w:r>
      <w:r>
        <w:softHyphen/>
      </w:r>
      <w:r w:rsidRPr="00F02513">
        <w:t>ning ska lämnas till skiljemannen.</w:t>
      </w:r>
      <w:r>
        <w:t xml:space="preserve"> En p</w:t>
      </w:r>
      <w:r w:rsidRPr="00F02513">
        <w:t xml:space="preserve">art ska få del av </w:t>
      </w:r>
      <w:r w:rsidR="00663F46">
        <w:t xml:space="preserve">det </w:t>
      </w:r>
      <w:r w:rsidRPr="00F02513">
        <w:t xml:space="preserve">material som </w:t>
      </w:r>
      <w:r>
        <w:t>den andra parten har lämnat till skiljemannen och</w:t>
      </w:r>
      <w:r w:rsidRPr="00F02513">
        <w:t xml:space="preserve"> ges tillfälle att yttra sig över materialet</w:t>
      </w:r>
      <w:r w:rsidRPr="00A64C62">
        <w:t xml:space="preserve"> </w:t>
      </w:r>
      <w:r w:rsidRPr="00F02513">
        <w:t>i den om</w:t>
      </w:r>
      <w:r w:rsidRPr="00F02513">
        <w:softHyphen/>
        <w:t>fattning som det behövs.</w:t>
      </w:r>
    </w:p>
    <w:p w14:paraId="06016571" w14:textId="77777777" w:rsidR="00A3259B" w:rsidRPr="00E436A4" w:rsidRDefault="00D32DA9" w:rsidP="00A3259B">
      <w:pPr>
        <w:pStyle w:val="Brdtextmedindragram"/>
      </w:pPr>
      <w:r>
        <w:t>E</w:t>
      </w:r>
      <w:r w:rsidRPr="00E436A4">
        <w:t xml:space="preserve">tt sammanträde </w:t>
      </w:r>
      <w:r>
        <w:t xml:space="preserve">ska hållas </w:t>
      </w:r>
      <w:r w:rsidRPr="00E436A4">
        <w:t>om det behövs.</w:t>
      </w:r>
    </w:p>
    <w:p w14:paraId="7E9D4B48" w14:textId="77777777" w:rsidR="00A3259B" w:rsidRDefault="00D32DA9" w:rsidP="00A3259B">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E436A4">
        <w:rPr>
          <w:rFonts w:ascii="Times New Roman" w:hAnsi="Times New Roman"/>
          <w:sz w:val="20"/>
        </w:rPr>
        <w:t xml:space="preserve">Skiljemannen ska medla mellan parterna </w:t>
      </w:r>
      <w:r>
        <w:rPr>
          <w:rFonts w:ascii="Times New Roman" w:hAnsi="Times New Roman"/>
          <w:sz w:val="20"/>
        </w:rPr>
        <w:t xml:space="preserve">om </w:t>
      </w:r>
      <w:r w:rsidRPr="00E436A4">
        <w:rPr>
          <w:rFonts w:ascii="Times New Roman" w:hAnsi="Times New Roman"/>
          <w:sz w:val="20"/>
        </w:rPr>
        <w:t xml:space="preserve">båda parter begär det. </w:t>
      </w:r>
    </w:p>
    <w:p w14:paraId="735E01F0" w14:textId="77777777" w:rsidR="00A3259B" w:rsidRPr="00E436A4" w:rsidRDefault="00D32DA9" w:rsidP="00A3259B">
      <w:pPr>
        <w:pStyle w:val="Brdtextmedindragram"/>
      </w:pPr>
      <w:r w:rsidRPr="00E436A4">
        <w:t>Om en skiljeman handlägger flera tvister som avser samma ort</w:t>
      </w:r>
      <w:r>
        <w:t>,</w:t>
      </w:r>
      <w:r w:rsidRPr="00E436A4">
        <w:t xml:space="preserve"> ska tvisterna få handläggas </w:t>
      </w:r>
      <w:r>
        <w:t>tillsammans</w:t>
      </w:r>
      <w:r w:rsidRPr="00E436A4">
        <w:t xml:space="preserve"> om det begärs av en part och är lämpligt med hänsyn till de omständigheter </w:t>
      </w:r>
      <w:r>
        <w:t xml:space="preserve">och den utredning </w:t>
      </w:r>
      <w:r w:rsidRPr="00E436A4">
        <w:t>som parterna har åberopat.</w:t>
      </w:r>
    </w:p>
    <w:p w14:paraId="787D4CE5" w14:textId="77777777" w:rsidR="00A3259B" w:rsidRDefault="00D32DA9" w:rsidP="00A3259B">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E436A4">
        <w:rPr>
          <w:rFonts w:ascii="Times New Roman" w:hAnsi="Times New Roman"/>
          <w:sz w:val="20"/>
        </w:rPr>
        <w:t>Skiljemannen ska kunna anlita en ekonomisk expert som biträde om båda parter begär det. Skiljemannen ska också i andra fall få anlita en sådan expert om det kan antas vara till fördel för prövning</w:t>
      </w:r>
      <w:r>
        <w:rPr>
          <w:rFonts w:ascii="Times New Roman" w:hAnsi="Times New Roman"/>
          <w:sz w:val="20"/>
        </w:rPr>
        <w:t>en</w:t>
      </w:r>
      <w:r w:rsidRPr="00E436A4">
        <w:rPr>
          <w:rFonts w:ascii="Times New Roman" w:hAnsi="Times New Roman"/>
          <w:sz w:val="20"/>
        </w:rPr>
        <w:t xml:space="preserve">. </w:t>
      </w:r>
    </w:p>
    <w:p w14:paraId="79FBDF01" w14:textId="77777777" w:rsidR="00A3259B" w:rsidRPr="00E436A4" w:rsidRDefault="00D32DA9" w:rsidP="00A3259B">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Pr>
          <w:rFonts w:ascii="Times New Roman" w:hAnsi="Times New Roman"/>
          <w:sz w:val="20"/>
        </w:rPr>
        <w:t>S</w:t>
      </w:r>
      <w:r w:rsidRPr="00E436A4">
        <w:rPr>
          <w:rFonts w:ascii="Times New Roman" w:hAnsi="Times New Roman"/>
          <w:sz w:val="20"/>
        </w:rPr>
        <w:t>kiljemannens prövning av tvisten ska ske inom ram</w:t>
      </w:r>
      <w:r>
        <w:rPr>
          <w:rFonts w:ascii="Times New Roman" w:hAnsi="Times New Roman"/>
          <w:sz w:val="20"/>
        </w:rPr>
        <w:t>arna</w:t>
      </w:r>
      <w:r w:rsidRPr="00E436A4">
        <w:rPr>
          <w:rFonts w:ascii="Times New Roman" w:hAnsi="Times New Roman"/>
          <w:sz w:val="20"/>
        </w:rPr>
        <w:t xml:space="preserve"> för parter</w:t>
      </w:r>
      <w:r>
        <w:rPr>
          <w:rFonts w:ascii="Times New Roman" w:hAnsi="Times New Roman"/>
          <w:sz w:val="20"/>
        </w:rPr>
        <w:softHyphen/>
      </w:r>
      <w:r w:rsidRPr="00E436A4">
        <w:rPr>
          <w:rFonts w:ascii="Times New Roman" w:hAnsi="Times New Roman"/>
          <w:sz w:val="20"/>
        </w:rPr>
        <w:t>nas yrkanden och de omständigheter som de har åberopat.</w:t>
      </w:r>
    </w:p>
    <w:p w14:paraId="4EA72645" w14:textId="75B68A81" w:rsidR="00A3259B" w:rsidRPr="00E436A4" w:rsidRDefault="00D32DA9" w:rsidP="00A3259B">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E436A4">
        <w:rPr>
          <w:rFonts w:ascii="Times New Roman" w:hAnsi="Times New Roman"/>
          <w:sz w:val="20"/>
        </w:rPr>
        <w:t>Skiljemannen</w:t>
      </w:r>
      <w:r>
        <w:rPr>
          <w:rFonts w:ascii="Times New Roman" w:hAnsi="Times New Roman"/>
          <w:sz w:val="20"/>
        </w:rPr>
        <w:t>s</w:t>
      </w:r>
      <w:r w:rsidRPr="00E436A4">
        <w:rPr>
          <w:rFonts w:ascii="Times New Roman" w:hAnsi="Times New Roman"/>
          <w:sz w:val="20"/>
        </w:rPr>
        <w:t xml:space="preserve"> rekommendation till parterna ska vara skriftlig. </w:t>
      </w:r>
      <w:r>
        <w:rPr>
          <w:rFonts w:ascii="Times New Roman" w:hAnsi="Times New Roman"/>
          <w:sz w:val="20"/>
        </w:rPr>
        <w:t>Rekommen</w:t>
      </w:r>
      <w:r>
        <w:rPr>
          <w:rFonts w:ascii="Times New Roman" w:hAnsi="Times New Roman"/>
          <w:sz w:val="20"/>
        </w:rPr>
        <w:softHyphen/>
        <w:t>dationen</w:t>
      </w:r>
      <w:r w:rsidRPr="00E436A4">
        <w:rPr>
          <w:rFonts w:ascii="Times New Roman" w:hAnsi="Times New Roman"/>
          <w:sz w:val="20"/>
        </w:rPr>
        <w:t xml:space="preserve"> ska </w:t>
      </w:r>
      <w:r>
        <w:rPr>
          <w:rFonts w:ascii="Times New Roman" w:hAnsi="Times New Roman"/>
          <w:sz w:val="20"/>
        </w:rPr>
        <w:t>meddelas parterna</w:t>
      </w:r>
      <w:r w:rsidRPr="00E436A4">
        <w:rPr>
          <w:rFonts w:ascii="Times New Roman" w:hAnsi="Times New Roman"/>
          <w:sz w:val="20"/>
        </w:rPr>
        <w:t xml:space="preserve"> </w:t>
      </w:r>
      <w:r w:rsidRPr="00E436A4">
        <w:rPr>
          <w:rFonts w:ascii="Times New Roman" w:hAnsi="Times New Roman"/>
          <w:spacing w:val="-2"/>
          <w:sz w:val="20"/>
        </w:rPr>
        <w:t>senast sex veckor efter det att hyresnämnden utsåg skilje</w:t>
      </w:r>
      <w:r w:rsidRPr="00E436A4">
        <w:rPr>
          <w:rFonts w:ascii="Times New Roman" w:hAnsi="Times New Roman"/>
          <w:spacing w:val="-2"/>
          <w:sz w:val="20"/>
        </w:rPr>
        <w:softHyphen/>
        <w:t>mannen</w:t>
      </w:r>
      <w:r w:rsidRPr="00E436A4">
        <w:rPr>
          <w:rFonts w:ascii="Times New Roman" w:hAnsi="Times New Roman"/>
          <w:sz w:val="20"/>
        </w:rPr>
        <w:t xml:space="preserve">. Om det finns särskilda skäl ska rekommendationen </w:t>
      </w:r>
      <w:r w:rsidR="00C41CB9">
        <w:rPr>
          <w:rFonts w:ascii="Times New Roman" w:hAnsi="Times New Roman"/>
          <w:sz w:val="20"/>
        </w:rPr>
        <w:t xml:space="preserve">dock </w:t>
      </w:r>
      <w:r w:rsidRPr="00E436A4">
        <w:rPr>
          <w:rFonts w:ascii="Times New Roman" w:hAnsi="Times New Roman"/>
          <w:sz w:val="20"/>
        </w:rPr>
        <w:t xml:space="preserve">få </w:t>
      </w:r>
      <w:r>
        <w:rPr>
          <w:rFonts w:ascii="Times New Roman" w:hAnsi="Times New Roman"/>
          <w:sz w:val="20"/>
        </w:rPr>
        <w:t>meddelas</w:t>
      </w:r>
      <w:r w:rsidRPr="00E436A4">
        <w:rPr>
          <w:rFonts w:ascii="Times New Roman" w:hAnsi="Times New Roman"/>
          <w:sz w:val="20"/>
        </w:rPr>
        <w:t xml:space="preserve"> senare.</w:t>
      </w:r>
    </w:p>
    <w:p w14:paraId="7D73F71C" w14:textId="77777777" w:rsidR="00A3259B" w:rsidRPr="00E436A4" w:rsidRDefault="00926630"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64DBE967" w14:textId="7B036DF1" w:rsidR="00A3259B" w:rsidRPr="00E436A4"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436A4">
        <w:rPr>
          <w:rFonts w:ascii="Times New Roman" w:hAnsi="Times New Roman"/>
          <w:b/>
          <w:sz w:val="20"/>
        </w:rPr>
        <w:t>Förslagen i promemorian</w:t>
      </w:r>
      <w:r w:rsidRPr="00E436A4">
        <w:rPr>
          <w:rFonts w:ascii="Times New Roman" w:hAnsi="Times New Roman"/>
          <w:b/>
          <w:bCs/>
          <w:sz w:val="20"/>
        </w:rPr>
        <w:t xml:space="preserve"> </w:t>
      </w:r>
      <w:r w:rsidRPr="00E436A4">
        <w:rPr>
          <w:rFonts w:ascii="Times New Roman" w:hAnsi="Times New Roman"/>
          <w:sz w:val="20"/>
        </w:rPr>
        <w:t>överensstämmer i huvudsak med regering</w:t>
      </w:r>
      <w:r>
        <w:rPr>
          <w:rFonts w:ascii="Times New Roman" w:hAnsi="Times New Roman"/>
          <w:sz w:val="20"/>
        </w:rPr>
        <w:softHyphen/>
      </w:r>
      <w:r w:rsidRPr="00E436A4">
        <w:rPr>
          <w:rFonts w:ascii="Times New Roman" w:hAnsi="Times New Roman"/>
          <w:sz w:val="20"/>
        </w:rPr>
        <w:t>ens förslag (Ds 2021:23 s.</w:t>
      </w:r>
      <w:r w:rsidR="0006229C">
        <w:rPr>
          <w:rFonts w:ascii="Times New Roman" w:hAnsi="Times New Roman"/>
          <w:sz w:val="20"/>
        </w:rPr>
        <w:t> </w:t>
      </w:r>
      <w:r w:rsidRPr="00E436A4">
        <w:rPr>
          <w:rFonts w:ascii="Times New Roman" w:hAnsi="Times New Roman"/>
          <w:sz w:val="20"/>
        </w:rPr>
        <w:t xml:space="preserve">133–145). </w:t>
      </w:r>
      <w:r>
        <w:rPr>
          <w:rFonts w:ascii="Times New Roman" w:hAnsi="Times New Roman"/>
          <w:sz w:val="20"/>
        </w:rPr>
        <w:t>I promemorian föreslås dock att</w:t>
      </w:r>
      <w:r w:rsidRPr="00E436A4">
        <w:rPr>
          <w:rFonts w:ascii="Times New Roman" w:hAnsi="Times New Roman"/>
          <w:sz w:val="20"/>
        </w:rPr>
        <w:t xml:space="preserve"> skilje</w:t>
      </w:r>
      <w:r>
        <w:rPr>
          <w:rFonts w:ascii="Times New Roman" w:hAnsi="Times New Roman"/>
          <w:sz w:val="20"/>
        </w:rPr>
        <w:softHyphen/>
      </w:r>
      <w:r w:rsidRPr="00E436A4">
        <w:rPr>
          <w:rFonts w:ascii="Times New Roman" w:hAnsi="Times New Roman"/>
          <w:sz w:val="20"/>
        </w:rPr>
        <w:t>mannen</w:t>
      </w:r>
      <w:r>
        <w:rPr>
          <w:rFonts w:ascii="Times New Roman" w:hAnsi="Times New Roman"/>
          <w:sz w:val="20"/>
        </w:rPr>
        <w:t xml:space="preserve"> ska</w:t>
      </w:r>
      <w:r w:rsidRPr="00E436A4">
        <w:rPr>
          <w:rFonts w:ascii="Times New Roman" w:hAnsi="Times New Roman"/>
          <w:sz w:val="20"/>
        </w:rPr>
        <w:t xml:space="preserve"> ange skäl </w:t>
      </w:r>
      <w:r>
        <w:rPr>
          <w:rFonts w:ascii="Times New Roman" w:hAnsi="Times New Roman"/>
          <w:sz w:val="20"/>
        </w:rPr>
        <w:t xml:space="preserve">för </w:t>
      </w:r>
      <w:r w:rsidRPr="00E436A4">
        <w:rPr>
          <w:rFonts w:ascii="Times New Roman" w:hAnsi="Times New Roman"/>
          <w:sz w:val="20"/>
        </w:rPr>
        <w:t xml:space="preserve">sin rekommendation. </w:t>
      </w:r>
      <w:r>
        <w:rPr>
          <w:rFonts w:ascii="Times New Roman" w:hAnsi="Times New Roman"/>
          <w:sz w:val="20"/>
        </w:rPr>
        <w:t>Det föreslås också att re</w:t>
      </w:r>
      <w:r>
        <w:rPr>
          <w:rFonts w:ascii="Times New Roman" w:hAnsi="Times New Roman"/>
          <w:sz w:val="20"/>
        </w:rPr>
        <w:softHyphen/>
        <w:t>kommen</w:t>
      </w:r>
      <w:r>
        <w:rPr>
          <w:rFonts w:ascii="Times New Roman" w:hAnsi="Times New Roman"/>
          <w:sz w:val="20"/>
        </w:rPr>
        <w:softHyphen/>
        <w:t>dationen ska undertecknas. Vidare föreslås en</w:t>
      </w:r>
      <w:r w:rsidRPr="00E436A4">
        <w:rPr>
          <w:rFonts w:ascii="Times New Roman" w:hAnsi="Times New Roman"/>
          <w:sz w:val="20"/>
        </w:rPr>
        <w:t xml:space="preserve"> regel om från vilken tidpunkt den ändring av hyresnivå som skiljemannen kommit fram till ska gälla. </w:t>
      </w:r>
    </w:p>
    <w:p w14:paraId="6395F48D" w14:textId="69A8124F" w:rsidR="00A3259B" w:rsidRPr="00E436A4"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436A4">
        <w:rPr>
          <w:rFonts w:ascii="Times New Roman" w:hAnsi="Times New Roman"/>
          <w:b/>
          <w:bCs/>
          <w:sz w:val="20"/>
        </w:rPr>
        <w:t>Remissinstanserna:</w:t>
      </w:r>
      <w:r w:rsidRPr="00E436A4">
        <w:rPr>
          <w:rFonts w:ascii="Times New Roman" w:hAnsi="Times New Roman"/>
          <w:sz w:val="20"/>
        </w:rPr>
        <w:t xml:space="preserve"> De flesta av remissinstanserna tillstyrker förslagen eller har ingen invändning mot dem. </w:t>
      </w:r>
      <w:r w:rsidRPr="00E436A4">
        <w:rPr>
          <w:rFonts w:ascii="Times New Roman" w:hAnsi="Times New Roman"/>
          <w:i/>
          <w:iCs/>
          <w:sz w:val="20"/>
        </w:rPr>
        <w:t>Svea hovrätt</w:t>
      </w:r>
      <w:r w:rsidRPr="00E436A4">
        <w:rPr>
          <w:rFonts w:ascii="Times New Roman" w:hAnsi="Times New Roman"/>
          <w:sz w:val="20"/>
        </w:rPr>
        <w:t xml:space="preserve"> anser att det bör över</w:t>
      </w:r>
      <w:r>
        <w:rPr>
          <w:rFonts w:ascii="Times New Roman" w:hAnsi="Times New Roman"/>
          <w:sz w:val="20"/>
        </w:rPr>
        <w:softHyphen/>
      </w:r>
      <w:r w:rsidRPr="00E436A4">
        <w:rPr>
          <w:rFonts w:ascii="Times New Roman" w:hAnsi="Times New Roman"/>
          <w:sz w:val="20"/>
        </w:rPr>
        <w:t>vägas i vilken utsträckning parterna ska vara bundna av reglerna i den nya lagen och om huvud</w:t>
      </w:r>
      <w:r>
        <w:rPr>
          <w:rFonts w:ascii="Times New Roman" w:hAnsi="Times New Roman"/>
          <w:sz w:val="20"/>
        </w:rPr>
        <w:softHyphen/>
      </w:r>
      <w:r w:rsidRPr="00E436A4">
        <w:rPr>
          <w:rFonts w:ascii="Times New Roman" w:hAnsi="Times New Roman"/>
          <w:sz w:val="20"/>
        </w:rPr>
        <w:t>regeln bör vara att lagen är tvingande. Enligt hovrätten kan det vidare disku</w:t>
      </w:r>
      <w:r>
        <w:rPr>
          <w:rFonts w:ascii="Times New Roman" w:hAnsi="Times New Roman"/>
          <w:sz w:val="20"/>
        </w:rPr>
        <w:softHyphen/>
      </w:r>
      <w:r w:rsidRPr="00E436A4">
        <w:rPr>
          <w:rFonts w:ascii="Times New Roman" w:hAnsi="Times New Roman"/>
          <w:sz w:val="20"/>
        </w:rPr>
        <w:t>teras om möjligheten att hand</w:t>
      </w:r>
      <w:r>
        <w:rPr>
          <w:rFonts w:ascii="Times New Roman" w:hAnsi="Times New Roman"/>
          <w:sz w:val="20"/>
        </w:rPr>
        <w:softHyphen/>
      </w:r>
      <w:r w:rsidRPr="00E436A4">
        <w:rPr>
          <w:rFonts w:ascii="Times New Roman" w:hAnsi="Times New Roman"/>
          <w:sz w:val="20"/>
        </w:rPr>
        <w:t>lägga flera tvister gemensamt bör vill</w:t>
      </w:r>
      <w:r>
        <w:rPr>
          <w:rFonts w:ascii="Times New Roman" w:hAnsi="Times New Roman"/>
          <w:sz w:val="20"/>
        </w:rPr>
        <w:softHyphen/>
      </w:r>
      <w:r w:rsidRPr="00E436A4">
        <w:rPr>
          <w:rFonts w:ascii="Times New Roman" w:hAnsi="Times New Roman"/>
          <w:sz w:val="20"/>
        </w:rPr>
        <w:t xml:space="preserve">koras av att </w:t>
      </w:r>
      <w:r>
        <w:rPr>
          <w:rFonts w:ascii="Times New Roman" w:hAnsi="Times New Roman"/>
          <w:sz w:val="20"/>
        </w:rPr>
        <w:t>tvisterna</w:t>
      </w:r>
      <w:r w:rsidRPr="00E436A4">
        <w:rPr>
          <w:rFonts w:ascii="Times New Roman" w:hAnsi="Times New Roman"/>
          <w:sz w:val="20"/>
        </w:rPr>
        <w:t xml:space="preserve"> avser samma ort. </w:t>
      </w:r>
      <w:r w:rsidRPr="00E436A4">
        <w:rPr>
          <w:rFonts w:ascii="Times New Roman" w:hAnsi="Times New Roman"/>
          <w:i/>
          <w:iCs/>
          <w:sz w:val="20"/>
        </w:rPr>
        <w:t>Fastighets</w:t>
      </w:r>
      <w:r>
        <w:rPr>
          <w:rFonts w:ascii="Times New Roman" w:hAnsi="Times New Roman"/>
          <w:i/>
          <w:iCs/>
          <w:sz w:val="20"/>
        </w:rPr>
        <w:softHyphen/>
      </w:r>
      <w:r w:rsidRPr="00E436A4">
        <w:rPr>
          <w:rFonts w:ascii="Times New Roman" w:hAnsi="Times New Roman"/>
          <w:i/>
          <w:iCs/>
          <w:sz w:val="20"/>
        </w:rPr>
        <w:t>ägar</w:t>
      </w:r>
      <w:r w:rsidR="00967DEF">
        <w:rPr>
          <w:rFonts w:ascii="Times New Roman" w:hAnsi="Times New Roman"/>
          <w:i/>
          <w:iCs/>
          <w:sz w:val="20"/>
        </w:rPr>
        <w:softHyphen/>
      </w:r>
      <w:r w:rsidRPr="00E436A4">
        <w:rPr>
          <w:rFonts w:ascii="Times New Roman" w:hAnsi="Times New Roman"/>
          <w:i/>
          <w:iCs/>
          <w:sz w:val="20"/>
        </w:rPr>
        <w:t xml:space="preserve">na </w:t>
      </w:r>
      <w:r w:rsidRPr="00E436A4">
        <w:rPr>
          <w:rFonts w:ascii="Times New Roman" w:hAnsi="Times New Roman"/>
          <w:sz w:val="20"/>
        </w:rPr>
        <w:t xml:space="preserve">och </w:t>
      </w:r>
      <w:r w:rsidRPr="00E436A4">
        <w:rPr>
          <w:rFonts w:ascii="Times New Roman" w:hAnsi="Times New Roman"/>
          <w:i/>
          <w:iCs/>
          <w:sz w:val="20"/>
        </w:rPr>
        <w:t>Hyresgäst</w:t>
      </w:r>
      <w:r>
        <w:rPr>
          <w:rFonts w:ascii="Times New Roman" w:hAnsi="Times New Roman"/>
          <w:i/>
          <w:iCs/>
          <w:sz w:val="20"/>
        </w:rPr>
        <w:softHyphen/>
      </w:r>
      <w:r w:rsidRPr="00E436A4">
        <w:rPr>
          <w:rFonts w:ascii="Times New Roman" w:hAnsi="Times New Roman"/>
          <w:i/>
          <w:iCs/>
          <w:sz w:val="20"/>
        </w:rPr>
        <w:t>föreningen</w:t>
      </w:r>
      <w:r w:rsidRPr="00E436A4">
        <w:rPr>
          <w:rFonts w:ascii="Times New Roman" w:hAnsi="Times New Roman"/>
          <w:sz w:val="20"/>
        </w:rPr>
        <w:t xml:space="preserve"> anser att det inte bör uppställas något krav på att skilje</w:t>
      </w:r>
      <w:r>
        <w:rPr>
          <w:rFonts w:ascii="Times New Roman" w:hAnsi="Times New Roman"/>
          <w:sz w:val="20"/>
        </w:rPr>
        <w:softHyphen/>
      </w:r>
      <w:r w:rsidRPr="00E436A4">
        <w:rPr>
          <w:rFonts w:ascii="Times New Roman" w:hAnsi="Times New Roman"/>
          <w:sz w:val="20"/>
        </w:rPr>
        <w:t xml:space="preserve">mannen ska ange skäl för sin rekommendation. </w:t>
      </w:r>
      <w:r>
        <w:rPr>
          <w:rFonts w:ascii="Times New Roman" w:hAnsi="Times New Roman"/>
          <w:i/>
          <w:iCs/>
          <w:sz w:val="20"/>
        </w:rPr>
        <w:t>Sveriges a</w:t>
      </w:r>
      <w:r w:rsidRPr="00E436A4">
        <w:rPr>
          <w:rFonts w:ascii="Times New Roman" w:hAnsi="Times New Roman"/>
          <w:i/>
          <w:iCs/>
          <w:sz w:val="20"/>
        </w:rPr>
        <w:t>dvokat</w:t>
      </w:r>
      <w:r w:rsidR="00967DEF">
        <w:rPr>
          <w:rFonts w:ascii="Times New Roman" w:hAnsi="Times New Roman"/>
          <w:i/>
          <w:iCs/>
          <w:sz w:val="20"/>
        </w:rPr>
        <w:softHyphen/>
      </w:r>
      <w:r w:rsidRPr="00E436A4">
        <w:rPr>
          <w:rFonts w:ascii="Times New Roman" w:hAnsi="Times New Roman"/>
          <w:i/>
          <w:iCs/>
          <w:sz w:val="20"/>
        </w:rPr>
        <w:t>samfund</w:t>
      </w:r>
      <w:r w:rsidRPr="00E436A4">
        <w:rPr>
          <w:rFonts w:ascii="Times New Roman" w:hAnsi="Times New Roman"/>
          <w:sz w:val="20"/>
        </w:rPr>
        <w:t xml:space="preserve"> </w:t>
      </w:r>
      <w:r>
        <w:rPr>
          <w:rFonts w:ascii="Times New Roman" w:hAnsi="Times New Roman"/>
          <w:sz w:val="20"/>
        </w:rPr>
        <w:t>anser</w:t>
      </w:r>
      <w:r w:rsidRPr="00E436A4">
        <w:rPr>
          <w:rFonts w:ascii="Times New Roman" w:hAnsi="Times New Roman"/>
          <w:sz w:val="20"/>
        </w:rPr>
        <w:t xml:space="preserve"> att skiljemannen bör kunna medla mellan parterna även om endast en av dem har begärt det. </w:t>
      </w:r>
    </w:p>
    <w:p w14:paraId="0AD3A0CA" w14:textId="77777777" w:rsidR="00A3259B" w:rsidRPr="00E436A4" w:rsidRDefault="00D32DA9" w:rsidP="00A3259B">
      <w:pPr>
        <w:keepNext/>
        <w:tabs>
          <w:tab w:val="left" w:pos="907"/>
        </w:tabs>
        <w:spacing w:before="320" w:after="80" w:line="210" w:lineRule="exact"/>
        <w:outlineLvl w:val="3"/>
        <w:rPr>
          <w:rFonts w:ascii="Times New Roman" w:hAnsi="Times New Roman"/>
          <w:b/>
          <w:sz w:val="20"/>
        </w:rPr>
      </w:pPr>
      <w:r w:rsidRPr="00E436A4">
        <w:rPr>
          <w:rFonts w:ascii="Times New Roman" w:hAnsi="Times New Roman"/>
          <w:b/>
          <w:sz w:val="20"/>
        </w:rPr>
        <w:t xml:space="preserve">Skälen för regeringens förslag </w:t>
      </w:r>
    </w:p>
    <w:p w14:paraId="73CC1782" w14:textId="77777777" w:rsidR="00A3259B" w:rsidRPr="00E436A4" w:rsidRDefault="00D32DA9" w:rsidP="00A3259B">
      <w:pPr>
        <w:keepNext/>
        <w:tabs>
          <w:tab w:val="left" w:pos="907"/>
        </w:tabs>
        <w:spacing w:after="80" w:line="210" w:lineRule="exact"/>
        <w:outlineLvl w:val="4"/>
        <w:rPr>
          <w:rFonts w:ascii="Times New Roman" w:hAnsi="Times New Roman"/>
          <w:i/>
          <w:sz w:val="20"/>
        </w:rPr>
      </w:pPr>
      <w:r w:rsidRPr="00E436A4">
        <w:rPr>
          <w:rFonts w:ascii="Times New Roman" w:hAnsi="Times New Roman"/>
          <w:i/>
          <w:sz w:val="20"/>
        </w:rPr>
        <w:t xml:space="preserve">Parterna ska kunna avtala om avvikelser från lagen </w:t>
      </w:r>
    </w:p>
    <w:p w14:paraId="77AEC3EB" w14:textId="7B3C13C1" w:rsidR="00A3259B" w:rsidRDefault="00D32DA9" w:rsidP="00A3259B">
      <w:pPr>
        <w:pStyle w:val="Brdtextmedindrag"/>
        <w:ind w:firstLine="0"/>
      </w:pPr>
      <w:r>
        <w:t>Som konstateras</w:t>
      </w:r>
      <w:r w:rsidRPr="00E436A4">
        <w:t xml:space="preserve"> i avsnitt </w:t>
      </w:r>
      <w:r>
        <w:t>5.1</w:t>
      </w:r>
      <w:r w:rsidRPr="00E436A4">
        <w:t xml:space="preserve"> </w:t>
      </w:r>
      <w:r>
        <w:t xml:space="preserve">är det lämpligt att bestämmelser om </w:t>
      </w:r>
      <w:r w:rsidRPr="00E436A4">
        <w:t>det före</w:t>
      </w:r>
      <w:r>
        <w:softHyphen/>
      </w:r>
      <w:r w:rsidRPr="00E436A4">
        <w:t xml:space="preserve">slagna tvistlösningsförfarandet tas in i en ny lag om </w:t>
      </w:r>
      <w:r>
        <w:t>tvistlösning i</w:t>
      </w:r>
      <w:r w:rsidR="00C41CB9">
        <w:t>nom ramen för</w:t>
      </w:r>
      <w:r>
        <w:t xml:space="preserve"> </w:t>
      </w:r>
      <w:r w:rsidRPr="00E436A4">
        <w:t>vissa kollektiva hyres</w:t>
      </w:r>
      <w:r>
        <w:t>förhandlingar</w:t>
      </w:r>
      <w:r w:rsidRPr="00E436A4">
        <w:t xml:space="preserve">. </w:t>
      </w:r>
    </w:p>
    <w:p w14:paraId="069F0B95" w14:textId="77777777" w:rsidR="00A3259B" w:rsidRDefault="00D32DA9" w:rsidP="00A3259B">
      <w:pPr>
        <w:pStyle w:val="Brdtextmedindrag"/>
      </w:pPr>
      <w:r w:rsidRPr="00E436A4">
        <w:t xml:space="preserve">Eftersom förfarandet bygger på att parterna har avtalat om att använda sig av </w:t>
      </w:r>
      <w:r>
        <w:t>det,</w:t>
      </w:r>
      <w:r w:rsidRPr="00E436A4">
        <w:t xml:space="preserve"> bör </w:t>
      </w:r>
      <w:r>
        <w:t>parterna</w:t>
      </w:r>
      <w:r w:rsidRPr="00E436A4">
        <w:t xml:space="preserve"> ha möjlighet att genom avtal avvika från lagens bestämmelser i den utsträckning som det </w:t>
      </w:r>
      <w:r>
        <w:t>saknas</w:t>
      </w:r>
      <w:r w:rsidRPr="00E436A4">
        <w:t xml:space="preserve"> </w:t>
      </w:r>
      <w:r>
        <w:t>skäl för att bestämmel</w:t>
      </w:r>
      <w:r>
        <w:softHyphen/>
        <w:t>serna ska vara tvingande i förhållande till dem</w:t>
      </w:r>
      <w:r w:rsidRPr="00E436A4">
        <w:t xml:space="preserve">. </w:t>
      </w:r>
      <w:r>
        <w:t>I promemorians lagförslag anges i vilka fall parterna kan avtala om avvikelser från bestämmelserna. Regeringen anser att denna lösning är lämplig.</w:t>
      </w:r>
    </w:p>
    <w:p w14:paraId="1E8BF453" w14:textId="31445F12" w:rsidR="00A3259B" w:rsidRPr="00E436A4" w:rsidRDefault="00D32DA9" w:rsidP="00A3259B">
      <w:pPr>
        <w:pStyle w:val="Brdtextmedindrag"/>
      </w:pPr>
      <w:r>
        <w:t xml:space="preserve">På grund </w:t>
      </w:r>
      <w:r w:rsidRPr="00BE2416">
        <w:t>av</w:t>
      </w:r>
      <w:r>
        <w:t xml:space="preserve"> förfarandets privaträttsliga karaktär bör parterna även </w:t>
      </w:r>
      <w:r w:rsidRPr="00EB109B">
        <w:t xml:space="preserve">ha möjlighet att komma överens om vad som ska gälla för skiljemannens handläggning vid sidan om lagens bestämmelser. Skiljemannen bör som utgångspunkt följa sådana gemensamma instruktioner från parterna. </w:t>
      </w:r>
      <w:r>
        <w:t>Skilje</w:t>
      </w:r>
      <w:r w:rsidR="00345CFD">
        <w:softHyphen/>
      </w:r>
      <w:r>
        <w:t>mannen bör dock inte vara skyldig att följa alla parternas instruk</w:t>
      </w:r>
      <w:r>
        <w:softHyphen/>
        <w:t xml:space="preserve">tioner. Det gäller exempelvis en instruktion som rent praktiskt visar sig omöjlig att genomföra (jfr prop. </w:t>
      </w:r>
      <w:r w:rsidRPr="00F34762">
        <w:t>1998/99:35</w:t>
      </w:r>
      <w:r>
        <w:t xml:space="preserve"> s. 109). Om en fråga om förfa</w:t>
      </w:r>
      <w:r>
        <w:softHyphen/>
        <w:t>randet inte regleras i lagen och parterna inte heller har kommit överens i frågan, bör</w:t>
      </w:r>
      <w:r w:rsidRPr="00EB109B">
        <w:t xml:space="preserve"> skiljemannen </w:t>
      </w:r>
      <w:r>
        <w:t>avgöra</w:t>
      </w:r>
      <w:r w:rsidRPr="00EB109B">
        <w:t xml:space="preserve"> vad som ska gälla.</w:t>
      </w:r>
    </w:p>
    <w:p w14:paraId="7A28D988" w14:textId="77777777" w:rsidR="00A3259B" w:rsidRPr="00E436A4" w:rsidRDefault="00D32DA9" w:rsidP="00A3259B">
      <w:pPr>
        <w:keepNext/>
        <w:tabs>
          <w:tab w:val="left" w:pos="907"/>
        </w:tabs>
        <w:spacing w:before="240" w:after="80" w:line="210" w:lineRule="exact"/>
        <w:outlineLvl w:val="4"/>
        <w:rPr>
          <w:rFonts w:ascii="Times New Roman" w:hAnsi="Times New Roman"/>
          <w:i/>
          <w:sz w:val="20"/>
        </w:rPr>
      </w:pPr>
      <w:r>
        <w:rPr>
          <w:rFonts w:ascii="Times New Roman" w:hAnsi="Times New Roman"/>
          <w:i/>
          <w:sz w:val="20"/>
        </w:rPr>
        <w:t>Vissa grundläggande bestämmelser om förfarandet</w:t>
      </w:r>
    </w:p>
    <w:p w14:paraId="0C2E3E41" w14:textId="77777777" w:rsidR="00A3259B" w:rsidRPr="00E436A4" w:rsidRDefault="00D32DA9" w:rsidP="00A3259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Vissa grundläggande principer som syftar till att tillgodose krav på rätts</w:t>
      </w:r>
      <w:r>
        <w:rPr>
          <w:rFonts w:ascii="Times New Roman" w:hAnsi="Times New Roman"/>
          <w:sz w:val="20"/>
        </w:rPr>
        <w:softHyphen/>
        <w:t xml:space="preserve">säkerhet och effektivitet bör komma till uttryck i den nya lagen. </w:t>
      </w:r>
      <w:r w:rsidRPr="00E436A4">
        <w:rPr>
          <w:rFonts w:ascii="Times New Roman" w:hAnsi="Times New Roman"/>
          <w:sz w:val="20"/>
        </w:rPr>
        <w:t xml:space="preserve">För </w:t>
      </w:r>
      <w:r>
        <w:rPr>
          <w:rFonts w:ascii="Times New Roman" w:hAnsi="Times New Roman"/>
          <w:sz w:val="20"/>
        </w:rPr>
        <w:t xml:space="preserve">att </w:t>
      </w:r>
      <w:r w:rsidRPr="00E436A4">
        <w:rPr>
          <w:rFonts w:ascii="Times New Roman" w:hAnsi="Times New Roman"/>
          <w:sz w:val="20"/>
        </w:rPr>
        <w:t xml:space="preserve">parterna </w:t>
      </w:r>
      <w:r>
        <w:rPr>
          <w:rFonts w:ascii="Times New Roman" w:hAnsi="Times New Roman"/>
          <w:sz w:val="20"/>
        </w:rPr>
        <w:t xml:space="preserve">ska ha </w:t>
      </w:r>
      <w:r w:rsidRPr="00E436A4">
        <w:rPr>
          <w:rFonts w:ascii="Times New Roman" w:hAnsi="Times New Roman"/>
          <w:sz w:val="20"/>
        </w:rPr>
        <w:t xml:space="preserve">förtroende för tvistlösningsförfarandet </w:t>
      </w:r>
      <w:r w:rsidRPr="00E436A4" w:rsidDel="00D97F3A">
        <w:rPr>
          <w:rFonts w:ascii="Times New Roman" w:hAnsi="Times New Roman"/>
          <w:sz w:val="20"/>
        </w:rPr>
        <w:t>bör det före</w:t>
      </w:r>
      <w:r>
        <w:rPr>
          <w:rFonts w:ascii="Times New Roman" w:hAnsi="Times New Roman"/>
          <w:sz w:val="20"/>
        </w:rPr>
        <w:softHyphen/>
      </w:r>
      <w:r w:rsidRPr="00E436A4" w:rsidDel="00D97F3A">
        <w:rPr>
          <w:rFonts w:ascii="Times New Roman" w:hAnsi="Times New Roman"/>
          <w:sz w:val="20"/>
        </w:rPr>
        <w:t xml:space="preserve">skrivas </w:t>
      </w:r>
      <w:r w:rsidRPr="00E436A4">
        <w:rPr>
          <w:rFonts w:ascii="Times New Roman" w:hAnsi="Times New Roman"/>
          <w:sz w:val="20"/>
        </w:rPr>
        <w:t>att skiljemannen ska handlägga tvisten opartiskt</w:t>
      </w:r>
      <w:r>
        <w:rPr>
          <w:rFonts w:ascii="Times New Roman" w:hAnsi="Times New Roman"/>
          <w:sz w:val="20"/>
        </w:rPr>
        <w:t xml:space="preserve"> och</w:t>
      </w:r>
      <w:r w:rsidRPr="00E436A4">
        <w:rPr>
          <w:rFonts w:ascii="Times New Roman" w:hAnsi="Times New Roman"/>
          <w:sz w:val="20"/>
        </w:rPr>
        <w:t xml:space="preserve"> </w:t>
      </w:r>
      <w:r w:rsidRPr="00E436A4" w:rsidDel="00D97F3A">
        <w:rPr>
          <w:rFonts w:ascii="Times New Roman" w:hAnsi="Times New Roman"/>
          <w:sz w:val="20"/>
        </w:rPr>
        <w:t>ändamåls</w:t>
      </w:r>
      <w:r>
        <w:rPr>
          <w:rFonts w:ascii="Times New Roman" w:hAnsi="Times New Roman"/>
          <w:sz w:val="20"/>
        </w:rPr>
        <w:softHyphen/>
      </w:r>
      <w:r w:rsidRPr="00E436A4" w:rsidDel="00D97F3A">
        <w:rPr>
          <w:rFonts w:ascii="Times New Roman" w:hAnsi="Times New Roman"/>
          <w:sz w:val="20"/>
        </w:rPr>
        <w:t>enligt</w:t>
      </w:r>
      <w:r>
        <w:rPr>
          <w:rFonts w:ascii="Times New Roman" w:hAnsi="Times New Roman"/>
          <w:sz w:val="20"/>
        </w:rPr>
        <w:t>.</w:t>
      </w:r>
      <w:r w:rsidRPr="00E436A4" w:rsidDel="00D97F3A">
        <w:rPr>
          <w:rFonts w:ascii="Times New Roman" w:hAnsi="Times New Roman"/>
          <w:sz w:val="20"/>
        </w:rPr>
        <w:t xml:space="preserve"> </w:t>
      </w:r>
      <w:r>
        <w:rPr>
          <w:rFonts w:ascii="Times New Roman" w:hAnsi="Times New Roman"/>
          <w:sz w:val="20"/>
        </w:rPr>
        <w:t>Skiljemannen ska således ha ett neutralt förhållningssätt till parter</w:t>
      </w:r>
      <w:r>
        <w:rPr>
          <w:rFonts w:ascii="Times New Roman" w:hAnsi="Times New Roman"/>
          <w:sz w:val="20"/>
        </w:rPr>
        <w:softHyphen/>
        <w:t xml:space="preserve">na och handlägga tvisten på ett rättssäkert och effektivt sätt. Med hänsyn till intresset av en skyndsam lösning på tvisten bör det också ställas krav på en snabb handläggning. </w:t>
      </w:r>
    </w:p>
    <w:p w14:paraId="6517033A" w14:textId="77777777" w:rsidR="00A3259B" w:rsidRPr="00E436A4"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pacing w:val="-2"/>
          <w:sz w:val="20"/>
        </w:rPr>
      </w:pPr>
      <w:r w:rsidRPr="00E436A4">
        <w:rPr>
          <w:rFonts w:ascii="Times New Roman" w:hAnsi="Times New Roman"/>
          <w:spacing w:val="-2"/>
          <w:sz w:val="20"/>
        </w:rPr>
        <w:t xml:space="preserve">Skiljemannen bör se till att parterna får del av </w:t>
      </w:r>
      <w:r>
        <w:rPr>
          <w:rFonts w:ascii="Times New Roman" w:hAnsi="Times New Roman"/>
          <w:spacing w:val="-2"/>
          <w:sz w:val="20"/>
        </w:rPr>
        <w:t>det</w:t>
      </w:r>
      <w:r w:rsidRPr="00E436A4">
        <w:rPr>
          <w:rFonts w:ascii="Times New Roman" w:hAnsi="Times New Roman"/>
          <w:spacing w:val="-2"/>
          <w:sz w:val="20"/>
        </w:rPr>
        <w:t xml:space="preserve"> material rör</w:t>
      </w:r>
      <w:r>
        <w:rPr>
          <w:rFonts w:ascii="Times New Roman" w:hAnsi="Times New Roman"/>
          <w:spacing w:val="-2"/>
          <w:sz w:val="20"/>
        </w:rPr>
        <w:t>ande</w:t>
      </w:r>
      <w:r w:rsidRPr="00E436A4">
        <w:rPr>
          <w:rFonts w:ascii="Times New Roman" w:hAnsi="Times New Roman"/>
          <w:spacing w:val="-2"/>
          <w:sz w:val="20"/>
        </w:rPr>
        <w:t xml:space="preserve"> tvisten som </w:t>
      </w:r>
      <w:r>
        <w:rPr>
          <w:rFonts w:ascii="Times New Roman" w:hAnsi="Times New Roman"/>
          <w:spacing w:val="-2"/>
          <w:sz w:val="20"/>
        </w:rPr>
        <w:t xml:space="preserve">har </w:t>
      </w:r>
      <w:r w:rsidRPr="00E436A4">
        <w:rPr>
          <w:rFonts w:ascii="Times New Roman" w:hAnsi="Times New Roman"/>
          <w:spacing w:val="-2"/>
          <w:sz w:val="20"/>
        </w:rPr>
        <w:t xml:space="preserve">lämnats </w:t>
      </w:r>
      <w:r>
        <w:rPr>
          <w:rFonts w:ascii="Times New Roman" w:hAnsi="Times New Roman"/>
          <w:spacing w:val="-2"/>
          <w:sz w:val="20"/>
        </w:rPr>
        <w:t xml:space="preserve">till skiljemannen </w:t>
      </w:r>
      <w:r w:rsidRPr="00E436A4">
        <w:rPr>
          <w:rFonts w:ascii="Times New Roman" w:hAnsi="Times New Roman"/>
          <w:spacing w:val="-2"/>
          <w:sz w:val="20"/>
        </w:rPr>
        <w:t xml:space="preserve">av </w:t>
      </w:r>
      <w:r>
        <w:rPr>
          <w:rFonts w:ascii="Times New Roman" w:hAnsi="Times New Roman"/>
          <w:spacing w:val="-2"/>
          <w:sz w:val="20"/>
        </w:rPr>
        <w:t>en annan part.</w:t>
      </w:r>
      <w:r w:rsidRPr="00E436A4">
        <w:rPr>
          <w:rFonts w:ascii="Times New Roman" w:hAnsi="Times New Roman"/>
          <w:spacing w:val="-2"/>
          <w:sz w:val="20"/>
        </w:rPr>
        <w:t xml:space="preserve"> </w:t>
      </w:r>
      <w:r>
        <w:rPr>
          <w:rFonts w:ascii="Times New Roman" w:hAnsi="Times New Roman"/>
          <w:spacing w:val="-2"/>
          <w:sz w:val="20"/>
        </w:rPr>
        <w:t>P</w:t>
      </w:r>
      <w:r w:rsidRPr="00E436A4">
        <w:rPr>
          <w:rFonts w:ascii="Times New Roman" w:hAnsi="Times New Roman"/>
          <w:spacing w:val="-2"/>
          <w:sz w:val="20"/>
        </w:rPr>
        <w:t xml:space="preserve">arterna </w:t>
      </w:r>
      <w:r>
        <w:rPr>
          <w:rFonts w:ascii="Times New Roman" w:hAnsi="Times New Roman"/>
          <w:spacing w:val="-2"/>
          <w:sz w:val="20"/>
        </w:rPr>
        <w:t>behöver också ges</w:t>
      </w:r>
      <w:r w:rsidRPr="00E436A4">
        <w:rPr>
          <w:rFonts w:ascii="Times New Roman" w:hAnsi="Times New Roman"/>
          <w:spacing w:val="-2"/>
          <w:sz w:val="20"/>
        </w:rPr>
        <w:t xml:space="preserve"> tillfälle att yttra sig över materialet</w:t>
      </w:r>
      <w:r>
        <w:rPr>
          <w:rFonts w:ascii="Times New Roman" w:hAnsi="Times New Roman"/>
          <w:spacing w:val="-2"/>
          <w:sz w:val="20"/>
        </w:rPr>
        <w:t xml:space="preserve"> i den omfattning som skiljemannen bedömer att det behövs</w:t>
      </w:r>
      <w:r w:rsidRPr="00E436A4">
        <w:rPr>
          <w:rFonts w:ascii="Times New Roman" w:hAnsi="Times New Roman"/>
          <w:spacing w:val="-2"/>
          <w:sz w:val="20"/>
        </w:rPr>
        <w:t xml:space="preserve">. </w:t>
      </w:r>
    </w:p>
    <w:p w14:paraId="3EE3AA14" w14:textId="217347CB" w:rsidR="00A3259B" w:rsidRPr="00411BC8"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Vidare </w:t>
      </w:r>
      <w:r w:rsidR="00C41CB9">
        <w:rPr>
          <w:rFonts w:ascii="Times New Roman" w:hAnsi="Times New Roman"/>
          <w:sz w:val="20"/>
        </w:rPr>
        <w:t>bör</w:t>
      </w:r>
      <w:r>
        <w:rPr>
          <w:rFonts w:ascii="Times New Roman" w:hAnsi="Times New Roman"/>
          <w:sz w:val="20"/>
        </w:rPr>
        <w:t xml:space="preserve"> </w:t>
      </w:r>
      <w:r w:rsidRPr="00E436A4">
        <w:rPr>
          <w:rFonts w:ascii="Times New Roman" w:hAnsi="Times New Roman"/>
          <w:sz w:val="20"/>
        </w:rPr>
        <w:t xml:space="preserve">parterna </w:t>
      </w:r>
      <w:r>
        <w:rPr>
          <w:rFonts w:ascii="Times New Roman" w:hAnsi="Times New Roman"/>
          <w:sz w:val="20"/>
        </w:rPr>
        <w:t>vara skyldiga att</w:t>
      </w:r>
      <w:r w:rsidRPr="00E436A4">
        <w:rPr>
          <w:rFonts w:ascii="Times New Roman" w:hAnsi="Times New Roman"/>
          <w:sz w:val="20"/>
        </w:rPr>
        <w:t xml:space="preserve"> lämna vissa uppgifter till skilje</w:t>
      </w:r>
      <w:r>
        <w:rPr>
          <w:rFonts w:ascii="Times New Roman" w:hAnsi="Times New Roman"/>
          <w:sz w:val="20"/>
        </w:rPr>
        <w:softHyphen/>
      </w:r>
      <w:r w:rsidRPr="00E436A4">
        <w:rPr>
          <w:rFonts w:ascii="Times New Roman" w:hAnsi="Times New Roman"/>
          <w:sz w:val="20"/>
        </w:rPr>
        <w:t>mannen</w:t>
      </w:r>
      <w:r>
        <w:rPr>
          <w:rFonts w:ascii="Times New Roman" w:hAnsi="Times New Roman"/>
          <w:sz w:val="20"/>
        </w:rPr>
        <w:t xml:space="preserve"> för att denne ska kunna pröva tvisten</w:t>
      </w:r>
      <w:r w:rsidRPr="00E436A4">
        <w:rPr>
          <w:rFonts w:ascii="Times New Roman" w:hAnsi="Times New Roman"/>
          <w:sz w:val="20"/>
        </w:rPr>
        <w:t xml:space="preserve">. Parterna bör </w:t>
      </w:r>
      <w:r>
        <w:rPr>
          <w:rFonts w:ascii="Times New Roman" w:hAnsi="Times New Roman"/>
          <w:sz w:val="20"/>
        </w:rPr>
        <w:t xml:space="preserve">således </w:t>
      </w:r>
      <w:r w:rsidRPr="00E436A4">
        <w:rPr>
          <w:rFonts w:ascii="Times New Roman" w:hAnsi="Times New Roman"/>
          <w:sz w:val="20"/>
        </w:rPr>
        <w:t xml:space="preserve">ange sina yrkanden och de omständigheter </w:t>
      </w:r>
      <w:r>
        <w:rPr>
          <w:rFonts w:ascii="Times New Roman" w:hAnsi="Times New Roman"/>
          <w:sz w:val="20"/>
        </w:rPr>
        <w:t xml:space="preserve">och den utredning </w:t>
      </w:r>
      <w:r w:rsidRPr="00E436A4">
        <w:rPr>
          <w:rFonts w:ascii="Times New Roman" w:hAnsi="Times New Roman"/>
          <w:sz w:val="20"/>
        </w:rPr>
        <w:t xml:space="preserve">som de åberopar. </w:t>
      </w:r>
      <w:r>
        <w:rPr>
          <w:rFonts w:ascii="Times New Roman" w:hAnsi="Times New Roman"/>
          <w:sz w:val="20"/>
        </w:rPr>
        <w:t>De</w:t>
      </w:r>
      <w:r w:rsidRPr="00E436A4">
        <w:rPr>
          <w:rFonts w:ascii="Times New Roman" w:hAnsi="Times New Roman"/>
          <w:sz w:val="20"/>
        </w:rPr>
        <w:t xml:space="preserve"> bör </w:t>
      </w:r>
      <w:r w:rsidRPr="00411BC8">
        <w:rPr>
          <w:rFonts w:ascii="Times New Roman" w:hAnsi="Times New Roman"/>
          <w:sz w:val="20"/>
        </w:rPr>
        <w:t>också lämna den skriftliga utredning som de åberopar till skilje</w:t>
      </w:r>
      <w:r w:rsidR="009478EA" w:rsidRPr="00411BC8">
        <w:rPr>
          <w:rFonts w:ascii="Times New Roman" w:hAnsi="Times New Roman"/>
          <w:sz w:val="20"/>
        </w:rPr>
        <w:softHyphen/>
      </w:r>
      <w:r w:rsidRPr="00411BC8">
        <w:rPr>
          <w:rFonts w:ascii="Times New Roman" w:hAnsi="Times New Roman"/>
          <w:sz w:val="20"/>
        </w:rPr>
        <w:t>mannen.</w:t>
      </w:r>
    </w:p>
    <w:p w14:paraId="3F008B38" w14:textId="77777777" w:rsidR="00A3259B" w:rsidRPr="00411BC8"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pacing w:val="-2"/>
          <w:sz w:val="20"/>
        </w:rPr>
      </w:pPr>
      <w:r w:rsidRPr="00411BC8">
        <w:rPr>
          <w:rFonts w:ascii="Times New Roman" w:hAnsi="Times New Roman"/>
          <w:sz w:val="20"/>
        </w:rPr>
        <w:t>De bestämmelser som beskrivs ovan är av sådan karaktär att parterna inte bör ha möjlighet att avtala om avvikelse från dem.</w:t>
      </w:r>
    </w:p>
    <w:p w14:paraId="12E9C7E7" w14:textId="77777777" w:rsidR="00A3259B" w:rsidRPr="00411BC8" w:rsidRDefault="00D32DA9" w:rsidP="00A3259B">
      <w:pPr>
        <w:keepNext/>
        <w:tabs>
          <w:tab w:val="left" w:pos="907"/>
        </w:tabs>
        <w:spacing w:before="240" w:after="80" w:line="210" w:lineRule="exact"/>
        <w:outlineLvl w:val="4"/>
        <w:rPr>
          <w:rFonts w:ascii="Times New Roman" w:hAnsi="Times New Roman"/>
          <w:i/>
          <w:sz w:val="20"/>
        </w:rPr>
      </w:pPr>
      <w:r w:rsidRPr="00411BC8">
        <w:rPr>
          <w:rFonts w:ascii="Times New Roman" w:hAnsi="Times New Roman"/>
          <w:i/>
          <w:sz w:val="20"/>
        </w:rPr>
        <w:t>Skiljemannen ska kunna handlägga flera tvister tillsammans</w:t>
      </w:r>
    </w:p>
    <w:p w14:paraId="2DA69341" w14:textId="77C56B9F" w:rsidR="00A3259B" w:rsidRPr="00411BC8" w:rsidRDefault="00D32DA9" w:rsidP="00A3259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411BC8">
        <w:rPr>
          <w:rFonts w:ascii="Times New Roman" w:hAnsi="Times New Roman"/>
          <w:sz w:val="20"/>
        </w:rPr>
        <w:t>Hyresnämnden</w:t>
      </w:r>
      <w:r w:rsidRPr="00411BC8" w:rsidDel="0044608C">
        <w:rPr>
          <w:rFonts w:ascii="Times New Roman" w:hAnsi="Times New Roman"/>
          <w:sz w:val="20"/>
        </w:rPr>
        <w:t xml:space="preserve"> kan </w:t>
      </w:r>
      <w:r w:rsidRPr="00411BC8">
        <w:rPr>
          <w:rFonts w:ascii="Times New Roman" w:hAnsi="Times New Roman"/>
          <w:sz w:val="20"/>
        </w:rPr>
        <w:t>utse samma person att vara skiljeman i flera olika tvister (se författningskommentaren till 23 a § hyresförhandlings</w:t>
      </w:r>
      <w:r w:rsidRPr="00411BC8">
        <w:rPr>
          <w:rFonts w:ascii="Times New Roman" w:hAnsi="Times New Roman"/>
          <w:sz w:val="20"/>
        </w:rPr>
        <w:softHyphen/>
        <w:t>lagen). Som föreslås i promemorian bör i sådana situationer skiljemannen, under vissa förut</w:t>
      </w:r>
      <w:r w:rsidRPr="00411BC8">
        <w:rPr>
          <w:rFonts w:ascii="Times New Roman" w:hAnsi="Times New Roman"/>
          <w:sz w:val="20"/>
        </w:rPr>
        <w:softHyphen/>
        <w:t>sättningar, ha möjlighet att handlägga tvisterna till</w:t>
      </w:r>
      <w:r w:rsidRPr="00411BC8">
        <w:rPr>
          <w:rFonts w:ascii="Times New Roman" w:hAnsi="Times New Roman"/>
          <w:sz w:val="20"/>
        </w:rPr>
        <w:softHyphen/>
        <w:t>sam</w:t>
      </w:r>
      <w:r w:rsidRPr="00411BC8">
        <w:rPr>
          <w:rFonts w:ascii="Times New Roman" w:hAnsi="Times New Roman"/>
          <w:sz w:val="20"/>
        </w:rPr>
        <w:softHyphen/>
        <w:t>mans. Det kan innebära en mer effektiv hantering av tvisterna och att parternas kostnader för tvist</w:t>
      </w:r>
      <w:r w:rsidRPr="00411BC8">
        <w:rPr>
          <w:rFonts w:ascii="Times New Roman" w:hAnsi="Times New Roman"/>
          <w:sz w:val="20"/>
        </w:rPr>
        <w:softHyphen/>
        <w:t>lösningen kan begränsas</w:t>
      </w:r>
      <w:r w:rsidRPr="00411BC8" w:rsidDel="00F87F73">
        <w:rPr>
          <w:rFonts w:ascii="Times New Roman" w:hAnsi="Times New Roman"/>
          <w:sz w:val="20"/>
        </w:rPr>
        <w:t>.</w:t>
      </w:r>
      <w:r w:rsidRPr="00411BC8">
        <w:rPr>
          <w:rFonts w:ascii="Times New Roman" w:hAnsi="Times New Roman"/>
          <w:sz w:val="20"/>
        </w:rPr>
        <w:t xml:space="preserve"> Skiljemannen kan t.ex. före</w:t>
      </w:r>
      <w:r w:rsidR="009478EA" w:rsidRPr="00411BC8">
        <w:rPr>
          <w:rFonts w:ascii="Times New Roman" w:hAnsi="Times New Roman"/>
          <w:sz w:val="20"/>
        </w:rPr>
        <w:softHyphen/>
      </w:r>
      <w:r w:rsidRPr="00411BC8">
        <w:rPr>
          <w:rFonts w:ascii="Times New Roman" w:hAnsi="Times New Roman"/>
          <w:sz w:val="20"/>
        </w:rPr>
        <w:t>lägga parterna i de olika tvisterna att yttra sig vid samma tillfälle och, i förekommande fall, hålla ett gemen</w:t>
      </w:r>
      <w:r w:rsidRPr="00411BC8">
        <w:rPr>
          <w:rFonts w:ascii="Times New Roman" w:hAnsi="Times New Roman"/>
          <w:sz w:val="20"/>
        </w:rPr>
        <w:softHyphen/>
        <w:t>samt samman</w:t>
      </w:r>
      <w:r w:rsidRPr="00411BC8">
        <w:rPr>
          <w:rFonts w:ascii="Times New Roman" w:hAnsi="Times New Roman"/>
          <w:sz w:val="20"/>
        </w:rPr>
        <w:softHyphen/>
        <w:t xml:space="preserve">träde för tvisterna. </w:t>
      </w:r>
    </w:p>
    <w:p w14:paraId="6A6BF024" w14:textId="77777777" w:rsidR="00A3259B" w:rsidRPr="00411BC8" w:rsidRDefault="00D32DA9" w:rsidP="00A3259B">
      <w:pPr>
        <w:pStyle w:val="Brdtextmedindrag"/>
      </w:pPr>
      <w:r w:rsidRPr="00411BC8">
        <w:t>Mot bakgrund av förfarandets privaträttsliga karaktär bör en första förut</w:t>
      </w:r>
      <w:r w:rsidRPr="00411BC8">
        <w:softHyphen/>
        <w:t>sättning för att det ska komma i fråga att handlägga flera tvister till</w:t>
      </w:r>
      <w:r w:rsidRPr="00411BC8">
        <w:softHyphen/>
        <w:t>sam</w:t>
      </w:r>
      <w:r w:rsidRPr="00411BC8">
        <w:softHyphen/>
        <w:t>mans vara att åtminstone en av parterna har begärt det. Vidare bör det krävas att en sådan handläggning är lämplig med hänsyn till de omständig</w:t>
      </w:r>
      <w:r w:rsidRPr="00411BC8">
        <w:softHyphen/>
        <w:t xml:space="preserve">heter och den utredning som har åberopats i de olika tvisterna, på både hyresgäst- och hyresvärdssidan. </w:t>
      </w:r>
    </w:p>
    <w:p w14:paraId="49E87283" w14:textId="1F89C26B" w:rsidR="00A3259B" w:rsidRPr="00E436A4"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11BC8">
        <w:rPr>
          <w:rFonts w:ascii="Times New Roman" w:hAnsi="Times New Roman"/>
          <w:i/>
          <w:iCs/>
          <w:sz w:val="20"/>
        </w:rPr>
        <w:t>Svea hovrätt</w:t>
      </w:r>
      <w:r w:rsidRPr="00411BC8">
        <w:rPr>
          <w:rFonts w:ascii="Times New Roman" w:hAnsi="Times New Roman"/>
          <w:sz w:val="20"/>
        </w:rPr>
        <w:t xml:space="preserve"> ifrågasätter förslaget i promemorian om att det ska upp</w:t>
      </w:r>
      <w:r w:rsidR="009478EA" w:rsidRPr="00411BC8">
        <w:rPr>
          <w:rFonts w:ascii="Times New Roman" w:hAnsi="Times New Roman"/>
          <w:sz w:val="20"/>
        </w:rPr>
        <w:softHyphen/>
      </w:r>
      <w:r w:rsidRPr="00411BC8">
        <w:rPr>
          <w:rFonts w:ascii="Times New Roman" w:hAnsi="Times New Roman"/>
          <w:sz w:val="20"/>
        </w:rPr>
        <w:t>ställas ett krav på att tvisterna ska avse samma ort. Hovrätten anser att</w:t>
      </w:r>
      <w:r w:rsidRPr="00411BC8" w:rsidDel="00927C32">
        <w:rPr>
          <w:rFonts w:ascii="Times New Roman" w:hAnsi="Times New Roman"/>
          <w:sz w:val="20"/>
        </w:rPr>
        <w:t xml:space="preserve"> </w:t>
      </w:r>
      <w:r w:rsidRPr="00411BC8">
        <w:rPr>
          <w:rFonts w:ascii="Times New Roman" w:hAnsi="Times New Roman"/>
          <w:sz w:val="20"/>
        </w:rPr>
        <w:t>begreppet ort kan vara svårt att avgränsa och att det även kan</w:t>
      </w:r>
      <w:r>
        <w:rPr>
          <w:rFonts w:ascii="Times New Roman" w:hAnsi="Times New Roman"/>
          <w:sz w:val="20"/>
        </w:rPr>
        <w:t xml:space="preserve"> ifrågasättas om ett sådant krav behövs</w:t>
      </w:r>
      <w:r w:rsidRPr="00E436A4">
        <w:rPr>
          <w:rFonts w:ascii="Times New Roman" w:hAnsi="Times New Roman"/>
          <w:sz w:val="20"/>
        </w:rPr>
        <w:t xml:space="preserve">. </w:t>
      </w:r>
      <w:r>
        <w:rPr>
          <w:rFonts w:ascii="Times New Roman" w:hAnsi="Times New Roman"/>
          <w:sz w:val="20"/>
        </w:rPr>
        <w:t>I prome</w:t>
      </w:r>
      <w:r>
        <w:rPr>
          <w:rFonts w:ascii="Times New Roman" w:hAnsi="Times New Roman"/>
          <w:sz w:val="20"/>
        </w:rPr>
        <w:softHyphen/>
        <w:t xml:space="preserve">morian anförs att begreppet bör </w:t>
      </w:r>
      <w:r w:rsidRPr="00927C32">
        <w:rPr>
          <w:rFonts w:ascii="Times New Roman" w:hAnsi="Times New Roman"/>
          <w:sz w:val="20"/>
        </w:rPr>
        <w:t>ges samma innebörd som i 12</w:t>
      </w:r>
      <w:r>
        <w:rPr>
          <w:rFonts w:ascii="Times New Roman" w:hAnsi="Times New Roman"/>
          <w:sz w:val="20"/>
        </w:rPr>
        <w:t> </w:t>
      </w:r>
      <w:r w:rsidRPr="00927C32">
        <w:rPr>
          <w:rFonts w:ascii="Times New Roman" w:hAnsi="Times New Roman"/>
          <w:sz w:val="20"/>
        </w:rPr>
        <w:t>kap. 55</w:t>
      </w:r>
      <w:r>
        <w:rPr>
          <w:rFonts w:ascii="Times New Roman" w:hAnsi="Times New Roman"/>
          <w:sz w:val="20"/>
        </w:rPr>
        <w:t> </w:t>
      </w:r>
      <w:r w:rsidRPr="00927C32">
        <w:rPr>
          <w:rFonts w:ascii="Times New Roman" w:hAnsi="Times New Roman"/>
          <w:sz w:val="20"/>
        </w:rPr>
        <w:t>§ andra stycket jordabalken, dvs. det är samma begrepp som används vid en bruksvärdesprövning.</w:t>
      </w:r>
      <w:r w:rsidRPr="00927C32">
        <w:t xml:space="preserve"> </w:t>
      </w:r>
      <w:r w:rsidRPr="00927C32">
        <w:rPr>
          <w:rFonts w:ascii="Times New Roman" w:hAnsi="Times New Roman"/>
          <w:sz w:val="20"/>
        </w:rPr>
        <w:t xml:space="preserve">Det innebär att </w:t>
      </w:r>
      <w:r>
        <w:rPr>
          <w:rFonts w:ascii="Times New Roman" w:hAnsi="Times New Roman"/>
          <w:sz w:val="20"/>
        </w:rPr>
        <w:t>det finns</w:t>
      </w:r>
      <w:r w:rsidRPr="00927C32">
        <w:rPr>
          <w:rFonts w:ascii="Times New Roman" w:hAnsi="Times New Roman"/>
          <w:sz w:val="20"/>
        </w:rPr>
        <w:t xml:space="preserve"> möjlighet att hämta ledning från praxis gällande den bestämmel</w:t>
      </w:r>
      <w:r>
        <w:rPr>
          <w:rFonts w:ascii="Times New Roman" w:hAnsi="Times New Roman"/>
          <w:sz w:val="20"/>
        </w:rPr>
        <w:softHyphen/>
      </w:r>
      <w:r w:rsidRPr="00927C32">
        <w:rPr>
          <w:rFonts w:ascii="Times New Roman" w:hAnsi="Times New Roman"/>
          <w:sz w:val="20"/>
        </w:rPr>
        <w:t>sen.</w:t>
      </w:r>
      <w:r w:rsidRPr="00E436A4">
        <w:rPr>
          <w:rFonts w:ascii="Times New Roman" w:hAnsi="Times New Roman"/>
          <w:sz w:val="20"/>
        </w:rPr>
        <w:t xml:space="preserve"> Regeringen </w:t>
      </w:r>
      <w:r>
        <w:rPr>
          <w:rFonts w:ascii="Times New Roman" w:hAnsi="Times New Roman"/>
          <w:sz w:val="20"/>
        </w:rPr>
        <w:t xml:space="preserve">delar också bedömningen i promemorian </w:t>
      </w:r>
      <w:r w:rsidRPr="00E436A4">
        <w:rPr>
          <w:rFonts w:ascii="Times New Roman" w:hAnsi="Times New Roman"/>
          <w:sz w:val="20"/>
        </w:rPr>
        <w:t xml:space="preserve">att </w:t>
      </w:r>
      <w:r>
        <w:rPr>
          <w:rFonts w:ascii="Times New Roman" w:hAnsi="Times New Roman"/>
          <w:sz w:val="20"/>
        </w:rPr>
        <w:t>ett krav på att tvisterna ska avse samma ort</w:t>
      </w:r>
      <w:r w:rsidRPr="00E436A4">
        <w:rPr>
          <w:rFonts w:ascii="Times New Roman" w:hAnsi="Times New Roman"/>
          <w:sz w:val="20"/>
        </w:rPr>
        <w:t xml:space="preserve"> framstår som ändamålsenlig</w:t>
      </w:r>
      <w:r>
        <w:rPr>
          <w:rFonts w:ascii="Times New Roman" w:hAnsi="Times New Roman"/>
          <w:sz w:val="20"/>
        </w:rPr>
        <w:t>t</w:t>
      </w:r>
      <w:r w:rsidRPr="00E436A4">
        <w:rPr>
          <w:rFonts w:ascii="Times New Roman" w:hAnsi="Times New Roman"/>
          <w:sz w:val="20"/>
        </w:rPr>
        <w:t xml:space="preserve"> med hän</w:t>
      </w:r>
      <w:r>
        <w:rPr>
          <w:rFonts w:ascii="Times New Roman" w:hAnsi="Times New Roman"/>
          <w:sz w:val="20"/>
        </w:rPr>
        <w:softHyphen/>
      </w:r>
      <w:r w:rsidRPr="00E436A4">
        <w:rPr>
          <w:rFonts w:ascii="Times New Roman" w:hAnsi="Times New Roman"/>
          <w:sz w:val="20"/>
        </w:rPr>
        <w:t xml:space="preserve">syn till att </w:t>
      </w:r>
      <w:r>
        <w:rPr>
          <w:rFonts w:ascii="Times New Roman" w:hAnsi="Times New Roman"/>
          <w:sz w:val="20"/>
        </w:rPr>
        <w:t>det endast</w:t>
      </w:r>
      <w:r w:rsidRPr="00E436A4">
        <w:rPr>
          <w:rFonts w:ascii="Times New Roman" w:hAnsi="Times New Roman"/>
          <w:sz w:val="20"/>
        </w:rPr>
        <w:t xml:space="preserve"> bör komma i fråga </w:t>
      </w:r>
      <w:r>
        <w:rPr>
          <w:rFonts w:ascii="Times New Roman" w:hAnsi="Times New Roman"/>
          <w:sz w:val="20"/>
        </w:rPr>
        <w:t xml:space="preserve">att handlägga flera tvister tillsammans </w:t>
      </w:r>
      <w:r w:rsidRPr="00E436A4">
        <w:rPr>
          <w:rFonts w:ascii="Times New Roman" w:hAnsi="Times New Roman"/>
          <w:sz w:val="20"/>
        </w:rPr>
        <w:t>när tvisterna är likartade.</w:t>
      </w:r>
      <w:r>
        <w:rPr>
          <w:rFonts w:ascii="Times New Roman" w:hAnsi="Times New Roman"/>
          <w:sz w:val="20"/>
        </w:rPr>
        <w:t xml:space="preserve"> </w:t>
      </w:r>
      <w:r>
        <w:rPr>
          <w:rFonts w:ascii="Times New Roman" w:hAnsi="Times New Roman"/>
          <w:i/>
          <w:iCs/>
          <w:sz w:val="20"/>
        </w:rPr>
        <w:t xml:space="preserve">Fastighetsägarna </w:t>
      </w:r>
      <w:r>
        <w:rPr>
          <w:rFonts w:ascii="Times New Roman" w:hAnsi="Times New Roman"/>
          <w:sz w:val="20"/>
        </w:rPr>
        <w:t xml:space="preserve">och </w:t>
      </w:r>
      <w:r>
        <w:rPr>
          <w:rFonts w:ascii="Times New Roman" w:hAnsi="Times New Roman"/>
          <w:i/>
          <w:iCs/>
          <w:sz w:val="20"/>
        </w:rPr>
        <w:t xml:space="preserve">Hyresgästföreningen </w:t>
      </w:r>
      <w:r>
        <w:rPr>
          <w:rFonts w:ascii="Times New Roman" w:hAnsi="Times New Roman"/>
          <w:sz w:val="20"/>
        </w:rPr>
        <w:t xml:space="preserve">ställer sig också bakom promemorians förslag. </w:t>
      </w:r>
    </w:p>
    <w:p w14:paraId="757DF8D5" w14:textId="77777777" w:rsidR="00A3259B"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436A4">
        <w:rPr>
          <w:rFonts w:ascii="Times New Roman" w:hAnsi="Times New Roman"/>
          <w:sz w:val="20"/>
        </w:rPr>
        <w:t xml:space="preserve">Frågan om </w:t>
      </w:r>
      <w:r>
        <w:rPr>
          <w:rFonts w:ascii="Times New Roman" w:hAnsi="Times New Roman"/>
          <w:sz w:val="20"/>
        </w:rPr>
        <w:t>huruvida det</w:t>
      </w:r>
      <w:r w:rsidRPr="00E436A4">
        <w:rPr>
          <w:rFonts w:ascii="Times New Roman" w:hAnsi="Times New Roman"/>
          <w:sz w:val="20"/>
        </w:rPr>
        <w:t xml:space="preserve"> är lämplig</w:t>
      </w:r>
      <w:r>
        <w:rPr>
          <w:rFonts w:ascii="Times New Roman" w:hAnsi="Times New Roman"/>
          <w:sz w:val="20"/>
        </w:rPr>
        <w:t>t att handlägga flera tvister till</w:t>
      </w:r>
      <w:r>
        <w:rPr>
          <w:rFonts w:ascii="Times New Roman" w:hAnsi="Times New Roman"/>
          <w:sz w:val="20"/>
        </w:rPr>
        <w:softHyphen/>
        <w:t>sam</w:t>
      </w:r>
      <w:r>
        <w:rPr>
          <w:rFonts w:ascii="Times New Roman" w:hAnsi="Times New Roman"/>
          <w:sz w:val="20"/>
        </w:rPr>
        <w:softHyphen/>
        <w:t>mans</w:t>
      </w:r>
      <w:r w:rsidRPr="00E436A4">
        <w:rPr>
          <w:rFonts w:ascii="Times New Roman" w:hAnsi="Times New Roman"/>
          <w:sz w:val="20"/>
        </w:rPr>
        <w:t xml:space="preserve"> bör avgöras av skilje</w:t>
      </w:r>
      <w:r>
        <w:rPr>
          <w:rFonts w:ascii="Times New Roman" w:hAnsi="Times New Roman"/>
          <w:sz w:val="20"/>
        </w:rPr>
        <w:softHyphen/>
      </w:r>
      <w:r w:rsidRPr="00E436A4">
        <w:rPr>
          <w:rFonts w:ascii="Times New Roman" w:hAnsi="Times New Roman"/>
          <w:sz w:val="20"/>
        </w:rPr>
        <w:t xml:space="preserve">mannen. </w:t>
      </w:r>
      <w:r>
        <w:rPr>
          <w:rFonts w:ascii="Times New Roman" w:hAnsi="Times New Roman"/>
          <w:sz w:val="20"/>
        </w:rPr>
        <w:t>S</w:t>
      </w:r>
      <w:r w:rsidRPr="00E436A4">
        <w:rPr>
          <w:rFonts w:ascii="Times New Roman" w:hAnsi="Times New Roman"/>
          <w:sz w:val="20"/>
        </w:rPr>
        <w:t xml:space="preserve">om underlag för bedömningen </w:t>
      </w:r>
      <w:r>
        <w:rPr>
          <w:rFonts w:ascii="Times New Roman" w:hAnsi="Times New Roman"/>
          <w:sz w:val="20"/>
        </w:rPr>
        <w:t xml:space="preserve">bör skiljemannen </w:t>
      </w:r>
      <w:r w:rsidRPr="00E436A4">
        <w:rPr>
          <w:rFonts w:ascii="Times New Roman" w:hAnsi="Times New Roman"/>
          <w:sz w:val="20"/>
        </w:rPr>
        <w:t>inhämta parter</w:t>
      </w:r>
      <w:r>
        <w:rPr>
          <w:rFonts w:ascii="Times New Roman" w:hAnsi="Times New Roman"/>
          <w:sz w:val="20"/>
        </w:rPr>
        <w:t>na</w:t>
      </w:r>
      <w:r w:rsidRPr="00E436A4">
        <w:rPr>
          <w:rFonts w:ascii="Times New Roman" w:hAnsi="Times New Roman"/>
          <w:sz w:val="20"/>
        </w:rPr>
        <w:t>s uppfattning</w:t>
      </w:r>
      <w:r>
        <w:rPr>
          <w:rFonts w:ascii="Times New Roman" w:hAnsi="Times New Roman"/>
          <w:sz w:val="20"/>
        </w:rPr>
        <w:t>ar</w:t>
      </w:r>
      <w:r w:rsidRPr="00E436A4">
        <w:rPr>
          <w:rFonts w:ascii="Times New Roman" w:hAnsi="Times New Roman"/>
          <w:sz w:val="20"/>
        </w:rPr>
        <w:t xml:space="preserve"> i frågan. </w:t>
      </w:r>
      <w:r>
        <w:rPr>
          <w:rFonts w:ascii="Times New Roman" w:hAnsi="Times New Roman"/>
          <w:sz w:val="20"/>
        </w:rPr>
        <w:t>Skulle parterna vara överens om att tvisterna ska handläggas tillsammans, bör det krävas starka skäl för att skiljemannen ska gå emot parternas</w:t>
      </w:r>
      <w:r w:rsidRPr="00E436A4">
        <w:rPr>
          <w:rFonts w:ascii="Times New Roman" w:hAnsi="Times New Roman"/>
          <w:sz w:val="20"/>
        </w:rPr>
        <w:t xml:space="preserve"> uppfattning</w:t>
      </w:r>
      <w:r>
        <w:rPr>
          <w:rFonts w:ascii="Times New Roman" w:hAnsi="Times New Roman"/>
          <w:sz w:val="20"/>
        </w:rPr>
        <w:t>.</w:t>
      </w:r>
    </w:p>
    <w:p w14:paraId="7CBFFD22" w14:textId="77777777" w:rsidR="00A3259B" w:rsidRPr="00E436A4"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Även i de fall skiljemannen beslutar om att handlägga tvisterna till</w:t>
      </w:r>
      <w:r>
        <w:rPr>
          <w:rFonts w:ascii="Times New Roman" w:hAnsi="Times New Roman"/>
          <w:sz w:val="20"/>
        </w:rPr>
        <w:softHyphen/>
        <w:t>sammans bör de</w:t>
      </w:r>
      <w:r w:rsidRPr="00E436A4">
        <w:rPr>
          <w:rFonts w:ascii="Times New Roman" w:hAnsi="Times New Roman"/>
          <w:sz w:val="20"/>
        </w:rPr>
        <w:t xml:space="preserve"> bedöm</w:t>
      </w:r>
      <w:r>
        <w:rPr>
          <w:rFonts w:ascii="Times New Roman" w:hAnsi="Times New Roman"/>
          <w:sz w:val="20"/>
        </w:rPr>
        <w:t>a</w:t>
      </w:r>
      <w:r w:rsidRPr="00E436A4">
        <w:rPr>
          <w:rFonts w:ascii="Times New Roman" w:hAnsi="Times New Roman"/>
          <w:sz w:val="20"/>
        </w:rPr>
        <w:t>s individuellt med beaktande av de omständig</w:t>
      </w:r>
      <w:r>
        <w:rPr>
          <w:rFonts w:ascii="Times New Roman" w:hAnsi="Times New Roman"/>
          <w:sz w:val="20"/>
        </w:rPr>
        <w:softHyphen/>
      </w:r>
      <w:r w:rsidRPr="00E436A4">
        <w:rPr>
          <w:rFonts w:ascii="Times New Roman" w:hAnsi="Times New Roman"/>
          <w:sz w:val="20"/>
        </w:rPr>
        <w:t xml:space="preserve">heter som åberopats och det underlag som lagts fram i respektive tvist. Det är därför lämpligt att skiljemannen lämnar en separat rekommendation för varje tvist. </w:t>
      </w:r>
    </w:p>
    <w:p w14:paraId="6C5F07FF" w14:textId="77777777" w:rsidR="00A3259B" w:rsidRPr="00E436A4" w:rsidRDefault="00D32DA9" w:rsidP="00A3259B">
      <w:pPr>
        <w:keepNext/>
        <w:tabs>
          <w:tab w:val="left" w:pos="907"/>
        </w:tabs>
        <w:spacing w:before="240" w:after="80" w:line="210" w:lineRule="exact"/>
        <w:outlineLvl w:val="4"/>
        <w:rPr>
          <w:rFonts w:ascii="Times New Roman" w:hAnsi="Times New Roman"/>
          <w:i/>
          <w:sz w:val="20"/>
        </w:rPr>
      </w:pPr>
      <w:r>
        <w:rPr>
          <w:rFonts w:ascii="Times New Roman" w:hAnsi="Times New Roman"/>
          <w:i/>
          <w:sz w:val="20"/>
        </w:rPr>
        <w:t>S</w:t>
      </w:r>
      <w:r w:rsidRPr="00E436A4">
        <w:rPr>
          <w:rFonts w:ascii="Times New Roman" w:hAnsi="Times New Roman"/>
          <w:i/>
          <w:sz w:val="20"/>
        </w:rPr>
        <w:t>kiljemannen ska kunna medla mellan parterna</w:t>
      </w:r>
    </w:p>
    <w:p w14:paraId="14C2AB37" w14:textId="5F0F89B4" w:rsidR="00A3259B" w:rsidRDefault="00D32DA9" w:rsidP="00A3259B">
      <w:pPr>
        <w:pStyle w:val="Brdtextmedindrag"/>
        <w:ind w:firstLine="0"/>
      </w:pPr>
      <w:r w:rsidRPr="00E436A4">
        <w:t xml:space="preserve">Förfarandet bör utformas på ett sådant sätt </w:t>
      </w:r>
      <w:r w:rsidR="00EF75BB">
        <w:t xml:space="preserve">att </w:t>
      </w:r>
      <w:r w:rsidRPr="00E436A4">
        <w:t xml:space="preserve">det främjar möjligheterna för parterna att träffa en frivillig överenskommelse. </w:t>
      </w:r>
      <w:r>
        <w:t>Som föreslås i prome</w:t>
      </w:r>
      <w:r>
        <w:softHyphen/>
        <w:t>morian</w:t>
      </w:r>
      <w:r w:rsidRPr="00E436A4">
        <w:t xml:space="preserve"> är </w:t>
      </w:r>
      <w:r>
        <w:t xml:space="preserve">det </w:t>
      </w:r>
      <w:r w:rsidRPr="00E436A4">
        <w:t>därför lämpligt att skiljeman</w:t>
      </w:r>
      <w:r>
        <w:t>nen</w:t>
      </w:r>
      <w:r w:rsidRPr="00E436A4">
        <w:t xml:space="preserve"> ges möjlighet att medla mellan parterna. För att en sådan medling ska vara meningsfull, och inte riskera att fördröja förfarandet i onödan, bör det krävas att båda parter begär medling</w:t>
      </w:r>
      <w:r>
        <w:t xml:space="preserve">. </w:t>
      </w:r>
    </w:p>
    <w:p w14:paraId="0B2F0DEA" w14:textId="77777777" w:rsidR="00A3259B" w:rsidRDefault="00D32DA9" w:rsidP="00A3259B">
      <w:pPr>
        <w:pStyle w:val="Brdtextmedindrag"/>
      </w:pPr>
      <w:r>
        <w:t>I lagen (2011:860) om medling i vissa privaträttsliga tvister finns bestämmel</w:t>
      </w:r>
      <w:r>
        <w:softHyphen/>
        <w:t xml:space="preserve">ser som är tillämpliga på medling i privaträttsliga tvister där parterna har möjlighet att förlikas. Lagen är inte utformad på ett sätt som passar för skiljemannens medling. Eftersom lagen inte heller kan anses tillämplig på sådan medling finns det inte behov av att föreskriva något undantag från den. </w:t>
      </w:r>
    </w:p>
    <w:p w14:paraId="27356E93" w14:textId="77777777" w:rsidR="00A3259B" w:rsidRPr="00E436A4" w:rsidRDefault="00D32DA9" w:rsidP="00A3259B">
      <w:pPr>
        <w:keepNext/>
        <w:tabs>
          <w:tab w:val="left" w:pos="907"/>
        </w:tabs>
        <w:spacing w:before="240" w:after="80" w:line="210" w:lineRule="exact"/>
        <w:outlineLvl w:val="4"/>
        <w:rPr>
          <w:rFonts w:ascii="Times New Roman" w:hAnsi="Times New Roman"/>
          <w:i/>
          <w:sz w:val="20"/>
        </w:rPr>
      </w:pPr>
      <w:r>
        <w:rPr>
          <w:rFonts w:ascii="Times New Roman" w:hAnsi="Times New Roman"/>
          <w:i/>
          <w:sz w:val="20"/>
        </w:rPr>
        <w:t>Ett</w:t>
      </w:r>
      <w:r w:rsidRPr="00E436A4">
        <w:rPr>
          <w:rFonts w:ascii="Times New Roman" w:hAnsi="Times New Roman"/>
          <w:i/>
          <w:sz w:val="20"/>
        </w:rPr>
        <w:t xml:space="preserve"> sammanträde </w:t>
      </w:r>
      <w:r>
        <w:rPr>
          <w:rFonts w:ascii="Times New Roman" w:hAnsi="Times New Roman"/>
          <w:i/>
          <w:sz w:val="20"/>
        </w:rPr>
        <w:t xml:space="preserve">ska hållas </w:t>
      </w:r>
      <w:r w:rsidRPr="00E436A4">
        <w:rPr>
          <w:rFonts w:ascii="Times New Roman" w:hAnsi="Times New Roman"/>
          <w:i/>
          <w:sz w:val="20"/>
        </w:rPr>
        <w:t>om det behövs</w:t>
      </w:r>
    </w:p>
    <w:p w14:paraId="47DFC974" w14:textId="77777777" w:rsidR="00A3259B" w:rsidRPr="00E436A4" w:rsidRDefault="00D32DA9" w:rsidP="00A3259B">
      <w:pPr>
        <w:tabs>
          <w:tab w:val="left" w:pos="2268"/>
        </w:tabs>
        <w:overflowPunct w:val="0"/>
        <w:autoSpaceDE w:val="0"/>
        <w:autoSpaceDN w:val="0"/>
        <w:adjustRightInd w:val="0"/>
        <w:spacing w:after="0" w:line="240" w:lineRule="auto"/>
        <w:jc w:val="both"/>
        <w:textAlignment w:val="baseline"/>
        <w:rPr>
          <w:rFonts w:ascii="Times New Roman" w:hAnsi="Times New Roman"/>
          <w:spacing w:val="-2"/>
          <w:sz w:val="20"/>
        </w:rPr>
      </w:pPr>
      <w:r w:rsidRPr="00E436A4">
        <w:rPr>
          <w:rFonts w:ascii="Times New Roman" w:hAnsi="Times New Roman"/>
          <w:spacing w:val="-2"/>
          <w:sz w:val="20"/>
        </w:rPr>
        <w:t xml:space="preserve">Behovet av att tvister om de årliga hyresändringarna avgörs skyndsamt talar för </w:t>
      </w:r>
      <w:r>
        <w:rPr>
          <w:rFonts w:ascii="Times New Roman" w:hAnsi="Times New Roman"/>
          <w:spacing w:val="-2"/>
          <w:sz w:val="20"/>
        </w:rPr>
        <w:t xml:space="preserve">att </w:t>
      </w:r>
      <w:r w:rsidRPr="00E436A4">
        <w:rPr>
          <w:rFonts w:ascii="Times New Roman" w:hAnsi="Times New Roman"/>
          <w:spacing w:val="-2"/>
          <w:sz w:val="20"/>
        </w:rPr>
        <w:t xml:space="preserve">handläggningen som utgångspunkt ska vara skriftlig. Med hänsyn till att utredningen i denna typ av tvister i regel endast är skriftlig </w:t>
      </w:r>
      <w:r>
        <w:rPr>
          <w:rFonts w:ascii="Times New Roman" w:hAnsi="Times New Roman"/>
          <w:spacing w:val="-2"/>
          <w:sz w:val="20"/>
        </w:rPr>
        <w:t>torde</w:t>
      </w:r>
      <w:r w:rsidRPr="00E436A4">
        <w:rPr>
          <w:rFonts w:ascii="Times New Roman" w:hAnsi="Times New Roman"/>
          <w:spacing w:val="-2"/>
          <w:sz w:val="20"/>
        </w:rPr>
        <w:t xml:space="preserve"> det i de flesta fall inte heller </w:t>
      </w:r>
      <w:r>
        <w:rPr>
          <w:rFonts w:ascii="Times New Roman" w:hAnsi="Times New Roman"/>
          <w:spacing w:val="-2"/>
          <w:sz w:val="20"/>
        </w:rPr>
        <w:t xml:space="preserve">finnas </w:t>
      </w:r>
      <w:r w:rsidRPr="00E436A4">
        <w:rPr>
          <w:rFonts w:ascii="Times New Roman" w:hAnsi="Times New Roman"/>
          <w:spacing w:val="-2"/>
          <w:sz w:val="20"/>
        </w:rPr>
        <w:t xml:space="preserve">något behov av ett sammanträde. </w:t>
      </w:r>
      <w:r>
        <w:rPr>
          <w:rFonts w:ascii="Times New Roman" w:hAnsi="Times New Roman"/>
          <w:spacing w:val="-2"/>
          <w:sz w:val="20"/>
        </w:rPr>
        <w:t>I enlighet med promemorians förslag bör d</w:t>
      </w:r>
      <w:r w:rsidRPr="00E436A4">
        <w:rPr>
          <w:rFonts w:ascii="Times New Roman" w:hAnsi="Times New Roman"/>
          <w:spacing w:val="-2"/>
          <w:sz w:val="20"/>
        </w:rPr>
        <w:t xml:space="preserve">et dock finnas en möjlighet för skiljemannen att kalla parterna till </w:t>
      </w:r>
      <w:r>
        <w:rPr>
          <w:rFonts w:ascii="Times New Roman" w:hAnsi="Times New Roman"/>
          <w:spacing w:val="-2"/>
          <w:sz w:val="20"/>
        </w:rPr>
        <w:t xml:space="preserve">ett </w:t>
      </w:r>
      <w:r w:rsidRPr="00E436A4">
        <w:rPr>
          <w:rFonts w:ascii="Times New Roman" w:hAnsi="Times New Roman"/>
          <w:spacing w:val="-2"/>
          <w:sz w:val="20"/>
        </w:rPr>
        <w:t>sammanträde om skilje</w:t>
      </w:r>
      <w:r>
        <w:rPr>
          <w:rFonts w:ascii="Times New Roman" w:hAnsi="Times New Roman"/>
          <w:spacing w:val="-2"/>
          <w:sz w:val="20"/>
        </w:rPr>
        <w:softHyphen/>
      </w:r>
      <w:r w:rsidRPr="00E436A4">
        <w:rPr>
          <w:rFonts w:ascii="Times New Roman" w:hAnsi="Times New Roman"/>
          <w:spacing w:val="-2"/>
          <w:sz w:val="20"/>
        </w:rPr>
        <w:t xml:space="preserve">mannen bedömer att det behövs, exempelvis för att klarlägga tvistefrågorna eller om skiljemannen ska medla mellan parterna. Om båda parter begär </w:t>
      </w:r>
      <w:r>
        <w:rPr>
          <w:rFonts w:ascii="Times New Roman" w:hAnsi="Times New Roman"/>
          <w:spacing w:val="-2"/>
          <w:sz w:val="20"/>
        </w:rPr>
        <w:t xml:space="preserve">ett </w:t>
      </w:r>
      <w:r w:rsidRPr="00E436A4">
        <w:rPr>
          <w:rFonts w:ascii="Times New Roman" w:hAnsi="Times New Roman"/>
          <w:spacing w:val="-2"/>
          <w:sz w:val="20"/>
        </w:rPr>
        <w:t xml:space="preserve">sammanträde bör det </w:t>
      </w:r>
      <w:r>
        <w:rPr>
          <w:rFonts w:ascii="Times New Roman" w:hAnsi="Times New Roman"/>
          <w:spacing w:val="-2"/>
          <w:sz w:val="20"/>
        </w:rPr>
        <w:t>vara</w:t>
      </w:r>
      <w:r w:rsidRPr="00E436A4">
        <w:rPr>
          <w:rFonts w:ascii="Times New Roman" w:hAnsi="Times New Roman"/>
          <w:spacing w:val="-2"/>
          <w:sz w:val="20"/>
        </w:rPr>
        <w:t xml:space="preserve"> ett starkt skäl för att ett sådant ska hållas. </w:t>
      </w:r>
    </w:p>
    <w:p w14:paraId="6F404EFD" w14:textId="420D423E" w:rsidR="00A3259B" w:rsidRPr="00E436A4" w:rsidRDefault="00D32DA9" w:rsidP="00A3259B">
      <w:pPr>
        <w:pStyle w:val="Brdtextmedindrag"/>
      </w:pPr>
      <w:r>
        <w:t>En parts utevaro från ett samman</w:t>
      </w:r>
      <w:r>
        <w:softHyphen/>
        <w:t xml:space="preserve">träde bör inte hindra att skiljemannen </w:t>
      </w:r>
      <w:r w:rsidR="002479AB">
        <w:t xml:space="preserve">slutför </w:t>
      </w:r>
      <w:r>
        <w:t xml:space="preserve">handläggningen och </w:t>
      </w:r>
      <w:r w:rsidR="008F7DD7">
        <w:t>lämnar en rekommendation till parterna</w:t>
      </w:r>
      <w:r>
        <w:t>. Skilje</w:t>
      </w:r>
      <w:r w:rsidR="002479AB">
        <w:softHyphen/>
      </w:r>
      <w:r>
        <w:t>mannen får i en sådan situation överväga om de behov som moti</w:t>
      </w:r>
      <w:r>
        <w:softHyphen/>
        <w:t>verar ett sammanträde kan tillgodoses på annat sätt eller om det behöver sättas ut ett nytt samman</w:t>
      </w:r>
      <w:r>
        <w:softHyphen/>
        <w:t>träde, med beaktande av kravet på snabb hand</w:t>
      </w:r>
      <w:r w:rsidR="002479AB">
        <w:softHyphen/>
      </w:r>
      <w:r>
        <w:t>lägg</w:t>
      </w:r>
      <w:r w:rsidR="002479AB">
        <w:softHyphen/>
      </w:r>
      <w:r>
        <w:t>ning. Att skiljemannen har denna möjlighet att avgöra tvist</w:t>
      </w:r>
      <w:r w:rsidR="002479AB">
        <w:softHyphen/>
      </w:r>
      <w:r>
        <w:t>en trots en parts utevaro får anses gälla utan att det anges i lagen. Skiljemannen bör ha möjlighet att i det enskilda fallet avgöra om det finns behov av att doku</w:t>
      </w:r>
      <w:r w:rsidR="002479AB">
        <w:softHyphen/>
      </w:r>
      <w:r>
        <w:t>mentera det som förekommit vid sammanträdet och kommunicera detta med den part som uteblivit (jfr p</w:t>
      </w:r>
      <w:r w:rsidRPr="00913CFD">
        <w:t>rop. 1998/99:35</w:t>
      </w:r>
      <w:r>
        <w:t xml:space="preserve"> s. 111 </w:t>
      </w:r>
      <w:r w:rsidR="008F7DD7">
        <w:t>och 112</w:t>
      </w:r>
      <w:r>
        <w:t xml:space="preserve">). </w:t>
      </w:r>
    </w:p>
    <w:p w14:paraId="112336AD" w14:textId="77777777" w:rsidR="00A3259B" w:rsidRPr="00E436A4" w:rsidRDefault="00D32DA9" w:rsidP="00A3259B">
      <w:pPr>
        <w:keepNext/>
        <w:tabs>
          <w:tab w:val="left" w:pos="907"/>
        </w:tabs>
        <w:spacing w:before="240" w:after="80" w:line="210" w:lineRule="exact"/>
        <w:outlineLvl w:val="4"/>
        <w:rPr>
          <w:rFonts w:ascii="Times New Roman" w:hAnsi="Times New Roman"/>
          <w:i/>
          <w:sz w:val="20"/>
        </w:rPr>
      </w:pPr>
      <w:r>
        <w:rPr>
          <w:rFonts w:ascii="Times New Roman" w:hAnsi="Times New Roman"/>
          <w:i/>
          <w:sz w:val="20"/>
        </w:rPr>
        <w:t>S</w:t>
      </w:r>
      <w:r w:rsidRPr="00E436A4">
        <w:rPr>
          <w:rFonts w:ascii="Times New Roman" w:hAnsi="Times New Roman"/>
          <w:i/>
          <w:sz w:val="20"/>
        </w:rPr>
        <w:t>kiljemannen ska kunna ta hjälp av en ekonomisk expert</w:t>
      </w:r>
    </w:p>
    <w:p w14:paraId="0EF53A95" w14:textId="71F6C72D" w:rsidR="00A3259B" w:rsidRDefault="00D32DA9" w:rsidP="00A3259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436A4">
        <w:rPr>
          <w:rFonts w:ascii="Times New Roman" w:hAnsi="Times New Roman"/>
          <w:sz w:val="20"/>
        </w:rPr>
        <w:t xml:space="preserve">Som </w:t>
      </w:r>
      <w:r>
        <w:rPr>
          <w:rFonts w:ascii="Times New Roman" w:hAnsi="Times New Roman"/>
          <w:sz w:val="20"/>
        </w:rPr>
        <w:t>framgår av</w:t>
      </w:r>
      <w:r w:rsidRPr="00E436A4">
        <w:rPr>
          <w:rFonts w:ascii="Times New Roman" w:hAnsi="Times New Roman"/>
          <w:sz w:val="20"/>
        </w:rPr>
        <w:t xml:space="preserve"> avsnitt </w:t>
      </w:r>
      <w:r>
        <w:rPr>
          <w:rFonts w:ascii="Times New Roman" w:hAnsi="Times New Roman"/>
          <w:sz w:val="20"/>
        </w:rPr>
        <w:t>5.2</w:t>
      </w:r>
      <w:r w:rsidRPr="00E436A4">
        <w:rPr>
          <w:rFonts w:ascii="Times New Roman" w:hAnsi="Times New Roman"/>
          <w:sz w:val="20"/>
        </w:rPr>
        <w:t xml:space="preserve"> ska en skiljeman</w:t>
      </w:r>
      <w:r>
        <w:rPr>
          <w:rFonts w:ascii="Times New Roman" w:hAnsi="Times New Roman"/>
          <w:sz w:val="20"/>
        </w:rPr>
        <w:t>,</w:t>
      </w:r>
      <w:r w:rsidRPr="00E436A4">
        <w:rPr>
          <w:rFonts w:ascii="Times New Roman" w:hAnsi="Times New Roman"/>
          <w:sz w:val="20"/>
        </w:rPr>
        <w:t xml:space="preserve"> för att vara lämplig för upp</w:t>
      </w:r>
      <w:r>
        <w:rPr>
          <w:rFonts w:ascii="Times New Roman" w:hAnsi="Times New Roman"/>
          <w:sz w:val="20"/>
        </w:rPr>
        <w:softHyphen/>
      </w:r>
      <w:r w:rsidRPr="00E436A4">
        <w:rPr>
          <w:rFonts w:ascii="Times New Roman" w:hAnsi="Times New Roman"/>
          <w:sz w:val="20"/>
        </w:rPr>
        <w:t>draget</w:t>
      </w:r>
      <w:r>
        <w:rPr>
          <w:rFonts w:ascii="Times New Roman" w:hAnsi="Times New Roman"/>
          <w:sz w:val="20"/>
        </w:rPr>
        <w:t>,</w:t>
      </w:r>
      <w:r w:rsidRPr="00E436A4">
        <w:rPr>
          <w:rFonts w:ascii="Times New Roman" w:hAnsi="Times New Roman"/>
          <w:sz w:val="20"/>
        </w:rPr>
        <w:t xml:space="preserve"> som utgångspunkt ha kompetens på hyresrättens område. Bedöm</w:t>
      </w:r>
      <w:r>
        <w:rPr>
          <w:rFonts w:ascii="Times New Roman" w:hAnsi="Times New Roman"/>
          <w:sz w:val="20"/>
        </w:rPr>
        <w:softHyphen/>
      </w:r>
      <w:r w:rsidRPr="00E436A4">
        <w:rPr>
          <w:rFonts w:ascii="Times New Roman" w:hAnsi="Times New Roman"/>
          <w:sz w:val="20"/>
        </w:rPr>
        <w:t xml:space="preserve">ningen av tvister om de årliga hyresändringarna </w:t>
      </w:r>
      <w:r>
        <w:rPr>
          <w:rFonts w:ascii="Times New Roman" w:hAnsi="Times New Roman"/>
          <w:sz w:val="20"/>
        </w:rPr>
        <w:t>kan dock även innefatta</w:t>
      </w:r>
      <w:r w:rsidRPr="00E436A4">
        <w:rPr>
          <w:rFonts w:ascii="Times New Roman" w:hAnsi="Times New Roman"/>
          <w:sz w:val="20"/>
        </w:rPr>
        <w:t xml:space="preserve"> eko</w:t>
      </w:r>
      <w:r>
        <w:rPr>
          <w:rFonts w:ascii="Times New Roman" w:hAnsi="Times New Roman"/>
          <w:sz w:val="20"/>
        </w:rPr>
        <w:softHyphen/>
      </w:r>
      <w:r w:rsidRPr="00E436A4">
        <w:rPr>
          <w:rFonts w:ascii="Times New Roman" w:hAnsi="Times New Roman"/>
          <w:sz w:val="20"/>
        </w:rPr>
        <w:t>no</w:t>
      </w:r>
      <w:r>
        <w:rPr>
          <w:rFonts w:ascii="Times New Roman" w:hAnsi="Times New Roman"/>
          <w:sz w:val="20"/>
        </w:rPr>
        <w:softHyphen/>
      </w:r>
      <w:r w:rsidRPr="00E436A4">
        <w:rPr>
          <w:rFonts w:ascii="Times New Roman" w:hAnsi="Times New Roman"/>
          <w:sz w:val="20"/>
        </w:rPr>
        <w:t xml:space="preserve">miska bedömningar av olika slag. Det kan därför finnas behov </w:t>
      </w:r>
      <w:r>
        <w:rPr>
          <w:rFonts w:ascii="Times New Roman" w:hAnsi="Times New Roman"/>
          <w:sz w:val="20"/>
        </w:rPr>
        <w:t xml:space="preserve">av att </w:t>
      </w:r>
      <w:r w:rsidRPr="00E436A4">
        <w:rPr>
          <w:rFonts w:ascii="Times New Roman" w:hAnsi="Times New Roman"/>
          <w:sz w:val="20"/>
        </w:rPr>
        <w:t xml:space="preserve">skiljemannen </w:t>
      </w:r>
      <w:r>
        <w:rPr>
          <w:rFonts w:ascii="Times New Roman" w:hAnsi="Times New Roman"/>
          <w:sz w:val="20"/>
        </w:rPr>
        <w:t>får</w:t>
      </w:r>
      <w:r w:rsidRPr="00E436A4">
        <w:rPr>
          <w:rFonts w:ascii="Times New Roman" w:hAnsi="Times New Roman"/>
          <w:sz w:val="20"/>
        </w:rPr>
        <w:t xml:space="preserve"> hjälp av en expert med ekonomisk sak</w:t>
      </w:r>
      <w:r>
        <w:rPr>
          <w:rFonts w:ascii="Times New Roman" w:hAnsi="Times New Roman"/>
          <w:sz w:val="20"/>
        </w:rPr>
        <w:softHyphen/>
      </w:r>
      <w:r w:rsidRPr="00E436A4">
        <w:rPr>
          <w:rFonts w:ascii="Times New Roman" w:hAnsi="Times New Roman"/>
          <w:sz w:val="20"/>
        </w:rPr>
        <w:t xml:space="preserve">kunskap. </w:t>
      </w:r>
      <w:r>
        <w:rPr>
          <w:rFonts w:ascii="Times New Roman" w:hAnsi="Times New Roman"/>
          <w:sz w:val="20"/>
        </w:rPr>
        <w:t xml:space="preserve">Som anförs i promemorian bör expertens roll vara att biträda skiljemannen och inte att delta i </w:t>
      </w:r>
      <w:r w:rsidR="00C41CB9">
        <w:rPr>
          <w:rFonts w:ascii="Times New Roman" w:hAnsi="Times New Roman"/>
          <w:sz w:val="20"/>
        </w:rPr>
        <w:t xml:space="preserve">prövningen </w:t>
      </w:r>
      <w:r>
        <w:rPr>
          <w:rFonts w:ascii="Times New Roman" w:hAnsi="Times New Roman"/>
          <w:sz w:val="20"/>
        </w:rPr>
        <w:t xml:space="preserve">av tvisten. </w:t>
      </w:r>
      <w:r w:rsidRPr="00E436A4">
        <w:rPr>
          <w:rFonts w:ascii="Times New Roman" w:hAnsi="Times New Roman"/>
          <w:sz w:val="20"/>
        </w:rPr>
        <w:t>Vidare bör förfarandet bygga på att par</w:t>
      </w:r>
      <w:r>
        <w:rPr>
          <w:rFonts w:ascii="Times New Roman" w:hAnsi="Times New Roman"/>
          <w:sz w:val="20"/>
        </w:rPr>
        <w:softHyphen/>
      </w:r>
      <w:r w:rsidRPr="00E436A4">
        <w:rPr>
          <w:rFonts w:ascii="Times New Roman" w:hAnsi="Times New Roman"/>
          <w:sz w:val="20"/>
        </w:rPr>
        <w:t>terna ska svara för utredningen. Experten bör därför inte ha rollen som en sådan sakkunnig vars uppgifter utgör ett bevis</w:t>
      </w:r>
      <w:r>
        <w:rPr>
          <w:rFonts w:ascii="Times New Roman" w:hAnsi="Times New Roman"/>
          <w:sz w:val="20"/>
        </w:rPr>
        <w:t>.</w:t>
      </w:r>
      <w:r w:rsidRPr="00E436A4">
        <w:rPr>
          <w:rFonts w:ascii="Times New Roman" w:hAnsi="Times New Roman"/>
          <w:sz w:val="20"/>
        </w:rPr>
        <w:t xml:space="preserve"> </w:t>
      </w:r>
    </w:p>
    <w:p w14:paraId="70D50E4A" w14:textId="77777777" w:rsidR="00A3259B" w:rsidRPr="00E436A4" w:rsidRDefault="00D32DA9" w:rsidP="00A3259B">
      <w:pPr>
        <w:pStyle w:val="Brdtextmedindrag"/>
      </w:pPr>
      <w:r>
        <w:t>Möjligheten att anlita en ekonomisk expert syftar ytterst till att parterna ska kunna känna förtroende för skiljemannens hantering av deras tvist. Som föreslås i promemorian bör s</w:t>
      </w:r>
      <w:r w:rsidRPr="00E436A4">
        <w:t xml:space="preserve">kiljemannen </w:t>
      </w:r>
      <w:r>
        <w:t>därför</w:t>
      </w:r>
      <w:r w:rsidRPr="00E436A4">
        <w:t xml:space="preserve"> vara skyldig att anlita en sådan expert om båda parter begär det. Skiljemannen bör även i andra fall få anlita en sådan expert om det kan antas vara till fördel för pröv</w:t>
      </w:r>
      <w:r>
        <w:softHyphen/>
      </w:r>
      <w:r w:rsidRPr="00E436A4">
        <w:t xml:space="preserve">ningen. </w:t>
      </w:r>
      <w:r>
        <w:t xml:space="preserve">Om båda parter motsätter sig att en ekonomisk expert anlitas, bör det dock krävas starka skäl för att skiljemannen ska gå emot parternas ståndpunkt. </w:t>
      </w:r>
    </w:p>
    <w:p w14:paraId="38921482" w14:textId="77777777" w:rsidR="00A3259B" w:rsidRPr="00E436A4"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807BA">
        <w:rPr>
          <w:rFonts w:ascii="Times New Roman" w:hAnsi="Times New Roman"/>
          <w:sz w:val="20"/>
        </w:rPr>
        <w:t>Det är lämpligt att skiljemannen avgör vem som ska utses till ekonomisk expert utifrån det behov som finns.</w:t>
      </w:r>
      <w:r w:rsidRPr="00E436A4">
        <w:rPr>
          <w:rFonts w:ascii="Times New Roman" w:hAnsi="Times New Roman"/>
          <w:sz w:val="20"/>
        </w:rPr>
        <w:t xml:space="preserve"> </w:t>
      </w:r>
      <w:r>
        <w:rPr>
          <w:rFonts w:ascii="Times New Roman" w:hAnsi="Times New Roman"/>
          <w:sz w:val="20"/>
        </w:rPr>
        <w:t xml:space="preserve">Det finns inte skäl för en avgränsning till vissa kategorier av personer utan det avgörande bör vara att den som utses har den ekonomiska kompetens som krävs. Det är normalt lämpligt att skiljemannen ger parterna möjlighet att lämna synpunkter på valet av expert, och om parterna är överens om vem som ska utses bör den personen i regel kunna väljas. </w:t>
      </w:r>
    </w:p>
    <w:p w14:paraId="5729A128" w14:textId="09984939" w:rsidR="00A3259B" w:rsidRPr="00E436A4" w:rsidRDefault="00D32DA9" w:rsidP="00A3259B">
      <w:pPr>
        <w:keepNext/>
        <w:tabs>
          <w:tab w:val="left" w:pos="907"/>
        </w:tabs>
        <w:spacing w:before="240" w:after="80" w:line="210" w:lineRule="exact"/>
        <w:outlineLvl w:val="4"/>
        <w:rPr>
          <w:rFonts w:ascii="Times New Roman" w:hAnsi="Times New Roman"/>
          <w:i/>
          <w:sz w:val="20"/>
        </w:rPr>
      </w:pPr>
      <w:r>
        <w:rPr>
          <w:rFonts w:ascii="Times New Roman" w:hAnsi="Times New Roman"/>
          <w:i/>
          <w:sz w:val="20"/>
        </w:rPr>
        <w:t>Parterna sätter ramarna för skiljemannens prövning av tvisten</w:t>
      </w:r>
      <w:r w:rsidRPr="00E436A4">
        <w:rPr>
          <w:rFonts w:ascii="Times New Roman" w:hAnsi="Times New Roman"/>
          <w:i/>
          <w:sz w:val="20"/>
        </w:rPr>
        <w:t xml:space="preserve"> </w:t>
      </w:r>
    </w:p>
    <w:p w14:paraId="731864E1" w14:textId="77777777" w:rsidR="00A3259B" w:rsidRPr="00E436A4" w:rsidRDefault="00D32DA9" w:rsidP="00A3259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436A4">
        <w:rPr>
          <w:rFonts w:ascii="Times New Roman" w:hAnsi="Times New Roman"/>
          <w:sz w:val="20"/>
        </w:rPr>
        <w:t>Det finns behov av att ställa upp vissa grundläggande regler för skilje</w:t>
      </w:r>
      <w:r>
        <w:rPr>
          <w:rFonts w:ascii="Times New Roman" w:hAnsi="Times New Roman"/>
          <w:sz w:val="20"/>
        </w:rPr>
        <w:softHyphen/>
      </w:r>
      <w:r w:rsidRPr="00E436A4">
        <w:rPr>
          <w:rFonts w:ascii="Times New Roman" w:hAnsi="Times New Roman"/>
          <w:sz w:val="20"/>
        </w:rPr>
        <w:t>mannens prövning av en tvist. Eftersom det föreslagna tvist</w:t>
      </w:r>
      <w:r>
        <w:rPr>
          <w:rFonts w:ascii="Times New Roman" w:hAnsi="Times New Roman"/>
          <w:sz w:val="20"/>
        </w:rPr>
        <w:softHyphen/>
      </w:r>
      <w:r w:rsidRPr="00E436A4">
        <w:rPr>
          <w:rFonts w:ascii="Times New Roman" w:hAnsi="Times New Roman"/>
          <w:sz w:val="20"/>
        </w:rPr>
        <w:t>lösnings</w:t>
      </w:r>
      <w:r>
        <w:rPr>
          <w:rFonts w:ascii="Times New Roman" w:hAnsi="Times New Roman"/>
          <w:sz w:val="20"/>
        </w:rPr>
        <w:softHyphen/>
      </w:r>
      <w:r w:rsidRPr="00E436A4">
        <w:rPr>
          <w:rFonts w:ascii="Times New Roman" w:hAnsi="Times New Roman"/>
          <w:sz w:val="20"/>
        </w:rPr>
        <w:t>för</w:t>
      </w:r>
      <w:r>
        <w:rPr>
          <w:rFonts w:ascii="Times New Roman" w:hAnsi="Times New Roman"/>
          <w:sz w:val="20"/>
        </w:rPr>
        <w:softHyphen/>
      </w:r>
      <w:r w:rsidRPr="00E436A4">
        <w:rPr>
          <w:rFonts w:ascii="Times New Roman" w:hAnsi="Times New Roman"/>
          <w:sz w:val="20"/>
        </w:rPr>
        <w:t>farandet bygger på avtal mellan parterna bör den s.k. disposi</w:t>
      </w:r>
      <w:r>
        <w:rPr>
          <w:rFonts w:ascii="Times New Roman" w:hAnsi="Times New Roman"/>
          <w:sz w:val="20"/>
        </w:rPr>
        <w:softHyphen/>
      </w:r>
      <w:r w:rsidRPr="00E436A4">
        <w:rPr>
          <w:rFonts w:ascii="Times New Roman" w:hAnsi="Times New Roman"/>
          <w:sz w:val="20"/>
        </w:rPr>
        <w:t>tionsprincipen gälla. Den innebär att parternas yrkanden bestämmer ramarna för skilje</w:t>
      </w:r>
      <w:r>
        <w:rPr>
          <w:rFonts w:ascii="Times New Roman" w:hAnsi="Times New Roman"/>
          <w:sz w:val="20"/>
        </w:rPr>
        <w:softHyphen/>
      </w:r>
      <w:r w:rsidRPr="00E436A4">
        <w:rPr>
          <w:rFonts w:ascii="Times New Roman" w:hAnsi="Times New Roman"/>
          <w:sz w:val="20"/>
        </w:rPr>
        <w:t>mannens prövning.</w:t>
      </w:r>
    </w:p>
    <w:p w14:paraId="09E2F46B" w14:textId="6142DB5C" w:rsidR="00A3259B" w:rsidRPr="00E436A4"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436A4">
        <w:rPr>
          <w:rFonts w:ascii="Times New Roman" w:hAnsi="Times New Roman"/>
          <w:sz w:val="20"/>
        </w:rPr>
        <w:t>Vidare bör skiljemannen inte beakta några andra omständigheter än de som parterna ha</w:t>
      </w:r>
      <w:r>
        <w:rPr>
          <w:rFonts w:ascii="Times New Roman" w:hAnsi="Times New Roman"/>
          <w:sz w:val="20"/>
        </w:rPr>
        <w:t>r</w:t>
      </w:r>
      <w:r w:rsidRPr="00E436A4">
        <w:rPr>
          <w:rFonts w:ascii="Times New Roman" w:hAnsi="Times New Roman"/>
          <w:sz w:val="20"/>
        </w:rPr>
        <w:t xml:space="preserve"> åberopat</w:t>
      </w:r>
      <w:r>
        <w:rPr>
          <w:rFonts w:ascii="Times New Roman" w:hAnsi="Times New Roman"/>
          <w:sz w:val="20"/>
        </w:rPr>
        <w:t>. Parterna bör också svara för utredningen i tvist</w:t>
      </w:r>
      <w:r w:rsidR="007F35A1">
        <w:rPr>
          <w:rFonts w:ascii="Times New Roman" w:hAnsi="Times New Roman"/>
          <w:sz w:val="20"/>
        </w:rPr>
        <w:softHyphen/>
      </w:r>
      <w:r>
        <w:rPr>
          <w:rFonts w:ascii="Times New Roman" w:hAnsi="Times New Roman"/>
          <w:sz w:val="20"/>
        </w:rPr>
        <w:t>en</w:t>
      </w:r>
      <w:r w:rsidRPr="00E436A4">
        <w:rPr>
          <w:rFonts w:ascii="Times New Roman" w:hAnsi="Times New Roman"/>
          <w:sz w:val="20"/>
        </w:rPr>
        <w:t>. Inom ramarna för förfarandet får skilje</w:t>
      </w:r>
      <w:r>
        <w:rPr>
          <w:rFonts w:ascii="Times New Roman" w:hAnsi="Times New Roman"/>
          <w:sz w:val="20"/>
        </w:rPr>
        <w:softHyphen/>
      </w:r>
      <w:r w:rsidRPr="00E436A4">
        <w:rPr>
          <w:rFonts w:ascii="Times New Roman" w:hAnsi="Times New Roman"/>
          <w:sz w:val="20"/>
        </w:rPr>
        <w:t>mannen bedöma vilken bety</w:t>
      </w:r>
      <w:r>
        <w:rPr>
          <w:rFonts w:ascii="Times New Roman" w:hAnsi="Times New Roman"/>
          <w:sz w:val="20"/>
        </w:rPr>
        <w:softHyphen/>
      </w:r>
      <w:r w:rsidRPr="00E436A4">
        <w:rPr>
          <w:rFonts w:ascii="Times New Roman" w:hAnsi="Times New Roman"/>
          <w:sz w:val="20"/>
        </w:rPr>
        <w:t>delse de omständigheter</w:t>
      </w:r>
      <w:r>
        <w:rPr>
          <w:rFonts w:ascii="Times New Roman" w:hAnsi="Times New Roman"/>
          <w:sz w:val="20"/>
        </w:rPr>
        <w:t xml:space="preserve"> och den utredning</w:t>
      </w:r>
      <w:r w:rsidRPr="00E436A4">
        <w:rPr>
          <w:rFonts w:ascii="Times New Roman" w:hAnsi="Times New Roman"/>
          <w:sz w:val="20"/>
        </w:rPr>
        <w:t xml:space="preserve"> som åberopats av parterna ska ha för ändringen av hyres</w:t>
      </w:r>
      <w:r>
        <w:rPr>
          <w:rFonts w:ascii="Times New Roman" w:hAnsi="Times New Roman"/>
          <w:sz w:val="20"/>
        </w:rPr>
        <w:softHyphen/>
      </w:r>
      <w:r w:rsidRPr="00E436A4">
        <w:rPr>
          <w:rFonts w:ascii="Times New Roman" w:hAnsi="Times New Roman"/>
          <w:sz w:val="20"/>
        </w:rPr>
        <w:t xml:space="preserve">nivån, genom att väga de argument som parterna har fört fram mot varandra. </w:t>
      </w:r>
    </w:p>
    <w:p w14:paraId="62C756E7" w14:textId="323DC954" w:rsidR="00A3259B" w:rsidRPr="00E436A4"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436A4">
        <w:rPr>
          <w:rFonts w:ascii="Times New Roman" w:hAnsi="Times New Roman"/>
          <w:sz w:val="20"/>
        </w:rPr>
        <w:t xml:space="preserve">Det finns inte någon reglering som anger syftet med de hyresändringar som de årliga förhandlingarna avser eller vilka </w:t>
      </w:r>
      <w:r>
        <w:rPr>
          <w:rFonts w:ascii="Times New Roman" w:hAnsi="Times New Roman"/>
          <w:sz w:val="20"/>
        </w:rPr>
        <w:t>omständigheter</w:t>
      </w:r>
      <w:r w:rsidRPr="00E436A4">
        <w:rPr>
          <w:rFonts w:ascii="Times New Roman" w:hAnsi="Times New Roman"/>
          <w:sz w:val="20"/>
        </w:rPr>
        <w:t xml:space="preserve"> en ändring av hyresnivån ska grunda sig på. </w:t>
      </w:r>
      <w:r>
        <w:rPr>
          <w:rFonts w:ascii="Times New Roman" w:hAnsi="Times New Roman"/>
          <w:sz w:val="20"/>
        </w:rPr>
        <w:t>På samma sätt som under de förhand</w:t>
      </w:r>
      <w:r>
        <w:rPr>
          <w:rFonts w:ascii="Times New Roman" w:hAnsi="Times New Roman"/>
          <w:sz w:val="20"/>
        </w:rPr>
        <w:softHyphen/>
        <w:t>ling</w:t>
      </w:r>
      <w:r>
        <w:rPr>
          <w:rFonts w:ascii="Times New Roman" w:hAnsi="Times New Roman"/>
          <w:sz w:val="20"/>
        </w:rPr>
        <w:softHyphen/>
        <w:t>ar som föregår skilje</w:t>
      </w:r>
      <w:r>
        <w:rPr>
          <w:rFonts w:ascii="Times New Roman" w:hAnsi="Times New Roman"/>
          <w:sz w:val="20"/>
        </w:rPr>
        <w:softHyphen/>
        <w:t xml:space="preserve">mannens prövning, bör parterna </w:t>
      </w:r>
      <w:r w:rsidRPr="00E436A4">
        <w:rPr>
          <w:rFonts w:ascii="Times New Roman" w:hAnsi="Times New Roman"/>
          <w:sz w:val="20"/>
        </w:rPr>
        <w:t xml:space="preserve">ha möjlighet att komma överens om vilka omständigheter som ska ha betydelse för </w:t>
      </w:r>
      <w:r>
        <w:rPr>
          <w:rFonts w:ascii="Times New Roman" w:hAnsi="Times New Roman"/>
          <w:sz w:val="20"/>
        </w:rPr>
        <w:t xml:space="preserve">en </w:t>
      </w:r>
      <w:r w:rsidRPr="00E436A4">
        <w:rPr>
          <w:rFonts w:ascii="Times New Roman" w:hAnsi="Times New Roman"/>
          <w:sz w:val="20"/>
        </w:rPr>
        <w:t>ändring av hyresnivån.</w:t>
      </w:r>
      <w:r w:rsidRPr="00E436A4" w:rsidDel="00F3465E">
        <w:rPr>
          <w:rFonts w:ascii="Times New Roman" w:hAnsi="Times New Roman"/>
          <w:sz w:val="20"/>
        </w:rPr>
        <w:t xml:space="preserve"> </w:t>
      </w:r>
      <w:r w:rsidRPr="00E436A4">
        <w:rPr>
          <w:rFonts w:ascii="Times New Roman" w:hAnsi="Times New Roman"/>
          <w:sz w:val="20"/>
        </w:rPr>
        <w:t>Om parterna</w:t>
      </w:r>
      <w:r>
        <w:rPr>
          <w:rFonts w:ascii="Times New Roman" w:hAnsi="Times New Roman"/>
          <w:sz w:val="20"/>
        </w:rPr>
        <w:t xml:space="preserve"> är överens,</w:t>
      </w:r>
      <w:r w:rsidRPr="00E436A4">
        <w:rPr>
          <w:rFonts w:ascii="Times New Roman" w:hAnsi="Times New Roman"/>
          <w:sz w:val="20"/>
        </w:rPr>
        <w:t xml:space="preserve"> bör skiljemannen </w:t>
      </w:r>
      <w:r w:rsidR="00C41CB9">
        <w:rPr>
          <w:rFonts w:ascii="Times New Roman" w:hAnsi="Times New Roman"/>
          <w:sz w:val="20"/>
        </w:rPr>
        <w:t>pröva</w:t>
      </w:r>
      <w:r w:rsidRPr="00E436A4">
        <w:rPr>
          <w:rFonts w:ascii="Times New Roman" w:hAnsi="Times New Roman"/>
          <w:sz w:val="20"/>
        </w:rPr>
        <w:t xml:space="preserve"> tvisten med utgångspunkt i överens</w:t>
      </w:r>
      <w:r>
        <w:rPr>
          <w:rFonts w:ascii="Times New Roman" w:hAnsi="Times New Roman"/>
          <w:sz w:val="20"/>
        </w:rPr>
        <w:softHyphen/>
      </w:r>
      <w:r w:rsidRPr="00E436A4">
        <w:rPr>
          <w:rFonts w:ascii="Times New Roman" w:hAnsi="Times New Roman"/>
          <w:sz w:val="20"/>
        </w:rPr>
        <w:t>kommel</w:t>
      </w:r>
      <w:r>
        <w:rPr>
          <w:rFonts w:ascii="Times New Roman" w:hAnsi="Times New Roman"/>
          <w:sz w:val="20"/>
        </w:rPr>
        <w:softHyphen/>
      </w:r>
      <w:r w:rsidRPr="00E436A4">
        <w:rPr>
          <w:rFonts w:ascii="Times New Roman" w:hAnsi="Times New Roman"/>
          <w:sz w:val="20"/>
        </w:rPr>
        <w:t xml:space="preserve">sen. </w:t>
      </w:r>
    </w:p>
    <w:p w14:paraId="145DD84D" w14:textId="77777777" w:rsidR="00A3259B" w:rsidRPr="00E436A4"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436A4">
        <w:rPr>
          <w:rFonts w:ascii="Times New Roman" w:hAnsi="Times New Roman"/>
          <w:sz w:val="20"/>
        </w:rPr>
        <w:t xml:space="preserve">När det gäller frågan om från vilken tidpunkt en ändrad hyresnivå ska gälla föreslås i promemorian att ändringen ska gälla från den tidpunkt som en part har yrkat i sin begäran om förhandling, om inte parterna är ense om en annan tidpunkt eller det finns särskilda skäl för en annan tidpunkt. </w:t>
      </w:r>
      <w:r>
        <w:rPr>
          <w:rFonts w:ascii="Times New Roman" w:hAnsi="Times New Roman"/>
          <w:sz w:val="20"/>
        </w:rPr>
        <w:t>Bestämmelsen är avsedd att ge skiljemannen en instruktion om från vilken tidpunkt den ändrade hyresnivån som utgångspunkt ska gälla. Regeringen ställer sig tveksam till behovet av en sådan bestämmelse.</w:t>
      </w:r>
    </w:p>
    <w:p w14:paraId="6F3FC987" w14:textId="77777777" w:rsidR="00A3259B" w:rsidRPr="00E436A4"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436A4">
        <w:rPr>
          <w:rFonts w:ascii="Times New Roman" w:hAnsi="Times New Roman"/>
          <w:sz w:val="20"/>
        </w:rPr>
        <w:t xml:space="preserve">Parternas förhandling om ändring av hyrorna avser den tidpunkt som den part som begärt ändringen har angett i sin förhandlingsframställning. Inom ramen för förhandlingarna är parterna fria att komma överens </w:t>
      </w:r>
      <w:r>
        <w:rPr>
          <w:rFonts w:ascii="Times New Roman" w:hAnsi="Times New Roman"/>
          <w:sz w:val="20"/>
        </w:rPr>
        <w:t xml:space="preserve">om att </w:t>
      </w:r>
      <w:r w:rsidRPr="00E436A4">
        <w:rPr>
          <w:rFonts w:ascii="Times New Roman" w:hAnsi="Times New Roman"/>
          <w:sz w:val="20"/>
        </w:rPr>
        <w:t>en hyresändring ska gälla från en senare tidpunkt, exempelvis i syfte att undvika retroaktiva hyres</w:t>
      </w:r>
      <w:r>
        <w:rPr>
          <w:rFonts w:ascii="Times New Roman" w:hAnsi="Times New Roman"/>
          <w:sz w:val="20"/>
        </w:rPr>
        <w:softHyphen/>
      </w:r>
      <w:r w:rsidRPr="00E436A4">
        <w:rPr>
          <w:rFonts w:ascii="Times New Roman" w:hAnsi="Times New Roman"/>
          <w:sz w:val="20"/>
        </w:rPr>
        <w:t xml:space="preserve">höjningar för hyresgästerna i </w:t>
      </w:r>
      <w:r>
        <w:rPr>
          <w:rFonts w:ascii="Times New Roman" w:hAnsi="Times New Roman"/>
          <w:sz w:val="20"/>
        </w:rPr>
        <w:t xml:space="preserve">ett </w:t>
      </w:r>
      <w:r w:rsidRPr="00E436A4">
        <w:rPr>
          <w:rFonts w:ascii="Times New Roman" w:hAnsi="Times New Roman"/>
          <w:sz w:val="20"/>
        </w:rPr>
        <w:t>fall där för</w:t>
      </w:r>
      <w:r>
        <w:rPr>
          <w:rFonts w:ascii="Times New Roman" w:hAnsi="Times New Roman"/>
          <w:sz w:val="20"/>
        </w:rPr>
        <w:softHyphen/>
      </w:r>
      <w:r w:rsidRPr="00E436A4">
        <w:rPr>
          <w:rFonts w:ascii="Times New Roman" w:hAnsi="Times New Roman"/>
          <w:sz w:val="20"/>
        </w:rPr>
        <w:t>hand</w:t>
      </w:r>
      <w:r>
        <w:rPr>
          <w:rFonts w:ascii="Times New Roman" w:hAnsi="Times New Roman"/>
          <w:sz w:val="20"/>
        </w:rPr>
        <w:softHyphen/>
      </w:r>
      <w:r w:rsidRPr="00E436A4">
        <w:rPr>
          <w:rFonts w:ascii="Times New Roman" w:hAnsi="Times New Roman"/>
          <w:sz w:val="20"/>
        </w:rPr>
        <w:t xml:space="preserve">lingarna </w:t>
      </w:r>
      <w:r>
        <w:rPr>
          <w:rFonts w:ascii="Times New Roman" w:hAnsi="Times New Roman"/>
          <w:sz w:val="20"/>
        </w:rPr>
        <w:t xml:space="preserve">har </w:t>
      </w:r>
      <w:r w:rsidRPr="00E436A4">
        <w:rPr>
          <w:rFonts w:ascii="Times New Roman" w:hAnsi="Times New Roman"/>
          <w:sz w:val="20"/>
        </w:rPr>
        <w:t xml:space="preserve">dragit ut på tiden. </w:t>
      </w:r>
    </w:p>
    <w:p w14:paraId="7D232BC9" w14:textId="77777777" w:rsidR="00A3259B"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436A4">
        <w:rPr>
          <w:rFonts w:ascii="Times New Roman" w:hAnsi="Times New Roman"/>
          <w:sz w:val="20"/>
        </w:rPr>
        <w:t>Om parterna inte kommer överens efter förhandlingar, och tvisten hän</w:t>
      </w:r>
      <w:r>
        <w:rPr>
          <w:rFonts w:ascii="Times New Roman" w:hAnsi="Times New Roman"/>
          <w:sz w:val="20"/>
        </w:rPr>
        <w:softHyphen/>
      </w:r>
      <w:r w:rsidRPr="00E436A4">
        <w:rPr>
          <w:rFonts w:ascii="Times New Roman" w:hAnsi="Times New Roman"/>
          <w:sz w:val="20"/>
        </w:rPr>
        <w:t>skjuts till en skiljeman, kommer skiljemannens prövning att avse frågan om hyrorna ska ändras från den tidpunkt som angetts i förhandlings</w:t>
      </w:r>
      <w:r>
        <w:rPr>
          <w:rFonts w:ascii="Times New Roman" w:hAnsi="Times New Roman"/>
          <w:sz w:val="20"/>
        </w:rPr>
        <w:softHyphen/>
      </w:r>
      <w:r w:rsidRPr="00E436A4">
        <w:rPr>
          <w:rFonts w:ascii="Times New Roman" w:hAnsi="Times New Roman"/>
          <w:sz w:val="20"/>
        </w:rPr>
        <w:t>framställningen. Inom ramen för förfarandet kan dock motparten yrka att hyresändringen ska gälla från en senare tidpunkt. Om parterna i förfa</w:t>
      </w:r>
      <w:r>
        <w:rPr>
          <w:rFonts w:ascii="Times New Roman" w:hAnsi="Times New Roman"/>
          <w:sz w:val="20"/>
        </w:rPr>
        <w:softHyphen/>
      </w:r>
      <w:r w:rsidRPr="00E436A4">
        <w:rPr>
          <w:rFonts w:ascii="Times New Roman" w:hAnsi="Times New Roman"/>
          <w:sz w:val="20"/>
        </w:rPr>
        <w:t>randet har olika uppfattning om tidpunkten framstår det som lämpligt att skiljemannen, på motsvarande sätt som vid bedöm</w:t>
      </w:r>
      <w:r>
        <w:rPr>
          <w:rFonts w:ascii="Times New Roman" w:hAnsi="Times New Roman"/>
          <w:sz w:val="20"/>
        </w:rPr>
        <w:softHyphen/>
      </w:r>
      <w:r w:rsidRPr="00E436A4">
        <w:rPr>
          <w:rFonts w:ascii="Times New Roman" w:hAnsi="Times New Roman"/>
          <w:sz w:val="20"/>
        </w:rPr>
        <w:t xml:space="preserve">ningen av storleken på hyresändringen, har att </w:t>
      </w:r>
      <w:r>
        <w:rPr>
          <w:rFonts w:ascii="Times New Roman" w:hAnsi="Times New Roman"/>
          <w:sz w:val="20"/>
        </w:rPr>
        <w:t xml:space="preserve">ta </w:t>
      </w:r>
      <w:r w:rsidRPr="00E436A4">
        <w:rPr>
          <w:rFonts w:ascii="Times New Roman" w:hAnsi="Times New Roman"/>
          <w:sz w:val="20"/>
        </w:rPr>
        <w:t>ställning till från vilken tidpunkt en ändrad hyres</w:t>
      </w:r>
      <w:r>
        <w:rPr>
          <w:rFonts w:ascii="Times New Roman" w:hAnsi="Times New Roman"/>
          <w:sz w:val="20"/>
        </w:rPr>
        <w:softHyphen/>
      </w:r>
      <w:r w:rsidRPr="00E436A4">
        <w:rPr>
          <w:rFonts w:ascii="Times New Roman" w:hAnsi="Times New Roman"/>
          <w:sz w:val="20"/>
        </w:rPr>
        <w:t>nivå ska gälla genom att väga de argument som parterna har framfört mot varandra. Regeringen anser</w:t>
      </w:r>
      <w:r w:rsidRPr="00E436A4" w:rsidDel="00A26652">
        <w:rPr>
          <w:rFonts w:ascii="Times New Roman" w:hAnsi="Times New Roman"/>
          <w:sz w:val="20"/>
        </w:rPr>
        <w:t xml:space="preserve"> </w:t>
      </w:r>
      <w:r>
        <w:rPr>
          <w:rFonts w:ascii="Times New Roman" w:hAnsi="Times New Roman"/>
          <w:sz w:val="20"/>
        </w:rPr>
        <w:t>mot denna bakgrund att det</w:t>
      </w:r>
      <w:r w:rsidRPr="00E436A4">
        <w:rPr>
          <w:rFonts w:ascii="Times New Roman" w:hAnsi="Times New Roman"/>
          <w:sz w:val="20"/>
        </w:rPr>
        <w:t xml:space="preserve"> inte</w:t>
      </w:r>
      <w:r w:rsidRPr="00E436A4" w:rsidDel="00A26652">
        <w:rPr>
          <w:rFonts w:ascii="Times New Roman" w:hAnsi="Times New Roman"/>
          <w:sz w:val="20"/>
        </w:rPr>
        <w:t xml:space="preserve"> </w:t>
      </w:r>
      <w:r w:rsidRPr="00E436A4">
        <w:rPr>
          <w:rFonts w:ascii="Times New Roman" w:hAnsi="Times New Roman"/>
          <w:sz w:val="20"/>
        </w:rPr>
        <w:t>är moti</w:t>
      </w:r>
      <w:r>
        <w:rPr>
          <w:rFonts w:ascii="Times New Roman" w:hAnsi="Times New Roman"/>
          <w:sz w:val="20"/>
        </w:rPr>
        <w:softHyphen/>
      </w:r>
      <w:r w:rsidRPr="00E436A4">
        <w:rPr>
          <w:rFonts w:ascii="Times New Roman" w:hAnsi="Times New Roman"/>
          <w:sz w:val="20"/>
        </w:rPr>
        <w:t xml:space="preserve">verat att införa </w:t>
      </w:r>
      <w:r>
        <w:rPr>
          <w:rFonts w:ascii="Times New Roman" w:hAnsi="Times New Roman"/>
          <w:sz w:val="20"/>
        </w:rPr>
        <w:t>en</w:t>
      </w:r>
      <w:r w:rsidRPr="00E436A4">
        <w:rPr>
          <w:rFonts w:ascii="Times New Roman" w:hAnsi="Times New Roman"/>
          <w:sz w:val="20"/>
        </w:rPr>
        <w:t xml:space="preserve"> materiell reg</w:t>
      </w:r>
      <w:r>
        <w:rPr>
          <w:rFonts w:ascii="Times New Roman" w:hAnsi="Times New Roman"/>
          <w:sz w:val="20"/>
        </w:rPr>
        <w:t>el</w:t>
      </w:r>
      <w:r w:rsidRPr="00E436A4">
        <w:rPr>
          <w:rFonts w:ascii="Times New Roman" w:hAnsi="Times New Roman"/>
          <w:sz w:val="20"/>
        </w:rPr>
        <w:t xml:space="preserve"> om från vilken tidpunkt en ändrad hyres</w:t>
      </w:r>
      <w:r>
        <w:rPr>
          <w:rFonts w:ascii="Times New Roman" w:hAnsi="Times New Roman"/>
          <w:sz w:val="20"/>
        </w:rPr>
        <w:softHyphen/>
      </w:r>
      <w:r w:rsidRPr="00E436A4">
        <w:rPr>
          <w:rFonts w:ascii="Times New Roman" w:hAnsi="Times New Roman"/>
          <w:sz w:val="20"/>
        </w:rPr>
        <w:t>nivå ska gälla.</w:t>
      </w:r>
    </w:p>
    <w:p w14:paraId="4953C604" w14:textId="77777777" w:rsidR="00A3259B" w:rsidRPr="00E436A4" w:rsidRDefault="00D32DA9" w:rsidP="00A3259B">
      <w:pPr>
        <w:keepNext/>
        <w:tabs>
          <w:tab w:val="left" w:pos="907"/>
        </w:tabs>
        <w:spacing w:before="240" w:after="80" w:line="210" w:lineRule="exact"/>
        <w:outlineLvl w:val="4"/>
        <w:rPr>
          <w:rFonts w:ascii="Times New Roman" w:hAnsi="Times New Roman"/>
          <w:i/>
          <w:sz w:val="20"/>
        </w:rPr>
      </w:pPr>
      <w:r>
        <w:rPr>
          <w:rFonts w:ascii="Times New Roman" w:hAnsi="Times New Roman"/>
          <w:i/>
          <w:sz w:val="20"/>
        </w:rPr>
        <w:t>S</w:t>
      </w:r>
      <w:r w:rsidRPr="00E436A4">
        <w:rPr>
          <w:rFonts w:ascii="Times New Roman" w:hAnsi="Times New Roman"/>
          <w:i/>
          <w:sz w:val="20"/>
        </w:rPr>
        <w:t>kiljemannens avgörande</w:t>
      </w:r>
    </w:p>
    <w:p w14:paraId="2DE05501" w14:textId="1AC3EE94" w:rsidR="00A3259B" w:rsidRPr="00E436A4" w:rsidRDefault="00D32DA9" w:rsidP="00A3259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436A4">
        <w:rPr>
          <w:rFonts w:ascii="Times New Roman" w:hAnsi="Times New Roman"/>
          <w:sz w:val="20"/>
        </w:rPr>
        <w:t xml:space="preserve">I avsnitt </w:t>
      </w:r>
      <w:r>
        <w:rPr>
          <w:rFonts w:ascii="Times New Roman" w:hAnsi="Times New Roman"/>
          <w:sz w:val="20"/>
        </w:rPr>
        <w:t xml:space="preserve">5.1 konstateras att </w:t>
      </w:r>
      <w:r w:rsidRPr="00E436A4">
        <w:rPr>
          <w:rFonts w:ascii="Times New Roman" w:hAnsi="Times New Roman"/>
          <w:sz w:val="20"/>
        </w:rPr>
        <w:t>skiljeman</w:t>
      </w:r>
      <w:r>
        <w:rPr>
          <w:rFonts w:ascii="Times New Roman" w:hAnsi="Times New Roman"/>
          <w:sz w:val="20"/>
        </w:rPr>
        <w:t xml:space="preserve">nen bör avgöra parternas tvist genom en rekommendation som </w:t>
      </w:r>
      <w:r w:rsidRPr="00E436A4">
        <w:rPr>
          <w:rFonts w:ascii="Times New Roman" w:hAnsi="Times New Roman"/>
          <w:sz w:val="20"/>
        </w:rPr>
        <w:t>endast ha</w:t>
      </w:r>
      <w:r>
        <w:rPr>
          <w:rFonts w:ascii="Times New Roman" w:hAnsi="Times New Roman"/>
          <w:sz w:val="20"/>
        </w:rPr>
        <w:t>r</w:t>
      </w:r>
      <w:r w:rsidRPr="00E436A4">
        <w:rPr>
          <w:rFonts w:ascii="Times New Roman" w:hAnsi="Times New Roman"/>
          <w:sz w:val="20"/>
        </w:rPr>
        <w:t xml:space="preserve"> verkan mellan parterna. En rekom</w:t>
      </w:r>
      <w:r w:rsidR="007F35A1">
        <w:rPr>
          <w:rFonts w:ascii="Times New Roman" w:hAnsi="Times New Roman"/>
          <w:sz w:val="20"/>
        </w:rPr>
        <w:softHyphen/>
      </w:r>
      <w:r w:rsidRPr="00E436A4">
        <w:rPr>
          <w:rFonts w:ascii="Times New Roman" w:hAnsi="Times New Roman"/>
          <w:sz w:val="20"/>
        </w:rPr>
        <w:t>menda</w:t>
      </w:r>
      <w:r w:rsidR="007F35A1">
        <w:rPr>
          <w:rFonts w:ascii="Times New Roman" w:hAnsi="Times New Roman"/>
          <w:sz w:val="20"/>
        </w:rPr>
        <w:softHyphen/>
      </w:r>
      <w:r w:rsidRPr="00E436A4">
        <w:rPr>
          <w:rFonts w:ascii="Times New Roman" w:hAnsi="Times New Roman"/>
          <w:sz w:val="20"/>
        </w:rPr>
        <w:t xml:space="preserve">tion bör vara skriftlig. </w:t>
      </w:r>
      <w:r>
        <w:rPr>
          <w:rFonts w:ascii="Times New Roman" w:hAnsi="Times New Roman"/>
          <w:sz w:val="20"/>
        </w:rPr>
        <w:t>Det finns inte behov av att i lag ställa upp ett krav på att rekommendationen måste under</w:t>
      </w:r>
      <w:r>
        <w:rPr>
          <w:rFonts w:ascii="Times New Roman" w:hAnsi="Times New Roman"/>
          <w:sz w:val="20"/>
        </w:rPr>
        <w:softHyphen/>
        <w:t xml:space="preserve">tecknas. </w:t>
      </w:r>
    </w:p>
    <w:p w14:paraId="1229E121" w14:textId="77777777" w:rsidR="00A3259B"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Av </w:t>
      </w:r>
      <w:r w:rsidRPr="00E436A4">
        <w:rPr>
          <w:rFonts w:ascii="Times New Roman" w:hAnsi="Times New Roman"/>
          <w:sz w:val="20"/>
        </w:rPr>
        <w:t xml:space="preserve">rekommendationen </w:t>
      </w:r>
      <w:r>
        <w:rPr>
          <w:rFonts w:ascii="Times New Roman" w:hAnsi="Times New Roman"/>
          <w:sz w:val="20"/>
        </w:rPr>
        <w:t xml:space="preserve">behöver det </w:t>
      </w:r>
      <w:r w:rsidRPr="00E436A4">
        <w:rPr>
          <w:rFonts w:ascii="Times New Roman" w:hAnsi="Times New Roman"/>
          <w:sz w:val="20"/>
        </w:rPr>
        <w:t xml:space="preserve">framgå </w:t>
      </w:r>
      <w:r>
        <w:rPr>
          <w:rFonts w:ascii="Times New Roman" w:hAnsi="Times New Roman"/>
          <w:sz w:val="20"/>
        </w:rPr>
        <w:t>vilken</w:t>
      </w:r>
      <w:r w:rsidRPr="00E436A4">
        <w:rPr>
          <w:rFonts w:ascii="Times New Roman" w:hAnsi="Times New Roman"/>
          <w:sz w:val="20"/>
        </w:rPr>
        <w:t xml:space="preserve"> hyresändring som skilje</w:t>
      </w:r>
      <w:r>
        <w:rPr>
          <w:rFonts w:ascii="Times New Roman" w:hAnsi="Times New Roman"/>
          <w:sz w:val="20"/>
        </w:rPr>
        <w:softHyphen/>
      </w:r>
      <w:r w:rsidRPr="00E436A4">
        <w:rPr>
          <w:rFonts w:ascii="Times New Roman" w:hAnsi="Times New Roman"/>
          <w:sz w:val="20"/>
        </w:rPr>
        <w:t>mannen har kommit fram till och den tidpunkt från när hyres</w:t>
      </w:r>
      <w:r>
        <w:rPr>
          <w:rFonts w:ascii="Times New Roman" w:hAnsi="Times New Roman"/>
          <w:sz w:val="20"/>
        </w:rPr>
        <w:softHyphen/>
      </w:r>
      <w:r w:rsidRPr="00E436A4">
        <w:rPr>
          <w:rFonts w:ascii="Times New Roman" w:hAnsi="Times New Roman"/>
          <w:sz w:val="20"/>
        </w:rPr>
        <w:t>ändring</w:t>
      </w:r>
      <w:r>
        <w:rPr>
          <w:rFonts w:ascii="Times New Roman" w:hAnsi="Times New Roman"/>
          <w:sz w:val="20"/>
        </w:rPr>
        <w:softHyphen/>
      </w:r>
      <w:r w:rsidRPr="00E436A4">
        <w:rPr>
          <w:rFonts w:ascii="Times New Roman" w:hAnsi="Times New Roman"/>
          <w:sz w:val="20"/>
        </w:rPr>
        <w:t>en ska gälla.</w:t>
      </w:r>
    </w:p>
    <w:p w14:paraId="6BAE79B0" w14:textId="77777777" w:rsidR="00A3259B" w:rsidRPr="005D4A4C"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4A4C">
        <w:rPr>
          <w:rFonts w:ascii="Times New Roman" w:hAnsi="Times New Roman"/>
          <w:sz w:val="20"/>
        </w:rPr>
        <w:t xml:space="preserve">I promemorian föreslås att en rekommendation </w:t>
      </w:r>
      <w:r>
        <w:rPr>
          <w:rFonts w:ascii="Times New Roman" w:hAnsi="Times New Roman"/>
          <w:sz w:val="20"/>
        </w:rPr>
        <w:t xml:space="preserve">även </w:t>
      </w:r>
      <w:r w:rsidRPr="005D4A4C">
        <w:rPr>
          <w:rFonts w:ascii="Times New Roman" w:hAnsi="Times New Roman"/>
          <w:sz w:val="20"/>
        </w:rPr>
        <w:t>ska innehålla skälen för skiljemannens bedömning. För detta talar främst att det blir tyd</w:t>
      </w:r>
      <w:r>
        <w:rPr>
          <w:rFonts w:ascii="Times New Roman" w:hAnsi="Times New Roman"/>
          <w:sz w:val="20"/>
        </w:rPr>
        <w:softHyphen/>
      </w:r>
      <w:r w:rsidRPr="005D4A4C">
        <w:rPr>
          <w:rFonts w:ascii="Times New Roman" w:hAnsi="Times New Roman"/>
          <w:sz w:val="20"/>
        </w:rPr>
        <w:t xml:space="preserve">ligt för parterna hur skiljemannen har kommit fram till sina slutsatser, vilket motverkar att avgörandet framstår som godtyckligt för parterna. </w:t>
      </w:r>
      <w:r w:rsidRPr="00313BD0">
        <w:rPr>
          <w:rFonts w:ascii="Times New Roman" w:hAnsi="Times New Roman"/>
          <w:i/>
          <w:sz w:val="20"/>
        </w:rPr>
        <w:t>Fastighetsägarna</w:t>
      </w:r>
      <w:r w:rsidRPr="005D4A4C">
        <w:rPr>
          <w:rFonts w:ascii="Times New Roman" w:hAnsi="Times New Roman"/>
          <w:sz w:val="20"/>
        </w:rPr>
        <w:t xml:space="preserve"> och </w:t>
      </w:r>
      <w:r w:rsidRPr="00313BD0">
        <w:rPr>
          <w:rFonts w:ascii="Times New Roman" w:hAnsi="Times New Roman"/>
          <w:i/>
          <w:sz w:val="20"/>
        </w:rPr>
        <w:t>Hyresgäst</w:t>
      </w:r>
      <w:r>
        <w:rPr>
          <w:rFonts w:ascii="Times New Roman" w:hAnsi="Times New Roman"/>
          <w:i/>
          <w:sz w:val="20"/>
        </w:rPr>
        <w:softHyphen/>
      </w:r>
      <w:r w:rsidRPr="00313BD0">
        <w:rPr>
          <w:rFonts w:ascii="Times New Roman" w:hAnsi="Times New Roman"/>
          <w:i/>
          <w:sz w:val="20"/>
        </w:rPr>
        <w:t>före</w:t>
      </w:r>
      <w:r>
        <w:rPr>
          <w:rFonts w:ascii="Times New Roman" w:hAnsi="Times New Roman"/>
          <w:i/>
          <w:sz w:val="20"/>
        </w:rPr>
        <w:softHyphen/>
      </w:r>
      <w:r w:rsidRPr="00313BD0">
        <w:rPr>
          <w:rFonts w:ascii="Times New Roman" w:hAnsi="Times New Roman"/>
          <w:i/>
          <w:sz w:val="20"/>
        </w:rPr>
        <w:t>ningen</w:t>
      </w:r>
      <w:r w:rsidRPr="005D4A4C">
        <w:rPr>
          <w:rFonts w:ascii="Times New Roman" w:hAnsi="Times New Roman"/>
          <w:sz w:val="20"/>
        </w:rPr>
        <w:t xml:space="preserve">, som är de partsorganisationer som kan komma att använda sig av det föreslagna tvistlösningsförfarandet, anser emellertid att det inte bör införas ett krav på att rekommendationen ska innehålla skäl. </w:t>
      </w:r>
    </w:p>
    <w:p w14:paraId="1F7F58D0" w14:textId="37209126" w:rsidR="00A3259B" w:rsidRPr="00E436A4"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4A4C">
        <w:rPr>
          <w:rFonts w:ascii="Times New Roman" w:hAnsi="Times New Roman"/>
          <w:sz w:val="20"/>
        </w:rPr>
        <w:t>Det föreslagna förfarandet bygger på att parterna har avtalat om att använ</w:t>
      </w:r>
      <w:r>
        <w:rPr>
          <w:rFonts w:ascii="Times New Roman" w:hAnsi="Times New Roman"/>
          <w:sz w:val="20"/>
        </w:rPr>
        <w:softHyphen/>
      </w:r>
      <w:r w:rsidRPr="005D4A4C">
        <w:rPr>
          <w:rFonts w:ascii="Times New Roman" w:hAnsi="Times New Roman"/>
          <w:sz w:val="20"/>
        </w:rPr>
        <w:t>da sig av detta och att skiljemannens rekommendation endast har verkan mellan parterna. Med hänsyn till detta bör parterna i stor utsträck</w:t>
      </w:r>
      <w:r w:rsidR="00345CFD">
        <w:rPr>
          <w:rFonts w:ascii="Times New Roman" w:hAnsi="Times New Roman"/>
          <w:sz w:val="20"/>
        </w:rPr>
        <w:softHyphen/>
      </w:r>
      <w:r w:rsidRPr="005D4A4C">
        <w:rPr>
          <w:rFonts w:ascii="Times New Roman" w:hAnsi="Times New Roman"/>
          <w:sz w:val="20"/>
        </w:rPr>
        <w:t>ning kunna bestämma vad som ska gälla för för</w:t>
      </w:r>
      <w:r>
        <w:rPr>
          <w:rFonts w:ascii="Times New Roman" w:hAnsi="Times New Roman"/>
          <w:sz w:val="20"/>
        </w:rPr>
        <w:t>far</w:t>
      </w:r>
      <w:r w:rsidRPr="005D4A4C">
        <w:rPr>
          <w:rFonts w:ascii="Times New Roman" w:hAnsi="Times New Roman"/>
          <w:sz w:val="20"/>
        </w:rPr>
        <w:t>andet. Även om det inte uppställs något krav på att skiljemannen ska ange skäl för sin rekom</w:t>
      </w:r>
      <w:r w:rsidR="00345CFD">
        <w:rPr>
          <w:rFonts w:ascii="Times New Roman" w:hAnsi="Times New Roman"/>
          <w:sz w:val="20"/>
        </w:rPr>
        <w:softHyphen/>
      </w:r>
      <w:r w:rsidRPr="005D4A4C">
        <w:rPr>
          <w:rFonts w:ascii="Times New Roman" w:hAnsi="Times New Roman"/>
          <w:sz w:val="20"/>
        </w:rPr>
        <w:t xml:space="preserve">mendation bör det inte finnas något hinder mot att parterna avtalar om att skäl ska anges. </w:t>
      </w:r>
      <w:r>
        <w:rPr>
          <w:rFonts w:ascii="Times New Roman" w:hAnsi="Times New Roman"/>
          <w:sz w:val="20"/>
        </w:rPr>
        <w:t>För att det inte bör uppställas något krav på att skäl ska anges talar också att tvister om de årliga hyres</w:t>
      </w:r>
      <w:r>
        <w:rPr>
          <w:rFonts w:ascii="Times New Roman" w:hAnsi="Times New Roman"/>
          <w:sz w:val="20"/>
        </w:rPr>
        <w:softHyphen/>
        <w:t>ändringarna ska avgöras snabbt. Det finns inte heller samma behov av skäl som när det gäller en dom som meddelats av en domstol eller en skiljenämnd, med hänsyn till att skiljemannen inte prövar tvisten med tillämpning av materiella rätts</w:t>
      </w:r>
      <w:r>
        <w:rPr>
          <w:rFonts w:ascii="Times New Roman" w:hAnsi="Times New Roman"/>
          <w:sz w:val="20"/>
        </w:rPr>
        <w:softHyphen/>
        <w:t xml:space="preserve">regler och att avgörandet inte kan överklagas eller angripas genom en talan om ogiltighet eller klander. </w:t>
      </w:r>
      <w:r w:rsidRPr="005D4A4C">
        <w:rPr>
          <w:rFonts w:ascii="Times New Roman" w:hAnsi="Times New Roman"/>
          <w:sz w:val="20"/>
        </w:rPr>
        <w:t>Mot denna bakgrund framstår det som god</w:t>
      </w:r>
      <w:r>
        <w:rPr>
          <w:rFonts w:ascii="Times New Roman" w:hAnsi="Times New Roman"/>
          <w:sz w:val="20"/>
        </w:rPr>
        <w:softHyphen/>
      </w:r>
      <w:r w:rsidRPr="005D4A4C">
        <w:rPr>
          <w:rFonts w:ascii="Times New Roman" w:hAnsi="Times New Roman"/>
          <w:sz w:val="20"/>
        </w:rPr>
        <w:t>tagbart ur rätts</w:t>
      </w:r>
      <w:r>
        <w:rPr>
          <w:rFonts w:ascii="Times New Roman" w:hAnsi="Times New Roman"/>
          <w:sz w:val="20"/>
        </w:rPr>
        <w:softHyphen/>
      </w:r>
      <w:r w:rsidRPr="005D4A4C">
        <w:rPr>
          <w:rFonts w:ascii="Times New Roman" w:hAnsi="Times New Roman"/>
          <w:sz w:val="20"/>
        </w:rPr>
        <w:t>säkerhets</w:t>
      </w:r>
      <w:r>
        <w:rPr>
          <w:rFonts w:ascii="Times New Roman" w:hAnsi="Times New Roman"/>
          <w:sz w:val="20"/>
        </w:rPr>
        <w:softHyphen/>
      </w:r>
      <w:r w:rsidRPr="005D4A4C">
        <w:rPr>
          <w:rFonts w:ascii="Times New Roman" w:hAnsi="Times New Roman"/>
          <w:sz w:val="20"/>
        </w:rPr>
        <w:t xml:space="preserve">synpunkt att inte uppställa något krav </w:t>
      </w:r>
      <w:r>
        <w:rPr>
          <w:rFonts w:ascii="Times New Roman" w:hAnsi="Times New Roman"/>
          <w:sz w:val="20"/>
        </w:rPr>
        <w:t>på att rekommen</w:t>
      </w:r>
      <w:r>
        <w:rPr>
          <w:rFonts w:ascii="Times New Roman" w:hAnsi="Times New Roman"/>
          <w:sz w:val="20"/>
        </w:rPr>
        <w:softHyphen/>
        <w:t>dationen ska innehålla skäl</w:t>
      </w:r>
      <w:r w:rsidRPr="005D4A4C">
        <w:rPr>
          <w:rFonts w:ascii="Times New Roman" w:hAnsi="Times New Roman"/>
          <w:sz w:val="20"/>
        </w:rPr>
        <w:t xml:space="preserve">. </w:t>
      </w:r>
      <w:r>
        <w:rPr>
          <w:rFonts w:ascii="Times New Roman" w:hAnsi="Times New Roman"/>
          <w:sz w:val="20"/>
        </w:rPr>
        <w:t>S</w:t>
      </w:r>
      <w:r w:rsidRPr="005D4A4C">
        <w:rPr>
          <w:rFonts w:ascii="Times New Roman" w:hAnsi="Times New Roman"/>
          <w:sz w:val="20"/>
        </w:rPr>
        <w:t xml:space="preserve">kiljemannen </w:t>
      </w:r>
      <w:r>
        <w:rPr>
          <w:rFonts w:ascii="Times New Roman" w:hAnsi="Times New Roman"/>
          <w:sz w:val="20"/>
        </w:rPr>
        <w:t>förutsätts alltså</w:t>
      </w:r>
      <w:r w:rsidRPr="005D4A4C">
        <w:rPr>
          <w:rFonts w:ascii="Times New Roman" w:hAnsi="Times New Roman"/>
          <w:sz w:val="20"/>
        </w:rPr>
        <w:t xml:space="preserve"> inte ange några skäl för </w:t>
      </w:r>
      <w:r w:rsidR="008F7DD7">
        <w:rPr>
          <w:rFonts w:ascii="Times New Roman" w:hAnsi="Times New Roman"/>
          <w:sz w:val="20"/>
        </w:rPr>
        <w:t>sin rekommendation</w:t>
      </w:r>
      <w:r w:rsidRPr="005D4A4C">
        <w:rPr>
          <w:rFonts w:ascii="Times New Roman" w:hAnsi="Times New Roman"/>
          <w:sz w:val="20"/>
        </w:rPr>
        <w:t xml:space="preserve">, om inte parterna har avtalat om </w:t>
      </w:r>
      <w:r>
        <w:rPr>
          <w:rFonts w:ascii="Times New Roman" w:hAnsi="Times New Roman"/>
          <w:sz w:val="20"/>
        </w:rPr>
        <w:t xml:space="preserve">något </w:t>
      </w:r>
      <w:r w:rsidRPr="005D4A4C">
        <w:rPr>
          <w:rFonts w:ascii="Times New Roman" w:hAnsi="Times New Roman"/>
          <w:sz w:val="20"/>
        </w:rPr>
        <w:t>annat</w:t>
      </w:r>
      <w:r>
        <w:rPr>
          <w:rFonts w:ascii="Times New Roman" w:hAnsi="Times New Roman"/>
          <w:sz w:val="20"/>
        </w:rPr>
        <w:t>.</w:t>
      </w:r>
    </w:p>
    <w:p w14:paraId="737EF169" w14:textId="5FB2EB61" w:rsidR="00A3259B" w:rsidRPr="00E436A4"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436A4">
        <w:rPr>
          <w:rFonts w:ascii="Times New Roman" w:hAnsi="Times New Roman"/>
          <w:sz w:val="20"/>
        </w:rPr>
        <w:t>Med hänsyn till vikten av att tvister som de årliga hyresändringarna avgörs skyndsamt finns det skäl att ställa upp en tidsfrist inom vilken skilje</w:t>
      </w:r>
      <w:r>
        <w:rPr>
          <w:rFonts w:ascii="Times New Roman" w:hAnsi="Times New Roman"/>
          <w:sz w:val="20"/>
        </w:rPr>
        <w:softHyphen/>
      </w:r>
      <w:r w:rsidRPr="00E436A4">
        <w:rPr>
          <w:rFonts w:ascii="Times New Roman" w:hAnsi="Times New Roman"/>
          <w:sz w:val="20"/>
        </w:rPr>
        <w:t xml:space="preserve">mannen ska avgöra en tvist. I promemorian föreslås en tidsfrist om sex veckor efter det att hyresnämnden utsåg skiljemannen. </w:t>
      </w:r>
      <w:r>
        <w:rPr>
          <w:rFonts w:ascii="Times New Roman" w:hAnsi="Times New Roman"/>
          <w:sz w:val="20"/>
        </w:rPr>
        <w:t xml:space="preserve">Om det finns särskilda skäl ska dock rekommendationen få lämnas senare. Som exempel på särskilda skäl anges att skiljemannen har medlat mellan parterna eller att parterna vid tidpunkten för meddelande av </w:t>
      </w:r>
      <w:r w:rsidR="008F7DD7">
        <w:rPr>
          <w:rFonts w:ascii="Times New Roman" w:hAnsi="Times New Roman"/>
          <w:sz w:val="20"/>
        </w:rPr>
        <w:t xml:space="preserve">en </w:t>
      </w:r>
      <w:r>
        <w:rPr>
          <w:rFonts w:ascii="Times New Roman" w:hAnsi="Times New Roman"/>
          <w:sz w:val="20"/>
        </w:rPr>
        <w:t xml:space="preserve">rekommendation är nära att träffa en överenskommelse och behöver ytterligare tid för förhandling. </w:t>
      </w:r>
      <w:r w:rsidRPr="00E436A4">
        <w:rPr>
          <w:rFonts w:ascii="Times New Roman" w:hAnsi="Times New Roman"/>
          <w:i/>
          <w:iCs/>
          <w:sz w:val="20"/>
        </w:rPr>
        <w:t>Fastighetsägarna</w:t>
      </w:r>
      <w:r w:rsidRPr="00E436A4">
        <w:rPr>
          <w:rFonts w:ascii="Times New Roman" w:hAnsi="Times New Roman"/>
          <w:sz w:val="20"/>
        </w:rPr>
        <w:t xml:space="preserve"> och </w:t>
      </w:r>
      <w:r w:rsidRPr="00E436A4">
        <w:rPr>
          <w:rFonts w:ascii="Times New Roman" w:hAnsi="Times New Roman"/>
          <w:i/>
          <w:iCs/>
          <w:sz w:val="20"/>
        </w:rPr>
        <w:t>Hyresgäst</w:t>
      </w:r>
      <w:r>
        <w:rPr>
          <w:rFonts w:ascii="Times New Roman" w:hAnsi="Times New Roman"/>
          <w:i/>
          <w:iCs/>
          <w:sz w:val="20"/>
        </w:rPr>
        <w:softHyphen/>
      </w:r>
      <w:r w:rsidRPr="00E436A4">
        <w:rPr>
          <w:rFonts w:ascii="Times New Roman" w:hAnsi="Times New Roman"/>
          <w:i/>
          <w:iCs/>
          <w:sz w:val="20"/>
        </w:rPr>
        <w:t>föreningen</w:t>
      </w:r>
      <w:r w:rsidRPr="00E436A4">
        <w:rPr>
          <w:rFonts w:ascii="Times New Roman" w:hAnsi="Times New Roman"/>
          <w:sz w:val="20"/>
        </w:rPr>
        <w:t xml:space="preserve"> ställer sig bakom förslaget och ingen av de övriga remissinstanserna framför några invändningar mot detta. </w:t>
      </w:r>
      <w:r>
        <w:rPr>
          <w:rFonts w:ascii="Times New Roman" w:hAnsi="Times New Roman"/>
          <w:sz w:val="20"/>
        </w:rPr>
        <w:t>Även r</w:t>
      </w:r>
      <w:r w:rsidRPr="00E436A4">
        <w:rPr>
          <w:rFonts w:ascii="Times New Roman" w:hAnsi="Times New Roman"/>
          <w:sz w:val="20"/>
        </w:rPr>
        <w:t>egeringen instämmer i prome</w:t>
      </w:r>
      <w:r>
        <w:rPr>
          <w:rFonts w:ascii="Times New Roman" w:hAnsi="Times New Roman"/>
          <w:sz w:val="20"/>
        </w:rPr>
        <w:softHyphen/>
      </w:r>
      <w:r w:rsidRPr="00E436A4">
        <w:rPr>
          <w:rFonts w:ascii="Times New Roman" w:hAnsi="Times New Roman"/>
          <w:sz w:val="20"/>
        </w:rPr>
        <w:t xml:space="preserve">morians förslag. </w:t>
      </w:r>
    </w:p>
    <w:p w14:paraId="68003EC8" w14:textId="77777777" w:rsidR="00A3259B" w:rsidRPr="00E436A4" w:rsidRDefault="00D32DA9" w:rsidP="00A3259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436A4">
        <w:rPr>
          <w:rFonts w:ascii="Times New Roman" w:hAnsi="Times New Roman"/>
          <w:sz w:val="20"/>
        </w:rPr>
        <w:t>Sedan rekommendationen lämnats till parterna bör skiljemannens upp</w:t>
      </w:r>
      <w:r>
        <w:rPr>
          <w:rFonts w:ascii="Times New Roman" w:hAnsi="Times New Roman"/>
          <w:sz w:val="20"/>
        </w:rPr>
        <w:softHyphen/>
      </w:r>
      <w:r w:rsidRPr="00E436A4">
        <w:rPr>
          <w:rFonts w:ascii="Times New Roman" w:hAnsi="Times New Roman"/>
          <w:sz w:val="20"/>
        </w:rPr>
        <w:t xml:space="preserve">drag anses slutfört. </w:t>
      </w:r>
      <w:r>
        <w:rPr>
          <w:rFonts w:ascii="Times New Roman" w:hAnsi="Times New Roman"/>
          <w:sz w:val="20"/>
        </w:rPr>
        <w:t>Eftersom parterna förfogar över sin förhandling kan skiljemannens uppdrag upphöra innan en rekommendation har läm</w:t>
      </w:r>
      <w:r>
        <w:rPr>
          <w:rFonts w:ascii="Times New Roman" w:hAnsi="Times New Roman"/>
          <w:sz w:val="20"/>
        </w:rPr>
        <w:softHyphen/>
        <w:t>nats genom att parterna träffar en förhandlingsöverenskommelse</w:t>
      </w:r>
      <w:r w:rsidDel="00416A71">
        <w:rPr>
          <w:rFonts w:ascii="Times New Roman" w:hAnsi="Times New Roman"/>
          <w:sz w:val="20"/>
        </w:rPr>
        <w:t xml:space="preserve"> </w:t>
      </w:r>
      <w:r>
        <w:rPr>
          <w:rFonts w:ascii="Times New Roman" w:hAnsi="Times New Roman"/>
          <w:sz w:val="20"/>
        </w:rPr>
        <w:t>i de frågor som tvisten rör eller genom att de kommer överens om att avsluta skilje</w:t>
      </w:r>
      <w:r>
        <w:rPr>
          <w:rFonts w:ascii="Times New Roman" w:hAnsi="Times New Roman"/>
          <w:sz w:val="20"/>
        </w:rPr>
        <w:softHyphen/>
        <w:t xml:space="preserve">mannens uppdrag. </w:t>
      </w:r>
    </w:p>
    <w:p w14:paraId="6C755F63" w14:textId="77777777" w:rsidR="00A3259B" w:rsidRDefault="00D32DA9" w:rsidP="00A3259B">
      <w:pPr>
        <w:pStyle w:val="Rubrik2"/>
      </w:pPr>
      <w:bookmarkStart w:id="28" w:name="_Toc105059815"/>
      <w:bookmarkStart w:id="29" w:name="_Toc108083572"/>
      <w:r>
        <w:t>Parterna ska dela på kostnaderna för tvistlösningen</w:t>
      </w:r>
      <w:bookmarkEnd w:id="28"/>
      <w:bookmarkEnd w:id="29"/>
    </w:p>
    <w:p w14:paraId="6DD945E8" w14:textId="77777777" w:rsidR="00A3259B" w:rsidRPr="00331660" w:rsidRDefault="00D32DA9" w:rsidP="00A3259B">
      <w:pPr>
        <w:pStyle w:val="Brdtextmedindragram"/>
        <w:ind w:firstLine="0"/>
      </w:pPr>
      <w:r>
        <w:rPr>
          <w:b/>
          <w:bCs/>
        </w:rPr>
        <w:t>Regeringens f</w:t>
      </w:r>
      <w:r w:rsidRPr="00741162">
        <w:rPr>
          <w:b/>
          <w:bCs/>
        </w:rPr>
        <w:t>örslag:</w:t>
      </w:r>
      <w:r w:rsidRPr="006012B6">
        <w:t xml:space="preserve"> </w:t>
      </w:r>
      <w:r w:rsidRPr="00331660">
        <w:t xml:space="preserve">En skiljeman </w:t>
      </w:r>
      <w:r>
        <w:t xml:space="preserve">ska </w:t>
      </w:r>
      <w:r w:rsidRPr="00331660">
        <w:t xml:space="preserve">ha rätt till skälig ersättning för </w:t>
      </w:r>
      <w:r>
        <w:t>arbete och utlägg</w:t>
      </w:r>
      <w:r w:rsidRPr="00331660">
        <w:t xml:space="preserve">. </w:t>
      </w:r>
    </w:p>
    <w:p w14:paraId="435BD9AE" w14:textId="11E0943A" w:rsidR="00A3259B" w:rsidRPr="00331660" w:rsidRDefault="00D32DA9" w:rsidP="00A3259B">
      <w:pPr>
        <w:pStyle w:val="Brdtextmedindragram"/>
      </w:pPr>
      <w:bookmarkStart w:id="30" w:name="_Hlk103142513"/>
      <w:r w:rsidRPr="000601DD">
        <w:rPr>
          <w:spacing w:val="-2"/>
        </w:rPr>
        <w:t xml:space="preserve">Hyresvärden, eller hyresvärden och fastighetsägarorganisationen om </w:t>
      </w:r>
      <w:r w:rsidR="00C41CB9">
        <w:rPr>
          <w:spacing w:val="-2"/>
        </w:rPr>
        <w:t xml:space="preserve">även </w:t>
      </w:r>
      <w:r w:rsidRPr="000601DD">
        <w:rPr>
          <w:spacing w:val="-2"/>
        </w:rPr>
        <w:t xml:space="preserve">den är part, och hyresgästorganisationen ska </w:t>
      </w:r>
      <w:r w:rsidRPr="00331660">
        <w:t xml:space="preserve">svara </w:t>
      </w:r>
      <w:r>
        <w:t>för</w:t>
      </w:r>
      <w:r w:rsidRPr="00331660">
        <w:t xml:space="preserve"> hälften var av skiljemannens ersätt</w:t>
      </w:r>
      <w:r>
        <w:softHyphen/>
      </w:r>
      <w:r w:rsidRPr="00331660">
        <w:t>ning, om parterna inte har avtalat om en annan fördelning</w:t>
      </w:r>
      <w:bookmarkEnd w:id="30"/>
      <w:r w:rsidRPr="00331660">
        <w:t>.</w:t>
      </w:r>
    </w:p>
    <w:p w14:paraId="35BAC08D" w14:textId="77777777" w:rsidR="00A3259B" w:rsidRPr="00331660" w:rsidRDefault="00D32DA9" w:rsidP="00A3259B">
      <w:pPr>
        <w:pStyle w:val="Brdtextmedindragram"/>
      </w:pPr>
      <w:r w:rsidRPr="00331660">
        <w:t>I förhållande till skiljemannen svarar parterna solida</w:t>
      </w:r>
      <w:r>
        <w:softHyphen/>
      </w:r>
      <w:r w:rsidRPr="00331660">
        <w:t>riskt för ersätt</w:t>
      </w:r>
      <w:r>
        <w:softHyphen/>
      </w:r>
      <w:r w:rsidRPr="00331660">
        <w:t xml:space="preserve">ningen. </w:t>
      </w:r>
    </w:p>
    <w:p w14:paraId="5879C0FB" w14:textId="77777777" w:rsidR="00A3259B" w:rsidRDefault="00D32DA9" w:rsidP="00A3259B">
      <w:pPr>
        <w:pStyle w:val="Brdtextmedindragram"/>
      </w:pPr>
      <w:r w:rsidRPr="00331660">
        <w:t>Parterna ska svara för sina egna kostnader</w:t>
      </w:r>
      <w:r>
        <w:t>, om de inte har avtalat om något annat</w:t>
      </w:r>
      <w:r w:rsidRPr="00331660">
        <w:t>.</w:t>
      </w:r>
    </w:p>
    <w:p w14:paraId="51ED3C44" w14:textId="77777777" w:rsidR="00A3259B" w:rsidRPr="00EF6BAA" w:rsidRDefault="00926630" w:rsidP="00A3259B">
      <w:pPr>
        <w:pStyle w:val="Brdtextmedindrag"/>
        <w:rPr>
          <w:sz w:val="8"/>
          <w:szCs w:val="8"/>
        </w:rPr>
      </w:pPr>
    </w:p>
    <w:p w14:paraId="152DE9CD" w14:textId="0B46B936" w:rsidR="00A3259B" w:rsidRDefault="00D32DA9" w:rsidP="00A3259B">
      <w:pPr>
        <w:pStyle w:val="Brdtextmedindrag"/>
      </w:pPr>
      <w:r>
        <w:rPr>
          <w:b/>
        </w:rPr>
        <w:t>Förslagen i promemorian</w:t>
      </w:r>
      <w:r>
        <w:rPr>
          <w:b/>
          <w:bCs/>
        </w:rPr>
        <w:t xml:space="preserve"> </w:t>
      </w:r>
      <w:r>
        <w:t>överensstämmer i huvudsak med regering</w:t>
      </w:r>
      <w:r>
        <w:softHyphen/>
        <w:t>ens förslag (Ds 2021:23 s. 145</w:t>
      </w:r>
      <w:r w:rsidR="00C41CB9">
        <w:t xml:space="preserve"> och </w:t>
      </w:r>
      <w:r>
        <w:t>146). I promemorian finns det inte något förslag om att parterna ska kunna ingå avtal om hur parternas egna kost</w:t>
      </w:r>
      <w:r>
        <w:softHyphen/>
        <w:t>nader slutligt ska fördelas mellan dem. Vidare föreslås att den ekonomiska experten ska ha rätt till ersättning från parterna.</w:t>
      </w:r>
    </w:p>
    <w:p w14:paraId="1D6F22EF" w14:textId="2659B6FC" w:rsidR="00A3259B" w:rsidRPr="0034498F" w:rsidRDefault="00D32DA9" w:rsidP="00A3259B">
      <w:pPr>
        <w:pStyle w:val="Brdtextmedindrag"/>
      </w:pPr>
      <w:r w:rsidRPr="00D16EB1">
        <w:rPr>
          <w:b/>
          <w:bCs/>
        </w:rPr>
        <w:t>Remissinstanserna:</w:t>
      </w:r>
      <w:r>
        <w:t xml:space="preserve"> Flera hyresnämnder anser att det borde införas reg</w:t>
      </w:r>
      <w:r>
        <w:softHyphen/>
        <w:t xml:space="preserve">ler om fastställande av ersättningen till skiljemannen och en ekonomisk expert. Några av nämnderna, bl.a. </w:t>
      </w:r>
      <w:r w:rsidRPr="002340D0">
        <w:rPr>
          <w:i/>
          <w:iCs/>
        </w:rPr>
        <w:t>Hyresnämnden i Jönköping</w:t>
      </w:r>
      <w:r>
        <w:t>, framhåller att ersättningen borde fastställas av hyresnämn</w:t>
      </w:r>
      <w:r>
        <w:softHyphen/>
        <w:t xml:space="preserve">derna. </w:t>
      </w:r>
      <w:r w:rsidRPr="002340D0">
        <w:rPr>
          <w:i/>
          <w:iCs/>
        </w:rPr>
        <w:t>Hyres</w:t>
      </w:r>
      <w:r>
        <w:rPr>
          <w:i/>
          <w:iCs/>
        </w:rPr>
        <w:softHyphen/>
      </w:r>
      <w:r w:rsidRPr="002340D0">
        <w:rPr>
          <w:i/>
          <w:iCs/>
        </w:rPr>
        <w:t>nämnden i Stockholm</w:t>
      </w:r>
      <w:r>
        <w:t xml:space="preserve"> an</w:t>
      </w:r>
      <w:r w:rsidR="00C41CB9">
        <w:t>ser</w:t>
      </w:r>
      <w:r>
        <w:t xml:space="preserve"> d</w:t>
      </w:r>
      <w:r w:rsidR="00C41CB9">
        <w:t>äremot</w:t>
      </w:r>
      <w:r>
        <w:t xml:space="preserve"> att </w:t>
      </w:r>
      <w:r w:rsidR="00C41CB9">
        <w:t xml:space="preserve">en sådan ordning </w:t>
      </w:r>
      <w:r>
        <w:t>inte är lämplig med hänsyn till de jävssituationer som kan uppkomma. Nämnden framhåller vidare att det inte är lämpligt att ange vad som kan utgöra skälig ersättning genom att hänvisa till den timkostnadsnorm som gäller för ersättning till rätts</w:t>
      </w:r>
      <w:r>
        <w:softHyphen/>
        <w:t>hjälps</w:t>
      </w:r>
      <w:r>
        <w:softHyphen/>
        <w:t xml:space="preserve">biträden. </w:t>
      </w:r>
      <w:bookmarkStart w:id="31" w:name="_Hlk100682017"/>
      <w:r w:rsidRPr="005859E2">
        <w:rPr>
          <w:i/>
          <w:iCs/>
        </w:rPr>
        <w:t>Hyresnämnden i Västerås</w:t>
      </w:r>
      <w:r>
        <w:t xml:space="preserve"> framhåller att frågan om i vilken ut</w:t>
      </w:r>
      <w:r>
        <w:softHyphen/>
        <w:t>sträck</w:t>
      </w:r>
      <w:r>
        <w:softHyphen/>
        <w:t>ning skiljemannen och den ekonomiska experten ska ha rätt till för</w:t>
      </w:r>
      <w:r>
        <w:softHyphen/>
        <w:t>skott på ersättningen bör utredas</w:t>
      </w:r>
      <w:bookmarkEnd w:id="31"/>
      <w:r>
        <w:t xml:space="preserve">. </w:t>
      </w:r>
      <w:r>
        <w:rPr>
          <w:i/>
          <w:iCs/>
        </w:rPr>
        <w:t>Sveriges a</w:t>
      </w:r>
      <w:r w:rsidRPr="005859E2">
        <w:rPr>
          <w:i/>
          <w:iCs/>
        </w:rPr>
        <w:t>dvokatsamfund</w:t>
      </w:r>
      <w:r>
        <w:t xml:space="preserve"> anser att en för</w:t>
      </w:r>
      <w:r>
        <w:softHyphen/>
        <w:t>delning av kostnaderna enligt 18 kap. rättegångsbalken kan över</w:t>
      </w:r>
      <w:r>
        <w:softHyphen/>
        <w:t xml:space="preserve">vägas. </w:t>
      </w:r>
    </w:p>
    <w:p w14:paraId="4B9BECE9" w14:textId="5ACDA5CE" w:rsidR="00A3259B" w:rsidRDefault="00D32DA9" w:rsidP="00A3259B">
      <w:pPr>
        <w:pStyle w:val="Brdtextmedindrag"/>
      </w:pPr>
      <w:r w:rsidRPr="00731290">
        <w:rPr>
          <w:b/>
          <w:bCs/>
        </w:rPr>
        <w:t>Skälen för regeringens förslag</w:t>
      </w:r>
      <w:r>
        <w:rPr>
          <w:b/>
          <w:bCs/>
        </w:rPr>
        <w:t xml:space="preserve">: </w:t>
      </w:r>
      <w:r>
        <w:t xml:space="preserve">En skiljeman bör ha rätt till skälig ersättning för </w:t>
      </w:r>
      <w:r w:rsidRPr="00CA46F3">
        <w:t xml:space="preserve">arbete </w:t>
      </w:r>
      <w:r>
        <w:t xml:space="preserve">och </w:t>
      </w:r>
      <w:r w:rsidRPr="00CA46F3">
        <w:t>utlägg</w:t>
      </w:r>
      <w:r>
        <w:t>. Om skiljemannen har anlitat en eko</w:t>
      </w:r>
      <w:r>
        <w:softHyphen/>
        <w:t xml:space="preserve">nomisk expert som biträde bör ersättningen till </w:t>
      </w:r>
      <w:r w:rsidRPr="00E25CC5">
        <w:t>expert</w:t>
      </w:r>
      <w:r>
        <w:t>en</w:t>
      </w:r>
      <w:r w:rsidRPr="00E25CC5">
        <w:t xml:space="preserve"> </w:t>
      </w:r>
      <w:r>
        <w:t>ses som ett ut</w:t>
      </w:r>
      <w:r>
        <w:softHyphen/>
        <w:t>lägg för</w:t>
      </w:r>
      <w:r w:rsidRPr="00E25CC5">
        <w:t xml:space="preserve"> skiljemannen</w:t>
      </w:r>
      <w:r>
        <w:t>.</w:t>
      </w:r>
    </w:p>
    <w:p w14:paraId="37DC886D" w14:textId="47FA1080" w:rsidR="00A3259B" w:rsidRDefault="00D32DA9" w:rsidP="00A3259B">
      <w:pPr>
        <w:pStyle w:val="Brdtextmedindrag"/>
      </w:pPr>
      <w:r w:rsidRPr="00294F06">
        <w:rPr>
          <w:i/>
          <w:iCs/>
        </w:rPr>
        <w:t>Hyresnämnden i Västerås</w:t>
      </w:r>
      <w:r>
        <w:t xml:space="preserve"> lyfter frågan om en skiljemans </w:t>
      </w:r>
      <w:r w:rsidRPr="00411BC8">
        <w:t xml:space="preserve">rätt till förskott på ersättningen. I promemorian föreslås inte några regler gällande förskott. Några sådana regler finns inte heller i lagen om skiljeförfarande. </w:t>
      </w:r>
      <w:r w:rsidR="008F7DD7" w:rsidRPr="00411BC8">
        <w:t>S</w:t>
      </w:r>
      <w:r w:rsidRPr="00411BC8">
        <w:t>kilje</w:t>
      </w:r>
      <w:r w:rsidR="009478EA" w:rsidRPr="00411BC8">
        <w:softHyphen/>
      </w:r>
      <w:r w:rsidRPr="00411BC8">
        <w:t>mannen är att anse som en uppdragstagare till parterna. Allmänna sysslo</w:t>
      </w:r>
      <w:r w:rsidR="009478EA" w:rsidRPr="00411BC8">
        <w:softHyphen/>
      </w:r>
      <w:r w:rsidRPr="00411BC8">
        <w:t>mannarättsliga principer bör därför kunna ge ledning för bedöm</w:t>
      </w:r>
      <w:r w:rsidRPr="00411BC8">
        <w:softHyphen/>
        <w:t>ningen</w:t>
      </w:r>
      <w:r>
        <w:t xml:space="preserve"> av frågor rörande ersättningen, exempelvis när det gäller rätt till förskott. Parterna har också möjlighet att komma överens med skilje</w:t>
      </w:r>
      <w:r>
        <w:softHyphen/>
        <w:t xml:space="preserve">mannen om förskott. Regeringen anser mot denna bakgrund att det </w:t>
      </w:r>
      <w:r w:rsidR="00C41CB9">
        <w:t xml:space="preserve">inte </w:t>
      </w:r>
      <w:r>
        <w:t>finns något behov av att införa regler om rätten till förskott.</w:t>
      </w:r>
    </w:p>
    <w:p w14:paraId="226A9903" w14:textId="74DBB8AC" w:rsidR="00A3259B" w:rsidRDefault="00D32DA9" w:rsidP="00A3259B">
      <w:pPr>
        <w:pStyle w:val="Brdtextmedindrag"/>
      </w:pPr>
      <w:r>
        <w:t>I promemorian föreslås att parterna ska stå för hälften var av ersätt</w:t>
      </w:r>
      <w:r>
        <w:softHyphen/>
        <w:t>ning</w:t>
      </w:r>
      <w:r>
        <w:softHyphen/>
        <w:t>en till skiljemannen om inte parterna har avtalat om en annan för</w:t>
      </w:r>
      <w:r>
        <w:softHyphen/>
        <w:t xml:space="preserve">delning. Om </w:t>
      </w:r>
      <w:r w:rsidR="008F7DD7">
        <w:t xml:space="preserve">även </w:t>
      </w:r>
      <w:r>
        <w:t>en fastighetsägarorganisation är part, ska hyres</w:t>
      </w:r>
      <w:r>
        <w:softHyphen/>
        <w:t>värden och organisationen gemensamt ansvara för hälften av ersättningen till skilje</w:t>
      </w:r>
      <w:r>
        <w:softHyphen/>
        <w:t>mannen. Vidare ska parterna svara för sina egna kostnader med anledning av förfarandet, t.ex. kostnader för</w:t>
      </w:r>
      <w:r w:rsidDel="00D027CD">
        <w:t xml:space="preserve"> </w:t>
      </w:r>
      <w:r>
        <w:t xml:space="preserve">ombud eller eget arbete. </w:t>
      </w:r>
      <w:r>
        <w:rPr>
          <w:i/>
          <w:iCs/>
        </w:rPr>
        <w:t xml:space="preserve">Sveriges advokatsamfund </w:t>
      </w:r>
      <w:r>
        <w:t>anför att det kan finnas anledning att överväga en fördelning av kostnaderna enligt principerna i rättegångs</w:t>
      </w:r>
      <w:r>
        <w:softHyphen/>
        <w:t xml:space="preserve">balken, dvs. att förlorande part som utgångspunkt ska ersätta vinnande parts kostnader. </w:t>
      </w:r>
    </w:p>
    <w:p w14:paraId="6E7CD2A4" w14:textId="3BB68031" w:rsidR="00A3259B" w:rsidRDefault="00D32DA9" w:rsidP="00A3259B">
      <w:pPr>
        <w:pStyle w:val="Brdtextmedindrag"/>
      </w:pPr>
      <w:r>
        <w:t>Enligt regeringens uppfattning är promemorians förslag utformat på ett lämpligt sätt med hänsyn till att det är fråga om ett frivilligt tvist</w:t>
      </w:r>
      <w:r>
        <w:softHyphen/>
        <w:t>lösnings</w:t>
      </w:r>
      <w:r>
        <w:softHyphen/>
        <w:t>förfarande inom ramen för parternas årliga hyresförhandlingar. Eftersom skiljemannens avgörande endast har verkan mellan parterna framstår det inte som lämpligt med ett kostnadsansvar enligt principerna i 18 kap. rättegångsbalken. Regeringen ställer sig därför bakom prome</w:t>
      </w:r>
      <w:r>
        <w:softHyphen/>
        <w:t>mo</w:t>
      </w:r>
      <w:r>
        <w:softHyphen/>
        <w:t xml:space="preserve">rians förslag. </w:t>
      </w:r>
      <w:r w:rsidRPr="00857FD8" w:rsidDel="00EC60C1">
        <w:rPr>
          <w:spacing w:val="-4"/>
        </w:rPr>
        <w:t>Enligt regeringens uppfattning är det naturligt att parterna även har möjlighet att avtala om hur parternas egna kostnader ska fördelas mellan dem.</w:t>
      </w:r>
    </w:p>
    <w:p w14:paraId="45A9D384" w14:textId="402A016B" w:rsidR="00A3259B" w:rsidRDefault="00D32DA9" w:rsidP="00A3259B">
      <w:pPr>
        <w:pStyle w:val="Brdtextmedindrag"/>
        <w:rPr>
          <w:spacing w:val="-4"/>
        </w:rPr>
      </w:pPr>
      <w:r>
        <w:t xml:space="preserve">I enlighet med promemorians förslag bör </w:t>
      </w:r>
      <w:r>
        <w:rPr>
          <w:spacing w:val="-4"/>
        </w:rPr>
        <w:t>skiljemannen kunna begära ersätt</w:t>
      </w:r>
      <w:r>
        <w:rPr>
          <w:spacing w:val="-4"/>
        </w:rPr>
        <w:softHyphen/>
        <w:t>ning av respektive part eller vända sig mot någon av dem</w:t>
      </w:r>
      <w:r w:rsidR="00775456">
        <w:rPr>
          <w:spacing w:val="-4"/>
        </w:rPr>
        <w:t xml:space="preserve"> för hela beloppet</w:t>
      </w:r>
      <w:r>
        <w:rPr>
          <w:spacing w:val="-4"/>
        </w:rPr>
        <w:t xml:space="preserve">. Parterna bör således svara solidariskt för ersättningen. </w:t>
      </w:r>
    </w:p>
    <w:p w14:paraId="1F244533" w14:textId="616A7EAD" w:rsidR="00A3259B" w:rsidRPr="00BC54E8" w:rsidRDefault="00D32DA9" w:rsidP="00A3259B">
      <w:pPr>
        <w:pStyle w:val="Brdtextmedindrag"/>
      </w:pPr>
      <w:r w:rsidRPr="0034498F">
        <w:t>Eftersom</w:t>
      </w:r>
      <w:r>
        <w:rPr>
          <w:spacing w:val="-2"/>
        </w:rPr>
        <w:t xml:space="preserve"> skiljemannen bör ses som en uppdragstagare till parterna, </w:t>
      </w:r>
      <w:r>
        <w:t xml:space="preserve">är det enligt regeringens mening inte lämpligt att hyresnämnden ska fastställa ersättningen till skiljemannen. Regeringen instämmer i stället </w:t>
      </w:r>
      <w:r w:rsidRPr="00161898">
        <w:t>i prome</w:t>
      </w:r>
      <w:r>
        <w:softHyphen/>
      </w:r>
      <w:r w:rsidRPr="00161898">
        <w:t xml:space="preserve">morians </w:t>
      </w:r>
      <w:r>
        <w:t xml:space="preserve">slutsats </w:t>
      </w:r>
      <w:r w:rsidRPr="00161898">
        <w:t>att tvister gällande anspråk på ersättning bör prövas av allmän domstol.</w:t>
      </w:r>
      <w:r>
        <w:t xml:space="preserve"> Med hänsyn till att skiljemannens avgörande endast har verkan mellan parterna är det inte heller lämpligt att ge skilje</w:t>
      </w:r>
      <w:r>
        <w:softHyphen/>
        <w:t xml:space="preserve">mannen möjlighet att fastställa ersättningen, på motsvarande sätt som gäller för skiljemän enligt lagen om skiljeförfarande (se 37 § andra stycket lagen om skiljeförfarande). </w:t>
      </w:r>
    </w:p>
    <w:p w14:paraId="4D7F6BA0" w14:textId="4E05E46D" w:rsidR="00A3259B" w:rsidRDefault="00D32DA9" w:rsidP="00A3259B">
      <w:pPr>
        <w:pStyle w:val="Rubrik2"/>
      </w:pPr>
      <w:bookmarkStart w:id="32" w:name="_Toc105059816"/>
      <w:bookmarkStart w:id="33" w:name="_Toc108083573"/>
      <w:r>
        <w:t xml:space="preserve">Verkan av en </w:t>
      </w:r>
      <w:r w:rsidR="0028089D">
        <w:t xml:space="preserve">skiljemans </w:t>
      </w:r>
      <w:r>
        <w:t>rekommendation</w:t>
      </w:r>
      <w:bookmarkEnd w:id="32"/>
      <w:bookmarkEnd w:id="33"/>
    </w:p>
    <w:p w14:paraId="2C50B883" w14:textId="77777777" w:rsidR="00A3259B" w:rsidRPr="003C468A" w:rsidRDefault="00D32DA9" w:rsidP="00A3259B">
      <w:pPr>
        <w:pStyle w:val="Brdtextmedindragram"/>
        <w:ind w:firstLine="0"/>
      </w:pPr>
      <w:r w:rsidRPr="003C468A">
        <w:rPr>
          <w:b/>
          <w:bCs/>
        </w:rPr>
        <w:t>Regeringens förslag:</w:t>
      </w:r>
      <w:r w:rsidRPr="003C468A">
        <w:t xml:space="preserve"> En part </w:t>
      </w:r>
      <w:bookmarkStart w:id="34" w:name="_Hlk102032726"/>
      <w:r w:rsidRPr="003C468A">
        <w:t>som inte medverkar till att träffa en för</w:t>
      </w:r>
      <w:r>
        <w:softHyphen/>
      </w:r>
      <w:r w:rsidRPr="003C468A">
        <w:t>handlings</w:t>
      </w:r>
      <w:r w:rsidRPr="003C468A">
        <w:softHyphen/>
        <w:t>överenskommelse i enlighet med en skiljemans rekom</w:t>
      </w:r>
      <w:r>
        <w:softHyphen/>
      </w:r>
      <w:r w:rsidRPr="003C468A">
        <w:t>men</w:t>
      </w:r>
      <w:r>
        <w:softHyphen/>
      </w:r>
      <w:r w:rsidRPr="003C468A">
        <w:t xml:space="preserve">dation </w:t>
      </w:r>
      <w:bookmarkEnd w:id="34"/>
      <w:r w:rsidRPr="003C468A">
        <w:t xml:space="preserve">ska, om parterna inte har avtalat om något annat, vara skyldig att ersätta motparten för skada som uppstår till följd av detta. </w:t>
      </w:r>
    </w:p>
    <w:p w14:paraId="2FC335D5" w14:textId="77777777" w:rsidR="00A3259B" w:rsidRPr="003C468A" w:rsidRDefault="00D32DA9" w:rsidP="00A3259B">
      <w:pPr>
        <w:pStyle w:val="Brdtextmedindragram"/>
      </w:pPr>
      <w:r w:rsidRPr="003C468A">
        <w:t>En förhandlingsklausul ska kunna medföra att en hyresgäst blir bunden av en förhandlingsöverenskommelse som har träffats med stöd av en förhandlings</w:t>
      </w:r>
      <w:r w:rsidRPr="003C468A">
        <w:softHyphen/>
        <w:t>ordning som har ersatt den förhandlingsordning som gällde när förhandlings</w:t>
      </w:r>
      <w:r w:rsidRPr="003C468A">
        <w:softHyphen/>
        <w:t xml:space="preserve">klausulen infördes. </w:t>
      </w:r>
    </w:p>
    <w:p w14:paraId="6EF507B7" w14:textId="77777777" w:rsidR="00A3259B" w:rsidRPr="00EF6BAA" w:rsidRDefault="00926630" w:rsidP="00A3259B">
      <w:pPr>
        <w:pStyle w:val="Brdtextmedindrag"/>
        <w:rPr>
          <w:sz w:val="8"/>
          <w:szCs w:val="8"/>
        </w:rPr>
      </w:pPr>
    </w:p>
    <w:p w14:paraId="4935E16E" w14:textId="77777777" w:rsidR="00A3259B" w:rsidRDefault="00D32DA9" w:rsidP="00A3259B">
      <w:pPr>
        <w:pStyle w:val="Brdtextmedindrag"/>
      </w:pPr>
      <w:r>
        <w:rPr>
          <w:b/>
        </w:rPr>
        <w:t>Förslagen i promemorian</w:t>
      </w:r>
      <w:r>
        <w:rPr>
          <w:b/>
          <w:bCs/>
        </w:rPr>
        <w:t xml:space="preserve"> </w:t>
      </w:r>
      <w:r>
        <w:t xml:space="preserve">överensstämmer med regeringens förslag (Ds 2021:23 s. </w:t>
      </w:r>
      <w:r w:rsidRPr="00407A53">
        <w:t>137, 140</w:t>
      </w:r>
      <w:r>
        <w:t xml:space="preserve"> och 152–159).</w:t>
      </w:r>
    </w:p>
    <w:p w14:paraId="33160CCF" w14:textId="77777777" w:rsidR="00A3259B" w:rsidRDefault="00D32DA9" w:rsidP="00A3259B">
      <w:pPr>
        <w:pStyle w:val="Brdtextmedindrag"/>
      </w:pPr>
      <w:r w:rsidRPr="00D16EB1">
        <w:rPr>
          <w:b/>
          <w:bCs/>
        </w:rPr>
        <w:t>Remissinstanserna:</w:t>
      </w:r>
      <w:r>
        <w:t xml:space="preserve"> De flesta av remissinstanserna tillstyrker förslagen eller har inga invändningar mot dem. Vissa remissinstanser, bl.a. ett antal hyres</w:t>
      </w:r>
      <w:r>
        <w:softHyphen/>
        <w:t xml:space="preserve">nämnder och </w:t>
      </w:r>
      <w:r w:rsidRPr="00851D6E">
        <w:rPr>
          <w:i/>
          <w:iCs/>
        </w:rPr>
        <w:t>Helsingborgs tingsrätt</w:t>
      </w:r>
      <w:r>
        <w:t>, anser att frågan om skadestånd borde prövas av hyresnämnd i stället för av allmän domstol. Några remiss</w:t>
      </w:r>
      <w:r>
        <w:softHyphen/>
        <w:t>instanser framhåller att det bör införas bestämmelser om ideellt skadestånd vid underlåtenhet att medverka till att skiljemannens re</w:t>
      </w:r>
      <w:r>
        <w:softHyphen/>
        <w:t>kommendation omsätts i en förhandlings</w:t>
      </w:r>
      <w:r>
        <w:softHyphen/>
        <w:t>överenskommelse.</w:t>
      </w:r>
    </w:p>
    <w:p w14:paraId="6FF61E7D" w14:textId="77777777" w:rsidR="00A3259B" w:rsidRDefault="00D32DA9" w:rsidP="00A3259B">
      <w:pPr>
        <w:pStyle w:val="Rubrik4utannumrering"/>
      </w:pPr>
      <w:r>
        <w:t xml:space="preserve">Skälen för regeringens förslag </w:t>
      </w:r>
    </w:p>
    <w:p w14:paraId="4FFC9194" w14:textId="77777777" w:rsidR="00A3259B" w:rsidRDefault="00D32DA9" w:rsidP="00A3259B">
      <w:pPr>
        <w:pStyle w:val="Rubrik5utannumrering"/>
        <w:spacing w:before="0"/>
      </w:pPr>
      <w:r w:rsidRPr="00C64D00">
        <w:t xml:space="preserve">Skadeståndsskyldighet </w:t>
      </w:r>
      <w:r>
        <w:t xml:space="preserve">om en </w:t>
      </w:r>
      <w:r w:rsidRPr="00C64D00">
        <w:t xml:space="preserve">förhandlingsöverenskommelse </w:t>
      </w:r>
      <w:r>
        <w:t>inte ingås</w:t>
      </w:r>
    </w:p>
    <w:p w14:paraId="2769B176" w14:textId="3CA0FAA2" w:rsidR="00A3259B" w:rsidRDefault="00D32DA9" w:rsidP="00A3259B">
      <w:pPr>
        <w:pStyle w:val="Brdtext"/>
      </w:pPr>
      <w:r>
        <w:t>Det föreslagna tvistlösningsförfarandet är tillämpligt på parternas tvist under förut</w:t>
      </w:r>
      <w:r>
        <w:softHyphen/>
        <w:t>sättning att parterna har ingått avtal om att använda sig av det. Enligt regeringens förslag ska parterna, om de har ingått ett sådant avtal, vara skyldiga att inom viss tid omsätta rekommendationen i en för</w:t>
      </w:r>
      <w:r>
        <w:softHyphen/>
        <w:t>hand</w:t>
      </w:r>
      <w:r>
        <w:softHyphen/>
        <w:t>lingsöverenskommelse. En part som inte uppfyller sin förpliktelse att ingå en förhandlings</w:t>
      </w:r>
      <w:r>
        <w:softHyphen/>
        <w:t>överens</w:t>
      </w:r>
      <w:r>
        <w:softHyphen/>
        <w:t>kommelse får anses göra sig skyldig till avtals</w:t>
      </w:r>
      <w:r>
        <w:softHyphen/>
        <w:t>brott. Allmänna avtalsrättsliga prin</w:t>
      </w:r>
      <w:r>
        <w:softHyphen/>
        <w:t xml:space="preserve">ciper om påföljder vid avtalsbrott bör </w:t>
      </w:r>
      <w:r w:rsidDel="00F56356">
        <w:t xml:space="preserve">därför </w:t>
      </w:r>
      <w:r>
        <w:t xml:space="preserve">tillämpas. </w:t>
      </w:r>
    </w:p>
    <w:p w14:paraId="1CC9B56A" w14:textId="77777777" w:rsidR="00A3259B" w:rsidRDefault="00D32DA9" w:rsidP="00A3259B">
      <w:pPr>
        <w:pStyle w:val="Brdtextmedindrag"/>
      </w:pPr>
      <w:r>
        <w:t>I promemorian föreslås att det ska framgå av lagtexten att en part som underlåter att medverka till att omsätta skiljemannens rekommendation i en förhand</w:t>
      </w:r>
      <w:r>
        <w:softHyphen/>
        <w:t>lingsöverens</w:t>
      </w:r>
      <w:r>
        <w:softHyphen/>
        <w:t>kommelse ska ersätta motparten för den skada som uppstår till följd av detta. Vid bedömningen av skadeståndets storlek före</w:t>
      </w:r>
      <w:r>
        <w:softHyphen/>
        <w:t>slås att allmänna avtals</w:t>
      </w:r>
      <w:r>
        <w:softHyphen/>
        <w:t>rättsliga principer ska tillämpas. Det innebär att d</w:t>
      </w:r>
      <w:r w:rsidRPr="00CE7B6D">
        <w:t xml:space="preserve">en part som </w:t>
      </w:r>
      <w:r>
        <w:t xml:space="preserve">har </w:t>
      </w:r>
      <w:r w:rsidRPr="00CE7B6D">
        <w:t xml:space="preserve">drabbats av ett avtalsbrott som utgångspunkt </w:t>
      </w:r>
      <w:r>
        <w:t xml:space="preserve">har </w:t>
      </w:r>
      <w:r w:rsidRPr="00CE7B6D">
        <w:t>rätt till ersätt</w:t>
      </w:r>
      <w:r>
        <w:softHyphen/>
      </w:r>
      <w:r w:rsidRPr="00CE7B6D">
        <w:t>ning för det positiva kontrakts</w:t>
      </w:r>
      <w:r>
        <w:softHyphen/>
      </w:r>
      <w:r w:rsidRPr="00CE7B6D">
        <w:t xml:space="preserve">intresset, </w:t>
      </w:r>
      <w:r>
        <w:t>dvs.</w:t>
      </w:r>
      <w:r w:rsidRPr="00CE7B6D">
        <w:t xml:space="preserve"> parten ska försättas i samma ekonomiska läge som om avtalet hade fullgjorts</w:t>
      </w:r>
      <w:r>
        <w:t xml:space="preserve">. </w:t>
      </w:r>
    </w:p>
    <w:p w14:paraId="01416A2B" w14:textId="06BBEB0D" w:rsidR="00A3259B" w:rsidRDefault="00D32DA9" w:rsidP="00A3259B">
      <w:pPr>
        <w:pStyle w:val="Brdtextmedindrag"/>
      </w:pPr>
      <w:r w:rsidRPr="008F3277">
        <w:t>Enligt</w:t>
      </w:r>
      <w:r>
        <w:t xml:space="preserve"> promemorians bedömning ska en skadeståndstalan väckas vid allmän domstol. Vissa remissinstanser, bl.a. några hyresnämnder, anser att frågan om skadestånd bör prövas av hyresnämnd i stället för av allmän domstol och att det bör införas bestämmelser om ideellt skadestånd. </w:t>
      </w:r>
    </w:p>
    <w:p w14:paraId="4592B21C" w14:textId="50EE4C73" w:rsidR="00A3259B" w:rsidRDefault="00D32DA9" w:rsidP="00A3259B">
      <w:pPr>
        <w:pStyle w:val="Brdtextmedindrag"/>
      </w:pPr>
      <w:r>
        <w:t>En parts skyldighet att ingå en förhandlingsöverenskommelse baseras i grunden på parternas frivilliga överenskommelse om tvistlösning, och bör inte ses som ett åsidosättande av partens skyldigheter enligt hyres</w:t>
      </w:r>
      <w:r>
        <w:softHyphen/>
        <w:t>förhand</w:t>
      </w:r>
      <w:r>
        <w:softHyphen/>
        <w:t>lingslagen. Allmänna avtalsrättsliga principer bör därför tillämpas vid bedömningen av skadeståndets storlek. Att det inte är fråga om ett åsido</w:t>
      </w:r>
      <w:r>
        <w:softHyphen/>
        <w:t xml:space="preserve">sättande av en parts förhandlingsskyldighet talar </w:t>
      </w:r>
      <w:r w:rsidR="00184BDC">
        <w:t xml:space="preserve">också </w:t>
      </w:r>
      <w:r>
        <w:t>mot att införa be</w:t>
      </w:r>
      <w:r>
        <w:softHyphen/>
        <w:t>stämmel</w:t>
      </w:r>
      <w:r>
        <w:softHyphen/>
        <w:t>ser om ideellt skadestånd motsvarande de som finns i hyres</w:t>
      </w:r>
      <w:r>
        <w:softHyphen/>
        <w:t xml:space="preserve">förhandlingslagen (se 26–28 §§ denna lag). </w:t>
      </w:r>
      <w:r w:rsidRPr="0054216B">
        <w:rPr>
          <w:i/>
          <w:iCs/>
        </w:rPr>
        <w:t xml:space="preserve">Fastighetsägarna </w:t>
      </w:r>
      <w:r>
        <w:t xml:space="preserve">och </w:t>
      </w:r>
      <w:r w:rsidRPr="0054216B">
        <w:rPr>
          <w:i/>
          <w:iCs/>
        </w:rPr>
        <w:t>Hyres</w:t>
      </w:r>
      <w:r>
        <w:rPr>
          <w:i/>
          <w:iCs/>
        </w:rPr>
        <w:softHyphen/>
      </w:r>
      <w:r w:rsidRPr="0054216B">
        <w:rPr>
          <w:i/>
          <w:iCs/>
        </w:rPr>
        <w:t>gästföreningen</w:t>
      </w:r>
      <w:r>
        <w:rPr>
          <w:i/>
          <w:iCs/>
        </w:rPr>
        <w:t xml:space="preserve"> </w:t>
      </w:r>
      <w:r>
        <w:t>ställer sig bakom promemorians förslag. Mot denna bak</w:t>
      </w:r>
      <w:r>
        <w:softHyphen/>
        <w:t>grund anser regeringen att det inte finns skäl att införa be</w:t>
      </w:r>
      <w:r>
        <w:softHyphen/>
        <w:t xml:space="preserve">stämmelser om ideellt skadestånd. </w:t>
      </w:r>
    </w:p>
    <w:p w14:paraId="27C7C8BF" w14:textId="46B21E89" w:rsidR="00A3259B" w:rsidRDefault="00D32DA9" w:rsidP="00A3259B">
      <w:pPr>
        <w:pStyle w:val="Brdtextmedindrag"/>
      </w:pPr>
      <w:r>
        <w:t>Det förhållandet att allmänna avtalsrättsliga principer bör gälla vid prövningen av skadeståndet innebär också att det är lämpligt att tvister om skadestånd prövas av allmän domstol.</w:t>
      </w:r>
    </w:p>
    <w:p w14:paraId="366D0DE5" w14:textId="77777777" w:rsidR="00A3259B" w:rsidRDefault="00D32DA9" w:rsidP="00A3259B">
      <w:pPr>
        <w:pStyle w:val="Rubrik5utannumrering"/>
      </w:pPr>
      <w:r>
        <w:t xml:space="preserve">Hyresgästernas bundenhet av en förhandlingsöverenskommelse </w:t>
      </w:r>
    </w:p>
    <w:p w14:paraId="10BAE11D" w14:textId="77777777" w:rsidR="00A3259B" w:rsidRDefault="00D32DA9" w:rsidP="00A3259B">
      <w:pPr>
        <w:pStyle w:val="Brdtextmedindrag"/>
        <w:ind w:firstLine="0"/>
      </w:pPr>
      <w:r>
        <w:t>I</w:t>
      </w:r>
      <w:r w:rsidDel="00AB50FA">
        <w:t xml:space="preserve"> </w:t>
      </w:r>
      <w:r>
        <w:t xml:space="preserve">2 § första stycket hyresförhandlingslagen anges </w:t>
      </w:r>
      <w:r w:rsidRPr="007A7AB4">
        <w:t>vad som avses med en förhand</w:t>
      </w:r>
      <w:r>
        <w:softHyphen/>
      </w:r>
      <w:r w:rsidRPr="007A7AB4">
        <w:t>lings</w:t>
      </w:r>
      <w:r>
        <w:softHyphen/>
      </w:r>
      <w:r w:rsidRPr="007A7AB4">
        <w:t>klausul</w:t>
      </w:r>
      <w:r>
        <w:t>. Genom en sådan bestämmelse i det individuella hyresavtalet godtar hyresgästen att bestämmelser om hyra, eller andra hyresvillkor som de kollektivt förhandlande parterna kommer överens om, får tillämpas mot hyresgästen. Av</w:t>
      </w:r>
      <w:r w:rsidDel="00EF53C8">
        <w:t xml:space="preserve"> </w:t>
      </w:r>
      <w:r>
        <w:t>bestämmelsen följer</w:t>
      </w:r>
      <w:r w:rsidRPr="000903F9">
        <w:t xml:space="preserve"> att endast </w:t>
      </w:r>
      <w:r>
        <w:t xml:space="preserve">en </w:t>
      </w:r>
      <w:r w:rsidRPr="000903F9">
        <w:t>för</w:t>
      </w:r>
      <w:r>
        <w:softHyphen/>
      </w:r>
      <w:r w:rsidRPr="000903F9">
        <w:t>hand</w:t>
      </w:r>
      <w:r>
        <w:softHyphen/>
      </w:r>
      <w:r w:rsidRPr="000903F9">
        <w:t>lings</w:t>
      </w:r>
      <w:r>
        <w:softHyphen/>
      </w:r>
      <w:r w:rsidRPr="000903F9">
        <w:t>överenskommelse</w:t>
      </w:r>
      <w:r>
        <w:t xml:space="preserve"> </w:t>
      </w:r>
      <w:r w:rsidRPr="000903F9">
        <w:t xml:space="preserve">som har träffats </w:t>
      </w:r>
      <w:r>
        <w:t>med stöd av en förhandlings</w:t>
      </w:r>
      <w:r>
        <w:softHyphen/>
        <w:t xml:space="preserve">ordning som gällde när förhandlingsklausulen infördes, får tillämpas mot </w:t>
      </w:r>
      <w:r w:rsidRPr="000903F9">
        <w:t>hyresgästen</w:t>
      </w:r>
      <w:r>
        <w:t xml:space="preserve">. Denna ordning gör det möjligt för hyresgästen att i samband med att förhandlingsklausulen avtalas ta ställning till </w:t>
      </w:r>
      <w:r w:rsidRPr="00454D49">
        <w:t>vad förhand</w:t>
      </w:r>
      <w:r>
        <w:softHyphen/>
      </w:r>
      <w:r w:rsidRPr="00454D49">
        <w:t>lings</w:t>
      </w:r>
      <w:r>
        <w:softHyphen/>
      </w:r>
      <w:r w:rsidRPr="00454D49">
        <w:t>ordningen innebär för honom eller henne</w:t>
      </w:r>
      <w:r>
        <w:t xml:space="preserve">. </w:t>
      </w:r>
    </w:p>
    <w:p w14:paraId="6C5ABD9F" w14:textId="60F7B882" w:rsidR="00A3259B" w:rsidRDefault="00D32DA9" w:rsidP="00A3259B">
      <w:pPr>
        <w:pStyle w:val="Brdtextmedindrag"/>
      </w:pPr>
      <w:r>
        <w:t>Om det uppstår behov av att ändra en förhandlingsordning i något av</w:t>
      </w:r>
      <w:r>
        <w:softHyphen/>
        <w:t>seende kan parterna ingå ett tilläggsavtal till förhandlingsordningen eller en ny förhandlings</w:t>
      </w:r>
      <w:r>
        <w:softHyphen/>
        <w:t xml:space="preserve">ordning som ersätter den tidigare. Exempelvis kan parterna på detta sätt föra in ett villkor om att tvister ska få </w:t>
      </w:r>
      <w:r w:rsidR="00024D3B">
        <w:t>prövas</w:t>
      </w:r>
      <w:r>
        <w:t xml:space="preserve"> av en särskild skiljeman. I sådana situationer kan fråga uppkomma om förhand</w:t>
      </w:r>
      <w:r>
        <w:softHyphen/>
        <w:t>lingsöverenskommelser som ingås därefter är bindande för en hyresgäst vars hyresavtal innehåller en förhandlingsklausul som endast hänvisar till den ursprungliga förhandlings</w:t>
      </w:r>
      <w:r>
        <w:softHyphen/>
        <w:t xml:space="preserve">ordningen. </w:t>
      </w:r>
    </w:p>
    <w:p w14:paraId="70295D6B" w14:textId="27DB9DA0" w:rsidR="00A3259B" w:rsidRDefault="00D32DA9" w:rsidP="00A3259B">
      <w:pPr>
        <w:pStyle w:val="Brdtextmedindrag"/>
      </w:pPr>
      <w:r>
        <w:t>I promemorian föreslås en lagändring som innebär att en hyresgäst, genom en förhandlings</w:t>
      </w:r>
      <w:r>
        <w:softHyphen/>
        <w:t>klausul, ska kunna bli bunden även av en för</w:t>
      </w:r>
      <w:r>
        <w:softHyphen/>
        <w:t>hand</w:t>
      </w:r>
      <w:r>
        <w:softHyphen/>
        <w:t>lingsöverens</w:t>
      </w:r>
      <w:r>
        <w:softHyphen/>
        <w:t>kommelse som har träffats med stöd av en förhand</w:t>
      </w:r>
      <w:r>
        <w:softHyphen/>
        <w:t>lings</w:t>
      </w:r>
      <w:r>
        <w:softHyphen/>
        <w:t>ord</w:t>
      </w:r>
      <w:r>
        <w:softHyphen/>
        <w:t>ning som har ersatt en tidigare. Syftet med förslaget är att hyres</w:t>
      </w:r>
      <w:r>
        <w:softHyphen/>
        <w:t>gästernas förhandlingsklausuler inte ska behöva uppdateras för att hyres</w:t>
      </w:r>
      <w:r>
        <w:softHyphen/>
        <w:t xml:space="preserve">gästerna ska bli bundna av en förhandlingsöverenskommelse som baseras på en ny förhandlingsordning. De remissinstanser som har yttrat sig i frågan, bl.a. </w:t>
      </w:r>
      <w:r w:rsidRPr="00EC60C1">
        <w:rPr>
          <w:i/>
          <w:iCs/>
        </w:rPr>
        <w:t xml:space="preserve">Sveriges </w:t>
      </w:r>
      <w:r>
        <w:rPr>
          <w:i/>
          <w:iCs/>
        </w:rPr>
        <w:t>a</w:t>
      </w:r>
      <w:r w:rsidRPr="0080592A">
        <w:rPr>
          <w:i/>
          <w:iCs/>
        </w:rPr>
        <w:t>dvokatsamfund</w:t>
      </w:r>
      <w:r w:rsidRPr="00F903A4">
        <w:t xml:space="preserve">, </w:t>
      </w:r>
      <w:r>
        <w:rPr>
          <w:i/>
          <w:iCs/>
        </w:rPr>
        <w:t>Sveriges Allmännytta</w:t>
      </w:r>
      <w:r w:rsidRPr="00F903A4">
        <w:rPr>
          <w:iCs/>
        </w:rPr>
        <w:t xml:space="preserve">, </w:t>
      </w:r>
      <w:r w:rsidRPr="0080592A">
        <w:rPr>
          <w:i/>
          <w:iCs/>
        </w:rPr>
        <w:t>HSB Riks</w:t>
      </w:r>
      <w:r>
        <w:rPr>
          <w:i/>
          <w:iCs/>
        </w:rPr>
        <w:softHyphen/>
      </w:r>
      <w:r w:rsidRPr="0080592A">
        <w:rPr>
          <w:i/>
          <w:iCs/>
        </w:rPr>
        <w:t>för</w:t>
      </w:r>
      <w:r>
        <w:rPr>
          <w:i/>
          <w:iCs/>
        </w:rPr>
        <w:softHyphen/>
      </w:r>
      <w:r w:rsidRPr="0080592A">
        <w:rPr>
          <w:i/>
          <w:iCs/>
        </w:rPr>
        <w:t>bund</w:t>
      </w:r>
      <w:r w:rsidRPr="00F903A4">
        <w:t>,</w:t>
      </w:r>
      <w:r>
        <w:t xml:space="preserve"> </w:t>
      </w:r>
      <w:r w:rsidR="00F903A4" w:rsidRPr="00E17F4D">
        <w:rPr>
          <w:i/>
          <w:iCs/>
        </w:rPr>
        <w:t>Fastighetsägarna</w:t>
      </w:r>
      <w:r w:rsidR="00F903A4">
        <w:t xml:space="preserve"> och </w:t>
      </w:r>
      <w:r w:rsidR="00F903A4" w:rsidRPr="00E17F4D">
        <w:rPr>
          <w:i/>
          <w:iCs/>
        </w:rPr>
        <w:t>Hyresgästföreningen</w:t>
      </w:r>
      <w:r w:rsidRPr="00CC2B15">
        <w:t>,</w:t>
      </w:r>
      <w:r>
        <w:t xml:space="preserve"> är positiva till försla</w:t>
      </w:r>
      <w:r>
        <w:softHyphen/>
        <w:t>get eller har inga invändningar mot det. Även regeringen bedömer att förslaget innebär ett mer effektivt sätt att omsätta de kollektivt för</w:t>
      </w:r>
      <w:r>
        <w:softHyphen/>
        <w:t>hand</w:t>
      </w:r>
      <w:r>
        <w:softHyphen/>
        <w:t>lande parter</w:t>
      </w:r>
      <w:r>
        <w:softHyphen/>
        <w:t>nas överenskommelser i förhållande till de enskilda hyres</w:t>
      </w:r>
      <w:r>
        <w:softHyphen/>
        <w:t xml:space="preserve">gästerna och anser att förslaget bör genomföras. </w:t>
      </w:r>
    </w:p>
    <w:p w14:paraId="7DF1B7FF" w14:textId="77777777" w:rsidR="00A3259B" w:rsidRDefault="00D32DA9" w:rsidP="00A3259B">
      <w:pPr>
        <w:pStyle w:val="Brdtextmedindrag"/>
      </w:pPr>
      <w:r>
        <w:t xml:space="preserve">Som bl.a. </w:t>
      </w:r>
      <w:r w:rsidRPr="00E17F4D">
        <w:rPr>
          <w:i/>
          <w:iCs/>
        </w:rPr>
        <w:t xml:space="preserve">Hyresnämnden </w:t>
      </w:r>
      <w:r>
        <w:rPr>
          <w:i/>
          <w:iCs/>
        </w:rPr>
        <w:t xml:space="preserve">i </w:t>
      </w:r>
      <w:r w:rsidRPr="00E17F4D">
        <w:rPr>
          <w:i/>
          <w:iCs/>
        </w:rPr>
        <w:t>Västerås</w:t>
      </w:r>
      <w:r>
        <w:t xml:space="preserve"> och </w:t>
      </w:r>
      <w:r w:rsidRPr="004266D1">
        <w:rPr>
          <w:i/>
          <w:iCs/>
        </w:rPr>
        <w:t>Svea hovrätt</w:t>
      </w:r>
      <w:r>
        <w:t xml:space="preserve"> påpekar är det dock hur förhandlingsklausulen i det enskilda hyresavtalet är utformad som avgör vilken verkan en förhandlingsöverenskommelse har i för</w:t>
      </w:r>
      <w:r>
        <w:softHyphen/>
        <w:t>hållan</w:t>
      </w:r>
      <w:r>
        <w:softHyphen/>
        <w:t>de till hyresgästen. Detta följer av allmänna avtalsrättsliga principer. Den ändring som föreslås</w:t>
      </w:r>
      <w:r w:rsidDel="002F51D8">
        <w:t xml:space="preserve"> </w:t>
      </w:r>
      <w:r>
        <w:t>leder därför endast till att det blir möjligt att utforma en förhandlingsklausul på ett sådant sätt att hyresgästen blir bunden även av en förhandlings</w:t>
      </w:r>
      <w:r>
        <w:softHyphen/>
        <w:t>överenskommelse som träffats med stöd av en förhand</w:t>
      </w:r>
      <w:r>
        <w:softHyphen/>
        <w:t xml:space="preserve">lingsordning som ersatt en tidigare. </w:t>
      </w:r>
    </w:p>
    <w:p w14:paraId="3D2CA1A8" w14:textId="77777777" w:rsidR="00A3259B" w:rsidRDefault="00D32DA9" w:rsidP="00A3259B">
      <w:pPr>
        <w:pStyle w:val="Rubrik1"/>
      </w:pPr>
      <w:bookmarkStart w:id="35" w:name="_Toc105059817"/>
      <w:bookmarkStart w:id="36" w:name="_Toc108083574"/>
      <w:r>
        <w:t>Skärpta regler för förhandlingarna</w:t>
      </w:r>
      <w:bookmarkEnd w:id="35"/>
      <w:bookmarkEnd w:id="36"/>
    </w:p>
    <w:p w14:paraId="744272C9" w14:textId="77777777" w:rsidR="00A3259B" w:rsidRPr="00020981" w:rsidRDefault="00D32DA9" w:rsidP="00A3259B">
      <w:pPr>
        <w:pStyle w:val="Brdtextram"/>
      </w:pPr>
      <w:r>
        <w:rPr>
          <w:b/>
          <w:bCs/>
        </w:rPr>
        <w:t>Regeringens f</w:t>
      </w:r>
      <w:r w:rsidRPr="00741162">
        <w:rPr>
          <w:b/>
          <w:bCs/>
        </w:rPr>
        <w:t>örslag:</w:t>
      </w:r>
      <w:r w:rsidRPr="006012B6">
        <w:t xml:space="preserve"> </w:t>
      </w:r>
      <w:bookmarkStart w:id="37" w:name="_Hlk57301396"/>
      <w:r w:rsidRPr="00020981">
        <w:t xml:space="preserve">En framställning om förhandling ska innehålla förslag på tider och plats för sammanträde för förhandling. </w:t>
      </w:r>
    </w:p>
    <w:p w14:paraId="343A712C" w14:textId="6A0C23F6" w:rsidR="00A3259B" w:rsidRPr="00020981" w:rsidRDefault="00D32DA9" w:rsidP="00A3259B">
      <w:pPr>
        <w:pStyle w:val="Brdtextram"/>
        <w:ind w:firstLine="170"/>
      </w:pPr>
      <w:r w:rsidRPr="00020981">
        <w:rPr>
          <w:spacing w:val="-2"/>
        </w:rPr>
        <w:t xml:space="preserve">En part som </w:t>
      </w:r>
      <w:r>
        <w:rPr>
          <w:spacing w:val="-2"/>
        </w:rPr>
        <w:t xml:space="preserve">inte </w:t>
      </w:r>
      <w:r w:rsidRPr="00020981">
        <w:rPr>
          <w:spacing w:val="-2"/>
        </w:rPr>
        <w:t>inställ</w:t>
      </w:r>
      <w:r>
        <w:rPr>
          <w:spacing w:val="-2"/>
        </w:rPr>
        <w:t>er</w:t>
      </w:r>
      <w:r w:rsidRPr="00020981">
        <w:rPr>
          <w:spacing w:val="-2"/>
        </w:rPr>
        <w:t xml:space="preserve"> sig till </w:t>
      </w:r>
      <w:r w:rsidR="00A579E5">
        <w:rPr>
          <w:spacing w:val="-2"/>
        </w:rPr>
        <w:t>det</w:t>
      </w:r>
      <w:r w:rsidRPr="00084C12">
        <w:rPr>
          <w:spacing w:val="-2"/>
        </w:rPr>
        <w:t xml:space="preserve"> samman</w:t>
      </w:r>
      <w:r w:rsidRPr="00084C12">
        <w:rPr>
          <w:spacing w:val="-2"/>
        </w:rPr>
        <w:softHyphen/>
        <w:t>träde</w:t>
      </w:r>
      <w:r w:rsidRPr="00020981">
        <w:t xml:space="preserve"> </w:t>
      </w:r>
      <w:r>
        <w:t>som ska</w:t>
      </w:r>
      <w:r w:rsidR="00CC2B15">
        <w:t xml:space="preserve"> hållas</w:t>
      </w:r>
      <w:r>
        <w:t xml:space="preserve"> </w:t>
      </w:r>
      <w:r w:rsidRPr="00020981">
        <w:t xml:space="preserve">inom </w:t>
      </w:r>
      <w:r w:rsidR="00184BDC">
        <w:t xml:space="preserve">den lagstadgade </w:t>
      </w:r>
      <w:r w:rsidRPr="00020981">
        <w:t>treveckor</w:t>
      </w:r>
      <w:r w:rsidR="00184BDC">
        <w:t>sfristen</w:t>
      </w:r>
      <w:r>
        <w:t>,</w:t>
      </w:r>
      <w:r w:rsidRPr="00020981">
        <w:t xml:space="preserve"> </w:t>
      </w:r>
      <w:r w:rsidRPr="00020981">
        <w:rPr>
          <w:spacing w:val="-2"/>
        </w:rPr>
        <w:t xml:space="preserve">utan </w:t>
      </w:r>
      <w:r>
        <w:rPr>
          <w:spacing w:val="-2"/>
        </w:rPr>
        <w:t xml:space="preserve">att ha </w:t>
      </w:r>
      <w:r w:rsidRPr="00020981">
        <w:rPr>
          <w:spacing w:val="-2"/>
        </w:rPr>
        <w:t xml:space="preserve">giltig ursäkt </w:t>
      </w:r>
      <w:r>
        <w:rPr>
          <w:spacing w:val="-2"/>
        </w:rPr>
        <w:t>för det,</w:t>
      </w:r>
      <w:r w:rsidRPr="00020981">
        <w:rPr>
          <w:spacing w:val="-2"/>
        </w:rPr>
        <w:t xml:space="preserve"> </w:t>
      </w:r>
      <w:r w:rsidRPr="00020981">
        <w:t xml:space="preserve">ska betala </w:t>
      </w:r>
      <w:r>
        <w:t>skadestånd till motparten.</w:t>
      </w:r>
    </w:p>
    <w:p w14:paraId="41146B0B" w14:textId="77777777" w:rsidR="00A3259B" w:rsidRPr="00892B8C" w:rsidRDefault="00D32DA9" w:rsidP="00A3259B">
      <w:pPr>
        <w:pStyle w:val="Brdtextmedindragram"/>
      </w:pPr>
      <w:r>
        <w:t>Ersättning för a</w:t>
      </w:r>
      <w:r w:rsidRPr="00892B8C">
        <w:t xml:space="preserve">nnan skada än ekonomisk skada ska </w:t>
      </w:r>
      <w:r>
        <w:t xml:space="preserve">uppgå till </w:t>
      </w:r>
      <w:r w:rsidRPr="00892B8C">
        <w:t>minst hälften av ett prisbasbelopp enligt 2 kap. 6 och 7 §§ socialförsäkrings</w:t>
      </w:r>
      <w:r w:rsidRPr="00892B8C">
        <w:softHyphen/>
        <w:t>balken</w:t>
      </w:r>
      <w:r>
        <w:t xml:space="preserve">, </w:t>
      </w:r>
      <w:r w:rsidRPr="00892B8C">
        <w:t>om det inte finns särskilda skäl</w:t>
      </w:r>
      <w:r>
        <w:t xml:space="preserve"> för att bestämma ersättningen till ett lägre belopp</w:t>
      </w:r>
      <w:r w:rsidRPr="00892B8C">
        <w:t xml:space="preserve">. </w:t>
      </w:r>
    </w:p>
    <w:bookmarkEnd w:id="37"/>
    <w:p w14:paraId="475B5877" w14:textId="77777777" w:rsidR="00A3259B" w:rsidRPr="00EF6BAA" w:rsidRDefault="00926630" w:rsidP="00A3259B">
      <w:pPr>
        <w:pStyle w:val="Brdtextmedindrag"/>
        <w:rPr>
          <w:sz w:val="8"/>
          <w:szCs w:val="8"/>
        </w:rPr>
      </w:pPr>
    </w:p>
    <w:p w14:paraId="165DB469" w14:textId="77777777" w:rsidR="00A3259B" w:rsidRDefault="00D32DA9" w:rsidP="00A3259B">
      <w:pPr>
        <w:pStyle w:val="Brdtextmedindrag"/>
      </w:pPr>
      <w:r>
        <w:rPr>
          <w:b/>
        </w:rPr>
        <w:t>Förslagen i promemorian</w:t>
      </w:r>
      <w:r>
        <w:rPr>
          <w:b/>
          <w:bCs/>
        </w:rPr>
        <w:t xml:space="preserve"> </w:t>
      </w:r>
      <w:r>
        <w:t>överensstämmer med regeringens förslag (Ds 2021:23 s. 163–167).</w:t>
      </w:r>
    </w:p>
    <w:p w14:paraId="23DED831" w14:textId="77777777" w:rsidR="00A3259B" w:rsidRDefault="00D32DA9" w:rsidP="00A3259B">
      <w:pPr>
        <w:pStyle w:val="Brdtextmedindrag"/>
      </w:pPr>
      <w:r w:rsidRPr="00D16EB1">
        <w:rPr>
          <w:b/>
          <w:bCs/>
        </w:rPr>
        <w:t>Remissinstanserna</w:t>
      </w:r>
      <w:r>
        <w:t xml:space="preserve"> tillstyrker förslagen eller har inga invändningar mot dem.</w:t>
      </w:r>
    </w:p>
    <w:p w14:paraId="3718A48C" w14:textId="77777777" w:rsidR="00A3259B" w:rsidRDefault="00D32DA9" w:rsidP="00A3259B">
      <w:pPr>
        <w:pStyle w:val="Rubrik4utannumrering"/>
      </w:pPr>
      <w:r>
        <w:t>Skälen för regeringens förslag</w:t>
      </w:r>
    </w:p>
    <w:p w14:paraId="476D530B" w14:textId="6ECC8D00" w:rsidR="00A3259B" w:rsidRDefault="00D32DA9" w:rsidP="00A3259B">
      <w:pPr>
        <w:pStyle w:val="Rubrik5utannumrering"/>
        <w:spacing w:before="0"/>
      </w:pPr>
      <w:r>
        <w:t xml:space="preserve">Skadeståndsskyldighet för en part som inte inställer sig till sammanträde </w:t>
      </w:r>
    </w:p>
    <w:p w14:paraId="4817B213" w14:textId="77777777" w:rsidR="00A3259B" w:rsidRDefault="00D32DA9" w:rsidP="00A3259B">
      <w:pPr>
        <w:pStyle w:val="Brdtextmedindrag"/>
        <w:ind w:firstLine="0"/>
      </w:pPr>
      <w:r>
        <w:rPr>
          <w:spacing w:val="-2"/>
        </w:rPr>
        <w:t xml:space="preserve">Enligt hyresförhandlingslagen är </w:t>
      </w:r>
      <w:r>
        <w:t>de förhandlande parterna skyldiga att själva eller genom ombud inställa sig vid ett sammanträde för förhandling och lägga fram ett motiverat förslag till lösning av den fråga som förhand</w:t>
      </w:r>
      <w:r>
        <w:softHyphen/>
        <w:t xml:space="preserve">lingen avser (se 16 § första stycket). Ett förhandlingssammanträde ska, om parterna inte avtalat om något annat, </w:t>
      </w:r>
      <w:r w:rsidRPr="008D1777">
        <w:t xml:space="preserve">hållas inom tre veckor efter det att </w:t>
      </w:r>
      <w:r>
        <w:t xml:space="preserve">en </w:t>
      </w:r>
      <w:r w:rsidRPr="008D1777">
        <w:t>framställning</w:t>
      </w:r>
      <w:r>
        <w:t xml:space="preserve"> om förhandling</w:t>
      </w:r>
      <w:r w:rsidRPr="008D1777">
        <w:t xml:space="preserve"> kommit motparten till </w:t>
      </w:r>
      <w:r>
        <w:t xml:space="preserve">handa (se 15 § tredje stycket). </w:t>
      </w:r>
    </w:p>
    <w:p w14:paraId="50175E04" w14:textId="77777777" w:rsidR="00A3259B" w:rsidRDefault="00D32DA9" w:rsidP="00A3259B">
      <w:pPr>
        <w:pStyle w:val="Brdtextmedindrag"/>
      </w:pPr>
      <w:r>
        <w:t>Med hänsyn till vikten av att de årliga hyresförhandlingarna bedrivs skyndsamt och på ett effektivt sätt, är det angeläget att ett första förhand</w:t>
      </w:r>
      <w:r>
        <w:softHyphen/>
        <w:t xml:space="preserve">lingssammanträde kan hållas inom treveckorsfristen. Annars riskerar hela förhandlingsprocessen att fördröjas. Att sådan fördröjning inte sker är också viktigt med hänsyn till att regeringen föreslår </w:t>
      </w:r>
      <w:r w:rsidRPr="00CC2B15">
        <w:t>tidsfrister</w:t>
      </w:r>
      <w:r>
        <w:t xml:space="preserve"> för när en ansökan om att utse en särskild skiljeman ska få ges in (se avsnitt 5.2). </w:t>
      </w:r>
    </w:p>
    <w:p w14:paraId="2B7E9480" w14:textId="77777777" w:rsidR="00A3259B" w:rsidRPr="00562CCC" w:rsidRDefault="00D32DA9" w:rsidP="00A3259B">
      <w:pPr>
        <w:pStyle w:val="Brdtextmedindrag"/>
      </w:pPr>
      <w:r>
        <w:t>Som föreslås i promemorian är det lämpligt att införa ett krav på att den part som begär förhandling i sin förhandlingsframställning ska lämna förslag på tid</w:t>
      </w:r>
      <w:r>
        <w:softHyphen/>
        <w:t xml:space="preserve">punkter och plats </w:t>
      </w:r>
      <w:r w:rsidRPr="00775FE6">
        <w:rPr>
          <w:spacing w:val="-2"/>
        </w:rPr>
        <w:t>för sammanträde.</w:t>
      </w:r>
      <w:r>
        <w:rPr>
          <w:spacing w:val="-2"/>
        </w:rPr>
        <w:t xml:space="preserve"> Det underlättar </w:t>
      </w:r>
      <w:r>
        <w:t xml:space="preserve">att ett sammanträde kan hållas inom treveckorsfristen. </w:t>
      </w:r>
    </w:p>
    <w:p w14:paraId="3213AC32" w14:textId="537B6DD8" w:rsidR="00A3259B" w:rsidRDefault="00D32DA9" w:rsidP="00A3259B">
      <w:pPr>
        <w:pStyle w:val="Brdtextmedindrag"/>
        <w:rPr>
          <w:spacing w:val="-2"/>
        </w:rPr>
      </w:pPr>
      <w:r>
        <w:rPr>
          <w:spacing w:val="-2"/>
        </w:rPr>
        <w:t xml:space="preserve">I promemorian föreslås vidare en bestämmelse som kompletterar den befintliga skyldigheten att inställa sig vid ett sammanträde. Om en part har begärt förhandling och föreslagit sammanträde i enlighet med vad som nyss nämnts, ska motparten vara skyldig att ersätta denne för skada som uppstår till följd av att motparten utan giltig ursäkt underlåter att inställa sig till </w:t>
      </w:r>
      <w:r w:rsidR="00A579E5">
        <w:rPr>
          <w:spacing w:val="-2"/>
        </w:rPr>
        <w:t>det</w:t>
      </w:r>
      <w:r>
        <w:rPr>
          <w:spacing w:val="-2"/>
        </w:rPr>
        <w:t xml:space="preserve"> sammanträde </w:t>
      </w:r>
      <w:r w:rsidR="00A579E5">
        <w:rPr>
          <w:spacing w:val="-2"/>
        </w:rPr>
        <w:t xml:space="preserve">som ska hållas </w:t>
      </w:r>
      <w:r>
        <w:rPr>
          <w:spacing w:val="-2"/>
        </w:rPr>
        <w:t>inom treveckorsfristen. Ingen av remiss</w:t>
      </w:r>
      <w:r w:rsidR="00A579E5">
        <w:rPr>
          <w:spacing w:val="-2"/>
        </w:rPr>
        <w:softHyphen/>
      </w:r>
      <w:r>
        <w:rPr>
          <w:spacing w:val="-2"/>
        </w:rPr>
        <w:t>instanserna invänder mot förslaget.</w:t>
      </w:r>
    </w:p>
    <w:p w14:paraId="37C1CEC2" w14:textId="4131C984" w:rsidR="00A3259B" w:rsidRDefault="00D32DA9" w:rsidP="00A3259B">
      <w:pPr>
        <w:pStyle w:val="Brdtextmedindrag"/>
        <w:rPr>
          <w:spacing w:val="-2"/>
        </w:rPr>
      </w:pPr>
      <w:r>
        <w:rPr>
          <w:spacing w:val="-2"/>
        </w:rPr>
        <w:t>Det är angeläget att parterna lojalt iakttar de regler som gäller för för</w:t>
      </w:r>
      <w:r>
        <w:rPr>
          <w:spacing w:val="-2"/>
        </w:rPr>
        <w:softHyphen/>
        <w:t xml:space="preserve">handlingarna. Motparten till den som har begärt förhandling bör inte tillåtas att förhala processen. För att motverka detta anser regeringen att det finns skäl att införa en bestämmelse om att en part som inte inställer sig till </w:t>
      </w:r>
      <w:r w:rsidR="00A579E5">
        <w:rPr>
          <w:spacing w:val="-2"/>
        </w:rPr>
        <w:t>det</w:t>
      </w:r>
      <w:r>
        <w:rPr>
          <w:spacing w:val="-2"/>
        </w:rPr>
        <w:t xml:space="preserve"> förhandlingssammanträde </w:t>
      </w:r>
      <w:r w:rsidR="00A579E5">
        <w:rPr>
          <w:spacing w:val="-2"/>
        </w:rPr>
        <w:t xml:space="preserve">som ska hållas </w:t>
      </w:r>
      <w:r>
        <w:rPr>
          <w:spacing w:val="-2"/>
        </w:rPr>
        <w:t>inom treveckorsfristen ska kunna bli skade</w:t>
      </w:r>
      <w:r>
        <w:rPr>
          <w:spacing w:val="-2"/>
        </w:rPr>
        <w:softHyphen/>
        <w:t xml:space="preserve">ståndsskyldig, i enlighet med promemorians förslag. </w:t>
      </w:r>
    </w:p>
    <w:p w14:paraId="2125C517" w14:textId="77777777" w:rsidR="00A3259B" w:rsidRDefault="00D32DA9" w:rsidP="00A3259B">
      <w:pPr>
        <w:pStyle w:val="Brdtextmedindrag"/>
        <w:rPr>
          <w:spacing w:val="-2"/>
        </w:rPr>
      </w:pPr>
      <w:r>
        <w:rPr>
          <w:spacing w:val="-2"/>
        </w:rPr>
        <w:t xml:space="preserve">Behovet av att förhandlingarna bedrivs snabbt, effektivt och lojalt gör sig gällande även vid andra typer av förhandlingar än sådana som rör de årliga hyresändringarna. På grund av detta, och för att upprätthålla en enhetlighet </w:t>
      </w:r>
      <w:r>
        <w:t>inom hyresförhandlings</w:t>
      </w:r>
      <w:r>
        <w:softHyphen/>
        <w:t xml:space="preserve">systemet, bör den nya skadeståndsbestämmelsen gälla alla typer av förhandlingar </w:t>
      </w:r>
      <w:r w:rsidRPr="00775FE6">
        <w:t>som förs enligt hyresförhandlingslagen</w:t>
      </w:r>
      <w:r>
        <w:t xml:space="preserve">. </w:t>
      </w:r>
    </w:p>
    <w:p w14:paraId="4106CA50" w14:textId="77777777" w:rsidR="00A3259B" w:rsidRDefault="00D32DA9" w:rsidP="00A3259B">
      <w:pPr>
        <w:pStyle w:val="Rubrik5utannumrering"/>
      </w:pPr>
      <w:r>
        <w:t xml:space="preserve">En part ska ha rätt till minimiskadestånd </w:t>
      </w:r>
    </w:p>
    <w:p w14:paraId="3C8C396D" w14:textId="381031CB" w:rsidR="00A3259B" w:rsidRDefault="00D32DA9" w:rsidP="00A3259B">
      <w:pPr>
        <w:pStyle w:val="Brdtext"/>
      </w:pPr>
      <w:r>
        <w:t>Enligt hyresförhandlingslagen kan en part som åsidosätter vissa skyldig</w:t>
      </w:r>
      <w:r>
        <w:softHyphen/>
        <w:t>heter enligt lagen eller en förhandlingsordning bli skadeståndsskyldig (se 26</w:t>
      </w:r>
      <w:r>
        <w:softHyphen/>
        <w:t xml:space="preserve"> och 27 §§). Det handlar bl.a. om hyresvärdens skyldighet enligt 5 § första stycket att ta initiativ till förhandlingar med hyresgästorganisationen i vissa frågor och skyldigheten enligt 16 § </w:t>
      </w:r>
      <w:r w:rsidR="00F903A4">
        <w:t xml:space="preserve">första stycket </w:t>
      </w:r>
      <w:r>
        <w:t>att vid ett förhand</w:t>
      </w:r>
      <w:r w:rsidR="00F903A4">
        <w:softHyphen/>
      </w:r>
      <w:r>
        <w:t>lings</w:t>
      </w:r>
      <w:r>
        <w:softHyphen/>
        <w:t>samman</w:t>
      </w:r>
      <w:r>
        <w:softHyphen/>
        <w:t>träde lägga fram ett motiverat förslag till lösning av den fråga som för</w:t>
      </w:r>
      <w:r>
        <w:softHyphen/>
        <w:t>hand</w:t>
      </w:r>
      <w:r>
        <w:softHyphen/>
        <w:t>lingen avser. Regeringen föreslår nu också en kompletterande be</w:t>
      </w:r>
      <w:r>
        <w:softHyphen/>
        <w:t xml:space="preserve">stämmelse om skadeståndsskyldighet för en part som inte inställer sig till </w:t>
      </w:r>
      <w:r w:rsidR="00BC333A">
        <w:t>det</w:t>
      </w:r>
      <w:r>
        <w:t xml:space="preserve"> sammanträde </w:t>
      </w:r>
      <w:r w:rsidR="00BC333A">
        <w:t xml:space="preserve">som ska hållas </w:t>
      </w:r>
      <w:r w:rsidR="00F903A4">
        <w:t xml:space="preserve">inom </w:t>
      </w:r>
      <w:r w:rsidR="004B3468">
        <w:t xml:space="preserve">den lagstadgade </w:t>
      </w:r>
      <w:r>
        <w:t>treveckors</w:t>
      </w:r>
      <w:r w:rsidR="004B3468">
        <w:softHyphen/>
      </w:r>
      <w:r>
        <w:t xml:space="preserve">fristen. </w:t>
      </w:r>
    </w:p>
    <w:p w14:paraId="6A83E6AF" w14:textId="77777777" w:rsidR="00A3259B" w:rsidRDefault="00D32DA9" w:rsidP="00A3259B">
      <w:pPr>
        <w:pStyle w:val="Brdtextmedindrag"/>
      </w:pPr>
      <w:r>
        <w:t xml:space="preserve">Skadestånd kan utgå för både ekonomisk och ideell skada (se 28 §). </w:t>
      </w:r>
    </w:p>
    <w:p w14:paraId="6135AA7A" w14:textId="2C48818B" w:rsidR="00A3259B" w:rsidRPr="00901AD7" w:rsidRDefault="00D32DA9" w:rsidP="00A3259B">
      <w:pPr>
        <w:pStyle w:val="Brdtextmedindrag"/>
        <w:rPr>
          <w:spacing w:val="-2"/>
        </w:rPr>
      </w:pPr>
      <w:r w:rsidRPr="00901AD7">
        <w:rPr>
          <w:spacing w:val="-2"/>
        </w:rPr>
        <w:t>För att reglerna ska uppnå sitt syfte behöver skadestånd</w:t>
      </w:r>
      <w:r w:rsidR="00BC333A">
        <w:rPr>
          <w:spacing w:val="-2"/>
        </w:rPr>
        <w:t>en</w:t>
      </w:r>
      <w:r w:rsidRPr="00901AD7">
        <w:rPr>
          <w:spacing w:val="-2"/>
        </w:rPr>
        <w:t xml:space="preserve"> vara kännbara. De skadestånd som utgår enligt rättspraxis är dock relativt låga. I prome</w:t>
      </w:r>
      <w:r w:rsidR="00F903A4">
        <w:rPr>
          <w:spacing w:val="-2"/>
        </w:rPr>
        <w:softHyphen/>
      </w:r>
      <w:r w:rsidRPr="00901AD7">
        <w:rPr>
          <w:spacing w:val="-2"/>
        </w:rPr>
        <w:t xml:space="preserve">morian anges att ideellt skadestånd vanligen </w:t>
      </w:r>
      <w:r w:rsidR="00BC333A">
        <w:rPr>
          <w:spacing w:val="-2"/>
        </w:rPr>
        <w:t>bestäms till</w:t>
      </w:r>
      <w:r w:rsidRPr="00901AD7">
        <w:rPr>
          <w:spacing w:val="-2"/>
        </w:rPr>
        <w:t xml:space="preserve"> omkring 5 000 kronor per överträdelse, men att även högre belopp upp</w:t>
      </w:r>
      <w:r w:rsidRPr="00901AD7">
        <w:rPr>
          <w:spacing w:val="-2"/>
        </w:rPr>
        <w:softHyphen/>
        <w:t>emot 15 000 kronor förekommer. Enligt regeringens mening kan skadestånd av en sådan begränsad storlek inte anses vara till</w:t>
      </w:r>
      <w:r w:rsidRPr="00901AD7">
        <w:rPr>
          <w:spacing w:val="-2"/>
        </w:rPr>
        <w:softHyphen/>
        <w:t xml:space="preserve">räckliga för att uppnå den önskade effekten att motverka illojalt beteende vid förhandlingarna. </w:t>
      </w:r>
    </w:p>
    <w:p w14:paraId="62DA0188" w14:textId="77777777" w:rsidR="00A3259B" w:rsidRPr="00901AD7" w:rsidRDefault="00D32DA9" w:rsidP="00A3259B">
      <w:pPr>
        <w:pStyle w:val="Brdtextmedindrag"/>
        <w:rPr>
          <w:spacing w:val="-2"/>
        </w:rPr>
      </w:pPr>
      <w:r w:rsidRPr="00901AD7">
        <w:rPr>
          <w:spacing w:val="-2"/>
        </w:rPr>
        <w:t xml:space="preserve">Mot den anförda bakgrunden finns det skäl att införa en bestämmelse om att ersättning för ideell skada ska uppgå till minst ett visst belopp. En sådan regel kan verka förebyggande mot överträdelser och på så sätt bidra till mer effektiva förhandlingar. </w:t>
      </w:r>
    </w:p>
    <w:p w14:paraId="607997DE" w14:textId="434087EA" w:rsidR="00A3259B" w:rsidRPr="00901AD7" w:rsidRDefault="00D32DA9" w:rsidP="00A3259B">
      <w:pPr>
        <w:pStyle w:val="Brdtextmedindrag"/>
        <w:rPr>
          <w:spacing w:val="-2"/>
        </w:rPr>
      </w:pPr>
      <w:r w:rsidRPr="00901AD7">
        <w:rPr>
          <w:spacing w:val="-2"/>
        </w:rPr>
        <w:t xml:space="preserve">I promemorian föreslås att minimiskadeståndet ska </w:t>
      </w:r>
      <w:bookmarkStart w:id="38" w:name="_Hlk102131494"/>
      <w:r w:rsidRPr="00901AD7">
        <w:rPr>
          <w:spacing w:val="-2"/>
        </w:rPr>
        <w:t>motsvara ett halvt vid var tid gällande prisbasbelopp enligt 2 kap. 6 och 7 §§ social</w:t>
      </w:r>
      <w:r w:rsidRPr="00901AD7">
        <w:rPr>
          <w:spacing w:val="-2"/>
        </w:rPr>
        <w:softHyphen/>
        <w:t>försäk</w:t>
      </w:r>
      <w:r w:rsidRPr="00901AD7">
        <w:rPr>
          <w:spacing w:val="-2"/>
        </w:rPr>
        <w:softHyphen/>
        <w:t>rings</w:t>
      </w:r>
      <w:r w:rsidRPr="00901AD7">
        <w:rPr>
          <w:spacing w:val="-2"/>
        </w:rPr>
        <w:softHyphen/>
        <w:t>balken</w:t>
      </w:r>
      <w:bookmarkEnd w:id="38"/>
      <w:r w:rsidRPr="00901AD7">
        <w:rPr>
          <w:spacing w:val="-2"/>
        </w:rPr>
        <w:t>, dvs. 24 150 kronor enligt nu gällande prisbasbelopp. Ingen av remissinstanserna invänd</w:t>
      </w:r>
      <w:r w:rsidR="00184BDC">
        <w:rPr>
          <w:spacing w:val="-2"/>
        </w:rPr>
        <w:t>er</w:t>
      </w:r>
      <w:r w:rsidRPr="00901AD7">
        <w:rPr>
          <w:spacing w:val="-2"/>
        </w:rPr>
        <w:t xml:space="preserve"> mot förslaget. Regering</w:t>
      </w:r>
      <w:r w:rsidRPr="00901AD7">
        <w:rPr>
          <w:spacing w:val="-2"/>
        </w:rPr>
        <w:softHyphen/>
        <w:t>en anser att beloppet framstår som väl avvägt som en utgångs</w:t>
      </w:r>
      <w:r w:rsidRPr="00901AD7">
        <w:rPr>
          <w:spacing w:val="-2"/>
        </w:rPr>
        <w:softHyphen/>
        <w:t xml:space="preserve">punkt för vad den ideella skadan får anses uppgå till. Det bör finnas en möjlighet att bestämma skadeståndet till ett lägre belopp om det finns särskilda skäl. </w:t>
      </w:r>
    </w:p>
    <w:p w14:paraId="33C41B35" w14:textId="77777777" w:rsidR="00A3259B" w:rsidRDefault="00D32DA9" w:rsidP="00A3259B">
      <w:pPr>
        <w:pStyle w:val="Rubrik1"/>
      </w:pPr>
      <w:bookmarkStart w:id="39" w:name="_Toc68687335"/>
      <w:bookmarkStart w:id="40" w:name="_Toc94862519"/>
      <w:bookmarkStart w:id="41" w:name="_Toc105059818"/>
      <w:bookmarkStart w:id="42" w:name="_Toc108083575"/>
      <w:r>
        <w:t>Ikraftträdande- och övergångsbestämmelser</w:t>
      </w:r>
      <w:bookmarkEnd w:id="39"/>
      <w:bookmarkEnd w:id="40"/>
      <w:bookmarkEnd w:id="41"/>
      <w:bookmarkEnd w:id="42"/>
    </w:p>
    <w:p w14:paraId="055487E4" w14:textId="5EFBBEBE" w:rsidR="00A3259B" w:rsidRPr="00901AD7" w:rsidRDefault="00D32DA9" w:rsidP="00A3259B">
      <w:pPr>
        <w:pStyle w:val="Brdtextmedindragram"/>
        <w:ind w:firstLine="0"/>
        <w:rPr>
          <w:spacing w:val="-2"/>
        </w:rPr>
      </w:pPr>
      <w:r w:rsidRPr="00901AD7">
        <w:rPr>
          <w:b/>
          <w:bCs/>
          <w:spacing w:val="-2"/>
        </w:rPr>
        <w:t>Regeringens förslag:</w:t>
      </w:r>
      <w:r w:rsidRPr="00901AD7">
        <w:rPr>
          <w:spacing w:val="-2"/>
        </w:rPr>
        <w:t xml:space="preserve"> De föreslagna lagändringarna ska träda i kraft den 1 januari 2023, förutom </w:t>
      </w:r>
      <w:r w:rsidR="00BC333A">
        <w:rPr>
          <w:spacing w:val="-2"/>
        </w:rPr>
        <w:t xml:space="preserve">en </w:t>
      </w:r>
      <w:r w:rsidRPr="00901AD7">
        <w:rPr>
          <w:spacing w:val="-2"/>
        </w:rPr>
        <w:t xml:space="preserve">ändring i lagen om arrendenämnder och hyresnämnder. </w:t>
      </w:r>
    </w:p>
    <w:p w14:paraId="16EDDBD2" w14:textId="77777777" w:rsidR="00A3259B" w:rsidRPr="00901AD7" w:rsidRDefault="00D32DA9" w:rsidP="00A3259B">
      <w:pPr>
        <w:pStyle w:val="Brdtextmedindragram"/>
        <w:rPr>
          <w:spacing w:val="-2"/>
        </w:rPr>
      </w:pPr>
      <w:r w:rsidRPr="00901AD7">
        <w:rPr>
          <w:spacing w:val="-2"/>
        </w:rPr>
        <w:t>Den föreslagna ändringen om att en hyresgäst, genom en för</w:t>
      </w:r>
      <w:r w:rsidRPr="00901AD7">
        <w:rPr>
          <w:spacing w:val="-2"/>
        </w:rPr>
        <w:softHyphen/>
        <w:t>hand</w:t>
      </w:r>
      <w:r w:rsidRPr="00901AD7">
        <w:rPr>
          <w:spacing w:val="-2"/>
        </w:rPr>
        <w:softHyphen/>
        <w:t>lings</w:t>
      </w:r>
      <w:r w:rsidRPr="00901AD7">
        <w:rPr>
          <w:spacing w:val="-2"/>
        </w:rPr>
        <w:softHyphen/>
        <w:t>klausul, ska kunna bli bunden även av en förhand</w:t>
      </w:r>
      <w:r w:rsidRPr="00901AD7">
        <w:rPr>
          <w:spacing w:val="-2"/>
        </w:rPr>
        <w:softHyphen/>
        <w:t>lings</w:t>
      </w:r>
      <w:r w:rsidRPr="00901AD7">
        <w:rPr>
          <w:spacing w:val="-2"/>
        </w:rPr>
        <w:softHyphen/>
        <w:t>överens</w:t>
      </w:r>
      <w:r w:rsidRPr="00901AD7">
        <w:rPr>
          <w:spacing w:val="-2"/>
        </w:rPr>
        <w:softHyphen/>
        <w:t>kommelse som har träffats med stöd av en förhandlingsordning som har ersatt en tidigare, ska tillämpas även på hyresavtal som har ingåtts före ikraft</w:t>
      </w:r>
      <w:r w:rsidRPr="00901AD7">
        <w:rPr>
          <w:spacing w:val="-2"/>
        </w:rPr>
        <w:softHyphen/>
        <w:t>trädandet.</w:t>
      </w:r>
    </w:p>
    <w:p w14:paraId="3E16BE49" w14:textId="77777777" w:rsidR="00A3259B" w:rsidRPr="00A76360" w:rsidRDefault="00926630" w:rsidP="00A3259B">
      <w:pPr>
        <w:pStyle w:val="Brdtextmedindrag"/>
        <w:ind w:firstLine="0"/>
        <w:rPr>
          <w:sz w:val="8"/>
          <w:szCs w:val="8"/>
        </w:rPr>
      </w:pPr>
    </w:p>
    <w:p w14:paraId="098EDCCD" w14:textId="11A23217" w:rsidR="00A3259B" w:rsidRPr="00842E49" w:rsidRDefault="00D32DA9" w:rsidP="00A3259B">
      <w:pPr>
        <w:pStyle w:val="Brdtextmedindrag"/>
        <w:rPr>
          <w:spacing w:val="-2"/>
        </w:rPr>
      </w:pPr>
      <w:r w:rsidRPr="00F903A4">
        <w:rPr>
          <w:b/>
          <w:bCs/>
          <w:spacing w:val="-2"/>
        </w:rPr>
        <w:t>Förslagen i promemorian</w:t>
      </w:r>
      <w:r w:rsidRPr="00842E49">
        <w:rPr>
          <w:spacing w:val="-2"/>
        </w:rPr>
        <w:t xml:space="preserve"> överensstämmer delvis med regeringens (Ds</w:t>
      </w:r>
      <w:r>
        <w:rPr>
          <w:spacing w:val="-2"/>
        </w:rPr>
        <w:t> </w:t>
      </w:r>
      <w:r w:rsidRPr="00842E49">
        <w:rPr>
          <w:spacing w:val="-2"/>
        </w:rPr>
        <w:t>2021:23 s. 185</w:t>
      </w:r>
      <w:r w:rsidR="00BC333A">
        <w:rPr>
          <w:spacing w:val="-2"/>
        </w:rPr>
        <w:t xml:space="preserve"> och </w:t>
      </w:r>
      <w:r w:rsidRPr="00842E49">
        <w:rPr>
          <w:spacing w:val="-2"/>
        </w:rPr>
        <w:t xml:space="preserve">186). I promemorian föreslås ikraftträdande den 1 januari 2022. </w:t>
      </w:r>
    </w:p>
    <w:p w14:paraId="48B955A0" w14:textId="77777777" w:rsidR="00A3259B" w:rsidRPr="00842E49" w:rsidRDefault="00D32DA9" w:rsidP="00A3259B">
      <w:pPr>
        <w:pStyle w:val="Brdtextmedindrag"/>
        <w:rPr>
          <w:spacing w:val="-2"/>
        </w:rPr>
      </w:pPr>
      <w:r w:rsidRPr="00842E49">
        <w:rPr>
          <w:b/>
          <w:bCs/>
          <w:spacing w:val="-2"/>
        </w:rPr>
        <w:t xml:space="preserve">Remissinstanserna: </w:t>
      </w:r>
      <w:r w:rsidRPr="00842E49">
        <w:rPr>
          <w:spacing w:val="-2"/>
        </w:rPr>
        <w:t>De flesta av remissinstanserna</w:t>
      </w:r>
      <w:r w:rsidRPr="00842E49">
        <w:rPr>
          <w:b/>
          <w:bCs/>
          <w:spacing w:val="-2"/>
        </w:rPr>
        <w:t xml:space="preserve"> </w:t>
      </w:r>
      <w:r w:rsidRPr="00842E49">
        <w:rPr>
          <w:spacing w:val="-2"/>
        </w:rPr>
        <w:t>har inga syn</w:t>
      </w:r>
      <w:r w:rsidRPr="00842E49">
        <w:rPr>
          <w:spacing w:val="-2"/>
        </w:rPr>
        <w:softHyphen/>
        <w:t>punk</w:t>
      </w:r>
      <w:r w:rsidRPr="00842E49">
        <w:rPr>
          <w:spacing w:val="-2"/>
        </w:rPr>
        <w:softHyphen/>
        <w:t xml:space="preserve">ter. </w:t>
      </w:r>
      <w:r w:rsidRPr="00842E49">
        <w:rPr>
          <w:i/>
          <w:iCs/>
          <w:spacing w:val="-2"/>
        </w:rPr>
        <w:t>Dom</w:t>
      </w:r>
      <w:r w:rsidRPr="00842E49">
        <w:rPr>
          <w:i/>
          <w:iCs/>
          <w:spacing w:val="-2"/>
        </w:rPr>
        <w:softHyphen/>
        <w:t>stols</w:t>
      </w:r>
      <w:r w:rsidRPr="00842E49">
        <w:rPr>
          <w:i/>
          <w:iCs/>
          <w:spacing w:val="-2"/>
        </w:rPr>
        <w:softHyphen/>
        <w:t xml:space="preserve">verket </w:t>
      </w:r>
      <w:r w:rsidRPr="00842E49">
        <w:rPr>
          <w:spacing w:val="-2"/>
        </w:rPr>
        <w:t>framhåller dock behovet av tillräckligt med tid för att göra nödvändiga justeringar i hyresnämndernas målhanterings</w:t>
      </w:r>
      <w:r w:rsidRPr="00842E49">
        <w:rPr>
          <w:spacing w:val="-2"/>
        </w:rPr>
        <w:softHyphen/>
        <w:t xml:space="preserve">system. </w:t>
      </w:r>
    </w:p>
    <w:p w14:paraId="0916BAF6" w14:textId="5253D031" w:rsidR="00A3259B" w:rsidRPr="00842E49" w:rsidRDefault="00D32DA9" w:rsidP="00A3259B">
      <w:pPr>
        <w:pStyle w:val="Brdtextmedindrag"/>
        <w:rPr>
          <w:spacing w:val="-2"/>
        </w:rPr>
      </w:pPr>
      <w:r w:rsidRPr="00842E49">
        <w:rPr>
          <w:b/>
          <w:bCs/>
          <w:spacing w:val="-2"/>
        </w:rPr>
        <w:t>Skälen för regeringens förslag:</w:t>
      </w:r>
      <w:r w:rsidRPr="00842E49">
        <w:rPr>
          <w:spacing w:val="-2"/>
        </w:rPr>
        <w:t xml:space="preserve"> Förslagen bör träda i kraft så snart som möjligt. Med hänsyn tagen till de återstående leden i lagstiftnings</w:t>
      </w:r>
      <w:r w:rsidRPr="00842E49">
        <w:rPr>
          <w:spacing w:val="-2"/>
        </w:rPr>
        <w:softHyphen/>
        <w:t>pro</w:t>
      </w:r>
      <w:r w:rsidRPr="00842E49">
        <w:rPr>
          <w:spacing w:val="-2"/>
        </w:rPr>
        <w:softHyphen/>
        <w:t xml:space="preserve">cessen och de förberedelser som behövs för hyresnämnderna beräknas det vara den 1 januari 2023. Med hänsyn till att det </w:t>
      </w:r>
      <w:r w:rsidR="00C77A48">
        <w:rPr>
          <w:spacing w:val="-2"/>
        </w:rPr>
        <w:t xml:space="preserve">genom SFS 2022:1027 görs </w:t>
      </w:r>
      <w:r w:rsidRPr="00842E49">
        <w:rPr>
          <w:spacing w:val="-2"/>
        </w:rPr>
        <w:t>ändringar i 4 § lagen om arrende</w:t>
      </w:r>
      <w:r w:rsidRPr="00842E49">
        <w:rPr>
          <w:spacing w:val="-2"/>
        </w:rPr>
        <w:softHyphen/>
        <w:t>nämnder och hyresnämnder med samma ikraft</w:t>
      </w:r>
      <w:r>
        <w:rPr>
          <w:spacing w:val="-2"/>
        </w:rPr>
        <w:softHyphen/>
      </w:r>
      <w:r w:rsidRPr="00842E49">
        <w:rPr>
          <w:spacing w:val="-2"/>
        </w:rPr>
        <w:t xml:space="preserve">trädandedatum bör nu aktuell ändring av den paragrafen träda i kraft den 2 januari 2023. </w:t>
      </w:r>
    </w:p>
    <w:p w14:paraId="480F2F0E" w14:textId="77777777" w:rsidR="00A3259B" w:rsidRPr="00842E49" w:rsidRDefault="00D32DA9" w:rsidP="00A3259B">
      <w:pPr>
        <w:pStyle w:val="Brdtextmedindrag"/>
        <w:rPr>
          <w:spacing w:val="-2"/>
        </w:rPr>
      </w:pPr>
      <w:r w:rsidRPr="00842E49">
        <w:rPr>
          <w:spacing w:val="-2"/>
        </w:rPr>
        <w:t xml:space="preserve">Huvudregeln är att civilrättsliga bestämmelser inte ges verkan för redan ingångna avtal. På hyresrättens område har dock i flera fall bestämmelser getts retroaktiv verkan. </w:t>
      </w:r>
    </w:p>
    <w:p w14:paraId="098D1510" w14:textId="63B82CE6" w:rsidR="00A3259B" w:rsidRPr="00842E49" w:rsidRDefault="00D32DA9" w:rsidP="00A3259B">
      <w:pPr>
        <w:pStyle w:val="Brdtextmedindrag"/>
        <w:rPr>
          <w:spacing w:val="-2"/>
        </w:rPr>
      </w:pPr>
      <w:r w:rsidRPr="00411BC8">
        <w:rPr>
          <w:spacing w:val="-2"/>
        </w:rPr>
        <w:t>De kollektivt förhandlande parterna kommer efter ikraftträdandet att ha möjlighet att ansöka hos hyresnämnden om att en särskild skiljeman ska ut</w:t>
      </w:r>
      <w:r w:rsidRPr="00411BC8">
        <w:rPr>
          <w:spacing w:val="-2"/>
        </w:rPr>
        <w:softHyphen/>
        <w:t xml:space="preserve">ses, förutsatt att det finns </w:t>
      </w:r>
      <w:r w:rsidR="00F903A4" w:rsidRPr="00411BC8">
        <w:rPr>
          <w:spacing w:val="-2"/>
        </w:rPr>
        <w:t>en bestämmelse</w:t>
      </w:r>
      <w:r w:rsidRPr="00411BC8">
        <w:rPr>
          <w:spacing w:val="-2"/>
        </w:rPr>
        <w:t xml:space="preserve"> om det i deras förhandlings</w:t>
      </w:r>
      <w:r w:rsidR="00F903A4" w:rsidRPr="00411BC8">
        <w:rPr>
          <w:spacing w:val="-2"/>
        </w:rPr>
        <w:softHyphen/>
      </w:r>
      <w:r w:rsidRPr="00411BC8">
        <w:rPr>
          <w:spacing w:val="-2"/>
        </w:rPr>
        <w:t>ord</w:t>
      </w:r>
      <w:r w:rsidR="009478EA" w:rsidRPr="00411BC8">
        <w:rPr>
          <w:spacing w:val="-2"/>
        </w:rPr>
        <w:softHyphen/>
      </w:r>
      <w:r w:rsidRPr="00411BC8">
        <w:rPr>
          <w:spacing w:val="-2"/>
        </w:rPr>
        <w:t>ning. Det saknar betydelse huruvida avtalet om förhandlingsordning</w:t>
      </w:r>
      <w:r w:rsidRPr="00842E49">
        <w:rPr>
          <w:spacing w:val="-2"/>
        </w:rPr>
        <w:t xml:space="preserve"> ingåtts före eller efter ikraft</w:t>
      </w:r>
      <w:r w:rsidRPr="00842E49">
        <w:rPr>
          <w:spacing w:val="-2"/>
        </w:rPr>
        <w:softHyphen/>
        <w:t>trädandet. Någon övergångsregel behövs inte beträf</w:t>
      </w:r>
      <w:r w:rsidR="00F903A4">
        <w:rPr>
          <w:spacing w:val="-2"/>
        </w:rPr>
        <w:softHyphen/>
      </w:r>
      <w:r w:rsidRPr="00842E49">
        <w:rPr>
          <w:spacing w:val="-2"/>
        </w:rPr>
        <w:t>fande detta.</w:t>
      </w:r>
    </w:p>
    <w:p w14:paraId="046DCCA6" w14:textId="46D0ADA9" w:rsidR="00A3259B" w:rsidRPr="00842E49" w:rsidRDefault="00D32DA9" w:rsidP="00A3259B">
      <w:pPr>
        <w:pStyle w:val="Brdtextmedindrag"/>
        <w:rPr>
          <w:spacing w:val="-2"/>
        </w:rPr>
      </w:pPr>
      <w:r w:rsidRPr="00842E49">
        <w:rPr>
          <w:spacing w:val="-2"/>
        </w:rPr>
        <w:t xml:space="preserve">I promemorian föreslås att ändringen i </w:t>
      </w:r>
      <w:bookmarkStart w:id="43" w:name="_Hlk102138424"/>
      <w:r w:rsidRPr="00842E49">
        <w:rPr>
          <w:spacing w:val="-2"/>
        </w:rPr>
        <w:t>2 § första stycket hyres</w:t>
      </w:r>
      <w:r w:rsidRPr="00842E49">
        <w:rPr>
          <w:spacing w:val="-2"/>
        </w:rPr>
        <w:softHyphen/>
        <w:t>för</w:t>
      </w:r>
      <w:r w:rsidR="00F903A4">
        <w:rPr>
          <w:spacing w:val="-2"/>
        </w:rPr>
        <w:softHyphen/>
      </w:r>
      <w:r w:rsidRPr="00842E49">
        <w:rPr>
          <w:spacing w:val="-2"/>
        </w:rPr>
        <w:t xml:space="preserve">handlingslagen </w:t>
      </w:r>
      <w:bookmarkEnd w:id="43"/>
      <w:r w:rsidRPr="00842E49">
        <w:rPr>
          <w:spacing w:val="-2"/>
        </w:rPr>
        <w:t>bör vara tillämplig även på hyresavtal som har in</w:t>
      </w:r>
      <w:r>
        <w:rPr>
          <w:spacing w:val="-2"/>
        </w:rPr>
        <w:softHyphen/>
      </w:r>
      <w:r w:rsidRPr="00842E49">
        <w:rPr>
          <w:spacing w:val="-2"/>
        </w:rPr>
        <w:t xml:space="preserve">gåtts före ikraftträdandet. Ändringen i </w:t>
      </w:r>
      <w:r w:rsidR="00F903A4">
        <w:rPr>
          <w:spacing w:val="-2"/>
        </w:rPr>
        <w:t xml:space="preserve">den </w:t>
      </w:r>
      <w:r w:rsidRPr="00842E49">
        <w:rPr>
          <w:spacing w:val="-2"/>
        </w:rPr>
        <w:t>bestämmelse</w:t>
      </w:r>
      <w:r w:rsidR="00F903A4">
        <w:rPr>
          <w:spacing w:val="-2"/>
        </w:rPr>
        <w:t>n</w:t>
      </w:r>
      <w:r w:rsidRPr="00842E49">
        <w:rPr>
          <w:spacing w:val="-2"/>
        </w:rPr>
        <w:t xml:space="preserve"> inne</w:t>
      </w:r>
      <w:r w:rsidRPr="00842E49">
        <w:rPr>
          <w:spacing w:val="-2"/>
        </w:rPr>
        <w:softHyphen/>
        <w:t>bär att en hyresgäst, genom en förhand</w:t>
      </w:r>
      <w:r w:rsidRPr="00842E49">
        <w:rPr>
          <w:spacing w:val="-2"/>
        </w:rPr>
        <w:softHyphen/>
        <w:t>lings</w:t>
      </w:r>
      <w:r w:rsidRPr="00842E49">
        <w:rPr>
          <w:spacing w:val="-2"/>
        </w:rPr>
        <w:softHyphen/>
        <w:t>klausul, ska kunna bli bunden även av en förhand</w:t>
      </w:r>
      <w:r w:rsidR="00F903A4">
        <w:rPr>
          <w:spacing w:val="-2"/>
        </w:rPr>
        <w:softHyphen/>
      </w:r>
      <w:r w:rsidRPr="00842E49">
        <w:rPr>
          <w:spacing w:val="-2"/>
        </w:rPr>
        <w:t>lings</w:t>
      </w:r>
      <w:r w:rsidRPr="00842E49">
        <w:rPr>
          <w:spacing w:val="-2"/>
        </w:rPr>
        <w:softHyphen/>
        <w:t>överenskommelse som har träffats med stöd av en förhand</w:t>
      </w:r>
      <w:r>
        <w:rPr>
          <w:spacing w:val="-2"/>
        </w:rPr>
        <w:softHyphen/>
      </w:r>
      <w:r w:rsidRPr="00842E49">
        <w:rPr>
          <w:spacing w:val="-2"/>
        </w:rPr>
        <w:t>lingsordning som har ersatt en tidigare. Som anges i avsnitt 5.5 är det dock hur förhand</w:t>
      </w:r>
      <w:r w:rsidR="00F903A4">
        <w:rPr>
          <w:spacing w:val="-2"/>
        </w:rPr>
        <w:softHyphen/>
      </w:r>
      <w:r w:rsidRPr="00842E49">
        <w:rPr>
          <w:spacing w:val="-2"/>
        </w:rPr>
        <w:t>lingsklausulen i det enskilda hyresavtalet är utformad som avgör vilken verkan en förhandlings</w:t>
      </w:r>
      <w:r w:rsidRPr="00842E49">
        <w:rPr>
          <w:spacing w:val="-2"/>
        </w:rPr>
        <w:softHyphen/>
        <w:t>överens</w:t>
      </w:r>
      <w:r w:rsidRPr="00842E49">
        <w:rPr>
          <w:spacing w:val="-2"/>
        </w:rPr>
        <w:softHyphen/>
        <w:t>kommelse har i för</w:t>
      </w:r>
      <w:r w:rsidRPr="00842E49">
        <w:rPr>
          <w:spacing w:val="-2"/>
        </w:rPr>
        <w:softHyphen/>
        <w:t>hållande till hyresgästen. Det framstår som lämpligt med en bestämmelse i enlighet med det som före</w:t>
      </w:r>
      <w:r w:rsidR="00F903A4">
        <w:rPr>
          <w:spacing w:val="-2"/>
        </w:rPr>
        <w:softHyphen/>
      </w:r>
      <w:r w:rsidRPr="00842E49">
        <w:rPr>
          <w:spacing w:val="-2"/>
        </w:rPr>
        <w:t>slås i promemorian. Ett hyresavtal som har ingåtts före ikraft</w:t>
      </w:r>
      <w:r>
        <w:rPr>
          <w:spacing w:val="-2"/>
        </w:rPr>
        <w:softHyphen/>
      </w:r>
      <w:r w:rsidRPr="00842E49">
        <w:rPr>
          <w:spacing w:val="-2"/>
        </w:rPr>
        <w:t>trädandet och som är utformat som att hyres</w:t>
      </w:r>
      <w:r w:rsidRPr="00842E49">
        <w:rPr>
          <w:spacing w:val="-2"/>
        </w:rPr>
        <w:softHyphen/>
        <w:t>gästen ska vara bunden av en förhandlings</w:t>
      </w:r>
      <w:r w:rsidRPr="00842E49">
        <w:rPr>
          <w:spacing w:val="-2"/>
        </w:rPr>
        <w:softHyphen/>
        <w:t>överenskommelse som träffats med stöd av en förhand</w:t>
      </w:r>
      <w:r w:rsidRPr="00842E49">
        <w:rPr>
          <w:spacing w:val="-2"/>
        </w:rPr>
        <w:softHyphen/>
        <w:t>lings</w:t>
      </w:r>
      <w:r w:rsidRPr="00842E49">
        <w:rPr>
          <w:spacing w:val="-2"/>
        </w:rPr>
        <w:softHyphen/>
        <w:t>ordning som ersatt en tidigare, stöds därmed av den nya bestämmelsen och behöver inte uppdateras.</w:t>
      </w:r>
    </w:p>
    <w:p w14:paraId="0350BAE0" w14:textId="77777777" w:rsidR="00A3259B" w:rsidRPr="00842E49" w:rsidRDefault="00D32DA9" w:rsidP="00A3259B">
      <w:pPr>
        <w:pStyle w:val="Rubrik1"/>
        <w:rPr>
          <w:spacing w:val="-2"/>
        </w:rPr>
      </w:pPr>
      <w:bookmarkStart w:id="44" w:name="_Toc103175279"/>
      <w:bookmarkStart w:id="45" w:name="_Toc105059819"/>
      <w:bookmarkStart w:id="46" w:name="_Toc108083576"/>
      <w:bookmarkEnd w:id="44"/>
      <w:r w:rsidRPr="00842E49">
        <w:rPr>
          <w:spacing w:val="-2"/>
        </w:rPr>
        <w:t>Konsekvenser</w:t>
      </w:r>
      <w:bookmarkEnd w:id="45"/>
      <w:bookmarkEnd w:id="46"/>
    </w:p>
    <w:p w14:paraId="4B1DCA30" w14:textId="18887A83" w:rsidR="00A3259B" w:rsidRPr="00842E49" w:rsidRDefault="00D32DA9" w:rsidP="00A3259B">
      <w:pPr>
        <w:pStyle w:val="Brdtextmedindragram"/>
        <w:ind w:firstLine="0"/>
        <w:rPr>
          <w:spacing w:val="-2"/>
        </w:rPr>
      </w:pPr>
      <w:r w:rsidRPr="00842E49">
        <w:rPr>
          <w:b/>
          <w:bCs/>
          <w:spacing w:val="-2"/>
        </w:rPr>
        <w:t>Regeringens bedömning:</w:t>
      </w:r>
      <w:r w:rsidRPr="00842E49">
        <w:rPr>
          <w:spacing w:val="-2"/>
        </w:rPr>
        <w:t xml:space="preserve"> Förslaget om att det ska införas ett tvist</w:t>
      </w:r>
      <w:r w:rsidRPr="00842E49">
        <w:rPr>
          <w:spacing w:val="-2"/>
        </w:rPr>
        <w:softHyphen/>
        <w:t>lös</w:t>
      </w:r>
      <w:r w:rsidRPr="00842E49">
        <w:rPr>
          <w:spacing w:val="-2"/>
        </w:rPr>
        <w:softHyphen/>
        <w:t>nings</w:t>
      </w:r>
      <w:r w:rsidRPr="00842E49">
        <w:rPr>
          <w:spacing w:val="-2"/>
        </w:rPr>
        <w:softHyphen/>
        <w:t>förfarande för tvister om de årliga hyresändringarna mellan de kollektivt förhandlande parterna väntas leda till att sådana tvister kan av</w:t>
      </w:r>
      <w:r w:rsidRPr="00842E49">
        <w:rPr>
          <w:spacing w:val="-2"/>
        </w:rPr>
        <w:softHyphen/>
        <w:t>göras på ett snabbare, enklare och effektivare sätt. Vidare bedöms risken för retroaktiva hyreshöjningar och utdragna rättsprocesser mellan hyres</w:t>
      </w:r>
      <w:r>
        <w:rPr>
          <w:spacing w:val="-2"/>
        </w:rPr>
        <w:softHyphen/>
      </w:r>
      <w:r w:rsidRPr="00842E49">
        <w:rPr>
          <w:spacing w:val="-2"/>
        </w:rPr>
        <w:t>värden och enskilda hyresgäster minska. Förslaget medför, tillsammans med förslage</w:t>
      </w:r>
      <w:r w:rsidR="00F903A4">
        <w:rPr>
          <w:spacing w:val="-2"/>
        </w:rPr>
        <w:t>n</w:t>
      </w:r>
      <w:r w:rsidRPr="00842E49">
        <w:rPr>
          <w:spacing w:val="-2"/>
        </w:rPr>
        <w:t xml:space="preserve"> om skärpta regler för hur förhandlingarna ska bedrivas, att de årliga hyresförhandlingarna kan bedrivas mer effek</w:t>
      </w:r>
      <w:r w:rsidRPr="00842E49">
        <w:rPr>
          <w:spacing w:val="-2"/>
        </w:rPr>
        <w:softHyphen/>
        <w:t>tivt.</w:t>
      </w:r>
    </w:p>
    <w:p w14:paraId="50E270BA" w14:textId="77777777" w:rsidR="00A3259B" w:rsidRPr="00842E49" w:rsidRDefault="00D32DA9" w:rsidP="00A3259B">
      <w:pPr>
        <w:pStyle w:val="Brdtextmedindragram"/>
        <w:rPr>
          <w:spacing w:val="-2"/>
        </w:rPr>
      </w:pPr>
      <w:r w:rsidRPr="00842E49">
        <w:rPr>
          <w:spacing w:val="-2"/>
        </w:rPr>
        <w:t>Det föreslagna tvistlösningsförfarandet medför kostnader för de par</w:t>
      </w:r>
      <w:r w:rsidRPr="00842E49">
        <w:rPr>
          <w:spacing w:val="-2"/>
        </w:rPr>
        <w:softHyphen/>
        <w:t>ter som använder sig av det. Förslagen kan dock även innebära resurs</w:t>
      </w:r>
      <w:r w:rsidRPr="00842E49">
        <w:rPr>
          <w:spacing w:val="-2"/>
        </w:rPr>
        <w:softHyphen/>
        <w:t>besparingar för de kollektivt förhandlande parterna.</w:t>
      </w:r>
    </w:p>
    <w:p w14:paraId="1A0B5F85" w14:textId="77777777" w:rsidR="00A3259B" w:rsidRPr="00842E49" w:rsidRDefault="00D32DA9" w:rsidP="00A3259B">
      <w:pPr>
        <w:pStyle w:val="Brdtextmedindragram"/>
        <w:rPr>
          <w:spacing w:val="-2"/>
        </w:rPr>
      </w:pPr>
      <w:r w:rsidRPr="00842E49">
        <w:rPr>
          <w:spacing w:val="-2"/>
        </w:rPr>
        <w:t>Förslagen gynnar enskilda hyresgäster genom att risken för retro</w:t>
      </w:r>
      <w:r w:rsidRPr="00842E49">
        <w:rPr>
          <w:spacing w:val="-2"/>
        </w:rPr>
        <w:softHyphen/>
        <w:t xml:space="preserve">aktiva hyreshöjningar och utdragna rättsprocesser minskar. </w:t>
      </w:r>
    </w:p>
    <w:p w14:paraId="415C43E3" w14:textId="77777777" w:rsidR="00A3259B" w:rsidRPr="00842E49" w:rsidRDefault="00D32DA9" w:rsidP="00A3259B">
      <w:pPr>
        <w:pStyle w:val="Brdtextmedindragram"/>
        <w:rPr>
          <w:spacing w:val="-2"/>
        </w:rPr>
      </w:pPr>
      <w:r w:rsidRPr="00842E49">
        <w:rPr>
          <w:spacing w:val="-2"/>
        </w:rPr>
        <w:t>Förslagen bedöms sammantaget inte påverka hyresnämndernas eller dom</w:t>
      </w:r>
      <w:r w:rsidRPr="00842E49">
        <w:rPr>
          <w:spacing w:val="-2"/>
        </w:rPr>
        <w:softHyphen/>
        <w:t xml:space="preserve">stolarnas arbetsmängd. </w:t>
      </w:r>
    </w:p>
    <w:p w14:paraId="0BA53BC0" w14:textId="77777777" w:rsidR="00A3259B" w:rsidRPr="00842E49" w:rsidRDefault="00926630" w:rsidP="00A3259B">
      <w:pPr>
        <w:pStyle w:val="Brdtextmedindrag"/>
        <w:ind w:firstLine="0"/>
        <w:rPr>
          <w:spacing w:val="-2"/>
          <w:sz w:val="8"/>
          <w:szCs w:val="8"/>
        </w:rPr>
      </w:pPr>
    </w:p>
    <w:p w14:paraId="5CF1F7E2" w14:textId="77777777" w:rsidR="00A3259B" w:rsidRPr="00842E49" w:rsidRDefault="00D32DA9" w:rsidP="00A3259B">
      <w:pPr>
        <w:pStyle w:val="Brdtextmedindrag"/>
        <w:rPr>
          <w:spacing w:val="-2"/>
        </w:rPr>
      </w:pPr>
      <w:r w:rsidRPr="00842E49">
        <w:rPr>
          <w:b/>
          <w:bCs/>
          <w:spacing w:val="-2"/>
        </w:rPr>
        <w:t>Bedömningen i promemorian</w:t>
      </w:r>
      <w:r w:rsidRPr="00842E49">
        <w:rPr>
          <w:spacing w:val="-2"/>
        </w:rPr>
        <w:t xml:space="preserve"> överensstämmer i allt väsentligt med regeringens (Ds 2021:23 s. 169–184).</w:t>
      </w:r>
    </w:p>
    <w:p w14:paraId="49BF8FB6" w14:textId="500B34DE" w:rsidR="00A3259B" w:rsidRPr="00842E49" w:rsidRDefault="00D32DA9" w:rsidP="00A3259B">
      <w:pPr>
        <w:pStyle w:val="Brdtextmedindrag"/>
        <w:rPr>
          <w:spacing w:val="-2"/>
        </w:rPr>
      </w:pPr>
      <w:r w:rsidRPr="00842E49">
        <w:rPr>
          <w:b/>
          <w:bCs/>
          <w:spacing w:val="-2"/>
        </w:rPr>
        <w:t>Remissinstanserna:</w:t>
      </w:r>
      <w:r w:rsidRPr="00842E49">
        <w:rPr>
          <w:spacing w:val="-2"/>
        </w:rPr>
        <w:t xml:space="preserve"> De flesta av remissinstanserna framför inga syn</w:t>
      </w:r>
      <w:r w:rsidRPr="00842E49">
        <w:rPr>
          <w:spacing w:val="-2"/>
        </w:rPr>
        <w:softHyphen/>
        <w:t>punk</w:t>
      </w:r>
      <w:r>
        <w:rPr>
          <w:spacing w:val="-2"/>
        </w:rPr>
        <w:softHyphen/>
      </w:r>
      <w:r w:rsidRPr="00842E49">
        <w:rPr>
          <w:spacing w:val="-2"/>
        </w:rPr>
        <w:t xml:space="preserve">ter på bedömningen. </w:t>
      </w:r>
      <w:r w:rsidRPr="00842E49">
        <w:rPr>
          <w:i/>
          <w:iCs/>
          <w:spacing w:val="-2"/>
        </w:rPr>
        <w:t>Hyresnämnden i Stockholm</w:t>
      </w:r>
      <w:r w:rsidRPr="00842E49">
        <w:rPr>
          <w:spacing w:val="-2"/>
        </w:rPr>
        <w:t xml:space="preserve"> bedömer att antalet nya ärenden i hyresnämnderna om särskild skiljeman och skadestånd kan komma att överstiga den bedömning som görs i promemorian. Nämnden ifrågasätter vidare prome</w:t>
      </w:r>
      <w:r w:rsidRPr="00842E49">
        <w:rPr>
          <w:spacing w:val="-2"/>
        </w:rPr>
        <w:softHyphen/>
        <w:t>morians bedömning att antalet ärenden kommer att minska efter några år. Nämnden anser vidare att bedömningarna av tids</w:t>
      </w:r>
      <w:r w:rsidRPr="00842E49">
        <w:rPr>
          <w:spacing w:val="-2"/>
        </w:rPr>
        <w:softHyphen/>
        <w:t>åtgången för nämndernas hante</w:t>
      </w:r>
      <w:r w:rsidRPr="00842E49">
        <w:rPr>
          <w:spacing w:val="-2"/>
        </w:rPr>
        <w:softHyphen/>
        <w:t>ring av äre</w:t>
      </w:r>
      <w:r w:rsidR="00056E74">
        <w:rPr>
          <w:spacing w:val="-2"/>
        </w:rPr>
        <w:t>nden</w:t>
      </w:r>
      <w:r w:rsidRPr="00842E49">
        <w:rPr>
          <w:spacing w:val="-2"/>
        </w:rPr>
        <w:t xml:space="preserve"> om särskild skiljeman och de positiva konsekvenserna av förslagen för nämndernas del är för optimis</w:t>
      </w:r>
      <w:r>
        <w:rPr>
          <w:spacing w:val="-2"/>
        </w:rPr>
        <w:softHyphen/>
      </w:r>
      <w:r w:rsidRPr="00842E49">
        <w:rPr>
          <w:spacing w:val="-2"/>
        </w:rPr>
        <w:t xml:space="preserve">tiska. </w:t>
      </w:r>
    </w:p>
    <w:p w14:paraId="54F9278F" w14:textId="77777777" w:rsidR="00A3259B" w:rsidRPr="00842E49" w:rsidRDefault="00D32DA9" w:rsidP="00A3259B">
      <w:pPr>
        <w:pStyle w:val="Rubrik4utannumrering"/>
        <w:rPr>
          <w:spacing w:val="-2"/>
        </w:rPr>
      </w:pPr>
      <w:r w:rsidRPr="00842E49">
        <w:rPr>
          <w:spacing w:val="-2"/>
        </w:rPr>
        <w:t>Skälen för regeringens bedömning</w:t>
      </w:r>
    </w:p>
    <w:p w14:paraId="756F8F1C" w14:textId="77777777" w:rsidR="00A3259B" w:rsidRPr="00842E49" w:rsidRDefault="00D32DA9" w:rsidP="00A3259B">
      <w:pPr>
        <w:pStyle w:val="Rubrik5utannumrering"/>
        <w:spacing w:before="0"/>
        <w:rPr>
          <w:spacing w:val="-2"/>
        </w:rPr>
      </w:pPr>
      <w:r w:rsidRPr="00842E49">
        <w:rPr>
          <w:spacing w:val="-2"/>
        </w:rPr>
        <w:t xml:space="preserve">Konsekvenser för hyresmarknadens funktionssätt </w:t>
      </w:r>
    </w:p>
    <w:p w14:paraId="53D2102B" w14:textId="77777777" w:rsidR="00A3259B" w:rsidRPr="00842E49" w:rsidRDefault="00D32DA9" w:rsidP="00A3259B">
      <w:pPr>
        <w:pStyle w:val="Brdtextmedindrag"/>
        <w:ind w:firstLine="0"/>
        <w:rPr>
          <w:spacing w:val="-2"/>
        </w:rPr>
      </w:pPr>
      <w:r w:rsidRPr="00842E49">
        <w:rPr>
          <w:spacing w:val="-2"/>
        </w:rPr>
        <w:t>Om det föreslagna tvistlösningsförfarandet får en acceptans hos de kollek</w:t>
      </w:r>
      <w:r w:rsidRPr="00842E49">
        <w:rPr>
          <w:spacing w:val="-2"/>
        </w:rPr>
        <w:softHyphen/>
        <w:t>tivt förhandlade parterna på hyresmarknaden, kan ett flertal positiva effek</w:t>
      </w:r>
      <w:r w:rsidRPr="00842E49">
        <w:rPr>
          <w:spacing w:val="-2"/>
        </w:rPr>
        <w:softHyphen/>
        <w:t xml:space="preserve">ter uppnås för hyresmarknadens funktionssätt. </w:t>
      </w:r>
    </w:p>
    <w:p w14:paraId="3CC32A26" w14:textId="77777777" w:rsidR="00A3259B" w:rsidRPr="00842E49" w:rsidRDefault="00D32DA9" w:rsidP="00A3259B">
      <w:pPr>
        <w:pStyle w:val="Brdtextmedindrag"/>
        <w:rPr>
          <w:spacing w:val="-2"/>
        </w:rPr>
      </w:pPr>
      <w:r w:rsidRPr="00842E49">
        <w:rPr>
          <w:spacing w:val="-2"/>
        </w:rPr>
        <w:t>Förslagen väntas leda till att tvister om de årliga hyresändringarna inom det privata hyresbeståndet kan avgöras på ett snabbare, enklare och mer effektivt sätt. Förslagen kan också bidra till att parternas förhandlingar kan bedrivas på ett mer effektivt sätt. Vidare minkar riskerna för retro</w:t>
      </w:r>
      <w:r w:rsidRPr="00842E49">
        <w:rPr>
          <w:spacing w:val="-2"/>
        </w:rPr>
        <w:softHyphen/>
        <w:t>aktiva hyreshöjningar och utdragna rättsprocesser mellan hyres</w:t>
      </w:r>
      <w:r w:rsidRPr="00842E49">
        <w:rPr>
          <w:spacing w:val="-2"/>
        </w:rPr>
        <w:softHyphen/>
        <w:t>värden och en</w:t>
      </w:r>
      <w:r w:rsidRPr="00842E49">
        <w:rPr>
          <w:spacing w:val="-2"/>
        </w:rPr>
        <w:softHyphen/>
        <w:t>skil</w:t>
      </w:r>
      <w:r w:rsidRPr="00842E49">
        <w:rPr>
          <w:spacing w:val="-2"/>
        </w:rPr>
        <w:softHyphen/>
        <w:t>da hyresgäster. Att de årliga hyresförhandlingarna fungerar bättre kan också bidra till att förbättra förut</w:t>
      </w:r>
      <w:r w:rsidRPr="00842E49">
        <w:rPr>
          <w:spacing w:val="-2"/>
        </w:rPr>
        <w:softHyphen/>
        <w:t>sättningarna för de kollektivt förhand</w:t>
      </w:r>
      <w:r w:rsidRPr="00842E49">
        <w:rPr>
          <w:spacing w:val="-2"/>
        </w:rPr>
        <w:softHyphen/>
        <w:t>lande parterna att gemensamt ta ett lång</w:t>
      </w:r>
      <w:r w:rsidRPr="00842E49">
        <w:rPr>
          <w:spacing w:val="-2"/>
        </w:rPr>
        <w:softHyphen/>
        <w:t>siktigt ansvar för att hyres</w:t>
      </w:r>
      <w:r w:rsidRPr="00842E49">
        <w:rPr>
          <w:spacing w:val="-2"/>
        </w:rPr>
        <w:softHyphen/>
        <w:t>sätt</w:t>
      </w:r>
      <w:r w:rsidRPr="00842E49">
        <w:rPr>
          <w:spacing w:val="-2"/>
        </w:rPr>
        <w:softHyphen/>
        <w:t>ningen utvecklas på ett ändamålsenligt sätt.</w:t>
      </w:r>
    </w:p>
    <w:p w14:paraId="2634B631" w14:textId="77777777" w:rsidR="00A3259B" w:rsidRPr="00842E49" w:rsidRDefault="00D32DA9" w:rsidP="00A3259B">
      <w:pPr>
        <w:pStyle w:val="Brdtextmedindrag"/>
        <w:rPr>
          <w:spacing w:val="-2"/>
        </w:rPr>
      </w:pPr>
      <w:r w:rsidRPr="00842E49">
        <w:rPr>
          <w:spacing w:val="-2"/>
        </w:rPr>
        <w:t>En förutsättning för att angivna fördelar ska uppstå är att de kollektivt förhand</w:t>
      </w:r>
      <w:r w:rsidRPr="00842E49">
        <w:rPr>
          <w:spacing w:val="-2"/>
        </w:rPr>
        <w:softHyphen/>
        <w:t xml:space="preserve">lande parterna väljer att använda sig av tvistlösningsförfarandet. </w:t>
      </w:r>
      <w:r w:rsidRPr="00842E49">
        <w:rPr>
          <w:i/>
          <w:iCs/>
          <w:spacing w:val="-2"/>
        </w:rPr>
        <w:t>Fastighets</w:t>
      </w:r>
      <w:r w:rsidRPr="00842E49">
        <w:rPr>
          <w:i/>
          <w:iCs/>
          <w:spacing w:val="-2"/>
        </w:rPr>
        <w:softHyphen/>
        <w:t>ägarna</w:t>
      </w:r>
      <w:r w:rsidRPr="00842E49">
        <w:rPr>
          <w:spacing w:val="-2"/>
        </w:rPr>
        <w:t xml:space="preserve">, </w:t>
      </w:r>
      <w:r w:rsidRPr="00842E49">
        <w:rPr>
          <w:i/>
          <w:iCs/>
          <w:spacing w:val="-2"/>
        </w:rPr>
        <w:t>Hyresgästföreningen</w:t>
      </w:r>
      <w:r w:rsidRPr="00842E49">
        <w:rPr>
          <w:spacing w:val="-2"/>
        </w:rPr>
        <w:t xml:space="preserve"> och </w:t>
      </w:r>
      <w:r w:rsidRPr="00842E49">
        <w:rPr>
          <w:i/>
          <w:iCs/>
          <w:spacing w:val="-2"/>
        </w:rPr>
        <w:t>Sveriges Allmännytta</w:t>
      </w:r>
      <w:r w:rsidRPr="00842E49">
        <w:rPr>
          <w:spacing w:val="-2"/>
        </w:rPr>
        <w:t xml:space="preserve"> har alla ställt sig positiva till förslagen i denna del. Fastighetsägarna och Hyres</w:t>
      </w:r>
      <w:r w:rsidRPr="00842E49">
        <w:rPr>
          <w:spacing w:val="-2"/>
        </w:rPr>
        <w:softHyphen/>
        <w:t>gäst</w:t>
      </w:r>
      <w:r>
        <w:rPr>
          <w:spacing w:val="-2"/>
        </w:rPr>
        <w:softHyphen/>
      </w:r>
      <w:r w:rsidRPr="00842E49">
        <w:rPr>
          <w:spacing w:val="-2"/>
        </w:rPr>
        <w:t>föreningen har även framfört att de kommit överens om att komplette</w:t>
      </w:r>
      <w:r w:rsidRPr="00842E49">
        <w:rPr>
          <w:spacing w:val="-2"/>
        </w:rPr>
        <w:softHyphen/>
        <w:t>ra sin gemensamma rekommen</w:t>
      </w:r>
      <w:r w:rsidRPr="00842E49">
        <w:rPr>
          <w:spacing w:val="-2"/>
        </w:rPr>
        <w:softHyphen/>
        <w:t>derade förhandlingsordning med ett villkor om att det föreslagna tvist</w:t>
      </w:r>
      <w:r w:rsidRPr="00842E49">
        <w:rPr>
          <w:spacing w:val="-2"/>
        </w:rPr>
        <w:softHyphen/>
        <w:t>lösnings</w:t>
      </w:r>
      <w:r w:rsidRPr="00842E49">
        <w:rPr>
          <w:spacing w:val="-2"/>
        </w:rPr>
        <w:softHyphen/>
        <w:t>förfarandet får användas. Det innebär att de lägenheter som ingår i det kollektiva förhand</w:t>
      </w:r>
      <w:r w:rsidRPr="00842E49">
        <w:rPr>
          <w:spacing w:val="-2"/>
        </w:rPr>
        <w:softHyphen/>
        <w:t>lingssystemet och omfattas av den rekommen</w:t>
      </w:r>
      <w:r w:rsidRPr="00842E49">
        <w:rPr>
          <w:spacing w:val="-2"/>
        </w:rPr>
        <w:softHyphen/>
        <w:t>derade gemensamma förhandlings</w:t>
      </w:r>
      <w:r w:rsidRPr="00842E49">
        <w:rPr>
          <w:spacing w:val="-2"/>
        </w:rPr>
        <w:softHyphen/>
        <w:t>ord</w:t>
      </w:r>
      <w:r w:rsidRPr="00842E49">
        <w:rPr>
          <w:spacing w:val="-2"/>
        </w:rPr>
        <w:softHyphen/>
        <w:t>ningen kommer att omfattas av tvist</w:t>
      </w:r>
      <w:r w:rsidRPr="00842E49">
        <w:rPr>
          <w:spacing w:val="-2"/>
        </w:rPr>
        <w:softHyphen/>
        <w:t>lösningsförfarandet. Regeringen bedö</w:t>
      </w:r>
      <w:r w:rsidRPr="00842E49">
        <w:rPr>
          <w:spacing w:val="-2"/>
        </w:rPr>
        <w:softHyphen/>
        <w:t xml:space="preserve">mer mot denna bakgrund att det finns goda förutsättningar för förslagen att få önskad effekt. </w:t>
      </w:r>
    </w:p>
    <w:p w14:paraId="4F3E4D17" w14:textId="2B9F6EAA" w:rsidR="00A3259B" w:rsidRPr="00842E49" w:rsidRDefault="00D32DA9" w:rsidP="00A3259B">
      <w:pPr>
        <w:pStyle w:val="Brdtextmedindrag"/>
        <w:rPr>
          <w:spacing w:val="-2"/>
        </w:rPr>
      </w:pPr>
      <w:r w:rsidRPr="00842E49">
        <w:rPr>
          <w:spacing w:val="-2"/>
        </w:rPr>
        <w:t>Även förslagen om skärpta regler om skadestånd för en part som inte in</w:t>
      </w:r>
      <w:r>
        <w:rPr>
          <w:spacing w:val="-2"/>
        </w:rPr>
        <w:softHyphen/>
      </w:r>
      <w:r w:rsidRPr="00842E49">
        <w:rPr>
          <w:spacing w:val="-2"/>
        </w:rPr>
        <w:t xml:space="preserve">ställer sig till </w:t>
      </w:r>
      <w:r w:rsidR="004B3468">
        <w:rPr>
          <w:spacing w:val="-2"/>
        </w:rPr>
        <w:t>det</w:t>
      </w:r>
      <w:r w:rsidRPr="00842E49">
        <w:rPr>
          <w:spacing w:val="-2"/>
        </w:rPr>
        <w:t xml:space="preserve"> förhandlingssammanträde </w:t>
      </w:r>
      <w:r w:rsidR="004B3468">
        <w:rPr>
          <w:spacing w:val="-2"/>
        </w:rPr>
        <w:t xml:space="preserve">som ska hållas </w:t>
      </w:r>
      <w:r w:rsidRPr="00842E49">
        <w:rPr>
          <w:spacing w:val="-2"/>
        </w:rPr>
        <w:t>inom den lagstadgade tre</w:t>
      </w:r>
      <w:r w:rsidRPr="00842E49">
        <w:rPr>
          <w:spacing w:val="-2"/>
        </w:rPr>
        <w:softHyphen/>
        <w:t>veckors</w:t>
      </w:r>
      <w:r>
        <w:rPr>
          <w:spacing w:val="-2"/>
        </w:rPr>
        <w:softHyphen/>
      </w:r>
      <w:r w:rsidRPr="00842E49">
        <w:rPr>
          <w:spacing w:val="-2"/>
        </w:rPr>
        <w:t>fristen och om minimiskadestånd när en part bryter mot sina skyl</w:t>
      </w:r>
      <w:r w:rsidRPr="00842E49">
        <w:rPr>
          <w:spacing w:val="-2"/>
        </w:rPr>
        <w:softHyphen/>
        <w:t xml:space="preserve">digheter enligt hyresförhandlingslagen </w:t>
      </w:r>
      <w:r w:rsidRPr="00411BC8">
        <w:rPr>
          <w:spacing w:val="-2"/>
        </w:rPr>
        <w:t>bedöms kunna leda till positiva effekter för hyres</w:t>
      </w:r>
      <w:r w:rsidRPr="00411BC8">
        <w:rPr>
          <w:spacing w:val="-2"/>
        </w:rPr>
        <w:softHyphen/>
        <w:t>marknadens funktionssätt. Förslagen kan mot</w:t>
      </w:r>
      <w:r w:rsidR="009478EA" w:rsidRPr="00411BC8">
        <w:rPr>
          <w:spacing w:val="-2"/>
        </w:rPr>
        <w:softHyphen/>
      </w:r>
      <w:r w:rsidRPr="00411BC8">
        <w:rPr>
          <w:spacing w:val="-2"/>
        </w:rPr>
        <w:t>verka illo</w:t>
      </w:r>
      <w:r w:rsidRPr="00411BC8">
        <w:rPr>
          <w:spacing w:val="-2"/>
        </w:rPr>
        <w:softHyphen/>
        <w:t>jala beteenden från parterna inom ramen för förhandlingarna</w:t>
      </w:r>
      <w:r w:rsidRPr="00842E49">
        <w:rPr>
          <w:spacing w:val="-2"/>
        </w:rPr>
        <w:t xml:space="preserve"> och bidra till att förhandlingarna kan bedrivas mer effektivt. </w:t>
      </w:r>
    </w:p>
    <w:p w14:paraId="24205CA6" w14:textId="77777777" w:rsidR="00A3259B" w:rsidRPr="00842E49" w:rsidRDefault="00D32DA9" w:rsidP="00A3259B">
      <w:pPr>
        <w:pStyle w:val="Brdtextmedindrag"/>
        <w:rPr>
          <w:spacing w:val="-2"/>
        </w:rPr>
      </w:pPr>
      <w:r w:rsidRPr="00842E49">
        <w:rPr>
          <w:spacing w:val="-2"/>
        </w:rPr>
        <w:t>Det har inte framkommit något som talar för att förslagen kommer att påverka hyresnivåerna.</w:t>
      </w:r>
    </w:p>
    <w:p w14:paraId="088F185C" w14:textId="77777777" w:rsidR="00A3259B" w:rsidRPr="00842E49" w:rsidRDefault="00D32DA9" w:rsidP="00A3259B">
      <w:pPr>
        <w:pStyle w:val="Rubrik5utannumrering"/>
        <w:rPr>
          <w:spacing w:val="-2"/>
        </w:rPr>
      </w:pPr>
      <w:r w:rsidRPr="00842E49">
        <w:rPr>
          <w:spacing w:val="-2"/>
        </w:rPr>
        <w:t>Konsekvenser för hyresmarknadens aktörer</w:t>
      </w:r>
    </w:p>
    <w:p w14:paraId="74A642E8" w14:textId="77777777" w:rsidR="00A3259B" w:rsidRPr="00842E49" w:rsidRDefault="00D32DA9" w:rsidP="00A3259B">
      <w:pPr>
        <w:pStyle w:val="Brdtextmedindrag"/>
        <w:ind w:firstLine="0"/>
        <w:rPr>
          <w:spacing w:val="-2"/>
        </w:rPr>
      </w:pPr>
      <w:r w:rsidRPr="00842E49">
        <w:rPr>
          <w:spacing w:val="-2"/>
        </w:rPr>
        <w:t>Förslaget om att det ska införas ett tvistlösningsförfarande för tvister om de årliga hyresändringarna berör främst aktörerna inom det privata hyres</w:t>
      </w:r>
      <w:r w:rsidRPr="00842E49">
        <w:rPr>
          <w:spacing w:val="-2"/>
        </w:rPr>
        <w:softHyphen/>
        <w:t>beståndet. Som framhålls i promemorian kan det antas vara främst de större privata fastighets</w:t>
      </w:r>
      <w:r w:rsidRPr="00842E49">
        <w:rPr>
          <w:spacing w:val="-2"/>
        </w:rPr>
        <w:softHyphen/>
        <w:t xml:space="preserve">ägarna som har ett intresse av att hänskjuta tvister till en skiljeman för prövning. </w:t>
      </w:r>
    </w:p>
    <w:p w14:paraId="2961B50B" w14:textId="77777777" w:rsidR="00A3259B" w:rsidRPr="00842E49" w:rsidRDefault="00D32DA9" w:rsidP="00A3259B">
      <w:pPr>
        <w:pStyle w:val="Brdtextmedindrag"/>
        <w:rPr>
          <w:spacing w:val="-2"/>
        </w:rPr>
      </w:pPr>
      <w:r w:rsidRPr="00842E49">
        <w:rPr>
          <w:spacing w:val="-2"/>
        </w:rPr>
        <w:t xml:space="preserve">I promemorian uppskattas att omkring 50–200 tvister per år kommer att hänskjutas till en skiljeman. Antalet ärenden bedöms minska något efter några år. </w:t>
      </w:r>
    </w:p>
    <w:p w14:paraId="246B3D17" w14:textId="77777777" w:rsidR="00A3259B" w:rsidRPr="00842E49" w:rsidRDefault="00D32DA9" w:rsidP="00A3259B">
      <w:pPr>
        <w:pStyle w:val="Brdtextmedindrag"/>
        <w:rPr>
          <w:spacing w:val="-2"/>
        </w:rPr>
      </w:pPr>
      <w:r w:rsidRPr="00842E49">
        <w:rPr>
          <w:spacing w:val="-2"/>
        </w:rPr>
        <w:t>Det föreslagna tvistlösningsförfarandet medför kostnader för de parter som väljer att använda sig av det. Parterna ska stå för kostnaden för skilje</w:t>
      </w:r>
      <w:r w:rsidRPr="00842E49">
        <w:rPr>
          <w:spacing w:val="-2"/>
        </w:rPr>
        <w:softHyphen/>
        <w:t>mannen och, i förekommande fall, en ekonomisk expert samt för sina egna kost</w:t>
      </w:r>
      <w:r>
        <w:rPr>
          <w:spacing w:val="-2"/>
        </w:rPr>
        <w:softHyphen/>
      </w:r>
      <w:r w:rsidRPr="00842E49">
        <w:rPr>
          <w:spacing w:val="-2"/>
        </w:rPr>
        <w:t xml:space="preserve">nader i anledning av förfarandet. </w:t>
      </w:r>
    </w:p>
    <w:p w14:paraId="411369E1" w14:textId="77777777" w:rsidR="00A3259B" w:rsidRPr="00842E49" w:rsidRDefault="00D32DA9" w:rsidP="00A3259B">
      <w:pPr>
        <w:pStyle w:val="Brdtextmedindrag"/>
        <w:rPr>
          <w:spacing w:val="-2"/>
        </w:rPr>
      </w:pPr>
      <w:r w:rsidRPr="00842E49">
        <w:rPr>
          <w:spacing w:val="-2"/>
        </w:rPr>
        <w:t>För fastighetsägare kommer kostnaden att utgöra en vanlig kostnad i verk</w:t>
      </w:r>
      <w:r w:rsidRPr="00842E49">
        <w:rPr>
          <w:spacing w:val="-2"/>
        </w:rPr>
        <w:softHyphen/>
        <w:t>samheten, som får täckas med intäkter i rörelsen. En enskild fastig</w:t>
      </w:r>
      <w:r w:rsidRPr="00842E49">
        <w:rPr>
          <w:spacing w:val="-2"/>
        </w:rPr>
        <w:softHyphen/>
        <w:t>hets</w:t>
      </w:r>
      <w:r w:rsidRPr="00842E49">
        <w:rPr>
          <w:spacing w:val="-2"/>
        </w:rPr>
        <w:softHyphen/>
        <w:t xml:space="preserve">ägare kan antas bli inblandad i högst någon enstaka tvist per år. Kostnaderna kan därmed antas bli förhållandevis begränsade. </w:t>
      </w:r>
    </w:p>
    <w:p w14:paraId="20D1C45E" w14:textId="77777777" w:rsidR="00A3259B" w:rsidRPr="00842E49" w:rsidRDefault="00D32DA9" w:rsidP="00A3259B">
      <w:pPr>
        <w:pStyle w:val="Brdtextmedindrag"/>
        <w:rPr>
          <w:spacing w:val="-2"/>
        </w:rPr>
      </w:pPr>
      <w:r w:rsidRPr="00842E49">
        <w:rPr>
          <w:spacing w:val="-2"/>
        </w:rPr>
        <w:t>Hyresgästföreningen</w:t>
      </w:r>
      <w:bookmarkStart w:id="47" w:name="_Hlk102309315"/>
      <w:r w:rsidRPr="00842E49">
        <w:rPr>
          <w:spacing w:val="-2"/>
        </w:rPr>
        <w:t>, som är den helt dominerande aktören på hyres</w:t>
      </w:r>
      <w:r w:rsidRPr="00842E49">
        <w:rPr>
          <w:spacing w:val="-2"/>
        </w:rPr>
        <w:softHyphen/>
        <w:t>gäst</w:t>
      </w:r>
      <w:r>
        <w:rPr>
          <w:spacing w:val="-2"/>
        </w:rPr>
        <w:softHyphen/>
      </w:r>
      <w:r w:rsidRPr="00842E49">
        <w:rPr>
          <w:spacing w:val="-2"/>
        </w:rPr>
        <w:t>sidan</w:t>
      </w:r>
      <w:bookmarkEnd w:id="47"/>
      <w:r w:rsidRPr="00842E49">
        <w:rPr>
          <w:spacing w:val="-2"/>
        </w:rPr>
        <w:t xml:space="preserve"> i hela landet, kan komma att bli inblandad i ett förhållandevis stort antal tvister per år. I promemorian bedöms att den totala kostnaden för Hyres</w:t>
      </w:r>
      <w:r>
        <w:rPr>
          <w:spacing w:val="-2"/>
        </w:rPr>
        <w:softHyphen/>
      </w:r>
      <w:r w:rsidRPr="00842E49">
        <w:rPr>
          <w:spacing w:val="-2"/>
        </w:rPr>
        <w:t>gästföreningen kan komma att uppgå till ett par miljoner kronor per år. Hyresgästföreningens förhandlingsverksamhet finansieras genom för</w:t>
      </w:r>
      <w:r>
        <w:rPr>
          <w:spacing w:val="-2"/>
        </w:rPr>
        <w:softHyphen/>
      </w:r>
      <w:r w:rsidRPr="00842E49">
        <w:rPr>
          <w:spacing w:val="-2"/>
        </w:rPr>
        <w:t>hand</w:t>
      </w:r>
      <w:r>
        <w:rPr>
          <w:spacing w:val="-2"/>
        </w:rPr>
        <w:softHyphen/>
      </w:r>
      <w:r w:rsidRPr="00842E49">
        <w:rPr>
          <w:spacing w:val="-2"/>
        </w:rPr>
        <w:t>lingsersättning enligt 20 § hyresförhandlingslagen och medlems</w:t>
      </w:r>
      <w:r w:rsidRPr="00842E49">
        <w:rPr>
          <w:spacing w:val="-2"/>
        </w:rPr>
        <w:softHyphen/>
        <w:t>avgifter.</w:t>
      </w:r>
    </w:p>
    <w:p w14:paraId="2A6705A5" w14:textId="77777777" w:rsidR="00A3259B" w:rsidRPr="00842E49" w:rsidRDefault="00D32DA9" w:rsidP="00A3259B">
      <w:pPr>
        <w:pStyle w:val="Brdtextmedindrag"/>
        <w:rPr>
          <w:spacing w:val="-2"/>
        </w:rPr>
      </w:pPr>
      <w:r w:rsidRPr="00842E49">
        <w:rPr>
          <w:spacing w:val="-2"/>
        </w:rPr>
        <w:t>Förslagen väntas inte enbart medföra kostnader för de kollektivt för</w:t>
      </w:r>
      <w:r w:rsidRPr="00842E49">
        <w:rPr>
          <w:spacing w:val="-2"/>
        </w:rPr>
        <w:softHyphen/>
        <w:t>hand</w:t>
      </w:r>
      <w:r w:rsidRPr="00842E49">
        <w:rPr>
          <w:spacing w:val="-2"/>
        </w:rPr>
        <w:softHyphen/>
        <w:t>lande parterna, utan kan även leda till resursbesparingar. Genom att förhand</w:t>
      </w:r>
      <w:r>
        <w:rPr>
          <w:spacing w:val="-2"/>
        </w:rPr>
        <w:softHyphen/>
      </w:r>
      <w:r w:rsidRPr="00842E49">
        <w:rPr>
          <w:spacing w:val="-2"/>
        </w:rPr>
        <w:t>lingarna kan bedrivas mer effektivt kan dessa innebära mindre arbete och lägre kostnader för parterna. Vidare minskar risken för att stran</w:t>
      </w:r>
      <w:r w:rsidRPr="00842E49">
        <w:rPr>
          <w:spacing w:val="-2"/>
        </w:rPr>
        <w:softHyphen/>
        <w:t>dade för</w:t>
      </w:r>
      <w:r>
        <w:rPr>
          <w:spacing w:val="-2"/>
        </w:rPr>
        <w:softHyphen/>
      </w:r>
      <w:r w:rsidRPr="00842E49">
        <w:rPr>
          <w:spacing w:val="-2"/>
        </w:rPr>
        <w:t>hand</w:t>
      </w:r>
      <w:r>
        <w:rPr>
          <w:spacing w:val="-2"/>
        </w:rPr>
        <w:softHyphen/>
      </w:r>
      <w:r w:rsidRPr="00842E49">
        <w:rPr>
          <w:spacing w:val="-2"/>
        </w:rPr>
        <w:t>lingar om de årliga hyresändringarna hänskjuts till hyres</w:t>
      </w:r>
      <w:r w:rsidRPr="00842E49">
        <w:rPr>
          <w:spacing w:val="-2"/>
        </w:rPr>
        <w:softHyphen/>
        <w:t xml:space="preserve">nämnden, </w:t>
      </w:r>
      <w:bookmarkStart w:id="48" w:name="_Hlk102324710"/>
      <w:r w:rsidRPr="00842E49">
        <w:rPr>
          <w:spacing w:val="-2"/>
        </w:rPr>
        <w:t>vilket annars kan medföra ett betydande arbete och kost</w:t>
      </w:r>
      <w:r w:rsidRPr="00842E49">
        <w:rPr>
          <w:spacing w:val="-2"/>
        </w:rPr>
        <w:softHyphen/>
        <w:t xml:space="preserve">nader för parterna i processen. </w:t>
      </w:r>
    </w:p>
    <w:bookmarkEnd w:id="48"/>
    <w:p w14:paraId="4D5046F5" w14:textId="06B9EBB1" w:rsidR="00A3259B" w:rsidRPr="00842E49" w:rsidRDefault="00D32DA9" w:rsidP="00A3259B">
      <w:pPr>
        <w:pStyle w:val="Brdtextmedindrag"/>
        <w:rPr>
          <w:spacing w:val="-2"/>
        </w:rPr>
      </w:pPr>
      <w:r w:rsidRPr="00411BC8">
        <w:rPr>
          <w:spacing w:val="-2"/>
        </w:rPr>
        <w:t>Hyresgästerna gynnas av förslagen genom att risken för retroaktiva hyres</w:t>
      </w:r>
      <w:r w:rsidR="009478EA" w:rsidRPr="00411BC8">
        <w:rPr>
          <w:spacing w:val="-2"/>
        </w:rPr>
        <w:softHyphen/>
      </w:r>
      <w:r w:rsidRPr="00411BC8">
        <w:rPr>
          <w:spacing w:val="-2"/>
        </w:rPr>
        <w:t>höjningar och utdragna rättsprocesser minskar. Hyresgästföreningen be</w:t>
      </w:r>
      <w:r w:rsidR="009478EA" w:rsidRPr="00411BC8">
        <w:rPr>
          <w:spacing w:val="-2"/>
        </w:rPr>
        <w:softHyphen/>
      </w:r>
      <w:r w:rsidRPr="00411BC8">
        <w:rPr>
          <w:spacing w:val="-2"/>
        </w:rPr>
        <w:t>döms även i fortsättningen ha goda förutsättningar att tillvarata</w:t>
      </w:r>
      <w:r w:rsidRPr="00842E49">
        <w:rPr>
          <w:spacing w:val="-2"/>
        </w:rPr>
        <w:t xml:space="preserve"> hyres</w:t>
      </w:r>
      <w:r w:rsidRPr="00842E49">
        <w:rPr>
          <w:spacing w:val="-2"/>
        </w:rPr>
        <w:softHyphen/>
        <w:t xml:space="preserve">gästernas kollektiva intressen. </w:t>
      </w:r>
    </w:p>
    <w:p w14:paraId="1BBF11CD" w14:textId="77777777" w:rsidR="00A3259B" w:rsidRPr="00842E49" w:rsidRDefault="00D32DA9" w:rsidP="00A3259B">
      <w:pPr>
        <w:pStyle w:val="Rubrik5utannumrering"/>
        <w:rPr>
          <w:spacing w:val="-2"/>
        </w:rPr>
      </w:pPr>
      <w:r w:rsidRPr="00842E49">
        <w:rPr>
          <w:spacing w:val="-2"/>
        </w:rPr>
        <w:t xml:space="preserve">Konsekvenser för det allmänna </w:t>
      </w:r>
    </w:p>
    <w:p w14:paraId="0C1AB56D" w14:textId="554A5119" w:rsidR="00A3259B" w:rsidRPr="00842E49" w:rsidRDefault="00D32DA9" w:rsidP="00A3259B">
      <w:pPr>
        <w:pStyle w:val="Brdtextmedindrag"/>
        <w:ind w:firstLine="0"/>
        <w:rPr>
          <w:spacing w:val="-2"/>
        </w:rPr>
      </w:pPr>
      <w:r w:rsidRPr="00842E49">
        <w:rPr>
          <w:spacing w:val="-2"/>
        </w:rPr>
        <w:t>För hyresnämnderna innebär förslagen att nämnderna tillförs nya typer av ärenden om att utse och om att entlediga en särskild skiljeman. I prome</w:t>
      </w:r>
      <w:r w:rsidRPr="00842E49">
        <w:rPr>
          <w:spacing w:val="-2"/>
        </w:rPr>
        <w:softHyphen/>
        <w:t>morian uppskattas att antalet ärenden vid hyres</w:t>
      </w:r>
      <w:r w:rsidRPr="00842E49">
        <w:rPr>
          <w:spacing w:val="-2"/>
        </w:rPr>
        <w:softHyphen/>
        <w:t>nämn</w:t>
      </w:r>
      <w:r w:rsidRPr="00842E49">
        <w:rPr>
          <w:spacing w:val="-2"/>
        </w:rPr>
        <w:softHyphen/>
        <w:t>derna om att utse en skilje</w:t>
      </w:r>
      <w:r w:rsidRPr="00842E49">
        <w:rPr>
          <w:spacing w:val="-2"/>
        </w:rPr>
        <w:softHyphen/>
        <w:t xml:space="preserve">man kommer uppgå till cirka 50–200 per år. Antalet ärenden bedöms minska något efter några år. </w:t>
      </w:r>
    </w:p>
    <w:p w14:paraId="77AEC2CD" w14:textId="77777777" w:rsidR="00A3259B" w:rsidRPr="00842E49" w:rsidRDefault="00D32DA9" w:rsidP="00A3259B">
      <w:pPr>
        <w:pStyle w:val="Brdtextmedindrag"/>
        <w:rPr>
          <w:spacing w:val="-2"/>
        </w:rPr>
      </w:pPr>
      <w:bookmarkStart w:id="49" w:name="_Hlk103170215"/>
      <w:r w:rsidRPr="00842E49">
        <w:rPr>
          <w:spacing w:val="-2"/>
        </w:rPr>
        <w:t>Ärenden om att utse en skiljeman får anses vara okompli</w:t>
      </w:r>
      <w:r w:rsidRPr="00842E49">
        <w:rPr>
          <w:spacing w:val="-2"/>
        </w:rPr>
        <w:softHyphen/>
        <w:t>ce</w:t>
      </w:r>
      <w:r w:rsidRPr="00842E49">
        <w:rPr>
          <w:spacing w:val="-2"/>
        </w:rPr>
        <w:softHyphen/>
        <w:t xml:space="preserve">rade och det kan antas att det normalt inte kommer att finnas några tvistiga frågor i ett ärende. </w:t>
      </w:r>
      <w:bookmarkEnd w:id="49"/>
      <w:r w:rsidRPr="00842E49">
        <w:rPr>
          <w:spacing w:val="-2"/>
        </w:rPr>
        <w:t>Ärendena bör som utgångspunkt kunna avgöras efter skriftlig hand</w:t>
      </w:r>
      <w:r w:rsidRPr="00842E49">
        <w:rPr>
          <w:spacing w:val="-2"/>
        </w:rPr>
        <w:softHyphen/>
        <w:t>läggning och av ett hyresråd ensamt. Om hyresnämnden ska medla mellan parterna kan ärendena bli något mer resurskrävande efter</w:t>
      </w:r>
      <w:r w:rsidRPr="00842E49">
        <w:rPr>
          <w:spacing w:val="-2"/>
        </w:rPr>
        <w:softHyphen/>
        <w:t>som det då kan behöva hållas ett sammanträde, vid vilket det kan finnas skäl för intresse</w:t>
      </w:r>
      <w:r>
        <w:rPr>
          <w:spacing w:val="-2"/>
        </w:rPr>
        <w:softHyphen/>
      </w:r>
      <w:r w:rsidRPr="00842E49">
        <w:rPr>
          <w:spacing w:val="-2"/>
        </w:rPr>
        <w:t>ledamöter att delta. Eftersom ärendena ska hand</w:t>
      </w:r>
      <w:r w:rsidRPr="00842E49">
        <w:rPr>
          <w:spacing w:val="-2"/>
        </w:rPr>
        <w:softHyphen/>
        <w:t xml:space="preserve">läggas särskilt skyndsamt innebär det att dessa behöver prioriteras framför andra ärenden som inte är av förturskaraktär. </w:t>
      </w:r>
    </w:p>
    <w:p w14:paraId="0674391F" w14:textId="503A6677" w:rsidR="00A3259B" w:rsidRPr="00842E49" w:rsidRDefault="00D32DA9" w:rsidP="00A3259B">
      <w:pPr>
        <w:pStyle w:val="Brdtextmedindrag"/>
        <w:rPr>
          <w:spacing w:val="-2"/>
        </w:rPr>
      </w:pPr>
      <w:r w:rsidRPr="00842E49">
        <w:rPr>
          <w:spacing w:val="-2"/>
        </w:rPr>
        <w:t>Förslagen kan samtidigt förväntas leda till minskad arbetsbörda för nämn</w:t>
      </w:r>
      <w:r w:rsidRPr="00842E49">
        <w:rPr>
          <w:spacing w:val="-2"/>
        </w:rPr>
        <w:softHyphen/>
        <w:t>derna genom att färre</w:t>
      </w:r>
      <w:r w:rsidR="00F903A4">
        <w:rPr>
          <w:spacing w:val="-2"/>
        </w:rPr>
        <w:t xml:space="preserve"> </w:t>
      </w:r>
      <w:r w:rsidRPr="00842E49">
        <w:rPr>
          <w:spacing w:val="-2"/>
        </w:rPr>
        <w:t>ärenden om ändring av hyresvillkor enligt 24 § hyres</w:t>
      </w:r>
      <w:r w:rsidRPr="00842E49">
        <w:rPr>
          <w:spacing w:val="-2"/>
        </w:rPr>
        <w:softHyphen/>
        <w:t>förhandlingslagen kommer att hänskjutas till nämnderna efter strandade förhand</w:t>
      </w:r>
      <w:r w:rsidRPr="00842E49">
        <w:rPr>
          <w:spacing w:val="-2"/>
        </w:rPr>
        <w:softHyphen/>
        <w:t>lingar. Sådana ärenden kan vara mycket resurs</w:t>
      </w:r>
      <w:r w:rsidRPr="00842E49">
        <w:rPr>
          <w:spacing w:val="-2"/>
        </w:rPr>
        <w:softHyphen/>
        <w:t>krävande för nämn</w:t>
      </w:r>
      <w:r w:rsidR="00F903A4">
        <w:rPr>
          <w:spacing w:val="-2"/>
        </w:rPr>
        <w:softHyphen/>
      </w:r>
      <w:r w:rsidRPr="00842E49">
        <w:rPr>
          <w:spacing w:val="-2"/>
        </w:rPr>
        <w:t>der</w:t>
      </w:r>
      <w:r w:rsidR="00F903A4">
        <w:rPr>
          <w:spacing w:val="-2"/>
        </w:rPr>
        <w:softHyphen/>
      </w:r>
      <w:r w:rsidRPr="00842E49">
        <w:rPr>
          <w:spacing w:val="-2"/>
        </w:rPr>
        <w:t>na. Ären</w:t>
      </w:r>
      <w:r w:rsidRPr="00842E49">
        <w:rPr>
          <w:spacing w:val="-2"/>
        </w:rPr>
        <w:softHyphen/>
        <w:t>dena kan avse ett stort antal parter och kräva att hyres</w:t>
      </w:r>
      <w:r>
        <w:rPr>
          <w:spacing w:val="-2"/>
        </w:rPr>
        <w:softHyphen/>
      </w:r>
      <w:r w:rsidRPr="00842E49">
        <w:rPr>
          <w:spacing w:val="-2"/>
        </w:rPr>
        <w:t xml:space="preserve">nämnden håller sammanträde och syn av berörda fastigheter. </w:t>
      </w:r>
    </w:p>
    <w:p w14:paraId="33C01D79" w14:textId="6B188AC6" w:rsidR="00A3259B" w:rsidRPr="00842E49" w:rsidRDefault="00D32DA9" w:rsidP="00A3259B">
      <w:pPr>
        <w:pStyle w:val="Brdtextmedindrag"/>
        <w:rPr>
          <w:spacing w:val="-2"/>
        </w:rPr>
      </w:pPr>
      <w:r w:rsidRPr="00842E49">
        <w:rPr>
          <w:spacing w:val="-2"/>
        </w:rPr>
        <w:t>Antalet ärenden om skadestånd enligt 26 och 27 §§ hyresförhandlings</w:t>
      </w:r>
      <w:r w:rsidRPr="00842E49">
        <w:rPr>
          <w:spacing w:val="-2"/>
        </w:rPr>
        <w:softHyphen/>
        <w:t xml:space="preserve">lagen kan komma att öka något till följd av förslagen att skadestånd ska kunna bli följden om en part inte inställer sig till </w:t>
      </w:r>
      <w:r w:rsidR="00C57448">
        <w:rPr>
          <w:spacing w:val="-2"/>
        </w:rPr>
        <w:t>det</w:t>
      </w:r>
      <w:r w:rsidRPr="00842E49">
        <w:rPr>
          <w:spacing w:val="-2"/>
        </w:rPr>
        <w:t xml:space="preserve"> förhand</w:t>
      </w:r>
      <w:r w:rsidRPr="00842E49">
        <w:rPr>
          <w:spacing w:val="-2"/>
        </w:rPr>
        <w:softHyphen/>
        <w:t>lings</w:t>
      </w:r>
      <w:r w:rsidRPr="00842E49">
        <w:rPr>
          <w:spacing w:val="-2"/>
        </w:rPr>
        <w:softHyphen/>
        <w:t>samman</w:t>
      </w:r>
      <w:r w:rsidRPr="00842E49">
        <w:rPr>
          <w:spacing w:val="-2"/>
        </w:rPr>
        <w:softHyphen/>
        <w:t xml:space="preserve">träde </w:t>
      </w:r>
      <w:r w:rsidR="00C57448">
        <w:rPr>
          <w:spacing w:val="-2"/>
        </w:rPr>
        <w:t xml:space="preserve">som ska hållas </w:t>
      </w:r>
      <w:r w:rsidRPr="00842E49">
        <w:rPr>
          <w:spacing w:val="-2"/>
        </w:rPr>
        <w:t>inom den lagstadgade treveckorsfristen samt att det införs rätt till ett minimi</w:t>
      </w:r>
      <w:r w:rsidRPr="00842E49">
        <w:rPr>
          <w:spacing w:val="-2"/>
        </w:rPr>
        <w:softHyphen/>
        <w:t>skadestånd. Det kan dock antas bli fråga om ett begränsat antal ären</w:t>
      </w:r>
      <w:r w:rsidRPr="00842E49">
        <w:rPr>
          <w:spacing w:val="-2"/>
        </w:rPr>
        <w:softHyphen/>
        <w:t>den. Syftet med de föreslagna skade</w:t>
      </w:r>
      <w:r w:rsidRPr="00842E49">
        <w:rPr>
          <w:spacing w:val="-2"/>
        </w:rPr>
        <w:softHyphen/>
        <w:t>stånds</w:t>
      </w:r>
      <w:r w:rsidRPr="00842E49">
        <w:rPr>
          <w:spacing w:val="-2"/>
        </w:rPr>
        <w:softHyphen/>
        <w:t>reglerna är främst att mot</w:t>
      </w:r>
      <w:r w:rsidRPr="00842E49">
        <w:rPr>
          <w:spacing w:val="-2"/>
        </w:rPr>
        <w:softHyphen/>
        <w:t xml:space="preserve">verka illojala beteenden från parterna inom ramen för förhandlingarna. </w:t>
      </w:r>
    </w:p>
    <w:p w14:paraId="6C37822C" w14:textId="77777777" w:rsidR="00A3259B" w:rsidRPr="00842E49" w:rsidRDefault="00D32DA9" w:rsidP="00A3259B">
      <w:pPr>
        <w:pStyle w:val="Brdtextmedindrag"/>
        <w:rPr>
          <w:spacing w:val="-2"/>
        </w:rPr>
      </w:pPr>
      <w:r w:rsidRPr="00842E49">
        <w:rPr>
          <w:spacing w:val="-2"/>
        </w:rPr>
        <w:t>Mot den anförda bakgrunden delar regeringen promemorians bedöm</w:t>
      </w:r>
      <w:r w:rsidRPr="00842E49">
        <w:rPr>
          <w:spacing w:val="-2"/>
        </w:rPr>
        <w:softHyphen/>
        <w:t>ning att förslagen sammantaget inte kommer påverka hyresnämndernas arbets</w:t>
      </w:r>
      <w:r>
        <w:rPr>
          <w:spacing w:val="-2"/>
        </w:rPr>
        <w:softHyphen/>
      </w:r>
      <w:r w:rsidRPr="00842E49">
        <w:rPr>
          <w:spacing w:val="-2"/>
        </w:rPr>
        <w:t xml:space="preserve">mängd. </w:t>
      </w:r>
    </w:p>
    <w:p w14:paraId="2889BC4F" w14:textId="36B9222D" w:rsidR="00A3259B" w:rsidRPr="00842E49" w:rsidRDefault="00D32DA9" w:rsidP="00A3259B">
      <w:pPr>
        <w:pStyle w:val="Brdtextmedindrag"/>
        <w:rPr>
          <w:spacing w:val="-2"/>
        </w:rPr>
      </w:pPr>
      <w:r w:rsidRPr="00842E49">
        <w:rPr>
          <w:spacing w:val="-2"/>
        </w:rPr>
        <w:t>Förslagen innebär att hyresnämndens beslut i ärenden om särskild skilje</w:t>
      </w:r>
      <w:r w:rsidRPr="00842E49">
        <w:rPr>
          <w:spacing w:val="-2"/>
        </w:rPr>
        <w:softHyphen/>
        <w:t>man inte ska få överklagas. Förslagen i denna del kommer därför inte att påverka målstillström</w:t>
      </w:r>
      <w:r w:rsidRPr="00842E49">
        <w:rPr>
          <w:spacing w:val="-2"/>
        </w:rPr>
        <w:softHyphen/>
        <w:t>ningen till Svea hovrätt, som är överinstans för hyres</w:t>
      </w:r>
      <w:r w:rsidRPr="00842E49">
        <w:rPr>
          <w:spacing w:val="-2"/>
        </w:rPr>
        <w:softHyphen/>
        <w:t>nämnderna. För hovrättens del kan förslagen leda till en viss ökning av antalet ärenden om skadestånd enligt hyresförhandlingslagen. Sam</w:t>
      </w:r>
      <w:r w:rsidRPr="00842E49">
        <w:rPr>
          <w:spacing w:val="-2"/>
        </w:rPr>
        <w:softHyphen/>
        <w:t>tidigt kan antalet tvister om ändring av hyresvillkor enligt 24 § hyres</w:t>
      </w:r>
      <w:r w:rsidRPr="00842E49">
        <w:rPr>
          <w:spacing w:val="-2"/>
        </w:rPr>
        <w:softHyphen/>
        <w:t>för</w:t>
      </w:r>
      <w:r w:rsidRPr="00842E49">
        <w:rPr>
          <w:spacing w:val="-2"/>
        </w:rPr>
        <w:softHyphen/>
        <w:t xml:space="preserve">handlingslagen väntas bli </w:t>
      </w:r>
      <w:r w:rsidR="00F903A4">
        <w:rPr>
          <w:spacing w:val="-2"/>
        </w:rPr>
        <w:t>lägre</w:t>
      </w:r>
      <w:r w:rsidRPr="00842E49">
        <w:rPr>
          <w:spacing w:val="-2"/>
        </w:rPr>
        <w:t>. Förslagen bedöms därför inte leda till en ökad måltillström</w:t>
      </w:r>
      <w:r>
        <w:rPr>
          <w:spacing w:val="-2"/>
        </w:rPr>
        <w:softHyphen/>
      </w:r>
      <w:r w:rsidRPr="00842E49">
        <w:rPr>
          <w:spacing w:val="-2"/>
        </w:rPr>
        <w:t xml:space="preserve">ning till hovrätten. </w:t>
      </w:r>
    </w:p>
    <w:p w14:paraId="4709F2F3" w14:textId="462CCDA3" w:rsidR="00A3259B" w:rsidRPr="00842E49" w:rsidRDefault="00D32DA9" w:rsidP="00A3259B">
      <w:pPr>
        <w:pStyle w:val="Brdtextmedindrag"/>
        <w:rPr>
          <w:spacing w:val="-2"/>
        </w:rPr>
      </w:pPr>
      <w:r w:rsidRPr="00842E49">
        <w:rPr>
          <w:spacing w:val="-2"/>
        </w:rPr>
        <w:t>När det gäller de allmänna domstolarna, kan förslagen leda till exempel</w:t>
      </w:r>
      <w:r w:rsidRPr="00842E49">
        <w:rPr>
          <w:spacing w:val="-2"/>
        </w:rPr>
        <w:softHyphen/>
        <w:t>vis tvister om skadestånd till följd av att en part underlåtit att ingå en för</w:t>
      </w:r>
      <w:r w:rsidRPr="00842E49">
        <w:rPr>
          <w:spacing w:val="-2"/>
        </w:rPr>
        <w:softHyphen/>
        <w:t>hand</w:t>
      </w:r>
      <w:r>
        <w:rPr>
          <w:spacing w:val="-2"/>
        </w:rPr>
        <w:softHyphen/>
      </w:r>
      <w:r w:rsidRPr="00842E49">
        <w:rPr>
          <w:spacing w:val="-2"/>
        </w:rPr>
        <w:t>lings</w:t>
      </w:r>
      <w:r w:rsidRPr="00842E49">
        <w:rPr>
          <w:spacing w:val="-2"/>
        </w:rPr>
        <w:softHyphen/>
        <w:t>överenskommelse i enlighet med en skiljemans rekommen</w:t>
      </w:r>
      <w:r w:rsidRPr="00842E49">
        <w:rPr>
          <w:spacing w:val="-2"/>
        </w:rPr>
        <w:softHyphen/>
        <w:t>dation eller om ersättning till skiljemannen. I promemorian bedöms att antalet tvister av aktuellt slag kommer att bli i det närmaste obefintlig</w:t>
      </w:r>
      <w:r w:rsidR="009B16F7">
        <w:rPr>
          <w:spacing w:val="-2"/>
        </w:rPr>
        <w:t>t</w:t>
      </w:r>
      <w:r w:rsidRPr="00842E49">
        <w:rPr>
          <w:spacing w:val="-2"/>
        </w:rPr>
        <w:t xml:space="preserve"> eller högst ett par om året. Eftersom det föreslagna tvistlösningsförfarandet bygger på att par</w:t>
      </w:r>
      <w:r>
        <w:rPr>
          <w:spacing w:val="-2"/>
        </w:rPr>
        <w:softHyphen/>
      </w:r>
      <w:r w:rsidRPr="00842E49">
        <w:rPr>
          <w:spacing w:val="-2"/>
        </w:rPr>
        <w:t>ter</w:t>
      </w:r>
      <w:r>
        <w:rPr>
          <w:spacing w:val="-2"/>
        </w:rPr>
        <w:softHyphen/>
      </w:r>
      <w:r w:rsidRPr="00842E49">
        <w:rPr>
          <w:spacing w:val="-2"/>
        </w:rPr>
        <w:t>na har avtalat om att använda sig av det får det antas att parterna i de allra flesta fall kommer att följa skiljemannens rekommen</w:t>
      </w:r>
      <w:r w:rsidRPr="00842E49">
        <w:rPr>
          <w:spacing w:val="-2"/>
        </w:rPr>
        <w:softHyphen/>
        <w:t>dation. Mot denna bakgrund delar regeringen promemorians bedömning.</w:t>
      </w:r>
    </w:p>
    <w:p w14:paraId="63BA1C5B" w14:textId="77777777" w:rsidR="00A3259B" w:rsidRPr="00842E49" w:rsidRDefault="00D32DA9" w:rsidP="00A3259B">
      <w:pPr>
        <w:pStyle w:val="Brdtextmedindrag"/>
        <w:rPr>
          <w:spacing w:val="-2"/>
        </w:rPr>
      </w:pPr>
      <w:r w:rsidRPr="00842E49">
        <w:rPr>
          <w:spacing w:val="-2"/>
        </w:rPr>
        <w:t>För Domstolsverket medför förslagen att en eller flera ärendetyper behö</w:t>
      </w:r>
      <w:r w:rsidRPr="00842E49">
        <w:rPr>
          <w:spacing w:val="-2"/>
        </w:rPr>
        <w:softHyphen/>
        <w:t>ver införas i hyresnämndernas målhanteringssystem. Det kan även finnas behov av informationsinsatser riktade till hyresnämnderna i samband med genomförandet. Uppgifterna bedöms rymmas inom befintliga anslag.</w:t>
      </w:r>
    </w:p>
    <w:p w14:paraId="75DEC538" w14:textId="77777777" w:rsidR="00A3259B" w:rsidRPr="00842E49" w:rsidRDefault="00D32DA9" w:rsidP="00A3259B">
      <w:pPr>
        <w:pStyle w:val="Rubrik5utannumrering"/>
        <w:rPr>
          <w:spacing w:val="-2"/>
        </w:rPr>
      </w:pPr>
      <w:r w:rsidRPr="00842E49">
        <w:rPr>
          <w:spacing w:val="-2"/>
        </w:rPr>
        <w:t>Övriga konsekvenser</w:t>
      </w:r>
    </w:p>
    <w:p w14:paraId="7E40E056" w14:textId="77777777" w:rsidR="00A3259B" w:rsidRPr="00842E49" w:rsidRDefault="00D32DA9" w:rsidP="00A3259B">
      <w:pPr>
        <w:pStyle w:val="Brdtextmedindrag"/>
        <w:ind w:firstLine="0"/>
        <w:rPr>
          <w:spacing w:val="-2"/>
        </w:rPr>
      </w:pPr>
      <w:r w:rsidRPr="00842E49">
        <w:rPr>
          <w:spacing w:val="-2"/>
        </w:rPr>
        <w:t>Förslagen kan inte antas få konsekvenser för integrationen, det kommunala självstyret eller för jämställdheten mellan kvinnor och män. De strider inte mot skyldigheter som följer av Sveriges anslutning till Europeiska unio</w:t>
      </w:r>
      <w:r w:rsidRPr="00842E49">
        <w:rPr>
          <w:spacing w:val="-2"/>
        </w:rPr>
        <w:softHyphen/>
        <w:t xml:space="preserve">nen. </w:t>
      </w:r>
    </w:p>
    <w:p w14:paraId="2B36D6E5" w14:textId="77777777" w:rsidR="00A3259B" w:rsidRDefault="00D32DA9" w:rsidP="00A3259B">
      <w:pPr>
        <w:pStyle w:val="Rubrik1"/>
      </w:pPr>
      <w:bookmarkStart w:id="50" w:name="_Toc105059820"/>
      <w:bookmarkStart w:id="51" w:name="_Toc108083577"/>
      <w:r w:rsidRPr="00873B90">
        <w:t>Författningskommentar</w:t>
      </w:r>
      <w:bookmarkEnd w:id="50"/>
      <w:bookmarkEnd w:id="51"/>
    </w:p>
    <w:p w14:paraId="71DEDED6" w14:textId="5190F717" w:rsidR="00A3259B" w:rsidRDefault="00D32DA9" w:rsidP="00A3259B">
      <w:pPr>
        <w:pStyle w:val="Rubrik2"/>
        <w:spacing w:before="0"/>
      </w:pPr>
      <w:bookmarkStart w:id="52" w:name="_Toc105059821"/>
      <w:bookmarkStart w:id="53" w:name="_Toc108083578"/>
      <w:r w:rsidRPr="005122DB">
        <w:t xml:space="preserve">Förslaget till lag om </w:t>
      </w:r>
      <w:r>
        <w:t xml:space="preserve">tvistlösning inom ramen för </w:t>
      </w:r>
      <w:r w:rsidRPr="005122DB">
        <w:t xml:space="preserve">vissa kollektiva </w:t>
      </w:r>
      <w:r>
        <w:t>hyresförhandlingar</w:t>
      </w:r>
      <w:bookmarkEnd w:id="52"/>
      <w:bookmarkEnd w:id="53"/>
    </w:p>
    <w:p w14:paraId="70FAB704" w14:textId="463477BA" w:rsidR="002E3CD3" w:rsidRPr="002E3CD3" w:rsidRDefault="00D32DA9" w:rsidP="00664C99">
      <w:pPr>
        <w:pStyle w:val="Rubrik4utannumrering"/>
      </w:pPr>
      <w:bookmarkStart w:id="54" w:name="_Hlk99097313"/>
      <w:r w:rsidRPr="002E3CD3">
        <w:t>Lagens innehåll</w:t>
      </w:r>
    </w:p>
    <w:p w14:paraId="0E17BB2B" w14:textId="5A62676B" w:rsidR="00A3259B" w:rsidRPr="00732F1E" w:rsidRDefault="00D32DA9" w:rsidP="00A3259B">
      <w:pPr>
        <w:pStyle w:val="Brdtextmedindrag"/>
        <w:spacing w:line="200" w:lineRule="exact"/>
        <w:ind w:firstLine="0"/>
      </w:pPr>
      <w:r w:rsidRPr="006052A0">
        <w:rPr>
          <w:b/>
          <w:bCs/>
        </w:rPr>
        <w:t>1</w:t>
      </w:r>
      <w:bookmarkEnd w:id="54"/>
      <w:r w:rsidRPr="006052A0">
        <w:rPr>
          <w:b/>
          <w:bCs/>
        </w:rPr>
        <w:t> §</w:t>
      </w:r>
      <w:r w:rsidRPr="006052A0">
        <w:t xml:space="preserve">    I denna lag finns bestämmelser om förfarandet </w:t>
      </w:r>
      <w:r>
        <w:t>vid</w:t>
      </w:r>
      <w:r w:rsidRPr="006052A0">
        <w:t xml:space="preserve"> sådana hyres</w:t>
      </w:r>
      <w:r w:rsidR="00E42738">
        <w:softHyphen/>
      </w:r>
      <w:r w:rsidRPr="006052A0">
        <w:t>tvister mellan parterna i en förhandlingsordning för vilka hyres</w:t>
      </w:r>
      <w:r>
        <w:softHyphen/>
      </w:r>
      <w:r w:rsidRPr="006052A0">
        <w:t>nämn</w:t>
      </w:r>
      <w:r>
        <w:softHyphen/>
      </w:r>
      <w:r w:rsidRPr="006052A0">
        <w:t>den har utsett en särskild skilje</w:t>
      </w:r>
      <w:r w:rsidRPr="006052A0">
        <w:softHyphen/>
        <w:t>man enligt 23 a § hyres</w:t>
      </w:r>
      <w:r w:rsidRPr="00680D9C">
        <w:softHyphen/>
        <w:t>för</w:t>
      </w:r>
      <w:r w:rsidRPr="00680D9C">
        <w:softHyphen/>
      </w:r>
      <w:r w:rsidRPr="0060642F">
        <w:t>hand</w:t>
      </w:r>
      <w:r w:rsidRPr="0060642F">
        <w:softHyphen/>
      </w:r>
      <w:r w:rsidRPr="00732F1E">
        <w:t>lings</w:t>
      </w:r>
      <w:r>
        <w:softHyphen/>
      </w:r>
      <w:r w:rsidRPr="00732F1E">
        <w:t xml:space="preserve">lagen (1978:304). </w:t>
      </w:r>
    </w:p>
    <w:p w14:paraId="3F742B2D" w14:textId="77777777" w:rsidR="00A3259B" w:rsidRDefault="00926630" w:rsidP="00A3259B">
      <w:pPr>
        <w:pStyle w:val="Brdtextmedindrag"/>
      </w:pPr>
    </w:p>
    <w:p w14:paraId="66A92CEB" w14:textId="77777777" w:rsidR="00A3259B" w:rsidRDefault="00D32DA9" w:rsidP="00A3259B">
      <w:pPr>
        <w:pStyle w:val="Brdtextmedindrag"/>
        <w:ind w:firstLine="0"/>
      </w:pPr>
      <w:r>
        <w:t>I paragrafen finns en övergripande beskrivning av lagens innehåll.</w:t>
      </w:r>
    </w:p>
    <w:p w14:paraId="032D2FD5" w14:textId="77777777" w:rsidR="00A3259B" w:rsidRDefault="00D32DA9" w:rsidP="00A3259B">
      <w:pPr>
        <w:pStyle w:val="Brdtextmedindrag"/>
        <w:ind w:firstLine="0"/>
      </w:pPr>
      <w:r>
        <w:t>Övervägandena finns i avsnitt 5.1 och 5.3</w:t>
      </w:r>
      <w:r w:rsidRPr="00310A73">
        <w:t>.</w:t>
      </w:r>
    </w:p>
    <w:p w14:paraId="7790A68A" w14:textId="16F51CE3" w:rsidR="00A3259B" w:rsidRDefault="00D32DA9" w:rsidP="00A3259B">
      <w:pPr>
        <w:pStyle w:val="Brdtextmedindrag"/>
      </w:pPr>
      <w:r>
        <w:t xml:space="preserve">Lagen innehåller bestämmelser om förfarandet i sådana kollektiva hyrestvister mellan parterna i en förhandlingsordning som handläggs av en särskild skiljeman som utsetts av hyresnämnden. Parterna är på ena sidan en hyresvärd, eller en hyresvärd och en fastighetsägarorganisation som hyresvärden är medlem i, och på andra sidan en hyresgästorganisation (se </w:t>
      </w:r>
      <w:r w:rsidRPr="00F73031">
        <w:t>1</w:t>
      </w:r>
      <w:r>
        <w:t> </w:t>
      </w:r>
      <w:r w:rsidRPr="00F73031">
        <w:t>§</w:t>
      </w:r>
      <w:r>
        <w:t xml:space="preserve"> första stycket</w:t>
      </w:r>
      <w:r w:rsidRPr="00F73031">
        <w:t xml:space="preserve"> hyresförhand</w:t>
      </w:r>
      <w:r>
        <w:softHyphen/>
      </w:r>
      <w:r w:rsidRPr="00F73031">
        <w:t>lingslagen</w:t>
      </w:r>
      <w:r>
        <w:t>).</w:t>
      </w:r>
    </w:p>
    <w:p w14:paraId="0351E3C4" w14:textId="7E66E09D" w:rsidR="00A3259B" w:rsidRDefault="00D32DA9" w:rsidP="00A3259B">
      <w:pPr>
        <w:pStyle w:val="Brdtextmedindrag"/>
      </w:pPr>
      <w:r>
        <w:t>Bestämmelser om i vilken typ av tvister och under vilka övriga förut</w:t>
      </w:r>
      <w:r>
        <w:softHyphen/>
        <w:t xml:space="preserve">sättningar som hyresnämnden kan utse en särskild skiljeman finns i 23 a och 23 b §§ hyresförhandlingslagen. En grundläggande förutsättning för att en skiljeman ska utses är att parterna har avtalat om att deras tvist får </w:t>
      </w:r>
      <w:r w:rsidR="00C57448">
        <w:t>prövas</w:t>
      </w:r>
      <w:r>
        <w:t xml:space="preserve"> av en särskild skiljeman. Av</w:t>
      </w:r>
      <w:r w:rsidRPr="002215AF">
        <w:t xml:space="preserve"> </w:t>
      </w:r>
      <w:r>
        <w:t>23 c § hyresförhandlingslagen följer att den</w:t>
      </w:r>
      <w:r w:rsidR="000713F3">
        <w:t xml:space="preserve"> nya</w:t>
      </w:r>
      <w:r>
        <w:t xml:space="preserve"> lag</w:t>
      </w:r>
      <w:r w:rsidR="000713F3">
        <w:t>en</w:t>
      </w:r>
      <w:r>
        <w:t xml:space="preserve"> tillämpas vid skilje</w:t>
      </w:r>
      <w:r>
        <w:softHyphen/>
        <w:t>mannens hand</w:t>
      </w:r>
      <w:r>
        <w:softHyphen/>
        <w:t xml:space="preserve">läggning av tvisten. </w:t>
      </w:r>
    </w:p>
    <w:p w14:paraId="779B8255" w14:textId="38382C01" w:rsidR="00A3259B" w:rsidRPr="00C92FB1" w:rsidRDefault="00D32DA9" w:rsidP="00A3259B">
      <w:pPr>
        <w:pStyle w:val="Brdtextmedindrag"/>
      </w:pPr>
      <w:r>
        <w:t xml:space="preserve">Vissa grundläggande bestämmelser i 2 och 4 §§ om förfarandet har sin motsvarighet i </w:t>
      </w:r>
      <w:r w:rsidRPr="007651BB">
        <w:t xml:space="preserve">lagen </w:t>
      </w:r>
      <w:r>
        <w:t>(</w:t>
      </w:r>
      <w:r w:rsidRPr="007651BB">
        <w:t>1999:116</w:t>
      </w:r>
      <w:r>
        <w:t>)</w:t>
      </w:r>
      <w:r w:rsidRPr="007651BB">
        <w:t xml:space="preserve"> om skiljeförfarande</w:t>
      </w:r>
      <w:r>
        <w:t>. Ledning för tillämp</w:t>
      </w:r>
      <w:r>
        <w:softHyphen/>
        <w:t xml:space="preserve">ningen kan i någon utsträckning fås från </w:t>
      </w:r>
      <w:r w:rsidRPr="00477296">
        <w:t>uttalanden om tolkningen</w:t>
      </w:r>
      <w:r>
        <w:t xml:space="preserve"> av</w:t>
      </w:r>
      <w:r w:rsidR="009478EA">
        <w:softHyphen/>
      </w:r>
      <w:r>
        <w:t>seende motsvarande bestäm</w:t>
      </w:r>
      <w:r>
        <w:softHyphen/>
        <w:t>melser i den lagen. Samtidigt bör den spe</w:t>
      </w:r>
      <w:r>
        <w:softHyphen/>
        <w:t xml:space="preserve">ciella karaktären hos de förhandlingstvister som kan </w:t>
      </w:r>
      <w:r w:rsidR="00C57448">
        <w:t>prövas</w:t>
      </w:r>
      <w:r>
        <w:t xml:space="preserve"> av en särskild skilje</w:t>
      </w:r>
      <w:r w:rsidR="009478EA">
        <w:softHyphen/>
      </w:r>
      <w:r>
        <w:t>man beaktas. Förfarandet skiljer sig också från ett skilje</w:t>
      </w:r>
      <w:r>
        <w:softHyphen/>
        <w:t>för</w:t>
      </w:r>
      <w:r>
        <w:softHyphen/>
        <w:t>farande enligt lagen om skiljeförfarande, bl.a. genom att skiljemannens re</w:t>
      </w:r>
      <w:r>
        <w:softHyphen/>
        <w:t>kom</w:t>
      </w:r>
      <w:r>
        <w:softHyphen/>
        <w:t>men</w:t>
      </w:r>
      <w:r>
        <w:softHyphen/>
        <w:t xml:space="preserve">dation har verkan </w:t>
      </w:r>
      <w:r w:rsidR="00C57448">
        <w:t xml:space="preserve">endast </w:t>
      </w:r>
      <w:r>
        <w:t xml:space="preserve">mellan parterna. </w:t>
      </w:r>
    </w:p>
    <w:p w14:paraId="23E3F690" w14:textId="5DFCF7C8" w:rsidR="00A3259B" w:rsidRDefault="00D32DA9" w:rsidP="00A3259B">
      <w:pPr>
        <w:pStyle w:val="Brdtextmedindrag"/>
      </w:pPr>
      <w:r>
        <w:t>Lagen är i delar dispositiv. P</w:t>
      </w:r>
      <w:r w:rsidRPr="00685454">
        <w:t xml:space="preserve">arterna kan </w:t>
      </w:r>
      <w:r>
        <w:t xml:space="preserve">alltså </w:t>
      </w:r>
      <w:r w:rsidRPr="00685454">
        <w:t>komma överens om av</w:t>
      </w:r>
      <w:r w:rsidR="009478EA">
        <w:softHyphen/>
      </w:r>
      <w:r w:rsidRPr="00685454">
        <w:t xml:space="preserve">vikelser från bestämmelserna </w:t>
      </w:r>
      <w:r>
        <w:t>om det föreskrivs</w:t>
      </w:r>
      <w:r w:rsidRPr="00685454">
        <w:t xml:space="preserve"> i lagen.</w:t>
      </w:r>
      <w:r w:rsidRPr="00B603C0">
        <w:t xml:space="preserve"> </w:t>
      </w:r>
      <w:r w:rsidRPr="00685454">
        <w:t>Sådana överens</w:t>
      </w:r>
      <w:r>
        <w:softHyphen/>
      </w:r>
      <w:r w:rsidRPr="00685454">
        <w:t xml:space="preserve">kommelser kan t.ex. tas in i </w:t>
      </w:r>
      <w:r>
        <w:t xml:space="preserve">parternas </w:t>
      </w:r>
      <w:r w:rsidRPr="00685454">
        <w:t>förhandlingsordning</w:t>
      </w:r>
      <w:r>
        <w:t xml:space="preserve"> </w:t>
      </w:r>
      <w:r w:rsidRPr="00685454">
        <w:t>eller ingås i anslutning till förfarandet hos skiljemannen. Parterna har möjlighet att avtala om avvikel</w:t>
      </w:r>
      <w:r>
        <w:softHyphen/>
      </w:r>
      <w:r w:rsidRPr="00685454">
        <w:t>se</w:t>
      </w:r>
      <w:r>
        <w:t>r</w:t>
      </w:r>
      <w:r w:rsidRPr="00014A68">
        <w:t xml:space="preserve"> </w:t>
      </w:r>
      <w:r>
        <w:t>bl.a.</w:t>
      </w:r>
      <w:r w:rsidRPr="00685454">
        <w:t xml:space="preserve"> </w:t>
      </w:r>
      <w:r>
        <w:t xml:space="preserve">från </w:t>
      </w:r>
      <w:r w:rsidRPr="00685454">
        <w:t xml:space="preserve">det som </w:t>
      </w:r>
      <w:r>
        <w:t xml:space="preserve">anges i 11 § om </w:t>
      </w:r>
      <w:r w:rsidRPr="00685454">
        <w:t>parternas skyldig</w:t>
      </w:r>
      <w:r w:rsidR="0006229C">
        <w:softHyphen/>
      </w:r>
      <w:r w:rsidRPr="00685454">
        <w:t>het att ingå en för</w:t>
      </w:r>
      <w:r>
        <w:softHyphen/>
      </w:r>
      <w:r w:rsidRPr="00685454">
        <w:t>handlings</w:t>
      </w:r>
      <w:r>
        <w:softHyphen/>
      </w:r>
      <w:r w:rsidRPr="00685454">
        <w:t>överenskommelse i enlighet med skilje</w:t>
      </w:r>
      <w:r w:rsidR="0006229C">
        <w:softHyphen/>
      </w:r>
      <w:r w:rsidRPr="00685454">
        <w:t>mannens rekommen</w:t>
      </w:r>
      <w:r>
        <w:softHyphen/>
      </w:r>
      <w:r w:rsidRPr="00685454">
        <w:t xml:space="preserve">dation </w:t>
      </w:r>
      <w:r>
        <w:t>och från regleringen i 12 § om</w:t>
      </w:r>
      <w:r w:rsidRPr="00685454">
        <w:t xml:space="preserve"> </w:t>
      </w:r>
      <w:r>
        <w:t xml:space="preserve">hur </w:t>
      </w:r>
      <w:r w:rsidRPr="00685454">
        <w:t>ansvaret för att betala ersättning till skiljemannen ska fördelas mellan parterna.</w:t>
      </w:r>
    </w:p>
    <w:p w14:paraId="7B76AA48" w14:textId="1C47E993" w:rsidR="00A3259B" w:rsidRDefault="00D32DA9" w:rsidP="00A3259B">
      <w:pPr>
        <w:pStyle w:val="Brdtextmedindrag"/>
      </w:pPr>
      <w:r w:rsidRPr="00685454">
        <w:t xml:space="preserve">Flera av lagens bestämmelser är </w:t>
      </w:r>
      <w:r>
        <w:t>emellertid</w:t>
      </w:r>
      <w:r w:rsidRPr="00685454">
        <w:t xml:space="preserve"> inte möjliga att avtala bort. Parterna kan exempelvis inte avtala om vad som ska gälla i frågan om sammanträde, utan det är skiljemannen som i det enskilda fallet avgör om sammanträde behövs enligt </w:t>
      </w:r>
      <w:r>
        <w:t>5 </w:t>
      </w:r>
      <w:r w:rsidRPr="00685454">
        <w:t>§. På motsvarande sätt är det skilje</w:t>
      </w:r>
      <w:r>
        <w:softHyphen/>
      </w:r>
      <w:r w:rsidRPr="00685454">
        <w:t xml:space="preserve">mannen som avgör om det är lämpligt att handlägga flera tvister </w:t>
      </w:r>
      <w:r>
        <w:t>till</w:t>
      </w:r>
      <w:r>
        <w:softHyphen/>
        <w:t>sam</w:t>
      </w:r>
      <w:r>
        <w:softHyphen/>
        <w:t xml:space="preserve">mans </w:t>
      </w:r>
      <w:r w:rsidRPr="00685454">
        <w:t xml:space="preserve">enligt </w:t>
      </w:r>
      <w:r>
        <w:t>7 §</w:t>
      </w:r>
      <w:r w:rsidRPr="00685454">
        <w:t>.</w:t>
      </w:r>
    </w:p>
    <w:p w14:paraId="126F804C" w14:textId="7BB33906" w:rsidR="00A3259B" w:rsidRDefault="00D32DA9" w:rsidP="00A3259B">
      <w:pPr>
        <w:pStyle w:val="Brdtextmedindrag"/>
      </w:pPr>
      <w:r>
        <w:t>Parterna har även möjlighet att komma överens om vad som ska gälla för skiljemannens handläggning vid sidan om lagens bestämmelser. Skilje</w:t>
      </w:r>
      <w:r>
        <w:softHyphen/>
        <w:t>mannen ska som utgångspunkt följa sådana gemensamma instruktioner från parterna (jfr 21 § lagen om skiljeförfarande). Det kan gälla exempel</w:t>
      </w:r>
      <w:r>
        <w:softHyphen/>
        <w:t xml:space="preserve">vis antalet skrifter som parterna ska ge in och vilka tidsfrister som ska gälla för yttranden. Det är dock givet att skiljemannen inte är skyldig att följa t.ex. instruktioner som rent praktiskt visar sig omöjliga att genomföra </w:t>
      </w:r>
      <w:r w:rsidRPr="002E3CD3">
        <w:t>(jfr prop. 1998/99:35 s.</w:t>
      </w:r>
      <w:r w:rsidR="0006229C">
        <w:t> </w:t>
      </w:r>
      <w:r w:rsidRPr="002E3CD3">
        <w:t>109)</w:t>
      </w:r>
      <w:r>
        <w:t>. Om en fråga om förfarandet inte regleras i lagen och parter</w:t>
      </w:r>
      <w:r>
        <w:softHyphen/>
        <w:t>na inte heller har lämnat en gemensam instruk</w:t>
      </w:r>
      <w:r>
        <w:softHyphen/>
        <w:t>tion i frågan, beslutar skilje</w:t>
      </w:r>
      <w:r>
        <w:softHyphen/>
        <w:t>mannen om förfarandet.</w:t>
      </w:r>
    </w:p>
    <w:p w14:paraId="5A99AC10" w14:textId="541A9B03" w:rsidR="00A3259B" w:rsidRPr="00B0170E" w:rsidRDefault="00D32DA9" w:rsidP="00A3259B">
      <w:pPr>
        <w:pStyle w:val="Brdtextmedindrag"/>
      </w:pPr>
      <w:r>
        <w:t xml:space="preserve">Parterna svarar för utredningen i tvisten. Parternas bestämmanderätt </w:t>
      </w:r>
      <w:r w:rsidRPr="002E3CD3">
        <w:t xml:space="preserve">i fråga om vilken utredning som ska läggas fram </w:t>
      </w:r>
      <w:r>
        <w:t>är dock inte obegränsad. Exempelvis behöver skiljemannen inte ta upp bevis</w:t>
      </w:r>
      <w:r>
        <w:softHyphen/>
        <w:t xml:space="preserve">ning som </w:t>
      </w:r>
      <w:r w:rsidRPr="00180CAF">
        <w:t>ligger vid sidan om saken eller annars är onödig</w:t>
      </w:r>
      <w:r>
        <w:t>, t.ex. av det skälet att parterna är överens om det som ska bevisas.</w:t>
      </w:r>
    </w:p>
    <w:p w14:paraId="546AD474" w14:textId="5B9C4B21" w:rsidR="00A3259B" w:rsidRDefault="00D32DA9" w:rsidP="00A3259B">
      <w:pPr>
        <w:pStyle w:val="Brdtextmedindrag"/>
      </w:pPr>
      <w:r w:rsidRPr="009618E8">
        <w:t>Eftersom tvistlösningsförfarandet har sin grund i parternas avtal är skiljemannen att se som uppdragstagare i förhållande till parterna.</w:t>
      </w:r>
      <w:r>
        <w:t xml:space="preserve"> Det innebär att skiljemannen inte omfattas av de regler om offentlighet och sekretess som gäller hos hyresnämnden. För tvister som handläggs av en särskild skiljeman gäller samma principer om offentlighet och sekretess som för skilje</w:t>
      </w:r>
      <w:r>
        <w:softHyphen/>
        <w:t xml:space="preserve">förfaranden </w:t>
      </w:r>
      <w:r w:rsidRPr="00180CAF">
        <w:t>enligt lagen om skiljeförfarande</w:t>
      </w:r>
      <w:r>
        <w:t>. Det innebär att förfa</w:t>
      </w:r>
      <w:r>
        <w:softHyphen/>
        <w:t xml:space="preserve">randet inte är offentligt och att </w:t>
      </w:r>
      <w:r w:rsidRPr="00411BC8">
        <w:t>skiljemannen har tystnadsplikt gällan</w:t>
      </w:r>
      <w:r w:rsidR="009478EA" w:rsidRPr="00411BC8">
        <w:softHyphen/>
      </w:r>
      <w:r w:rsidRPr="00411BC8">
        <w:t>de det som han eller hon får kännedom om genom</w:t>
      </w:r>
      <w:r>
        <w:t xml:space="preserve"> förfarandet (se bl.a. SOU 1995:65 s. 186).</w:t>
      </w:r>
    </w:p>
    <w:p w14:paraId="21653C89" w14:textId="77777777" w:rsidR="00A3259B" w:rsidRDefault="00D32DA9" w:rsidP="00A3259B">
      <w:pPr>
        <w:pStyle w:val="Rubrik4utannumrering"/>
      </w:pPr>
      <w:r w:rsidRPr="006052A0">
        <w:t>Förfarandet</w:t>
      </w:r>
    </w:p>
    <w:p w14:paraId="43D017CE" w14:textId="77777777" w:rsidR="00A3259B" w:rsidRDefault="00D32DA9" w:rsidP="00A3259B">
      <w:pPr>
        <w:pStyle w:val="Brdtext"/>
        <w:spacing w:line="200" w:lineRule="exact"/>
      </w:pPr>
      <w:r>
        <w:rPr>
          <w:b/>
          <w:bCs/>
        </w:rPr>
        <w:t>2</w:t>
      </w:r>
      <w:r w:rsidRPr="005E21E1">
        <w:rPr>
          <w:b/>
          <w:bCs/>
        </w:rPr>
        <w:t> §    </w:t>
      </w:r>
      <w:r>
        <w:t>S</w:t>
      </w:r>
      <w:r w:rsidRPr="005E21E1">
        <w:t>kiljemannen ska handlägga tvisten opartiskt, ända</w:t>
      </w:r>
      <w:r w:rsidRPr="005E21E1">
        <w:softHyphen/>
        <w:t>måls</w:t>
      </w:r>
      <w:r w:rsidRPr="005E21E1">
        <w:softHyphen/>
        <w:t>enligt och snabbt.</w:t>
      </w:r>
    </w:p>
    <w:p w14:paraId="212E10FB" w14:textId="77777777" w:rsidR="00A3259B" w:rsidRDefault="00926630" w:rsidP="00A3259B">
      <w:pPr>
        <w:pStyle w:val="Brdtextmedindrag"/>
      </w:pPr>
    </w:p>
    <w:p w14:paraId="7F4E2A2C" w14:textId="0C8B2011" w:rsidR="00A3259B" w:rsidRDefault="00D32DA9" w:rsidP="00A3259B">
      <w:pPr>
        <w:pStyle w:val="Brdtextmedindrag"/>
        <w:ind w:firstLine="0"/>
      </w:pPr>
      <w:r>
        <w:t xml:space="preserve">Paragrafen innehåller vissa grundläggande bestämmelser om hur </w:t>
      </w:r>
      <w:r w:rsidR="00CC2B15">
        <w:t xml:space="preserve">en </w:t>
      </w:r>
      <w:r>
        <w:t>skilje</w:t>
      </w:r>
      <w:r>
        <w:softHyphen/>
        <w:t xml:space="preserve">man ska handlägga en tvist. Övervägandena </w:t>
      </w:r>
      <w:r w:rsidRPr="00152959">
        <w:t xml:space="preserve">finns i </w:t>
      </w:r>
      <w:r w:rsidRPr="00A43F4E">
        <w:t xml:space="preserve">avsnitt </w:t>
      </w:r>
      <w:r>
        <w:t>5.3</w:t>
      </w:r>
      <w:r w:rsidRPr="00152959">
        <w:t>.</w:t>
      </w:r>
      <w:r>
        <w:t xml:space="preserve"> </w:t>
      </w:r>
    </w:p>
    <w:p w14:paraId="74B4D4A4" w14:textId="3A498F03" w:rsidR="00A3259B" w:rsidRDefault="00D32DA9" w:rsidP="00A3259B">
      <w:pPr>
        <w:pStyle w:val="Brdtextmedindrag"/>
      </w:pPr>
      <w:r>
        <w:t>Av paragrafen</w:t>
      </w:r>
      <w:r w:rsidRPr="00297091">
        <w:t xml:space="preserve"> f</w:t>
      </w:r>
      <w:r>
        <w:t>ramgår</w:t>
      </w:r>
      <w:r w:rsidRPr="00297091">
        <w:t xml:space="preserve"> att</w:t>
      </w:r>
      <w:r>
        <w:t xml:space="preserve"> </w:t>
      </w:r>
      <w:r w:rsidRPr="00297091">
        <w:t>skiljemannen ska handlägga tvisten opartiskt, ändamålsenligt och snabbt</w:t>
      </w:r>
      <w:r>
        <w:t xml:space="preserve"> (jfr </w:t>
      </w:r>
      <w:r w:rsidRPr="00297091">
        <w:t>21</w:t>
      </w:r>
      <w:r>
        <w:t> </w:t>
      </w:r>
      <w:r w:rsidRPr="00297091">
        <w:t>§ lagen</w:t>
      </w:r>
      <w:r>
        <w:t xml:space="preserve"> [1999:116] </w:t>
      </w:r>
      <w:r w:rsidRPr="00297091">
        <w:t>om skiljeförfaran</w:t>
      </w:r>
      <w:r>
        <w:softHyphen/>
      </w:r>
      <w:r w:rsidRPr="00297091">
        <w:t>de</w:t>
      </w:r>
      <w:r>
        <w:t>)</w:t>
      </w:r>
      <w:r w:rsidRPr="00297091">
        <w:t xml:space="preserve">. </w:t>
      </w:r>
      <w:r>
        <w:t>Att handläggning</w:t>
      </w:r>
      <w:r>
        <w:softHyphen/>
        <w:t>en ska vara opartisk innebär att s</w:t>
      </w:r>
      <w:r w:rsidRPr="00297091">
        <w:t xml:space="preserve">kiljemannen </w:t>
      </w:r>
      <w:r>
        <w:t xml:space="preserve">inte får </w:t>
      </w:r>
      <w:r w:rsidRPr="00F54793">
        <w:t>låta parts</w:t>
      </w:r>
      <w:r>
        <w:softHyphen/>
      </w:r>
      <w:r w:rsidRPr="00F54793">
        <w:t>ställningen påverka utförandet av uppdraget. Kravet på ändamåls</w:t>
      </w:r>
      <w:r>
        <w:softHyphen/>
      </w:r>
      <w:r w:rsidRPr="00F54793">
        <w:t>enlig</w:t>
      </w:r>
      <w:r>
        <w:softHyphen/>
      </w:r>
      <w:r w:rsidRPr="00F54793">
        <w:t>het innebär bl.a. att tvisten ska handläggas på ett rättssäkert och effek</w:t>
      </w:r>
      <w:r>
        <w:softHyphen/>
      </w:r>
      <w:r w:rsidRPr="00F54793">
        <w:t xml:space="preserve">tivt sätt. Att en tvist ska handläggas snabbt innebär att skiljemannen ska planera och utföra uppdraget så att det kan slutföras </w:t>
      </w:r>
      <w:r>
        <w:t xml:space="preserve">så snart som möjligt. </w:t>
      </w:r>
    </w:p>
    <w:p w14:paraId="584E7EC1" w14:textId="77777777" w:rsidR="00A3259B" w:rsidRPr="00974D3D" w:rsidRDefault="00926630" w:rsidP="00A3259B">
      <w:pPr>
        <w:pStyle w:val="Brdtextmedindrag"/>
      </w:pPr>
    </w:p>
    <w:p w14:paraId="56619099" w14:textId="6DDC1DDA" w:rsidR="00A3259B" w:rsidRDefault="00D32DA9" w:rsidP="00A3259B">
      <w:pPr>
        <w:pStyle w:val="Brdtext"/>
        <w:spacing w:line="200" w:lineRule="exact"/>
      </w:pPr>
      <w:r>
        <w:rPr>
          <w:b/>
          <w:bCs/>
        </w:rPr>
        <w:t>3 </w:t>
      </w:r>
      <w:r w:rsidRPr="00522D6C">
        <w:rPr>
          <w:b/>
          <w:bCs/>
        </w:rPr>
        <w:t>§</w:t>
      </w:r>
      <w:r>
        <w:t>    En p</w:t>
      </w:r>
      <w:r w:rsidRPr="00270ED0">
        <w:t xml:space="preserve">art ska till skiljemannen ange </w:t>
      </w:r>
      <w:r>
        <w:t>sina</w:t>
      </w:r>
      <w:r w:rsidRPr="00270ED0">
        <w:t xml:space="preserve"> yrkanden</w:t>
      </w:r>
      <w:r>
        <w:t>.</w:t>
      </w:r>
      <w:r w:rsidRPr="00270ED0">
        <w:t xml:space="preserve"> </w:t>
      </w:r>
      <w:r>
        <w:t xml:space="preserve">Parten ska också ange </w:t>
      </w:r>
      <w:r w:rsidRPr="00270ED0">
        <w:t xml:space="preserve">de </w:t>
      </w:r>
      <w:r w:rsidRPr="00B252FA">
        <w:t>omständig</w:t>
      </w:r>
      <w:r>
        <w:softHyphen/>
      </w:r>
      <w:r w:rsidRPr="00B252FA">
        <w:t>heter</w:t>
      </w:r>
      <w:r w:rsidRPr="00270ED0">
        <w:t xml:space="preserve"> </w:t>
      </w:r>
      <w:r>
        <w:t xml:space="preserve">och den utredning </w:t>
      </w:r>
      <w:r w:rsidRPr="00270ED0">
        <w:t>som åberopa</w:t>
      </w:r>
      <w:r>
        <w:t>s</w:t>
      </w:r>
      <w:r w:rsidRPr="00270ED0">
        <w:t>.</w:t>
      </w:r>
    </w:p>
    <w:p w14:paraId="77F5194B" w14:textId="77777777" w:rsidR="00A3259B" w:rsidRPr="00E83FC0" w:rsidRDefault="00D32DA9" w:rsidP="00A3259B">
      <w:pPr>
        <w:pStyle w:val="Brdtextmedindrag"/>
        <w:spacing w:line="200" w:lineRule="exact"/>
      </w:pPr>
      <w:r>
        <w:t>En parts s</w:t>
      </w:r>
      <w:r w:rsidRPr="00E83FC0">
        <w:t>kriftlig</w:t>
      </w:r>
      <w:r>
        <w:t>a</w:t>
      </w:r>
      <w:r w:rsidRPr="00E83FC0">
        <w:t xml:space="preserve"> utredning </w:t>
      </w:r>
      <w:r>
        <w:t>ska lämnas till skiljemannen</w:t>
      </w:r>
      <w:r w:rsidRPr="00E83FC0">
        <w:t>.</w:t>
      </w:r>
    </w:p>
    <w:p w14:paraId="10D838AD" w14:textId="77777777" w:rsidR="00A3259B" w:rsidRDefault="00926630" w:rsidP="00A3259B">
      <w:pPr>
        <w:pStyle w:val="Brdtextmedindrag"/>
      </w:pPr>
    </w:p>
    <w:p w14:paraId="52030403" w14:textId="77777777" w:rsidR="00A3259B" w:rsidRPr="00747AB7" w:rsidRDefault="00D32DA9" w:rsidP="00A3259B">
      <w:pPr>
        <w:pStyle w:val="Brdtext"/>
      </w:pPr>
      <w:r>
        <w:t xml:space="preserve">I paragrafen anges bl.a. vilka uppgifter som parterna under förfarandet ska lämna till skiljemannen. </w:t>
      </w:r>
      <w:r w:rsidRPr="006A295F">
        <w:t>Överväg</w:t>
      </w:r>
      <w:r>
        <w:softHyphen/>
      </w:r>
      <w:r w:rsidRPr="006A295F">
        <w:t xml:space="preserve">andena finns i </w:t>
      </w:r>
      <w:r w:rsidRPr="00152959">
        <w:t xml:space="preserve">avsnitt </w:t>
      </w:r>
      <w:r>
        <w:t>5.3.</w:t>
      </w:r>
    </w:p>
    <w:p w14:paraId="58BDC5A6" w14:textId="3072263D" w:rsidR="00A3259B" w:rsidRDefault="00D32DA9" w:rsidP="00A3259B">
      <w:pPr>
        <w:pStyle w:val="Brdtextmedindrag"/>
      </w:pPr>
      <w:r w:rsidRPr="00344A25">
        <w:t xml:space="preserve">Av </w:t>
      </w:r>
      <w:r w:rsidRPr="00344A25">
        <w:rPr>
          <w:i/>
          <w:iCs/>
        </w:rPr>
        <w:t>första stycket</w:t>
      </w:r>
      <w:r w:rsidRPr="00344A25">
        <w:t xml:space="preserve"> framgår att parterna ska ange sina yrkanden. </w:t>
      </w:r>
      <w:r>
        <w:t>Parternas positioner gällande hur stor hyresändringen ska vara och från vilken tid</w:t>
      </w:r>
      <w:r>
        <w:softHyphen/>
        <w:t>punkt den ska gälla utgör motstående yrkanden. Yrkandena</w:t>
      </w:r>
      <w:r w:rsidRPr="00344A25">
        <w:t xml:space="preserve"> ska vara så precisera</w:t>
      </w:r>
      <w:r>
        <w:t>de</w:t>
      </w:r>
      <w:r w:rsidRPr="00344A25">
        <w:t xml:space="preserve"> att de kan läggas till grund för</w:t>
      </w:r>
      <w:r>
        <w:t xml:space="preserve"> </w:t>
      </w:r>
      <w:r w:rsidRPr="00344A25">
        <w:t xml:space="preserve">skiljemannens prövning. </w:t>
      </w:r>
      <w:r>
        <w:t>Ett yrkande om hyresändring</w:t>
      </w:r>
      <w:r w:rsidRPr="00344A25">
        <w:t xml:space="preserve"> kan innebära att hyran ska höjas med en viss procentsats för de lägenheter som omfattas av en förhandlings</w:t>
      </w:r>
      <w:r>
        <w:softHyphen/>
      </w:r>
      <w:r w:rsidRPr="00344A25">
        <w:t>ordning. Det finns dock inget hinder mot att en part yrkar att</w:t>
      </w:r>
      <w:r>
        <w:t xml:space="preserve"> </w:t>
      </w:r>
      <w:r w:rsidRPr="00344A25">
        <w:t xml:space="preserve">skiljemannen ska </w:t>
      </w:r>
      <w:r>
        <w:t>ange</w:t>
      </w:r>
      <w:r w:rsidRPr="00344A25">
        <w:t xml:space="preserve"> en till beloppet bestämd hyra för varje lägenhet. </w:t>
      </w:r>
    </w:p>
    <w:p w14:paraId="035453FD" w14:textId="77777777" w:rsidR="00A3259B" w:rsidRDefault="00D32DA9" w:rsidP="00A3259B">
      <w:pPr>
        <w:pStyle w:val="Brdtextmedindrag"/>
      </w:pPr>
      <w:r>
        <w:t xml:space="preserve">Parterna ska också ange de omständigheter och den utredning som de åberopar. </w:t>
      </w:r>
    </w:p>
    <w:p w14:paraId="5526CCDA" w14:textId="77777777" w:rsidR="00A3259B" w:rsidRPr="00812448" w:rsidRDefault="00D32DA9" w:rsidP="00A3259B">
      <w:pPr>
        <w:pStyle w:val="Brdtextmedindrag"/>
        <w:rPr>
          <w:highlight w:val="yellow"/>
        </w:rPr>
      </w:pPr>
      <w:r>
        <w:t>Förfarandet är som huvudregel skriftligt och utgångspunkten är att par</w:t>
      </w:r>
      <w:r>
        <w:softHyphen/>
        <w:t>ter</w:t>
      </w:r>
      <w:r>
        <w:softHyphen/>
        <w:t xml:space="preserve">na ska lämna de angivna uppgifterna i skrift. </w:t>
      </w:r>
    </w:p>
    <w:p w14:paraId="4C8DAD06" w14:textId="5059D7EF" w:rsidR="00A3259B" w:rsidRDefault="00D32DA9" w:rsidP="00A3259B">
      <w:pPr>
        <w:pStyle w:val="Brdtextmedindrag"/>
      </w:pPr>
      <w:r>
        <w:t xml:space="preserve">Av </w:t>
      </w:r>
      <w:r w:rsidRPr="00FF4DF4">
        <w:rPr>
          <w:i/>
          <w:iCs/>
        </w:rPr>
        <w:t>andra stycket</w:t>
      </w:r>
      <w:r>
        <w:t xml:space="preserve"> framgår att parterna till skiljemannen ska lämna den skrif</w:t>
      </w:r>
      <w:r>
        <w:softHyphen/>
        <w:t xml:space="preserve">tliga utredning som de vill att denne ska beakta vid sin prövning. </w:t>
      </w:r>
      <w:r w:rsidRPr="004F55B6">
        <w:t xml:space="preserve">Eftersom skiljemannen ska </w:t>
      </w:r>
      <w:r w:rsidR="00C77A48">
        <w:t xml:space="preserve">pröva </w:t>
      </w:r>
      <w:r w:rsidRPr="004F55B6">
        <w:t xml:space="preserve">parternas förhandlingstvist när de inte själva kommer överens, är det naturligt att det underlag som parterna har lagt fram under </w:t>
      </w:r>
      <w:r>
        <w:t xml:space="preserve">de </w:t>
      </w:r>
      <w:r w:rsidRPr="004F55B6">
        <w:t>förhandlingar</w:t>
      </w:r>
      <w:r>
        <w:t xml:space="preserve"> som föregått förfarandet</w:t>
      </w:r>
      <w:r w:rsidRPr="004F55B6">
        <w:t xml:space="preserve"> också läggs fram för skiljemannen.</w:t>
      </w:r>
    </w:p>
    <w:p w14:paraId="7233AA40" w14:textId="77777777" w:rsidR="00A3259B" w:rsidRDefault="00926630" w:rsidP="00A3259B">
      <w:pPr>
        <w:pStyle w:val="Brdtextmedindrag"/>
        <w:ind w:firstLine="0"/>
      </w:pPr>
    </w:p>
    <w:p w14:paraId="431748BE" w14:textId="77777777" w:rsidR="00A3259B" w:rsidRPr="00845134" w:rsidRDefault="00D32DA9" w:rsidP="00A3259B">
      <w:pPr>
        <w:pStyle w:val="Brdtextmedindrag"/>
        <w:spacing w:line="200" w:lineRule="exact"/>
        <w:ind w:firstLine="0"/>
      </w:pPr>
      <w:r w:rsidRPr="00BD4227">
        <w:rPr>
          <w:b/>
          <w:bCs/>
        </w:rPr>
        <w:t>4 §</w:t>
      </w:r>
      <w:r>
        <w:t>    En p</w:t>
      </w:r>
      <w:r w:rsidRPr="00E83FC0">
        <w:t xml:space="preserve">art ska få del av </w:t>
      </w:r>
      <w:r>
        <w:t xml:space="preserve">det material som den andra parten har lämnat till skiljemannen och ges tillfälle att yttra sig över det i den omfattning som det behövs. </w:t>
      </w:r>
    </w:p>
    <w:p w14:paraId="6F4E85A6" w14:textId="77777777" w:rsidR="00A3259B" w:rsidRDefault="00926630" w:rsidP="00A3259B">
      <w:pPr>
        <w:pStyle w:val="Brdtextmedindrag"/>
        <w:ind w:firstLine="0"/>
      </w:pPr>
    </w:p>
    <w:p w14:paraId="326A2F56" w14:textId="77777777" w:rsidR="00A3259B" w:rsidRDefault="00D32DA9" w:rsidP="00A3259B">
      <w:pPr>
        <w:pStyle w:val="Brdtextmedindrag"/>
        <w:ind w:firstLine="0"/>
      </w:pPr>
      <w:r>
        <w:t>I paragrafen behandlas en parts rätt att ta del av material och att yttra sig över det. Övervägandena finns i avsnitt 5.3.</w:t>
      </w:r>
    </w:p>
    <w:p w14:paraId="472B05C7" w14:textId="5C52915D" w:rsidR="00C67DB5" w:rsidRDefault="00D32DA9" w:rsidP="00A3259B">
      <w:pPr>
        <w:pStyle w:val="Brdtextmedindrag"/>
      </w:pPr>
      <w:r>
        <w:t>S</w:t>
      </w:r>
      <w:r w:rsidRPr="00E83FC0">
        <w:t xml:space="preserve">kiljemannen ska se till att parterna får del av </w:t>
      </w:r>
      <w:r>
        <w:t>allt</w:t>
      </w:r>
      <w:r w:rsidRPr="00E83FC0">
        <w:t xml:space="preserve"> </w:t>
      </w:r>
      <w:r>
        <w:t>material rörande tvis</w:t>
      </w:r>
      <w:r>
        <w:softHyphen/>
        <w:t>ten som den andra parten</w:t>
      </w:r>
      <w:r w:rsidRPr="00E83FC0">
        <w:t xml:space="preserve"> </w:t>
      </w:r>
      <w:r>
        <w:t xml:space="preserve">har lämnat till skiljemannen </w:t>
      </w:r>
      <w:r w:rsidRPr="00E83FC0">
        <w:t>(jfr 24</w:t>
      </w:r>
      <w:r>
        <w:t> </w:t>
      </w:r>
      <w:r w:rsidRPr="00E83FC0">
        <w:t xml:space="preserve">§ andra stycket lagen </w:t>
      </w:r>
      <w:r>
        <w:t xml:space="preserve">[1999:116] </w:t>
      </w:r>
      <w:r w:rsidRPr="00E83FC0">
        <w:t>om skilje</w:t>
      </w:r>
      <w:r>
        <w:softHyphen/>
      </w:r>
      <w:r w:rsidRPr="00E83FC0">
        <w:t>förfarande). Det är tillräcklig</w:t>
      </w:r>
      <w:r>
        <w:t>t</w:t>
      </w:r>
      <w:r w:rsidRPr="00E83FC0">
        <w:t xml:space="preserve"> att hand</w:t>
      </w:r>
      <w:r>
        <w:softHyphen/>
      </w:r>
      <w:r w:rsidRPr="00E83FC0">
        <w:t>ling</w:t>
      </w:r>
      <w:r>
        <w:softHyphen/>
      </w:r>
      <w:r w:rsidRPr="00E83FC0">
        <w:t xml:space="preserve">arna </w:t>
      </w:r>
      <w:r>
        <w:t xml:space="preserve">skickas </w:t>
      </w:r>
      <w:r w:rsidRPr="00E83FC0">
        <w:t>till parterna</w:t>
      </w:r>
      <w:r>
        <w:t>. N</w:t>
      </w:r>
      <w:r w:rsidRPr="00E83FC0">
        <w:t xml:space="preserve">ågot krav på delgivning </w:t>
      </w:r>
      <w:r>
        <w:t>stä</w:t>
      </w:r>
      <w:r w:rsidRPr="00E83FC0">
        <w:t xml:space="preserve">lls </w:t>
      </w:r>
      <w:r>
        <w:t xml:space="preserve">alltså </w:t>
      </w:r>
      <w:r w:rsidRPr="00E83FC0">
        <w:t>inte</w:t>
      </w:r>
      <w:r>
        <w:t xml:space="preserve"> upp</w:t>
      </w:r>
      <w:r w:rsidRPr="00E83FC0">
        <w:t xml:space="preserve">. </w:t>
      </w:r>
    </w:p>
    <w:p w14:paraId="2EA6BDCD" w14:textId="479F5920" w:rsidR="00A3259B" w:rsidRDefault="00D32DA9" w:rsidP="00A3259B">
      <w:pPr>
        <w:pStyle w:val="Brdtextmedindrag"/>
      </w:pPr>
      <w:r w:rsidRPr="00DB418C">
        <w:t xml:space="preserve">Skiljemannen är inte skyldig att låta parterna få del av handlingar som har kommit till endast som ett led </w:t>
      </w:r>
      <w:r>
        <w:t xml:space="preserve">i </w:t>
      </w:r>
      <w:r w:rsidRPr="00DB418C">
        <w:t xml:space="preserve">de överväganden som skiljemannen gör. </w:t>
      </w:r>
    </w:p>
    <w:p w14:paraId="576D271D" w14:textId="4BB7D404" w:rsidR="0006229C" w:rsidRDefault="00D32DA9" w:rsidP="0006229C">
      <w:pPr>
        <w:pStyle w:val="Brdtextmedindrag"/>
      </w:pPr>
      <w:r>
        <w:t xml:space="preserve">Skiljemannen </w:t>
      </w:r>
      <w:r w:rsidRPr="00E83FC0">
        <w:t>ska också</w:t>
      </w:r>
      <w:r>
        <w:t xml:space="preserve"> </w:t>
      </w:r>
      <w:r w:rsidRPr="00E83FC0">
        <w:t xml:space="preserve">ge </w:t>
      </w:r>
      <w:r>
        <w:t xml:space="preserve">parterna möjlighet att bemöta det som den andra parten har anfört </w:t>
      </w:r>
      <w:r w:rsidRPr="00C67DB5">
        <w:t xml:space="preserve">i den utsträckning som det behövs </w:t>
      </w:r>
      <w:r>
        <w:t>(</w:t>
      </w:r>
      <w:r w:rsidRPr="00E83FC0">
        <w:t>jfr 24</w:t>
      </w:r>
      <w:r>
        <w:t> </w:t>
      </w:r>
      <w:r w:rsidRPr="00E83FC0">
        <w:t xml:space="preserve">§ </w:t>
      </w:r>
      <w:r>
        <w:t>första</w:t>
      </w:r>
      <w:r w:rsidRPr="00E83FC0">
        <w:t xml:space="preserve"> stycket lagen om skiljeförfarande</w:t>
      </w:r>
      <w:r>
        <w:t>). För att skiljemannen ska kunna klarlägga vad som är tvistigt behöver par</w:t>
      </w:r>
      <w:r>
        <w:softHyphen/>
        <w:t>terna ange sin inställning till det som motparten har framfört. Parterna ska i regel få möjlighet att yttra sig över de inledande skrifterna. En part ska inte tillåtas att förhala förfarandet genom t.ex. ovidkommande utredningar. Skilje</w:t>
      </w:r>
      <w:r>
        <w:softHyphen/>
        <w:t xml:space="preserve">mannen kan ange en frist inom vilken parterna ska yttra sig slutligt. </w:t>
      </w:r>
    </w:p>
    <w:p w14:paraId="0D6267CB" w14:textId="77777777" w:rsidR="0006229C" w:rsidDel="002D2F2A" w:rsidRDefault="0006229C" w:rsidP="0006229C">
      <w:pPr>
        <w:pStyle w:val="Brdtextmedindrag"/>
      </w:pPr>
    </w:p>
    <w:p w14:paraId="6A924288" w14:textId="77777777" w:rsidR="00A3259B" w:rsidRPr="00270ED0" w:rsidRDefault="00D32DA9" w:rsidP="00A3259B">
      <w:pPr>
        <w:pStyle w:val="Brdtext"/>
        <w:spacing w:line="200" w:lineRule="exact"/>
      </w:pPr>
      <w:r>
        <w:rPr>
          <w:b/>
        </w:rPr>
        <w:t>5</w:t>
      </w:r>
      <w:r>
        <w:rPr>
          <w:b/>
          <w:bCs/>
        </w:rPr>
        <w:t> </w:t>
      </w:r>
      <w:r w:rsidRPr="00522D6C">
        <w:rPr>
          <w:b/>
          <w:bCs/>
        </w:rPr>
        <w:t>§</w:t>
      </w:r>
      <w:r>
        <w:t>    E</w:t>
      </w:r>
      <w:r w:rsidRPr="00270ED0">
        <w:t xml:space="preserve">tt sammanträde </w:t>
      </w:r>
      <w:r>
        <w:t xml:space="preserve">ska hållas </w:t>
      </w:r>
      <w:r w:rsidRPr="00270ED0">
        <w:t xml:space="preserve">om det behövs. </w:t>
      </w:r>
    </w:p>
    <w:p w14:paraId="080F5CD0" w14:textId="77777777" w:rsidR="00A3259B" w:rsidRDefault="00926630" w:rsidP="00A3259B">
      <w:pPr>
        <w:pStyle w:val="Brdtext"/>
      </w:pPr>
    </w:p>
    <w:p w14:paraId="50683F46" w14:textId="77777777" w:rsidR="00A3259B" w:rsidRDefault="00D32DA9" w:rsidP="00A3259B">
      <w:pPr>
        <w:pStyle w:val="Brdtext"/>
      </w:pPr>
      <w:r>
        <w:t>Paragrafen reglerar förutsättningarna för att hålla sammanträde. Överväg</w:t>
      </w:r>
      <w:r>
        <w:softHyphen/>
        <w:t xml:space="preserve">andena </w:t>
      </w:r>
      <w:r w:rsidRPr="00152959">
        <w:t xml:space="preserve">finns i avsnitt </w:t>
      </w:r>
      <w:r>
        <w:t>5.3</w:t>
      </w:r>
      <w:r w:rsidRPr="00152959">
        <w:t>.</w:t>
      </w:r>
    </w:p>
    <w:p w14:paraId="4A50449C" w14:textId="77777777" w:rsidR="00A3259B" w:rsidRDefault="00D32DA9" w:rsidP="00A3259B">
      <w:pPr>
        <w:pStyle w:val="Brdtextmedindrag"/>
      </w:pPr>
      <w:r>
        <w:t>Skiljemannen ska hålla sammanträde med parterna om det behövs. S</w:t>
      </w:r>
      <w:r w:rsidRPr="00551411">
        <w:t>amman</w:t>
      </w:r>
      <w:r>
        <w:softHyphen/>
      </w:r>
      <w:r w:rsidRPr="00551411">
        <w:t>trädet utgör ett komplement till den i övrigt skriftliga hand</w:t>
      </w:r>
      <w:r>
        <w:softHyphen/>
      </w:r>
      <w:r w:rsidRPr="00551411">
        <w:t>lägg</w:t>
      </w:r>
      <w:r>
        <w:softHyphen/>
      </w:r>
      <w:r w:rsidRPr="00551411">
        <w:t>ningen</w:t>
      </w:r>
      <w:r>
        <w:t>. Möjligheten att hålla sammanträde syftar till att ge skilje</w:t>
      </w:r>
      <w:r>
        <w:softHyphen/>
        <w:t xml:space="preserve">mannen förutsättningar att handlägga tvisten på ett rättssäkert och effektivt sätt. </w:t>
      </w:r>
    </w:p>
    <w:p w14:paraId="0464E8E5" w14:textId="6C6C8AF1" w:rsidR="00A3259B" w:rsidRDefault="00D32DA9" w:rsidP="00A3259B">
      <w:pPr>
        <w:pStyle w:val="Brdtextmedindrag"/>
      </w:pPr>
      <w:r>
        <w:t>Det är skiljemannen som avgör om det finns behov av sammanträde. Vid bedömningen ska det vägas in att tvisten ska handläggas ändamåls</w:t>
      </w:r>
      <w:r>
        <w:softHyphen/>
        <w:t>enligt och snabbt (</w:t>
      </w:r>
      <w:r w:rsidR="00E27E0F">
        <w:t xml:space="preserve">se </w:t>
      </w:r>
      <w:r>
        <w:t>2 §). Eftersom utredningen i den typ av tvister som kan avgöras av en särskild skiljeman i regel är endast skriftlig, kan skilje</w:t>
      </w:r>
      <w:r>
        <w:softHyphen/>
        <w:t xml:space="preserve">mannen i de flesta fall avgöra en tvist utan sammanträde. I vissa fall kan dock sammanträde behöva hållas för att </w:t>
      </w:r>
      <w:r w:rsidRPr="00411BC8">
        <w:t>klarlägga tvistefrågorna. Om skiljemannen ska medla mellan parterna enligt 6 §, finns det ofta ett behov av ett sammanträde. Skulle båda parterna anse att det behövs ett samman</w:t>
      </w:r>
      <w:r w:rsidR="009478EA" w:rsidRPr="00411BC8">
        <w:softHyphen/>
      </w:r>
      <w:r w:rsidRPr="00411BC8">
        <w:t>träde, talar det starkt för att ett sådant ska hållas.</w:t>
      </w:r>
      <w:r>
        <w:t xml:space="preserve"> </w:t>
      </w:r>
    </w:p>
    <w:p w14:paraId="2E4752F6" w14:textId="074ABBC7" w:rsidR="00A3259B" w:rsidRDefault="00D32DA9" w:rsidP="00A3259B">
      <w:pPr>
        <w:pStyle w:val="Brdtextmedindrag"/>
      </w:pPr>
      <w:r>
        <w:t>Skiljemannen ska kalla parterna till sammanträdet. Något krav på del</w:t>
      </w:r>
      <w:r>
        <w:softHyphen/>
        <w:t xml:space="preserve">givning uppställs inte. Om en part uteblir från sammanträdet utgör det i sig inte hinder mot att </w:t>
      </w:r>
      <w:r w:rsidR="00BD2F42">
        <w:t xml:space="preserve">skiljemannen slutför </w:t>
      </w:r>
      <w:r>
        <w:t>handläggningen och</w:t>
      </w:r>
      <w:r w:rsidRPr="00BD2F42">
        <w:t xml:space="preserve"> </w:t>
      </w:r>
      <w:r w:rsidR="00BD2F42">
        <w:t xml:space="preserve">lämnar en </w:t>
      </w:r>
      <w:r w:rsidRPr="00BD2F42">
        <w:t xml:space="preserve">rekommendation </w:t>
      </w:r>
      <w:r w:rsidR="00C57448">
        <w:t xml:space="preserve">till parterna </w:t>
      </w:r>
      <w:r w:rsidRPr="00BD2F42">
        <w:t>enligt 9 §</w:t>
      </w:r>
      <w:r>
        <w:t>.</w:t>
      </w:r>
    </w:p>
    <w:p w14:paraId="014682EF" w14:textId="77777777" w:rsidR="00A3259B" w:rsidRPr="006052A0" w:rsidDel="002D2F2A" w:rsidRDefault="00926630" w:rsidP="00A3259B">
      <w:pPr>
        <w:pStyle w:val="Brdtextmedindrag"/>
      </w:pPr>
    </w:p>
    <w:p w14:paraId="0919BCF4" w14:textId="77777777" w:rsidR="00A3259B" w:rsidRPr="00270ED0" w:rsidRDefault="00D32DA9" w:rsidP="00A3259B">
      <w:pPr>
        <w:pStyle w:val="Brdtext"/>
        <w:spacing w:line="200" w:lineRule="exact"/>
      </w:pPr>
      <w:r>
        <w:rPr>
          <w:b/>
        </w:rPr>
        <w:t>6</w:t>
      </w:r>
      <w:r w:rsidRPr="00522D6C">
        <w:rPr>
          <w:b/>
          <w:bCs/>
        </w:rPr>
        <w:t> §</w:t>
      </w:r>
      <w:r>
        <w:t>    </w:t>
      </w:r>
      <w:r w:rsidRPr="00270ED0">
        <w:t xml:space="preserve">Om parterna begär </w:t>
      </w:r>
      <w:r w:rsidRPr="00127AD8">
        <w:t>det ska</w:t>
      </w:r>
      <w:r w:rsidRPr="00270ED0">
        <w:t xml:space="preserve"> skiljemannen medla mellan dem</w:t>
      </w:r>
      <w:r>
        <w:t>.</w:t>
      </w:r>
      <w:r w:rsidRPr="00270ED0">
        <w:t xml:space="preserve"> </w:t>
      </w:r>
    </w:p>
    <w:p w14:paraId="3B72A3F9" w14:textId="77777777" w:rsidR="00A3259B" w:rsidRPr="006052A0" w:rsidRDefault="00926630" w:rsidP="00A3259B">
      <w:pPr>
        <w:pStyle w:val="Brdtextmedindrag"/>
      </w:pPr>
    </w:p>
    <w:p w14:paraId="380969CD" w14:textId="77777777" w:rsidR="00A3259B" w:rsidRDefault="00D32DA9" w:rsidP="00A3259B">
      <w:pPr>
        <w:pStyle w:val="Brdtext"/>
      </w:pPr>
      <w:r>
        <w:t xml:space="preserve">I paragrafen anges förutsättningarna för att skiljemannen ska medla mellan parterna. Övervägandena </w:t>
      </w:r>
      <w:r w:rsidRPr="00152959">
        <w:t xml:space="preserve">finns i avsnitt </w:t>
      </w:r>
      <w:r>
        <w:t>5.3</w:t>
      </w:r>
      <w:r w:rsidRPr="00152959">
        <w:t>.</w:t>
      </w:r>
    </w:p>
    <w:p w14:paraId="5C2CB3A4" w14:textId="38ABF963" w:rsidR="00A3259B" w:rsidRDefault="00D32DA9" w:rsidP="00A3259B">
      <w:pPr>
        <w:pStyle w:val="Brdtextmedindrag"/>
      </w:pPr>
      <w:r w:rsidRPr="00C67DB5">
        <w:t xml:space="preserve">En förutsättning för att skiljemannen ska medla mellan parterna är att </w:t>
      </w:r>
      <w:r>
        <w:t xml:space="preserve">båda parter begär det. Det finns ingenting som hindrar att skiljemannen själv väcker frågan om medling med parterna. </w:t>
      </w:r>
      <w:r w:rsidRPr="00E60A56">
        <w:t>Syftet med medlingen är att parterna ska träffa en förhand</w:t>
      </w:r>
      <w:r>
        <w:softHyphen/>
      </w:r>
      <w:r w:rsidRPr="00E60A56">
        <w:t>lings</w:t>
      </w:r>
      <w:r>
        <w:softHyphen/>
      </w:r>
      <w:r w:rsidRPr="00E60A56">
        <w:t>överens</w:t>
      </w:r>
      <w:r>
        <w:softHyphen/>
      </w:r>
      <w:r w:rsidRPr="00E60A56">
        <w:t>kommelse i de frågor som tvisten rör.</w:t>
      </w:r>
      <w:r>
        <w:t xml:space="preserve"> Om parterna efter medling träffar en sådan överenskommelse, är skiljemannens uppdrag slutfört. </w:t>
      </w:r>
    </w:p>
    <w:p w14:paraId="0DFB66BF" w14:textId="1EB16D96" w:rsidR="00C67DB5" w:rsidRPr="00F555E4" w:rsidRDefault="00D32DA9" w:rsidP="00A3259B">
      <w:pPr>
        <w:pStyle w:val="Brdtextmedindrag"/>
        <w:rPr>
          <w:highlight w:val="yellow"/>
        </w:rPr>
      </w:pPr>
      <w:r w:rsidRPr="00C67DB5">
        <w:t>Lagen (2011:860) om medling i vissa privaträttsliga tvister är inte tillämplig vid skiljemannens medling.</w:t>
      </w:r>
    </w:p>
    <w:p w14:paraId="39F47012" w14:textId="77777777" w:rsidR="00A3259B" w:rsidRDefault="00926630" w:rsidP="00A3259B">
      <w:pPr>
        <w:pStyle w:val="Brdtextmedindrag"/>
      </w:pPr>
    </w:p>
    <w:p w14:paraId="717C460B" w14:textId="77777777" w:rsidR="00A3259B" w:rsidRDefault="00D32DA9" w:rsidP="00A3259B">
      <w:pPr>
        <w:pStyle w:val="Brdtext"/>
        <w:spacing w:line="200" w:lineRule="exact"/>
      </w:pPr>
      <w:r>
        <w:rPr>
          <w:b/>
        </w:rPr>
        <w:t>7</w:t>
      </w:r>
      <w:r w:rsidRPr="00522D6C">
        <w:rPr>
          <w:b/>
          <w:bCs/>
        </w:rPr>
        <w:t> §</w:t>
      </w:r>
      <w:r>
        <w:rPr>
          <w:i/>
          <w:iCs/>
        </w:rPr>
        <w:t>    </w:t>
      </w:r>
      <w:r w:rsidRPr="00320BF8">
        <w:t xml:space="preserve">Om en skiljeman handlägger två eller flera tvister som avser samma ort, får tvisterna handläggas </w:t>
      </w:r>
      <w:r>
        <w:t>tillsammans</w:t>
      </w:r>
      <w:r w:rsidRPr="00320BF8">
        <w:t xml:space="preserve"> om det begärs </w:t>
      </w:r>
      <w:r>
        <w:t xml:space="preserve">av en part </w:t>
      </w:r>
      <w:r w:rsidRPr="00320BF8">
        <w:t xml:space="preserve">och är lämpligt med hänsyn till de omständigheter </w:t>
      </w:r>
      <w:r>
        <w:t xml:space="preserve">och den utredning </w:t>
      </w:r>
      <w:r w:rsidRPr="00320BF8">
        <w:t xml:space="preserve">som parterna </w:t>
      </w:r>
      <w:r>
        <w:t xml:space="preserve">har </w:t>
      </w:r>
      <w:r w:rsidRPr="00320BF8">
        <w:t>åberopat.</w:t>
      </w:r>
    </w:p>
    <w:p w14:paraId="4797F63A" w14:textId="77777777" w:rsidR="00A3259B" w:rsidRPr="00320BF8" w:rsidRDefault="00926630" w:rsidP="00A3259B">
      <w:pPr>
        <w:pStyle w:val="Brdtextmedindrag"/>
        <w:ind w:firstLine="0"/>
      </w:pPr>
    </w:p>
    <w:p w14:paraId="2BCDEE02" w14:textId="36528181" w:rsidR="00A3259B" w:rsidRPr="00DE0DA8" w:rsidRDefault="00D32DA9" w:rsidP="00A3259B">
      <w:pPr>
        <w:pStyle w:val="Brdtext"/>
      </w:pPr>
      <w:r>
        <w:t>I paragrafen anges villkor</w:t>
      </w:r>
      <w:r w:rsidR="00C57448">
        <w:t>en</w:t>
      </w:r>
      <w:r>
        <w:t xml:space="preserve"> </w:t>
      </w:r>
      <w:r w:rsidR="00C57448">
        <w:t xml:space="preserve">för att </w:t>
      </w:r>
      <w:r>
        <w:t xml:space="preserve">flera tvister </w:t>
      </w:r>
      <w:r w:rsidR="00C57448">
        <w:t xml:space="preserve">ska </w:t>
      </w:r>
      <w:r>
        <w:t>få handläggas till</w:t>
      </w:r>
      <w:r>
        <w:softHyphen/>
        <w:t>sam</w:t>
      </w:r>
      <w:r>
        <w:softHyphen/>
        <w:t xml:space="preserve">mans. Övervägandena finns i </w:t>
      </w:r>
      <w:r w:rsidRPr="00152959">
        <w:t xml:space="preserve">avsnitt </w:t>
      </w:r>
      <w:r>
        <w:t>5.3</w:t>
      </w:r>
      <w:r w:rsidRPr="00152959">
        <w:t>.</w:t>
      </w:r>
    </w:p>
    <w:p w14:paraId="16307B86" w14:textId="4ACB1EA2" w:rsidR="00A3259B" w:rsidRDefault="00D32DA9" w:rsidP="00A3259B">
      <w:pPr>
        <w:pStyle w:val="Brdtextmedindrag"/>
      </w:pPr>
      <w:r>
        <w:t>En första förutsättning för att flera tvister ska få handläggas tillsammans, är att hyresnämnden har utsett samma person att vara skiljeman i tvisterna (jfr kommentaren till 23 a § hyresförhandlings</w:t>
      </w:r>
      <w:r>
        <w:softHyphen/>
        <w:t>lagen [1978:304]). Det krävs också att tvis</w:t>
      </w:r>
      <w:r>
        <w:softHyphen/>
        <w:t>terna avser samma ort. Begreppet ort har samma innebörd som enligt 12 kap. 55 § andra stycket jordabalken, dvs. det är samma begrepp som det som används vid en jämförelse mellan lägenheter inom ramen för en bruks</w:t>
      </w:r>
      <w:r>
        <w:softHyphen/>
        <w:t>värdesprövning.</w:t>
      </w:r>
    </w:p>
    <w:p w14:paraId="5CFF9161" w14:textId="42D3ABD4" w:rsidR="00A3259B" w:rsidRDefault="00D32DA9" w:rsidP="00A3259B">
      <w:pPr>
        <w:pStyle w:val="Brdtextmedindrag"/>
      </w:pPr>
      <w:r>
        <w:t>Det krävs vidare att åtminstone en av parterna begär att tvisterna hand</w:t>
      </w:r>
      <w:r>
        <w:softHyphen/>
        <w:t>läggs tillsammans. En sådan handläggning ska också vara lämplig med hänsyn till de omständigheter och den utredning som åberopats i de olika tvisterna</w:t>
      </w:r>
      <w:r w:rsidR="00C57448">
        <w:t>,</w:t>
      </w:r>
      <w:r>
        <w:t xml:space="preserve"> på både hyresgäst- och hyres</w:t>
      </w:r>
      <w:r>
        <w:softHyphen/>
        <w:t>värdssidan. Vid bedömningen ska hänsyn tas till främst de effektivitets</w:t>
      </w:r>
      <w:r>
        <w:softHyphen/>
        <w:t>vinster och process</w:t>
      </w:r>
      <w:r>
        <w:softHyphen/>
        <w:t>ekonomiska fördelar för parterna som det kan medföra att handlägga flera tvister till</w:t>
      </w:r>
      <w:r>
        <w:softHyphen/>
        <w:t>sammans när tvisterna är mycket likartade. Om exempelvis parterna är desamma i flera parallella förhandlingstvister, eller flera parter i olika förhandlingstvister företräds av samma ombud,</w:t>
      </w:r>
      <w:r w:rsidRPr="007F3CC8">
        <w:t xml:space="preserve"> </w:t>
      </w:r>
      <w:r>
        <w:t xml:space="preserve">och i huvudsak samma omständigheter och utredning åberopats i de olika tvisterna, kan det finnas fördelar med att handlägga tvisterna tillsammans. </w:t>
      </w:r>
    </w:p>
    <w:p w14:paraId="53791DF0" w14:textId="09389AAB" w:rsidR="00A3259B" w:rsidRPr="00203A09" w:rsidRDefault="00D32DA9" w:rsidP="00A3259B">
      <w:pPr>
        <w:pStyle w:val="Brdtextmedindrag"/>
        <w:rPr>
          <w:spacing w:val="-2"/>
        </w:rPr>
      </w:pPr>
      <w:r>
        <w:t xml:space="preserve">Det är skiljemannen som avgör om det är </w:t>
      </w:r>
      <w:r w:rsidRPr="00AD6C0A">
        <w:rPr>
          <w:spacing w:val="-2"/>
        </w:rPr>
        <w:t>lämplig</w:t>
      </w:r>
      <w:r>
        <w:rPr>
          <w:spacing w:val="-2"/>
        </w:rPr>
        <w:t>t att handlägga tvisterna tillsammans</w:t>
      </w:r>
      <w:r w:rsidRPr="00AD6C0A">
        <w:rPr>
          <w:spacing w:val="-2"/>
        </w:rPr>
        <w:t xml:space="preserve"> eller inte. </w:t>
      </w:r>
      <w:r>
        <w:rPr>
          <w:spacing w:val="-2"/>
        </w:rPr>
        <w:t>Som underlag för bedömningen ska skiljemannen inhämta</w:t>
      </w:r>
      <w:r w:rsidRPr="00AD6C0A">
        <w:rPr>
          <w:spacing w:val="-2"/>
        </w:rPr>
        <w:t xml:space="preserve"> </w:t>
      </w:r>
      <w:r>
        <w:rPr>
          <w:spacing w:val="-2"/>
        </w:rPr>
        <w:t>parternas</w:t>
      </w:r>
      <w:r w:rsidRPr="00E0024E">
        <w:t xml:space="preserve"> </w:t>
      </w:r>
      <w:r w:rsidRPr="00243E6A">
        <w:rPr>
          <w:spacing w:val="-2"/>
        </w:rPr>
        <w:t>upp</w:t>
      </w:r>
      <w:r w:rsidRPr="00243E6A">
        <w:rPr>
          <w:spacing w:val="-2"/>
        </w:rPr>
        <w:softHyphen/>
        <w:t>fattning</w:t>
      </w:r>
      <w:r>
        <w:rPr>
          <w:spacing w:val="-2"/>
        </w:rPr>
        <w:t>ar</w:t>
      </w:r>
      <w:r w:rsidRPr="00243E6A">
        <w:rPr>
          <w:spacing w:val="-2"/>
        </w:rPr>
        <w:t xml:space="preserve"> i frågan.</w:t>
      </w:r>
      <w:r>
        <w:rPr>
          <w:spacing w:val="-2"/>
        </w:rPr>
        <w:t xml:space="preserve"> Skiljemannen ska </w:t>
      </w:r>
      <w:r w:rsidRPr="00243E6A">
        <w:rPr>
          <w:spacing w:val="-2"/>
        </w:rPr>
        <w:t xml:space="preserve">beakta </w:t>
      </w:r>
      <w:r>
        <w:rPr>
          <w:spacing w:val="-2"/>
        </w:rPr>
        <w:t>even</w:t>
      </w:r>
      <w:r>
        <w:rPr>
          <w:spacing w:val="-2"/>
        </w:rPr>
        <w:softHyphen/>
        <w:t>tuella</w:t>
      </w:r>
      <w:r w:rsidRPr="00243E6A">
        <w:rPr>
          <w:spacing w:val="-2"/>
        </w:rPr>
        <w:t xml:space="preserve"> invändningar </w:t>
      </w:r>
      <w:r>
        <w:rPr>
          <w:spacing w:val="-2"/>
        </w:rPr>
        <w:t xml:space="preserve">som görs </w:t>
      </w:r>
      <w:r w:rsidRPr="00243E6A">
        <w:rPr>
          <w:spacing w:val="-2"/>
        </w:rPr>
        <w:t xml:space="preserve">mot </w:t>
      </w:r>
      <w:r>
        <w:rPr>
          <w:spacing w:val="-2"/>
        </w:rPr>
        <w:t>att tvisterna handläggs tillsammans</w:t>
      </w:r>
      <w:r>
        <w:t xml:space="preserve"> och bedöma om fördelarna med en sådan handlägg</w:t>
      </w:r>
      <w:r>
        <w:softHyphen/>
        <w:t>ning väger tyngre än de nackdelar som detta kan innebära. Om parterna är överens om att det är lämpligt att handlägga tvisterna tillsammans, krävs starka skäl för att skilje</w:t>
      </w:r>
      <w:r>
        <w:softHyphen/>
        <w:t xml:space="preserve">mannen ska gå emot parternas vilja. </w:t>
      </w:r>
    </w:p>
    <w:p w14:paraId="687E6903" w14:textId="3CEBBDFB" w:rsidR="00A3259B" w:rsidRDefault="00D32DA9" w:rsidP="00A3259B">
      <w:pPr>
        <w:pStyle w:val="Brdtextmedindrag"/>
      </w:pPr>
      <w:r>
        <w:t xml:space="preserve">Att tvisterna handläggs tillsammans innebär bl.a. att skiljemannen kan förelägga parterna i de olika tvisterna att yttra sig vid samma tillfälle och, om det finns behov av det, hålla ett för tvisterna gemensamt sammanträde. Tvisterna måste fortfarande bedömas individuellt, med beaktande av de omständigheter och den utredning som åberopats i respektive tvist, och en separat </w:t>
      </w:r>
      <w:r w:rsidRPr="002A3C06">
        <w:t>rekommen</w:t>
      </w:r>
      <w:r w:rsidRPr="002A3C06">
        <w:softHyphen/>
        <w:t xml:space="preserve">dation ska </w:t>
      </w:r>
      <w:r>
        <w:t>lämnas</w:t>
      </w:r>
      <w:r w:rsidRPr="002A3C06">
        <w:t xml:space="preserve"> för varje tvist</w:t>
      </w:r>
      <w:r>
        <w:t xml:space="preserve"> (se även kommentaren till 9 §)</w:t>
      </w:r>
      <w:r w:rsidRPr="002A3C06">
        <w:t xml:space="preserve">. </w:t>
      </w:r>
    </w:p>
    <w:p w14:paraId="3AE41875" w14:textId="77777777" w:rsidR="0006229C" w:rsidRDefault="0006229C" w:rsidP="00A3259B">
      <w:pPr>
        <w:pStyle w:val="Brdtextmedindrag"/>
      </w:pPr>
    </w:p>
    <w:p w14:paraId="1EBC2181" w14:textId="77777777" w:rsidR="00A3259B" w:rsidRDefault="00D32DA9" w:rsidP="00A3259B">
      <w:pPr>
        <w:pStyle w:val="Brdtext"/>
        <w:spacing w:line="200" w:lineRule="exact"/>
      </w:pPr>
      <w:r w:rsidRPr="005E21E1">
        <w:rPr>
          <w:b/>
        </w:rPr>
        <w:t>8</w:t>
      </w:r>
      <w:r w:rsidRPr="005E21E1">
        <w:rPr>
          <w:b/>
          <w:bCs/>
        </w:rPr>
        <w:t> §</w:t>
      </w:r>
      <w:r>
        <w:t xml:space="preserve">    Om parterna begär det ska skiljemannen anlita en ekonomisk expert att biträda honom eller henne. </w:t>
      </w:r>
      <w:bookmarkStart w:id="55" w:name="_Hlk101969905"/>
      <w:r>
        <w:t>Skiljemannen får även i annat fall anlita en sådan expert, om det kan antas vara till fördel för prövningen</w:t>
      </w:r>
      <w:bookmarkEnd w:id="55"/>
      <w:r>
        <w:t>.</w:t>
      </w:r>
    </w:p>
    <w:p w14:paraId="325E1E4B" w14:textId="77777777" w:rsidR="00A3259B" w:rsidRPr="00303A13" w:rsidRDefault="00926630" w:rsidP="00A3259B">
      <w:pPr>
        <w:pStyle w:val="Brdtextmedindrag"/>
        <w:ind w:firstLine="0"/>
      </w:pPr>
    </w:p>
    <w:p w14:paraId="5FBCE136" w14:textId="77777777" w:rsidR="00A3259B" w:rsidRDefault="00D32DA9" w:rsidP="00A3259B">
      <w:pPr>
        <w:pStyle w:val="Brdtext"/>
      </w:pPr>
      <w:r>
        <w:t>I paragrafen regleras förutsättningarna för en skiljeman att anlita en ekono</w:t>
      </w:r>
      <w:r>
        <w:softHyphen/>
        <w:t xml:space="preserve">misk expert. Övervägandena finns i </w:t>
      </w:r>
      <w:r w:rsidRPr="00152959">
        <w:t xml:space="preserve">avsnitt </w:t>
      </w:r>
      <w:r>
        <w:t>5.3</w:t>
      </w:r>
      <w:r w:rsidRPr="00152959">
        <w:t>.</w:t>
      </w:r>
    </w:p>
    <w:p w14:paraId="6C18B6C5" w14:textId="77777777" w:rsidR="00A3259B" w:rsidRPr="003C43E9" w:rsidRDefault="00D32DA9" w:rsidP="00A3259B">
      <w:pPr>
        <w:pStyle w:val="Brdtextmedindrag"/>
      </w:pPr>
      <w:r>
        <w:t>För att vara lämplig för uppdraget ska en skiljeman som ut</w:t>
      </w:r>
      <w:r>
        <w:softHyphen/>
        <w:t>gångs</w:t>
      </w:r>
      <w:r>
        <w:softHyphen/>
        <w:t xml:space="preserve">punkt ha kompetens på hyresrättens område (se kommentaren till </w:t>
      </w:r>
      <w:r w:rsidRPr="00535326">
        <w:t>23 b §</w:t>
      </w:r>
      <w:r>
        <w:t xml:space="preserve"> hyres</w:t>
      </w:r>
      <w:r>
        <w:softHyphen/>
        <w:t>för</w:t>
      </w:r>
      <w:r>
        <w:softHyphen/>
        <w:t>hand</w:t>
      </w:r>
      <w:r>
        <w:softHyphen/>
        <w:t xml:space="preserve">lingslagen [1978:304]). Eftersom prövningen av den typ av tvister som kan avgöras av en skiljeman ofta innefattar ekonomiska bedömningar, kan skiljemannen i vissa fall behöva biträde av en expert med ekonomisk sakkunskap. </w:t>
      </w:r>
    </w:p>
    <w:p w14:paraId="0B28A1D3" w14:textId="2911D6B1" w:rsidR="00A3259B" w:rsidRDefault="00D32DA9" w:rsidP="00A3259B">
      <w:pPr>
        <w:pStyle w:val="Brdtextmedindrag"/>
      </w:pPr>
      <w:r>
        <w:t>Skiljemannen ska anlita en ekonomisk expert</w:t>
      </w:r>
      <w:r w:rsidRPr="00425A1A">
        <w:t xml:space="preserve"> </w:t>
      </w:r>
      <w:r>
        <w:t xml:space="preserve">om båda parter begär det. I andra fall </w:t>
      </w:r>
      <w:r w:rsidRPr="00DE1050">
        <w:t xml:space="preserve">får skiljemannen anlita en sådan expert om det kan antas vara till fördel för prövningen. </w:t>
      </w:r>
      <w:r w:rsidRPr="000F5ACD">
        <w:t xml:space="preserve">I många fall borde dock </w:t>
      </w:r>
      <w:r w:rsidRPr="003C43E9">
        <w:t xml:space="preserve">skiljemannen </w:t>
      </w:r>
      <w:r>
        <w:t xml:space="preserve">kunna </w:t>
      </w:r>
      <w:r w:rsidRPr="003C43E9">
        <w:t>göra de bedömningar som krävs utan biträde av en ekonomisk expert.</w:t>
      </w:r>
      <w:r>
        <w:t xml:space="preserve"> Exempelvis kan parterna ha gett in skriftliga utlåtanden från ekonomiskt sakkunniga som ger skiljemannen tillräckligt underlag för bedömningen. Om båda parter motsätter sig att en ekonomisk expert anlitas, krävs det starka skäl för att skiljemannen </w:t>
      </w:r>
      <w:r w:rsidRPr="000F5ACD">
        <w:t>ändå ska anlita en sådan</w:t>
      </w:r>
      <w:r>
        <w:t>.</w:t>
      </w:r>
    </w:p>
    <w:p w14:paraId="30D4D1AD" w14:textId="7FB8A4B3" w:rsidR="00A3259B" w:rsidRDefault="00D32DA9" w:rsidP="00A3259B">
      <w:pPr>
        <w:pStyle w:val="Brdtextmedindrag"/>
      </w:pPr>
      <w:r>
        <w:t xml:space="preserve">Skiljemannen avgör vilken typ av ekonomisk kompetens som experten ska ha, med beaktande av de omständigheter och den utredning som har åberopats av parterna, och vem som ska utses till expert. Det är normalt lämpligt att skiljemannen ger parterna möjlighet att lämna synpunkter på valet av expert. Om parterna är överens om vem som ska utses bör den personen i regel väljas. </w:t>
      </w:r>
    </w:p>
    <w:p w14:paraId="6F7CB243" w14:textId="0B96BDC5" w:rsidR="00A3259B" w:rsidRDefault="00D32DA9" w:rsidP="00A3259B">
      <w:pPr>
        <w:pStyle w:val="Brdtextmedindrag"/>
      </w:pPr>
      <w:r>
        <w:t>En ekonomisk experts uppgift är endast att biträda skiljemannen och experten deltar inte i pröv</w:t>
      </w:r>
      <w:r>
        <w:softHyphen/>
        <w:t>ningen av tvisten. Experten är inte heller en sådan sakkunnig vars uppgifter utgör ett bevis. Expertens roll är att under</w:t>
      </w:r>
      <w:r>
        <w:softHyphen/>
        <w:t xml:space="preserve">lätta för skiljemannen att tillgodogöra sig det material som parterna har lagt fram. Experten ska inte göra någon egen bedömning av hur tvisten ska </w:t>
      </w:r>
      <w:r w:rsidR="00C57448">
        <w:t>lösas</w:t>
      </w:r>
      <w:r>
        <w:t xml:space="preserve">. </w:t>
      </w:r>
    </w:p>
    <w:p w14:paraId="1DCF9B12" w14:textId="31D5027D" w:rsidR="00A3259B" w:rsidRDefault="00D32DA9" w:rsidP="00A3259B">
      <w:pPr>
        <w:pStyle w:val="Brdtextmedindrag"/>
      </w:pPr>
      <w:r>
        <w:t>En ekonomisk expert har rätt till ersättning av skiljemannen. Ersättning</w:t>
      </w:r>
      <w:r w:rsidR="004B3468">
        <w:softHyphen/>
      </w:r>
      <w:r>
        <w:t xml:space="preserve">en är ett utlägg för skiljemannen som han eller hon har rätt till ersättning för av parterna (se kommentaren till 12 §). </w:t>
      </w:r>
    </w:p>
    <w:p w14:paraId="407CB637" w14:textId="3EC195F4" w:rsidR="00A3259B" w:rsidRDefault="00D32DA9" w:rsidP="00A3259B">
      <w:pPr>
        <w:pStyle w:val="Rubrik4utannumrering"/>
      </w:pPr>
      <w:r>
        <w:t>Prövningen av en tvist</w:t>
      </w:r>
    </w:p>
    <w:p w14:paraId="0B672A0F" w14:textId="77777777" w:rsidR="00A3259B" w:rsidRDefault="00D32DA9" w:rsidP="00A3259B">
      <w:pPr>
        <w:pStyle w:val="Brdtext"/>
        <w:spacing w:line="200" w:lineRule="exact"/>
      </w:pPr>
      <w:r w:rsidRPr="00A21F50">
        <w:rPr>
          <w:b/>
        </w:rPr>
        <w:t>9</w:t>
      </w:r>
      <w:r w:rsidRPr="00A21F50">
        <w:rPr>
          <w:b/>
          <w:bCs/>
        </w:rPr>
        <w:t> §</w:t>
      </w:r>
      <w:r>
        <w:t>    S</w:t>
      </w:r>
      <w:r w:rsidRPr="00270ED0">
        <w:t>kiljemannen avgör tvist</w:t>
      </w:r>
      <w:r>
        <w:t>en</w:t>
      </w:r>
      <w:r w:rsidRPr="00270ED0">
        <w:t xml:space="preserve"> genom en </w:t>
      </w:r>
      <w:r>
        <w:t xml:space="preserve">skriftlig </w:t>
      </w:r>
      <w:r w:rsidRPr="00270ED0">
        <w:t>rekommen</w:t>
      </w:r>
      <w:r>
        <w:softHyphen/>
      </w:r>
      <w:r w:rsidRPr="00270ED0">
        <w:t xml:space="preserve">dation till parterna. </w:t>
      </w:r>
    </w:p>
    <w:p w14:paraId="0FC53F45" w14:textId="2B814D56" w:rsidR="00A3259B" w:rsidRPr="00270ED0" w:rsidRDefault="00D32DA9" w:rsidP="00A3259B">
      <w:pPr>
        <w:pStyle w:val="Brdtextmedindrag"/>
        <w:spacing w:line="200" w:lineRule="exact"/>
      </w:pPr>
      <w:r w:rsidRPr="00270ED0">
        <w:t xml:space="preserve">En rekommendation ska </w:t>
      </w:r>
      <w:r>
        <w:t>meddelas</w:t>
      </w:r>
      <w:r w:rsidRPr="00270ED0">
        <w:t xml:space="preserve"> parterna senast sex veckor efter det att hyresnämnden utsåg skiljemannen. Om det finns särskilda skäl, får en rekommen</w:t>
      </w:r>
      <w:r>
        <w:softHyphen/>
      </w:r>
      <w:r w:rsidRPr="00270ED0">
        <w:t xml:space="preserve">dation </w:t>
      </w:r>
      <w:r>
        <w:t>dock meddelas</w:t>
      </w:r>
      <w:r w:rsidRPr="00270ED0">
        <w:t xml:space="preserve"> senare.</w:t>
      </w:r>
    </w:p>
    <w:p w14:paraId="1D18E7ED" w14:textId="77777777" w:rsidR="00A3259B" w:rsidRDefault="00926630" w:rsidP="00A3259B">
      <w:pPr>
        <w:pStyle w:val="Brdtext"/>
      </w:pPr>
    </w:p>
    <w:p w14:paraId="5F8628DE" w14:textId="77777777" w:rsidR="00A3259B" w:rsidRDefault="00D32DA9" w:rsidP="00A3259B">
      <w:pPr>
        <w:pStyle w:val="Brdtext"/>
      </w:pPr>
      <w:r>
        <w:t>I paragrafen finns bestämmelser om skiljemannens avgö</w:t>
      </w:r>
      <w:r>
        <w:softHyphen/>
        <w:t xml:space="preserve">rande av tvisten. Övervägandena </w:t>
      </w:r>
      <w:r w:rsidRPr="00152959">
        <w:t xml:space="preserve">finns i avsnitt </w:t>
      </w:r>
      <w:r>
        <w:t>5.1 och 5.3</w:t>
      </w:r>
      <w:r w:rsidRPr="00152959">
        <w:t>.</w:t>
      </w:r>
      <w:r>
        <w:t xml:space="preserve"> </w:t>
      </w:r>
    </w:p>
    <w:p w14:paraId="38DAA836" w14:textId="68E00E16" w:rsidR="00A3259B" w:rsidRDefault="00D32DA9" w:rsidP="00A3259B">
      <w:pPr>
        <w:pStyle w:val="Brdtextmedindrag"/>
      </w:pPr>
      <w:r>
        <w:t xml:space="preserve">Enligt </w:t>
      </w:r>
      <w:r w:rsidRPr="00FF4DF4">
        <w:rPr>
          <w:i/>
          <w:iCs/>
        </w:rPr>
        <w:t>första stycket</w:t>
      </w:r>
      <w:r>
        <w:t xml:space="preserve"> avgör skiljemannen en tvist genom en rekommen</w:t>
      </w:r>
      <w:r>
        <w:softHyphen/>
        <w:t xml:space="preserve">dation till parterna. Av rekommendationen ska </w:t>
      </w:r>
      <w:r w:rsidRPr="000E0374">
        <w:t xml:space="preserve">framgå </w:t>
      </w:r>
      <w:r>
        <w:t>den ändring av hyres</w:t>
      </w:r>
      <w:r>
        <w:softHyphen/>
        <w:t xml:space="preserve">nivån som skiljemannen har kommit fram till och den tidpunkt från vilken hyresändringen ska gälla. </w:t>
      </w:r>
      <w:r w:rsidRPr="00320BF8">
        <w:t>Beroende på hur parterna har utformat sina yrkanden</w:t>
      </w:r>
      <w:r>
        <w:t>,</w:t>
      </w:r>
      <w:r w:rsidRPr="00320BF8">
        <w:t xml:space="preserve"> kan rekommendationen innebära att hyran ska höjas med en viss procentsats för de lägenheter som omfattas av en förhand</w:t>
      </w:r>
      <w:r>
        <w:softHyphen/>
      </w:r>
      <w:r w:rsidRPr="00320BF8">
        <w:t>lings</w:t>
      </w:r>
      <w:r>
        <w:softHyphen/>
      </w:r>
      <w:r w:rsidRPr="00320BF8">
        <w:t>ord</w:t>
      </w:r>
      <w:r>
        <w:softHyphen/>
      </w:r>
      <w:r w:rsidRPr="00320BF8">
        <w:t xml:space="preserve">ning eller </w:t>
      </w:r>
      <w:r>
        <w:t>att</w:t>
      </w:r>
      <w:r w:rsidRPr="00320BF8">
        <w:t xml:space="preserve"> </w:t>
      </w:r>
      <w:r w:rsidR="00E95234">
        <w:t xml:space="preserve">det anges </w:t>
      </w:r>
      <w:r w:rsidRPr="00320BF8">
        <w:t xml:space="preserve">en till beloppet bestämd </w:t>
      </w:r>
      <w:r w:rsidRPr="000E0374">
        <w:t xml:space="preserve">hyra som ska gälla för </w:t>
      </w:r>
      <w:r>
        <w:t xml:space="preserve">varje </w:t>
      </w:r>
      <w:r w:rsidRPr="000E0374">
        <w:t>lägenhet.</w:t>
      </w:r>
      <w:r>
        <w:t xml:space="preserve"> Om inte parterna har kommit överens om annat, förutsätts skilje</w:t>
      </w:r>
      <w:r>
        <w:softHyphen/>
        <w:t>mannen inte ange några skäl för sina slutsatser (se även 10 § om skilje</w:t>
      </w:r>
      <w:r>
        <w:softHyphen/>
        <w:t>mannens prövning av tvisten).</w:t>
      </w:r>
    </w:p>
    <w:p w14:paraId="3773F81C" w14:textId="76894379" w:rsidR="00A3259B" w:rsidRDefault="00D32DA9" w:rsidP="00A3259B">
      <w:pPr>
        <w:pStyle w:val="Brdtextmedindrag"/>
      </w:pPr>
      <w:r w:rsidRPr="007A3AA3">
        <w:t xml:space="preserve">Om skiljemannen har handlagt flera tvister </w:t>
      </w:r>
      <w:r>
        <w:t>tillsammans</w:t>
      </w:r>
      <w:r w:rsidRPr="007A3AA3">
        <w:t xml:space="preserve"> enligt </w:t>
      </w:r>
      <w:r>
        <w:t>7 </w:t>
      </w:r>
      <w:r w:rsidRPr="007A3AA3">
        <w:t xml:space="preserve">§ ska en separat rekommendation </w:t>
      </w:r>
      <w:r w:rsidR="00C57448">
        <w:t>lämnas</w:t>
      </w:r>
      <w:r w:rsidRPr="007A3AA3">
        <w:t xml:space="preserve"> för var och en av tvisterna.</w:t>
      </w:r>
    </w:p>
    <w:p w14:paraId="77021180" w14:textId="6A52A720" w:rsidR="00A3259B" w:rsidRDefault="00D32DA9" w:rsidP="00A3259B">
      <w:pPr>
        <w:pStyle w:val="Brdtextmedindrag"/>
      </w:pPr>
      <w:r>
        <w:t>Skiljemannens rekommendation har endast verkan mellan parterna och kan inte verkställas exekutivt. I 11 § regleras parternas skyl</w:t>
      </w:r>
      <w:r>
        <w:softHyphen/>
        <w:t>dighet att omsätta en rekom</w:t>
      </w:r>
      <w:r>
        <w:softHyphen/>
        <w:t>mendation i en förhandlings</w:t>
      </w:r>
      <w:r>
        <w:softHyphen/>
        <w:t>överens</w:t>
      </w:r>
      <w:r>
        <w:softHyphen/>
        <w:t xml:space="preserve">kommelse. </w:t>
      </w:r>
    </w:p>
    <w:p w14:paraId="256658B5" w14:textId="77777777" w:rsidR="00A3259B" w:rsidRDefault="00D32DA9" w:rsidP="00A3259B">
      <w:pPr>
        <w:pStyle w:val="Brdtextmedindrag"/>
      </w:pPr>
      <w:r>
        <w:t>En</w:t>
      </w:r>
      <w:r w:rsidRPr="00FA38C7">
        <w:t xml:space="preserve"> rekommendation kan inte överklagas</w:t>
      </w:r>
      <w:r>
        <w:t xml:space="preserve"> och </w:t>
      </w:r>
      <w:r w:rsidRPr="00FA38C7">
        <w:t>kan inte heller angripas genom en talan om ogiltighet eller klander på det sätt som gäller för skilje</w:t>
      </w:r>
      <w:r>
        <w:softHyphen/>
      </w:r>
      <w:r w:rsidRPr="00FA38C7">
        <w:t>domar enligt lagen (1999:116) om skiljeförfarande (jfr 33 och 34</w:t>
      </w:r>
      <w:r>
        <w:t> </w:t>
      </w:r>
      <w:r w:rsidRPr="00FA38C7">
        <w:t xml:space="preserve">§§ </w:t>
      </w:r>
      <w:r>
        <w:t xml:space="preserve">i den </w:t>
      </w:r>
      <w:r w:rsidRPr="00FA38C7">
        <w:t>lagen).</w:t>
      </w:r>
    </w:p>
    <w:p w14:paraId="6265DF4F" w14:textId="73900CB5" w:rsidR="00A3259B" w:rsidRDefault="00D32DA9" w:rsidP="00A3259B">
      <w:pPr>
        <w:pStyle w:val="Brdtextmedindrag"/>
      </w:pPr>
      <w:r>
        <w:t>När rekommendationen har meddelats parterna är skiljemannens upp</w:t>
      </w:r>
      <w:r>
        <w:softHyphen/>
        <w:t>drag slutfört. Skiljemannens uppdrag är också slutfört om parterna innan en rekommendation lämnats har nått en förhandlingsöverenskommelse enligt 19 § hyresförhand</w:t>
      </w:r>
      <w:r>
        <w:softHyphen/>
        <w:t>lingslagen (1978:304) i den fråga som tvisten rör</w:t>
      </w:r>
      <w:r w:rsidR="00E95234">
        <w:t>,</w:t>
      </w:r>
      <w:r>
        <w:t xml:space="preserve"> eller om parterna i någon annan ordning har kommit överens om att avsluta skiljemannens uppdrag.</w:t>
      </w:r>
    </w:p>
    <w:p w14:paraId="7934C571" w14:textId="4F593434" w:rsidR="00A3259B" w:rsidRDefault="00D32DA9" w:rsidP="00A3259B">
      <w:pPr>
        <w:pStyle w:val="Brdtextmedindrag"/>
      </w:pPr>
      <w:r>
        <w:t xml:space="preserve">Av </w:t>
      </w:r>
      <w:r>
        <w:rPr>
          <w:i/>
          <w:iCs/>
        </w:rPr>
        <w:t>andra</w:t>
      </w:r>
      <w:r w:rsidRPr="00270ED0">
        <w:rPr>
          <w:i/>
          <w:iCs/>
        </w:rPr>
        <w:t xml:space="preserve"> stycket</w:t>
      </w:r>
      <w:r>
        <w:t xml:space="preserve"> framgår att skiljemannens rekommendation ska meddelas parterna senast sex veckor efter det att hyres</w:t>
      </w:r>
      <w:r>
        <w:softHyphen/>
        <w:t>nämn</w:t>
      </w:r>
      <w:r>
        <w:softHyphen/>
        <w:t>den utsåg skiljemannen. Skiljemannen får dock meddela rekommendationen senare om han eller hon bedömer att det finns särskilda skäl. Så kan vara fallet exempelvis om skiljemannen har medlat mellan parterna. Det kan även finnas särskilda skäl om parterna vid tidpunkten när rekommendationen ska meddelas är nära att träffa en överens</w:t>
      </w:r>
      <w:r>
        <w:softHyphen/>
        <w:t>kommelse och behöver ytter</w:t>
      </w:r>
      <w:r>
        <w:softHyphen/>
        <w:t xml:space="preserve">ligare tid för förhandling. </w:t>
      </w:r>
      <w:r w:rsidRPr="004761A4">
        <w:t xml:space="preserve">Ett annat fall är att </w:t>
      </w:r>
      <w:r>
        <w:t>en part inte har inkommit med underlag som skiljemannen behöver för sin prövning och parten har haft giltig ursäkt för det. Det förhållandet att en skiljeman har entledigats och en ny skiljeman utsetts innebär inte att en ny sexveckorsfrist börjar löpa. Däremot kan ett sådant byte av skiljeman motivera att rekommen</w:t>
      </w:r>
      <w:r w:rsidR="000B64AB">
        <w:softHyphen/>
      </w:r>
      <w:r>
        <w:t>dationen meddelas efter fristens utgång.</w:t>
      </w:r>
    </w:p>
    <w:p w14:paraId="788787E5" w14:textId="77777777" w:rsidR="00A3259B" w:rsidRDefault="00926630" w:rsidP="00A3259B">
      <w:pPr>
        <w:pStyle w:val="Brdtextmedindrag"/>
      </w:pPr>
    </w:p>
    <w:p w14:paraId="0275422C" w14:textId="2DB100A6" w:rsidR="00A3259B" w:rsidRDefault="00D32DA9" w:rsidP="00A3259B">
      <w:pPr>
        <w:pStyle w:val="Brdtext"/>
        <w:spacing w:line="200" w:lineRule="exact"/>
      </w:pPr>
      <w:r w:rsidRPr="00830FE0">
        <w:rPr>
          <w:b/>
        </w:rPr>
        <w:t>10</w:t>
      </w:r>
      <w:r w:rsidRPr="00830FE0">
        <w:rPr>
          <w:b/>
          <w:bCs/>
        </w:rPr>
        <w:t> §</w:t>
      </w:r>
      <w:r>
        <w:t>    S</w:t>
      </w:r>
      <w:r w:rsidRPr="00270ED0">
        <w:t xml:space="preserve">kiljemannen ska </w:t>
      </w:r>
      <w:r>
        <w:t>pröva</w:t>
      </w:r>
      <w:r w:rsidRPr="00270ED0">
        <w:t xml:space="preserve"> </w:t>
      </w:r>
      <w:r>
        <w:t>tvisten</w:t>
      </w:r>
      <w:r w:rsidRPr="00BF60CB">
        <w:t xml:space="preserve"> utifrån</w:t>
      </w:r>
      <w:r w:rsidRPr="00270ED0">
        <w:t xml:space="preserve"> de yrkanden som parterna har framställt</w:t>
      </w:r>
      <w:r>
        <w:t xml:space="preserve"> och de omständigheter som de har åberopat</w:t>
      </w:r>
      <w:r w:rsidRPr="00270ED0">
        <w:t xml:space="preserve">. </w:t>
      </w:r>
    </w:p>
    <w:p w14:paraId="67784DB3" w14:textId="78543373" w:rsidR="00A3259B" w:rsidRDefault="00D32DA9" w:rsidP="00A3259B">
      <w:pPr>
        <w:pStyle w:val="Brdtextmedindrag"/>
        <w:spacing w:line="200" w:lineRule="exact"/>
      </w:pPr>
      <w:r>
        <w:t xml:space="preserve">Om parterna är överens om vilka omständigheter som ska ha betydelse för ändring av hyresnivån, ska skiljemannen </w:t>
      </w:r>
      <w:r w:rsidR="000B64AB">
        <w:t xml:space="preserve">pröva </w:t>
      </w:r>
      <w:r>
        <w:t>tvisten med utgångs</w:t>
      </w:r>
      <w:r>
        <w:softHyphen/>
        <w:t xml:space="preserve">punkt i dessa. </w:t>
      </w:r>
    </w:p>
    <w:p w14:paraId="0D49C352" w14:textId="77777777" w:rsidR="00A3259B" w:rsidRPr="00F97102" w:rsidRDefault="00926630" w:rsidP="00A3259B">
      <w:pPr>
        <w:pStyle w:val="Brdtextmedindrag"/>
      </w:pPr>
    </w:p>
    <w:p w14:paraId="61D6CB7F" w14:textId="1446E54B" w:rsidR="00A3259B" w:rsidRPr="00BF70DF" w:rsidRDefault="00D32DA9" w:rsidP="00A3259B">
      <w:pPr>
        <w:pStyle w:val="Brdtext"/>
      </w:pPr>
      <w:r>
        <w:t>Paragrafen innehåller bestämmelser om ram</w:t>
      </w:r>
      <w:r w:rsidR="00E27E0F">
        <w:t>arna</w:t>
      </w:r>
      <w:r>
        <w:t xml:space="preserve"> för skiljemannens pröv</w:t>
      </w:r>
      <w:r>
        <w:softHyphen/>
        <w:t xml:space="preserve">ning av en tvist. </w:t>
      </w:r>
      <w:r w:rsidRPr="00152959">
        <w:t>Övervägan</w:t>
      </w:r>
      <w:r>
        <w:softHyphen/>
      </w:r>
      <w:r w:rsidRPr="00152959">
        <w:t xml:space="preserve">dena finns i </w:t>
      </w:r>
      <w:r w:rsidRPr="0072716B">
        <w:t xml:space="preserve">avsnitt </w:t>
      </w:r>
      <w:r>
        <w:t>5.3</w:t>
      </w:r>
      <w:r w:rsidRPr="00152959">
        <w:t>.</w:t>
      </w:r>
    </w:p>
    <w:p w14:paraId="0849B583" w14:textId="77777777" w:rsidR="00A3259B" w:rsidRDefault="00D32DA9" w:rsidP="00A3259B">
      <w:pPr>
        <w:pStyle w:val="Brdtextmedindrag"/>
      </w:pPr>
      <w:r w:rsidRPr="006D0FDF">
        <w:rPr>
          <w:i/>
          <w:iCs/>
        </w:rPr>
        <w:t>För</w:t>
      </w:r>
      <w:r w:rsidRPr="00270ED0">
        <w:rPr>
          <w:i/>
          <w:iCs/>
        </w:rPr>
        <w:t>sta stycket</w:t>
      </w:r>
      <w:r>
        <w:t xml:space="preserve"> ger uttryck för den s.k. dispositionsprincipen. Den inne</w:t>
      </w:r>
      <w:r>
        <w:softHyphen/>
        <w:t>bär att parternas yrkanden bestämmer ramarna för skiljemannens pröv</w:t>
      </w:r>
      <w:r>
        <w:softHyphen/>
        <w:t>ning. Det gäller såväl i frågan om vilken ändring av hyran som ska ske som i frågan om från vilken tidpunkt ändringen ska gälla. Skiljemannen ska inte heller beakta andra omständigheter än de som parterna har åbe</w:t>
      </w:r>
      <w:r>
        <w:softHyphen/>
        <w:t xml:space="preserve">ropat. </w:t>
      </w:r>
    </w:p>
    <w:p w14:paraId="0EC5050F" w14:textId="5146C17B" w:rsidR="00A3259B" w:rsidRDefault="00D32DA9" w:rsidP="00A3259B">
      <w:pPr>
        <w:pStyle w:val="Brdtextmedindrag"/>
      </w:pPr>
      <w:r w:rsidRPr="008C4175">
        <w:t>Inom ramar</w:t>
      </w:r>
      <w:r>
        <w:t>na för förfarandet</w:t>
      </w:r>
      <w:r w:rsidRPr="008C4175">
        <w:t xml:space="preserve"> har skiljemannen att bedöma vilken bety</w:t>
      </w:r>
      <w:r>
        <w:softHyphen/>
      </w:r>
      <w:r w:rsidRPr="008C4175">
        <w:t xml:space="preserve">delse </w:t>
      </w:r>
      <w:r>
        <w:t xml:space="preserve">de omständigheter och den utredning som åberopats av parterna </w:t>
      </w:r>
      <w:r w:rsidRPr="008C4175">
        <w:t xml:space="preserve">ska </w:t>
      </w:r>
      <w:r w:rsidRPr="00487443">
        <w:rPr>
          <w:spacing w:val="-2"/>
        </w:rPr>
        <w:t>ha för ändringen av hyresnivån</w:t>
      </w:r>
      <w:r>
        <w:rPr>
          <w:spacing w:val="-2"/>
        </w:rPr>
        <w:t xml:space="preserve"> och när ändringen ska börja gälla</w:t>
      </w:r>
      <w:r w:rsidRPr="00487443">
        <w:rPr>
          <w:spacing w:val="-2"/>
        </w:rPr>
        <w:t>, genom att vä</w:t>
      </w:r>
      <w:r>
        <w:rPr>
          <w:spacing w:val="-2"/>
        </w:rPr>
        <w:t>rdera</w:t>
      </w:r>
      <w:r w:rsidRPr="00487443">
        <w:rPr>
          <w:spacing w:val="-2"/>
        </w:rPr>
        <w:t xml:space="preserve"> de argument som parterna har </w:t>
      </w:r>
      <w:r>
        <w:rPr>
          <w:spacing w:val="-2"/>
        </w:rPr>
        <w:t>fört fram</w:t>
      </w:r>
      <w:r w:rsidRPr="008C4175">
        <w:t xml:space="preserve">. </w:t>
      </w:r>
      <w:r>
        <w:t>Paragrafen innebär inte någon begränsning av vilka omständig</w:t>
      </w:r>
      <w:r>
        <w:softHyphen/>
        <w:t>heter som parterna får åberopa eller vilke</w:t>
      </w:r>
      <w:r>
        <w:rPr>
          <w:spacing w:val="-4"/>
        </w:rPr>
        <w:t>n utredning</w:t>
      </w:r>
      <w:r w:rsidRPr="00D71D93">
        <w:rPr>
          <w:spacing w:val="-4"/>
        </w:rPr>
        <w:t xml:space="preserve"> som </w:t>
      </w:r>
      <w:r>
        <w:rPr>
          <w:spacing w:val="-4"/>
        </w:rPr>
        <w:t>de</w:t>
      </w:r>
      <w:r w:rsidRPr="00D71D93">
        <w:rPr>
          <w:spacing w:val="-4"/>
        </w:rPr>
        <w:t xml:space="preserve"> får lägga fram i tvisten. Eftersom skilje</w:t>
      </w:r>
      <w:r>
        <w:rPr>
          <w:spacing w:val="-4"/>
        </w:rPr>
        <w:softHyphen/>
      </w:r>
      <w:r w:rsidRPr="00D71D93">
        <w:rPr>
          <w:spacing w:val="-4"/>
        </w:rPr>
        <w:t>man</w:t>
      </w:r>
      <w:r>
        <w:rPr>
          <w:spacing w:val="-4"/>
        </w:rPr>
        <w:softHyphen/>
      </w:r>
      <w:r w:rsidRPr="00D71D93">
        <w:rPr>
          <w:spacing w:val="-4"/>
        </w:rPr>
        <w:t xml:space="preserve">nen ska </w:t>
      </w:r>
      <w:r w:rsidR="000B64AB">
        <w:rPr>
          <w:spacing w:val="-4"/>
        </w:rPr>
        <w:t xml:space="preserve">pröva </w:t>
      </w:r>
      <w:r w:rsidRPr="00D71D93">
        <w:rPr>
          <w:spacing w:val="-4"/>
        </w:rPr>
        <w:t>parternas</w:t>
      </w:r>
      <w:r>
        <w:t xml:space="preserve"> förhandlingstvist när de inte själva kommer överens, är det naturligt att det underlag som parterna har lagt fram under förhand</w:t>
      </w:r>
      <w:r>
        <w:softHyphen/>
        <w:t>lingarna också läggs fram för skiljemannen.</w:t>
      </w:r>
    </w:p>
    <w:p w14:paraId="375FD935" w14:textId="334C689E" w:rsidR="00A3259B" w:rsidRDefault="00D32DA9" w:rsidP="00A3259B">
      <w:pPr>
        <w:pStyle w:val="Brdtextmedindrag"/>
      </w:pPr>
      <w:r>
        <w:t xml:space="preserve">Det finns inte någon </w:t>
      </w:r>
      <w:r w:rsidRPr="004873C6">
        <w:t>lagreglering som anger syftet med de</w:t>
      </w:r>
      <w:r>
        <w:t xml:space="preserve"> hyres</w:t>
      </w:r>
      <w:r>
        <w:softHyphen/>
        <w:t>jus</w:t>
      </w:r>
      <w:r>
        <w:softHyphen/>
        <w:t>teringar som de</w:t>
      </w:r>
      <w:r w:rsidRPr="004873C6">
        <w:t xml:space="preserve"> årliga hyre</w:t>
      </w:r>
      <w:r>
        <w:t xml:space="preserve">sförhandlingarna avser </w:t>
      </w:r>
      <w:r w:rsidRPr="004873C6">
        <w:t xml:space="preserve">eller vilka </w:t>
      </w:r>
      <w:r>
        <w:t xml:space="preserve">kriterier en ändring av hyresnivån ska grundas på. I </w:t>
      </w:r>
      <w:r>
        <w:rPr>
          <w:i/>
          <w:iCs/>
        </w:rPr>
        <w:t>andra</w:t>
      </w:r>
      <w:r w:rsidRPr="00655E79">
        <w:rPr>
          <w:i/>
          <w:iCs/>
        </w:rPr>
        <w:t xml:space="preserve"> stycket</w:t>
      </w:r>
      <w:r>
        <w:t xml:space="preserve"> anges emellertid att om de tvistande parterna </w:t>
      </w:r>
      <w:r>
        <w:rPr>
          <w:spacing w:val="-4"/>
        </w:rPr>
        <w:t>är överens</w:t>
      </w:r>
      <w:r w:rsidRPr="004873C6">
        <w:rPr>
          <w:spacing w:val="-4"/>
        </w:rPr>
        <w:t xml:space="preserve"> om vilka omstän</w:t>
      </w:r>
      <w:r>
        <w:rPr>
          <w:spacing w:val="-4"/>
        </w:rPr>
        <w:softHyphen/>
      </w:r>
      <w:r w:rsidRPr="004873C6">
        <w:rPr>
          <w:spacing w:val="-4"/>
        </w:rPr>
        <w:t xml:space="preserve">digheter </w:t>
      </w:r>
      <w:r>
        <w:rPr>
          <w:spacing w:val="-4"/>
        </w:rPr>
        <w:t>som ska ha</w:t>
      </w:r>
      <w:r w:rsidRPr="004873C6">
        <w:rPr>
          <w:spacing w:val="-4"/>
        </w:rPr>
        <w:t xml:space="preserve"> betydelse för </w:t>
      </w:r>
      <w:r>
        <w:rPr>
          <w:spacing w:val="-4"/>
        </w:rPr>
        <w:t xml:space="preserve">en </w:t>
      </w:r>
      <w:r w:rsidRPr="004873C6">
        <w:rPr>
          <w:spacing w:val="-4"/>
        </w:rPr>
        <w:t>ändring av hyresnivån</w:t>
      </w:r>
      <w:r w:rsidRPr="00B7435B">
        <w:rPr>
          <w:spacing w:val="-2"/>
        </w:rPr>
        <w:t xml:space="preserve">, ska skiljemannen </w:t>
      </w:r>
      <w:r w:rsidR="00E95234">
        <w:rPr>
          <w:spacing w:val="-2"/>
        </w:rPr>
        <w:t>pröva</w:t>
      </w:r>
      <w:r w:rsidRPr="00B7435B">
        <w:rPr>
          <w:spacing w:val="-2"/>
        </w:rPr>
        <w:t xml:space="preserve"> tvisten med utgångspunkt</w:t>
      </w:r>
      <w:r>
        <w:t xml:space="preserve"> i det som parterna är överens</w:t>
      </w:r>
      <w:r>
        <w:softHyphen/>
        <w:t xml:space="preserve"> om. Detta får anses följa redan av förfarandets privaträttsliga </w:t>
      </w:r>
      <w:r w:rsidRPr="00733F4A">
        <w:rPr>
          <w:spacing w:val="-2"/>
        </w:rPr>
        <w:t>karak</w:t>
      </w:r>
      <w:r w:rsidRPr="00733F4A">
        <w:rPr>
          <w:spacing w:val="-2"/>
        </w:rPr>
        <w:softHyphen/>
        <w:t>tär. En överenskommelse kan exempel</w:t>
      </w:r>
      <w:r>
        <w:rPr>
          <w:spacing w:val="-2"/>
        </w:rPr>
        <w:softHyphen/>
      </w:r>
      <w:r w:rsidRPr="00733F4A">
        <w:rPr>
          <w:spacing w:val="-2"/>
        </w:rPr>
        <w:t>vis avse vilka faktorer som ska beaktas</w:t>
      </w:r>
      <w:r>
        <w:t xml:space="preserve"> vid en ändring av hyresnivån eller de ändamål som ändringen ska syfta till att uppnå. En sådan överens</w:t>
      </w:r>
      <w:r>
        <w:softHyphen/>
        <w:t>kommelse kan framgå av förhand</w:t>
      </w:r>
      <w:r>
        <w:softHyphen/>
        <w:t>lingsordningen eller träffas i anslutning till förfarandet.</w:t>
      </w:r>
      <w:r w:rsidRPr="00830FE0">
        <w:t xml:space="preserve"> </w:t>
      </w:r>
    </w:p>
    <w:p w14:paraId="731C880A" w14:textId="77777777" w:rsidR="00A3259B" w:rsidRDefault="00D32DA9" w:rsidP="00A3259B">
      <w:pPr>
        <w:pStyle w:val="Rubrik4utannumrering"/>
      </w:pPr>
      <w:r>
        <w:t>Skyldighet att ingå en förhandlingsöverenskommelse</w:t>
      </w:r>
    </w:p>
    <w:p w14:paraId="289BD3E8" w14:textId="77777777" w:rsidR="00A3259B" w:rsidRDefault="00D32DA9" w:rsidP="00A3259B">
      <w:pPr>
        <w:pStyle w:val="Brdtext"/>
        <w:spacing w:line="200" w:lineRule="exact"/>
      </w:pPr>
      <w:r w:rsidRPr="00FA38C7">
        <w:rPr>
          <w:b/>
          <w:bCs/>
        </w:rPr>
        <w:t>11 §</w:t>
      </w:r>
      <w:r>
        <w:t>    Parterna ska, om de inte har avtalat om något annat, omsätta en re</w:t>
      </w:r>
      <w:r>
        <w:softHyphen/>
        <w:t>kommen</w:t>
      </w:r>
      <w:r>
        <w:softHyphen/>
        <w:t>dation i en förhandlingsöverenskommelse enligt 19 § hyres</w:t>
      </w:r>
      <w:r>
        <w:softHyphen/>
        <w:t>förhandlingslagen (1978:</w:t>
      </w:r>
      <w:r w:rsidRPr="00794180">
        <w:t>304) inom</w:t>
      </w:r>
      <w:r>
        <w:t xml:space="preserve"> 14 dagar från det att rekommen</w:t>
      </w:r>
      <w:r>
        <w:softHyphen/>
        <w:t>da</w:t>
      </w:r>
      <w:r>
        <w:softHyphen/>
        <w:t xml:space="preserve">tionen meddelades. </w:t>
      </w:r>
    </w:p>
    <w:p w14:paraId="7D1D30E3" w14:textId="77777777" w:rsidR="00A3259B" w:rsidRDefault="00D32DA9" w:rsidP="00A3259B">
      <w:pPr>
        <w:pStyle w:val="Brdtextmedindrag"/>
        <w:spacing w:line="200" w:lineRule="exact"/>
      </w:pPr>
      <w:r>
        <w:t xml:space="preserve">En part som inte medverkar till att </w:t>
      </w:r>
      <w:r w:rsidRPr="00794180">
        <w:t>en rekommendation omsätts i en förhand</w:t>
      </w:r>
      <w:r>
        <w:softHyphen/>
      </w:r>
      <w:r w:rsidRPr="00794180">
        <w:t xml:space="preserve">lingsöverenskommelse är skyldig att ersätta motparten </w:t>
      </w:r>
      <w:r>
        <w:t xml:space="preserve">för den </w:t>
      </w:r>
      <w:r w:rsidRPr="00794180">
        <w:t>skada som uppstår till följd av detta, om parterna inte har avtalat om något annat.</w:t>
      </w:r>
    </w:p>
    <w:p w14:paraId="63E96ADA" w14:textId="77777777" w:rsidR="00A3259B" w:rsidRDefault="00926630" w:rsidP="00A3259B">
      <w:pPr>
        <w:pStyle w:val="Brdtextmedindrag"/>
        <w:spacing w:line="200" w:lineRule="exact"/>
      </w:pPr>
    </w:p>
    <w:p w14:paraId="0CB506BD" w14:textId="77777777" w:rsidR="00A3259B" w:rsidRDefault="00D32DA9" w:rsidP="00A3259B">
      <w:pPr>
        <w:pStyle w:val="Brdtext"/>
      </w:pPr>
      <w:r>
        <w:t>Paragrafen innehåller bestämmelser om verkan av en skiljemans rekom</w:t>
      </w:r>
      <w:r>
        <w:softHyphen/>
        <w:t>men</w:t>
      </w:r>
      <w:r>
        <w:softHyphen/>
        <w:t xml:space="preserve">dation. Övervägandena finns i </w:t>
      </w:r>
      <w:r w:rsidRPr="00152959">
        <w:t>avsnitt</w:t>
      </w:r>
      <w:r>
        <w:t xml:space="preserve"> 5.1 och 5.5</w:t>
      </w:r>
      <w:r w:rsidRPr="00152959">
        <w:t>.</w:t>
      </w:r>
      <w:r>
        <w:t xml:space="preserve"> </w:t>
      </w:r>
    </w:p>
    <w:p w14:paraId="17D03676" w14:textId="54E1626E" w:rsidR="00A3259B" w:rsidRDefault="00D32DA9" w:rsidP="00A3259B">
      <w:pPr>
        <w:pStyle w:val="Brdtextmedindrag"/>
      </w:pPr>
      <w:r>
        <w:t>Skiljemannens rekommendation har, till skillnad från en skiljedom, verkan endast mellan parterna. Avgörandet är alltså inte verk</w:t>
      </w:r>
      <w:r>
        <w:softHyphen/>
        <w:t>ställ</w:t>
      </w:r>
      <w:r>
        <w:softHyphen/>
        <w:t>bart och har inte rättskraft. Rekommendationen har inte heller samma verkan som en förhandlings</w:t>
      </w:r>
      <w:r>
        <w:softHyphen/>
        <w:t>överenskommelse mellan parterna. För att den hyres</w:t>
      </w:r>
      <w:r w:rsidR="000B64AB">
        <w:softHyphen/>
      </w:r>
      <w:r>
        <w:t>ändring som följer av rekommendationen ska kunna tillämpas mot de enskilda hyresgästerna måste den därför omsättas i en förhand</w:t>
      </w:r>
      <w:r>
        <w:softHyphen/>
        <w:t>lings</w:t>
      </w:r>
      <w:r>
        <w:softHyphen/>
        <w:t>överens</w:t>
      </w:r>
      <w:r>
        <w:softHyphen/>
        <w:t xml:space="preserve">kommelse (jfr 2 § </w:t>
      </w:r>
      <w:r w:rsidR="00E27E0F">
        <w:t xml:space="preserve">första stycket </w:t>
      </w:r>
      <w:r>
        <w:t>hyresförhandlings</w:t>
      </w:r>
      <w:r>
        <w:softHyphen/>
        <w:t>lagen</w:t>
      </w:r>
      <w:r>
        <w:rPr>
          <w:sz w:val="22"/>
          <w:szCs w:val="22"/>
        </w:rPr>
        <w:t>)</w:t>
      </w:r>
      <w:r>
        <w:t xml:space="preserve">. </w:t>
      </w:r>
    </w:p>
    <w:p w14:paraId="29C61061" w14:textId="0F2379DC" w:rsidR="00A3259B" w:rsidRDefault="00D32DA9" w:rsidP="00A3259B">
      <w:pPr>
        <w:pStyle w:val="Brdtext"/>
        <w:ind w:firstLine="170"/>
      </w:pPr>
      <w:r>
        <w:t xml:space="preserve">Av </w:t>
      </w:r>
      <w:r w:rsidRPr="00F91B8A">
        <w:rPr>
          <w:i/>
          <w:iCs/>
        </w:rPr>
        <w:t>första stycket</w:t>
      </w:r>
      <w:r>
        <w:t xml:space="preserve"> följer att parterna är skyldiga att träffa en förhandlings</w:t>
      </w:r>
      <w:r>
        <w:softHyphen/>
        <w:t>överenskommelse i enlighet med skiljemannens rekommendation inom 14 dagar från det att rekommendationen meddelades. Parterna kan avtala om att de inte ska vara bundna av rekommendationen eller om att en annan tidsfrist ska gälla. Parterna är också fria att träffa en förhandlings</w:t>
      </w:r>
      <w:r>
        <w:softHyphen/>
        <w:t>överens</w:t>
      </w:r>
      <w:r>
        <w:softHyphen/>
        <w:t xml:space="preserve">kommelse med ett annat innehåll än vad som följer av rekommendationen. </w:t>
      </w:r>
    </w:p>
    <w:p w14:paraId="2E6F25F7" w14:textId="1EB7EAFA" w:rsidR="00A3259B" w:rsidRDefault="00D32DA9" w:rsidP="00A3259B">
      <w:pPr>
        <w:pStyle w:val="Brdtextmedindrag"/>
      </w:pPr>
      <w:r>
        <w:t>En part som inte uppfyller sin förpliktelse att ingå en förhandlings</w:t>
      </w:r>
      <w:r>
        <w:softHyphen/>
        <w:t>överens</w:t>
      </w:r>
      <w:r>
        <w:softHyphen/>
        <w:t xml:space="preserve">kommelse i enlighet med skiljemannens rekommendation gör sig skyldig till avtalsbrott. I </w:t>
      </w:r>
      <w:r w:rsidRPr="00B04171">
        <w:rPr>
          <w:i/>
          <w:iCs/>
        </w:rPr>
        <w:t>andra stycket</w:t>
      </w:r>
      <w:r>
        <w:t xml:space="preserve"> anges särskilt</w:t>
      </w:r>
      <w:r w:rsidDel="00E11CB8">
        <w:t xml:space="preserve"> vad som</w:t>
      </w:r>
      <w:r>
        <w:t xml:space="preserve"> då</w:t>
      </w:r>
      <w:r w:rsidDel="00E11CB8">
        <w:t xml:space="preserve"> gäller i fråga om</w:t>
      </w:r>
      <w:r>
        <w:t xml:space="preserve"> skadestånds</w:t>
      </w:r>
      <w:r>
        <w:softHyphen/>
        <w:t>skyldighet. En part som inte medverkar till att en rekommendation omsätts i en förhandlingsöverenskommelse är skyldig att ersätta motparten för den skada som uppstår till följd av detta</w:t>
      </w:r>
      <w:r w:rsidRPr="00152959">
        <w:t>.</w:t>
      </w:r>
      <w:r>
        <w:t xml:space="preserve"> En talan om skadestånd prövas av allmän domstol.</w:t>
      </w:r>
    </w:p>
    <w:p w14:paraId="79104E91" w14:textId="2C348C8D" w:rsidR="00A3259B" w:rsidRDefault="00D32DA9" w:rsidP="005640F4">
      <w:pPr>
        <w:pStyle w:val="Brdtextmedindrag"/>
      </w:pPr>
      <w:r>
        <w:t xml:space="preserve">När det gäller skadeståndets </w:t>
      </w:r>
      <w:r w:rsidRPr="00411BC8">
        <w:t>storlek tillämpas allmänna avtalsrättsliga principer. Om en part inte medverkar till att träffa en förhandlings</w:t>
      </w:r>
      <w:r w:rsidRPr="00411BC8">
        <w:softHyphen/>
        <w:t>överens</w:t>
      </w:r>
      <w:r w:rsidR="009478EA" w:rsidRPr="00411BC8">
        <w:softHyphen/>
      </w:r>
      <w:r w:rsidRPr="00411BC8">
        <w:t>kommelse i enlighet med skiljemannens rekommendation har motparten som utgångspunkt rätt till ersättning för det</w:t>
      </w:r>
      <w:r>
        <w:t xml:space="preserve"> positiva kontrakts</w:t>
      </w:r>
      <w:r w:rsidR="000B64AB">
        <w:softHyphen/>
      </w:r>
      <w:r>
        <w:t>intresset, vilket innebär att</w:t>
      </w:r>
      <w:r w:rsidRPr="00FE0A83">
        <w:t xml:space="preserve"> </w:t>
      </w:r>
      <w:r>
        <w:t xml:space="preserve">parten </w:t>
      </w:r>
      <w:r w:rsidRPr="00FE0A83">
        <w:t xml:space="preserve">ska försättas i samma ekonomiska läge som om </w:t>
      </w:r>
      <w:r>
        <w:t xml:space="preserve">en förhandlingsöverenskommelse hade kommit till stånd. </w:t>
      </w:r>
    </w:p>
    <w:p w14:paraId="01A308B7" w14:textId="77777777" w:rsidR="00A3259B" w:rsidRDefault="00D32DA9" w:rsidP="00A3259B">
      <w:pPr>
        <w:pStyle w:val="Brdtextmedindrag"/>
      </w:pPr>
      <w:r>
        <w:t>Bestämmelsen i andra stycket är dispositiv. Parterna kan därför ingå avtal om att något skadestånd inte ska utgå eller att skadeståndet ska beräk</w:t>
      </w:r>
      <w:r>
        <w:softHyphen/>
        <w:t>nas på annat sätt.</w:t>
      </w:r>
    </w:p>
    <w:p w14:paraId="669207A8" w14:textId="77777777" w:rsidR="00A3259B" w:rsidRDefault="00D32DA9" w:rsidP="00A3259B">
      <w:pPr>
        <w:pStyle w:val="Rubrik4utannumrering"/>
      </w:pPr>
      <w:r>
        <w:t>Kostnader</w:t>
      </w:r>
    </w:p>
    <w:p w14:paraId="0B3C9433" w14:textId="77777777" w:rsidR="00A3259B" w:rsidRDefault="00D32DA9" w:rsidP="00A3259B">
      <w:pPr>
        <w:pStyle w:val="Brdtext"/>
        <w:spacing w:line="200" w:lineRule="exact"/>
      </w:pPr>
      <w:r w:rsidRPr="00415F3C">
        <w:rPr>
          <w:b/>
          <w:bCs/>
        </w:rPr>
        <w:t>12 §</w:t>
      </w:r>
      <w:r>
        <w:t>    </w:t>
      </w:r>
      <w:bookmarkStart w:id="56" w:name="_Hlk102036148"/>
      <w:r>
        <w:t>Skiljemannen har rätt till skälig ersättning för arbete och utlägg</w:t>
      </w:r>
      <w:bookmarkEnd w:id="56"/>
      <w:r>
        <w:t>.</w:t>
      </w:r>
    </w:p>
    <w:p w14:paraId="2E0E1124" w14:textId="23414BA2" w:rsidR="00A3259B" w:rsidRDefault="00D32DA9" w:rsidP="00A3259B">
      <w:pPr>
        <w:pStyle w:val="Brdtextmedindrag"/>
        <w:spacing w:line="200" w:lineRule="exact"/>
      </w:pPr>
      <w:r>
        <w:t>Hyresvärden, eller hyresvärden och fastig</w:t>
      </w:r>
      <w:r>
        <w:softHyphen/>
        <w:t>hetsägar</w:t>
      </w:r>
      <w:r>
        <w:softHyphen/>
        <w:t>orga</w:t>
      </w:r>
      <w:r>
        <w:softHyphen/>
        <w:t>nisationen om även den är part, och hyresgästorganisationen ska betala hälften vardera av skilje</w:t>
      </w:r>
      <w:r>
        <w:softHyphen/>
        <w:t>mannens ersättning, om parterna inte har avtalat om en annan för</w:t>
      </w:r>
      <w:r>
        <w:softHyphen/>
        <w:t xml:space="preserve">delning. I förhållande till skiljemannen svarar parterna solidariskt för ersättningen. </w:t>
      </w:r>
    </w:p>
    <w:p w14:paraId="6CB456C9" w14:textId="77777777" w:rsidR="00A3259B" w:rsidRDefault="00D32DA9" w:rsidP="00A3259B">
      <w:pPr>
        <w:pStyle w:val="Brdtextmedindrag"/>
        <w:spacing w:line="200" w:lineRule="exact"/>
      </w:pPr>
      <w:r>
        <w:t>Parterna ska stå för sina egna kostnader,</w:t>
      </w:r>
      <w:r w:rsidRPr="008E25E9">
        <w:t xml:space="preserve"> om </w:t>
      </w:r>
      <w:r>
        <w:t>de</w:t>
      </w:r>
      <w:r w:rsidRPr="008E25E9">
        <w:t xml:space="preserve"> inte har avtalat om </w:t>
      </w:r>
      <w:r>
        <w:t>något</w:t>
      </w:r>
      <w:r w:rsidRPr="008E25E9">
        <w:t xml:space="preserve"> anna</w:t>
      </w:r>
      <w:r>
        <w:t>t.</w:t>
      </w:r>
    </w:p>
    <w:p w14:paraId="5D724C83" w14:textId="77777777" w:rsidR="00A3259B" w:rsidRDefault="00926630" w:rsidP="00A3259B">
      <w:pPr>
        <w:pStyle w:val="Brdtext"/>
      </w:pPr>
    </w:p>
    <w:p w14:paraId="04EE2239" w14:textId="77777777" w:rsidR="00A3259B" w:rsidRDefault="00D32DA9" w:rsidP="00A3259B">
      <w:pPr>
        <w:pStyle w:val="Brdtext"/>
      </w:pPr>
      <w:r>
        <w:t xml:space="preserve">Paragrafen innehåller bestämmelser om skiljemannens rätt till ersättning och om fördelningen av kostnaderna för </w:t>
      </w:r>
      <w:r>
        <w:softHyphen/>
        <w:t>förfa</w:t>
      </w:r>
      <w:r>
        <w:softHyphen/>
        <w:t>randet. Över</w:t>
      </w:r>
      <w:r>
        <w:softHyphen/>
        <w:t xml:space="preserve">vägandena finns i </w:t>
      </w:r>
      <w:r w:rsidRPr="00152959">
        <w:t xml:space="preserve">avsnitt </w:t>
      </w:r>
      <w:r>
        <w:t>5.4</w:t>
      </w:r>
      <w:r w:rsidRPr="00152959">
        <w:t>.</w:t>
      </w:r>
      <w:r>
        <w:t xml:space="preserve"> </w:t>
      </w:r>
    </w:p>
    <w:p w14:paraId="3EA39603" w14:textId="77777777" w:rsidR="00A3259B" w:rsidRDefault="00D32DA9" w:rsidP="00A3259B">
      <w:pPr>
        <w:pStyle w:val="Brdtextmedindrag"/>
      </w:pPr>
      <w:r>
        <w:t xml:space="preserve">Av </w:t>
      </w:r>
      <w:r w:rsidRPr="00270ED0">
        <w:rPr>
          <w:i/>
          <w:iCs/>
        </w:rPr>
        <w:t>första stycket</w:t>
      </w:r>
      <w:r>
        <w:t xml:space="preserve"> framgår att skiljemannen har rätt till skälig ersättning för arbete och utlägg. Om skiljemannen har anlitat en ekonomisk expert som biträde (se 8 §), utgör ersättningen till experten ett utlägg för skilje</w:t>
      </w:r>
      <w:r>
        <w:softHyphen/>
        <w:t xml:space="preserve">mannen. Bedömningen av vad som är skälig ersättning för arbete ska göras med utgångspunkt i uppdragets art och omfattning. </w:t>
      </w:r>
      <w:r w:rsidRPr="00787E65">
        <w:t>En jämförelse med vad som i allmänhet betalas för uppdrag av motsvarande slag kan ge ledning för bedömningen av vad som ska anses vara skälig ersättning.</w:t>
      </w:r>
      <w:r>
        <w:t xml:space="preserve"> En tvist om ersättningens skälighet prövas av allmän domstol. </w:t>
      </w:r>
    </w:p>
    <w:p w14:paraId="24BEB880" w14:textId="5C5AF998" w:rsidR="00A3259B" w:rsidRDefault="00D32DA9" w:rsidP="00A3259B">
      <w:pPr>
        <w:pStyle w:val="Brdtextmedindrag"/>
      </w:pPr>
      <w:r w:rsidRPr="00411BC8">
        <w:t>Skiljemannen är att anse som en uppdragstagare till parterna och all</w:t>
      </w:r>
      <w:r w:rsidR="009478EA" w:rsidRPr="00411BC8">
        <w:softHyphen/>
      </w:r>
      <w:r w:rsidRPr="00411BC8">
        <w:t>männa sysslomannarättsliga principer kan ge ledning för bedömningen av frågor rörande ersättningen, exempelvis när det gäller rätten t</w:t>
      </w:r>
      <w:r>
        <w:t>ill för</w:t>
      </w:r>
      <w:r>
        <w:softHyphen/>
        <w:t xml:space="preserve">skott. </w:t>
      </w:r>
    </w:p>
    <w:p w14:paraId="43B8BDF2" w14:textId="34203802" w:rsidR="00A3259B" w:rsidRDefault="00D32DA9" w:rsidP="00A3259B">
      <w:pPr>
        <w:pStyle w:val="Brdtextmedindrag"/>
      </w:pPr>
      <w:r>
        <w:t xml:space="preserve">I </w:t>
      </w:r>
      <w:r w:rsidRPr="00270ED0">
        <w:rPr>
          <w:i/>
          <w:iCs/>
        </w:rPr>
        <w:t xml:space="preserve">andra </w:t>
      </w:r>
      <w:r w:rsidRPr="00810A6E">
        <w:rPr>
          <w:i/>
          <w:iCs/>
        </w:rPr>
        <w:t xml:space="preserve">stycket </w:t>
      </w:r>
      <w:r>
        <w:t>regleras hur ansvaret för ersättningen till skiljemannen ska fördelas mellan parterna. Hyres</w:t>
      </w:r>
      <w:r>
        <w:softHyphen/>
        <w:t>värden, eller i förekommande fall hyres</w:t>
      </w:r>
      <w:r>
        <w:softHyphen/>
        <w:t>värden och en fastighetsägar</w:t>
      </w:r>
      <w:r>
        <w:softHyphen/>
        <w:t>organisation, och hyres</w:t>
      </w:r>
      <w:r>
        <w:softHyphen/>
        <w:t>gäst</w:t>
      </w:r>
      <w:r>
        <w:softHyphen/>
        <w:t>orga</w:t>
      </w:r>
      <w:r>
        <w:softHyphen/>
        <w:t>nisa</w:t>
      </w:r>
      <w:r w:rsidR="00B46CE4">
        <w:softHyphen/>
      </w:r>
      <w:r>
        <w:t>tionen ska stå för hälften var av ersättningen. Parterna kan avtala om en annan fördelning. I enlighet med allmänna prin</w:t>
      </w:r>
      <w:r>
        <w:softHyphen/>
        <w:t>ciper ansvarar hyresvärden och fastighets</w:t>
      </w:r>
      <w:r>
        <w:softHyphen/>
        <w:t>ägar</w:t>
      </w:r>
      <w:r>
        <w:softHyphen/>
        <w:t>organisationen som utgångs</w:t>
      </w:r>
      <w:r>
        <w:softHyphen/>
        <w:t>punkt inbördes för hälften var av sin gemen</w:t>
      </w:r>
      <w:r>
        <w:softHyphen/>
        <w:t>samma andel av ersätt</w:t>
      </w:r>
      <w:r>
        <w:softHyphen/>
        <w:t xml:space="preserve">ningen, om de inte har avtalat om annat. </w:t>
      </w:r>
    </w:p>
    <w:p w14:paraId="215BD6A4" w14:textId="277D1D8D" w:rsidR="00A3259B" w:rsidRDefault="00D32DA9" w:rsidP="00A3259B">
      <w:pPr>
        <w:pStyle w:val="Brdtextmedindrag"/>
      </w:pPr>
      <w:r>
        <w:t>Parterna svarar solidariskt för ersättningen i förhållande till skilje</w:t>
      </w:r>
      <w:r>
        <w:softHyphen/>
        <w:t>mannen. Skilje</w:t>
      </w:r>
      <w:r>
        <w:softHyphen/>
        <w:t>mannen kan därmed begära ersättning av respektive part eller vända sig till endast en av dem för hela beloppet. Det är dock lämp</w:t>
      </w:r>
      <w:r>
        <w:softHyphen/>
        <w:t>ligt att skilje</w:t>
      </w:r>
      <w:r>
        <w:softHyphen/>
        <w:t>mannen i första hand vänder sig till parterna efter vad som följer av hur ersätt</w:t>
      </w:r>
      <w:r>
        <w:softHyphen/>
        <w:t>nings</w:t>
      </w:r>
      <w:r>
        <w:softHyphen/>
        <w:t xml:space="preserve">ansvaret är fördelat mellan dem. </w:t>
      </w:r>
    </w:p>
    <w:p w14:paraId="5B46105E" w14:textId="77777777" w:rsidR="00A3259B" w:rsidRDefault="00D32DA9" w:rsidP="00A3259B">
      <w:pPr>
        <w:pStyle w:val="Brdtextmedindrag"/>
      </w:pPr>
      <w:r>
        <w:t xml:space="preserve">I </w:t>
      </w:r>
      <w:r w:rsidRPr="00270ED0">
        <w:rPr>
          <w:i/>
          <w:iCs/>
        </w:rPr>
        <w:t>tredje stycket</w:t>
      </w:r>
      <w:r>
        <w:t xml:space="preserve"> anges att parterna ska stå för sina egna kost</w:t>
      </w:r>
      <w:r>
        <w:softHyphen/>
        <w:t>nader med anled</w:t>
      </w:r>
      <w:r>
        <w:softHyphen/>
        <w:t xml:space="preserve">ning av </w:t>
      </w:r>
      <w:r w:rsidRPr="00AE3BAE">
        <w:t xml:space="preserve">förfarandet, </w:t>
      </w:r>
      <w:r>
        <w:t>t.ex. kostnader för ombud eller eget arbete. Parterna kan dock avtala om en annan fördelning.</w:t>
      </w:r>
    </w:p>
    <w:p w14:paraId="29EEC83B" w14:textId="77777777" w:rsidR="00A3259B" w:rsidRDefault="00D32DA9" w:rsidP="00A3259B">
      <w:pPr>
        <w:pStyle w:val="Rubrik2"/>
      </w:pPr>
      <w:bookmarkStart w:id="57" w:name="_Toc105059822"/>
      <w:bookmarkStart w:id="58" w:name="_Toc108083579"/>
      <w:r w:rsidRPr="00A067AB">
        <w:t>Förslaget till lag om ändring i hyresförhandlingslagen (1978:304)</w:t>
      </w:r>
      <w:bookmarkEnd w:id="57"/>
      <w:bookmarkEnd w:id="58"/>
    </w:p>
    <w:p w14:paraId="4884505B" w14:textId="77777777" w:rsidR="00A3259B" w:rsidRDefault="00D32DA9" w:rsidP="00A3259B">
      <w:pPr>
        <w:pStyle w:val="Rubrik4utannumrering"/>
      </w:pPr>
      <w:r>
        <w:t>Inledande bestämmelser</w:t>
      </w:r>
    </w:p>
    <w:p w14:paraId="170B937E" w14:textId="77777777" w:rsidR="00A3259B" w:rsidRPr="00B11923" w:rsidRDefault="00D32DA9" w:rsidP="00A3259B">
      <w:pPr>
        <w:pStyle w:val="Brdtext"/>
        <w:spacing w:line="200" w:lineRule="exact"/>
      </w:pPr>
      <w:r>
        <w:rPr>
          <w:b/>
          <w:bCs/>
        </w:rPr>
        <w:t>2 §    </w:t>
      </w:r>
      <w:r w:rsidRPr="00204CBF">
        <w:t>Med</w:t>
      </w:r>
      <w:r>
        <w:t xml:space="preserve"> </w:t>
      </w:r>
      <w:r>
        <w:rPr>
          <w:i/>
          <w:iCs/>
        </w:rPr>
        <w:t>en</w:t>
      </w:r>
      <w:r w:rsidRPr="00204CBF">
        <w:t xml:space="preserve"> förhandlingsklausul avses i denna lag </w:t>
      </w:r>
      <w:r w:rsidRPr="00E627F9">
        <w:rPr>
          <w:i/>
          <w:iCs/>
        </w:rPr>
        <w:t>en</w:t>
      </w:r>
      <w:r>
        <w:t xml:space="preserve"> </w:t>
      </w:r>
      <w:r w:rsidRPr="00204CBF">
        <w:t xml:space="preserve">bestämmelse i </w:t>
      </w:r>
      <w:r>
        <w:rPr>
          <w:i/>
          <w:iCs/>
        </w:rPr>
        <w:t xml:space="preserve">ett </w:t>
      </w:r>
      <w:r w:rsidRPr="00204CBF">
        <w:t>hyres</w:t>
      </w:r>
      <w:r>
        <w:softHyphen/>
      </w:r>
      <w:r w:rsidRPr="00204CBF">
        <w:t xml:space="preserve">avtal </w:t>
      </w:r>
      <w:r w:rsidRPr="00AC2BD0">
        <w:rPr>
          <w:i/>
          <w:iCs/>
        </w:rPr>
        <w:t>genom vilken en</w:t>
      </w:r>
      <w:r>
        <w:t xml:space="preserve"> </w:t>
      </w:r>
      <w:r w:rsidRPr="00204CBF">
        <w:t xml:space="preserve">hyresgäst, sedan </w:t>
      </w:r>
      <w:r>
        <w:rPr>
          <w:i/>
          <w:iCs/>
        </w:rPr>
        <w:t xml:space="preserve">en </w:t>
      </w:r>
      <w:r w:rsidRPr="00204CBF">
        <w:t xml:space="preserve">förhandlingsordning kommit till stånd enligt denna lag, </w:t>
      </w:r>
      <w:r>
        <w:rPr>
          <w:i/>
          <w:iCs/>
        </w:rPr>
        <w:t>godkänner</w:t>
      </w:r>
      <w:r w:rsidRPr="00204CBF">
        <w:t xml:space="preserve"> att </w:t>
      </w:r>
      <w:r>
        <w:rPr>
          <w:i/>
          <w:iCs/>
        </w:rPr>
        <w:t xml:space="preserve">det </w:t>
      </w:r>
      <w:r w:rsidRPr="00204CBF">
        <w:t xml:space="preserve">gentemot </w:t>
      </w:r>
      <w:r>
        <w:t xml:space="preserve">honom </w:t>
      </w:r>
      <w:r>
        <w:rPr>
          <w:i/>
          <w:iCs/>
        </w:rPr>
        <w:t xml:space="preserve">eller henne </w:t>
      </w:r>
      <w:r w:rsidRPr="00204CBF">
        <w:t>får tillämpas</w:t>
      </w:r>
      <w:r>
        <w:t xml:space="preserve"> </w:t>
      </w:r>
      <w:r>
        <w:rPr>
          <w:i/>
          <w:iCs/>
        </w:rPr>
        <w:t>en</w:t>
      </w:r>
      <w:r w:rsidRPr="00204CBF">
        <w:t xml:space="preserve"> bestämmelse om hyra eller </w:t>
      </w:r>
      <w:r>
        <w:rPr>
          <w:i/>
          <w:iCs/>
        </w:rPr>
        <w:t xml:space="preserve">något </w:t>
      </w:r>
      <w:r w:rsidRPr="00204CBF">
        <w:t xml:space="preserve">annat hyresvillkor </w:t>
      </w:r>
      <w:r>
        <w:rPr>
          <w:i/>
          <w:iCs/>
        </w:rPr>
        <w:t xml:space="preserve">som det har ingåtts en </w:t>
      </w:r>
      <w:r w:rsidRPr="00EB03BF">
        <w:t xml:space="preserve">överenskommelse </w:t>
      </w:r>
      <w:r>
        <w:rPr>
          <w:i/>
          <w:iCs/>
        </w:rPr>
        <w:t>om</w:t>
      </w:r>
      <w:r w:rsidRPr="00204CBF">
        <w:t xml:space="preserve"> </w:t>
      </w:r>
      <w:r w:rsidRPr="00EF4ED1">
        <w:rPr>
          <w:i/>
          <w:iCs/>
        </w:rPr>
        <w:t xml:space="preserve">med stöd </w:t>
      </w:r>
      <w:r w:rsidRPr="00204CBF">
        <w:t>av förhandlings</w:t>
      </w:r>
      <w:r>
        <w:softHyphen/>
      </w:r>
      <w:r w:rsidRPr="00204CBF">
        <w:t>ord</w:t>
      </w:r>
      <w:r>
        <w:softHyphen/>
      </w:r>
      <w:r w:rsidRPr="00204CBF">
        <w:t xml:space="preserve">ningen </w:t>
      </w:r>
      <w:r w:rsidRPr="00A1503D">
        <w:rPr>
          <w:i/>
          <w:iCs/>
        </w:rPr>
        <w:t>eller den förhandlings</w:t>
      </w:r>
      <w:r>
        <w:rPr>
          <w:i/>
          <w:iCs/>
        </w:rPr>
        <w:softHyphen/>
      </w:r>
      <w:r w:rsidRPr="00A1503D">
        <w:rPr>
          <w:i/>
          <w:iCs/>
        </w:rPr>
        <w:t>ordning som ersatt denna</w:t>
      </w:r>
      <w:r w:rsidRPr="00D90591">
        <w:t xml:space="preserve"> (förhandlings</w:t>
      </w:r>
      <w:r>
        <w:softHyphen/>
      </w:r>
      <w:r w:rsidRPr="00D90591">
        <w:t>överenskommelse)</w:t>
      </w:r>
      <w:r w:rsidRPr="00204CBF">
        <w:t>.</w:t>
      </w:r>
    </w:p>
    <w:p w14:paraId="322619D9" w14:textId="77777777" w:rsidR="00A3259B" w:rsidRDefault="00D32DA9" w:rsidP="00A3259B">
      <w:pPr>
        <w:pStyle w:val="Brdtextmedindrag"/>
        <w:spacing w:line="200" w:lineRule="exact"/>
      </w:pPr>
      <w:r>
        <w:rPr>
          <w:i/>
          <w:iCs/>
        </w:rPr>
        <w:t>En t</w:t>
      </w:r>
      <w:r w:rsidRPr="00B11923">
        <w:rPr>
          <w:i/>
          <w:iCs/>
        </w:rPr>
        <w:t>vist</w:t>
      </w:r>
      <w:r w:rsidRPr="00204CBF">
        <w:t xml:space="preserve"> om</w:t>
      </w:r>
      <w:r>
        <w:t xml:space="preserve"> </w:t>
      </w:r>
      <w:r>
        <w:rPr>
          <w:i/>
          <w:iCs/>
        </w:rPr>
        <w:t>att</w:t>
      </w:r>
      <w:r w:rsidRPr="00204CBF">
        <w:t xml:space="preserve"> </w:t>
      </w:r>
      <w:r w:rsidRPr="00773BDD">
        <w:rPr>
          <w:i/>
          <w:iCs/>
        </w:rPr>
        <w:t>införa</w:t>
      </w:r>
      <w:r w:rsidRPr="00204CBF">
        <w:t xml:space="preserve"> eller </w:t>
      </w:r>
      <w:r w:rsidRPr="00773BDD">
        <w:rPr>
          <w:i/>
          <w:iCs/>
        </w:rPr>
        <w:t>slopa</w:t>
      </w:r>
      <w:r>
        <w:t xml:space="preserve"> </w:t>
      </w:r>
      <w:r>
        <w:rPr>
          <w:i/>
          <w:iCs/>
        </w:rPr>
        <w:t xml:space="preserve">en </w:t>
      </w:r>
      <w:r w:rsidRPr="00204CBF">
        <w:t xml:space="preserve">förhandlingsklausul i </w:t>
      </w:r>
      <w:r>
        <w:rPr>
          <w:i/>
          <w:iCs/>
        </w:rPr>
        <w:t xml:space="preserve">ett </w:t>
      </w:r>
      <w:r w:rsidRPr="00204CBF">
        <w:t>hyres</w:t>
      </w:r>
      <w:r>
        <w:softHyphen/>
      </w:r>
      <w:r w:rsidRPr="00204CBF">
        <w:t xml:space="preserve">avtal kan </w:t>
      </w:r>
      <w:r w:rsidRPr="00E46D3E">
        <w:rPr>
          <w:i/>
          <w:iCs/>
        </w:rPr>
        <w:t>prövas</w:t>
      </w:r>
      <w:r w:rsidRPr="00204CBF">
        <w:t xml:space="preserve"> av hyresnämnd enligt 12</w:t>
      </w:r>
      <w:r>
        <w:t> </w:t>
      </w:r>
      <w:r w:rsidRPr="00204CBF">
        <w:t>kap. 51</w:t>
      </w:r>
      <w:r>
        <w:t> </w:t>
      </w:r>
      <w:r w:rsidRPr="00204CBF">
        <w:t>§ första stycket andra meningen eller 54</w:t>
      </w:r>
      <w:r>
        <w:t> </w:t>
      </w:r>
      <w:r w:rsidRPr="00204CBF">
        <w:t xml:space="preserve">§ jordabalken. Om hyresgästen har </w:t>
      </w:r>
      <w:r w:rsidRPr="00372BDD">
        <w:rPr>
          <w:i/>
          <w:iCs/>
        </w:rPr>
        <w:t>angett</w:t>
      </w:r>
      <w:r w:rsidRPr="00204CBF">
        <w:t xml:space="preserve"> sin upp</w:t>
      </w:r>
      <w:r>
        <w:softHyphen/>
      </w:r>
      <w:r w:rsidRPr="00204CBF">
        <w:t>fatt</w:t>
      </w:r>
      <w:r>
        <w:softHyphen/>
      </w:r>
      <w:r w:rsidRPr="00204CBF">
        <w:t xml:space="preserve">ning, </w:t>
      </w:r>
      <w:r w:rsidRPr="00E627F9">
        <w:rPr>
          <w:i/>
          <w:iCs/>
        </w:rPr>
        <w:t>ska</w:t>
      </w:r>
      <w:r w:rsidRPr="00204CBF">
        <w:t xml:space="preserve"> hyresnämnden avgöra tvisten i enlighet med denna, </w:t>
      </w:r>
      <w:r w:rsidRPr="00415764">
        <w:rPr>
          <w:i/>
          <w:iCs/>
        </w:rPr>
        <w:t>om</w:t>
      </w:r>
      <w:r w:rsidRPr="00204CBF">
        <w:t xml:space="preserve"> inte synner</w:t>
      </w:r>
      <w:r>
        <w:softHyphen/>
      </w:r>
      <w:r w:rsidRPr="00204CBF">
        <w:t xml:space="preserve">liga skäl talar emot det. Om hyresgästen inte har </w:t>
      </w:r>
      <w:r w:rsidRPr="00372BDD">
        <w:rPr>
          <w:i/>
          <w:iCs/>
        </w:rPr>
        <w:t>angett</w:t>
      </w:r>
      <w:r w:rsidRPr="00204CBF">
        <w:t xml:space="preserve"> sin uppfatt</w:t>
      </w:r>
      <w:r>
        <w:softHyphen/>
      </w:r>
      <w:r w:rsidRPr="00204CBF">
        <w:t xml:space="preserve">ning, </w:t>
      </w:r>
      <w:r w:rsidRPr="00E627F9">
        <w:rPr>
          <w:i/>
          <w:iCs/>
        </w:rPr>
        <w:t>ska</w:t>
      </w:r>
      <w:r w:rsidRPr="00204CBF">
        <w:t xml:space="preserve"> hyresnämnden avgöra tvisten i enlighet med hyresvärdens upp</w:t>
      </w:r>
      <w:r>
        <w:softHyphen/>
      </w:r>
      <w:r w:rsidRPr="00204CBF">
        <w:t>fattning.</w:t>
      </w:r>
    </w:p>
    <w:p w14:paraId="7ABA61D6" w14:textId="77777777" w:rsidR="00A3259B" w:rsidRDefault="00D32DA9" w:rsidP="00A3259B">
      <w:pPr>
        <w:pStyle w:val="Brdtextmedindrag"/>
        <w:spacing w:line="200" w:lineRule="exact"/>
      </w:pPr>
      <w:r w:rsidRPr="00204CBF">
        <w:t>Om det finns särskilda skäl, får hyresnämnden besluta att in</w:t>
      </w:r>
      <w:r>
        <w:softHyphen/>
      </w:r>
      <w:r w:rsidRPr="00204CBF">
        <w:t xml:space="preserve">förandet eller slopandet av en förhandlingsklausul </w:t>
      </w:r>
      <w:r w:rsidRPr="00E627F9">
        <w:rPr>
          <w:i/>
          <w:iCs/>
        </w:rPr>
        <w:t xml:space="preserve">ska </w:t>
      </w:r>
      <w:r w:rsidRPr="00204CBF">
        <w:t>gälla först från och med en viss dag</w:t>
      </w:r>
      <w:r>
        <w:t>.</w:t>
      </w:r>
    </w:p>
    <w:p w14:paraId="5B483DEF" w14:textId="77777777" w:rsidR="00A3259B" w:rsidRDefault="00926630" w:rsidP="00A3259B">
      <w:pPr>
        <w:pStyle w:val="Brdtextmedindrag"/>
        <w:ind w:firstLine="0"/>
      </w:pPr>
    </w:p>
    <w:p w14:paraId="7D7CE8F0" w14:textId="716D1F36" w:rsidR="00A3259B" w:rsidRPr="00411BC8" w:rsidRDefault="00D32DA9" w:rsidP="00A3259B">
      <w:pPr>
        <w:pStyle w:val="Brdtextmedindrag"/>
        <w:ind w:firstLine="0"/>
      </w:pPr>
      <w:r>
        <w:t>Paragrafen innehåller bestämmelser om förhandlingsklausuler</w:t>
      </w:r>
      <w:r w:rsidRPr="00411BC8">
        <w:t>. Övervä</w:t>
      </w:r>
      <w:r w:rsidR="009478EA" w:rsidRPr="00411BC8">
        <w:softHyphen/>
      </w:r>
      <w:r w:rsidRPr="00411BC8">
        <w:t>gan</w:t>
      </w:r>
      <w:r w:rsidRPr="00411BC8">
        <w:softHyphen/>
        <w:t>dena finns i avsnitt 5.5.</w:t>
      </w:r>
    </w:p>
    <w:p w14:paraId="3C014DB4" w14:textId="44005B1B" w:rsidR="00A3259B" w:rsidRDefault="00D32DA9" w:rsidP="00A3259B">
      <w:pPr>
        <w:pStyle w:val="Brdtextmedindrag"/>
      </w:pPr>
      <w:r w:rsidRPr="00411BC8">
        <w:t xml:space="preserve">I </w:t>
      </w:r>
      <w:r w:rsidRPr="00411BC8">
        <w:rPr>
          <w:i/>
          <w:iCs/>
        </w:rPr>
        <w:t xml:space="preserve">första stycket </w:t>
      </w:r>
      <w:r w:rsidRPr="00411BC8">
        <w:t>definieras en förhandlingsklausul som en bestämmelse i ett hyres</w:t>
      </w:r>
      <w:r w:rsidRPr="00411BC8">
        <w:softHyphen/>
        <w:t>avtal mellan en hyresgäst och en hyresvärd</w:t>
      </w:r>
      <w:r w:rsidR="00E95234" w:rsidRPr="00411BC8">
        <w:t>,</w:t>
      </w:r>
      <w:r w:rsidRPr="00411BC8">
        <w:t xml:space="preserve"> enligt vilken</w:t>
      </w:r>
      <w:r>
        <w:t xml:space="preserve"> hyres</w:t>
      </w:r>
      <w:r>
        <w:softHyphen/>
        <w:t>gästen godtar att bestämmelser om hyra och andra hyresvillkor som de kollektivt förhandlande par</w:t>
      </w:r>
      <w:r>
        <w:softHyphen/>
        <w:t>terna kommit överens om – en förhandlings</w:t>
      </w:r>
      <w:r>
        <w:softHyphen/>
        <w:t xml:space="preserve">överenskommelse – får tillämpas mot honom eller henne. </w:t>
      </w:r>
      <w:r w:rsidRPr="00B04885">
        <w:t>Genom änd</w:t>
      </w:r>
      <w:r w:rsidR="000B64AB">
        <w:softHyphen/>
      </w:r>
      <w:r w:rsidRPr="00B04885">
        <w:t xml:space="preserve">ringen framgår att en hyresgäst kan bli bunden även av en </w:t>
      </w:r>
      <w:r>
        <w:t>förhand</w:t>
      </w:r>
      <w:r>
        <w:softHyphen/>
        <w:t>lings</w:t>
      </w:r>
      <w:r>
        <w:softHyphen/>
        <w:t>överens</w:t>
      </w:r>
      <w:r>
        <w:softHyphen/>
        <w:t xml:space="preserve">kommelse som har träffats med stöd av en </w:t>
      </w:r>
      <w:bookmarkStart w:id="59" w:name="_Hlk83744317"/>
      <w:r>
        <w:t>förhandlingsordning</w:t>
      </w:r>
      <w:bookmarkEnd w:id="59"/>
      <w:r>
        <w:t xml:space="preserve"> som kommit att ersätta den </w:t>
      </w:r>
      <w:r w:rsidRPr="00B04885">
        <w:t>förhandlingsordning som gällde när förhand</w:t>
      </w:r>
      <w:r w:rsidR="000B64AB">
        <w:softHyphen/>
      </w:r>
      <w:r w:rsidRPr="00B04885">
        <w:t>lings</w:t>
      </w:r>
      <w:r w:rsidR="000B64AB">
        <w:softHyphen/>
      </w:r>
      <w:r w:rsidRPr="00B04885">
        <w:t>klausulen infördes</w:t>
      </w:r>
      <w:r>
        <w:t>.</w:t>
      </w:r>
    </w:p>
    <w:p w14:paraId="190EB874" w14:textId="6A27D231" w:rsidR="00A3259B" w:rsidRDefault="00D32DA9" w:rsidP="00A3259B">
      <w:pPr>
        <w:pStyle w:val="Brdtextmedindrag"/>
      </w:pPr>
      <w:r>
        <w:t>För att en förhandlingsordning ska ersätta en tidigare krävs att de kollek</w:t>
      </w:r>
      <w:r>
        <w:softHyphen/>
        <w:t>tivt förhandlande parternas avsikt varit att den nya förhandlingsordningen ska ersätta den tidigare. Så kan ofta vara fallet om parterna är desamma. Bestäm</w:t>
      </w:r>
      <w:r>
        <w:softHyphen/>
        <w:t>melsen kan också vara tillämplig i fall där det har uppkommit behov av att ändra en förhandlings</w:t>
      </w:r>
      <w:r>
        <w:softHyphen/>
        <w:t xml:space="preserve">ordning med anledning av att det har inträtt en ny hyresvärd </w:t>
      </w:r>
      <w:r w:rsidRPr="00B04885">
        <w:t xml:space="preserve">i avtalet om förhandlingsordning </w:t>
      </w:r>
      <w:r>
        <w:t>(jfr 8 § första stycket), eller att en fastighetsägar</w:t>
      </w:r>
      <w:r>
        <w:softHyphen/>
        <w:t xml:space="preserve">organisation lämnat ett sådant avtal eller inträtt vid sidan av hyresvärden. </w:t>
      </w:r>
      <w:r w:rsidRPr="00A1533A">
        <w:t>Om en hyresvärd har ett avtal om för</w:t>
      </w:r>
      <w:r>
        <w:softHyphen/>
      </w:r>
      <w:r w:rsidRPr="00A1533A">
        <w:t>handlingsordning med en hyresgästorganisation och sedan ingår ett sådant avtal med en annan hyresgästorganisation, innebär det inte att den tidigare förhandlingsordningen ersätts.</w:t>
      </w:r>
    </w:p>
    <w:p w14:paraId="64C6E73F" w14:textId="77777777" w:rsidR="00A3259B" w:rsidRPr="00C77546" w:rsidRDefault="00D32DA9" w:rsidP="00A3259B">
      <w:pPr>
        <w:pStyle w:val="Brdtextmedindrag"/>
      </w:pPr>
      <w:r>
        <w:t>Oavsett vad de kollektivt förhandlande parterna kommit överens om är det alltid hur förhandlingsklausulen i det enskilda hyresavtalet är utformad som avgör vilken verkan en förhandlingsöverenskommelse har i förhållan</w:t>
      </w:r>
      <w:r>
        <w:softHyphen/>
        <w:t xml:space="preserve">de till hyresgästen.  </w:t>
      </w:r>
    </w:p>
    <w:p w14:paraId="3DA24310" w14:textId="77777777" w:rsidR="00A3259B" w:rsidRDefault="00D32DA9" w:rsidP="00A3259B">
      <w:pPr>
        <w:pStyle w:val="Rubrik4utannumrering"/>
      </w:pPr>
      <w:r w:rsidRPr="00C77546">
        <w:t>Avtal om förhandlingsordning</w:t>
      </w:r>
    </w:p>
    <w:p w14:paraId="14F39B3A" w14:textId="77777777" w:rsidR="00A3259B" w:rsidRDefault="00D32DA9" w:rsidP="00A3259B">
      <w:pPr>
        <w:pStyle w:val="Brdtext"/>
        <w:spacing w:line="200" w:lineRule="exact"/>
      </w:pPr>
      <w:r>
        <w:rPr>
          <w:b/>
          <w:bCs/>
        </w:rPr>
        <w:t>7 §    </w:t>
      </w:r>
      <w:r w:rsidRPr="001E570F">
        <w:t xml:space="preserve">Om </w:t>
      </w:r>
      <w:r w:rsidRPr="001E570F">
        <w:rPr>
          <w:i/>
          <w:iCs/>
        </w:rPr>
        <w:t xml:space="preserve">parterna </w:t>
      </w:r>
      <w:r>
        <w:rPr>
          <w:i/>
          <w:iCs/>
        </w:rPr>
        <w:t>vill</w:t>
      </w:r>
      <w:r w:rsidRPr="001E570F">
        <w:rPr>
          <w:i/>
          <w:iCs/>
        </w:rPr>
        <w:t xml:space="preserve"> avvika </w:t>
      </w:r>
      <w:r w:rsidRPr="001E570F">
        <w:t xml:space="preserve">från </w:t>
      </w:r>
      <w:r w:rsidRPr="001E570F">
        <w:rPr>
          <w:i/>
          <w:iCs/>
        </w:rPr>
        <w:t>det</w:t>
      </w:r>
      <w:r w:rsidRPr="001E570F">
        <w:t xml:space="preserve"> som </w:t>
      </w:r>
      <w:r w:rsidRPr="001E570F">
        <w:rPr>
          <w:i/>
          <w:iCs/>
        </w:rPr>
        <w:t>anges</w:t>
      </w:r>
      <w:r w:rsidRPr="001E570F">
        <w:t xml:space="preserve"> i 5 § andra stycket</w:t>
      </w:r>
      <w:r w:rsidRPr="001E570F">
        <w:rPr>
          <w:i/>
          <w:iCs/>
        </w:rPr>
        <w:t xml:space="preserve"> </w:t>
      </w:r>
      <w:r w:rsidRPr="001E570F">
        <w:t xml:space="preserve">eller om </w:t>
      </w:r>
      <w:r>
        <w:rPr>
          <w:i/>
          <w:iCs/>
        </w:rPr>
        <w:t xml:space="preserve">de vill </w:t>
      </w:r>
      <w:r w:rsidRPr="001E570F">
        <w:rPr>
          <w:i/>
          <w:iCs/>
        </w:rPr>
        <w:t xml:space="preserve">att </w:t>
      </w:r>
      <w:r w:rsidRPr="001E570F">
        <w:t>förhand</w:t>
      </w:r>
      <w:r w:rsidRPr="001E570F">
        <w:softHyphen/>
        <w:t xml:space="preserve">lingsrätt </w:t>
      </w:r>
      <w:r w:rsidRPr="001E570F">
        <w:rPr>
          <w:i/>
          <w:iCs/>
        </w:rPr>
        <w:t>ska finnas</w:t>
      </w:r>
      <w:r w:rsidRPr="001E570F">
        <w:t xml:space="preserve"> i </w:t>
      </w:r>
      <w:r>
        <w:rPr>
          <w:i/>
          <w:iCs/>
        </w:rPr>
        <w:t xml:space="preserve">en </w:t>
      </w:r>
      <w:r w:rsidRPr="001E570F">
        <w:t xml:space="preserve">fråga som avses i 5 § tredje stycket, </w:t>
      </w:r>
      <w:r w:rsidRPr="001E570F">
        <w:rPr>
          <w:i/>
          <w:iCs/>
        </w:rPr>
        <w:t xml:space="preserve">ska </w:t>
      </w:r>
      <w:r w:rsidRPr="001E570F">
        <w:t>detta anges i avtalet om förhandlingsordning</w:t>
      </w:r>
      <w:r w:rsidRPr="001E570F">
        <w:rPr>
          <w:i/>
          <w:iCs/>
        </w:rPr>
        <w:t>.</w:t>
      </w:r>
      <w:r w:rsidRPr="001E570F">
        <w:t xml:space="preserve"> </w:t>
      </w:r>
    </w:p>
    <w:p w14:paraId="6096AE73" w14:textId="5F9EB946" w:rsidR="00A3259B" w:rsidRPr="00154F7D" w:rsidRDefault="00D32DA9" w:rsidP="00A3259B">
      <w:pPr>
        <w:pStyle w:val="Brdtextmedindrag"/>
        <w:spacing w:line="200" w:lineRule="exact"/>
        <w:rPr>
          <w:i/>
          <w:iCs/>
        </w:rPr>
      </w:pPr>
      <w:r w:rsidRPr="00154F7D">
        <w:rPr>
          <w:i/>
          <w:iCs/>
        </w:rPr>
        <w:t xml:space="preserve">Om parterna är överens om att en skiljeman ska kunna utses enligt 23 a § för att </w:t>
      </w:r>
      <w:r>
        <w:rPr>
          <w:i/>
          <w:iCs/>
        </w:rPr>
        <w:t>pröva</w:t>
      </w:r>
      <w:r w:rsidRPr="00154F7D">
        <w:rPr>
          <w:i/>
          <w:iCs/>
        </w:rPr>
        <w:t xml:space="preserve"> en tvist som avses där, ska det också anges i avtalet om förhandlings</w:t>
      </w:r>
      <w:r w:rsidRPr="00154F7D">
        <w:rPr>
          <w:i/>
          <w:iCs/>
        </w:rPr>
        <w:softHyphen/>
        <w:t xml:space="preserve">ordning. </w:t>
      </w:r>
      <w:r>
        <w:rPr>
          <w:i/>
          <w:iCs/>
        </w:rPr>
        <w:t>Motsvarande</w:t>
      </w:r>
      <w:r w:rsidRPr="00154F7D">
        <w:rPr>
          <w:i/>
          <w:iCs/>
        </w:rPr>
        <w:t xml:space="preserve"> gäller </w:t>
      </w:r>
      <w:r>
        <w:rPr>
          <w:i/>
          <w:iCs/>
        </w:rPr>
        <w:t xml:space="preserve">i fråga om </w:t>
      </w:r>
      <w:r w:rsidRPr="00154F7D">
        <w:rPr>
          <w:i/>
          <w:iCs/>
        </w:rPr>
        <w:t>villkor för att en ansökan om en skiljeman ska få göras.</w:t>
      </w:r>
    </w:p>
    <w:p w14:paraId="0FAF5C54" w14:textId="77777777" w:rsidR="00A3259B" w:rsidRDefault="00D32DA9" w:rsidP="00A3259B">
      <w:pPr>
        <w:pStyle w:val="Brdtextmedindrag"/>
        <w:spacing w:line="200" w:lineRule="exact"/>
      </w:pPr>
      <w:r>
        <w:t xml:space="preserve">I </w:t>
      </w:r>
      <w:r>
        <w:rPr>
          <w:i/>
          <w:iCs/>
        </w:rPr>
        <w:t xml:space="preserve">ett </w:t>
      </w:r>
      <w:r>
        <w:t xml:space="preserve">avtal om förhandlingsordning </w:t>
      </w:r>
      <w:r w:rsidRPr="008B06F3">
        <w:rPr>
          <w:i/>
          <w:iCs/>
        </w:rPr>
        <w:t>ska</w:t>
      </w:r>
      <w:r>
        <w:t xml:space="preserve"> </w:t>
      </w:r>
      <w:r>
        <w:rPr>
          <w:i/>
          <w:iCs/>
        </w:rPr>
        <w:t xml:space="preserve">det </w:t>
      </w:r>
      <w:r>
        <w:t xml:space="preserve">anges </w:t>
      </w:r>
      <w:r w:rsidRPr="00774CB6">
        <w:rPr>
          <w:i/>
          <w:iCs/>
        </w:rPr>
        <w:t xml:space="preserve">från vilken </w:t>
      </w:r>
      <w:r>
        <w:t xml:space="preserve">tidpunkt förhandlingsordningen </w:t>
      </w:r>
      <w:r w:rsidRPr="008B06F3">
        <w:rPr>
          <w:i/>
          <w:iCs/>
        </w:rPr>
        <w:t>ska</w:t>
      </w:r>
      <w:r>
        <w:t xml:space="preserve"> tillämpas. </w:t>
      </w:r>
      <w:r>
        <w:rPr>
          <w:i/>
          <w:iCs/>
        </w:rPr>
        <w:t xml:space="preserve">Om det </w:t>
      </w:r>
      <w:r w:rsidRPr="00017963">
        <w:rPr>
          <w:i/>
        </w:rPr>
        <w:t>inte</w:t>
      </w:r>
      <w:r>
        <w:rPr>
          <w:i/>
          <w:iCs/>
        </w:rPr>
        <w:t xml:space="preserve"> har angetts</w:t>
      </w:r>
      <w:r>
        <w:t xml:space="preserve"> </w:t>
      </w:r>
      <w:r>
        <w:rPr>
          <w:i/>
          <w:iCs/>
        </w:rPr>
        <w:t>någon tid</w:t>
      </w:r>
      <w:r>
        <w:rPr>
          <w:i/>
          <w:iCs/>
        </w:rPr>
        <w:softHyphen/>
        <w:t xml:space="preserve">punkt </w:t>
      </w:r>
      <w:r>
        <w:t>träder den i kraft omedelbart.</w:t>
      </w:r>
    </w:p>
    <w:p w14:paraId="5575C13B" w14:textId="77777777" w:rsidR="00A3259B" w:rsidRPr="00BF22CE" w:rsidRDefault="00926630" w:rsidP="00A3259B">
      <w:pPr>
        <w:pStyle w:val="Brdtextmedindrag"/>
      </w:pPr>
    </w:p>
    <w:p w14:paraId="2182CF8C" w14:textId="77777777" w:rsidR="00A3259B" w:rsidRDefault="00D32DA9" w:rsidP="00A3259B">
      <w:pPr>
        <w:pStyle w:val="Brdtext"/>
      </w:pPr>
      <w:r>
        <w:t>I paragrafen finns bestämmelser om innehållet i en förhandlingsordning. Över</w:t>
      </w:r>
      <w:r>
        <w:softHyphen/>
        <w:t xml:space="preserve">vägandena finns i avsnitt 5.1. </w:t>
      </w:r>
    </w:p>
    <w:p w14:paraId="326102E7" w14:textId="239E5D24" w:rsidR="00A3259B" w:rsidRDefault="00D32DA9" w:rsidP="00A3259B">
      <w:pPr>
        <w:pStyle w:val="Brdtextmedindrag"/>
      </w:pPr>
      <w:r>
        <w:t xml:space="preserve">Av det nya </w:t>
      </w:r>
      <w:r>
        <w:rPr>
          <w:i/>
          <w:iCs/>
        </w:rPr>
        <w:t>andra</w:t>
      </w:r>
      <w:r w:rsidRPr="008B5131">
        <w:rPr>
          <w:i/>
          <w:iCs/>
        </w:rPr>
        <w:t xml:space="preserve"> stycket </w:t>
      </w:r>
      <w:r>
        <w:t xml:space="preserve">framgår att om parterna är överens om att sådana tvister som avses i 23 a § får </w:t>
      </w:r>
      <w:r w:rsidR="00E95234">
        <w:t>prövas</w:t>
      </w:r>
      <w:r>
        <w:t xml:space="preserve"> av en </w:t>
      </w:r>
      <w:r w:rsidR="00E95234">
        <w:t xml:space="preserve">särskild </w:t>
      </w:r>
      <w:r>
        <w:t>skilje</w:t>
      </w:r>
      <w:r>
        <w:softHyphen/>
        <w:t>man som utses av hyresnämnden, ska detta anges i förhandlings</w:t>
      </w:r>
      <w:r>
        <w:softHyphen/>
        <w:t xml:space="preserve">ordningen. </w:t>
      </w:r>
    </w:p>
    <w:p w14:paraId="4EB937FA" w14:textId="77777777" w:rsidR="00A3259B" w:rsidRPr="00443043" w:rsidRDefault="00D32DA9" w:rsidP="00A3259B">
      <w:pPr>
        <w:pStyle w:val="Brdtextmedindrag"/>
      </w:pPr>
      <w:r>
        <w:t>Parterna kan komma överens om att vissa villkor ska vara uppfyllda för att en ansökan om att hyres</w:t>
      </w:r>
      <w:r>
        <w:softHyphen/>
        <w:t xml:space="preserve">nämnden ska utse en skiljeman ska få göras. </w:t>
      </w:r>
      <w:r w:rsidRPr="00F64F8A">
        <w:rPr>
          <w:spacing w:val="-2"/>
        </w:rPr>
        <w:t>Villkoren ska i så fall anges i förhandlings</w:t>
      </w:r>
      <w:r w:rsidRPr="00F64F8A">
        <w:rPr>
          <w:spacing w:val="-2"/>
        </w:rPr>
        <w:softHyphen/>
        <w:t>ordningen. Parterna kan exempel</w:t>
      </w:r>
      <w:r w:rsidRPr="00F64F8A">
        <w:rPr>
          <w:spacing w:val="-2"/>
        </w:rPr>
        <w:softHyphen/>
        <w:t>vis avtala om andra tidsfrister för att ge in en ansökan än de som gäller enligt 23 a § andra stycket. De kan också ställa upp villkor om att ett visst antal förhandlings</w:t>
      </w:r>
      <w:r w:rsidRPr="00F64F8A">
        <w:rPr>
          <w:spacing w:val="-2"/>
        </w:rPr>
        <w:softHyphen/>
        <w:t>sammanträden ska ha genom</w:t>
      </w:r>
      <w:r w:rsidRPr="00F64F8A">
        <w:rPr>
          <w:spacing w:val="-2"/>
        </w:rPr>
        <w:softHyphen/>
        <w:t>förts eller att med</w:t>
      </w:r>
      <w:r w:rsidRPr="00F64F8A">
        <w:rPr>
          <w:spacing w:val="-2"/>
        </w:rPr>
        <w:softHyphen/>
        <w:t>ling ska ha skett, innan en ansökan får göras.</w:t>
      </w:r>
    </w:p>
    <w:p w14:paraId="32A5466A" w14:textId="3BD4AD5C" w:rsidR="00A3259B" w:rsidRDefault="00D32DA9" w:rsidP="00A3259B">
      <w:pPr>
        <w:pStyle w:val="Brdtextmedindrag"/>
      </w:pPr>
      <w:r>
        <w:t xml:space="preserve">Parterna kan vidare komma överens om </w:t>
      </w:r>
      <w:r w:rsidRPr="006115D9">
        <w:t>villkor för tvistlösningen</w:t>
      </w:r>
      <w:r>
        <w:t xml:space="preserve"> vid sidan av, eller i stället för, bestämmelserna i den föreslagna lagen om tvist</w:t>
      </w:r>
      <w:r>
        <w:softHyphen/>
        <w:t>lös</w:t>
      </w:r>
      <w:r>
        <w:softHyphen/>
        <w:t>ning i</w:t>
      </w:r>
      <w:r w:rsidR="00E95234">
        <w:t>nom ramen för</w:t>
      </w:r>
      <w:r>
        <w:t xml:space="preserve"> vissa kollektiva hyresförhandlingar</w:t>
      </w:r>
      <w:r w:rsidRPr="006115D9">
        <w:t xml:space="preserve"> </w:t>
      </w:r>
      <w:r>
        <w:t>(se vidare kommentaren till 1 § den lagen). D</w:t>
      </w:r>
      <w:r w:rsidRPr="006115D9">
        <w:t xml:space="preserve">et </w:t>
      </w:r>
      <w:r>
        <w:t>kan vara</w:t>
      </w:r>
      <w:r w:rsidRPr="006115D9">
        <w:t xml:space="preserve"> lämpligt att också </w:t>
      </w:r>
      <w:r>
        <w:t>sådana villkor</w:t>
      </w:r>
      <w:r w:rsidRPr="006115D9">
        <w:t xml:space="preserve"> tas in i för</w:t>
      </w:r>
      <w:r>
        <w:softHyphen/>
      </w:r>
      <w:r w:rsidRPr="006115D9">
        <w:t xml:space="preserve">handlingsordningen, men det </w:t>
      </w:r>
      <w:r>
        <w:t>ställs inte upp något krav på det. Det</w:t>
      </w:r>
      <w:r w:rsidRPr="006115D9">
        <w:t xml:space="preserve"> finns </w:t>
      </w:r>
      <w:r>
        <w:t xml:space="preserve">alltså inte </w:t>
      </w:r>
      <w:r w:rsidRPr="006115D9">
        <w:t xml:space="preserve">något hinder mot att parterna kommer överens om sådana villkor </w:t>
      </w:r>
      <w:r>
        <w:t xml:space="preserve">i ett </w:t>
      </w:r>
      <w:r w:rsidRPr="006115D9">
        <w:t xml:space="preserve">senare </w:t>
      </w:r>
      <w:r>
        <w:t xml:space="preserve">skede, t.ex. </w:t>
      </w:r>
      <w:r w:rsidRPr="006115D9">
        <w:t>i anslutning till tvis</w:t>
      </w:r>
      <w:r>
        <w:t>t</w:t>
      </w:r>
      <w:r>
        <w:softHyphen/>
      </w:r>
      <w:r w:rsidRPr="006115D9">
        <w:t>lösnings</w:t>
      </w:r>
      <w:r>
        <w:softHyphen/>
      </w:r>
      <w:r w:rsidRPr="006115D9">
        <w:t>förfarandet</w:t>
      </w:r>
      <w:r>
        <w:t>.</w:t>
      </w:r>
    </w:p>
    <w:p w14:paraId="098B2D1F" w14:textId="77777777" w:rsidR="00A3259B" w:rsidRPr="00443043" w:rsidRDefault="00D32DA9" w:rsidP="00A3259B">
      <w:pPr>
        <w:pStyle w:val="Brdtextmedindrag"/>
      </w:pPr>
      <w:r>
        <w:rPr>
          <w:i/>
          <w:iCs/>
        </w:rPr>
        <w:t>Tredje</w:t>
      </w:r>
      <w:r w:rsidRPr="001650A7">
        <w:rPr>
          <w:i/>
          <w:iCs/>
        </w:rPr>
        <w:t xml:space="preserve"> stycket</w:t>
      </w:r>
      <w:r>
        <w:t xml:space="preserve"> motsvarar andra stycket i paragrafens hittillsvarande lydelse.</w:t>
      </w:r>
    </w:p>
    <w:p w14:paraId="3B4EC538" w14:textId="77777777" w:rsidR="00A3259B" w:rsidRDefault="00D32DA9" w:rsidP="00A3259B">
      <w:pPr>
        <w:pStyle w:val="Rubrik4utannumrering"/>
      </w:pPr>
      <w:r>
        <w:t>Förhandlingen</w:t>
      </w:r>
    </w:p>
    <w:p w14:paraId="57F0CFB5" w14:textId="77777777" w:rsidR="00A3259B" w:rsidRDefault="00D32DA9" w:rsidP="00A3259B">
      <w:pPr>
        <w:pStyle w:val="Brdtext"/>
        <w:spacing w:line="200" w:lineRule="exact"/>
      </w:pPr>
      <w:r>
        <w:rPr>
          <w:b/>
          <w:bCs/>
        </w:rPr>
        <w:t>15 §    </w:t>
      </w:r>
      <w:r w:rsidRPr="00536613">
        <w:rPr>
          <w:i/>
          <w:iCs/>
        </w:rPr>
        <w:t>En part</w:t>
      </w:r>
      <w:r w:rsidRPr="00536613">
        <w:t xml:space="preserve"> som vill förhandla </w:t>
      </w:r>
      <w:r w:rsidRPr="00536613">
        <w:rPr>
          <w:i/>
          <w:iCs/>
        </w:rPr>
        <w:t>ska</w:t>
      </w:r>
      <w:r w:rsidRPr="00536613">
        <w:t xml:space="preserve"> göra </w:t>
      </w:r>
      <w:r w:rsidRPr="00536613">
        <w:rPr>
          <w:i/>
          <w:iCs/>
        </w:rPr>
        <w:t xml:space="preserve">en </w:t>
      </w:r>
      <w:r w:rsidRPr="00536613">
        <w:t xml:space="preserve">framställning </w:t>
      </w:r>
      <w:r w:rsidRPr="00A879A2">
        <w:rPr>
          <w:i/>
        </w:rPr>
        <w:t>till</w:t>
      </w:r>
      <w:r w:rsidRPr="00536613">
        <w:t xml:space="preserve"> motparten om </w:t>
      </w:r>
      <w:r w:rsidRPr="00536613">
        <w:rPr>
          <w:i/>
          <w:iCs/>
        </w:rPr>
        <w:t>det</w:t>
      </w:r>
      <w:r w:rsidRPr="00536613">
        <w:t xml:space="preserve">. Är både </w:t>
      </w:r>
      <w:r w:rsidRPr="00536613">
        <w:rPr>
          <w:i/>
          <w:iCs/>
        </w:rPr>
        <w:t xml:space="preserve">en </w:t>
      </w:r>
      <w:r w:rsidRPr="00536613">
        <w:t xml:space="preserve">hyresvärd och </w:t>
      </w:r>
      <w:r w:rsidRPr="00536613">
        <w:rPr>
          <w:i/>
          <w:iCs/>
        </w:rPr>
        <w:t xml:space="preserve">en </w:t>
      </w:r>
      <w:r w:rsidRPr="00536613">
        <w:t>fastig</w:t>
      </w:r>
      <w:r w:rsidRPr="00536613">
        <w:softHyphen/>
        <w:t>hets</w:t>
      </w:r>
      <w:r w:rsidRPr="00536613">
        <w:softHyphen/>
        <w:t>ägarorganisation parter enligt förhand</w:t>
      </w:r>
      <w:r>
        <w:softHyphen/>
      </w:r>
      <w:r w:rsidRPr="00536613">
        <w:t>lings</w:t>
      </w:r>
      <w:r>
        <w:softHyphen/>
      </w:r>
      <w:r w:rsidRPr="00536613">
        <w:t xml:space="preserve">ordningen, </w:t>
      </w:r>
      <w:r w:rsidRPr="00536613">
        <w:rPr>
          <w:i/>
          <w:iCs/>
        </w:rPr>
        <w:t>ska</w:t>
      </w:r>
      <w:r w:rsidRPr="00536613">
        <w:t xml:space="preserve"> båda </w:t>
      </w:r>
      <w:r w:rsidRPr="00536613">
        <w:rPr>
          <w:i/>
          <w:iCs/>
        </w:rPr>
        <w:t>begära</w:t>
      </w:r>
      <w:r w:rsidRPr="00536613">
        <w:t xml:space="preserve"> förhandling och </w:t>
      </w:r>
      <w:r w:rsidRPr="00536613">
        <w:rPr>
          <w:i/>
          <w:iCs/>
        </w:rPr>
        <w:t xml:space="preserve">en </w:t>
      </w:r>
      <w:r w:rsidRPr="00536613">
        <w:t>fram</w:t>
      </w:r>
      <w:r>
        <w:softHyphen/>
      </w:r>
      <w:r w:rsidRPr="00536613">
        <w:t>ställning om förhandling från mot</w:t>
      </w:r>
      <w:r w:rsidRPr="00536613">
        <w:softHyphen/>
        <w:t xml:space="preserve">partens sida göras </w:t>
      </w:r>
      <w:r w:rsidRPr="00A879A2">
        <w:rPr>
          <w:i/>
        </w:rPr>
        <w:t>till</w:t>
      </w:r>
      <w:r w:rsidRPr="00536613">
        <w:t xml:space="preserve"> var och en av dem.</w:t>
      </w:r>
    </w:p>
    <w:p w14:paraId="4C5D2ED7" w14:textId="77777777" w:rsidR="00A3259B" w:rsidRDefault="00D32DA9" w:rsidP="00A3259B">
      <w:pPr>
        <w:pStyle w:val="Brdtextmedindrag"/>
        <w:spacing w:line="200" w:lineRule="exact"/>
      </w:pPr>
      <w:r w:rsidRPr="00456793">
        <w:rPr>
          <w:i/>
          <w:iCs/>
        </w:rPr>
        <w:t>En framställning</w:t>
      </w:r>
      <w:r>
        <w:t xml:space="preserve"> om förhandling </w:t>
      </w:r>
      <w:r w:rsidRPr="00305554">
        <w:rPr>
          <w:i/>
          <w:iCs/>
        </w:rPr>
        <w:t xml:space="preserve">ska </w:t>
      </w:r>
      <w:r>
        <w:t xml:space="preserve">vara skriftlig och innehålla den eller de frågor </w:t>
      </w:r>
      <w:r w:rsidRPr="008545C3">
        <w:rPr>
          <w:i/>
          <w:iCs/>
        </w:rPr>
        <w:t>som det begärs</w:t>
      </w:r>
      <w:r>
        <w:t xml:space="preserve"> förhandling </w:t>
      </w:r>
      <w:r w:rsidRPr="008545C3">
        <w:rPr>
          <w:i/>
          <w:iCs/>
        </w:rPr>
        <w:t>om</w:t>
      </w:r>
      <w:r>
        <w:t xml:space="preserve">. </w:t>
      </w:r>
      <w:r w:rsidRPr="00305554">
        <w:rPr>
          <w:i/>
          <w:iCs/>
        </w:rPr>
        <w:t>Den ska också innehålla förslag på tidpunkter och plats för sammanträde för förhandling.</w:t>
      </w:r>
    </w:p>
    <w:p w14:paraId="2DDAD103" w14:textId="77777777" w:rsidR="00A3259B" w:rsidRDefault="00D32DA9" w:rsidP="00A3259B">
      <w:pPr>
        <w:pStyle w:val="Brdtextmedindrag"/>
        <w:spacing w:line="200" w:lineRule="exact"/>
      </w:pPr>
      <w:r w:rsidRPr="00456793">
        <w:rPr>
          <w:i/>
          <w:iCs/>
        </w:rPr>
        <w:t xml:space="preserve">Ett </w:t>
      </w:r>
      <w:r w:rsidRPr="00F54BE6">
        <w:rPr>
          <w:i/>
          <w:iCs/>
        </w:rPr>
        <w:t>förhandlingss</w:t>
      </w:r>
      <w:r w:rsidRPr="00456793">
        <w:rPr>
          <w:i/>
        </w:rPr>
        <w:t>ammanträde</w:t>
      </w:r>
      <w:r>
        <w:t xml:space="preserve"> </w:t>
      </w:r>
      <w:r w:rsidRPr="00305554">
        <w:rPr>
          <w:i/>
          <w:iCs/>
        </w:rPr>
        <w:t>ska</w:t>
      </w:r>
      <w:r>
        <w:t xml:space="preserve"> hållas inom tre veckor </w:t>
      </w:r>
      <w:r>
        <w:rPr>
          <w:i/>
          <w:iCs/>
        </w:rPr>
        <w:t>från</w:t>
      </w:r>
      <w:r>
        <w:t xml:space="preserve"> det att </w:t>
      </w:r>
      <w:r w:rsidRPr="00F31ADE">
        <w:rPr>
          <w:i/>
          <w:iCs/>
        </w:rPr>
        <w:t>mot</w:t>
      </w:r>
      <w:r>
        <w:rPr>
          <w:i/>
          <w:iCs/>
        </w:rPr>
        <w:softHyphen/>
      </w:r>
      <w:r w:rsidRPr="00F31ADE">
        <w:rPr>
          <w:i/>
          <w:iCs/>
        </w:rPr>
        <w:t xml:space="preserve">parten </w:t>
      </w:r>
      <w:r>
        <w:rPr>
          <w:i/>
          <w:iCs/>
        </w:rPr>
        <w:t>fått</w:t>
      </w:r>
      <w:r w:rsidRPr="00F31ADE">
        <w:rPr>
          <w:i/>
          <w:iCs/>
        </w:rPr>
        <w:t xml:space="preserve"> del av</w:t>
      </w:r>
      <w:r>
        <w:t xml:space="preserve"> </w:t>
      </w:r>
      <w:r w:rsidRPr="00456793">
        <w:rPr>
          <w:i/>
          <w:iCs/>
        </w:rPr>
        <w:t>förhandlingsframställningen</w:t>
      </w:r>
      <w:r>
        <w:t>.</w:t>
      </w:r>
    </w:p>
    <w:p w14:paraId="3E9130F0" w14:textId="77777777" w:rsidR="00A3259B" w:rsidRPr="008545C3" w:rsidRDefault="00D32DA9" w:rsidP="00A3259B">
      <w:pPr>
        <w:pStyle w:val="Brdtextmedindrag"/>
        <w:spacing w:line="200" w:lineRule="exact"/>
        <w:rPr>
          <w:i/>
          <w:iCs/>
        </w:rPr>
      </w:pPr>
      <w:r w:rsidRPr="008545C3">
        <w:rPr>
          <w:i/>
          <w:iCs/>
        </w:rPr>
        <w:t>Parterna får avvika</w:t>
      </w:r>
      <w:r w:rsidRPr="008545C3">
        <w:t xml:space="preserve"> från </w:t>
      </w:r>
      <w:r w:rsidRPr="008545C3">
        <w:rPr>
          <w:i/>
          <w:iCs/>
        </w:rPr>
        <w:t xml:space="preserve">bestämmelserna </w:t>
      </w:r>
      <w:r w:rsidRPr="0048332C">
        <w:t>i</w:t>
      </w:r>
      <w:r w:rsidRPr="008545C3">
        <w:rPr>
          <w:i/>
          <w:iCs/>
        </w:rPr>
        <w:t xml:space="preserve"> </w:t>
      </w:r>
      <w:r w:rsidRPr="008545C3">
        <w:t>denna paragraf genom skrift</w:t>
      </w:r>
      <w:r>
        <w:softHyphen/>
      </w:r>
      <w:r w:rsidRPr="008545C3">
        <w:t>ligt avtal.</w:t>
      </w:r>
    </w:p>
    <w:p w14:paraId="630F40A6" w14:textId="77777777" w:rsidR="00A3259B" w:rsidRDefault="00926630" w:rsidP="00A3259B">
      <w:pPr>
        <w:pStyle w:val="Brdtext"/>
      </w:pPr>
    </w:p>
    <w:p w14:paraId="5B301BDC" w14:textId="77777777" w:rsidR="00A3259B" w:rsidRDefault="00D32DA9" w:rsidP="00A3259B">
      <w:pPr>
        <w:pStyle w:val="Brdtext"/>
      </w:pPr>
      <w:r>
        <w:t xml:space="preserve">I paragrafen finns bestämmelser om en parts framställning om förhandling och om förhandlingssammanträde. Övervägandena finns i </w:t>
      </w:r>
      <w:r w:rsidRPr="00152959">
        <w:t xml:space="preserve">avsnitt </w:t>
      </w:r>
      <w:r>
        <w:t>6</w:t>
      </w:r>
      <w:r w:rsidRPr="00152959">
        <w:t>.</w:t>
      </w:r>
      <w:r>
        <w:t xml:space="preserve"> </w:t>
      </w:r>
    </w:p>
    <w:p w14:paraId="5FA9B4EA" w14:textId="52715D5B" w:rsidR="00A3259B" w:rsidRDefault="00D32DA9" w:rsidP="00A3259B">
      <w:pPr>
        <w:pStyle w:val="Brdtextmedindrag"/>
      </w:pPr>
      <w:r>
        <w:t xml:space="preserve">I </w:t>
      </w:r>
      <w:r w:rsidRPr="00E377CB">
        <w:rPr>
          <w:i/>
          <w:iCs/>
        </w:rPr>
        <w:t xml:space="preserve">andra stycket </w:t>
      </w:r>
      <w:r>
        <w:t>införs ett krav på att en förhandlings</w:t>
      </w:r>
      <w:r>
        <w:softHyphen/>
        <w:t>framställning ska inne</w:t>
      </w:r>
      <w:r>
        <w:softHyphen/>
        <w:t>hålla förslag på tidpunkter och plats för det första samman</w:t>
      </w:r>
      <w:r>
        <w:softHyphen/>
        <w:t>trädet för för</w:t>
      </w:r>
      <w:r>
        <w:softHyphen/>
        <w:t>handling. Det bör anges flera förslag på tidpunkter inom den tre</w:t>
      </w:r>
      <w:r>
        <w:softHyphen/>
        <w:t>veckors</w:t>
      </w:r>
      <w:r>
        <w:softHyphen/>
        <w:t>frist för det första sammanträdet som framgår i tredje stycket. Tid</w:t>
      </w:r>
      <w:r w:rsidR="00E27E0F">
        <w:t>erna</w:t>
      </w:r>
      <w:r>
        <w:t xml:space="preserve"> ska också vara realistiska för motparten att </w:t>
      </w:r>
      <w:r w:rsidR="00E27E0F">
        <w:t>inställa sig på</w:t>
      </w:r>
      <w:r>
        <w:t>. Att för</w:t>
      </w:r>
      <w:r>
        <w:softHyphen/>
        <w:t>hand</w:t>
      </w:r>
      <w:r>
        <w:softHyphen/>
        <w:t>lingsframställningen uppfyller dessa krav är av betydelse vid be</w:t>
      </w:r>
      <w:r>
        <w:softHyphen/>
        <w:t>döm</w:t>
      </w:r>
      <w:r>
        <w:softHyphen/>
        <w:t>ningen av skadeståndsskyldigheten för en part som inte medverkar i förhandlingarna (se 27 §).</w:t>
      </w:r>
    </w:p>
    <w:p w14:paraId="0C8E67BA" w14:textId="77777777" w:rsidR="00A3259B" w:rsidRDefault="00926630" w:rsidP="00A3259B">
      <w:pPr>
        <w:pStyle w:val="Brdtext"/>
        <w:rPr>
          <w:b/>
          <w:bCs/>
        </w:rPr>
      </w:pPr>
    </w:p>
    <w:p w14:paraId="4E2E0191" w14:textId="77777777" w:rsidR="00A3259B" w:rsidRPr="00152959" w:rsidRDefault="00D32DA9" w:rsidP="00A3259B">
      <w:pPr>
        <w:pStyle w:val="Brdtext"/>
        <w:spacing w:line="200" w:lineRule="exact"/>
      </w:pPr>
      <w:r>
        <w:rPr>
          <w:b/>
          <w:bCs/>
        </w:rPr>
        <w:t>18 §    </w:t>
      </w:r>
      <w:r w:rsidRPr="00152959">
        <w:t xml:space="preserve">Om parterna </w:t>
      </w:r>
      <w:r w:rsidRPr="00152959">
        <w:rPr>
          <w:i/>
          <w:iCs/>
        </w:rPr>
        <w:t>inte</w:t>
      </w:r>
      <w:r w:rsidRPr="00152959">
        <w:t xml:space="preserve"> enas om </w:t>
      </w:r>
      <w:r>
        <w:rPr>
          <w:i/>
          <w:iCs/>
        </w:rPr>
        <w:t>något</w:t>
      </w:r>
      <w:r w:rsidRPr="00152959">
        <w:t xml:space="preserve"> annat</w:t>
      </w:r>
      <w:r>
        <w:t xml:space="preserve"> </w:t>
      </w:r>
      <w:r w:rsidRPr="00487F2D">
        <w:rPr>
          <w:i/>
          <w:iCs/>
        </w:rPr>
        <w:t>ska</w:t>
      </w:r>
      <w:r>
        <w:t xml:space="preserve"> </w:t>
      </w:r>
      <w:r>
        <w:rPr>
          <w:i/>
          <w:iCs/>
        </w:rPr>
        <w:t xml:space="preserve">en </w:t>
      </w:r>
      <w:r w:rsidRPr="00152959">
        <w:t xml:space="preserve">förhandling anses avslutad när </w:t>
      </w:r>
      <w:r>
        <w:rPr>
          <w:i/>
          <w:iCs/>
        </w:rPr>
        <w:t xml:space="preserve">en </w:t>
      </w:r>
      <w:r w:rsidRPr="00152959">
        <w:t>part</w:t>
      </w:r>
      <w:r>
        <w:rPr>
          <w:i/>
          <w:iCs/>
        </w:rPr>
        <w:t>,</w:t>
      </w:r>
      <w:r w:rsidRPr="00152959">
        <w:t xml:space="preserve"> som har fullgjort sin förhandlingsskyldighet enligt 16</w:t>
      </w:r>
      <w:r>
        <w:t> </w:t>
      </w:r>
      <w:r w:rsidRPr="00152959">
        <w:t>§ första stycket</w:t>
      </w:r>
      <w:r>
        <w:rPr>
          <w:i/>
          <w:iCs/>
        </w:rPr>
        <w:t>,</w:t>
      </w:r>
      <w:r w:rsidRPr="00152959">
        <w:t xml:space="preserve"> har </w:t>
      </w:r>
      <w:r w:rsidRPr="00152959">
        <w:rPr>
          <w:i/>
          <w:iCs/>
        </w:rPr>
        <w:t>gett</w:t>
      </w:r>
      <w:r w:rsidRPr="00152959">
        <w:t xml:space="preserve"> motparten </w:t>
      </w:r>
      <w:r>
        <w:rPr>
          <w:i/>
          <w:iCs/>
        </w:rPr>
        <w:t xml:space="preserve">ett </w:t>
      </w:r>
      <w:r w:rsidRPr="00152959">
        <w:t xml:space="preserve">skriftligt besked om att </w:t>
      </w:r>
      <w:r w:rsidRPr="00152959">
        <w:rPr>
          <w:i/>
          <w:iCs/>
        </w:rPr>
        <w:t>parten</w:t>
      </w:r>
      <w:r w:rsidRPr="00152959">
        <w:t xml:space="preserve"> frånträder förhandlingen.</w:t>
      </w:r>
    </w:p>
    <w:p w14:paraId="55FEFDF4" w14:textId="77777777" w:rsidR="00A3259B" w:rsidRDefault="00D32DA9" w:rsidP="00A3259B">
      <w:pPr>
        <w:pStyle w:val="Brdtextmedindrag"/>
        <w:spacing w:line="200" w:lineRule="exact"/>
        <w:rPr>
          <w:i/>
          <w:iCs/>
        </w:rPr>
      </w:pPr>
      <w:r>
        <w:rPr>
          <w:i/>
          <w:iCs/>
        </w:rPr>
        <w:t>E</w:t>
      </w:r>
      <w:r w:rsidRPr="00934752">
        <w:rPr>
          <w:i/>
          <w:iCs/>
        </w:rPr>
        <w:t>n förhandling ska</w:t>
      </w:r>
      <w:r>
        <w:rPr>
          <w:i/>
          <w:iCs/>
        </w:rPr>
        <w:t xml:space="preserve"> dock inte</w:t>
      </w:r>
      <w:r w:rsidRPr="00934752">
        <w:rPr>
          <w:i/>
          <w:iCs/>
        </w:rPr>
        <w:t xml:space="preserve"> anses avslutad </w:t>
      </w:r>
      <w:r>
        <w:rPr>
          <w:i/>
          <w:iCs/>
        </w:rPr>
        <w:t>om ett sådant besked läm</w:t>
      </w:r>
      <w:r>
        <w:rPr>
          <w:i/>
          <w:iCs/>
        </w:rPr>
        <w:softHyphen/>
        <w:t xml:space="preserve">nas </w:t>
      </w:r>
      <w:r w:rsidRPr="00934752">
        <w:rPr>
          <w:i/>
          <w:iCs/>
        </w:rPr>
        <w:t xml:space="preserve">under den tid som </w:t>
      </w:r>
    </w:p>
    <w:p w14:paraId="32615128" w14:textId="77777777" w:rsidR="00A3259B" w:rsidRDefault="00D32DA9" w:rsidP="00A3259B">
      <w:pPr>
        <w:pStyle w:val="Brdtextmedindrag"/>
        <w:spacing w:line="200" w:lineRule="exact"/>
        <w:rPr>
          <w:i/>
          <w:iCs/>
        </w:rPr>
      </w:pPr>
      <w:r>
        <w:rPr>
          <w:i/>
          <w:iCs/>
        </w:rPr>
        <w:t>1. </w:t>
      </w:r>
      <w:r w:rsidRPr="00934752">
        <w:rPr>
          <w:i/>
          <w:iCs/>
        </w:rPr>
        <w:t>parterna har möjlighet att ansöka om att en skiljeman ska utses enligt 23 a §</w:t>
      </w:r>
      <w:r>
        <w:rPr>
          <w:i/>
          <w:iCs/>
        </w:rPr>
        <w:t>,</w:t>
      </w:r>
    </w:p>
    <w:p w14:paraId="5A734B5D" w14:textId="319E6E5E" w:rsidR="00A3259B" w:rsidRDefault="00D32DA9" w:rsidP="00A3259B">
      <w:pPr>
        <w:pStyle w:val="Brdtextmedindrag"/>
        <w:spacing w:line="200" w:lineRule="exact"/>
        <w:rPr>
          <w:i/>
          <w:iCs/>
        </w:rPr>
      </w:pPr>
      <w:r>
        <w:rPr>
          <w:i/>
          <w:iCs/>
        </w:rPr>
        <w:t>2. </w:t>
      </w:r>
      <w:r w:rsidRPr="00934752">
        <w:rPr>
          <w:i/>
          <w:iCs/>
        </w:rPr>
        <w:t>hyresnämnden</w:t>
      </w:r>
      <w:r>
        <w:rPr>
          <w:i/>
          <w:iCs/>
        </w:rPr>
        <w:t>s</w:t>
      </w:r>
      <w:r w:rsidRPr="00934752">
        <w:rPr>
          <w:i/>
          <w:iCs/>
        </w:rPr>
        <w:t xml:space="preserve"> handlägg</w:t>
      </w:r>
      <w:r>
        <w:rPr>
          <w:i/>
          <w:iCs/>
        </w:rPr>
        <w:t>ning</w:t>
      </w:r>
      <w:r w:rsidRPr="00934752">
        <w:rPr>
          <w:i/>
          <w:iCs/>
        </w:rPr>
        <w:t xml:space="preserve"> </w:t>
      </w:r>
      <w:r>
        <w:rPr>
          <w:i/>
          <w:iCs/>
        </w:rPr>
        <w:t>av ärendet</w:t>
      </w:r>
      <w:r w:rsidRPr="0026312B">
        <w:t xml:space="preserve"> </w:t>
      </w:r>
      <w:r w:rsidRPr="0026312B">
        <w:rPr>
          <w:i/>
          <w:iCs/>
        </w:rPr>
        <w:t>om att utse en skiljeman</w:t>
      </w:r>
      <w:r>
        <w:rPr>
          <w:i/>
          <w:iCs/>
        </w:rPr>
        <w:t xml:space="preserve"> pågår, eller</w:t>
      </w:r>
    </w:p>
    <w:p w14:paraId="141F14D7" w14:textId="77777777" w:rsidR="00A3259B" w:rsidRPr="00934752" w:rsidRDefault="00D32DA9" w:rsidP="00A3259B">
      <w:pPr>
        <w:pStyle w:val="Brdtextmedindrag"/>
        <w:spacing w:line="200" w:lineRule="exact"/>
        <w:rPr>
          <w:i/>
          <w:iCs/>
        </w:rPr>
      </w:pPr>
      <w:r>
        <w:rPr>
          <w:i/>
          <w:iCs/>
        </w:rPr>
        <w:t>3. </w:t>
      </w:r>
      <w:r w:rsidRPr="00934752">
        <w:rPr>
          <w:i/>
          <w:iCs/>
        </w:rPr>
        <w:t>skiljemannen utför sitt uppdrag.</w:t>
      </w:r>
    </w:p>
    <w:p w14:paraId="076F3EB8" w14:textId="77777777" w:rsidR="00A3259B" w:rsidRPr="00152959" w:rsidRDefault="00D32DA9" w:rsidP="00A3259B">
      <w:pPr>
        <w:pStyle w:val="Brdtextmedindrag"/>
        <w:spacing w:line="200" w:lineRule="exact"/>
      </w:pPr>
      <w:r w:rsidRPr="00D06CDB">
        <w:t xml:space="preserve">Har </w:t>
      </w:r>
      <w:r w:rsidRPr="00D06CDB">
        <w:rPr>
          <w:i/>
          <w:iCs/>
        </w:rPr>
        <w:t>en</w:t>
      </w:r>
      <w:r w:rsidRPr="00D06CDB">
        <w:rPr>
          <w:i/>
        </w:rPr>
        <w:t xml:space="preserve"> </w:t>
      </w:r>
      <w:r w:rsidRPr="00D06CDB">
        <w:t xml:space="preserve">förhandling om en fråga avslutats utan att </w:t>
      </w:r>
      <w:r w:rsidRPr="00D06CDB">
        <w:rPr>
          <w:i/>
          <w:iCs/>
        </w:rPr>
        <w:t xml:space="preserve">en </w:t>
      </w:r>
      <w:r w:rsidRPr="00D06CDB">
        <w:t>överens</w:t>
      </w:r>
      <w:r w:rsidRPr="00D06CDB">
        <w:softHyphen/>
        <w:t xml:space="preserve">kommelse </w:t>
      </w:r>
      <w:r w:rsidRPr="00D06CDB">
        <w:rPr>
          <w:i/>
          <w:iCs/>
        </w:rPr>
        <w:t>har</w:t>
      </w:r>
      <w:r w:rsidRPr="00D06CDB">
        <w:t xml:space="preserve"> träffats och begär </w:t>
      </w:r>
      <w:r w:rsidRPr="00D06CDB">
        <w:rPr>
          <w:i/>
          <w:iCs/>
        </w:rPr>
        <w:t>en</w:t>
      </w:r>
      <w:r w:rsidRPr="00D06CDB">
        <w:t xml:space="preserve"> part att </w:t>
      </w:r>
      <w:r w:rsidRPr="00D06CDB">
        <w:rPr>
          <w:i/>
          <w:iCs/>
        </w:rPr>
        <w:t>förhandlingen</w:t>
      </w:r>
      <w:r w:rsidRPr="00D06CDB">
        <w:t xml:space="preserve"> </w:t>
      </w:r>
      <w:r w:rsidRPr="00D06CDB">
        <w:rPr>
          <w:i/>
          <w:iCs/>
        </w:rPr>
        <w:t>ska</w:t>
      </w:r>
      <w:r w:rsidRPr="00D06CDB">
        <w:t xml:space="preserve"> återupptas, är mot</w:t>
      </w:r>
      <w:r>
        <w:softHyphen/>
      </w:r>
      <w:r w:rsidRPr="00D06CDB">
        <w:t xml:space="preserve">parten inte skyldig att </w:t>
      </w:r>
      <w:r w:rsidRPr="00D06CDB">
        <w:rPr>
          <w:i/>
          <w:iCs/>
        </w:rPr>
        <w:t>för</w:t>
      </w:r>
      <w:r w:rsidRPr="00D06CDB">
        <w:rPr>
          <w:i/>
          <w:iCs/>
        </w:rPr>
        <w:softHyphen/>
        <w:t xml:space="preserve">handla </w:t>
      </w:r>
      <w:r w:rsidRPr="00D06CDB">
        <w:t>på grund av denna fram</w:t>
      </w:r>
      <w:r w:rsidRPr="00D06CDB">
        <w:softHyphen/>
        <w:t>ställning.</w:t>
      </w:r>
    </w:p>
    <w:p w14:paraId="51C5DEAD" w14:textId="77777777" w:rsidR="00A3259B" w:rsidRDefault="00926630" w:rsidP="00A3259B">
      <w:pPr>
        <w:pStyle w:val="Brdtextmedindrag"/>
        <w:ind w:firstLine="0"/>
      </w:pPr>
    </w:p>
    <w:p w14:paraId="2EFC77C7" w14:textId="77777777" w:rsidR="00A3259B" w:rsidRPr="00152959" w:rsidRDefault="00D32DA9" w:rsidP="00A3259B">
      <w:pPr>
        <w:pStyle w:val="Brdtextmedindrag"/>
        <w:ind w:firstLine="0"/>
      </w:pPr>
      <w:r w:rsidRPr="00152959">
        <w:t xml:space="preserve">Paragrafen reglerar </w:t>
      </w:r>
      <w:r>
        <w:t xml:space="preserve">bl.a. </w:t>
      </w:r>
      <w:r w:rsidRPr="00152959">
        <w:t>när en förhandling ska anses avslutad. Övervä</w:t>
      </w:r>
      <w:r>
        <w:softHyphen/>
      </w:r>
      <w:r w:rsidRPr="00152959">
        <w:t xml:space="preserve">gandena finns i avsnitt </w:t>
      </w:r>
      <w:r>
        <w:t>5.2</w:t>
      </w:r>
      <w:r w:rsidRPr="00152959">
        <w:t xml:space="preserve">. </w:t>
      </w:r>
    </w:p>
    <w:p w14:paraId="268BDA79" w14:textId="7B31ECD5" w:rsidR="00A3259B" w:rsidRDefault="00D32DA9" w:rsidP="00A3259B">
      <w:pPr>
        <w:pStyle w:val="Brdtextmedindrag"/>
      </w:pPr>
      <w:r>
        <w:t xml:space="preserve">I </w:t>
      </w:r>
      <w:r w:rsidRPr="00865A9B">
        <w:rPr>
          <w:i/>
          <w:iCs/>
        </w:rPr>
        <w:t>andra stycket</w:t>
      </w:r>
      <w:r>
        <w:t xml:space="preserve">, som </w:t>
      </w:r>
      <w:r w:rsidR="00012B15">
        <w:t xml:space="preserve">är </w:t>
      </w:r>
      <w:r>
        <w:t xml:space="preserve">nytt, anges när en förhandling ska anses avslutad i de fall parterna har avtalat om att en tvist som avses i 23 a § får </w:t>
      </w:r>
      <w:r w:rsidR="00E95234">
        <w:t>prövas</w:t>
      </w:r>
      <w:r>
        <w:t xml:space="preserve"> av en skiljeman som utses av hyresnämnden. Om par</w:t>
      </w:r>
      <w:r>
        <w:softHyphen/>
        <w:t xml:space="preserve">terna har ingått ett sådant avtal, kan en part enligt </w:t>
      </w:r>
      <w:r>
        <w:rPr>
          <w:i/>
          <w:iCs/>
        </w:rPr>
        <w:t xml:space="preserve">första punkten </w:t>
      </w:r>
      <w:r>
        <w:t>inte ensi</w:t>
      </w:r>
      <w:r>
        <w:softHyphen/>
        <w:t>digt frånträda förhandlingen på det sätt som anges i denna paragrafs första stycke under den tid som parterna kan begära att en skilje</w:t>
      </w:r>
      <w:r>
        <w:softHyphen/>
        <w:t xml:space="preserve">man utses (se tidsfristerna i 23 a §). Detsamma gäller under tiden som </w:t>
      </w:r>
      <w:r w:rsidRPr="00865A9B">
        <w:t>hyresnämnden handlägg</w:t>
      </w:r>
      <w:r>
        <w:t>er ett ärende om att utse en skiljeman (</w:t>
      </w:r>
      <w:r w:rsidRPr="00283665">
        <w:rPr>
          <w:i/>
          <w:iCs/>
        </w:rPr>
        <w:t xml:space="preserve">andra </w:t>
      </w:r>
      <w:r>
        <w:rPr>
          <w:i/>
          <w:iCs/>
        </w:rPr>
        <w:t xml:space="preserve">punkten) </w:t>
      </w:r>
      <w:r>
        <w:t>och under tiden som</w:t>
      </w:r>
      <w:r w:rsidRPr="00865A9B">
        <w:t xml:space="preserve"> skilje</w:t>
      </w:r>
      <w:r>
        <w:softHyphen/>
      </w:r>
      <w:r w:rsidRPr="00865A9B">
        <w:t>mannen utför sitt uppdrag</w:t>
      </w:r>
      <w:r>
        <w:t xml:space="preserve"> </w:t>
      </w:r>
      <w:r>
        <w:rPr>
          <w:i/>
          <w:iCs/>
        </w:rPr>
        <w:t>(tredje punkten)</w:t>
      </w:r>
      <w:r>
        <w:t>.</w:t>
      </w:r>
    </w:p>
    <w:p w14:paraId="5E490AE1" w14:textId="77777777" w:rsidR="00A3259B" w:rsidRDefault="00D32DA9" w:rsidP="00A3259B">
      <w:pPr>
        <w:pStyle w:val="Brdtextmedindrag"/>
      </w:pPr>
      <w:r>
        <w:t>Parterna kan alltid avsluta förhand</w:t>
      </w:r>
      <w:r>
        <w:softHyphen/>
        <w:t xml:space="preserve">lingen genom att komma överens om detta. </w:t>
      </w:r>
    </w:p>
    <w:p w14:paraId="3333390C" w14:textId="4557AC60" w:rsidR="00A3259B" w:rsidRDefault="00D32DA9" w:rsidP="00A3259B">
      <w:pPr>
        <w:pStyle w:val="Brdtextmedindrag"/>
      </w:pPr>
      <w:r>
        <w:t>Att en förhandling inte kan anses avslutad har betydelse bl.a. för en hyres</w:t>
      </w:r>
      <w:r w:rsidR="00E42738">
        <w:softHyphen/>
      </w:r>
      <w:r>
        <w:t xml:space="preserve">värds eller en hyresgästs möjlighet att hos hyresnämnden ansöka om ändring av hyresvillkoren i den del som förhandlingen avser (se 24 §). </w:t>
      </w:r>
    </w:p>
    <w:p w14:paraId="4F7CC899" w14:textId="478A1A46" w:rsidR="00012B15" w:rsidRDefault="00012B15" w:rsidP="00A3259B">
      <w:pPr>
        <w:pStyle w:val="Brdtextmedindrag"/>
      </w:pPr>
      <w:r w:rsidRPr="00012B15">
        <w:rPr>
          <w:i/>
          <w:iCs/>
        </w:rPr>
        <w:t>Tredje stycket</w:t>
      </w:r>
      <w:r>
        <w:t xml:space="preserve"> motsvarar andra stycket i paragrafens hittillsvarande lydelse. </w:t>
      </w:r>
    </w:p>
    <w:p w14:paraId="4F205CFF" w14:textId="77777777" w:rsidR="00A3259B" w:rsidRPr="00283665" w:rsidRDefault="00D32DA9" w:rsidP="00A3259B">
      <w:pPr>
        <w:pStyle w:val="Rubrik4utannumrering"/>
        <w:rPr>
          <w:i/>
          <w:iCs/>
        </w:rPr>
      </w:pPr>
      <w:r w:rsidRPr="00283665">
        <w:rPr>
          <w:i/>
          <w:iCs/>
        </w:rPr>
        <w:t>Särskild skiljeman</w:t>
      </w:r>
    </w:p>
    <w:p w14:paraId="279C8219" w14:textId="39E6761C" w:rsidR="00A3259B" w:rsidRPr="002751B2" w:rsidRDefault="00D32DA9" w:rsidP="00A3259B">
      <w:pPr>
        <w:pStyle w:val="Brdtext"/>
        <w:spacing w:line="200" w:lineRule="exact"/>
        <w:rPr>
          <w:i/>
        </w:rPr>
      </w:pPr>
      <w:r>
        <w:rPr>
          <w:b/>
          <w:bCs/>
          <w:i/>
          <w:iCs/>
        </w:rPr>
        <w:t>23 a §    </w:t>
      </w:r>
      <w:r w:rsidRPr="002751B2">
        <w:rPr>
          <w:i/>
        </w:rPr>
        <w:t xml:space="preserve">Om parterna har avtalat om att en tvist om ändring av hyran med hänsyn till den ekonomiska utvecklingen på orten får </w:t>
      </w:r>
      <w:r>
        <w:rPr>
          <w:i/>
        </w:rPr>
        <w:t>prövas</w:t>
      </w:r>
      <w:r w:rsidRPr="002751B2">
        <w:rPr>
          <w:i/>
        </w:rPr>
        <w:t xml:space="preserve"> av en särskild skiljeman, ska hyresnämnden på ansökan av en part utse en skiljeman.</w:t>
      </w:r>
    </w:p>
    <w:p w14:paraId="3A37BC4B" w14:textId="429765A7" w:rsidR="00A3259B" w:rsidRPr="002751B2" w:rsidRDefault="00D32DA9" w:rsidP="00A3259B">
      <w:pPr>
        <w:pStyle w:val="Brdtextmedindrag"/>
        <w:spacing w:line="200" w:lineRule="exact"/>
      </w:pPr>
      <w:r w:rsidRPr="002751B2">
        <w:rPr>
          <w:i/>
        </w:rPr>
        <w:t>En ansökan ska ges in till hyresnämnden tidigast tre och senast fyra månader efter det att motparten fått del av förhandlingsframställningen</w:t>
      </w:r>
      <w:r>
        <w:rPr>
          <w:i/>
        </w:rPr>
        <w:t xml:space="preserve"> enligt 15 §</w:t>
      </w:r>
      <w:r w:rsidRPr="002751B2">
        <w:rPr>
          <w:i/>
        </w:rPr>
        <w:t xml:space="preserve">, om parterna inte har kommit överens om något annat. </w:t>
      </w:r>
      <w:r w:rsidRPr="002751B2">
        <w:rPr>
          <w:i/>
          <w:iCs/>
        </w:rPr>
        <w:t xml:space="preserve">En ansökan får göras trots att det inte </w:t>
      </w:r>
      <w:r>
        <w:rPr>
          <w:i/>
          <w:iCs/>
        </w:rPr>
        <w:t xml:space="preserve">har </w:t>
      </w:r>
      <w:r w:rsidRPr="002751B2">
        <w:rPr>
          <w:i/>
          <w:iCs/>
        </w:rPr>
        <w:t>gått tre månader om det har uppstått något hinder mot förhandlingen som har berott på motparten.</w:t>
      </w:r>
    </w:p>
    <w:p w14:paraId="073F6077" w14:textId="77777777" w:rsidR="00A3259B" w:rsidRDefault="00926630" w:rsidP="00A3259B">
      <w:pPr>
        <w:pStyle w:val="Brdtext"/>
        <w:spacing w:line="200" w:lineRule="exact"/>
      </w:pPr>
    </w:p>
    <w:p w14:paraId="25647931" w14:textId="77777777" w:rsidR="00A3259B" w:rsidRDefault="00D32DA9" w:rsidP="00A3259B">
      <w:pPr>
        <w:pStyle w:val="Brdtext"/>
      </w:pPr>
      <w:r>
        <w:t>Paragrafen är ny och reglerar förutsättningarna för att hyresnämnden ska utse en särskild skiljeman. Övervägandena f</w:t>
      </w:r>
      <w:r w:rsidRPr="006D4706">
        <w:t xml:space="preserve">inns i avsnitt </w:t>
      </w:r>
      <w:r>
        <w:t>5.2</w:t>
      </w:r>
      <w:r w:rsidRPr="006D4706">
        <w:t>.</w:t>
      </w:r>
    </w:p>
    <w:p w14:paraId="1A8A1CFA" w14:textId="7F54DF78" w:rsidR="00A3259B" w:rsidRDefault="00D32DA9" w:rsidP="00A3259B">
      <w:pPr>
        <w:pStyle w:val="Brdtextmedindrag"/>
      </w:pPr>
      <w:r>
        <w:t xml:space="preserve">Av </w:t>
      </w:r>
      <w:r w:rsidRPr="00305554">
        <w:rPr>
          <w:i/>
          <w:iCs/>
        </w:rPr>
        <w:t>första stycket</w:t>
      </w:r>
      <w:r>
        <w:t xml:space="preserve"> framgår att en förutsättning för att hyresnämnden ska utse en särskild skiljeman för att </w:t>
      </w:r>
      <w:r w:rsidR="00E95234">
        <w:t>pröva</w:t>
      </w:r>
      <w:r>
        <w:t xml:space="preserve"> en tvist mellan parterna i en förhand</w:t>
      </w:r>
      <w:r>
        <w:softHyphen/>
        <w:t>lingsordning, är att parterna har avtalat om det. En sådan överens</w:t>
      </w:r>
      <w:r>
        <w:softHyphen/>
        <w:t>kommel</w:t>
      </w:r>
      <w:r>
        <w:softHyphen/>
        <w:t>se ska framgå av förhandlingsordningen (se 7 §). Hyresnämnden ska själv</w:t>
      </w:r>
      <w:r>
        <w:softHyphen/>
        <w:t xml:space="preserve">mant pröva om denna förutsättning är uppfylld. Om den part som begär att en skiljeman ska utses inte ger in en förhandlingsordning som innehåller </w:t>
      </w:r>
      <w:r w:rsidR="00E27E0F">
        <w:t>en sådan bestämmelse</w:t>
      </w:r>
      <w:r>
        <w:t>, ska hyres</w:t>
      </w:r>
      <w:r>
        <w:softHyphen/>
        <w:t>nämnden avvisa ansökan (se 15 b § lagen [1973:188] om arrendenämnder och hyres</w:t>
      </w:r>
      <w:r>
        <w:softHyphen/>
        <w:t>nämnder).</w:t>
      </w:r>
    </w:p>
    <w:p w14:paraId="3F8663EF" w14:textId="1B41F047" w:rsidR="00A3259B" w:rsidRPr="000D0968" w:rsidRDefault="00D32DA9" w:rsidP="00A3259B">
      <w:pPr>
        <w:pStyle w:val="Brdtextmedindrag"/>
      </w:pPr>
      <w:r>
        <w:t xml:space="preserve">I bestämmelsen beskrivs den typ av tvist som en skiljeman kan utses att </w:t>
      </w:r>
      <w:r w:rsidR="00E95234">
        <w:t>pröva</w:t>
      </w:r>
      <w:r>
        <w:t xml:space="preserve"> som en </w:t>
      </w:r>
      <w:r w:rsidRPr="00F74B33">
        <w:t>tvist om ändring av hyran med hänsyn till den ekonomiska utvecklingen på ort</w:t>
      </w:r>
      <w:r>
        <w:t>en</w:t>
      </w:r>
      <w:r w:rsidRPr="00F74B33">
        <w:t xml:space="preserve">. </w:t>
      </w:r>
      <w:r>
        <w:t xml:space="preserve">Med begreppet avses en tvist som har sin grund i de återkommande </w:t>
      </w:r>
      <w:r w:rsidRPr="002E56AF">
        <w:rPr>
          <w:spacing w:val="-2"/>
        </w:rPr>
        <w:t xml:space="preserve">förhandlingar om justering av </w:t>
      </w:r>
      <w:r>
        <w:rPr>
          <w:spacing w:val="-2"/>
        </w:rPr>
        <w:t xml:space="preserve">den allmänna </w:t>
      </w:r>
      <w:r w:rsidRPr="002E56AF">
        <w:rPr>
          <w:spacing w:val="-2"/>
        </w:rPr>
        <w:t xml:space="preserve">hyresnivån </w:t>
      </w:r>
      <w:r>
        <w:rPr>
          <w:spacing w:val="-2"/>
        </w:rPr>
        <w:t xml:space="preserve">som förekommer mellan parterna på hyresmarknaden, </w:t>
      </w:r>
      <w:r w:rsidRPr="002E56AF">
        <w:rPr>
          <w:spacing w:val="-2"/>
        </w:rPr>
        <w:t xml:space="preserve">eller vad som ofta kallas de årliga </w:t>
      </w:r>
      <w:r w:rsidRPr="00AD6C0A">
        <w:rPr>
          <w:spacing w:val="-2"/>
        </w:rPr>
        <w:t xml:space="preserve">hyresförhandlingarna. I förhandlingsordningen kan tvisten betecknas även på annat </w:t>
      </w:r>
      <w:r>
        <w:rPr>
          <w:spacing w:val="-2"/>
        </w:rPr>
        <w:t xml:space="preserve">liknande </w:t>
      </w:r>
      <w:r w:rsidRPr="00AD6C0A">
        <w:rPr>
          <w:spacing w:val="-2"/>
        </w:rPr>
        <w:t>sätt. Det avgörande är inte beteckningen, utan att parternas gemensamma avsikt är att denna typ av tvist ska kunna avgöras av en skiljeman som utses av hyresnämnden</w:t>
      </w:r>
      <w:r w:rsidRPr="000D0968">
        <w:t>.</w:t>
      </w:r>
      <w:r>
        <w:t xml:space="preserve"> </w:t>
      </w:r>
    </w:p>
    <w:p w14:paraId="21B49BBF" w14:textId="497D4BFC" w:rsidR="00A3259B" w:rsidRDefault="00D32DA9" w:rsidP="00A3259B">
      <w:pPr>
        <w:pStyle w:val="Brdtextmedindrag"/>
      </w:pPr>
      <w:r>
        <w:t xml:space="preserve">Bestämmelsen är inte avsedd att reglera eller inverka på syftet med de hyresjusteringar som de årliga förhandlingarna avser och den ger inte heller någon anvisning om vilka omständigheter </w:t>
      </w:r>
      <w:r w:rsidRPr="00AD6C0A">
        <w:rPr>
          <w:spacing w:val="-4"/>
        </w:rPr>
        <w:t>som ska</w:t>
      </w:r>
      <w:r>
        <w:rPr>
          <w:spacing w:val="-4"/>
        </w:rPr>
        <w:t xml:space="preserve"> ha </w:t>
      </w:r>
      <w:r w:rsidRPr="00AD6C0A">
        <w:rPr>
          <w:spacing w:val="-4"/>
        </w:rPr>
        <w:t xml:space="preserve">betydelse för </w:t>
      </w:r>
      <w:r>
        <w:rPr>
          <w:spacing w:val="-4"/>
        </w:rPr>
        <w:t xml:space="preserve">en </w:t>
      </w:r>
      <w:r w:rsidRPr="00AD6C0A">
        <w:rPr>
          <w:spacing w:val="-4"/>
        </w:rPr>
        <w:t>ändring av hyresnivån. Den syftar i stället till att av</w:t>
      </w:r>
      <w:r w:rsidRPr="00AD6C0A">
        <w:rPr>
          <w:spacing w:val="-4"/>
        </w:rPr>
        <w:softHyphen/>
        <w:t xml:space="preserve">gränsa den typ av tvist som får </w:t>
      </w:r>
      <w:r w:rsidR="00E95234">
        <w:rPr>
          <w:spacing w:val="-4"/>
        </w:rPr>
        <w:t>prövas av</w:t>
      </w:r>
      <w:r w:rsidRPr="00AD6C0A">
        <w:rPr>
          <w:spacing w:val="-4"/>
        </w:rPr>
        <w:t xml:space="preserve"> en skiljeman, från sådana bruks</w:t>
      </w:r>
      <w:r w:rsidRPr="00AD6C0A">
        <w:rPr>
          <w:spacing w:val="-4"/>
        </w:rPr>
        <w:softHyphen/>
        <w:t>värdestvister</w:t>
      </w:r>
      <w:r>
        <w:t xml:space="preserve"> som kan prövas av hyresnämnden enligt 24 § denna lag eller 12 kap. 55 § jorda</w:t>
      </w:r>
      <w:r>
        <w:softHyphen/>
        <w:t xml:space="preserve">balken. Av det följer att en skiljeman inte ska utses för att pröva en tvist om ändring av hyran med hänsyn till lägenheternas bruksvärde. </w:t>
      </w:r>
      <w:r>
        <w:rPr>
          <w:spacing w:val="-2"/>
        </w:rPr>
        <w:t>En skiljeman ska inte heller utses för att pröva</w:t>
      </w:r>
      <w:r w:rsidRPr="006B2A0F">
        <w:rPr>
          <w:spacing w:val="-2"/>
        </w:rPr>
        <w:t xml:space="preserve"> </w:t>
      </w:r>
      <w:r>
        <w:rPr>
          <w:spacing w:val="-2"/>
        </w:rPr>
        <w:t xml:space="preserve">en </w:t>
      </w:r>
      <w:r w:rsidRPr="006B2A0F">
        <w:rPr>
          <w:spacing w:val="-2"/>
        </w:rPr>
        <w:t xml:space="preserve">tvist </w:t>
      </w:r>
      <w:r w:rsidR="00E95234">
        <w:rPr>
          <w:spacing w:val="-2"/>
        </w:rPr>
        <w:t>som rör</w:t>
      </w:r>
      <w:r w:rsidRPr="006B2A0F">
        <w:rPr>
          <w:spacing w:val="-2"/>
        </w:rPr>
        <w:t xml:space="preserve"> presum</w:t>
      </w:r>
      <w:r w:rsidRPr="006B2A0F">
        <w:rPr>
          <w:spacing w:val="-2"/>
        </w:rPr>
        <w:softHyphen/>
        <w:t>tionshyra</w:t>
      </w:r>
      <w:r w:rsidRPr="000B3F36">
        <w:t xml:space="preserve"> för nyproducerade lägenheter enligt 12</w:t>
      </w:r>
      <w:r>
        <w:t> </w:t>
      </w:r>
      <w:r w:rsidRPr="000B3F36">
        <w:t>kap. 55</w:t>
      </w:r>
      <w:r>
        <w:t> </w:t>
      </w:r>
      <w:r w:rsidRPr="000B3F36">
        <w:t>c</w:t>
      </w:r>
      <w:r>
        <w:t> </w:t>
      </w:r>
      <w:r w:rsidRPr="000B3F36">
        <w:t>§ jordabalken.</w:t>
      </w:r>
    </w:p>
    <w:p w14:paraId="28C7B2A6" w14:textId="77777777" w:rsidR="00A3259B" w:rsidRDefault="00D32DA9" w:rsidP="00A3259B">
      <w:pPr>
        <w:pStyle w:val="Brdtextmedindrag"/>
      </w:pPr>
      <w:r>
        <w:t xml:space="preserve">En ansökan om att hyresnämnden ska utse en skiljeman kan göras av </w:t>
      </w:r>
      <w:r w:rsidRPr="006B2A0F">
        <w:rPr>
          <w:spacing w:val="-2"/>
        </w:rPr>
        <w:t>någon av parterna eller av parterna gemensamt</w:t>
      </w:r>
      <w:r>
        <w:rPr>
          <w:spacing w:val="-2"/>
        </w:rPr>
        <w:t>.</w:t>
      </w:r>
      <w:r w:rsidRPr="006B2A0F">
        <w:rPr>
          <w:spacing w:val="-2"/>
        </w:rPr>
        <w:t xml:space="preserve"> Om både en hyresvärd och en fastig</w:t>
      </w:r>
      <w:r w:rsidRPr="006B2A0F">
        <w:rPr>
          <w:spacing w:val="-2"/>
        </w:rPr>
        <w:softHyphen/>
        <w:t>hetsägarorganisation</w:t>
      </w:r>
      <w:r>
        <w:t xml:space="preserve"> som hyresvärden är medlem i är parter i en förhandlings</w:t>
      </w:r>
      <w:r>
        <w:softHyphen/>
        <w:t>ordning, måste en ansökan göras av dem gemen</w:t>
      </w:r>
      <w:r>
        <w:softHyphen/>
        <w:t xml:space="preserve">samt. </w:t>
      </w:r>
    </w:p>
    <w:p w14:paraId="101D4FFE" w14:textId="7B28CAED" w:rsidR="00A3259B" w:rsidRDefault="00D32DA9" w:rsidP="00A3259B">
      <w:pPr>
        <w:pStyle w:val="Brdtextmedindrag"/>
      </w:pPr>
      <w:r w:rsidRPr="002E56AF">
        <w:rPr>
          <w:spacing w:val="-2"/>
        </w:rPr>
        <w:t xml:space="preserve">Hyresnämnden </w:t>
      </w:r>
      <w:r>
        <w:rPr>
          <w:spacing w:val="-2"/>
        </w:rPr>
        <w:t>ska</w:t>
      </w:r>
      <w:r w:rsidRPr="002E56AF">
        <w:rPr>
          <w:spacing w:val="-2"/>
        </w:rPr>
        <w:t xml:space="preserve"> behandla en förhandlingstvist </w:t>
      </w:r>
      <w:r>
        <w:rPr>
          <w:spacing w:val="-2"/>
        </w:rPr>
        <w:t>där en hyresvärd och en hyres</w:t>
      </w:r>
      <w:r>
        <w:rPr>
          <w:spacing w:val="-2"/>
        </w:rPr>
        <w:softHyphen/>
        <w:t>gästorganisation har förhandlat om ändring av hyrorna i ett samman</w:t>
      </w:r>
      <w:r>
        <w:rPr>
          <w:spacing w:val="-2"/>
        </w:rPr>
        <w:softHyphen/>
        <w:t>hang</w:t>
      </w:r>
      <w:r w:rsidRPr="002E56AF">
        <w:rPr>
          <w:spacing w:val="-2"/>
        </w:rPr>
        <w:t xml:space="preserve"> som ett ärend</w:t>
      </w:r>
      <w:r w:rsidRPr="00723C47">
        <w:t>e och utse en och samma skilje</w:t>
      </w:r>
      <w:r>
        <w:softHyphen/>
      </w:r>
      <w:r w:rsidRPr="00723C47">
        <w:t>man att avgöra tvisten</w:t>
      </w:r>
      <w:r>
        <w:t>,</w:t>
      </w:r>
      <w:r w:rsidRPr="00723C47">
        <w:t xml:space="preserve"> oavsett </w:t>
      </w:r>
      <w:r>
        <w:t>om förhand</w:t>
      </w:r>
      <w:r>
        <w:softHyphen/>
        <w:t>lingen skett</w:t>
      </w:r>
      <w:r w:rsidRPr="00723C47">
        <w:t xml:space="preserve"> enligt en eller flera förhand</w:t>
      </w:r>
      <w:r>
        <w:softHyphen/>
      </w:r>
      <w:r w:rsidRPr="00723C47">
        <w:t xml:space="preserve">lingsordningar. </w:t>
      </w:r>
      <w:r>
        <w:t>Det förutsätter dock att samtliga förhandlingsordningar innehåller ett villkor om att tvister mellan parterna får avgöras av en skiljeman. Det finns inget hin</w:t>
      </w:r>
      <w:r>
        <w:softHyphen/>
        <w:t>der mot att hyresnämnden utser samma person att vara skiljeman i flera olika ärenden som avser olika förhandlingstvister. I en sådan situa</w:t>
      </w:r>
      <w:r w:rsidR="00167106">
        <w:softHyphen/>
      </w:r>
      <w:r>
        <w:t>tion kan skilje</w:t>
      </w:r>
      <w:r>
        <w:softHyphen/>
        <w:t>mannen, under vissa förutsättningar, handlägga tvister</w:t>
      </w:r>
      <w:r w:rsidR="00167106">
        <w:softHyphen/>
      </w:r>
      <w:r>
        <w:t>na till</w:t>
      </w:r>
      <w:r>
        <w:softHyphen/>
        <w:t>sam</w:t>
      </w:r>
      <w:r>
        <w:softHyphen/>
        <w:t>mans (</w:t>
      </w:r>
      <w:r w:rsidR="000B64AB">
        <w:t>se</w:t>
      </w:r>
      <w:r>
        <w:t xml:space="preserve"> 7 § </w:t>
      </w:r>
      <w:r w:rsidRPr="001D6D20">
        <w:t xml:space="preserve">lagen om </w:t>
      </w:r>
      <w:r>
        <w:t>tvistlösning i</w:t>
      </w:r>
      <w:r w:rsidR="00E95234">
        <w:t>nom ramen för</w:t>
      </w:r>
      <w:r>
        <w:t xml:space="preserve"> </w:t>
      </w:r>
      <w:r w:rsidRPr="001D6D20">
        <w:t>vissa kollek</w:t>
      </w:r>
      <w:r w:rsidR="00167106">
        <w:softHyphen/>
      </w:r>
      <w:r w:rsidRPr="001D6D20">
        <w:t xml:space="preserve">tiva </w:t>
      </w:r>
      <w:r>
        <w:t>hyres</w:t>
      </w:r>
      <w:r>
        <w:softHyphen/>
        <w:t xml:space="preserve">förhandlingar). </w:t>
      </w:r>
    </w:p>
    <w:p w14:paraId="4F9273E7" w14:textId="77777777" w:rsidR="00A3259B" w:rsidRDefault="00D32DA9" w:rsidP="00A3259B">
      <w:pPr>
        <w:pStyle w:val="Brdtextmedindrag"/>
      </w:pPr>
      <w:r>
        <w:t xml:space="preserve">I </w:t>
      </w:r>
      <w:r w:rsidRPr="000A3FEA">
        <w:rPr>
          <w:i/>
          <w:iCs/>
        </w:rPr>
        <w:t>andra stycket</w:t>
      </w:r>
      <w:r>
        <w:rPr>
          <w:i/>
          <w:iCs/>
        </w:rPr>
        <w:t xml:space="preserve"> </w:t>
      </w:r>
      <w:r>
        <w:t xml:space="preserve">anges de tidsfrister inom vilka en ansökan om särskild skiljeman ska ges in till hyresnämnden. En ansökan ska ges in tidigast tre månader efter det att </w:t>
      </w:r>
      <w:r w:rsidRPr="008D0236">
        <w:t xml:space="preserve">motparten </w:t>
      </w:r>
      <w:r>
        <w:t>fått</w:t>
      </w:r>
      <w:r w:rsidRPr="008D0236">
        <w:t xml:space="preserve"> del</w:t>
      </w:r>
      <w:r>
        <w:t xml:space="preserve"> av en </w:t>
      </w:r>
      <w:r w:rsidRPr="008D0236">
        <w:t>förhand</w:t>
      </w:r>
      <w:r>
        <w:softHyphen/>
      </w:r>
      <w:r w:rsidRPr="008D0236">
        <w:t>lings</w:t>
      </w:r>
      <w:r>
        <w:softHyphen/>
      </w:r>
      <w:r w:rsidRPr="008D0236">
        <w:t>fram</w:t>
      </w:r>
      <w:r w:rsidRPr="008D0236">
        <w:softHyphen/>
        <w:t>ställ</w:t>
      </w:r>
      <w:r>
        <w:t>ning enligt 15 §</w:t>
      </w:r>
      <w:r w:rsidRPr="008D0236">
        <w:t xml:space="preserve"> </w:t>
      </w:r>
      <w:r>
        <w:t>och senast fyra månader efter denna tidpunkt. Parterna kan av</w:t>
      </w:r>
      <w:r>
        <w:softHyphen/>
        <w:t xml:space="preserve">tala om andra tidsfrister, eller att det inte ska gälla några tidsfrister. </w:t>
      </w:r>
    </w:p>
    <w:p w14:paraId="40753A56" w14:textId="7779EBA0" w:rsidR="00A3259B" w:rsidRDefault="00D32DA9" w:rsidP="00A3259B">
      <w:pPr>
        <w:pStyle w:val="Brdtextmedindrag"/>
      </w:pPr>
      <w:r>
        <w:t xml:space="preserve">Hyresnämnden ska avvisa en ansökan som har </w:t>
      </w:r>
      <w:r w:rsidRPr="008D0236">
        <w:t>lämnas in för tidigt eller för sent</w:t>
      </w:r>
      <w:r>
        <w:t>. För att hyresnämnden ska pröva frågan om huruvida ansökan har getts in i rätt tid krävs att motparten har gjort en invändning om detta.</w:t>
      </w:r>
    </w:p>
    <w:p w14:paraId="3ACEB566" w14:textId="16599996" w:rsidR="00A31D14" w:rsidRDefault="00D32DA9" w:rsidP="00A3259B">
      <w:pPr>
        <w:pStyle w:val="Brdtextmedindrag"/>
      </w:pPr>
      <w:r w:rsidRPr="00A31D14">
        <w:t xml:space="preserve">Vid beräkningen av </w:t>
      </w:r>
      <w:r w:rsidRPr="00CC2B15">
        <w:t>tidsfristerna</w:t>
      </w:r>
      <w:r w:rsidRPr="00A31D14">
        <w:t xml:space="preserve"> tillämpas lagen (1930:173) om beräkning av lagstadgad tid.</w:t>
      </w:r>
    </w:p>
    <w:p w14:paraId="6C4BD1C7" w14:textId="5C030BDB" w:rsidR="00A3259B" w:rsidRDefault="00D32DA9" w:rsidP="00A3259B">
      <w:pPr>
        <w:pStyle w:val="Brdtextmedindrag"/>
      </w:pPr>
      <w:r>
        <w:t xml:space="preserve">En part får </w:t>
      </w:r>
      <w:r w:rsidRPr="00947A8C">
        <w:t xml:space="preserve">ge in en ansökan trots att </w:t>
      </w:r>
      <w:r>
        <w:t xml:space="preserve">det inte gått tre månader om det har uppstått något hinder mot förhandlingen som berott på </w:t>
      </w:r>
      <w:r w:rsidRPr="008A6A4A">
        <w:rPr>
          <w:spacing w:val="-2"/>
        </w:rPr>
        <w:t>motparten</w:t>
      </w:r>
      <w:bookmarkStart w:id="60" w:name="_Hlk58920056"/>
      <w:r>
        <w:rPr>
          <w:spacing w:val="-2"/>
        </w:rPr>
        <w:t xml:space="preserve">. Med det avses att </w:t>
      </w:r>
      <w:r w:rsidRPr="008D0236">
        <w:t xml:space="preserve">motparten vägrar att förhandla. </w:t>
      </w:r>
      <w:bookmarkEnd w:id="60"/>
      <w:r>
        <w:t>Hyresnämnden ska pröva om det är fråga om en förhandlingsvägran med utgångspunkt i reglerna i 16 § om för</w:t>
      </w:r>
      <w:r>
        <w:softHyphen/>
        <w:t>hand</w:t>
      </w:r>
      <w:r>
        <w:softHyphen/>
        <w:t>lingen. Bestämmelsen ges samma tillämp</w:t>
      </w:r>
      <w:r>
        <w:softHyphen/>
        <w:t>ning som mot</w:t>
      </w:r>
      <w:r>
        <w:softHyphen/>
        <w:t>sva</w:t>
      </w:r>
      <w:r>
        <w:softHyphen/>
        <w:t xml:space="preserve">rande bestämmelser i 24 § första stycket i denna lag och i 11 a § lagen om arrendenämnder och hyresnämnder. </w:t>
      </w:r>
      <w:bookmarkStart w:id="61" w:name="_Hlk58859950"/>
      <w:bookmarkStart w:id="62" w:name="_Hlk59121510"/>
    </w:p>
    <w:p w14:paraId="33BBA5A5" w14:textId="7BEAADC4" w:rsidR="00A3259B" w:rsidRDefault="00D32DA9" w:rsidP="00A3259B">
      <w:pPr>
        <w:pStyle w:val="Brdtextmedindrag"/>
      </w:pPr>
      <w:r>
        <w:t xml:space="preserve">Hyresnämnden ska också pröva om andra villkor för att en </w:t>
      </w:r>
      <w:r w:rsidRPr="00A31D14">
        <w:t xml:space="preserve">ansökan om </w:t>
      </w:r>
      <w:r>
        <w:t>skiljeman ska få göras, som parterna kan ha avtalat om i förhand</w:t>
      </w:r>
      <w:r>
        <w:softHyphen/>
        <w:t>lings</w:t>
      </w:r>
      <w:r>
        <w:softHyphen/>
        <w:t>ordningen, är uppfyllda (se 7 §). Även detta förutsätter en invändning från motparten. Parterna kan exempel</w:t>
      </w:r>
      <w:r>
        <w:softHyphen/>
        <w:t>vis ha avtalat om att ett visst antal förhandlingssammanträden måste ha genom</w:t>
      </w:r>
      <w:r>
        <w:softHyphen/>
        <w:t>förts eller att medling ska ha skett innan en ansökan får ges in. Om ett sådant villkor inte är uppfyllt ska hyresnämnden avvisa an</w:t>
      </w:r>
      <w:r>
        <w:softHyphen/>
        <w:t xml:space="preserve">sökan. </w:t>
      </w:r>
      <w:bookmarkEnd w:id="61"/>
      <w:bookmarkEnd w:id="62"/>
    </w:p>
    <w:p w14:paraId="40CE8993" w14:textId="77777777" w:rsidR="00A3259B" w:rsidRDefault="00D32DA9" w:rsidP="00A3259B">
      <w:pPr>
        <w:pStyle w:val="Brdtextmedindrag"/>
      </w:pPr>
      <w:r w:rsidRPr="007A2428">
        <w:t xml:space="preserve">Ytterligare regler om hyresnämndernas handläggning av ärenden om </w:t>
      </w:r>
      <w:r>
        <w:t xml:space="preserve">att </w:t>
      </w:r>
      <w:r w:rsidRPr="007A2428">
        <w:t xml:space="preserve">utse </w:t>
      </w:r>
      <w:r>
        <w:t xml:space="preserve">en </w:t>
      </w:r>
      <w:r w:rsidRPr="007A2428">
        <w:t>särskild skiljeman finns i 15</w:t>
      </w:r>
      <w:r>
        <w:t> </w:t>
      </w:r>
      <w:r w:rsidRPr="007A2428">
        <w:t>b</w:t>
      </w:r>
      <w:r>
        <w:t xml:space="preserve"> och 15 c §§ </w:t>
      </w:r>
      <w:r w:rsidRPr="007A2428">
        <w:t>lagen om arrende</w:t>
      </w:r>
      <w:r>
        <w:softHyphen/>
      </w:r>
      <w:r w:rsidRPr="007A2428">
        <w:t>nämn</w:t>
      </w:r>
      <w:r>
        <w:softHyphen/>
      </w:r>
      <w:r w:rsidRPr="007A2428">
        <w:t>der och hyresnämnder.</w:t>
      </w:r>
    </w:p>
    <w:p w14:paraId="15DE207D" w14:textId="77777777" w:rsidR="00A3259B" w:rsidRDefault="00926630" w:rsidP="00A3259B">
      <w:pPr>
        <w:pStyle w:val="Brdtextmedindrag"/>
        <w:ind w:firstLine="0"/>
        <w:rPr>
          <w:b/>
          <w:bCs/>
          <w:i/>
          <w:iCs/>
        </w:rPr>
      </w:pPr>
    </w:p>
    <w:p w14:paraId="05910599" w14:textId="77777777" w:rsidR="00A3259B" w:rsidRPr="009A0257" w:rsidRDefault="00D32DA9" w:rsidP="00A3259B">
      <w:pPr>
        <w:pStyle w:val="Brdtextmedindrag"/>
        <w:spacing w:line="200" w:lineRule="exact"/>
        <w:ind w:firstLine="0"/>
        <w:rPr>
          <w:i/>
          <w:iCs/>
        </w:rPr>
      </w:pPr>
      <w:r>
        <w:rPr>
          <w:b/>
          <w:bCs/>
          <w:i/>
          <w:iCs/>
        </w:rPr>
        <w:t>23 b §    </w:t>
      </w:r>
      <w:r w:rsidRPr="009A0257">
        <w:rPr>
          <w:i/>
          <w:iCs/>
        </w:rPr>
        <w:t xml:space="preserve">Den som utses till skiljeman ska vara </w:t>
      </w:r>
      <w:r>
        <w:rPr>
          <w:i/>
          <w:iCs/>
        </w:rPr>
        <w:t>opartisk, obero</w:t>
      </w:r>
      <w:r>
        <w:rPr>
          <w:i/>
          <w:iCs/>
        </w:rPr>
        <w:softHyphen/>
        <w:t xml:space="preserve">ende och i övrigt </w:t>
      </w:r>
      <w:r w:rsidRPr="009A0257">
        <w:rPr>
          <w:i/>
          <w:iCs/>
        </w:rPr>
        <w:t xml:space="preserve">lämplig för uppdraget. </w:t>
      </w:r>
    </w:p>
    <w:p w14:paraId="27907C2D" w14:textId="211B3F62" w:rsidR="00A3259B" w:rsidRPr="002751B2" w:rsidRDefault="00D32DA9" w:rsidP="00A3259B">
      <w:pPr>
        <w:pStyle w:val="Brdtextmedindrag"/>
        <w:spacing w:line="200" w:lineRule="exact"/>
        <w:rPr>
          <w:i/>
        </w:rPr>
      </w:pPr>
      <w:r>
        <w:rPr>
          <w:i/>
        </w:rPr>
        <w:t>E</w:t>
      </w:r>
      <w:r w:rsidRPr="002751B2">
        <w:rPr>
          <w:i/>
        </w:rPr>
        <w:t xml:space="preserve">n skiljeman </w:t>
      </w:r>
      <w:r>
        <w:rPr>
          <w:i/>
        </w:rPr>
        <w:t>som inte är lämplig eller av någon annan orsak bör skiljas från uppdraget</w:t>
      </w:r>
      <w:r w:rsidRPr="002751B2">
        <w:rPr>
          <w:i/>
        </w:rPr>
        <w:t xml:space="preserve"> ska</w:t>
      </w:r>
      <w:r>
        <w:rPr>
          <w:i/>
        </w:rPr>
        <w:t>,</w:t>
      </w:r>
      <w:r w:rsidRPr="002751B2">
        <w:rPr>
          <w:i/>
        </w:rPr>
        <w:t xml:space="preserve"> på ansökan av en part eller</w:t>
      </w:r>
      <w:r>
        <w:rPr>
          <w:i/>
        </w:rPr>
        <w:t xml:space="preserve"> av</w:t>
      </w:r>
      <w:r w:rsidRPr="002751B2">
        <w:rPr>
          <w:i/>
        </w:rPr>
        <w:t xml:space="preserve"> skiljemannen</w:t>
      </w:r>
      <w:r>
        <w:rPr>
          <w:i/>
        </w:rPr>
        <w:t xml:space="preserve"> själv,</w:t>
      </w:r>
      <w:r w:rsidRPr="002751B2">
        <w:rPr>
          <w:i/>
        </w:rPr>
        <w:t xml:space="preserve"> entlediga</w:t>
      </w:r>
      <w:r>
        <w:rPr>
          <w:i/>
        </w:rPr>
        <w:t>s</w:t>
      </w:r>
      <w:r w:rsidRPr="002751B2">
        <w:rPr>
          <w:i/>
        </w:rPr>
        <w:t xml:space="preserve"> </w:t>
      </w:r>
      <w:r>
        <w:rPr>
          <w:i/>
        </w:rPr>
        <w:t>av hyresnämnden. Nämnden ska i så fall</w:t>
      </w:r>
      <w:r w:rsidRPr="002751B2">
        <w:rPr>
          <w:i/>
        </w:rPr>
        <w:t xml:space="preserve"> utse en annan skilje</w:t>
      </w:r>
      <w:r>
        <w:rPr>
          <w:i/>
        </w:rPr>
        <w:softHyphen/>
      </w:r>
      <w:r w:rsidRPr="002751B2">
        <w:rPr>
          <w:i/>
        </w:rPr>
        <w:t>man.</w:t>
      </w:r>
      <w:r w:rsidRPr="002751B2" w:rsidDel="00FC19A9">
        <w:rPr>
          <w:i/>
        </w:rPr>
        <w:t xml:space="preserve"> </w:t>
      </w:r>
    </w:p>
    <w:p w14:paraId="6CF889A9" w14:textId="77777777" w:rsidR="00A3259B" w:rsidRDefault="00926630" w:rsidP="00A3259B">
      <w:pPr>
        <w:pStyle w:val="Brdtextmedindrag"/>
      </w:pPr>
    </w:p>
    <w:p w14:paraId="15C604E5" w14:textId="5AB9A1F0" w:rsidR="00A3259B" w:rsidRDefault="00D32DA9" w:rsidP="00A3259B">
      <w:pPr>
        <w:pStyle w:val="Brdtext"/>
      </w:pPr>
      <w:r>
        <w:t xml:space="preserve">Paragrafen är ny. Den innehåller bestämmelser om </w:t>
      </w:r>
      <w:r w:rsidRPr="00A31D14">
        <w:t xml:space="preserve">vad som gäller för </w:t>
      </w:r>
      <w:r>
        <w:t>ut</w:t>
      </w:r>
      <w:r w:rsidR="00E42738">
        <w:softHyphen/>
      </w:r>
      <w:r>
        <w:t xml:space="preserve">seende respektive entledigande av en </w:t>
      </w:r>
      <w:r w:rsidRPr="008D0236">
        <w:t>skiljeman. Övervägandena finns i avsnitt</w:t>
      </w:r>
      <w:r>
        <w:t> 5.2</w:t>
      </w:r>
      <w:r w:rsidRPr="008D0236">
        <w:t>.</w:t>
      </w:r>
      <w:r>
        <w:t xml:space="preserve"> </w:t>
      </w:r>
    </w:p>
    <w:p w14:paraId="68B67944" w14:textId="4826C0BC" w:rsidR="00A3259B" w:rsidRDefault="00D32DA9" w:rsidP="00A3259B">
      <w:pPr>
        <w:pStyle w:val="Brdtextmedindrag"/>
      </w:pPr>
      <w:r w:rsidRPr="009A0257">
        <w:t>Av</w:t>
      </w:r>
      <w:r>
        <w:t xml:space="preserve"> </w:t>
      </w:r>
      <w:r>
        <w:rPr>
          <w:i/>
          <w:iCs/>
        </w:rPr>
        <w:t>första</w:t>
      </w:r>
      <w:r w:rsidRPr="00305554">
        <w:rPr>
          <w:i/>
          <w:iCs/>
        </w:rPr>
        <w:t xml:space="preserve"> stycket</w:t>
      </w:r>
      <w:r>
        <w:t xml:space="preserve"> framgår att den som utses till skiljeman ska vara </w:t>
      </w:r>
      <w:r w:rsidRPr="008F3469">
        <w:t>opartisk</w:t>
      </w:r>
      <w:r>
        <w:t xml:space="preserve"> och </w:t>
      </w:r>
      <w:r w:rsidRPr="008F3469">
        <w:t xml:space="preserve">oberoende </w:t>
      </w:r>
      <w:r>
        <w:t>i förhållande till bl.a. de tvistande parterna och parts</w:t>
      </w:r>
      <w:r>
        <w:softHyphen/>
        <w:t>organisationerna på hyresmarknaden (jfr 8 § lagen [1999:116] om skiljeför</w:t>
      </w:r>
      <w:r>
        <w:softHyphen/>
        <w:t>farande). Skilje</w:t>
      </w:r>
      <w:r>
        <w:softHyphen/>
        <w:t>mannen ska även i övrigt vara lämplig för upp</w:t>
      </w:r>
      <w:r>
        <w:softHyphen/>
        <w:t>draget. Den som utses till skiljeman ska som utgångspunkt ha god känne</w:t>
      </w:r>
      <w:r>
        <w:softHyphen/>
        <w:t>dom om det hyresrättsliga regelsystemet och om hyresmarknaden och dess funk</w:t>
      </w:r>
      <w:r>
        <w:softHyphen/>
        <w:t>tions</w:t>
      </w:r>
      <w:r>
        <w:softHyphen/>
        <w:t>sätt. Exempel på personer som normalt uppfyller kravet på lämplighet är hyres</w:t>
      </w:r>
      <w:r>
        <w:softHyphen/>
        <w:t>råd, före detta hyresråd, domare eller före detta domare med erfarenhet av att pröva hyrestvister. Under förutsättning att kravet på opar</w:t>
      </w:r>
      <w:r>
        <w:softHyphen/>
        <w:t>tisk</w:t>
      </w:r>
      <w:r>
        <w:softHyphen/>
        <w:t xml:space="preserve">het och oberoende är uppfyllt kan även andra personer, som exempelvis en advokat med erfarenhet av sådana tvister, anses lämpliga. </w:t>
      </w:r>
    </w:p>
    <w:p w14:paraId="3B5708C2" w14:textId="77777777" w:rsidR="00A3259B" w:rsidRDefault="00D32DA9" w:rsidP="00A3259B">
      <w:pPr>
        <w:pStyle w:val="Brdtextmedindrag"/>
      </w:pPr>
      <w:r>
        <w:t>Hyresnämnden ska ge parterna möjlighet att lämna synpunkter på valet av skiljeman. Om parterna är överens om vem som ska utses, kan den personen normalt godtas. Är parterna oense kan det vara lämpligt att hyres</w:t>
      </w:r>
      <w:r>
        <w:softHyphen/>
        <w:t>nämnden väljer en person som inte har föreslagits av någon av parterna. Skiljemannen ska ha samtyckt till uppdraget.</w:t>
      </w:r>
    </w:p>
    <w:p w14:paraId="14F7D944" w14:textId="77777777" w:rsidR="00A3259B" w:rsidRPr="00305554" w:rsidRDefault="00D32DA9" w:rsidP="00A3259B">
      <w:pPr>
        <w:pStyle w:val="Brdtextmedindrag"/>
      </w:pPr>
      <w:r>
        <w:t xml:space="preserve">Enligt </w:t>
      </w:r>
      <w:r>
        <w:rPr>
          <w:i/>
          <w:iCs/>
        </w:rPr>
        <w:t xml:space="preserve">andra stycket </w:t>
      </w:r>
      <w:r>
        <w:t>ska hyresnämnden entlediga skilje</w:t>
      </w:r>
      <w:r>
        <w:softHyphen/>
        <w:t>mannen o</w:t>
      </w:r>
      <w:r w:rsidRPr="00305554">
        <w:t xml:space="preserve">m </w:t>
      </w:r>
      <w:r>
        <w:t>han eller hon</w:t>
      </w:r>
      <w:r w:rsidRPr="00305554">
        <w:t xml:space="preserve"> </w:t>
      </w:r>
      <w:r w:rsidRPr="007614AA">
        <w:t>inte</w:t>
      </w:r>
      <w:r w:rsidRPr="008F3469">
        <w:t xml:space="preserve"> är lämplig eller av någon annan orsak bör skiljas från upp</w:t>
      </w:r>
      <w:r>
        <w:softHyphen/>
      </w:r>
      <w:r w:rsidRPr="008F3469">
        <w:t>draget</w:t>
      </w:r>
      <w:r>
        <w:t>. En ny skiljeman ska då utses av hyres</w:t>
      </w:r>
      <w:r>
        <w:softHyphen/>
        <w:t>nämnden</w:t>
      </w:r>
      <w:r w:rsidRPr="00305554">
        <w:t>.</w:t>
      </w:r>
    </w:p>
    <w:p w14:paraId="0356B091" w14:textId="77777777" w:rsidR="00A3259B" w:rsidRDefault="00D32DA9" w:rsidP="00A3259B">
      <w:pPr>
        <w:pStyle w:val="Brdtextmedindrag"/>
      </w:pPr>
      <w:r>
        <w:t>En ansökan om ent</w:t>
      </w:r>
      <w:r>
        <w:softHyphen/>
        <w:t>ledigande får göras av skiljemannen eller någon av parterna i den förhandlings</w:t>
      </w:r>
      <w:r>
        <w:softHyphen/>
        <w:t>ordning som skiljemannens uppdrag grundar sig på.</w:t>
      </w:r>
    </w:p>
    <w:p w14:paraId="2FC05A42" w14:textId="5FE35ED1" w:rsidR="00A3259B" w:rsidRDefault="00D32DA9" w:rsidP="00A3259B">
      <w:pPr>
        <w:pStyle w:val="Brdtextmedindrag"/>
      </w:pPr>
      <w:r>
        <w:t>Skäl för att entlediga skiljemannen kan finnas exempelvis om skilje</w:t>
      </w:r>
      <w:r>
        <w:softHyphen/>
        <w:t>mannen på grund av sjuk</w:t>
      </w:r>
      <w:r>
        <w:softHyphen/>
        <w:t>dom eller andra personliga omständigheter inte kan fullgöra uppdraget. Det kan också ha framkommit omständigheter som innebär att skilje</w:t>
      </w:r>
      <w:r>
        <w:softHyphen/>
        <w:t xml:space="preserve">mannen inte längre kan anses som oberoende eller opartisk. Vidare kan det finns skäl för entledigande om skiljemannen misskött sitt uppdrag. </w:t>
      </w:r>
    </w:p>
    <w:p w14:paraId="01535692" w14:textId="77777777" w:rsidR="00A3259B" w:rsidRDefault="00D32DA9" w:rsidP="00A3259B">
      <w:pPr>
        <w:pStyle w:val="Brdtextmedindrag"/>
      </w:pPr>
      <w:r w:rsidRPr="007A2428">
        <w:t xml:space="preserve">Ytterligare regler om hyresnämndernas handläggning av ärenden om </w:t>
      </w:r>
      <w:r>
        <w:t xml:space="preserve">att </w:t>
      </w:r>
      <w:r w:rsidRPr="007A2428">
        <w:t>utse</w:t>
      </w:r>
      <w:r>
        <w:t xml:space="preserve"> respektive att entlediga</w:t>
      </w:r>
      <w:r w:rsidRPr="007A2428">
        <w:t xml:space="preserve"> </w:t>
      </w:r>
      <w:r>
        <w:t xml:space="preserve">en </w:t>
      </w:r>
      <w:r w:rsidRPr="007A2428">
        <w:t>skiljeman finns i 15 b</w:t>
      </w:r>
      <w:r>
        <w:t>–15 d</w:t>
      </w:r>
      <w:r w:rsidRPr="007A2428">
        <w:t> §§</w:t>
      </w:r>
      <w:r>
        <w:t xml:space="preserve"> </w:t>
      </w:r>
      <w:r w:rsidRPr="007A2428">
        <w:t>lagen (1973:188) om arrendenämnder och hyresnämnder.</w:t>
      </w:r>
    </w:p>
    <w:p w14:paraId="752CC22D" w14:textId="77777777" w:rsidR="00A3259B" w:rsidRDefault="00926630" w:rsidP="00A3259B">
      <w:pPr>
        <w:pStyle w:val="Brdtext"/>
        <w:rPr>
          <w:b/>
          <w:bCs/>
          <w:i/>
          <w:iCs/>
        </w:rPr>
      </w:pPr>
    </w:p>
    <w:p w14:paraId="51223FD2" w14:textId="563F3951" w:rsidR="00A3259B" w:rsidRDefault="00D32DA9" w:rsidP="00A3259B">
      <w:pPr>
        <w:pStyle w:val="Brdtext"/>
        <w:spacing w:line="200" w:lineRule="exact"/>
      </w:pPr>
      <w:r>
        <w:rPr>
          <w:b/>
          <w:bCs/>
          <w:i/>
          <w:iCs/>
        </w:rPr>
        <w:t>23 c §    </w:t>
      </w:r>
      <w:r>
        <w:rPr>
          <w:i/>
          <w:iCs/>
        </w:rPr>
        <w:t>Vid</w:t>
      </w:r>
      <w:r w:rsidDel="00680CD5">
        <w:rPr>
          <w:i/>
          <w:iCs/>
        </w:rPr>
        <w:t xml:space="preserve"> </w:t>
      </w:r>
      <w:r w:rsidRPr="00305554" w:rsidDel="00680CD5">
        <w:rPr>
          <w:i/>
          <w:iCs/>
        </w:rPr>
        <w:t>skiljemannen</w:t>
      </w:r>
      <w:r w:rsidR="000B64AB">
        <w:rPr>
          <w:i/>
          <w:iCs/>
        </w:rPr>
        <w:t>s</w:t>
      </w:r>
      <w:r w:rsidRPr="00305554" w:rsidDel="00680CD5">
        <w:rPr>
          <w:i/>
          <w:iCs/>
        </w:rPr>
        <w:t xml:space="preserve"> handlägg</w:t>
      </w:r>
      <w:r w:rsidR="000B64AB">
        <w:rPr>
          <w:i/>
          <w:iCs/>
        </w:rPr>
        <w:t>ning</w:t>
      </w:r>
      <w:r w:rsidRPr="00305554" w:rsidDel="00680CD5">
        <w:rPr>
          <w:i/>
          <w:iCs/>
        </w:rPr>
        <w:t xml:space="preserve"> </w:t>
      </w:r>
      <w:r>
        <w:rPr>
          <w:i/>
          <w:iCs/>
        </w:rPr>
        <w:t xml:space="preserve">av en </w:t>
      </w:r>
      <w:r w:rsidRPr="00305554" w:rsidDel="00680CD5">
        <w:rPr>
          <w:i/>
          <w:iCs/>
        </w:rPr>
        <w:t>tvist</w:t>
      </w:r>
      <w:r>
        <w:rPr>
          <w:i/>
          <w:iCs/>
        </w:rPr>
        <w:t xml:space="preserve"> ska </w:t>
      </w:r>
      <w:r w:rsidRPr="00305554" w:rsidDel="00680CD5">
        <w:rPr>
          <w:i/>
          <w:iCs/>
        </w:rPr>
        <w:t>lagen (20</w:t>
      </w:r>
      <w:r>
        <w:rPr>
          <w:i/>
          <w:iCs/>
        </w:rPr>
        <w:t>22</w:t>
      </w:r>
      <w:r w:rsidRPr="00305554" w:rsidDel="00680CD5">
        <w:rPr>
          <w:i/>
          <w:iCs/>
        </w:rPr>
        <w:t>:</w:t>
      </w:r>
      <w:r>
        <w:rPr>
          <w:i/>
          <w:iCs/>
        </w:rPr>
        <w:t>000</w:t>
      </w:r>
      <w:r w:rsidRPr="00305554" w:rsidDel="00680CD5">
        <w:rPr>
          <w:i/>
          <w:iCs/>
        </w:rPr>
        <w:t xml:space="preserve">) om </w:t>
      </w:r>
      <w:r>
        <w:rPr>
          <w:i/>
          <w:iCs/>
        </w:rPr>
        <w:t xml:space="preserve">tvistlösning inom ramen för </w:t>
      </w:r>
      <w:r w:rsidRPr="00305554" w:rsidDel="00680CD5">
        <w:rPr>
          <w:i/>
          <w:iCs/>
        </w:rPr>
        <w:t>vissa kollektiva hyres</w:t>
      </w:r>
      <w:r>
        <w:rPr>
          <w:i/>
          <w:iCs/>
        </w:rPr>
        <w:t>förhandlingar tillämpas</w:t>
      </w:r>
      <w:r w:rsidRPr="00305554" w:rsidDel="00680CD5">
        <w:rPr>
          <w:i/>
          <w:iCs/>
        </w:rPr>
        <w:t>.</w:t>
      </w:r>
      <w:r w:rsidRPr="003876C1">
        <w:t xml:space="preserve"> </w:t>
      </w:r>
    </w:p>
    <w:p w14:paraId="29F729E4" w14:textId="77777777" w:rsidR="00A3259B" w:rsidRDefault="00926630" w:rsidP="00A3259B">
      <w:pPr>
        <w:pStyle w:val="Brdtext"/>
        <w:spacing w:line="200" w:lineRule="exact"/>
      </w:pPr>
    </w:p>
    <w:p w14:paraId="0A0ED810" w14:textId="5E4ADCA4" w:rsidR="00A3259B" w:rsidRDefault="00D32DA9" w:rsidP="00A3259B">
      <w:pPr>
        <w:pStyle w:val="Brdtext"/>
      </w:pPr>
      <w:r>
        <w:t>I paragrafen, som är ny, anges att lagen om tvistlösning i</w:t>
      </w:r>
      <w:r w:rsidR="00E95234">
        <w:t>nom ramen för</w:t>
      </w:r>
      <w:r>
        <w:t xml:space="preserve"> vissa kollek</w:t>
      </w:r>
      <w:r>
        <w:softHyphen/>
        <w:t>tiva hyres</w:t>
      </w:r>
      <w:r>
        <w:softHyphen/>
        <w:t>förhandlingar tillämpas vid en skiljemans hand</w:t>
      </w:r>
      <w:r>
        <w:softHyphen/>
        <w:t>läggning av en tvist. Övervägandena finns i avsnitt 5.1 och 5.3.</w:t>
      </w:r>
      <w:bookmarkStart w:id="63" w:name="_Hlk98064993"/>
      <w:bookmarkStart w:id="64" w:name="_Hlk95659355"/>
    </w:p>
    <w:p w14:paraId="43E8C471" w14:textId="77777777" w:rsidR="00A3259B" w:rsidRPr="001D04C3" w:rsidRDefault="00D32DA9" w:rsidP="00A3259B">
      <w:pPr>
        <w:pStyle w:val="Rubrik4utannumrering"/>
      </w:pPr>
      <w:r>
        <w:t>Skadestånd</w:t>
      </w:r>
    </w:p>
    <w:p w14:paraId="53C4EC54" w14:textId="77777777" w:rsidR="00A3259B" w:rsidRPr="001650A7" w:rsidRDefault="00D32DA9" w:rsidP="00A3259B">
      <w:pPr>
        <w:pStyle w:val="Brdtext"/>
        <w:spacing w:line="200" w:lineRule="exact"/>
        <w:rPr>
          <w:i/>
          <w:iCs/>
        </w:rPr>
      </w:pPr>
      <w:bookmarkStart w:id="65" w:name="_Hlk107852559"/>
      <w:r w:rsidRPr="00EE68A2">
        <w:rPr>
          <w:b/>
          <w:bCs/>
        </w:rPr>
        <w:t>27 §</w:t>
      </w:r>
      <w:r>
        <w:rPr>
          <w:b/>
          <w:bCs/>
          <w:i/>
          <w:iCs/>
        </w:rPr>
        <w:t>    </w:t>
      </w:r>
      <w:r w:rsidRPr="001650A7">
        <w:rPr>
          <w:i/>
          <w:iCs/>
        </w:rPr>
        <w:t>En</w:t>
      </w:r>
      <w:r>
        <w:t xml:space="preserve"> part </w:t>
      </w:r>
      <w:r w:rsidRPr="001650A7">
        <w:rPr>
          <w:i/>
          <w:iCs/>
        </w:rPr>
        <w:t>är, om</w:t>
      </w:r>
      <w:r>
        <w:t xml:space="preserve"> motparten </w:t>
      </w:r>
      <w:r>
        <w:rPr>
          <w:i/>
          <w:iCs/>
        </w:rPr>
        <w:t>på rätt sätt</w:t>
      </w:r>
      <w:r>
        <w:t xml:space="preserve"> har </w:t>
      </w:r>
      <w:r>
        <w:rPr>
          <w:i/>
          <w:iCs/>
        </w:rPr>
        <w:t>begärt</w:t>
      </w:r>
      <w:r>
        <w:t xml:space="preserve"> förhandling, </w:t>
      </w:r>
      <w:r w:rsidRPr="00D15802">
        <w:rPr>
          <w:i/>
          <w:iCs/>
        </w:rPr>
        <w:t>skyldig att ersätta motparten</w:t>
      </w:r>
      <w:r>
        <w:t xml:space="preserve"> </w:t>
      </w:r>
      <w:r>
        <w:rPr>
          <w:i/>
          <w:iCs/>
        </w:rPr>
        <w:t xml:space="preserve">för den </w:t>
      </w:r>
      <w:r w:rsidRPr="00D15802">
        <w:rPr>
          <w:i/>
          <w:iCs/>
        </w:rPr>
        <w:t>skada som</w:t>
      </w:r>
      <w:r>
        <w:t xml:space="preserve"> </w:t>
      </w:r>
      <w:r w:rsidRPr="00161266">
        <w:rPr>
          <w:i/>
          <w:iCs/>
        </w:rPr>
        <w:t>uppstår</w:t>
      </w:r>
      <w:r w:rsidRPr="00D15802">
        <w:rPr>
          <w:i/>
          <w:iCs/>
        </w:rPr>
        <w:t xml:space="preserve"> till följd av</w:t>
      </w:r>
      <w:r>
        <w:t xml:space="preserve"> </w:t>
      </w:r>
      <w:r w:rsidRPr="009B4DC8">
        <w:rPr>
          <w:i/>
          <w:iCs/>
        </w:rPr>
        <w:t xml:space="preserve">att </w:t>
      </w:r>
      <w:r w:rsidRPr="001650A7">
        <w:rPr>
          <w:i/>
          <w:iCs/>
        </w:rPr>
        <w:t>parten</w:t>
      </w:r>
    </w:p>
    <w:p w14:paraId="44AB4515" w14:textId="03F9D2CD" w:rsidR="00A3259B" w:rsidRPr="002D7C61" w:rsidRDefault="00D32DA9" w:rsidP="00A3259B">
      <w:pPr>
        <w:pStyle w:val="Brdtextmedindrag"/>
        <w:spacing w:line="200" w:lineRule="exact"/>
        <w:rPr>
          <w:i/>
          <w:iCs/>
        </w:rPr>
      </w:pPr>
      <w:r w:rsidRPr="00C55121">
        <w:rPr>
          <w:i/>
          <w:iCs/>
        </w:rPr>
        <w:t>1. </w:t>
      </w:r>
      <w:bookmarkEnd w:id="63"/>
      <w:bookmarkEnd w:id="64"/>
      <w:r>
        <w:rPr>
          <w:i/>
          <w:iCs/>
        </w:rPr>
        <w:t>inte</w:t>
      </w:r>
      <w:r w:rsidRPr="00C55121">
        <w:rPr>
          <w:i/>
        </w:rPr>
        <w:t xml:space="preserve"> </w:t>
      </w:r>
      <w:r w:rsidRPr="00C55121">
        <w:rPr>
          <w:i/>
          <w:iCs/>
        </w:rPr>
        <w:t>inställ</w:t>
      </w:r>
      <w:r>
        <w:rPr>
          <w:i/>
          <w:iCs/>
        </w:rPr>
        <w:t>er</w:t>
      </w:r>
      <w:r w:rsidRPr="00C55121">
        <w:rPr>
          <w:i/>
          <w:iCs/>
        </w:rPr>
        <w:t xml:space="preserve"> sig till </w:t>
      </w:r>
      <w:r w:rsidR="009030A1">
        <w:rPr>
          <w:i/>
          <w:iCs/>
        </w:rPr>
        <w:t>det</w:t>
      </w:r>
      <w:r>
        <w:rPr>
          <w:i/>
          <w:iCs/>
        </w:rPr>
        <w:t xml:space="preserve"> </w:t>
      </w:r>
      <w:r w:rsidRPr="00C55121">
        <w:rPr>
          <w:i/>
          <w:iCs/>
        </w:rPr>
        <w:t xml:space="preserve">sammanträde för förhandling </w:t>
      </w:r>
      <w:r>
        <w:rPr>
          <w:i/>
          <w:iCs/>
        </w:rPr>
        <w:t>som enligt 15</w:t>
      </w:r>
      <w:r w:rsidR="0097221B">
        <w:rPr>
          <w:i/>
          <w:iCs/>
        </w:rPr>
        <w:t> </w:t>
      </w:r>
      <w:r>
        <w:rPr>
          <w:i/>
          <w:iCs/>
        </w:rPr>
        <w:t xml:space="preserve">§ tredje stycket ska </w:t>
      </w:r>
      <w:r w:rsidR="00354C75">
        <w:rPr>
          <w:i/>
          <w:iCs/>
        </w:rPr>
        <w:t>hållas</w:t>
      </w:r>
      <w:r>
        <w:rPr>
          <w:i/>
          <w:iCs/>
        </w:rPr>
        <w:t xml:space="preserve"> </w:t>
      </w:r>
      <w:r w:rsidRPr="00C55121">
        <w:rPr>
          <w:i/>
          <w:iCs/>
        </w:rPr>
        <w:t xml:space="preserve">inom </w:t>
      </w:r>
      <w:r>
        <w:rPr>
          <w:i/>
          <w:iCs/>
        </w:rPr>
        <w:t>tre veckor från det att motparten fått del av förhandlingsframställningen, utan att ha giltig ursäkt för det</w:t>
      </w:r>
      <w:r w:rsidRPr="00C55121">
        <w:rPr>
          <w:i/>
          <w:iCs/>
        </w:rPr>
        <w:t>,</w:t>
      </w:r>
      <w:r w:rsidRPr="002D7C61">
        <w:rPr>
          <w:i/>
          <w:iCs/>
        </w:rPr>
        <w:t xml:space="preserve"> </w:t>
      </w:r>
      <w:r>
        <w:rPr>
          <w:i/>
          <w:iCs/>
        </w:rPr>
        <w:t>eller</w:t>
      </w:r>
    </w:p>
    <w:p w14:paraId="7986060D" w14:textId="77777777" w:rsidR="00A3259B" w:rsidRPr="001650A7" w:rsidRDefault="00D32DA9" w:rsidP="00A3259B">
      <w:pPr>
        <w:pStyle w:val="Brdtextmedindrag"/>
        <w:spacing w:line="200" w:lineRule="exact"/>
        <w:rPr>
          <w:i/>
          <w:iCs/>
        </w:rPr>
      </w:pPr>
      <w:r w:rsidRPr="002D7C61">
        <w:rPr>
          <w:i/>
          <w:iCs/>
        </w:rPr>
        <w:t>2.</w:t>
      </w:r>
      <w:r>
        <w:rPr>
          <w:i/>
          <w:iCs/>
        </w:rPr>
        <w:t> </w:t>
      </w:r>
      <w:bookmarkStart w:id="66" w:name="_Hlk95660580"/>
      <w:bookmarkStart w:id="67" w:name="_Hlk98065230"/>
      <w:r w:rsidRPr="002D7C61">
        <w:rPr>
          <w:i/>
          <w:iCs/>
        </w:rPr>
        <w:t>inte</w:t>
      </w:r>
      <w:r>
        <w:rPr>
          <w:i/>
          <w:iCs/>
        </w:rPr>
        <w:t xml:space="preserve"> </w:t>
      </w:r>
      <w:r w:rsidRPr="002D7C61">
        <w:rPr>
          <w:i/>
          <w:iCs/>
        </w:rPr>
        <w:t xml:space="preserve">fullgör </w:t>
      </w:r>
      <w:r w:rsidRPr="00D0299D">
        <w:t>sin förhandlingsskyldighet enligt 16</w:t>
      </w:r>
      <w:r>
        <w:t> </w:t>
      </w:r>
      <w:r w:rsidRPr="00D0299D">
        <w:t xml:space="preserve">§ första stycket </w:t>
      </w:r>
      <w:bookmarkEnd w:id="66"/>
      <w:r w:rsidRPr="00D0299D">
        <w:t xml:space="preserve">eller enligt </w:t>
      </w:r>
      <w:r w:rsidRPr="00D0299D">
        <w:rPr>
          <w:i/>
          <w:iCs/>
        </w:rPr>
        <w:t xml:space="preserve">en </w:t>
      </w:r>
      <w:r w:rsidRPr="009B4DC8">
        <w:rPr>
          <w:i/>
          <w:iCs/>
        </w:rPr>
        <w:t>bestämmelse</w:t>
      </w:r>
      <w:r w:rsidRPr="00D0299D">
        <w:t xml:space="preserve"> i </w:t>
      </w:r>
      <w:r w:rsidRPr="00D0299D">
        <w:rPr>
          <w:i/>
          <w:iCs/>
        </w:rPr>
        <w:t xml:space="preserve">en </w:t>
      </w:r>
      <w:r w:rsidRPr="00D0299D">
        <w:t>förhandlingsordning</w:t>
      </w:r>
      <w:bookmarkEnd w:id="67"/>
      <w:r>
        <w:rPr>
          <w:i/>
          <w:iCs/>
        </w:rPr>
        <w:t>.</w:t>
      </w:r>
    </w:p>
    <w:p w14:paraId="25A30F3E" w14:textId="65384E19" w:rsidR="00A3259B" w:rsidRDefault="00D32DA9" w:rsidP="00A3259B">
      <w:pPr>
        <w:pStyle w:val="Brdtextmedindrag"/>
        <w:spacing w:line="200" w:lineRule="exact"/>
      </w:pPr>
      <w:r w:rsidRPr="001650A7">
        <w:rPr>
          <w:i/>
          <w:iCs/>
        </w:rPr>
        <w:t xml:space="preserve">En part är skyldig att ersätta motparten </w:t>
      </w:r>
      <w:r w:rsidR="00354C75">
        <w:rPr>
          <w:i/>
          <w:iCs/>
        </w:rPr>
        <w:t>även</w:t>
      </w:r>
      <w:r w:rsidRPr="001650A7">
        <w:rPr>
          <w:i/>
          <w:iCs/>
        </w:rPr>
        <w:t xml:space="preserve"> </w:t>
      </w:r>
      <w:r>
        <w:rPr>
          <w:i/>
          <w:iCs/>
        </w:rPr>
        <w:t xml:space="preserve">för den </w:t>
      </w:r>
      <w:r w:rsidRPr="001650A7">
        <w:rPr>
          <w:i/>
          <w:iCs/>
        </w:rPr>
        <w:t xml:space="preserve">skada som uppstår </w:t>
      </w:r>
      <w:r>
        <w:rPr>
          <w:i/>
          <w:iCs/>
        </w:rPr>
        <w:t>till följd av att</w:t>
      </w:r>
      <w:r w:rsidRPr="001650A7">
        <w:rPr>
          <w:i/>
          <w:iCs/>
        </w:rPr>
        <w:t xml:space="preserve"> parten</w:t>
      </w:r>
      <w:r>
        <w:t xml:space="preserve"> bryter mot 16 § andra stycket eller mot 17 §.</w:t>
      </w:r>
    </w:p>
    <w:bookmarkEnd w:id="65"/>
    <w:p w14:paraId="7B8C945D" w14:textId="77777777" w:rsidR="00A3259B" w:rsidRDefault="00926630" w:rsidP="00A3259B">
      <w:pPr>
        <w:pStyle w:val="Brdtext"/>
      </w:pPr>
    </w:p>
    <w:p w14:paraId="5B24A1A1" w14:textId="77777777" w:rsidR="00A3259B" w:rsidRPr="007D6B31" w:rsidRDefault="00D32DA9" w:rsidP="00A3259B">
      <w:pPr>
        <w:pStyle w:val="Brdtext"/>
      </w:pPr>
      <w:r w:rsidRPr="005A6101">
        <w:rPr>
          <w:spacing w:val="-2"/>
        </w:rPr>
        <w:t>Paragrafen innehåller bestämmelser om skadestånd</w:t>
      </w:r>
      <w:r>
        <w:rPr>
          <w:spacing w:val="-2"/>
        </w:rPr>
        <w:t>sskyldighet</w:t>
      </w:r>
      <w:r>
        <w:t>. Övervägan</w:t>
      </w:r>
      <w:r>
        <w:softHyphen/>
        <w:t xml:space="preserve">dena finns i </w:t>
      </w:r>
      <w:r w:rsidRPr="007D6B31">
        <w:t>avsnitt</w:t>
      </w:r>
      <w:r>
        <w:t xml:space="preserve"> 6</w:t>
      </w:r>
      <w:r w:rsidRPr="007D6B31">
        <w:t>.</w:t>
      </w:r>
    </w:p>
    <w:p w14:paraId="2759826B" w14:textId="29ED0B75" w:rsidR="00A3259B" w:rsidRPr="00FF40E7" w:rsidRDefault="00D32DA9" w:rsidP="00FF40E7">
      <w:pPr>
        <w:pStyle w:val="Brdtextmedindrag"/>
      </w:pPr>
      <w:r w:rsidRPr="00AE3E5E">
        <w:rPr>
          <w:i/>
          <w:iCs/>
        </w:rPr>
        <w:t>F</w:t>
      </w:r>
      <w:r w:rsidRPr="007D6B31">
        <w:rPr>
          <w:i/>
          <w:iCs/>
        </w:rPr>
        <w:t xml:space="preserve">örsta stycket </w:t>
      </w:r>
      <w:r>
        <w:rPr>
          <w:i/>
          <w:iCs/>
        </w:rPr>
        <w:t>första punkten</w:t>
      </w:r>
      <w:r w:rsidRPr="007D6B31">
        <w:t xml:space="preserve"> </w:t>
      </w:r>
      <w:r>
        <w:t xml:space="preserve">är ny och </w:t>
      </w:r>
      <w:r w:rsidRPr="007D6B31">
        <w:t xml:space="preserve">innebär att </w:t>
      </w:r>
      <w:r>
        <w:t xml:space="preserve">en part är skyldig att ersätta motparten för skada som uppstår till följd av att parten inte inställer sig till </w:t>
      </w:r>
      <w:r w:rsidR="00E95234">
        <w:t>det</w:t>
      </w:r>
      <w:r>
        <w:t xml:space="preserve"> förhandlingssammanträde</w:t>
      </w:r>
      <w:r w:rsidRPr="00171388">
        <w:t xml:space="preserve"> som ska äga rum</w:t>
      </w:r>
      <w:r>
        <w:t xml:space="preserve"> inom den tid som anges i 15 § tredje stycket. Ett sammanträde ska enligt den bestämmelsen hållas </w:t>
      </w:r>
      <w:r w:rsidRPr="007D6B31">
        <w:t>inom tre veckor</w:t>
      </w:r>
      <w:r>
        <w:t xml:space="preserve"> från det att motparten fått del av en </w:t>
      </w:r>
      <w:r w:rsidRPr="007D6B31">
        <w:t>förhand</w:t>
      </w:r>
      <w:r>
        <w:softHyphen/>
      </w:r>
      <w:r w:rsidRPr="007D6B31">
        <w:t>lings</w:t>
      </w:r>
      <w:r w:rsidRPr="007D6B31">
        <w:softHyphen/>
        <w:t>framställ</w:t>
      </w:r>
      <w:r>
        <w:t>ning</w:t>
      </w:r>
      <w:r w:rsidRPr="007D6B31">
        <w:t xml:space="preserve">. </w:t>
      </w:r>
      <w:r>
        <w:t>Enligt 15 § andra stycket ska e</w:t>
      </w:r>
      <w:r w:rsidRPr="005453BC">
        <w:t>n framställning om förhand</w:t>
      </w:r>
      <w:r>
        <w:softHyphen/>
      </w:r>
      <w:r w:rsidRPr="005453BC">
        <w:t>ling innehålla förslag på tidpunkter och plats för sammanträde för förhand</w:t>
      </w:r>
      <w:r>
        <w:softHyphen/>
      </w:r>
      <w:r w:rsidRPr="005453BC">
        <w:t>ling</w:t>
      </w:r>
      <w:r>
        <w:t xml:space="preserve"> inom treveckorsfristen</w:t>
      </w:r>
      <w:r w:rsidRPr="005453BC">
        <w:t>.</w:t>
      </w:r>
      <w:r>
        <w:t xml:space="preserve"> Tiderna ska vara realistiska för motparten att in</w:t>
      </w:r>
      <w:r>
        <w:softHyphen/>
        <w:t xml:space="preserve">ställa sig på. </w:t>
      </w:r>
      <w:bookmarkStart w:id="68" w:name="_Hlk103334719"/>
      <w:r>
        <w:t xml:space="preserve">Den part som tar emot en sådan framställning och trots det inte inställer sig till </w:t>
      </w:r>
      <w:r w:rsidR="004930DE">
        <w:t xml:space="preserve">det </w:t>
      </w:r>
      <w:r>
        <w:t xml:space="preserve">sammanträde </w:t>
      </w:r>
      <w:r w:rsidR="004930DE">
        <w:t xml:space="preserve">som ska hållas </w:t>
      </w:r>
      <w:r>
        <w:t>inom treveckors</w:t>
      </w:r>
      <w:r>
        <w:softHyphen/>
        <w:t xml:space="preserve">fristen är som utgångspunkt skyldig att ersätta motpartens skada. </w:t>
      </w:r>
    </w:p>
    <w:bookmarkEnd w:id="68"/>
    <w:p w14:paraId="2FED100C" w14:textId="4C7CAAA2" w:rsidR="00A3259B" w:rsidRDefault="00D32DA9" w:rsidP="00A3259B">
      <w:pPr>
        <w:pStyle w:val="Brdtextmedindrag"/>
      </w:pPr>
      <w:r>
        <w:t xml:space="preserve">Skadeståndsskyldighet aktualiseras inte på denna grund om parterna har avtalat om att </w:t>
      </w:r>
      <w:r w:rsidRPr="007D6B31">
        <w:t>det första förhandlings</w:t>
      </w:r>
      <w:r>
        <w:softHyphen/>
      </w:r>
      <w:r w:rsidRPr="007D6B31">
        <w:t>sammanträdet ska hållas vid en senare tidpunkt</w:t>
      </w:r>
      <w:r>
        <w:t xml:space="preserve"> </w:t>
      </w:r>
      <w:r w:rsidRPr="007D6B31">
        <w:t>(</w:t>
      </w:r>
      <w:r>
        <w:t>jfr</w:t>
      </w:r>
      <w:r w:rsidRPr="007D6B31">
        <w:t xml:space="preserve"> 15</w:t>
      </w:r>
      <w:r>
        <w:t> </w:t>
      </w:r>
      <w:r w:rsidRPr="007D6B31">
        <w:t>§ fjärde stycket).</w:t>
      </w:r>
      <w:r>
        <w:t xml:space="preserve"> I en sådan situation kan en part som inte inställer sig till ett sammanträde i stället bli skadeståndsskyldig enligt andra punkten i förevarande paragraf. </w:t>
      </w:r>
    </w:p>
    <w:p w14:paraId="606264F5" w14:textId="559487AB" w:rsidR="00903E0D" w:rsidRPr="008B7616" w:rsidRDefault="00D32DA9" w:rsidP="008B7616">
      <w:pPr>
        <w:pStyle w:val="Brdtextmedindrag"/>
      </w:pPr>
      <w:r>
        <w:t xml:space="preserve">En </w:t>
      </w:r>
      <w:r w:rsidRPr="008B7616">
        <w:t xml:space="preserve">part blir inte skadeståndsskyldig om parten har haft giltig ursäkt för att inte inställa sig till </w:t>
      </w:r>
      <w:r w:rsidR="004930DE" w:rsidRPr="008B7616">
        <w:t xml:space="preserve">det </w:t>
      </w:r>
      <w:r w:rsidRPr="008B7616">
        <w:t xml:space="preserve">sammanträde </w:t>
      </w:r>
      <w:r w:rsidR="004930DE" w:rsidRPr="008B7616">
        <w:t xml:space="preserve">som ska hållas </w:t>
      </w:r>
      <w:r w:rsidRPr="008B7616">
        <w:t>inom treveckors</w:t>
      </w:r>
      <w:r w:rsidR="00581ECC" w:rsidRPr="008B7616">
        <w:softHyphen/>
      </w:r>
      <w:r w:rsidRPr="008B7616">
        <w:t>perioden. Med detta avses att parten inte har kunnat inställa sig på grund av en omständig</w:t>
      </w:r>
      <w:r w:rsidRPr="008B7616">
        <w:softHyphen/>
        <w:t>het som parten inte borde ha förutsett eller som av något annat skäl utgör giltig ursäkt (jfr 32 kap. 8 § rättegångs</w:t>
      </w:r>
      <w:r w:rsidRPr="008B7616">
        <w:softHyphen/>
        <w:t>balken). Så kan vara fallet exempel</w:t>
      </w:r>
      <w:r w:rsidRPr="008B7616">
        <w:softHyphen/>
        <w:t>vis om en part, eller en ställ</w:t>
      </w:r>
      <w:r w:rsidRPr="008B7616">
        <w:softHyphen/>
        <w:t xml:space="preserve">företrädare eller ett ombud för en part, hastigt har insjuknat och inte har haft möjlighet att sätta någon annan i sitt ställe. Hög arbetsbelastning kan normalt inte anses utgöra giltig ursäkt. </w:t>
      </w:r>
      <w:r w:rsidR="008B7616" w:rsidRPr="008B7616">
        <w:t>Vidare får en part anses ha giltig ursäkt för att inte inställa sig det sammanträde som ska hållas inom treveckorsfristen, om parten har haft godtagbara skäl för att inte acceptera någon av tiderna för samman</w:t>
      </w:r>
      <w:r w:rsidR="008B7616" w:rsidRPr="008B7616">
        <w:softHyphen/>
        <w:t>träde som före</w:t>
      </w:r>
      <w:r w:rsidR="008B7616" w:rsidRPr="008B7616">
        <w:softHyphen/>
        <w:t>slagits i förhandlings</w:t>
      </w:r>
      <w:r w:rsidR="008B7616" w:rsidRPr="008B7616">
        <w:softHyphen/>
        <w:t xml:space="preserve">framställningen och förslagit en ny realistisk tidpunkt inom fristen. </w:t>
      </w:r>
    </w:p>
    <w:p w14:paraId="7C1B864C" w14:textId="235A7164" w:rsidR="00AB2C92" w:rsidRDefault="00D32DA9" w:rsidP="00903E0D">
      <w:pPr>
        <w:pStyle w:val="Brdtextmedindrag"/>
      </w:pPr>
      <w:r>
        <w:t>En part</w:t>
      </w:r>
      <w:r w:rsidRPr="007D6B31">
        <w:t xml:space="preserve"> som påstår att den har </w:t>
      </w:r>
      <w:r>
        <w:t xml:space="preserve">haft </w:t>
      </w:r>
      <w:r w:rsidRPr="007D6B31">
        <w:t>giltig ursäkt för att inte inställa sig till samman</w:t>
      </w:r>
      <w:r>
        <w:softHyphen/>
      </w:r>
      <w:r w:rsidRPr="007D6B31">
        <w:t>träde har bevis</w:t>
      </w:r>
      <w:r>
        <w:softHyphen/>
      </w:r>
      <w:r w:rsidRPr="007D6B31">
        <w:t>bördan för detta.</w:t>
      </w:r>
    </w:p>
    <w:p w14:paraId="32808E40" w14:textId="20C7A654" w:rsidR="00A3259B" w:rsidRDefault="00D32DA9" w:rsidP="00A3259B">
      <w:pPr>
        <w:pStyle w:val="Brdtextmedindrag"/>
      </w:pPr>
      <w:r>
        <w:rPr>
          <w:i/>
          <w:iCs/>
        </w:rPr>
        <w:t>F</w:t>
      </w:r>
      <w:r w:rsidRPr="001650A7">
        <w:rPr>
          <w:i/>
          <w:iCs/>
        </w:rPr>
        <w:t xml:space="preserve">örsta stycket </w:t>
      </w:r>
      <w:r>
        <w:rPr>
          <w:i/>
          <w:iCs/>
        </w:rPr>
        <w:t xml:space="preserve">andra </w:t>
      </w:r>
      <w:r w:rsidRPr="001875C1">
        <w:rPr>
          <w:i/>
          <w:iCs/>
        </w:rPr>
        <w:t>punkt</w:t>
      </w:r>
      <w:r>
        <w:rPr>
          <w:i/>
          <w:iCs/>
        </w:rPr>
        <w:t>en</w:t>
      </w:r>
      <w:r>
        <w:t xml:space="preserve"> motsvarar första meningen i paragrafens tidigare lydelse.</w:t>
      </w:r>
    </w:p>
    <w:p w14:paraId="08DE08E4" w14:textId="2644A435" w:rsidR="00A3259B" w:rsidRDefault="00D32DA9" w:rsidP="00A3259B">
      <w:pPr>
        <w:pStyle w:val="Brdtextmedindrag"/>
      </w:pPr>
      <w:r w:rsidRPr="001650A7">
        <w:rPr>
          <w:i/>
          <w:iCs/>
        </w:rPr>
        <w:t>Andra stycket</w:t>
      </w:r>
      <w:r>
        <w:t xml:space="preserve"> motsvarar sista meningen i paragrafens tidigare lydelse. </w:t>
      </w:r>
    </w:p>
    <w:p w14:paraId="4907CBEC" w14:textId="77777777" w:rsidR="00A3259B" w:rsidRDefault="00926630" w:rsidP="00A3259B">
      <w:pPr>
        <w:pStyle w:val="Brdtext"/>
        <w:rPr>
          <w:b/>
          <w:bCs/>
        </w:rPr>
      </w:pPr>
    </w:p>
    <w:p w14:paraId="4B27064F" w14:textId="325C47DE" w:rsidR="00A3259B" w:rsidRDefault="00D32DA9" w:rsidP="00A3259B">
      <w:pPr>
        <w:pStyle w:val="Brdtext"/>
        <w:spacing w:line="200" w:lineRule="exact"/>
      </w:pPr>
      <w:r w:rsidRPr="00075CE3">
        <w:rPr>
          <w:b/>
          <w:bCs/>
        </w:rPr>
        <w:t>28 §</w:t>
      </w:r>
      <w:r>
        <w:t xml:space="preserve">    Vid </w:t>
      </w:r>
      <w:r w:rsidRPr="001650A7">
        <w:rPr>
          <w:i/>
          <w:iCs/>
        </w:rPr>
        <w:t>bedömning</w:t>
      </w:r>
      <w:r>
        <w:rPr>
          <w:i/>
          <w:iCs/>
        </w:rPr>
        <w:t>en av</w:t>
      </w:r>
      <w:r>
        <w:t xml:space="preserve"> om</w:t>
      </w:r>
      <w:r>
        <w:rPr>
          <w:i/>
          <w:iCs/>
        </w:rPr>
        <w:t>,</w:t>
      </w:r>
      <w:r>
        <w:t xml:space="preserve"> och </w:t>
      </w:r>
      <w:r w:rsidRPr="00B229E9">
        <w:t>i</w:t>
      </w:r>
      <w:r w:rsidRPr="001650A7">
        <w:rPr>
          <w:i/>
          <w:iCs/>
        </w:rPr>
        <w:t xml:space="preserve"> vilken utsträckning</w:t>
      </w:r>
      <w:r>
        <w:rPr>
          <w:i/>
          <w:iCs/>
        </w:rPr>
        <w:t>,</w:t>
      </w:r>
      <w:r>
        <w:t xml:space="preserve"> skada har upp</w:t>
      </w:r>
      <w:r>
        <w:softHyphen/>
        <w:t xml:space="preserve">stått </w:t>
      </w:r>
      <w:r w:rsidRPr="001650A7">
        <w:rPr>
          <w:i/>
          <w:iCs/>
        </w:rPr>
        <w:t>ska</w:t>
      </w:r>
      <w:r>
        <w:t xml:space="preserve"> hänsyn tas </w:t>
      </w:r>
      <w:r w:rsidRPr="00664C99">
        <w:t>även</w:t>
      </w:r>
      <w:r w:rsidRPr="003400C7">
        <w:rPr>
          <w:i/>
          <w:iCs/>
        </w:rPr>
        <w:t xml:space="preserve"> </w:t>
      </w:r>
      <w:r>
        <w:t xml:space="preserve">till </w:t>
      </w:r>
      <w:r w:rsidRPr="001650A7">
        <w:rPr>
          <w:i/>
          <w:iCs/>
        </w:rPr>
        <w:t>intresset</w:t>
      </w:r>
      <w:r>
        <w:t xml:space="preserve"> av att denna lag och förhand</w:t>
      </w:r>
      <w:r>
        <w:softHyphen/>
        <w:t>lings</w:t>
      </w:r>
      <w:r>
        <w:softHyphen/>
        <w:t xml:space="preserve">ordningen </w:t>
      </w:r>
      <w:r w:rsidRPr="001650A7">
        <w:rPr>
          <w:i/>
          <w:iCs/>
        </w:rPr>
        <w:t>följs</w:t>
      </w:r>
      <w:r>
        <w:t xml:space="preserve"> och till övriga omständigheter av annan än rent ekonomisk betydelse. </w:t>
      </w:r>
    </w:p>
    <w:p w14:paraId="3329DBEB" w14:textId="77777777" w:rsidR="00A3259B" w:rsidRPr="00373182" w:rsidRDefault="00D32DA9" w:rsidP="00A3259B">
      <w:pPr>
        <w:pStyle w:val="Brdtextmedindrag"/>
        <w:spacing w:line="200" w:lineRule="exact"/>
        <w:rPr>
          <w:i/>
          <w:iCs/>
        </w:rPr>
      </w:pPr>
      <w:r w:rsidRPr="00373182">
        <w:rPr>
          <w:i/>
          <w:iCs/>
        </w:rPr>
        <w:t xml:space="preserve">Ersättning för annan skada än ekonomisk skada ska </w:t>
      </w:r>
      <w:r>
        <w:rPr>
          <w:i/>
          <w:iCs/>
        </w:rPr>
        <w:t>uppgå</w:t>
      </w:r>
      <w:r w:rsidRPr="00373182">
        <w:rPr>
          <w:i/>
          <w:iCs/>
        </w:rPr>
        <w:t xml:space="preserve"> till minst hälften av det prisbasbelopp enligt 2 kap. 6 och 7 §§ socialförsäkrings</w:t>
      </w:r>
      <w:r w:rsidRPr="00373182">
        <w:rPr>
          <w:i/>
          <w:iCs/>
        </w:rPr>
        <w:softHyphen/>
        <w:t>balken som gäller för det år då skadehändelsen inträffade, om det inte finns särskilda skäl för att</w:t>
      </w:r>
      <w:r>
        <w:rPr>
          <w:i/>
          <w:iCs/>
        </w:rPr>
        <w:t xml:space="preserve"> bestämma</w:t>
      </w:r>
      <w:r w:rsidRPr="00373182">
        <w:rPr>
          <w:i/>
          <w:iCs/>
        </w:rPr>
        <w:t xml:space="preserve"> ersättningen</w:t>
      </w:r>
      <w:r>
        <w:rPr>
          <w:i/>
          <w:iCs/>
        </w:rPr>
        <w:t xml:space="preserve"> </w:t>
      </w:r>
      <w:r w:rsidRPr="00373182">
        <w:rPr>
          <w:i/>
          <w:iCs/>
        </w:rPr>
        <w:t xml:space="preserve">till ett lägre belopp. </w:t>
      </w:r>
    </w:p>
    <w:p w14:paraId="67E68A54" w14:textId="77777777" w:rsidR="00A3259B" w:rsidRDefault="00926630" w:rsidP="00A3259B">
      <w:pPr>
        <w:pStyle w:val="Brdtext"/>
      </w:pPr>
    </w:p>
    <w:p w14:paraId="1255AF0E" w14:textId="77777777" w:rsidR="00A3259B" w:rsidRDefault="00D32DA9" w:rsidP="00A3259B">
      <w:pPr>
        <w:pStyle w:val="Brdtext"/>
      </w:pPr>
      <w:r>
        <w:t xml:space="preserve">I paragrafen finns bestämmelser om ideellt skadestånd. Övervägandena </w:t>
      </w:r>
      <w:r w:rsidRPr="007D6B31">
        <w:t xml:space="preserve">finns i avsnitt </w:t>
      </w:r>
      <w:r>
        <w:t>6</w:t>
      </w:r>
      <w:r w:rsidRPr="007D6B31">
        <w:t>.</w:t>
      </w:r>
    </w:p>
    <w:p w14:paraId="7C296D32" w14:textId="77777777" w:rsidR="00A3259B" w:rsidRDefault="00D32DA9" w:rsidP="00A3259B">
      <w:pPr>
        <w:pStyle w:val="Brdtextmedindrag"/>
      </w:pPr>
      <w:r>
        <w:t xml:space="preserve">Av </w:t>
      </w:r>
      <w:r w:rsidRPr="00797B40">
        <w:rPr>
          <w:i/>
          <w:iCs/>
        </w:rPr>
        <w:t>första stycket</w:t>
      </w:r>
      <w:r>
        <w:t xml:space="preserve"> följer oförändrat att en part har rätt till skadestånd för ideell skada. </w:t>
      </w:r>
    </w:p>
    <w:p w14:paraId="5C4F1172" w14:textId="00FC80C5" w:rsidR="00A3259B" w:rsidRDefault="00D32DA9" w:rsidP="00A3259B">
      <w:pPr>
        <w:pStyle w:val="Brdtextmedindrag"/>
      </w:pPr>
      <w:r>
        <w:t xml:space="preserve">I </w:t>
      </w:r>
      <w:r w:rsidRPr="007D6B31">
        <w:rPr>
          <w:i/>
          <w:iCs/>
        </w:rPr>
        <w:t>andra styck</w:t>
      </w:r>
      <w:r w:rsidRPr="00FC08E7">
        <w:rPr>
          <w:i/>
          <w:iCs/>
        </w:rPr>
        <w:t>et</w:t>
      </w:r>
      <w:r>
        <w:t>, som är nytt,</w:t>
      </w:r>
      <w:r w:rsidRPr="00F250BA">
        <w:t xml:space="preserve"> </w:t>
      </w:r>
      <w:r>
        <w:t xml:space="preserve">anges att ersättningen för ideell skada som utgångspunkt ska bestämmas till minst </w:t>
      </w:r>
      <w:r w:rsidRPr="007D6B31">
        <w:t>ett halvt prisbasbelopp enligt 2</w:t>
      </w:r>
      <w:r>
        <w:t> </w:t>
      </w:r>
      <w:r w:rsidRPr="007D6B31">
        <w:t>kap. 6 och 7</w:t>
      </w:r>
      <w:r>
        <w:t> </w:t>
      </w:r>
      <w:r w:rsidRPr="007D6B31">
        <w:t>§§ social</w:t>
      </w:r>
      <w:r>
        <w:softHyphen/>
      </w:r>
      <w:r w:rsidRPr="007D6B31">
        <w:t>försäkrings</w:t>
      </w:r>
      <w:r w:rsidRPr="007D6B31">
        <w:softHyphen/>
        <w:t xml:space="preserve">balken. </w:t>
      </w:r>
      <w:r>
        <w:t xml:space="preserve">Det är det prisbasbelopp som gäller för det år då skadehändelsen inträffade som ska tillämpas. </w:t>
      </w:r>
      <w:r w:rsidRPr="007D6B31">
        <w:t xml:space="preserve">Om </w:t>
      </w:r>
      <w:r>
        <w:t xml:space="preserve">den ideella skadan bedöms motsvara ett högre belopp, ska ersättning betalas med det beloppet. </w:t>
      </w:r>
      <w:r w:rsidRPr="00171388">
        <w:t>Så kan vara fallet exempelvis om hyresvärden medvetet åsidosatt sin förhandlingsskyldighet beträffande ett stort antal lägenheter.</w:t>
      </w:r>
    </w:p>
    <w:p w14:paraId="605D2D09" w14:textId="77777777" w:rsidR="00A3259B" w:rsidRDefault="00D32DA9" w:rsidP="00A3259B">
      <w:pPr>
        <w:pStyle w:val="Brdtextmedindrag"/>
      </w:pPr>
      <w:r>
        <w:t>Ersättningen för den ideella skadan får bestämmas till ett lägre belopp än det angivna minimibeloppet</w:t>
      </w:r>
      <w:r w:rsidRPr="00232C86">
        <w:t xml:space="preserve"> </w:t>
      </w:r>
      <w:r>
        <w:t xml:space="preserve">om det finns särskilda skäl. Det kan finnas särskilda skäl om den skadevållande partens agerande framstår som ursäktligt eller annars är av mindre allvarligt slag. </w:t>
      </w:r>
    </w:p>
    <w:p w14:paraId="71959E50" w14:textId="77777777" w:rsidR="00A3259B" w:rsidRDefault="00D32DA9" w:rsidP="00A3259B">
      <w:pPr>
        <w:pStyle w:val="Brdtextmedindrag"/>
      </w:pPr>
      <w:r>
        <w:t>Det nya stycket påverkar inte storleken på det ekonomiska skadestånd som en part kan ha rätt till.</w:t>
      </w:r>
    </w:p>
    <w:p w14:paraId="13E7606C" w14:textId="77777777" w:rsidR="00A3259B" w:rsidRDefault="00D32DA9" w:rsidP="00A3259B">
      <w:pPr>
        <w:pStyle w:val="Rubrik4utannumrering"/>
      </w:pPr>
      <w:r>
        <w:t>Övriga bestämmelser</w:t>
      </w:r>
    </w:p>
    <w:p w14:paraId="2E6ABE5E" w14:textId="0099695B" w:rsidR="00A3259B" w:rsidRDefault="00D32DA9" w:rsidP="00A3259B">
      <w:pPr>
        <w:pStyle w:val="Brdtext"/>
        <w:spacing w:line="200" w:lineRule="exact"/>
        <w:rPr>
          <w:i/>
          <w:iCs/>
        </w:rPr>
      </w:pPr>
      <w:r>
        <w:rPr>
          <w:b/>
          <w:bCs/>
        </w:rPr>
        <w:t>31 §    </w:t>
      </w:r>
      <w:r>
        <w:t xml:space="preserve">Hyresnämndens beslut enligt denna lag får överklagas hos Svea hovrätt inom tre veckor från den dag beslutet meddelades. </w:t>
      </w:r>
      <w:r w:rsidRPr="001650A7">
        <w:rPr>
          <w:i/>
          <w:iCs/>
        </w:rPr>
        <w:t>Beslut</w:t>
      </w:r>
      <w:r>
        <w:rPr>
          <w:i/>
          <w:iCs/>
        </w:rPr>
        <w:t xml:space="preserve"> om att utse </w:t>
      </w:r>
      <w:r w:rsidR="000E6F5D">
        <w:rPr>
          <w:i/>
          <w:iCs/>
        </w:rPr>
        <w:t xml:space="preserve">en skiljeman enligt 23 a § </w:t>
      </w:r>
      <w:r>
        <w:rPr>
          <w:i/>
          <w:iCs/>
        </w:rPr>
        <w:t>eller entlediga en skiljeman</w:t>
      </w:r>
      <w:r w:rsidRPr="001650A7">
        <w:rPr>
          <w:i/>
          <w:iCs/>
        </w:rPr>
        <w:t xml:space="preserve"> enligt </w:t>
      </w:r>
      <w:r>
        <w:rPr>
          <w:i/>
          <w:iCs/>
        </w:rPr>
        <w:t>23 b §</w:t>
      </w:r>
      <w:r w:rsidRPr="001650A7">
        <w:rPr>
          <w:i/>
          <w:iCs/>
        </w:rPr>
        <w:t xml:space="preserve"> får dock inte över</w:t>
      </w:r>
      <w:r>
        <w:rPr>
          <w:i/>
          <w:iCs/>
        </w:rPr>
        <w:softHyphen/>
      </w:r>
      <w:r w:rsidRPr="001650A7">
        <w:rPr>
          <w:i/>
          <w:iCs/>
        </w:rPr>
        <w:t xml:space="preserve">klagas. </w:t>
      </w:r>
    </w:p>
    <w:p w14:paraId="5015D94A" w14:textId="7EA4B835" w:rsidR="00A3259B" w:rsidRPr="001650A7" w:rsidRDefault="00D32DA9" w:rsidP="00A3259B">
      <w:pPr>
        <w:pStyle w:val="Brdtextmedindrag"/>
        <w:spacing w:line="200" w:lineRule="exact"/>
        <w:rPr>
          <w:i/>
          <w:iCs/>
        </w:rPr>
      </w:pPr>
      <w:r>
        <w:rPr>
          <w:i/>
          <w:iCs/>
        </w:rPr>
        <w:t xml:space="preserve">Ett </w:t>
      </w:r>
      <w:r w:rsidRPr="00664C99">
        <w:rPr>
          <w:i/>
          <w:iCs/>
        </w:rPr>
        <w:t>överklagande</w:t>
      </w:r>
      <w:r>
        <w:t xml:space="preserve"> </w:t>
      </w:r>
      <w:r w:rsidRPr="001650A7">
        <w:rPr>
          <w:i/>
          <w:iCs/>
        </w:rPr>
        <w:t xml:space="preserve">ska </w:t>
      </w:r>
      <w:r>
        <w:t>ges in till hyresnämnden.</w:t>
      </w:r>
    </w:p>
    <w:p w14:paraId="713DCE1C" w14:textId="77777777" w:rsidR="00A3259B" w:rsidRDefault="00926630" w:rsidP="00A3259B">
      <w:pPr>
        <w:pStyle w:val="Brdtext"/>
        <w:spacing w:line="200" w:lineRule="exact"/>
      </w:pPr>
    </w:p>
    <w:p w14:paraId="6B190D64" w14:textId="77777777" w:rsidR="00A3259B" w:rsidRDefault="00D32DA9" w:rsidP="00A3259B">
      <w:pPr>
        <w:pStyle w:val="Brdtext"/>
      </w:pPr>
      <w:r>
        <w:t>Paragrafen innehåller bestämmelser om överklagande av en hyres</w:t>
      </w:r>
      <w:r>
        <w:softHyphen/>
        <w:t xml:space="preserve">nämnds beslut. Övervägandena finns i </w:t>
      </w:r>
      <w:r w:rsidRPr="007D6B31">
        <w:t xml:space="preserve">avsnitt </w:t>
      </w:r>
      <w:r>
        <w:t>5.2</w:t>
      </w:r>
      <w:r w:rsidRPr="007D6B31">
        <w:t>.</w:t>
      </w:r>
      <w:r>
        <w:t xml:space="preserve"> </w:t>
      </w:r>
    </w:p>
    <w:p w14:paraId="3B23B408" w14:textId="22D0F85E" w:rsidR="00A3259B" w:rsidRDefault="00D32DA9" w:rsidP="00A3259B">
      <w:pPr>
        <w:pStyle w:val="Brdtextmedindrag"/>
      </w:pPr>
      <w:r>
        <w:t xml:space="preserve">En ny bestämmelse införs i </w:t>
      </w:r>
      <w:r w:rsidRPr="00D72C01">
        <w:rPr>
          <w:i/>
          <w:iCs/>
        </w:rPr>
        <w:t>första stycket</w:t>
      </w:r>
      <w:r>
        <w:t xml:space="preserve"> om att en hyresnämnds beslut om att utse en skiljeman enligt 23 a § eller om att entlediga en skiljeman enligt 23 b § inte får överklagas. </w:t>
      </w:r>
      <w:r w:rsidRPr="00390CB5">
        <w:t>Av 23</w:t>
      </w:r>
      <w:r>
        <w:t> </w:t>
      </w:r>
      <w:r w:rsidRPr="00390CB5">
        <w:t>§ tredje stycket lagen om arrende</w:t>
      </w:r>
      <w:r w:rsidR="005D515D">
        <w:softHyphen/>
      </w:r>
      <w:r w:rsidRPr="00390CB5">
        <w:t xml:space="preserve">nämnder och hyresnämnder (1973:188), som anger vilka beslut enligt den lagen som får överklagas, följer motsatsvis att inte heller beslut om att skriva av eller avvisa en ansökan i ett ärende om skiljeman </w:t>
      </w:r>
      <w:r>
        <w:t>f</w:t>
      </w:r>
      <w:r w:rsidRPr="00390CB5">
        <w:t>år överklagas</w:t>
      </w:r>
      <w:r>
        <w:t xml:space="preserve">. </w:t>
      </w:r>
    </w:p>
    <w:p w14:paraId="63BE76BD" w14:textId="77777777" w:rsidR="00A3259B" w:rsidRDefault="00D32DA9" w:rsidP="00A3259B">
      <w:pPr>
        <w:pStyle w:val="Brdtextmedindrag"/>
      </w:pPr>
      <w:r w:rsidRPr="003F0E56">
        <w:rPr>
          <w:i/>
          <w:iCs/>
        </w:rPr>
        <w:t>Andra stycket</w:t>
      </w:r>
      <w:r>
        <w:t xml:space="preserve"> motsvarar sista meningen i paragrafens hittillsvarande lydelse. </w:t>
      </w:r>
    </w:p>
    <w:p w14:paraId="1CDE16B7" w14:textId="77777777" w:rsidR="00A3259B" w:rsidRDefault="00D32DA9" w:rsidP="00A3259B">
      <w:pPr>
        <w:pStyle w:val="Rubrik4utannumrering"/>
      </w:pPr>
      <w:bookmarkStart w:id="69" w:name="_Hlk104975399"/>
      <w:r>
        <w:t>Ikraftträdande- och övergångsbestämmelser</w:t>
      </w:r>
      <w:bookmarkEnd w:id="69"/>
    </w:p>
    <w:p w14:paraId="0F1A2D18" w14:textId="77777777" w:rsidR="00A3259B" w:rsidRDefault="00D32DA9" w:rsidP="00A3259B">
      <w:pPr>
        <w:pStyle w:val="Brdtextmedindrag"/>
        <w:spacing w:line="200" w:lineRule="exact"/>
      </w:pPr>
      <w:r>
        <w:t>1. Denna lag träder i kraft den 1 januari 2023.</w:t>
      </w:r>
    </w:p>
    <w:p w14:paraId="7A40B78C" w14:textId="77777777" w:rsidR="00A3259B" w:rsidRDefault="00D32DA9" w:rsidP="00A3259B">
      <w:pPr>
        <w:pStyle w:val="Brdtextmedindrag"/>
        <w:spacing w:line="200" w:lineRule="exact"/>
      </w:pPr>
      <w:r>
        <w:t>2. Bestämmelsen i 2 § i den nya lydelsen tillämpas även för hyresavtal som har ingåtts före ikraftträdandet.</w:t>
      </w:r>
    </w:p>
    <w:p w14:paraId="1FCE8127" w14:textId="77777777" w:rsidR="00A3259B" w:rsidRDefault="00926630" w:rsidP="00A3259B">
      <w:pPr>
        <w:pStyle w:val="Brdtextmedindrag"/>
        <w:spacing w:line="200" w:lineRule="exact"/>
        <w:ind w:firstLine="0"/>
      </w:pPr>
    </w:p>
    <w:p w14:paraId="503D826B" w14:textId="77777777" w:rsidR="00A3259B" w:rsidRDefault="00D32DA9" w:rsidP="00A3259B">
      <w:pPr>
        <w:pStyle w:val="Brdtext"/>
      </w:pPr>
      <w:r>
        <w:t>Övervägandena till ikraftträdande- och övergångsbestämmelserna finns i avsnitt 7.</w:t>
      </w:r>
    </w:p>
    <w:p w14:paraId="62C12720" w14:textId="77777777" w:rsidR="00A3259B" w:rsidRPr="00E65AF9" w:rsidRDefault="00D32DA9" w:rsidP="00A3259B">
      <w:pPr>
        <w:pStyle w:val="Brdtextmedindrag"/>
      </w:pPr>
      <w:r w:rsidRPr="00E65AF9">
        <w:t xml:space="preserve">Enligt </w:t>
      </w:r>
      <w:r w:rsidRPr="00B27C78">
        <w:rPr>
          <w:i/>
          <w:iCs/>
        </w:rPr>
        <w:t xml:space="preserve">första </w:t>
      </w:r>
      <w:r w:rsidRPr="00E65AF9">
        <w:rPr>
          <w:i/>
          <w:iCs/>
        </w:rPr>
        <w:t>punkt</w:t>
      </w:r>
      <w:r>
        <w:rPr>
          <w:i/>
          <w:iCs/>
        </w:rPr>
        <w:t>en</w:t>
      </w:r>
      <w:r w:rsidRPr="00E65AF9">
        <w:t xml:space="preserve"> träder lagändringarna i kraft den 1 januari </w:t>
      </w:r>
      <w:r>
        <w:t>2023</w:t>
      </w:r>
      <w:r w:rsidRPr="00E65AF9">
        <w:t xml:space="preserve">. </w:t>
      </w:r>
    </w:p>
    <w:p w14:paraId="2706D1D1" w14:textId="6B954E53" w:rsidR="00A3259B" w:rsidRDefault="00D32DA9" w:rsidP="00A3259B">
      <w:pPr>
        <w:pStyle w:val="Brdtextmedindrag"/>
      </w:pPr>
      <w:r>
        <w:t>Av</w:t>
      </w:r>
      <w:r w:rsidRPr="00E65AF9">
        <w:t xml:space="preserve"> </w:t>
      </w:r>
      <w:r w:rsidRPr="00B27C78">
        <w:rPr>
          <w:i/>
          <w:iCs/>
        </w:rPr>
        <w:t xml:space="preserve">andra </w:t>
      </w:r>
      <w:r w:rsidRPr="00E65AF9">
        <w:rPr>
          <w:i/>
          <w:iCs/>
        </w:rPr>
        <w:t>punkt</w:t>
      </w:r>
      <w:r>
        <w:rPr>
          <w:i/>
          <w:iCs/>
        </w:rPr>
        <w:t>en</w:t>
      </w:r>
      <w:r w:rsidRPr="00E65AF9">
        <w:t xml:space="preserve"> </w:t>
      </w:r>
      <w:r w:rsidR="000E6F5D">
        <w:t>framgår</w:t>
      </w:r>
      <w:r>
        <w:t xml:space="preserve"> att </w:t>
      </w:r>
      <w:r w:rsidR="000E6F5D">
        <w:t>ändringen</w:t>
      </w:r>
      <w:r w:rsidRPr="00956E34">
        <w:t xml:space="preserve"> i 2</w:t>
      </w:r>
      <w:r>
        <w:t> </w:t>
      </w:r>
      <w:r w:rsidRPr="00956E34">
        <w:t xml:space="preserve">§ </w:t>
      </w:r>
      <w:r>
        <w:t>tillämpas</w:t>
      </w:r>
      <w:r w:rsidRPr="00956E34">
        <w:t xml:space="preserve"> även för hyres</w:t>
      </w:r>
      <w:r>
        <w:softHyphen/>
      </w:r>
      <w:r w:rsidRPr="00956E34">
        <w:t>avtal som har ingåtts före ikraftträdandet</w:t>
      </w:r>
      <w:r w:rsidRPr="00E65AF9">
        <w:t xml:space="preserve">. </w:t>
      </w:r>
      <w:r w:rsidR="000E6F5D">
        <w:t>Den ä</w:t>
      </w:r>
      <w:r>
        <w:t xml:space="preserve">ndringen innebär </w:t>
      </w:r>
      <w:r w:rsidRPr="00EF49FF">
        <w:t>att en hyres</w:t>
      </w:r>
      <w:r>
        <w:softHyphen/>
      </w:r>
      <w:r w:rsidRPr="00EF49FF">
        <w:t xml:space="preserve">gäst, genom en förhandlingsklausul, </w:t>
      </w:r>
      <w:r>
        <w:t>kan</w:t>
      </w:r>
      <w:r w:rsidRPr="00EF49FF">
        <w:t xml:space="preserve"> bli bunden även av en förhand</w:t>
      </w:r>
      <w:r w:rsidR="005D515D">
        <w:softHyphen/>
      </w:r>
      <w:r w:rsidRPr="00EF49FF">
        <w:t>lings</w:t>
      </w:r>
      <w:r>
        <w:softHyphen/>
      </w:r>
      <w:r w:rsidRPr="00EF49FF">
        <w:t>överens</w:t>
      </w:r>
      <w:r>
        <w:softHyphen/>
      </w:r>
      <w:r w:rsidRPr="00EF49FF">
        <w:t>kommelse som har träffats med stöd av en förhand</w:t>
      </w:r>
      <w:r>
        <w:softHyphen/>
      </w:r>
      <w:r w:rsidRPr="00EF49FF">
        <w:t>lings</w:t>
      </w:r>
      <w:r w:rsidR="00905F14">
        <w:softHyphen/>
      </w:r>
      <w:r w:rsidR="005D515D">
        <w:softHyphen/>
      </w:r>
      <w:r w:rsidRPr="00EF49FF">
        <w:t xml:space="preserve">ordning som har ersatt en tidigare. </w:t>
      </w:r>
      <w:r>
        <w:t>Genom över</w:t>
      </w:r>
      <w:r>
        <w:softHyphen/>
        <w:t>gångs</w:t>
      </w:r>
      <w:r>
        <w:softHyphen/>
        <w:t xml:space="preserve">bestämmelsen gäller </w:t>
      </w:r>
      <w:r w:rsidR="000E6F5D">
        <w:t xml:space="preserve">alltså </w:t>
      </w:r>
      <w:r>
        <w:t>detta även för hyresavtal som ingåtts före ikraft</w:t>
      </w:r>
      <w:r>
        <w:softHyphen/>
        <w:t>trädandet.</w:t>
      </w:r>
      <w:r w:rsidRPr="004D24C8">
        <w:t xml:space="preserve"> </w:t>
      </w:r>
      <w:r>
        <w:t>Vilken verkan en för</w:t>
      </w:r>
      <w:r>
        <w:softHyphen/>
        <w:t>handlingsöverenskommelse får gentemot en hyres</w:t>
      </w:r>
      <w:r w:rsidR="00905F14">
        <w:softHyphen/>
      </w:r>
      <w:r>
        <w:t>gäst beror på utform</w:t>
      </w:r>
      <w:r>
        <w:softHyphen/>
        <w:t>ningen av</w:t>
      </w:r>
      <w:r w:rsidRPr="00512780">
        <w:t xml:space="preserve"> förhandlingsklausulen i det enskilda hyres</w:t>
      </w:r>
      <w:r>
        <w:softHyphen/>
      </w:r>
      <w:r w:rsidRPr="00512780">
        <w:t>avtalet</w:t>
      </w:r>
      <w:r>
        <w:t>.</w:t>
      </w:r>
    </w:p>
    <w:p w14:paraId="4BABF493" w14:textId="77777777" w:rsidR="00A3259B" w:rsidRDefault="00D32DA9" w:rsidP="00A3259B">
      <w:pPr>
        <w:pStyle w:val="Rubrik2"/>
      </w:pPr>
      <w:bookmarkStart w:id="70" w:name="_Toc105059823"/>
      <w:bookmarkStart w:id="71" w:name="_Toc108083580"/>
      <w:r w:rsidRPr="001B5BF8">
        <w:t>Förslaget till lag om ändring i lagen (1973:188) om arrendenämnder och hyresnämnder</w:t>
      </w:r>
      <w:bookmarkEnd w:id="70"/>
      <w:bookmarkEnd w:id="71"/>
    </w:p>
    <w:p w14:paraId="1ED28757" w14:textId="77777777" w:rsidR="00A3259B" w:rsidRDefault="00D32DA9" w:rsidP="00A3259B">
      <w:pPr>
        <w:pStyle w:val="Rubrik4utannumrering"/>
      </w:pPr>
      <w:r w:rsidRPr="00421E5D">
        <w:t>Hyresnämnds uppgifter och sammansättning m.m.</w:t>
      </w:r>
    </w:p>
    <w:p w14:paraId="0D9EE994" w14:textId="77777777" w:rsidR="00A3259B" w:rsidRPr="00421E5D" w:rsidRDefault="00D32DA9" w:rsidP="00A3259B">
      <w:pPr>
        <w:pStyle w:val="Brdtextmedindrag"/>
        <w:spacing w:line="200" w:lineRule="exact"/>
        <w:ind w:firstLine="0"/>
      </w:pPr>
      <w:r w:rsidRPr="00421E5D">
        <w:rPr>
          <w:b/>
          <w:bCs/>
        </w:rPr>
        <w:t>4 §</w:t>
      </w:r>
      <w:r>
        <w:t>    </w:t>
      </w:r>
      <w:r w:rsidRPr="00421E5D">
        <w:t xml:space="preserve">Hyresnämnd som avses i 12 kap. 68 § jordabalken har till uppgift att </w:t>
      </w:r>
    </w:p>
    <w:p w14:paraId="2473857E" w14:textId="77777777" w:rsidR="00A3259B" w:rsidRPr="00421E5D" w:rsidRDefault="00D32DA9" w:rsidP="00A3259B">
      <w:pPr>
        <w:pStyle w:val="Brdtextmedindrag"/>
        <w:spacing w:line="200" w:lineRule="exact"/>
      </w:pPr>
      <w:r w:rsidRPr="00421E5D">
        <w:t xml:space="preserve">1. medla i hyres- eller bostadsrättstvist, </w:t>
      </w:r>
    </w:p>
    <w:p w14:paraId="7ED50B7C" w14:textId="77777777" w:rsidR="00A3259B" w:rsidRPr="00421E5D" w:rsidRDefault="00D32DA9" w:rsidP="00A3259B">
      <w:pPr>
        <w:pStyle w:val="Brdtextmedindrag"/>
        <w:spacing w:line="200" w:lineRule="exact"/>
      </w:pPr>
      <w:r w:rsidRPr="00421E5D">
        <w:t>2. pröva tvist om åtgärdsföreläggande enligt 12 kap. 11 § första stycket 5 och 16 § andra stycket, ändrad användning av lokal enligt 12 kap. 23 § andra stycket, skadestånd enligt 12 kap. 24 a §, överlåtelse av hyresrätt enligt 12 kap. 34</w:t>
      </w:r>
      <w:r>
        <w:t>–</w:t>
      </w:r>
      <w:r w:rsidRPr="00421E5D">
        <w:t>37 §§, upplåtelse av lägenhet i andra hand enligt 12 kap. 40 §, föreläggande om nytt hyresavtal enligt 12 kap. 46 b §, för</w:t>
      </w:r>
      <w:r>
        <w:softHyphen/>
      </w:r>
      <w:r w:rsidRPr="00421E5D">
        <w:t>längning av hyresavtal enligt 12 kap. 49 §, villkor enligt 12 kap. 54 §, åter</w:t>
      </w:r>
      <w:r>
        <w:softHyphen/>
      </w:r>
      <w:r w:rsidRPr="00421E5D">
        <w:t xml:space="preserve">betalning av hyra och fastställande av hyra enligt 12 kap. 55 f §, uppskov med avflyttning enligt 12 kap. 59 § eller föreläggande enligt 12 kap. 64 §, allt jordabalken, </w:t>
      </w:r>
    </w:p>
    <w:p w14:paraId="4E2696A5" w14:textId="77777777" w:rsidR="00A3259B" w:rsidRDefault="00D32DA9" w:rsidP="00A3259B">
      <w:pPr>
        <w:pStyle w:val="Brdtextmedindrag"/>
        <w:spacing w:line="200" w:lineRule="exact"/>
      </w:pPr>
      <w:r w:rsidRPr="00282ED1">
        <w:t>2</w:t>
      </w:r>
      <w:r w:rsidRPr="00F91615">
        <w:t> </w:t>
      </w:r>
      <w:r w:rsidRPr="00282ED1">
        <w:t>a.</w:t>
      </w:r>
      <w:r w:rsidRPr="00F91615">
        <w:t> </w:t>
      </w:r>
      <w:r w:rsidRPr="00282ED1">
        <w:t>pröva tvist om hyresvillkor enligt 22</w:t>
      </w:r>
      <w:r w:rsidRPr="00F91615">
        <w:rPr>
          <w:i/>
          <w:iCs/>
        </w:rPr>
        <w:t>, 23 och</w:t>
      </w:r>
      <w:r w:rsidRPr="00F91615">
        <w:t xml:space="preserve"> </w:t>
      </w:r>
      <w:r w:rsidRPr="00282ED1">
        <w:t>24</w:t>
      </w:r>
      <w:r w:rsidRPr="00F91615">
        <w:t> </w:t>
      </w:r>
      <w:r w:rsidRPr="00282ED1">
        <w:t>§§ hyres</w:t>
      </w:r>
      <w:r w:rsidRPr="00F91615">
        <w:softHyphen/>
      </w:r>
      <w:r w:rsidRPr="00282ED1">
        <w:t>för</w:t>
      </w:r>
      <w:r>
        <w:softHyphen/>
      </w:r>
      <w:r w:rsidRPr="00282ED1">
        <w:t>hand</w:t>
      </w:r>
      <w:r>
        <w:softHyphen/>
      </w:r>
      <w:r w:rsidRPr="00282ED1">
        <w:t>lingslagen (1978:304) eller om åter</w:t>
      </w:r>
      <w:r w:rsidRPr="00F91615">
        <w:softHyphen/>
      </w:r>
      <w:r w:rsidRPr="00282ED1">
        <w:t>betalnings</w:t>
      </w:r>
      <w:r w:rsidRPr="00F91615">
        <w:softHyphen/>
      </w:r>
      <w:r w:rsidRPr="00282ED1">
        <w:t>skyldighet enligt 23</w:t>
      </w:r>
      <w:r w:rsidRPr="00F91615">
        <w:t> </w:t>
      </w:r>
      <w:r w:rsidRPr="00282ED1">
        <w:t>§ samma lag,</w:t>
      </w:r>
    </w:p>
    <w:p w14:paraId="396E28DC" w14:textId="77777777" w:rsidR="00A3259B" w:rsidRPr="00421E5D" w:rsidRDefault="00D32DA9" w:rsidP="00A3259B">
      <w:pPr>
        <w:pStyle w:val="Brdtextmedindrag"/>
        <w:spacing w:line="200" w:lineRule="exact"/>
      </w:pPr>
      <w:r w:rsidRPr="00421E5D">
        <w:t>2 b. pröva tvist om hyresvillkor enligt 3 kap. 14 § lagen (2002:93) om koope</w:t>
      </w:r>
      <w:r>
        <w:softHyphen/>
      </w:r>
      <w:r w:rsidRPr="00421E5D">
        <w:t xml:space="preserve">rativ hyresrätt eller tvist om upplåtelse med kooperativ hyresrätt enligt 4 kap. 6 § samma lag, </w:t>
      </w:r>
    </w:p>
    <w:p w14:paraId="52224F7F" w14:textId="77777777" w:rsidR="00A3259B" w:rsidRPr="00421E5D" w:rsidRDefault="00D32DA9" w:rsidP="00A3259B">
      <w:pPr>
        <w:pStyle w:val="Brdtextmedindrag"/>
        <w:spacing w:line="200" w:lineRule="exact"/>
      </w:pPr>
      <w:r w:rsidRPr="00421E5D">
        <w:t>2 c. pröva tvist om hyresvillkor enligt 4 § lagen (2012:978) om uthyr</w:t>
      </w:r>
      <w:r>
        <w:softHyphen/>
      </w:r>
      <w:r w:rsidRPr="00421E5D">
        <w:t xml:space="preserve">ning av egen bostad, </w:t>
      </w:r>
    </w:p>
    <w:p w14:paraId="0950913C" w14:textId="77777777" w:rsidR="00A3259B" w:rsidRPr="00421E5D" w:rsidRDefault="00D32DA9" w:rsidP="00A3259B">
      <w:pPr>
        <w:pStyle w:val="Brdtextmedindrag"/>
        <w:spacing w:line="200" w:lineRule="exact"/>
      </w:pPr>
      <w:r w:rsidRPr="00421E5D">
        <w:t>3. </w:t>
      </w:r>
      <w:r w:rsidRPr="00560C55">
        <w:t>pröva tvist om medlemskap enligt 2 kap. 10 §, skyldighet att upplåta bostadsrätt enligt 4 kap. 6 § eller villkor för upplåtelse av bostadsrätt enligt samma paragraf, hyresvillkor enligt 4 kap. 9 §, åtgärd i lägenhet enligt 7 kap. 7 §, upp</w:t>
      </w:r>
      <w:r>
        <w:softHyphen/>
      </w:r>
      <w:r w:rsidRPr="00560C55">
        <w:t>låtelse av lägenhet i andra hand enligt 7 kap. 11 § eller utdö</w:t>
      </w:r>
      <w:r>
        <w:softHyphen/>
      </w:r>
      <w:r w:rsidRPr="00560C55">
        <w:t>mande av vite enligt 11 kap. 2 §, allt bostadsrättslagen (1991:614),</w:t>
      </w:r>
    </w:p>
    <w:p w14:paraId="72E052F5" w14:textId="77777777" w:rsidR="00A3259B" w:rsidRPr="00421E5D" w:rsidRDefault="00D32DA9" w:rsidP="00A3259B">
      <w:pPr>
        <w:pStyle w:val="Brdtextmedindrag"/>
        <w:spacing w:line="200" w:lineRule="exact"/>
      </w:pPr>
      <w:r w:rsidRPr="00421E5D">
        <w:t xml:space="preserve">4. pröva fråga om godkännande av överenskommelse som avses i 12 kap. 1 § sjätte stycket, 45 a eller 56 § jordabalken eller av beslut som avses i 9 kap. 16 § första stycket 1, 1 a eller 2 bostadsrättslagen, </w:t>
      </w:r>
    </w:p>
    <w:p w14:paraId="22DB68A2" w14:textId="77777777" w:rsidR="00A3259B" w:rsidRPr="00421E5D" w:rsidRDefault="00D32DA9" w:rsidP="00A3259B">
      <w:pPr>
        <w:pStyle w:val="Brdtextmedindrag"/>
        <w:spacing w:line="200" w:lineRule="exact"/>
      </w:pPr>
      <w:r w:rsidRPr="00421E5D">
        <w:t xml:space="preserve">5. vara skiljenämnd i hyres- eller bostadsrättstvist, </w:t>
      </w:r>
    </w:p>
    <w:p w14:paraId="5649CA6B" w14:textId="77777777" w:rsidR="00A3259B" w:rsidRPr="00421E5D" w:rsidRDefault="00D32DA9" w:rsidP="00A3259B">
      <w:pPr>
        <w:pStyle w:val="Brdtextmedindrag"/>
        <w:spacing w:line="200" w:lineRule="exact"/>
      </w:pPr>
      <w:r w:rsidRPr="00421E5D">
        <w:t>5 a.</w:t>
      </w:r>
      <w:r>
        <w:t> </w:t>
      </w:r>
      <w:r w:rsidRPr="00421E5D">
        <w:t>pröva tvist mellan hyresvärd och hyresgästorganisation enligt hyres</w:t>
      </w:r>
      <w:r>
        <w:softHyphen/>
      </w:r>
      <w:r w:rsidRPr="00421E5D">
        <w:t>förhand</w:t>
      </w:r>
      <w:r>
        <w:softHyphen/>
      </w:r>
      <w:r w:rsidRPr="00421E5D">
        <w:t xml:space="preserve">lingslagen, </w:t>
      </w:r>
    </w:p>
    <w:p w14:paraId="67E75438" w14:textId="77777777" w:rsidR="00A3259B" w:rsidRDefault="00D32DA9" w:rsidP="00A3259B">
      <w:pPr>
        <w:pStyle w:val="Brdtextmedindrag"/>
        <w:spacing w:line="200" w:lineRule="exact"/>
      </w:pPr>
      <w:r w:rsidRPr="00421E5D">
        <w:t>6. pröva frågor enligt bostadsförvaltningslagen (1977:792), tvist om upprust</w:t>
      </w:r>
      <w:r>
        <w:softHyphen/>
      </w:r>
      <w:r w:rsidRPr="00421E5D">
        <w:t>ningsföreläggande enligt 12 kap. 18 a–18 c §§ jordabalken eller för</w:t>
      </w:r>
      <w:r>
        <w:softHyphen/>
      </w:r>
      <w:r w:rsidRPr="00421E5D">
        <w:t>bättrings- och ändringsåtgärder enligt 12 kap. 18 d–18</w:t>
      </w:r>
      <w:r>
        <w:t> </w:t>
      </w:r>
      <w:r w:rsidRPr="00421E5D">
        <w:t>f och 18 h §</w:t>
      </w:r>
      <w:r w:rsidRPr="00B27C78">
        <w:t xml:space="preserve">§ </w:t>
      </w:r>
      <w:r w:rsidRPr="00421E5D">
        <w:t xml:space="preserve">samma balk, </w:t>
      </w:r>
    </w:p>
    <w:p w14:paraId="3096D105" w14:textId="77777777" w:rsidR="00A3259B" w:rsidRPr="00421E5D" w:rsidRDefault="00D32DA9" w:rsidP="00A3259B">
      <w:pPr>
        <w:pStyle w:val="Brdtextmedindrag"/>
        <w:spacing w:line="200" w:lineRule="exact"/>
        <w:rPr>
          <w:i/>
          <w:iCs/>
        </w:rPr>
      </w:pPr>
      <w:r w:rsidRPr="00421E5D">
        <w:t>7. pröva frågor enligt lagen (1982:352) om rätt till fastighets</w:t>
      </w:r>
      <w:r w:rsidRPr="00421E5D">
        <w:softHyphen/>
        <w:t>förvärv för ombildning till bostads</w:t>
      </w:r>
      <w:r w:rsidRPr="00421E5D">
        <w:softHyphen/>
        <w:t>rätt eller kooperativ hyresrätt</w:t>
      </w:r>
      <w:r w:rsidRPr="00421E5D">
        <w:rPr>
          <w:i/>
          <w:iCs/>
        </w:rPr>
        <w:t>,</w:t>
      </w:r>
    </w:p>
    <w:p w14:paraId="24DD7D24" w14:textId="5BBB9773" w:rsidR="00A3259B" w:rsidRDefault="00D32DA9" w:rsidP="00A3259B">
      <w:pPr>
        <w:pStyle w:val="Brdtextmedindrag"/>
        <w:spacing w:line="200" w:lineRule="exact"/>
        <w:rPr>
          <w:i/>
          <w:iCs/>
        </w:rPr>
      </w:pPr>
      <w:r w:rsidRPr="00355CCE">
        <w:rPr>
          <w:i/>
          <w:iCs/>
        </w:rPr>
        <w:t xml:space="preserve">8. pröva frågor om att utse en </w:t>
      </w:r>
      <w:r>
        <w:rPr>
          <w:i/>
          <w:iCs/>
        </w:rPr>
        <w:t xml:space="preserve">särskild </w:t>
      </w:r>
      <w:r w:rsidRPr="00355CCE">
        <w:rPr>
          <w:i/>
          <w:iCs/>
        </w:rPr>
        <w:t>skilje</w:t>
      </w:r>
      <w:r w:rsidRPr="00355CCE">
        <w:rPr>
          <w:i/>
          <w:iCs/>
        </w:rPr>
        <w:softHyphen/>
        <w:t xml:space="preserve">man </w:t>
      </w:r>
      <w:r w:rsidR="000E6F5D">
        <w:rPr>
          <w:i/>
          <w:iCs/>
        </w:rPr>
        <w:t>enligt 23 a § hyres</w:t>
      </w:r>
      <w:r w:rsidR="006E3E47">
        <w:rPr>
          <w:i/>
          <w:iCs/>
        </w:rPr>
        <w:softHyphen/>
      </w:r>
      <w:r w:rsidR="000E6F5D">
        <w:rPr>
          <w:i/>
          <w:iCs/>
        </w:rPr>
        <w:t xml:space="preserve">förhandlingslagen </w:t>
      </w:r>
      <w:r w:rsidRPr="00355CCE">
        <w:rPr>
          <w:i/>
          <w:iCs/>
        </w:rPr>
        <w:t xml:space="preserve">eller entlediga en skiljeman enligt 23 b § </w:t>
      </w:r>
      <w:r w:rsidR="000E6F5D">
        <w:rPr>
          <w:i/>
          <w:iCs/>
        </w:rPr>
        <w:t xml:space="preserve">samma </w:t>
      </w:r>
      <w:r w:rsidRPr="00355CCE">
        <w:rPr>
          <w:i/>
          <w:iCs/>
        </w:rPr>
        <w:t xml:space="preserve">lag samt </w:t>
      </w:r>
      <w:r>
        <w:rPr>
          <w:i/>
          <w:iCs/>
        </w:rPr>
        <w:t xml:space="preserve">att </w:t>
      </w:r>
      <w:r w:rsidRPr="00355CCE">
        <w:rPr>
          <w:i/>
          <w:iCs/>
        </w:rPr>
        <w:t>medla i ett ärende om att utse en skiljeman.</w:t>
      </w:r>
    </w:p>
    <w:p w14:paraId="60169D20" w14:textId="77777777" w:rsidR="00A3259B" w:rsidRPr="00421E5D" w:rsidRDefault="00D32DA9" w:rsidP="00A3259B">
      <w:pPr>
        <w:pStyle w:val="Brdtextmedindrag"/>
        <w:spacing w:line="200" w:lineRule="exact"/>
      </w:pPr>
      <w:r w:rsidRPr="00421E5D">
        <w:t xml:space="preserve">Ett ärende tas upp av den hyresnämnd inom vars område fastigheten är belägen. </w:t>
      </w:r>
    </w:p>
    <w:p w14:paraId="5E96C6AA" w14:textId="77777777" w:rsidR="00A3259B" w:rsidRDefault="00926630" w:rsidP="00A3259B">
      <w:pPr>
        <w:pStyle w:val="Brdtextmedindrag"/>
      </w:pPr>
    </w:p>
    <w:p w14:paraId="59505321" w14:textId="77777777" w:rsidR="00A3259B" w:rsidRDefault="00D32DA9" w:rsidP="00A3259B">
      <w:pPr>
        <w:pStyle w:val="Brdtext"/>
      </w:pPr>
      <w:r>
        <w:t>I paragrafen anges vilka uppgifter en hyres</w:t>
      </w:r>
      <w:r>
        <w:softHyphen/>
        <w:t xml:space="preserve">nämnd har. Övervägandena finns i avsnitt 5.2. </w:t>
      </w:r>
    </w:p>
    <w:p w14:paraId="7991FDFD" w14:textId="57F4A1C5" w:rsidR="00A3259B" w:rsidRDefault="00D32DA9" w:rsidP="00A3259B">
      <w:pPr>
        <w:pStyle w:val="Brdtextmedindrag"/>
      </w:pPr>
      <w:r w:rsidRPr="003737A2">
        <w:rPr>
          <w:i/>
          <w:iCs/>
        </w:rPr>
        <w:t>F</w:t>
      </w:r>
      <w:r w:rsidRPr="00696D90">
        <w:rPr>
          <w:i/>
          <w:iCs/>
        </w:rPr>
        <w:t xml:space="preserve">örsta stycket </w:t>
      </w:r>
      <w:r>
        <w:rPr>
          <w:i/>
          <w:iCs/>
        </w:rPr>
        <w:t>åttonde punkten</w:t>
      </w:r>
      <w:r>
        <w:t xml:space="preserve"> </w:t>
      </w:r>
      <w:r w:rsidR="00E27E0F">
        <w:t xml:space="preserve">anger att </w:t>
      </w:r>
      <w:r w:rsidRPr="00696D90">
        <w:t xml:space="preserve">hyresnämnden </w:t>
      </w:r>
      <w:r w:rsidR="00E27E0F">
        <w:t xml:space="preserve">är </w:t>
      </w:r>
      <w:r w:rsidRPr="00696D90">
        <w:t>be</w:t>
      </w:r>
      <w:r>
        <w:softHyphen/>
      </w:r>
      <w:r w:rsidRPr="00696D90">
        <w:t xml:space="preserve">hörig att pröva frågor om </w:t>
      </w:r>
      <w:r>
        <w:t xml:space="preserve">att </w:t>
      </w:r>
      <w:r w:rsidRPr="00696D90">
        <w:t xml:space="preserve">utse </w:t>
      </w:r>
      <w:r w:rsidR="00695382">
        <w:t>en särskild skiljeman enligt 23</w:t>
      </w:r>
      <w:r w:rsidR="00E27E0F">
        <w:t> </w:t>
      </w:r>
      <w:r w:rsidR="00695382">
        <w:t>a</w:t>
      </w:r>
      <w:r w:rsidR="00E27E0F">
        <w:t> </w:t>
      </w:r>
      <w:r w:rsidR="00695382">
        <w:t>§ hyre</w:t>
      </w:r>
      <w:r w:rsidR="00E27E0F">
        <w:t>s</w:t>
      </w:r>
      <w:r w:rsidR="00695382">
        <w:t>förhand</w:t>
      </w:r>
      <w:r w:rsidR="00E27E0F">
        <w:softHyphen/>
      </w:r>
      <w:r w:rsidR="00695382">
        <w:t>lingslagen eller</w:t>
      </w:r>
      <w:r w:rsidRPr="00696D90">
        <w:t xml:space="preserve"> entlediga </w:t>
      </w:r>
      <w:r>
        <w:t xml:space="preserve">en </w:t>
      </w:r>
      <w:r w:rsidR="00695382">
        <w:t>sådan</w:t>
      </w:r>
      <w:r w:rsidRPr="00696D90">
        <w:t xml:space="preserve"> skiljeman enligt </w:t>
      </w:r>
      <w:r>
        <w:t>23 b </w:t>
      </w:r>
      <w:r w:rsidRPr="00696D90">
        <w:t xml:space="preserve">§ </w:t>
      </w:r>
      <w:r w:rsidR="00695382">
        <w:t xml:space="preserve">samma </w:t>
      </w:r>
      <w:r w:rsidRPr="00696D90">
        <w:t xml:space="preserve">lag. </w:t>
      </w:r>
      <w:r>
        <w:t xml:space="preserve">Hyresnämnden kan också </w:t>
      </w:r>
      <w:r w:rsidRPr="00696D90">
        <w:t xml:space="preserve">medla mellan parterna </w:t>
      </w:r>
      <w:r>
        <w:t xml:space="preserve">i </w:t>
      </w:r>
      <w:r w:rsidRPr="00355CCE">
        <w:t xml:space="preserve">ett ärende om att utse </w:t>
      </w:r>
      <w:r w:rsidR="001062C5">
        <w:t xml:space="preserve">en </w:t>
      </w:r>
      <w:r w:rsidRPr="00355CCE">
        <w:t>skiljeman (se 15 c §).</w:t>
      </w:r>
      <w:r>
        <w:t xml:space="preserve"> </w:t>
      </w:r>
    </w:p>
    <w:p w14:paraId="70C9CD6A" w14:textId="77777777" w:rsidR="00A3259B" w:rsidRDefault="00D32DA9" w:rsidP="00A3259B">
      <w:pPr>
        <w:pStyle w:val="Brdtextmedindrag"/>
      </w:pPr>
      <w:r>
        <w:t xml:space="preserve">Som en följd av de nya paragraferna 23 a–23 c §§ ändras hänvisningen i </w:t>
      </w:r>
      <w:r>
        <w:rPr>
          <w:i/>
          <w:iCs/>
        </w:rPr>
        <w:t>f</w:t>
      </w:r>
      <w:r w:rsidRPr="009E2E74">
        <w:rPr>
          <w:i/>
          <w:iCs/>
        </w:rPr>
        <w:t xml:space="preserve">örsta stycket </w:t>
      </w:r>
      <w:r>
        <w:rPr>
          <w:i/>
          <w:iCs/>
        </w:rPr>
        <w:t xml:space="preserve">punkten </w:t>
      </w:r>
      <w:r w:rsidRPr="009E2E74">
        <w:rPr>
          <w:i/>
          <w:iCs/>
        </w:rPr>
        <w:t>2</w:t>
      </w:r>
      <w:r>
        <w:rPr>
          <w:i/>
          <w:iCs/>
        </w:rPr>
        <w:t> </w:t>
      </w:r>
      <w:r w:rsidRPr="009E2E74">
        <w:rPr>
          <w:i/>
          <w:iCs/>
        </w:rPr>
        <w:t>a</w:t>
      </w:r>
      <w:r>
        <w:t xml:space="preserve">. </w:t>
      </w:r>
    </w:p>
    <w:p w14:paraId="08DA5B1D" w14:textId="77777777" w:rsidR="00A3259B" w:rsidRPr="00B27C78" w:rsidRDefault="00D32DA9" w:rsidP="00A3259B">
      <w:pPr>
        <w:pStyle w:val="Rubrik4utannumrering"/>
        <w:rPr>
          <w:i/>
          <w:iCs/>
        </w:rPr>
      </w:pPr>
      <w:r w:rsidRPr="00B27C78">
        <w:rPr>
          <w:i/>
          <w:iCs/>
        </w:rPr>
        <w:t>Ärende om särskild skiljeman</w:t>
      </w:r>
    </w:p>
    <w:p w14:paraId="3BE627E6" w14:textId="13B85594" w:rsidR="00A3259B" w:rsidRPr="002F7538" w:rsidRDefault="00D32DA9" w:rsidP="00A3259B">
      <w:pPr>
        <w:pStyle w:val="Brdtext"/>
        <w:spacing w:line="200" w:lineRule="exact"/>
        <w:rPr>
          <w:i/>
          <w:iCs/>
        </w:rPr>
      </w:pPr>
      <w:r w:rsidRPr="007E744B">
        <w:rPr>
          <w:b/>
          <w:bCs/>
          <w:i/>
          <w:iCs/>
        </w:rPr>
        <w:t>15 b §</w:t>
      </w:r>
      <w:r>
        <w:rPr>
          <w:i/>
          <w:iCs/>
        </w:rPr>
        <w:t>    Ansökan i e</w:t>
      </w:r>
      <w:r w:rsidRPr="009E2E74">
        <w:rPr>
          <w:i/>
          <w:iCs/>
        </w:rPr>
        <w:t>n fråga som avses i 4</w:t>
      </w:r>
      <w:r>
        <w:rPr>
          <w:i/>
          <w:iCs/>
        </w:rPr>
        <w:t> </w:t>
      </w:r>
      <w:r w:rsidRPr="009E2E74">
        <w:rPr>
          <w:i/>
          <w:iCs/>
        </w:rPr>
        <w:t>§ första stycket</w:t>
      </w:r>
      <w:r>
        <w:rPr>
          <w:i/>
          <w:iCs/>
        </w:rPr>
        <w:t> 8</w:t>
      </w:r>
      <w:r w:rsidRPr="009E2E74">
        <w:rPr>
          <w:i/>
          <w:iCs/>
        </w:rPr>
        <w:t xml:space="preserve"> om </w:t>
      </w:r>
      <w:r>
        <w:rPr>
          <w:i/>
          <w:iCs/>
        </w:rPr>
        <w:t xml:space="preserve">att </w:t>
      </w:r>
      <w:r w:rsidRPr="009E2E74">
        <w:rPr>
          <w:i/>
          <w:iCs/>
        </w:rPr>
        <w:t xml:space="preserve">utse </w:t>
      </w:r>
      <w:r>
        <w:rPr>
          <w:i/>
          <w:iCs/>
        </w:rPr>
        <w:t xml:space="preserve">en </w:t>
      </w:r>
      <w:r w:rsidRPr="009E2E74">
        <w:rPr>
          <w:i/>
          <w:iCs/>
        </w:rPr>
        <w:t>skilje</w:t>
      </w:r>
      <w:r>
        <w:rPr>
          <w:i/>
          <w:iCs/>
        </w:rPr>
        <w:softHyphen/>
      </w:r>
      <w:r w:rsidRPr="009E2E74">
        <w:rPr>
          <w:i/>
          <w:iCs/>
        </w:rPr>
        <w:t>man ska vara skriftlig</w:t>
      </w:r>
      <w:r>
        <w:rPr>
          <w:i/>
          <w:iCs/>
        </w:rPr>
        <w:t xml:space="preserve"> och </w:t>
      </w:r>
      <w:r w:rsidRPr="0040172B">
        <w:rPr>
          <w:i/>
          <w:iCs/>
        </w:rPr>
        <w:t>innehålla de uppgifter som a</w:t>
      </w:r>
      <w:r>
        <w:rPr>
          <w:i/>
          <w:iCs/>
        </w:rPr>
        <w:t>nges</w:t>
      </w:r>
      <w:r w:rsidRPr="0040172B">
        <w:rPr>
          <w:i/>
          <w:iCs/>
        </w:rPr>
        <w:t xml:space="preserve"> i 8 § andra stycket. Till</w:t>
      </w:r>
      <w:r>
        <w:rPr>
          <w:i/>
          <w:iCs/>
        </w:rPr>
        <w:softHyphen/>
        <w:t>sammans med</w:t>
      </w:r>
      <w:r w:rsidRPr="0040172B">
        <w:rPr>
          <w:i/>
          <w:iCs/>
        </w:rPr>
        <w:t xml:space="preserve"> ansökan ska det ges in en förhandlings</w:t>
      </w:r>
      <w:r>
        <w:rPr>
          <w:i/>
          <w:iCs/>
        </w:rPr>
        <w:softHyphen/>
      </w:r>
      <w:r w:rsidRPr="0040172B">
        <w:rPr>
          <w:i/>
          <w:iCs/>
        </w:rPr>
        <w:t xml:space="preserve">ordning som </w:t>
      </w:r>
      <w:r>
        <w:rPr>
          <w:i/>
          <w:iCs/>
        </w:rPr>
        <w:t>innehåller en bestämmelse om</w:t>
      </w:r>
      <w:r w:rsidRPr="0040172B">
        <w:rPr>
          <w:i/>
          <w:iCs/>
        </w:rPr>
        <w:t xml:space="preserve"> att tvisten får </w:t>
      </w:r>
      <w:r>
        <w:rPr>
          <w:i/>
          <w:iCs/>
        </w:rPr>
        <w:t>prövas</w:t>
      </w:r>
      <w:r w:rsidRPr="0040172B">
        <w:rPr>
          <w:i/>
          <w:iCs/>
        </w:rPr>
        <w:t xml:space="preserve"> av en skilje</w:t>
      </w:r>
      <w:r>
        <w:rPr>
          <w:i/>
          <w:iCs/>
        </w:rPr>
        <w:softHyphen/>
      </w:r>
      <w:r w:rsidRPr="0040172B">
        <w:rPr>
          <w:i/>
          <w:iCs/>
        </w:rPr>
        <w:t xml:space="preserve">man. </w:t>
      </w:r>
      <w:r w:rsidRPr="009E2E74">
        <w:rPr>
          <w:i/>
          <w:iCs/>
        </w:rPr>
        <w:t xml:space="preserve">Om en ansökan inte uppfyller </w:t>
      </w:r>
      <w:r>
        <w:rPr>
          <w:i/>
          <w:iCs/>
        </w:rPr>
        <w:t xml:space="preserve">dessa </w:t>
      </w:r>
      <w:r w:rsidRPr="009E2E74">
        <w:rPr>
          <w:i/>
          <w:iCs/>
        </w:rPr>
        <w:t>krav</w:t>
      </w:r>
      <w:r>
        <w:rPr>
          <w:i/>
          <w:iCs/>
        </w:rPr>
        <w:t>,</w:t>
      </w:r>
      <w:r w:rsidRPr="009E2E74">
        <w:rPr>
          <w:i/>
          <w:iCs/>
        </w:rPr>
        <w:t xml:space="preserve"> </w:t>
      </w:r>
      <w:bookmarkStart w:id="72" w:name="_Hlk103158956"/>
      <w:r w:rsidRPr="002F7538">
        <w:rPr>
          <w:i/>
          <w:iCs/>
        </w:rPr>
        <w:t>ska hyresnämnden före</w:t>
      </w:r>
      <w:r>
        <w:rPr>
          <w:i/>
          <w:iCs/>
        </w:rPr>
        <w:softHyphen/>
      </w:r>
      <w:r w:rsidRPr="002F7538">
        <w:rPr>
          <w:i/>
          <w:iCs/>
        </w:rPr>
        <w:t>lägga sökanden att avhjälpa bristen inom viss tid. Om föreläggandet inte följs får ansök</w:t>
      </w:r>
      <w:r>
        <w:rPr>
          <w:i/>
          <w:iCs/>
        </w:rPr>
        <w:t>an</w:t>
      </w:r>
      <w:r w:rsidRPr="002F7538">
        <w:rPr>
          <w:i/>
          <w:iCs/>
        </w:rPr>
        <w:t xml:space="preserve"> avvisas</w:t>
      </w:r>
      <w:bookmarkEnd w:id="72"/>
      <w:r w:rsidRPr="002F7538">
        <w:rPr>
          <w:i/>
          <w:iCs/>
        </w:rPr>
        <w:t xml:space="preserve">. </w:t>
      </w:r>
      <w:bookmarkStart w:id="73" w:name="_Hlk101380828"/>
      <w:r w:rsidRPr="002F7538">
        <w:rPr>
          <w:i/>
          <w:iCs/>
        </w:rPr>
        <w:t xml:space="preserve">I övrigt </w:t>
      </w:r>
      <w:r>
        <w:rPr>
          <w:i/>
          <w:iCs/>
        </w:rPr>
        <w:t>tillämpas</w:t>
      </w:r>
      <w:r w:rsidRPr="002F7538">
        <w:rPr>
          <w:i/>
          <w:iCs/>
        </w:rPr>
        <w:t xml:space="preserve"> det som anges i 8 § fjärde</w:t>
      </w:r>
      <w:r>
        <w:rPr>
          <w:i/>
          <w:iCs/>
        </w:rPr>
        <w:t xml:space="preserve"> och </w:t>
      </w:r>
      <w:r w:rsidRPr="002F7538">
        <w:rPr>
          <w:i/>
          <w:iCs/>
        </w:rPr>
        <w:t>femte styckena för ansökan och en parts första inlaga till nämnden.</w:t>
      </w:r>
    </w:p>
    <w:bookmarkEnd w:id="73"/>
    <w:p w14:paraId="07957D85" w14:textId="0022E234" w:rsidR="00A3259B" w:rsidRDefault="00D32DA9" w:rsidP="00A3259B">
      <w:pPr>
        <w:pStyle w:val="Brdtextmedindrag"/>
        <w:spacing w:line="200" w:lineRule="exact"/>
        <w:rPr>
          <w:i/>
          <w:iCs/>
        </w:rPr>
      </w:pPr>
      <w:r w:rsidRPr="009E2E74">
        <w:rPr>
          <w:i/>
          <w:iCs/>
        </w:rPr>
        <w:t>Motparten ska ges tillfälle att yttra sig över ansökan. Ärendet får av</w:t>
      </w:r>
      <w:r>
        <w:rPr>
          <w:i/>
          <w:iCs/>
        </w:rPr>
        <w:softHyphen/>
      </w:r>
      <w:r w:rsidRPr="009E2E74">
        <w:rPr>
          <w:i/>
          <w:iCs/>
        </w:rPr>
        <w:t xml:space="preserve">göras </w:t>
      </w:r>
      <w:r>
        <w:rPr>
          <w:i/>
          <w:iCs/>
        </w:rPr>
        <w:t>trots att</w:t>
      </w:r>
      <w:r w:rsidRPr="009E2E74">
        <w:rPr>
          <w:i/>
          <w:iCs/>
        </w:rPr>
        <w:t xml:space="preserve"> motparten inte </w:t>
      </w:r>
      <w:r w:rsidR="009030A1">
        <w:rPr>
          <w:i/>
          <w:iCs/>
        </w:rPr>
        <w:t xml:space="preserve">har </w:t>
      </w:r>
      <w:r>
        <w:rPr>
          <w:i/>
          <w:iCs/>
        </w:rPr>
        <w:t>yttrat sig</w:t>
      </w:r>
      <w:r w:rsidRPr="009E2E74">
        <w:rPr>
          <w:i/>
          <w:iCs/>
        </w:rPr>
        <w:t>.</w:t>
      </w:r>
      <w:r w:rsidRPr="006A4644">
        <w:rPr>
          <w:i/>
          <w:iCs/>
        </w:rPr>
        <w:t xml:space="preserve"> </w:t>
      </w:r>
    </w:p>
    <w:p w14:paraId="0CFD1E6D" w14:textId="77777777" w:rsidR="00A3259B" w:rsidRPr="002F7538" w:rsidRDefault="00D32DA9" w:rsidP="00A3259B">
      <w:pPr>
        <w:pStyle w:val="Brdtextmedindrag"/>
        <w:spacing w:line="200" w:lineRule="exact"/>
        <w:rPr>
          <w:i/>
          <w:iCs/>
        </w:rPr>
      </w:pPr>
      <w:r>
        <w:rPr>
          <w:i/>
          <w:iCs/>
        </w:rPr>
        <w:t>Om ansökan å</w:t>
      </w:r>
      <w:r w:rsidRPr="002F7538">
        <w:rPr>
          <w:i/>
          <w:iCs/>
        </w:rPr>
        <w:t>terkallas ska ärendet skrivas</w:t>
      </w:r>
      <w:r>
        <w:rPr>
          <w:i/>
          <w:iCs/>
        </w:rPr>
        <w:t xml:space="preserve"> av</w:t>
      </w:r>
      <w:r w:rsidRPr="002F7538">
        <w:rPr>
          <w:i/>
          <w:iCs/>
        </w:rPr>
        <w:t>.</w:t>
      </w:r>
    </w:p>
    <w:p w14:paraId="6584FD88" w14:textId="77777777" w:rsidR="00A3259B" w:rsidRPr="009E2E74" w:rsidRDefault="00926630" w:rsidP="00A3259B">
      <w:pPr>
        <w:pStyle w:val="Brdtextmedindrag"/>
        <w:spacing w:line="200" w:lineRule="exact"/>
        <w:rPr>
          <w:i/>
          <w:iCs/>
        </w:rPr>
      </w:pPr>
    </w:p>
    <w:p w14:paraId="39FF449D" w14:textId="77777777" w:rsidR="00A3259B" w:rsidRDefault="00D32DA9" w:rsidP="00A3259B">
      <w:pPr>
        <w:pStyle w:val="Brdtext"/>
      </w:pPr>
      <w:r>
        <w:t>Paragrafen, som är ny, innehåller bestämmelser om ansökningar i ärenden om att utse en skiljeman enligt 23 a § hyresför</w:t>
      </w:r>
      <w:r>
        <w:softHyphen/>
        <w:t>handlings</w:t>
      </w:r>
      <w:r>
        <w:softHyphen/>
        <w:t>lagen (1978:304). Över</w:t>
      </w:r>
      <w:r>
        <w:softHyphen/>
        <w:t>vägan</w:t>
      </w:r>
      <w:r>
        <w:softHyphen/>
        <w:t xml:space="preserve">dena finns i </w:t>
      </w:r>
      <w:r w:rsidRPr="00696D90">
        <w:t xml:space="preserve">avsnitt </w:t>
      </w:r>
      <w:r>
        <w:t>5.2</w:t>
      </w:r>
      <w:r w:rsidRPr="00696D90">
        <w:t>.</w:t>
      </w:r>
    </w:p>
    <w:p w14:paraId="10F81EB1" w14:textId="4E815864" w:rsidR="00A3259B" w:rsidRDefault="00D32DA9" w:rsidP="00A3259B">
      <w:pPr>
        <w:pStyle w:val="Brdtextmedindrag"/>
      </w:pPr>
      <w:r>
        <w:t xml:space="preserve">I </w:t>
      </w:r>
      <w:r w:rsidRPr="009E2E74">
        <w:rPr>
          <w:i/>
          <w:iCs/>
        </w:rPr>
        <w:t>första stycket</w:t>
      </w:r>
      <w:r>
        <w:t xml:space="preserve"> anges att en ansökan om att en skiljeman ska utses ska vara skriftlig och innehålla de uppgifter som framgår av 8 § andra stycket. Av den bestämmelsen framgår att uppgifter ska lämnas om bl.a. parterna</w:t>
      </w:r>
      <w:r w:rsidRPr="000E5C5C">
        <w:t xml:space="preserve"> </w:t>
      </w:r>
      <w:r>
        <w:t xml:space="preserve">och berörda fastigheter. Ansökan ska vidare innehålla uppgift om det som yrkas i ärendet och de omständigheter som åberopas till stöd för yrkandet. Parten ska också ge in en förhandlingsordning som innehåller </w:t>
      </w:r>
      <w:r w:rsidR="00E27E0F">
        <w:t>en bestäm</w:t>
      </w:r>
      <w:r w:rsidR="00E27E0F">
        <w:softHyphen/>
        <w:t xml:space="preserve">melse </w:t>
      </w:r>
      <w:r>
        <w:t xml:space="preserve">om att </w:t>
      </w:r>
      <w:r w:rsidR="001062C5">
        <w:t>deras förhandlings</w:t>
      </w:r>
      <w:r>
        <w:t xml:space="preserve">tvist får </w:t>
      </w:r>
      <w:r w:rsidR="001062C5">
        <w:t>prövas</w:t>
      </w:r>
      <w:r>
        <w:t xml:space="preserve"> av en skiljeman som utses av hyresnämnden.</w:t>
      </w:r>
    </w:p>
    <w:p w14:paraId="19BE361C" w14:textId="3CD7F60F" w:rsidR="00A3259B" w:rsidRDefault="00D32DA9" w:rsidP="00A3259B">
      <w:pPr>
        <w:pStyle w:val="Brdtextmedindrag"/>
      </w:pPr>
      <w:r>
        <w:t xml:space="preserve">Om ansökan inte uppfyller dessa krav ska </w:t>
      </w:r>
      <w:r w:rsidRPr="0024713A">
        <w:t>hyresnämnden förelägga sökan</w:t>
      </w:r>
      <w:r>
        <w:softHyphen/>
      </w:r>
      <w:r w:rsidRPr="0024713A">
        <w:t xml:space="preserve">den att avhjälpa bristen inom viss tid. </w:t>
      </w:r>
      <w:r>
        <w:t xml:space="preserve">Om föreläggandet inte följs, ska ansökan avvisas om bristen är sådan att </w:t>
      </w:r>
      <w:r w:rsidRPr="00254B90">
        <w:t xml:space="preserve">hyresnämnden inte kan pröva </w:t>
      </w:r>
      <w:r>
        <w:t xml:space="preserve">ansökan. Avvisning ska exempelvis ske om sökanden inte har gett in en </w:t>
      </w:r>
      <w:r w:rsidRPr="00A44E93">
        <w:t xml:space="preserve">förhandlingsordning som </w:t>
      </w:r>
      <w:r>
        <w:t xml:space="preserve">innehåller </w:t>
      </w:r>
      <w:r w:rsidR="00E27E0F">
        <w:t xml:space="preserve">en bestämmelse </w:t>
      </w:r>
      <w:r>
        <w:t xml:space="preserve">om </w:t>
      </w:r>
      <w:r w:rsidRPr="00A44E93">
        <w:t xml:space="preserve">att tvisten får </w:t>
      </w:r>
      <w:r w:rsidR="001062C5">
        <w:t>prövas</w:t>
      </w:r>
      <w:r w:rsidRPr="00A44E93">
        <w:t xml:space="preserve"> av en</w:t>
      </w:r>
      <w:r>
        <w:t xml:space="preserve"> </w:t>
      </w:r>
      <w:r w:rsidRPr="00A44E93">
        <w:t>skiljeman</w:t>
      </w:r>
      <w:r>
        <w:t xml:space="preserve"> (jfr 23 a § hyresförhandlingslagen). </w:t>
      </w:r>
    </w:p>
    <w:p w14:paraId="312E806D" w14:textId="77777777" w:rsidR="00A3259B" w:rsidRDefault="00D32DA9" w:rsidP="00A3259B">
      <w:pPr>
        <w:pStyle w:val="Brdtextmedindrag"/>
      </w:pPr>
      <w:r w:rsidRPr="007E744B">
        <w:t xml:space="preserve">I övrigt </w:t>
      </w:r>
      <w:r>
        <w:t>tillämpas 8 §</w:t>
      </w:r>
      <w:r w:rsidRPr="007E744B">
        <w:t xml:space="preserve"> fjärde</w:t>
      </w:r>
      <w:r>
        <w:t xml:space="preserve"> och femte</w:t>
      </w:r>
      <w:r w:rsidRPr="007E744B">
        <w:t xml:space="preserve"> styckena för ansökan och en parts första inlaga till nämnden.</w:t>
      </w:r>
      <w:r>
        <w:t xml:space="preserve"> Av bestämmelserna framgår vilka uppgifter om parterna och eventuella ombud som ska anges. </w:t>
      </w:r>
    </w:p>
    <w:p w14:paraId="6001AE89" w14:textId="77777777" w:rsidR="00A3259B" w:rsidRDefault="00D32DA9" w:rsidP="00A3259B">
      <w:pPr>
        <w:pStyle w:val="Brdtextmedindrag"/>
      </w:pPr>
      <w:r>
        <w:t xml:space="preserve">Om sökanden begär att hyresnämnden ska medla mellan parterna innan en skiljeman utses bör det anges i ansökan (se 15 c § andra stycket). </w:t>
      </w:r>
      <w:r w:rsidRPr="00FE7FF5">
        <w:t>Det kan då vara lämpligt att i ansökan redogöra för de yrkanden som framställs och de omständigheter som åberopas i parternas för</w:t>
      </w:r>
      <w:r>
        <w:softHyphen/>
      </w:r>
      <w:r w:rsidRPr="00FE7FF5">
        <w:t>handlingstvist (jfr 8</w:t>
      </w:r>
      <w:r>
        <w:t> </w:t>
      </w:r>
      <w:r w:rsidRPr="00FE7FF5">
        <w:t>§ andra stycket).</w:t>
      </w:r>
    </w:p>
    <w:p w14:paraId="3B91AEE9" w14:textId="1B4A9016" w:rsidR="00A3259B" w:rsidRDefault="00D32DA9" w:rsidP="00A3259B">
      <w:pPr>
        <w:pStyle w:val="Brdtextmedindrag"/>
      </w:pPr>
      <w:r>
        <w:t xml:space="preserve">Enligt </w:t>
      </w:r>
      <w:r>
        <w:rPr>
          <w:i/>
          <w:iCs/>
        </w:rPr>
        <w:t>andra</w:t>
      </w:r>
      <w:r w:rsidRPr="009E2E74">
        <w:rPr>
          <w:i/>
          <w:iCs/>
        </w:rPr>
        <w:t xml:space="preserve"> stycket</w:t>
      </w:r>
      <w:r>
        <w:t xml:space="preserve"> ska motparten ges tillfälle att yttra sig över ansökan. Av 30 § följer att ansökan ska delges motparten. Hyresnämnden får avgöra ärendet trots att motparten inte yttrat sig. </w:t>
      </w:r>
    </w:p>
    <w:p w14:paraId="5EF0051F" w14:textId="77777777" w:rsidR="00A3259B" w:rsidRDefault="00D32DA9" w:rsidP="00A3259B">
      <w:pPr>
        <w:pStyle w:val="Brdtextmedindrag"/>
      </w:pPr>
      <w:r>
        <w:t xml:space="preserve">Hyresnämnden ska enligt </w:t>
      </w:r>
      <w:r>
        <w:rPr>
          <w:i/>
          <w:iCs/>
        </w:rPr>
        <w:t xml:space="preserve">tredje stycket </w:t>
      </w:r>
      <w:r>
        <w:t>skriva av ärendet om ansökan åter</w:t>
      </w:r>
      <w:r>
        <w:softHyphen/>
        <w:t>kallas.</w:t>
      </w:r>
    </w:p>
    <w:p w14:paraId="3901665B" w14:textId="77777777" w:rsidR="00A3259B" w:rsidRDefault="00D32DA9" w:rsidP="00A3259B">
      <w:pPr>
        <w:pStyle w:val="Brdtextmedindrag"/>
      </w:pPr>
      <w:r>
        <w:t>Ett ärende om att utse en skiljeman får anses vara av sådan beskaffenhet att det är tillräckligt att ärendet avgörs av ett hyresråd ensamt, utan med</w:t>
      </w:r>
      <w:r>
        <w:softHyphen/>
        <w:t>verkan av intresseledamöter (se 5 § första och tredje styckena och 2 § andra stycket 5). Om hyresnämnden ska medla mellan parterna, kan däremot intresse</w:t>
      </w:r>
      <w:r>
        <w:softHyphen/>
        <w:t>ledamöter fylla en viktig funktion (jfr p</w:t>
      </w:r>
      <w:r w:rsidRPr="004A777B">
        <w:t>rop. 2018/19:66</w:t>
      </w:r>
      <w:r>
        <w:t xml:space="preserve"> s. 31). I sådana fall kan det därför vara lämpligt att intresseledamöter deltar (jfr 2 § andra stycket 4).</w:t>
      </w:r>
    </w:p>
    <w:p w14:paraId="05C080B6" w14:textId="77777777" w:rsidR="00A3259B" w:rsidRPr="002645CF" w:rsidRDefault="00926630" w:rsidP="00A3259B">
      <w:pPr>
        <w:spacing w:line="2" w:lineRule="auto"/>
        <w:rPr>
          <w:rFonts w:ascii="Times New Roman" w:hAnsi="Times New Roman"/>
          <w:sz w:val="20"/>
        </w:rPr>
      </w:pPr>
    </w:p>
    <w:p w14:paraId="45167CD1" w14:textId="77777777" w:rsidR="00A3259B" w:rsidRPr="00F861DE" w:rsidRDefault="00D32DA9" w:rsidP="00A3259B">
      <w:pPr>
        <w:pStyle w:val="Brdtext"/>
        <w:spacing w:line="200" w:lineRule="exact"/>
        <w:rPr>
          <w:i/>
          <w:iCs/>
        </w:rPr>
      </w:pPr>
      <w:r w:rsidRPr="000C4D52">
        <w:rPr>
          <w:b/>
          <w:bCs/>
          <w:i/>
          <w:iCs/>
        </w:rPr>
        <w:t>15 c §</w:t>
      </w:r>
      <w:r>
        <w:rPr>
          <w:i/>
          <w:iCs/>
        </w:rPr>
        <w:t xml:space="preserve">    Ett ärende om att utse en skiljeman </w:t>
      </w:r>
      <w:r w:rsidRPr="00F861DE">
        <w:rPr>
          <w:i/>
          <w:iCs/>
        </w:rPr>
        <w:t>ska handläggas särskilt skynd</w:t>
      </w:r>
      <w:r>
        <w:rPr>
          <w:i/>
          <w:iCs/>
        </w:rPr>
        <w:softHyphen/>
      </w:r>
      <w:r w:rsidRPr="00F861DE">
        <w:rPr>
          <w:i/>
          <w:iCs/>
        </w:rPr>
        <w:t>samt.</w:t>
      </w:r>
    </w:p>
    <w:p w14:paraId="0ABF2855" w14:textId="2631160E" w:rsidR="00A3259B" w:rsidRPr="00305554" w:rsidRDefault="00D32DA9" w:rsidP="00A3259B">
      <w:pPr>
        <w:pStyle w:val="Brdtextmedindrag"/>
        <w:spacing w:line="200" w:lineRule="exact"/>
        <w:rPr>
          <w:i/>
          <w:iCs/>
        </w:rPr>
      </w:pPr>
      <w:r>
        <w:rPr>
          <w:i/>
          <w:iCs/>
        </w:rPr>
        <w:t>O</w:t>
      </w:r>
      <w:r w:rsidRPr="00305554">
        <w:rPr>
          <w:i/>
          <w:iCs/>
        </w:rPr>
        <w:t xml:space="preserve">m parterna </w:t>
      </w:r>
      <w:r>
        <w:rPr>
          <w:i/>
          <w:iCs/>
        </w:rPr>
        <w:t>begär det</w:t>
      </w:r>
      <w:r w:rsidRPr="00305554">
        <w:rPr>
          <w:i/>
          <w:iCs/>
        </w:rPr>
        <w:t xml:space="preserve"> ska hyresnämnden </w:t>
      </w:r>
      <w:r w:rsidRPr="00254B90">
        <w:rPr>
          <w:i/>
          <w:iCs/>
        </w:rPr>
        <w:t xml:space="preserve">innan en skiljeman utses </w:t>
      </w:r>
      <w:r w:rsidRPr="00305554">
        <w:rPr>
          <w:i/>
          <w:iCs/>
        </w:rPr>
        <w:t xml:space="preserve">medla </w:t>
      </w:r>
      <w:r>
        <w:rPr>
          <w:i/>
          <w:iCs/>
        </w:rPr>
        <w:t xml:space="preserve">i hyrestvisten </w:t>
      </w:r>
      <w:r w:rsidRPr="00305554">
        <w:rPr>
          <w:i/>
          <w:iCs/>
        </w:rPr>
        <w:t>mellan dem.</w:t>
      </w:r>
      <w:r>
        <w:rPr>
          <w:i/>
          <w:iCs/>
        </w:rPr>
        <w:t xml:space="preserve"> H</w:t>
      </w:r>
      <w:r w:rsidRPr="009E2E74">
        <w:rPr>
          <w:i/>
          <w:iCs/>
        </w:rPr>
        <w:t>yres</w:t>
      </w:r>
      <w:r>
        <w:rPr>
          <w:i/>
          <w:iCs/>
        </w:rPr>
        <w:softHyphen/>
      </w:r>
      <w:r w:rsidRPr="009E2E74">
        <w:rPr>
          <w:i/>
          <w:iCs/>
        </w:rPr>
        <w:t>nämnden</w:t>
      </w:r>
      <w:r>
        <w:rPr>
          <w:i/>
          <w:iCs/>
        </w:rPr>
        <w:t xml:space="preserve"> ska i så fall</w:t>
      </w:r>
      <w:r w:rsidRPr="009E2E74">
        <w:rPr>
          <w:i/>
          <w:iCs/>
        </w:rPr>
        <w:t xml:space="preserve"> kalla </w:t>
      </w:r>
      <w:r>
        <w:rPr>
          <w:i/>
          <w:iCs/>
        </w:rPr>
        <w:t xml:space="preserve">parterna </w:t>
      </w:r>
      <w:r w:rsidRPr="009E2E74">
        <w:rPr>
          <w:i/>
          <w:iCs/>
        </w:rPr>
        <w:t>till ett medlings</w:t>
      </w:r>
      <w:r>
        <w:rPr>
          <w:i/>
          <w:iCs/>
        </w:rPr>
        <w:softHyphen/>
      </w:r>
      <w:r w:rsidRPr="009E2E74">
        <w:rPr>
          <w:i/>
          <w:iCs/>
        </w:rPr>
        <w:t>sammanträde</w:t>
      </w:r>
      <w:r>
        <w:rPr>
          <w:i/>
          <w:iCs/>
        </w:rPr>
        <w:t>, om det inte är obehövligt</w:t>
      </w:r>
      <w:r w:rsidRPr="009E2E74">
        <w:rPr>
          <w:i/>
          <w:iCs/>
        </w:rPr>
        <w:t xml:space="preserve">. </w:t>
      </w:r>
    </w:p>
    <w:p w14:paraId="627B0684" w14:textId="77777777" w:rsidR="00A3259B" w:rsidRDefault="00926630" w:rsidP="00A3259B">
      <w:pPr>
        <w:pStyle w:val="Brdtext"/>
      </w:pPr>
    </w:p>
    <w:p w14:paraId="24B5D44A" w14:textId="77777777" w:rsidR="00A3259B" w:rsidRDefault="00D32DA9" w:rsidP="00A3259B">
      <w:pPr>
        <w:pStyle w:val="Brdtext"/>
      </w:pPr>
      <w:r>
        <w:t>Paragrafen är ny och innehåller bestämmelser om hyresnämndens hand</w:t>
      </w:r>
      <w:r>
        <w:softHyphen/>
        <w:t>läggning av ett ärende om att utse en skiljeman. Över</w:t>
      </w:r>
      <w:r>
        <w:softHyphen/>
        <w:t>vägan</w:t>
      </w:r>
      <w:r>
        <w:softHyphen/>
        <w:t xml:space="preserve">dena finns </w:t>
      </w:r>
      <w:r w:rsidRPr="008D0236">
        <w:t xml:space="preserve">i </w:t>
      </w:r>
      <w:r w:rsidRPr="00F861DE">
        <w:t>avsnitt</w:t>
      </w:r>
      <w:r>
        <w:t> 5.2</w:t>
      </w:r>
      <w:r w:rsidRPr="00F861DE">
        <w:t>.</w:t>
      </w:r>
      <w:r>
        <w:t xml:space="preserve"> </w:t>
      </w:r>
    </w:p>
    <w:p w14:paraId="6E9DE8A8" w14:textId="77777777" w:rsidR="00A3259B" w:rsidRDefault="00D32DA9" w:rsidP="00A3259B">
      <w:pPr>
        <w:pStyle w:val="Brdtextmedindrag"/>
      </w:pPr>
      <w:r>
        <w:t xml:space="preserve">I </w:t>
      </w:r>
      <w:r w:rsidRPr="00305554">
        <w:rPr>
          <w:i/>
          <w:iCs/>
        </w:rPr>
        <w:t>första stycket</w:t>
      </w:r>
      <w:r>
        <w:t xml:space="preserve"> anges att ett ärende om att utse en skiljeman ska hand</w:t>
      </w:r>
      <w:r>
        <w:softHyphen/>
        <w:t>läggas särskilt skyndsamt. Ärendet har alltså förturs</w:t>
      </w:r>
      <w:r>
        <w:softHyphen/>
        <w:t>karaktär. Det är viktigt att ärendet handläggs snabbt bl.a. för att undvika att hyres</w:t>
      </w:r>
      <w:r>
        <w:softHyphen/>
        <w:t>gäster drabbas av retro</w:t>
      </w:r>
      <w:r>
        <w:softHyphen/>
        <w:t>aktiva hyreshöjningar.</w:t>
      </w:r>
    </w:p>
    <w:p w14:paraId="3AF363B3" w14:textId="77777777" w:rsidR="00A3259B" w:rsidRDefault="00D32DA9" w:rsidP="00A3259B">
      <w:pPr>
        <w:pStyle w:val="Brdtextmedindrag"/>
      </w:pPr>
      <w:r>
        <w:t>Handläggningen av ett ärende om att utse en skiljeman är som utgångs</w:t>
      </w:r>
      <w:r>
        <w:softHyphen/>
        <w:t xml:space="preserve">punkt skriftlig (se 9 § andra stycket förvaltningslagen [2017:900]).  </w:t>
      </w:r>
    </w:p>
    <w:p w14:paraId="2644AECF" w14:textId="60301F08" w:rsidR="00A3259B" w:rsidRDefault="00D32DA9" w:rsidP="00A3259B">
      <w:pPr>
        <w:pStyle w:val="Brdtextmedindrag"/>
      </w:pPr>
      <w:r>
        <w:t xml:space="preserve">Enligt </w:t>
      </w:r>
      <w:r>
        <w:rPr>
          <w:i/>
          <w:iCs/>
        </w:rPr>
        <w:t>andra</w:t>
      </w:r>
      <w:r w:rsidRPr="00305554">
        <w:rPr>
          <w:i/>
          <w:iCs/>
        </w:rPr>
        <w:t xml:space="preserve"> stycket</w:t>
      </w:r>
      <w:r>
        <w:t xml:space="preserve"> ska hyresnämnden</w:t>
      </w:r>
      <w:r w:rsidRPr="00254B90">
        <w:t xml:space="preserve"> innan en skiljeman utses</w:t>
      </w:r>
      <w:r>
        <w:t>, om parterna begär det, medla i hyrestvisten mellan dem. Om parterna begär medling ska nämnden kalla dem till ett medlingssammanträde, om det inte är obehövligt. Så kan vara fallet om parterna är överens om att något sam</w:t>
      </w:r>
      <w:r>
        <w:softHyphen/>
        <w:t>man</w:t>
      </w:r>
      <w:r>
        <w:softHyphen/>
        <w:t>träde inte behövs.</w:t>
      </w:r>
    </w:p>
    <w:p w14:paraId="33F2FA71" w14:textId="76BA80E3" w:rsidR="00A3259B" w:rsidRDefault="00D32DA9" w:rsidP="00A3259B">
      <w:pPr>
        <w:pStyle w:val="Brdtextmedindrag"/>
      </w:pPr>
      <w:r>
        <w:t>Ett medlingssammanträde är inte offentligt (</w:t>
      </w:r>
      <w:r w:rsidR="00E27E0F">
        <w:t xml:space="preserve">se </w:t>
      </w:r>
      <w:r>
        <w:t xml:space="preserve">12 b §). </w:t>
      </w:r>
      <w:r w:rsidR="00FE25B3">
        <w:t xml:space="preserve">Till följd av </w:t>
      </w:r>
      <w:r w:rsidR="00FE25B3" w:rsidRPr="00FE25B3">
        <w:t>k</w:t>
      </w:r>
      <w:r w:rsidRPr="00FE25B3">
        <w:t>ravet på särskild skynd</w:t>
      </w:r>
      <w:r w:rsidRPr="00FE25B3">
        <w:softHyphen/>
        <w:t xml:space="preserve">sam handläggning </w:t>
      </w:r>
      <w:r w:rsidR="00FE25B3" w:rsidRPr="00FE25B3">
        <w:t xml:space="preserve">ska </w:t>
      </w:r>
      <w:r w:rsidRPr="00FE25B3">
        <w:t>medlingen prioriteras i förhållande till andra ärenden vid nämnden som inte har förturskaraktär.</w:t>
      </w:r>
      <w:r>
        <w:t xml:space="preserve"> </w:t>
      </w:r>
    </w:p>
    <w:p w14:paraId="0B7E8038" w14:textId="7C22F826" w:rsidR="00A3259B" w:rsidRDefault="00D32DA9" w:rsidP="00A3259B">
      <w:pPr>
        <w:pStyle w:val="Brdtextmedindrag"/>
      </w:pPr>
      <w:r>
        <w:t>Hyres</w:t>
      </w:r>
      <w:r>
        <w:softHyphen/>
        <w:t>nämnden har inte möjlighet att stadfästa en överens</w:t>
      </w:r>
      <w:r>
        <w:softHyphen/>
        <w:t xml:space="preserve">kommelse mellan parterna i </w:t>
      </w:r>
      <w:r w:rsidR="00E27E0F">
        <w:t xml:space="preserve">deras </w:t>
      </w:r>
      <w:r>
        <w:t xml:space="preserve">hyrestvist inom ramen </w:t>
      </w:r>
      <w:r w:rsidRPr="008B2BC3">
        <w:t xml:space="preserve">för ett ärende om </w:t>
      </w:r>
      <w:r>
        <w:t xml:space="preserve">att </w:t>
      </w:r>
      <w:r w:rsidRPr="008B2BC3">
        <w:t xml:space="preserve">utse </w:t>
      </w:r>
      <w:r>
        <w:t xml:space="preserve">en </w:t>
      </w:r>
      <w:r w:rsidRPr="008B2BC3">
        <w:t>skiljeman. Om parterna efter medling träffar en förhandlings</w:t>
      </w:r>
      <w:r>
        <w:softHyphen/>
      </w:r>
      <w:r w:rsidRPr="008B2BC3">
        <w:t>överenskom</w:t>
      </w:r>
      <w:r w:rsidR="00905F14">
        <w:softHyphen/>
      </w:r>
      <w:r w:rsidRPr="008B2BC3">
        <w:t>melse i den fråga som tvisten rör</w:t>
      </w:r>
      <w:r>
        <w:t>,</w:t>
      </w:r>
      <w:r w:rsidRPr="008B2BC3">
        <w:t xml:space="preserve"> </w:t>
      </w:r>
      <w:r>
        <w:t>kan</w:t>
      </w:r>
      <w:r w:rsidRPr="008B2BC3">
        <w:t xml:space="preserve"> hyresnämnden skriva av </w:t>
      </w:r>
      <w:r>
        <w:t>ärendet</w:t>
      </w:r>
      <w:r w:rsidRPr="008B2BC3">
        <w:t>.</w:t>
      </w:r>
    </w:p>
    <w:p w14:paraId="0F099C8B" w14:textId="77777777" w:rsidR="00A3259B" w:rsidRDefault="00926630" w:rsidP="00A3259B">
      <w:pPr>
        <w:pStyle w:val="Brdtext"/>
        <w:spacing w:line="200" w:lineRule="exact"/>
        <w:rPr>
          <w:i/>
          <w:iCs/>
        </w:rPr>
      </w:pPr>
    </w:p>
    <w:p w14:paraId="7EC73CCF" w14:textId="328C0600" w:rsidR="00A3259B" w:rsidRPr="009E2E74" w:rsidRDefault="00D32DA9" w:rsidP="00A3259B">
      <w:pPr>
        <w:pStyle w:val="Brdtext"/>
        <w:spacing w:line="200" w:lineRule="exact"/>
        <w:rPr>
          <w:i/>
          <w:iCs/>
        </w:rPr>
      </w:pPr>
      <w:r w:rsidRPr="000C4D52">
        <w:rPr>
          <w:b/>
          <w:bCs/>
          <w:i/>
          <w:iCs/>
        </w:rPr>
        <w:t>15 d §</w:t>
      </w:r>
      <w:r>
        <w:rPr>
          <w:i/>
          <w:iCs/>
        </w:rPr>
        <w:t>    </w:t>
      </w:r>
      <w:r w:rsidRPr="00370E1C">
        <w:rPr>
          <w:i/>
          <w:iCs/>
        </w:rPr>
        <w:t>Ansökan i en fråga som avses i 4</w:t>
      </w:r>
      <w:r>
        <w:rPr>
          <w:i/>
          <w:iCs/>
        </w:rPr>
        <w:t> </w:t>
      </w:r>
      <w:r w:rsidRPr="00370E1C">
        <w:rPr>
          <w:i/>
          <w:iCs/>
        </w:rPr>
        <w:t>§ första stycket</w:t>
      </w:r>
      <w:r>
        <w:rPr>
          <w:i/>
          <w:iCs/>
        </w:rPr>
        <w:t> </w:t>
      </w:r>
      <w:r w:rsidRPr="00370E1C">
        <w:rPr>
          <w:i/>
          <w:iCs/>
        </w:rPr>
        <w:t xml:space="preserve">8 om </w:t>
      </w:r>
      <w:r>
        <w:rPr>
          <w:i/>
          <w:iCs/>
        </w:rPr>
        <w:t>att entle</w:t>
      </w:r>
      <w:r>
        <w:rPr>
          <w:i/>
          <w:iCs/>
        </w:rPr>
        <w:softHyphen/>
        <w:t>diga</w:t>
      </w:r>
      <w:r w:rsidRPr="00370E1C">
        <w:rPr>
          <w:i/>
          <w:iCs/>
        </w:rPr>
        <w:t xml:space="preserve"> en skiljeman ska vara skriftlig</w:t>
      </w:r>
      <w:r w:rsidRPr="001D19BF">
        <w:rPr>
          <w:i/>
          <w:iCs/>
        </w:rPr>
        <w:t xml:space="preserve">. </w:t>
      </w:r>
      <w:r w:rsidRPr="009E2E74">
        <w:rPr>
          <w:i/>
          <w:iCs/>
        </w:rPr>
        <w:t xml:space="preserve">Ansökan ska innehålla </w:t>
      </w:r>
      <w:r>
        <w:rPr>
          <w:i/>
          <w:iCs/>
        </w:rPr>
        <w:t xml:space="preserve">de </w:t>
      </w:r>
      <w:r w:rsidRPr="009E2E74">
        <w:rPr>
          <w:i/>
          <w:iCs/>
        </w:rPr>
        <w:t>skäl</w:t>
      </w:r>
      <w:r>
        <w:rPr>
          <w:i/>
          <w:iCs/>
        </w:rPr>
        <w:t xml:space="preserve"> som anförs</w:t>
      </w:r>
      <w:r w:rsidRPr="009E2E74">
        <w:rPr>
          <w:i/>
          <w:iCs/>
        </w:rPr>
        <w:t xml:space="preserve"> för entle</w:t>
      </w:r>
      <w:r>
        <w:rPr>
          <w:i/>
          <w:iCs/>
        </w:rPr>
        <w:softHyphen/>
      </w:r>
      <w:r w:rsidRPr="009E2E74">
        <w:rPr>
          <w:i/>
          <w:iCs/>
        </w:rPr>
        <w:t>di</w:t>
      </w:r>
      <w:r>
        <w:rPr>
          <w:i/>
          <w:iCs/>
        </w:rPr>
        <w:softHyphen/>
      </w:r>
      <w:r w:rsidRPr="009E2E74">
        <w:rPr>
          <w:i/>
          <w:iCs/>
        </w:rPr>
        <w:t xml:space="preserve">gande. </w:t>
      </w:r>
    </w:p>
    <w:p w14:paraId="3C74D9DE" w14:textId="281D480E" w:rsidR="00A3259B" w:rsidRPr="009E2E74" w:rsidRDefault="00D32DA9" w:rsidP="00A3259B">
      <w:pPr>
        <w:pStyle w:val="Brdtextmedindrag"/>
        <w:spacing w:line="200" w:lineRule="exact"/>
        <w:rPr>
          <w:i/>
          <w:iCs/>
        </w:rPr>
      </w:pPr>
      <w:r>
        <w:rPr>
          <w:i/>
          <w:iCs/>
        </w:rPr>
        <w:t xml:space="preserve">Övriga parter i ärendet </w:t>
      </w:r>
      <w:r w:rsidRPr="009E2E74">
        <w:rPr>
          <w:i/>
          <w:iCs/>
        </w:rPr>
        <w:t>ska ges tillfälle att yttra sig över ansökan. Ärendet får av</w:t>
      </w:r>
      <w:r>
        <w:rPr>
          <w:i/>
          <w:iCs/>
        </w:rPr>
        <w:softHyphen/>
      </w:r>
      <w:r w:rsidRPr="009E2E74">
        <w:rPr>
          <w:i/>
          <w:iCs/>
        </w:rPr>
        <w:t xml:space="preserve">göras </w:t>
      </w:r>
      <w:r>
        <w:rPr>
          <w:i/>
          <w:iCs/>
        </w:rPr>
        <w:t>trots att</w:t>
      </w:r>
      <w:r w:rsidRPr="009E2E74">
        <w:rPr>
          <w:i/>
          <w:iCs/>
        </w:rPr>
        <w:t xml:space="preserve"> </w:t>
      </w:r>
      <w:r>
        <w:rPr>
          <w:i/>
          <w:iCs/>
        </w:rPr>
        <w:t>de</w:t>
      </w:r>
      <w:r w:rsidRPr="009E2E74">
        <w:rPr>
          <w:i/>
          <w:iCs/>
        </w:rPr>
        <w:t xml:space="preserve"> inte </w:t>
      </w:r>
      <w:r w:rsidR="009030A1">
        <w:rPr>
          <w:i/>
          <w:iCs/>
        </w:rPr>
        <w:t xml:space="preserve">har </w:t>
      </w:r>
      <w:r>
        <w:rPr>
          <w:i/>
          <w:iCs/>
        </w:rPr>
        <w:t>yttrat sig</w:t>
      </w:r>
      <w:r w:rsidRPr="009E2E74">
        <w:rPr>
          <w:i/>
          <w:iCs/>
        </w:rPr>
        <w:t>.</w:t>
      </w:r>
    </w:p>
    <w:p w14:paraId="69D6FF79" w14:textId="77777777" w:rsidR="00A3259B" w:rsidRPr="002645CF" w:rsidRDefault="00D32DA9" w:rsidP="00A3259B">
      <w:pPr>
        <w:pStyle w:val="Brdtextmedindrag"/>
        <w:spacing w:line="200" w:lineRule="exact"/>
        <w:rPr>
          <w:i/>
          <w:iCs/>
        </w:rPr>
      </w:pPr>
      <w:r w:rsidRPr="009E2E74">
        <w:rPr>
          <w:i/>
          <w:iCs/>
        </w:rPr>
        <w:t>Om ansökan återkallas</w:t>
      </w:r>
      <w:r>
        <w:rPr>
          <w:i/>
          <w:iCs/>
        </w:rPr>
        <w:t xml:space="preserve"> </w:t>
      </w:r>
      <w:r w:rsidRPr="009E2E74">
        <w:rPr>
          <w:i/>
          <w:iCs/>
        </w:rPr>
        <w:t xml:space="preserve">ska ärendet skrivas av. </w:t>
      </w:r>
    </w:p>
    <w:p w14:paraId="28A23187" w14:textId="77777777" w:rsidR="00A3259B" w:rsidRDefault="00D32DA9" w:rsidP="00A3259B">
      <w:pPr>
        <w:pStyle w:val="Brdtext"/>
      </w:pPr>
      <w:r>
        <w:t>I paragrafen, som är ny, finns bestämmelser om ansökningar i ärenden om entledigande av en skiljeman enligt 23 b § andra stycket hyres</w:t>
      </w:r>
      <w:r>
        <w:softHyphen/>
        <w:t>förhand</w:t>
      </w:r>
      <w:r>
        <w:softHyphen/>
        <w:t>lings</w:t>
      </w:r>
      <w:r>
        <w:softHyphen/>
        <w:t xml:space="preserve">lagen (1978:304). Övervägandena finns i </w:t>
      </w:r>
      <w:r w:rsidRPr="00696D90">
        <w:t>avsnitt</w:t>
      </w:r>
      <w:r>
        <w:t xml:space="preserve"> 5.2</w:t>
      </w:r>
      <w:r w:rsidRPr="00696D90">
        <w:t>.</w:t>
      </w:r>
    </w:p>
    <w:p w14:paraId="7152C58E" w14:textId="77777777" w:rsidR="00A3259B" w:rsidRDefault="00D32DA9" w:rsidP="00A3259B">
      <w:pPr>
        <w:pStyle w:val="Brdtextmedindrag"/>
      </w:pPr>
      <w:r>
        <w:t xml:space="preserve">Av </w:t>
      </w:r>
      <w:r w:rsidRPr="009E2E74">
        <w:rPr>
          <w:i/>
          <w:iCs/>
        </w:rPr>
        <w:t>första stycket</w:t>
      </w:r>
      <w:r>
        <w:t xml:space="preserve"> framgår att en ansökan om entledigande av en skilje</w:t>
      </w:r>
      <w:r>
        <w:softHyphen/>
        <w:t xml:space="preserve">man ska vara skriftlig. En ansökan ska innehålla uppgift om de skäl som anförs för att skiljemannen ska entledigas. </w:t>
      </w:r>
    </w:p>
    <w:p w14:paraId="0F71DDA9" w14:textId="4E58FFA9" w:rsidR="00A3259B" w:rsidRDefault="00D32DA9" w:rsidP="00A3259B">
      <w:pPr>
        <w:pStyle w:val="Brdtextmedindrag"/>
      </w:pPr>
      <w:r>
        <w:t>Av 23 b § andra stycket hyres</w:t>
      </w:r>
      <w:r>
        <w:softHyphen/>
        <w:t>förhand</w:t>
      </w:r>
      <w:r>
        <w:softHyphen/>
        <w:t>lings</w:t>
      </w:r>
      <w:r>
        <w:softHyphen/>
        <w:t>lagen framgår att hyres</w:t>
      </w:r>
      <w:r w:rsidR="005D515D">
        <w:softHyphen/>
      </w:r>
      <w:r>
        <w:t xml:space="preserve">nämnden </w:t>
      </w:r>
      <w:r w:rsidR="00905F14">
        <w:t xml:space="preserve">om en ansökan om entledigande bifalls samtidigt </w:t>
      </w:r>
      <w:r>
        <w:t xml:space="preserve">ska utse en ny skiljeman. </w:t>
      </w:r>
    </w:p>
    <w:p w14:paraId="1E5166A7" w14:textId="21D36012" w:rsidR="00A3259B" w:rsidRDefault="00D32DA9" w:rsidP="00A3259B">
      <w:pPr>
        <w:pStyle w:val="Brdtextmedindrag"/>
      </w:pPr>
      <w:r>
        <w:t>Skiljemannen och parterna i den förhandlingsordning som skilje</w:t>
      </w:r>
      <w:r>
        <w:softHyphen/>
        <w:t>mannens uppdrag grundar sig på är parter i ärendet vid hyres</w:t>
      </w:r>
      <w:r>
        <w:softHyphen/>
        <w:t xml:space="preserve">nämnden och kan ge in en ansökan om entledigande. I </w:t>
      </w:r>
      <w:r>
        <w:rPr>
          <w:i/>
          <w:iCs/>
        </w:rPr>
        <w:t>andra</w:t>
      </w:r>
      <w:r w:rsidRPr="00D52974">
        <w:rPr>
          <w:i/>
          <w:iCs/>
        </w:rPr>
        <w:t xml:space="preserve"> stycket</w:t>
      </w:r>
      <w:r>
        <w:t xml:space="preserve"> anges att övriga parter ska ges tillfälle att yttra sig över ansökan innan ärendet avgörs.</w:t>
      </w:r>
      <w:r w:rsidRPr="00254B90">
        <w:t xml:space="preserve"> Hyresnämnden får avgöra ärendet trots att de inte yttrat sig.</w:t>
      </w:r>
    </w:p>
    <w:p w14:paraId="33DBC85F" w14:textId="2008A387" w:rsidR="00A3259B" w:rsidRDefault="00D32DA9" w:rsidP="00A3259B">
      <w:pPr>
        <w:pStyle w:val="Brdtextmedindrag"/>
      </w:pPr>
      <w:r>
        <w:t xml:space="preserve">Av </w:t>
      </w:r>
      <w:r>
        <w:rPr>
          <w:i/>
          <w:iCs/>
        </w:rPr>
        <w:t>tredje</w:t>
      </w:r>
      <w:r w:rsidRPr="00D52974">
        <w:rPr>
          <w:i/>
          <w:iCs/>
        </w:rPr>
        <w:t xml:space="preserve"> stycket</w:t>
      </w:r>
      <w:r>
        <w:t xml:space="preserve"> framgår att hyresnämnden ska skriva av ärendet om ansökan återkallas.</w:t>
      </w:r>
    </w:p>
    <w:p w14:paraId="0676340F" w14:textId="77777777" w:rsidR="00CD566C" w:rsidRDefault="00CD566C" w:rsidP="00A3259B">
      <w:pPr>
        <w:pStyle w:val="Brdtextmedindrag"/>
      </w:pPr>
    </w:p>
    <w:p w14:paraId="52E1E357" w14:textId="77777777" w:rsidR="00A3259B" w:rsidRPr="00A3259B" w:rsidRDefault="00926630" w:rsidP="00A3259B">
      <w:pPr>
        <w:pStyle w:val="Brdtext"/>
        <w:sectPr w:rsidR="00A3259B" w:rsidRPr="00A3259B" w:rsidSect="00967DEF">
          <w:headerReference w:type="even" r:id="rId39"/>
          <w:pgSz w:w="9356" w:h="13721" w:code="9"/>
          <w:pgMar w:top="794" w:right="2438" w:bottom="1191" w:left="1021" w:header="0" w:footer="709" w:gutter="0"/>
          <w:cols w:space="708"/>
          <w:docGrid w:linePitch="360"/>
        </w:sectPr>
      </w:pPr>
    </w:p>
    <w:p w14:paraId="50C76343" w14:textId="4F0B0F17" w:rsidR="00DB62B9" w:rsidRDefault="00D32DA9" w:rsidP="005D460B">
      <w:pPr>
        <w:pStyle w:val="Bilagarubrik"/>
      </w:pPr>
      <w:bookmarkStart w:id="74" w:name="_Toc108083581"/>
      <w:r w:rsidRPr="005D460B">
        <w:t>Sammanfattning av Ds 2021:23 Ett oberoende tvistlösningsförfarande för kollektiva hyrestvister</w:t>
      </w:r>
      <w:bookmarkEnd w:id="74"/>
    </w:p>
    <w:p w14:paraId="56A734FF" w14:textId="77777777" w:rsidR="005D460B" w:rsidRDefault="00D32DA9" w:rsidP="005D460B">
      <w:pPr>
        <w:pStyle w:val="Rubrik2utannumrering"/>
        <w:spacing w:before="0"/>
      </w:pPr>
      <w:r w:rsidRPr="00B70CFC">
        <w:t>Inledning</w:t>
      </w:r>
    </w:p>
    <w:p w14:paraId="67A8FBF7" w14:textId="77777777" w:rsidR="005D460B" w:rsidRPr="00F374BA" w:rsidRDefault="00D32DA9" w:rsidP="005D460B">
      <w:pPr>
        <w:pStyle w:val="Brdtextmedindrag"/>
        <w:ind w:firstLine="0"/>
        <w:rPr>
          <w:spacing w:val="-2"/>
        </w:rPr>
      </w:pPr>
      <w:r w:rsidRPr="00F374BA">
        <w:rPr>
          <w:spacing w:val="-2"/>
        </w:rPr>
        <w:t>Utredaren har haft i uppdrag att överväga och föreslå åtgärder som effekti</w:t>
      </w:r>
      <w:r w:rsidRPr="00F374BA">
        <w:rPr>
          <w:spacing w:val="-2"/>
        </w:rPr>
        <w:softHyphen/>
        <w:t>viserar de kollektiva hyresförhandlingarna för bostadslägenheter. I upp</w:t>
      </w:r>
      <w:r w:rsidRPr="00F374BA">
        <w:rPr>
          <w:spacing w:val="-2"/>
        </w:rPr>
        <w:softHyphen/>
        <w:t>dra</w:t>
      </w:r>
      <w:r>
        <w:rPr>
          <w:spacing w:val="-2"/>
        </w:rPr>
        <w:softHyphen/>
      </w:r>
      <w:r w:rsidRPr="00F374BA">
        <w:rPr>
          <w:spacing w:val="-2"/>
        </w:rPr>
        <w:t>get har ingått att lämna förslag på ett oberoende skiljeförfarande för de årliga hyresförhandlingarna om justering av hyresnivån. Uppdraget inne</w:t>
      </w:r>
      <w:r w:rsidRPr="00F374BA">
        <w:rPr>
          <w:spacing w:val="-2"/>
        </w:rPr>
        <w:softHyphen/>
        <w:t>bär att det skiljeförfarande som föreslås ska baseras på ett särskilt avtal mellan de för</w:t>
      </w:r>
      <w:r>
        <w:rPr>
          <w:spacing w:val="-2"/>
        </w:rPr>
        <w:softHyphen/>
      </w:r>
      <w:r w:rsidRPr="00F374BA">
        <w:rPr>
          <w:spacing w:val="-2"/>
        </w:rPr>
        <w:t xml:space="preserve">handlande parterna. </w:t>
      </w:r>
    </w:p>
    <w:p w14:paraId="58D7310F" w14:textId="77777777" w:rsidR="005D460B" w:rsidRPr="00F374BA" w:rsidRDefault="00D32DA9" w:rsidP="005D460B">
      <w:pPr>
        <w:pStyle w:val="Brdtextmedindrag"/>
        <w:rPr>
          <w:spacing w:val="-2"/>
        </w:rPr>
      </w:pPr>
      <w:r w:rsidRPr="00F374BA">
        <w:rPr>
          <w:spacing w:val="-2"/>
        </w:rPr>
        <w:t xml:space="preserve">I uppdraget har inte ingått att lämna förslag på någon materiell regel om hur de årliga ändringarna av hyrorna ska bestämmas. </w:t>
      </w:r>
    </w:p>
    <w:p w14:paraId="5281EFBA" w14:textId="77777777" w:rsidR="005D460B" w:rsidRPr="00F374BA" w:rsidRDefault="00D32DA9" w:rsidP="005D460B">
      <w:pPr>
        <w:pStyle w:val="Brdtextmedindrag"/>
        <w:rPr>
          <w:spacing w:val="-2"/>
        </w:rPr>
      </w:pPr>
      <w:r w:rsidRPr="00F374BA">
        <w:rPr>
          <w:spacing w:val="-2"/>
        </w:rPr>
        <w:t>Uppdraget har också omfattat att utreda och föreslå lämpliga tidsfrister för hyresförhandlingarna och ekonomiska sanktioner om en tidsfrist inte följs.</w:t>
      </w:r>
    </w:p>
    <w:p w14:paraId="5DD6A642" w14:textId="77777777" w:rsidR="005D460B" w:rsidRPr="00F374BA" w:rsidRDefault="00D32DA9" w:rsidP="005D460B">
      <w:pPr>
        <w:pStyle w:val="Brdtextmedindrag"/>
        <w:rPr>
          <w:spacing w:val="-2"/>
        </w:rPr>
      </w:pPr>
      <w:r w:rsidRPr="00F374BA">
        <w:rPr>
          <w:spacing w:val="-2"/>
        </w:rPr>
        <w:t>Utredaren har genomfört uppdraget i nära dialog med de tre stora orga</w:t>
      </w:r>
      <w:r w:rsidRPr="00F374BA">
        <w:rPr>
          <w:spacing w:val="-2"/>
        </w:rPr>
        <w:softHyphen/>
        <w:t>ni</w:t>
      </w:r>
      <w:r>
        <w:rPr>
          <w:spacing w:val="-2"/>
        </w:rPr>
        <w:softHyphen/>
      </w:r>
      <w:r w:rsidRPr="00F374BA">
        <w:rPr>
          <w:spacing w:val="-2"/>
        </w:rPr>
        <w:t>sationerna på bostadshyresmarknaden, dvs. Hyresgästföreningen Riks</w:t>
      </w:r>
      <w:r w:rsidRPr="00F374BA">
        <w:rPr>
          <w:spacing w:val="-2"/>
        </w:rPr>
        <w:softHyphen/>
        <w:t>för</w:t>
      </w:r>
      <w:r>
        <w:rPr>
          <w:spacing w:val="-2"/>
        </w:rPr>
        <w:softHyphen/>
      </w:r>
      <w:r w:rsidRPr="00F374BA">
        <w:rPr>
          <w:spacing w:val="-2"/>
        </w:rPr>
        <w:t>bundet, Sveriges Allmännytta och Fastighetsägarna Sverige. Samtliga dessa organisationer har ansett att det bör finnas ett oberoende tvistlös</w:t>
      </w:r>
      <w:r w:rsidRPr="00F374BA">
        <w:rPr>
          <w:spacing w:val="-2"/>
        </w:rPr>
        <w:softHyphen/>
        <w:t>nings</w:t>
      </w:r>
      <w:r>
        <w:rPr>
          <w:spacing w:val="-2"/>
        </w:rPr>
        <w:softHyphen/>
      </w:r>
      <w:r w:rsidRPr="00F374BA">
        <w:rPr>
          <w:spacing w:val="-2"/>
        </w:rPr>
        <w:t>för</w:t>
      </w:r>
      <w:r>
        <w:rPr>
          <w:spacing w:val="-2"/>
        </w:rPr>
        <w:softHyphen/>
      </w:r>
      <w:r w:rsidRPr="00F374BA">
        <w:rPr>
          <w:spacing w:val="-2"/>
        </w:rPr>
        <w:t>farande för tvister som gäller de årliga hyresförhandlingarna. Organisa</w:t>
      </w:r>
      <w:r>
        <w:rPr>
          <w:spacing w:val="-2"/>
        </w:rPr>
        <w:softHyphen/>
      </w:r>
      <w:r w:rsidRPr="00F374BA">
        <w:rPr>
          <w:spacing w:val="-2"/>
        </w:rPr>
        <w:t>tio</w:t>
      </w:r>
      <w:r>
        <w:rPr>
          <w:spacing w:val="-2"/>
        </w:rPr>
        <w:softHyphen/>
      </w:r>
      <w:r w:rsidRPr="00F374BA">
        <w:rPr>
          <w:spacing w:val="-2"/>
        </w:rPr>
        <w:t>nerna har olika uppfattningar om hur tvistlösningsförfarandet bör vara ut</w:t>
      </w:r>
      <w:r>
        <w:rPr>
          <w:spacing w:val="-2"/>
        </w:rPr>
        <w:softHyphen/>
      </w:r>
      <w:r w:rsidRPr="00F374BA">
        <w:rPr>
          <w:spacing w:val="-2"/>
        </w:rPr>
        <w:t>format. Utredaren har vid utformningen av förslagen utgått från de ramar som direktiven för uppdraget innebär. Utredaren har strävat efter att lämna ett förslag som utgör en rimlig avvägning mellan de synpunkter som organi</w:t>
      </w:r>
      <w:r>
        <w:rPr>
          <w:spacing w:val="-2"/>
        </w:rPr>
        <w:softHyphen/>
      </w:r>
      <w:r w:rsidRPr="00F374BA">
        <w:rPr>
          <w:spacing w:val="-2"/>
        </w:rPr>
        <w:t>sa</w:t>
      </w:r>
      <w:r>
        <w:rPr>
          <w:spacing w:val="-2"/>
        </w:rPr>
        <w:softHyphen/>
      </w:r>
      <w:r w:rsidRPr="00F374BA">
        <w:rPr>
          <w:spacing w:val="-2"/>
        </w:rPr>
        <w:t xml:space="preserve">tionerna har fört fram. </w:t>
      </w:r>
    </w:p>
    <w:p w14:paraId="0EB51D34" w14:textId="77777777" w:rsidR="005D460B" w:rsidRPr="00F374BA" w:rsidRDefault="00D32DA9" w:rsidP="005D460B">
      <w:pPr>
        <w:pStyle w:val="Brdtextmedindrag"/>
        <w:rPr>
          <w:spacing w:val="-2"/>
        </w:rPr>
      </w:pPr>
      <w:r w:rsidRPr="00F374BA">
        <w:rPr>
          <w:spacing w:val="-2"/>
        </w:rPr>
        <w:t xml:space="preserve">I det följande sammanfattas de viktigaste bedömningarna och förslagen. </w:t>
      </w:r>
    </w:p>
    <w:p w14:paraId="552E0498" w14:textId="77777777" w:rsidR="005D460B" w:rsidRPr="00F374BA" w:rsidRDefault="00D32DA9" w:rsidP="005D460B">
      <w:pPr>
        <w:pStyle w:val="Rubrik2utannumrering"/>
        <w:spacing w:before="440"/>
        <w:rPr>
          <w:spacing w:val="-2"/>
        </w:rPr>
      </w:pPr>
      <w:r w:rsidRPr="00F374BA">
        <w:rPr>
          <w:spacing w:val="-2"/>
        </w:rPr>
        <w:t>Ett oberoende tvistlösningsorgan för de årliga hyresförhandlingarna</w:t>
      </w:r>
    </w:p>
    <w:p w14:paraId="6173179B" w14:textId="77777777" w:rsidR="005D460B" w:rsidRPr="00F374BA" w:rsidRDefault="00D32DA9" w:rsidP="005D460B">
      <w:pPr>
        <w:pStyle w:val="Rubrik5utannumrering"/>
        <w:spacing w:before="0"/>
        <w:rPr>
          <w:spacing w:val="-2"/>
        </w:rPr>
      </w:pPr>
      <w:r w:rsidRPr="00F374BA">
        <w:rPr>
          <w:spacing w:val="-2"/>
        </w:rPr>
        <w:t>Bakgrund</w:t>
      </w:r>
    </w:p>
    <w:p w14:paraId="175D6DBA" w14:textId="77777777" w:rsidR="005D460B" w:rsidRPr="00F374BA" w:rsidRDefault="00D32DA9" w:rsidP="005D460B">
      <w:pPr>
        <w:pStyle w:val="Brdtextmedindrag"/>
        <w:ind w:firstLine="0"/>
        <w:rPr>
          <w:spacing w:val="-2"/>
        </w:rPr>
      </w:pPr>
      <w:r w:rsidRPr="00F374BA">
        <w:rPr>
          <w:spacing w:val="-2"/>
        </w:rPr>
        <w:t>Bestämmelser om hyra finns i 12 kap. jordabalken (i fortsättningen be</w:t>
      </w:r>
      <w:r w:rsidRPr="00F374BA">
        <w:rPr>
          <w:spacing w:val="-2"/>
        </w:rPr>
        <w:softHyphen/>
        <w:t>nämnd hyreslagen) och hyresförhandlingslagen (1978:304). I hyreslagen regleras förhållandet mellan en hyresvärd och en hyresgäst. I hyresför</w:t>
      </w:r>
      <w:r w:rsidRPr="00F374BA">
        <w:rPr>
          <w:spacing w:val="-2"/>
        </w:rPr>
        <w:softHyphen/>
        <w:t xml:space="preserve">handlingslagen finns bestämmelser om kollektiva hyresförhandlingar. </w:t>
      </w:r>
    </w:p>
    <w:p w14:paraId="764738EE" w14:textId="77777777" w:rsidR="005D460B" w:rsidRPr="00F374BA" w:rsidRDefault="00D32DA9" w:rsidP="005D460B">
      <w:pPr>
        <w:pStyle w:val="Brdtextmedindrag"/>
        <w:rPr>
          <w:spacing w:val="-2"/>
        </w:rPr>
      </w:pPr>
      <w:r w:rsidRPr="00F374BA">
        <w:rPr>
          <w:spacing w:val="-2"/>
        </w:rPr>
        <w:t>De kollektiva hyresförhandlingarna förs på grundval av en förhandlings</w:t>
      </w:r>
      <w:r w:rsidRPr="00F374BA">
        <w:rPr>
          <w:spacing w:val="-2"/>
        </w:rPr>
        <w:softHyphen/>
        <w:t>ordning. En förhandlingsordning ingås mellan en hyresvärd, eller en hyres</w:t>
      </w:r>
      <w:r w:rsidRPr="00F374BA">
        <w:rPr>
          <w:spacing w:val="-2"/>
        </w:rPr>
        <w:softHyphen/>
        <w:t>värd och en organisation av fastighetsägare, och en organisation av hyres</w:t>
      </w:r>
      <w:r>
        <w:rPr>
          <w:spacing w:val="-2"/>
        </w:rPr>
        <w:softHyphen/>
      </w:r>
      <w:r w:rsidRPr="00F374BA">
        <w:rPr>
          <w:spacing w:val="-2"/>
        </w:rPr>
        <w:t>gäs</w:t>
      </w:r>
      <w:r>
        <w:rPr>
          <w:spacing w:val="-2"/>
        </w:rPr>
        <w:softHyphen/>
      </w:r>
      <w:r w:rsidRPr="00F374BA">
        <w:rPr>
          <w:spacing w:val="-2"/>
        </w:rPr>
        <w:t>ter. De flesta hyreslägenheter omfattas av en förhandlings</w:t>
      </w:r>
      <w:r w:rsidRPr="00F374BA">
        <w:rPr>
          <w:spacing w:val="-2"/>
        </w:rPr>
        <w:softHyphen/>
        <w:t>ord</w:t>
      </w:r>
      <w:r w:rsidRPr="00F374BA">
        <w:rPr>
          <w:spacing w:val="-2"/>
        </w:rPr>
        <w:softHyphen/>
        <w:t>ning. Hyres</w:t>
      </w:r>
      <w:r>
        <w:rPr>
          <w:spacing w:val="-2"/>
        </w:rPr>
        <w:softHyphen/>
      </w:r>
      <w:r w:rsidRPr="00F374BA">
        <w:rPr>
          <w:spacing w:val="-2"/>
        </w:rPr>
        <w:t>gäster, vars hyresavtal hänvisar till en förhandlingsordning, blir bund</w:t>
      </w:r>
      <w:r>
        <w:rPr>
          <w:spacing w:val="-2"/>
        </w:rPr>
        <w:softHyphen/>
      </w:r>
      <w:r w:rsidRPr="00F374BA">
        <w:rPr>
          <w:spacing w:val="-2"/>
        </w:rPr>
        <w:t>na av de förhandlingsöverenskommelser om hyra som parterna till avtal om förhandlingsordning träffar på grundval av en förhandlings</w:t>
      </w:r>
      <w:r w:rsidRPr="00F374BA">
        <w:rPr>
          <w:spacing w:val="-2"/>
        </w:rPr>
        <w:softHyphen/>
        <w:t xml:space="preserve">ordning. </w:t>
      </w:r>
    </w:p>
    <w:p w14:paraId="256003CA" w14:textId="77777777" w:rsidR="005D460B" w:rsidRPr="00F374BA" w:rsidRDefault="00D32DA9" w:rsidP="005D460B">
      <w:pPr>
        <w:pStyle w:val="Brdtextmedindrag"/>
        <w:rPr>
          <w:spacing w:val="-2"/>
        </w:rPr>
      </w:pPr>
      <w:r w:rsidRPr="00F374BA">
        <w:rPr>
          <w:spacing w:val="-2"/>
        </w:rPr>
        <w:t xml:space="preserve">De kollektiva hyresförhandlingarna kan avse olika frågor, bland annat justering av hyresnivån på orten. Dessa förhandlingar kallas ofta för </w:t>
      </w:r>
      <w:r w:rsidRPr="00F374BA">
        <w:rPr>
          <w:i/>
          <w:iCs/>
          <w:spacing w:val="-2"/>
        </w:rPr>
        <w:t>de årli</w:t>
      </w:r>
      <w:r w:rsidRPr="00F374BA">
        <w:rPr>
          <w:i/>
          <w:iCs/>
          <w:spacing w:val="-2"/>
        </w:rPr>
        <w:softHyphen/>
        <w:t>ga hyresförhandlingarna</w:t>
      </w:r>
      <w:r w:rsidRPr="00F374BA">
        <w:rPr>
          <w:spacing w:val="-2"/>
        </w:rPr>
        <w:t xml:space="preserve"> och förs återkommande, men inte alltid år</w:t>
      </w:r>
      <w:r w:rsidRPr="00F374BA">
        <w:rPr>
          <w:spacing w:val="-2"/>
        </w:rPr>
        <w:softHyphen/>
        <w:t>ligen.</w:t>
      </w:r>
    </w:p>
    <w:p w14:paraId="6F7E23A3" w14:textId="77777777" w:rsidR="005D460B" w:rsidRPr="00F374BA" w:rsidRDefault="00D32DA9" w:rsidP="005D460B">
      <w:pPr>
        <w:pStyle w:val="Brdtextmedindrag"/>
        <w:rPr>
          <w:spacing w:val="-2"/>
        </w:rPr>
      </w:pPr>
      <w:r w:rsidRPr="00F374BA">
        <w:rPr>
          <w:spacing w:val="-2"/>
        </w:rPr>
        <w:t>Bruksvärdessystemet är benämningen på det regelsystem som en hyres</w:t>
      </w:r>
      <w:r w:rsidRPr="00F374BA">
        <w:rPr>
          <w:spacing w:val="-2"/>
        </w:rPr>
        <w:softHyphen/>
        <w:t>nämnd tillämpar vid prövning av hyrans storlek (55 § hyreslagen). Bruks</w:t>
      </w:r>
      <w:r w:rsidRPr="00F374BA">
        <w:rPr>
          <w:spacing w:val="-2"/>
        </w:rPr>
        <w:softHyphen/>
        <w:t>värdessystemet hanterar endast relationen mellan hyror för likvärdiga lägen</w:t>
      </w:r>
      <w:r>
        <w:rPr>
          <w:spacing w:val="-2"/>
        </w:rPr>
        <w:softHyphen/>
      </w:r>
      <w:r w:rsidRPr="00F374BA">
        <w:rPr>
          <w:spacing w:val="-2"/>
        </w:rPr>
        <w:t>heter. Systemet hanterar inte hur hyrorna ska utvecklas över tid. Det sker i stället genom de årliga hyresförhandlingarna, som framförallt syftar till att justera hyresnivåerna med hänsyn till den ekonomiska utvecklingen.</w:t>
      </w:r>
    </w:p>
    <w:p w14:paraId="552A1A73" w14:textId="77777777" w:rsidR="005D460B" w:rsidRPr="00F374BA" w:rsidRDefault="00D32DA9" w:rsidP="005D460B">
      <w:pPr>
        <w:pStyle w:val="Brdtextmedindrag"/>
        <w:rPr>
          <w:spacing w:val="-2"/>
        </w:rPr>
      </w:pPr>
      <w:r w:rsidRPr="00F374BA">
        <w:rPr>
          <w:spacing w:val="-2"/>
        </w:rPr>
        <w:t>Fram tills 2011 var hyrorna för det kommunala bostadsbeståndet norme</w:t>
      </w:r>
      <w:r w:rsidRPr="00F374BA">
        <w:rPr>
          <w:spacing w:val="-2"/>
        </w:rPr>
        <w:softHyphen/>
        <w:t>rande för hyrorna i det privata beståndet. De kommunala bostadsbolagen skulle drivas efter en självkostnadsprincip. De årliga hyresändringarna i det kommunala beståndet bestämdes då, något förenklat, av bostadsföre</w:t>
      </w:r>
      <w:r w:rsidRPr="00F374BA">
        <w:rPr>
          <w:spacing w:val="-2"/>
        </w:rPr>
        <w:softHyphen/>
        <w:t>tagets behov av kostnadstäckning. De privata aktörerna erbjöds i allmänhet samma hyreshöjningar som det kommunala företaget på orten. Efter 2011 är de kommunala bostadsföretagens hyror inte ensamt hyresnormerande och för</w:t>
      </w:r>
      <w:r>
        <w:rPr>
          <w:spacing w:val="-2"/>
        </w:rPr>
        <w:softHyphen/>
      </w:r>
      <w:r w:rsidRPr="00F374BA">
        <w:rPr>
          <w:spacing w:val="-2"/>
        </w:rPr>
        <w:t>budet mot att de drivs i vinstsyfte är borttaget. I stället har det an</w:t>
      </w:r>
      <w:r w:rsidRPr="00F374BA">
        <w:rPr>
          <w:spacing w:val="-2"/>
        </w:rPr>
        <w:softHyphen/>
        <w:t>getts i lag</w:t>
      </w:r>
      <w:r>
        <w:rPr>
          <w:spacing w:val="-2"/>
        </w:rPr>
        <w:softHyphen/>
      </w:r>
      <w:r w:rsidRPr="00F374BA">
        <w:rPr>
          <w:spacing w:val="-2"/>
        </w:rPr>
        <w:t>stift</w:t>
      </w:r>
      <w:r>
        <w:rPr>
          <w:spacing w:val="-2"/>
        </w:rPr>
        <w:softHyphen/>
      </w:r>
      <w:r w:rsidRPr="00F374BA">
        <w:rPr>
          <w:spacing w:val="-2"/>
        </w:rPr>
        <w:t>ningen att de kommunala bostadsaktiebolagen ska drivas enligt affärs</w:t>
      </w:r>
      <w:r>
        <w:rPr>
          <w:spacing w:val="-2"/>
        </w:rPr>
        <w:softHyphen/>
      </w:r>
      <w:r w:rsidRPr="00F374BA">
        <w:rPr>
          <w:spacing w:val="-2"/>
        </w:rPr>
        <w:t>mässiga principer. Det har dock inte angetts vad detta innebär i praktiken för de årliga hyresförhandlingarna. Efter reformen 2011 finns det alltså ingen reglering om syftet med de årliga hyresändringarna eller utifrån vilka krite</w:t>
      </w:r>
      <w:r>
        <w:rPr>
          <w:spacing w:val="-2"/>
        </w:rPr>
        <w:softHyphen/>
      </w:r>
      <w:r w:rsidRPr="00F374BA">
        <w:rPr>
          <w:spacing w:val="-2"/>
        </w:rPr>
        <w:t xml:space="preserve">rier sådana ska ske. </w:t>
      </w:r>
    </w:p>
    <w:p w14:paraId="4B459FE5" w14:textId="77777777" w:rsidR="005D460B" w:rsidRPr="00F374BA" w:rsidRDefault="00D32DA9" w:rsidP="005D460B">
      <w:pPr>
        <w:pStyle w:val="Brdtextmedindrag"/>
        <w:rPr>
          <w:spacing w:val="-2"/>
        </w:rPr>
      </w:pPr>
      <w:r w:rsidRPr="00F374BA">
        <w:rPr>
          <w:spacing w:val="-2"/>
        </w:rPr>
        <w:t>Det finns inte heller några regler om att en part har rätt att få hyran an</w:t>
      </w:r>
      <w:r w:rsidRPr="00F374BA">
        <w:rPr>
          <w:spacing w:val="-2"/>
        </w:rPr>
        <w:softHyphen/>
        <w:t>passad efter den ekonomiska utvecklingen i samhället eller att denna fråga kan prövas av hyresnämnden. Sedan reformen 2011 saknas det också möj</w:t>
      </w:r>
      <w:r>
        <w:rPr>
          <w:spacing w:val="-2"/>
        </w:rPr>
        <w:softHyphen/>
      </w:r>
      <w:r w:rsidRPr="00F374BA">
        <w:rPr>
          <w:spacing w:val="-2"/>
        </w:rPr>
        <w:t>lighet för en hyresnämnd eller domstol att i en bruksvärdestvist beakta hyres</w:t>
      </w:r>
      <w:r>
        <w:rPr>
          <w:spacing w:val="-2"/>
        </w:rPr>
        <w:softHyphen/>
      </w:r>
      <w:r w:rsidRPr="00F374BA">
        <w:rPr>
          <w:spacing w:val="-2"/>
        </w:rPr>
        <w:t>värdens kostnadsutveckling (se rättsfallet RH 2015:18).</w:t>
      </w:r>
    </w:p>
    <w:p w14:paraId="4913E02B" w14:textId="77777777" w:rsidR="005D460B" w:rsidRPr="00F374BA" w:rsidRDefault="00D32DA9" w:rsidP="005D460B">
      <w:pPr>
        <w:pStyle w:val="Rubrik5utannumrering"/>
        <w:rPr>
          <w:spacing w:val="-2"/>
        </w:rPr>
      </w:pPr>
      <w:r w:rsidRPr="00F374BA">
        <w:rPr>
          <w:spacing w:val="-2"/>
        </w:rPr>
        <w:t>Problem</w:t>
      </w:r>
    </w:p>
    <w:p w14:paraId="1A8BB282" w14:textId="77777777" w:rsidR="005D460B" w:rsidRPr="00F374BA" w:rsidRDefault="00D32DA9" w:rsidP="005D460B">
      <w:pPr>
        <w:pStyle w:val="Brdtextmedindrag"/>
        <w:ind w:firstLine="0"/>
        <w:rPr>
          <w:spacing w:val="-2"/>
        </w:rPr>
      </w:pPr>
      <w:r w:rsidRPr="00F374BA">
        <w:rPr>
          <w:spacing w:val="-2"/>
        </w:rPr>
        <w:t>Utredaren har identifierat ett flertal problem vid de årliga hyresförhand</w:t>
      </w:r>
      <w:r w:rsidRPr="00F374BA">
        <w:rPr>
          <w:spacing w:val="-2"/>
        </w:rPr>
        <w:softHyphen/>
        <w:t xml:space="preserve">lingarna som kan sammanfattas i följande punkter. </w:t>
      </w:r>
    </w:p>
    <w:p w14:paraId="7C4BD361" w14:textId="77777777" w:rsidR="005D460B" w:rsidRPr="00F374BA" w:rsidRDefault="00D32DA9" w:rsidP="005D460B">
      <w:pPr>
        <w:pStyle w:val="Brdtextmedindrag"/>
        <w:rPr>
          <w:spacing w:val="-2"/>
        </w:rPr>
      </w:pPr>
      <w:r w:rsidRPr="00F374BA">
        <w:rPr>
          <w:spacing w:val="-2"/>
        </w:rPr>
        <w:t>Efter 2011 års reform är det oklart vad de årliga hyresförhandlingarna syf</w:t>
      </w:r>
      <w:r w:rsidRPr="00F374BA">
        <w:rPr>
          <w:spacing w:val="-2"/>
        </w:rPr>
        <w:softHyphen/>
        <w:t>tar till och vilka kriterier förhandlingarna ska utgå från, vilket leder till ut</w:t>
      </w:r>
      <w:r w:rsidRPr="00F374BA">
        <w:rPr>
          <w:spacing w:val="-2"/>
        </w:rPr>
        <w:softHyphen/>
        <w:t>dragna förhandlingar och svårigheter för parterna att komma överens.</w:t>
      </w:r>
    </w:p>
    <w:p w14:paraId="03F92C40" w14:textId="77777777" w:rsidR="005D460B" w:rsidRPr="00F374BA" w:rsidRDefault="00D32DA9" w:rsidP="005D460B">
      <w:pPr>
        <w:pStyle w:val="Brdtextmedindrag"/>
        <w:rPr>
          <w:spacing w:val="-2"/>
        </w:rPr>
      </w:pPr>
      <w:r w:rsidRPr="00F374BA">
        <w:rPr>
          <w:spacing w:val="-2"/>
        </w:rPr>
        <w:t>Det finns en obalans mellan parterna; hyresgästföreningen har i praktiken en form av vetorätt mot hyreshöjningar och hyresvärden en motsvarande veto</w:t>
      </w:r>
      <w:r>
        <w:rPr>
          <w:spacing w:val="-2"/>
        </w:rPr>
        <w:softHyphen/>
      </w:r>
      <w:r w:rsidRPr="00F374BA">
        <w:rPr>
          <w:spacing w:val="-2"/>
        </w:rPr>
        <w:t>rätt mot hyressänkningar.</w:t>
      </w:r>
    </w:p>
    <w:p w14:paraId="0923380B" w14:textId="77777777" w:rsidR="005D460B" w:rsidRPr="00F374BA" w:rsidRDefault="00D32DA9" w:rsidP="005D460B">
      <w:pPr>
        <w:pStyle w:val="Brdtextmedindrag"/>
        <w:rPr>
          <w:spacing w:val="-2"/>
        </w:rPr>
      </w:pPr>
      <w:r w:rsidRPr="00F374BA">
        <w:rPr>
          <w:spacing w:val="-2"/>
        </w:rPr>
        <w:t xml:space="preserve">Parterna saknar möjlighet att vidta stridsåtgärder mot varandra. </w:t>
      </w:r>
    </w:p>
    <w:p w14:paraId="2729B898" w14:textId="77777777" w:rsidR="005D460B" w:rsidRPr="00F374BA" w:rsidRDefault="00D32DA9" w:rsidP="005D460B">
      <w:pPr>
        <w:pStyle w:val="Brdtextmedindrag"/>
        <w:rPr>
          <w:spacing w:val="-2"/>
        </w:rPr>
      </w:pPr>
      <w:r w:rsidRPr="00F374BA">
        <w:rPr>
          <w:spacing w:val="-2"/>
        </w:rPr>
        <w:t xml:space="preserve">Det saknas en lagfäst tvistlösningsmekanism när parterna inte kommer överens vid de årliga hyresförhandlingarna, vilket befäster obalansen mellan dem. </w:t>
      </w:r>
    </w:p>
    <w:p w14:paraId="069B5459" w14:textId="77777777" w:rsidR="005D460B" w:rsidRPr="00F374BA" w:rsidRDefault="00D32DA9" w:rsidP="005D460B">
      <w:pPr>
        <w:pStyle w:val="Brdtextmedindrag"/>
        <w:rPr>
          <w:spacing w:val="-2"/>
        </w:rPr>
      </w:pPr>
      <w:r w:rsidRPr="00F374BA">
        <w:rPr>
          <w:spacing w:val="-2"/>
        </w:rPr>
        <w:t>Aktörerna i det lägenhetsbestånd som ägs av kommunala allmännyttiga bostads</w:t>
      </w:r>
      <w:r w:rsidRPr="00F374BA">
        <w:rPr>
          <w:spacing w:val="-2"/>
        </w:rPr>
        <w:softHyphen/>
        <w:t>företag, har avtalsvägen skapat ett eget tvistlösningsorgan, Hyres</w:t>
      </w:r>
      <w:r w:rsidRPr="00F374BA">
        <w:rPr>
          <w:spacing w:val="-2"/>
        </w:rPr>
        <w:softHyphen/>
        <w:t>marknads</w:t>
      </w:r>
      <w:r w:rsidRPr="00F374BA">
        <w:rPr>
          <w:spacing w:val="-2"/>
        </w:rPr>
        <w:softHyphen/>
        <w:t>kommittén, som avgör tvister som gäller de åriga hyresförhand</w:t>
      </w:r>
      <w:r w:rsidRPr="00F374BA">
        <w:rPr>
          <w:spacing w:val="-2"/>
        </w:rPr>
        <w:softHyphen/>
        <w:t>lingarna. Härigenom har aktörerna i det allmännyttiga beståndet skapat en form av balans mellan sig. För det privata beståndet saknas ett motsva</w:t>
      </w:r>
      <w:r w:rsidRPr="00F374BA">
        <w:rPr>
          <w:spacing w:val="-2"/>
        </w:rPr>
        <w:softHyphen/>
        <w:t>ran</w:t>
      </w:r>
      <w:r w:rsidRPr="00F374BA">
        <w:rPr>
          <w:spacing w:val="-2"/>
        </w:rPr>
        <w:softHyphen/>
        <w:t xml:space="preserve">de tvistlösningsorgan. </w:t>
      </w:r>
    </w:p>
    <w:p w14:paraId="0FFF857E" w14:textId="77777777" w:rsidR="005D460B" w:rsidRPr="00F374BA" w:rsidRDefault="00D32DA9" w:rsidP="005D460B">
      <w:pPr>
        <w:pStyle w:val="Brdtextmedindrag"/>
        <w:rPr>
          <w:spacing w:val="-2"/>
        </w:rPr>
      </w:pPr>
      <w:r w:rsidRPr="00F374BA">
        <w:rPr>
          <w:spacing w:val="-2"/>
        </w:rPr>
        <w:t>Avsaknaden av ett tvistlösningsorgan för det privata beståndet leder till att de årliga hyresförhandlingarna blir konfliktfyllda och utdragna, vilket med</w:t>
      </w:r>
      <w:r>
        <w:rPr>
          <w:spacing w:val="-2"/>
        </w:rPr>
        <w:softHyphen/>
      </w:r>
      <w:r w:rsidRPr="00F374BA">
        <w:rPr>
          <w:spacing w:val="-2"/>
        </w:rPr>
        <w:t>för kostnader för parterna och risk för retroaktiva hyreshöjningar, vilket är till nackdel för hyresgäster och hyresvärdar.</w:t>
      </w:r>
    </w:p>
    <w:p w14:paraId="58B0FE3A" w14:textId="77777777" w:rsidR="005D460B" w:rsidRPr="00F374BA" w:rsidRDefault="00D32DA9" w:rsidP="005D460B">
      <w:pPr>
        <w:pStyle w:val="Rubrik5utannumrering"/>
        <w:rPr>
          <w:spacing w:val="-2"/>
        </w:rPr>
      </w:pPr>
      <w:r w:rsidRPr="00F374BA">
        <w:rPr>
          <w:spacing w:val="-2"/>
        </w:rPr>
        <w:t xml:space="preserve">Förslag </w:t>
      </w:r>
    </w:p>
    <w:p w14:paraId="1915CD8A" w14:textId="77777777" w:rsidR="005D460B" w:rsidRPr="00F374BA" w:rsidRDefault="00D32DA9" w:rsidP="005D460B">
      <w:pPr>
        <w:pStyle w:val="Brdtextmedindrag"/>
        <w:ind w:firstLine="0"/>
        <w:rPr>
          <w:spacing w:val="-2"/>
        </w:rPr>
      </w:pPr>
      <w:r w:rsidRPr="00F374BA">
        <w:rPr>
          <w:spacing w:val="-2"/>
        </w:rPr>
        <w:t>Utredarens förslag syftar till att effektivisera de kollektiva hyresförhand</w:t>
      </w:r>
      <w:r w:rsidRPr="00F374BA">
        <w:rPr>
          <w:spacing w:val="-2"/>
        </w:rPr>
        <w:softHyphen/>
        <w:t xml:space="preserve">lingarna och skapa en bättre balans mellan de förhandlande parterna. </w:t>
      </w:r>
    </w:p>
    <w:p w14:paraId="747AF222" w14:textId="77777777" w:rsidR="005D460B" w:rsidRPr="00F374BA" w:rsidRDefault="00D32DA9" w:rsidP="005D460B">
      <w:pPr>
        <w:pStyle w:val="Brdtextmedindrag"/>
        <w:rPr>
          <w:spacing w:val="-2"/>
        </w:rPr>
      </w:pPr>
      <w:r w:rsidRPr="00F374BA">
        <w:rPr>
          <w:spacing w:val="-2"/>
        </w:rPr>
        <w:t xml:space="preserve">Utredaren föreslår att det införs ett oberoende tvistlösningsförfarande för de årliga hyresförhandlingarna. Om parterna inte kommer överens om den årliga hyresändringen, ska hyresnämnden på en parts begäran utse en </w:t>
      </w:r>
      <w:r w:rsidRPr="00F374BA">
        <w:rPr>
          <w:i/>
          <w:iCs/>
          <w:spacing w:val="-2"/>
        </w:rPr>
        <w:t>sär</w:t>
      </w:r>
      <w:r>
        <w:rPr>
          <w:i/>
          <w:iCs/>
          <w:spacing w:val="-2"/>
        </w:rPr>
        <w:softHyphen/>
      </w:r>
      <w:r w:rsidRPr="00F374BA">
        <w:rPr>
          <w:i/>
          <w:iCs/>
          <w:spacing w:val="-2"/>
        </w:rPr>
        <w:t>skild skiljeman</w:t>
      </w:r>
      <w:r w:rsidRPr="00F374BA">
        <w:rPr>
          <w:spacing w:val="-2"/>
        </w:rPr>
        <w:t xml:space="preserve"> som ska avgöra tvisten.</w:t>
      </w:r>
    </w:p>
    <w:p w14:paraId="2BA7FBBD" w14:textId="77777777" w:rsidR="005D460B" w:rsidRPr="00F374BA" w:rsidRDefault="00D32DA9" w:rsidP="005D460B">
      <w:pPr>
        <w:pStyle w:val="Brdtextmedindrag"/>
        <w:rPr>
          <w:spacing w:val="-2"/>
        </w:rPr>
      </w:pPr>
      <w:r w:rsidRPr="00F374BA">
        <w:rPr>
          <w:spacing w:val="-2"/>
        </w:rPr>
        <w:t>Den föreslagna tvistlösningen förutsätter att parterna har i en förhand</w:t>
      </w:r>
      <w:r w:rsidRPr="00F374BA">
        <w:rPr>
          <w:spacing w:val="-2"/>
        </w:rPr>
        <w:softHyphen/>
        <w:t>lings</w:t>
      </w:r>
      <w:r w:rsidRPr="00F374BA">
        <w:rPr>
          <w:spacing w:val="-2"/>
        </w:rPr>
        <w:softHyphen/>
        <w:t xml:space="preserve">ordning avtalat om tvistlösningen. Om parterna inte ingår ett avtal om att tillämpa tvistlösningen, kommer den nuvarande ordningen att fortsätta gälla. Förslaget hindrar inte att Hyresmarknadskommittén kan fortsätta vara tvistlösningsorgan för det allmännyttiga lägenhetsbeståndet. </w:t>
      </w:r>
    </w:p>
    <w:p w14:paraId="66713F06" w14:textId="77777777" w:rsidR="005D460B" w:rsidRPr="00F374BA" w:rsidRDefault="00D32DA9" w:rsidP="005D460B">
      <w:pPr>
        <w:pStyle w:val="Brdtextmedindrag"/>
        <w:rPr>
          <w:spacing w:val="-2"/>
        </w:rPr>
      </w:pPr>
      <w:r w:rsidRPr="00F374BA">
        <w:rPr>
          <w:spacing w:val="-2"/>
        </w:rPr>
        <w:t>Enligt förslaget kan en part till avtalet om förhandlingsordning vända sig till hyresnämnden och begära att hyresnämnden utser en särskild skilje</w:t>
      </w:r>
      <w:r w:rsidRPr="00F374BA">
        <w:rPr>
          <w:spacing w:val="-2"/>
        </w:rPr>
        <w:softHyphen/>
        <w:t>man tidigast tre och senast fyra månader efter det att framställningen om för</w:t>
      </w:r>
      <w:r w:rsidRPr="00F374BA">
        <w:rPr>
          <w:spacing w:val="-2"/>
        </w:rPr>
        <w:softHyphen/>
        <w:t>handling lämnats. På så sätt införs en tidsgräns för hur länge de årliga hyres</w:t>
      </w:r>
      <w:r w:rsidRPr="00F374BA">
        <w:rPr>
          <w:spacing w:val="-2"/>
        </w:rPr>
        <w:softHyphen/>
        <w:t>förhandlingarna kan pågå, samtidigt som parterna ges ordentligt med tid att förhandla om hyresändringen. Båda parter har möjlighet men ingen skyl</w:t>
      </w:r>
      <w:r>
        <w:rPr>
          <w:spacing w:val="-2"/>
        </w:rPr>
        <w:softHyphen/>
      </w:r>
      <w:r w:rsidRPr="00F374BA">
        <w:rPr>
          <w:spacing w:val="-2"/>
        </w:rPr>
        <w:t>dig</w:t>
      </w:r>
      <w:r>
        <w:rPr>
          <w:spacing w:val="-2"/>
        </w:rPr>
        <w:softHyphen/>
      </w:r>
      <w:r w:rsidRPr="00F374BA">
        <w:rPr>
          <w:spacing w:val="-2"/>
        </w:rPr>
        <w:t>het att efter tre månaders förhandling vända sig till hyresnämnden och begä</w:t>
      </w:r>
      <w:r>
        <w:rPr>
          <w:spacing w:val="-2"/>
        </w:rPr>
        <w:softHyphen/>
      </w:r>
      <w:r w:rsidRPr="00F374BA">
        <w:rPr>
          <w:spacing w:val="-2"/>
        </w:rPr>
        <w:t xml:space="preserve">ra att en särskild skiljeman utses. Förslaget innebär därmed att det finns ett likvärdigt påtryckningsmedel för båda parter i förhandlingarna. </w:t>
      </w:r>
    </w:p>
    <w:p w14:paraId="218BC051" w14:textId="77777777" w:rsidR="005D460B" w:rsidRPr="00F374BA" w:rsidRDefault="00D32DA9" w:rsidP="005D460B">
      <w:pPr>
        <w:pStyle w:val="Brdtextmedindrag"/>
        <w:rPr>
          <w:spacing w:val="-2"/>
        </w:rPr>
      </w:pPr>
      <w:r w:rsidRPr="00F374BA">
        <w:rPr>
          <w:spacing w:val="-2"/>
        </w:rPr>
        <w:t>Hyresnämndens medverkan syftar till att garantera att den särskilda skilje</w:t>
      </w:r>
      <w:r w:rsidRPr="00F374BA">
        <w:rPr>
          <w:spacing w:val="-2"/>
        </w:rPr>
        <w:softHyphen/>
        <w:t>mannen har en god hyresrättslig kompetens samt är oberoende och opartisk i förhållande till de förhandlande parterna och till partsorgani</w:t>
      </w:r>
      <w:r w:rsidRPr="00F374BA">
        <w:rPr>
          <w:spacing w:val="-2"/>
        </w:rPr>
        <w:softHyphen/>
        <w:t xml:space="preserve">sationerna på bostadshyresmarknaden. </w:t>
      </w:r>
    </w:p>
    <w:p w14:paraId="095DB5ED" w14:textId="77777777" w:rsidR="005D460B" w:rsidRPr="00F374BA" w:rsidRDefault="00D32DA9" w:rsidP="005D460B">
      <w:pPr>
        <w:pStyle w:val="Brdtextmedindrag"/>
        <w:rPr>
          <w:spacing w:val="-2"/>
        </w:rPr>
      </w:pPr>
      <w:r w:rsidRPr="00F374BA">
        <w:rPr>
          <w:spacing w:val="-2"/>
        </w:rPr>
        <w:t>Utredaren föreslår vidare att den särskilda skiljemannens handläggning av tvisten ska ske enligt ett i lag reglerat förfarande som är anpassat till de årliga hyresförhandlingarnas karaktär och de förhandlande parternas och hyres</w:t>
      </w:r>
      <w:r>
        <w:rPr>
          <w:spacing w:val="-2"/>
        </w:rPr>
        <w:softHyphen/>
      </w:r>
      <w:r w:rsidRPr="00F374BA">
        <w:rPr>
          <w:spacing w:val="-2"/>
        </w:rPr>
        <w:t>gästernas behov.</w:t>
      </w:r>
    </w:p>
    <w:p w14:paraId="6B18F80C" w14:textId="77777777" w:rsidR="005D460B" w:rsidRPr="00F374BA" w:rsidRDefault="00D32DA9" w:rsidP="005D460B">
      <w:pPr>
        <w:pStyle w:val="Brdtextmedindrag"/>
        <w:rPr>
          <w:spacing w:val="-2"/>
        </w:rPr>
      </w:pPr>
      <w:r w:rsidRPr="00F374BA">
        <w:rPr>
          <w:spacing w:val="-2"/>
        </w:rPr>
        <w:t xml:space="preserve">Inom ramen för förfarandet föreslås att den särskilda skiljemannen ska vara behörig att pröva en tvist om </w:t>
      </w:r>
      <w:r w:rsidRPr="00F374BA">
        <w:rPr>
          <w:i/>
          <w:iCs/>
          <w:spacing w:val="-2"/>
        </w:rPr>
        <w:t>ändring av hyran med hänsyn till den eko</w:t>
      </w:r>
      <w:r w:rsidRPr="00F374BA">
        <w:rPr>
          <w:i/>
          <w:iCs/>
          <w:spacing w:val="-2"/>
        </w:rPr>
        <w:softHyphen/>
        <w:t xml:space="preserve">nomiska utvecklingen på orten, </w:t>
      </w:r>
      <w:r w:rsidRPr="00F374BA">
        <w:rPr>
          <w:spacing w:val="-2"/>
        </w:rPr>
        <w:t>eftersom de årliga hyresändringarna syf</w:t>
      </w:r>
      <w:r>
        <w:rPr>
          <w:spacing w:val="-2"/>
        </w:rPr>
        <w:softHyphen/>
      </w:r>
      <w:r w:rsidRPr="00F374BA">
        <w:rPr>
          <w:spacing w:val="-2"/>
        </w:rPr>
        <w:t>tar till att anpassa hyrorna efter den ekonomiska utvecklingen. Skilje</w:t>
      </w:r>
      <w:r w:rsidRPr="00F374BA">
        <w:rPr>
          <w:spacing w:val="-2"/>
        </w:rPr>
        <w:softHyphen/>
        <w:t>mannen föreslås inte vara behörig att pröva bruksvärdesfaktorer. Sådana faktorer kan prövas av hyresnämnden. Skiljemannen ska inte heller pröva tvister om presumtionshyra eller ändring av en presumtionshyra.</w:t>
      </w:r>
    </w:p>
    <w:p w14:paraId="37F0D1FB" w14:textId="77777777" w:rsidR="005D460B" w:rsidRPr="00F374BA" w:rsidRDefault="00D32DA9" w:rsidP="005D460B">
      <w:pPr>
        <w:pStyle w:val="Brdtextmedindrag"/>
        <w:rPr>
          <w:spacing w:val="-2"/>
        </w:rPr>
      </w:pPr>
      <w:r w:rsidRPr="00F374BA">
        <w:rPr>
          <w:spacing w:val="-2"/>
        </w:rPr>
        <w:t>Det är viktigt att en tvist om den årliga hyresändringen avgörs snabbt och slutligt, för att undvika retroaktiva hyresändringar och kostnader för parter</w:t>
      </w:r>
      <w:r>
        <w:rPr>
          <w:spacing w:val="-2"/>
        </w:rPr>
        <w:softHyphen/>
      </w:r>
      <w:r w:rsidRPr="00F374BA">
        <w:rPr>
          <w:spacing w:val="-2"/>
        </w:rPr>
        <w:t>na. Utredaren föreslår därför att skiljeförfarandet ska vara skriftligt. Den sär</w:t>
      </w:r>
      <w:r>
        <w:rPr>
          <w:spacing w:val="-2"/>
        </w:rPr>
        <w:softHyphen/>
      </w:r>
      <w:r w:rsidRPr="00F374BA">
        <w:rPr>
          <w:spacing w:val="-2"/>
        </w:rPr>
        <w:t>skilda skiljemannen ska avgöra tvisten medan parternas förhand</w:t>
      </w:r>
      <w:r w:rsidRPr="00F374BA">
        <w:rPr>
          <w:spacing w:val="-2"/>
        </w:rPr>
        <w:softHyphen/>
        <w:t>lingar i hyresförhandlingslagens mening fortfarande pågår. Det föreslås att en tvist avgörs genom beslut om en rekommendation som ska lämnas till parterna inom sex veckor från det att skiljemannen utsågs. Ett beslut om en rekom</w:t>
      </w:r>
      <w:r>
        <w:rPr>
          <w:spacing w:val="-2"/>
        </w:rPr>
        <w:softHyphen/>
      </w:r>
      <w:r w:rsidRPr="00F374BA">
        <w:rPr>
          <w:spacing w:val="-2"/>
        </w:rPr>
        <w:t>men</w:t>
      </w:r>
      <w:r>
        <w:rPr>
          <w:spacing w:val="-2"/>
        </w:rPr>
        <w:softHyphen/>
      </w:r>
      <w:r w:rsidRPr="00F374BA">
        <w:rPr>
          <w:spacing w:val="-2"/>
        </w:rPr>
        <w:t>dation får inte överklagas eller klandras. Parterna ska inom 14 dagar där</w:t>
      </w:r>
      <w:r>
        <w:rPr>
          <w:spacing w:val="-2"/>
        </w:rPr>
        <w:softHyphen/>
      </w:r>
      <w:r w:rsidRPr="00F374BA">
        <w:rPr>
          <w:spacing w:val="-2"/>
        </w:rPr>
        <w:t>efter omsätta rekommendationen i en förhandlingsöverens</w:t>
      </w:r>
      <w:r w:rsidRPr="00F374BA">
        <w:rPr>
          <w:spacing w:val="-2"/>
        </w:rPr>
        <w:softHyphen/>
        <w:t>kommelse, som kan tillämpas gentemot hyresgästerna. Parterna ges här</w:t>
      </w:r>
      <w:r w:rsidRPr="00F374BA">
        <w:rPr>
          <w:spacing w:val="-2"/>
        </w:rPr>
        <w:softHyphen/>
        <w:t>igenom möjlig</w:t>
      </w:r>
      <w:r>
        <w:rPr>
          <w:spacing w:val="-2"/>
        </w:rPr>
        <w:softHyphen/>
      </w:r>
      <w:r w:rsidRPr="00F374BA">
        <w:rPr>
          <w:spacing w:val="-2"/>
        </w:rPr>
        <w:t>het att, om de är överens, överföra den rekommenderade hyres</w:t>
      </w:r>
      <w:r>
        <w:rPr>
          <w:spacing w:val="-2"/>
        </w:rPr>
        <w:softHyphen/>
      </w:r>
      <w:r w:rsidRPr="00F374BA">
        <w:rPr>
          <w:spacing w:val="-2"/>
        </w:rPr>
        <w:t>ändringen på lämpligt sätt i det lägenhetsbestånd som tvisten om</w:t>
      </w:r>
      <w:r w:rsidRPr="00F374BA">
        <w:rPr>
          <w:spacing w:val="-2"/>
        </w:rPr>
        <w:softHyphen/>
        <w:t>fattar. Genom det före</w:t>
      </w:r>
      <w:r>
        <w:rPr>
          <w:spacing w:val="-2"/>
        </w:rPr>
        <w:softHyphen/>
      </w:r>
      <w:r w:rsidRPr="00F374BA">
        <w:rPr>
          <w:spacing w:val="-2"/>
        </w:rPr>
        <w:t xml:space="preserve">slagna förfarandet får tvisten en definitiv slutpunkt inom rimlig tid. </w:t>
      </w:r>
    </w:p>
    <w:p w14:paraId="2CB45A22" w14:textId="77777777" w:rsidR="005D460B" w:rsidRPr="00F374BA" w:rsidRDefault="00D32DA9" w:rsidP="005D460B">
      <w:pPr>
        <w:pStyle w:val="Brdtextmedindrag"/>
        <w:rPr>
          <w:spacing w:val="-2"/>
        </w:rPr>
      </w:pPr>
      <w:r w:rsidRPr="00F374BA">
        <w:rPr>
          <w:spacing w:val="-2"/>
        </w:rPr>
        <w:t>Om en part vägrar att medverka till att omsätta skiljemannens rekom</w:t>
      </w:r>
      <w:r w:rsidRPr="00F374BA">
        <w:rPr>
          <w:spacing w:val="-2"/>
        </w:rPr>
        <w:softHyphen/>
        <w:t>men</w:t>
      </w:r>
      <w:r>
        <w:rPr>
          <w:spacing w:val="-2"/>
        </w:rPr>
        <w:softHyphen/>
      </w:r>
      <w:r w:rsidRPr="00F374BA">
        <w:rPr>
          <w:spacing w:val="-2"/>
        </w:rPr>
        <w:t xml:space="preserve">dation i en förhandlingsöverenskommelse, ska parten enligt förslaget vara skadeståndsskyldig gentemot motparten. </w:t>
      </w:r>
    </w:p>
    <w:p w14:paraId="1DF29CED" w14:textId="77777777" w:rsidR="005D460B" w:rsidRPr="00F374BA" w:rsidRDefault="00D32DA9" w:rsidP="005D460B">
      <w:pPr>
        <w:pStyle w:val="Brdtextmedindrag"/>
        <w:rPr>
          <w:spacing w:val="-2"/>
        </w:rPr>
      </w:pPr>
      <w:r w:rsidRPr="00F374BA">
        <w:rPr>
          <w:spacing w:val="-2"/>
        </w:rPr>
        <w:t>Den särskilda skiljemannens beslut om rekommendation ska innehålla de skäl som ligger till grund för beslutet. Ett motiverat avgörande ger väg</w:t>
      </w:r>
      <w:r>
        <w:rPr>
          <w:spacing w:val="-2"/>
        </w:rPr>
        <w:softHyphen/>
      </w:r>
      <w:r w:rsidRPr="00F374BA">
        <w:rPr>
          <w:spacing w:val="-2"/>
        </w:rPr>
        <w:t>led</w:t>
      </w:r>
      <w:r>
        <w:rPr>
          <w:spacing w:val="-2"/>
        </w:rPr>
        <w:softHyphen/>
      </w:r>
      <w:r w:rsidRPr="00F374BA">
        <w:rPr>
          <w:spacing w:val="-2"/>
        </w:rPr>
        <w:t xml:space="preserve">ning till parterna vid framtida hyresförhandlingar och bidrar till att utveckla hyressättningen. </w:t>
      </w:r>
    </w:p>
    <w:p w14:paraId="7F7AEA04" w14:textId="77777777" w:rsidR="005D460B" w:rsidRPr="00F374BA" w:rsidRDefault="00D32DA9" w:rsidP="005D460B">
      <w:pPr>
        <w:pStyle w:val="Brdtextmedindrag"/>
        <w:rPr>
          <w:spacing w:val="-2"/>
        </w:rPr>
      </w:pPr>
      <w:r w:rsidRPr="00F374BA">
        <w:rPr>
          <w:spacing w:val="-2"/>
        </w:rPr>
        <w:t>Utredaren lämnar inte något förslag om kriterier för hur de årliga hyres</w:t>
      </w:r>
      <w:r w:rsidRPr="00F374BA">
        <w:rPr>
          <w:spacing w:val="-2"/>
        </w:rPr>
        <w:softHyphen/>
        <w:t>ändringarna ska bestämmas, eftersom detta inte innefattas i utredarens upp</w:t>
      </w:r>
      <w:r w:rsidRPr="00F374BA">
        <w:rPr>
          <w:spacing w:val="-2"/>
        </w:rPr>
        <w:softHyphen/>
        <w:t>drag. Utredaren vill framhålla att den föreslagna tvistlösningen bör leda till att det bildas en praxis över hur de årliga hyresändringarna ska bestämmas, vilket ger, som nyss nämnts, vägledning vid framtida hyres</w:t>
      </w:r>
      <w:r w:rsidRPr="00F374BA">
        <w:rPr>
          <w:spacing w:val="-2"/>
        </w:rPr>
        <w:softHyphen/>
        <w:t>förhandlingar.</w:t>
      </w:r>
    </w:p>
    <w:p w14:paraId="297084F4" w14:textId="77777777" w:rsidR="005D460B" w:rsidRPr="00F374BA" w:rsidRDefault="00D32DA9" w:rsidP="005D460B">
      <w:pPr>
        <w:pStyle w:val="Rubrik2utannumrering"/>
        <w:spacing w:before="440"/>
        <w:rPr>
          <w:spacing w:val="-2"/>
        </w:rPr>
      </w:pPr>
      <w:r w:rsidRPr="00F374BA">
        <w:rPr>
          <w:spacing w:val="-2"/>
        </w:rPr>
        <w:t>Tidsfrister och sanktioner för hyresförhandlingarna</w:t>
      </w:r>
    </w:p>
    <w:p w14:paraId="5CA954E3" w14:textId="77777777" w:rsidR="005D460B" w:rsidRPr="00F374BA" w:rsidRDefault="00D32DA9" w:rsidP="005D460B">
      <w:pPr>
        <w:pStyle w:val="Rubrik5utannumrering"/>
        <w:spacing w:before="0"/>
        <w:rPr>
          <w:spacing w:val="-2"/>
        </w:rPr>
      </w:pPr>
      <w:r w:rsidRPr="00F374BA">
        <w:rPr>
          <w:spacing w:val="-2"/>
        </w:rPr>
        <w:t>Bakgrund</w:t>
      </w:r>
    </w:p>
    <w:p w14:paraId="672A76E8" w14:textId="77777777" w:rsidR="005D460B" w:rsidRPr="00F374BA" w:rsidRDefault="00D32DA9" w:rsidP="005D460B">
      <w:pPr>
        <w:pStyle w:val="Brdtextmedindrag"/>
        <w:ind w:firstLine="0"/>
        <w:rPr>
          <w:spacing w:val="-2"/>
        </w:rPr>
      </w:pPr>
      <w:r w:rsidRPr="00F374BA">
        <w:rPr>
          <w:spacing w:val="-2"/>
        </w:rPr>
        <w:t>En part till ett avtal om en förhandlingsordning som vill förhandla ska göra en skriftlig framställning hos motparten om förhandling. Av framställning</w:t>
      </w:r>
      <w:r w:rsidRPr="00F374BA">
        <w:rPr>
          <w:spacing w:val="-2"/>
        </w:rPr>
        <w:softHyphen/>
        <w:t>en ska det framgå vilka frågor som förhandlingen avser. Det första sam</w:t>
      </w:r>
      <w:r w:rsidRPr="00F374BA">
        <w:rPr>
          <w:spacing w:val="-2"/>
        </w:rPr>
        <w:softHyphen/>
        <w:t>man</w:t>
      </w:r>
      <w:r w:rsidRPr="00F374BA">
        <w:rPr>
          <w:spacing w:val="-2"/>
        </w:rPr>
        <w:softHyphen/>
        <w:t>trädet för förhandling ska hållas inom tre veckor efter det att fram</w:t>
      </w:r>
      <w:r w:rsidRPr="00F374BA">
        <w:rPr>
          <w:spacing w:val="-2"/>
        </w:rPr>
        <w:softHyphen/>
        <w:t>ställningen kommit motparten till del. Parterna kan dock skriftligen avtala om att annat ska gälla (se 15 § hyresförhandlingslagen).</w:t>
      </w:r>
    </w:p>
    <w:p w14:paraId="63209871" w14:textId="77777777" w:rsidR="005D460B" w:rsidRPr="00F374BA" w:rsidRDefault="00D32DA9" w:rsidP="005D460B">
      <w:pPr>
        <w:pStyle w:val="Brdtextmedindrag"/>
        <w:rPr>
          <w:spacing w:val="-2"/>
        </w:rPr>
      </w:pPr>
      <w:r w:rsidRPr="00F374BA">
        <w:rPr>
          <w:spacing w:val="-2"/>
        </w:rPr>
        <w:t>Under utredningsarbetet har det framkommit att det inte är ovanligt att mot</w:t>
      </w:r>
      <w:r w:rsidRPr="00F374BA">
        <w:rPr>
          <w:spacing w:val="-2"/>
        </w:rPr>
        <w:softHyphen/>
        <w:t>parten till den som begärt förhandling försöker förhala förhandling</w:t>
      </w:r>
      <w:r w:rsidRPr="00F374BA">
        <w:rPr>
          <w:spacing w:val="-2"/>
        </w:rPr>
        <w:softHyphen/>
        <w:t>arna genom att inte inställa sig till ett första sammanträde inom den lag</w:t>
      </w:r>
      <w:r w:rsidRPr="00F374BA">
        <w:rPr>
          <w:spacing w:val="-2"/>
        </w:rPr>
        <w:softHyphen/>
        <w:t>stadgade fristen, trots att den som påkallat förhandling begärt det. Detta leder till att de årliga hyresförhandlingarna inte kommer igång och att för</w:t>
      </w:r>
      <w:r w:rsidRPr="00F374BA">
        <w:rPr>
          <w:spacing w:val="-2"/>
        </w:rPr>
        <w:softHyphen/>
        <w:t>handlings</w:t>
      </w:r>
      <w:r>
        <w:rPr>
          <w:spacing w:val="-2"/>
        </w:rPr>
        <w:softHyphen/>
      </w:r>
      <w:r w:rsidRPr="00F374BA">
        <w:rPr>
          <w:spacing w:val="-2"/>
        </w:rPr>
        <w:t>arbetet i sin helhet fördröjs, med risk för en ökad konfliktnivå mellan parter</w:t>
      </w:r>
      <w:r>
        <w:rPr>
          <w:spacing w:val="-2"/>
        </w:rPr>
        <w:softHyphen/>
      </w:r>
      <w:r w:rsidRPr="00F374BA">
        <w:rPr>
          <w:spacing w:val="-2"/>
        </w:rPr>
        <w:t xml:space="preserve">na och ökade kostnader. </w:t>
      </w:r>
    </w:p>
    <w:p w14:paraId="7485120C" w14:textId="77777777" w:rsidR="005D460B" w:rsidRPr="00F374BA" w:rsidRDefault="00D32DA9" w:rsidP="005D460B">
      <w:pPr>
        <w:pStyle w:val="Brdtextmedindrag"/>
        <w:rPr>
          <w:spacing w:val="-2"/>
        </w:rPr>
      </w:pPr>
      <w:r w:rsidRPr="00F374BA">
        <w:rPr>
          <w:spacing w:val="-2"/>
        </w:rPr>
        <w:t>Det har vidare framkommit att förhandlingar som avser det privata be</w:t>
      </w:r>
      <w:r w:rsidRPr="00F374BA">
        <w:rPr>
          <w:spacing w:val="-2"/>
        </w:rPr>
        <w:softHyphen/>
        <w:t>ståndet ofta slutförs i tiden efter det att förhandlingar som avser det allmän</w:t>
      </w:r>
      <w:r w:rsidRPr="00F374BA">
        <w:rPr>
          <w:spacing w:val="-2"/>
        </w:rPr>
        <w:softHyphen/>
        <w:t>nyttiga beståndet på orten slutförts. Detta trots att kollektivt förhandlade hyror, sedan reformen 2011, ska vara hyresnormerande oavsett vem som är hyresvärd (se 55 § andra stycket hyreslagen). Utredaren anser att det är ange</w:t>
      </w:r>
      <w:r>
        <w:rPr>
          <w:spacing w:val="-2"/>
        </w:rPr>
        <w:softHyphen/>
      </w:r>
      <w:r w:rsidRPr="00F374BA">
        <w:rPr>
          <w:spacing w:val="-2"/>
        </w:rPr>
        <w:t>läget att den förändring som reformen i detta avseende syftade till, också genomförs i praktiken.</w:t>
      </w:r>
    </w:p>
    <w:p w14:paraId="30123EE3" w14:textId="77777777" w:rsidR="005D460B" w:rsidRPr="00F374BA" w:rsidRDefault="00D32DA9" w:rsidP="005D460B">
      <w:pPr>
        <w:pStyle w:val="Rubrik5utannumrering"/>
        <w:rPr>
          <w:spacing w:val="-2"/>
        </w:rPr>
      </w:pPr>
      <w:r w:rsidRPr="00F374BA">
        <w:rPr>
          <w:spacing w:val="-2"/>
        </w:rPr>
        <w:t>Förslag</w:t>
      </w:r>
    </w:p>
    <w:p w14:paraId="47034CED" w14:textId="77777777" w:rsidR="005D460B" w:rsidRPr="00F374BA" w:rsidRDefault="00D32DA9" w:rsidP="005D460B">
      <w:pPr>
        <w:pStyle w:val="Brdtextmedindrag"/>
        <w:ind w:firstLine="0"/>
        <w:rPr>
          <w:spacing w:val="-2"/>
        </w:rPr>
      </w:pPr>
      <w:r w:rsidRPr="00F374BA">
        <w:rPr>
          <w:spacing w:val="-2"/>
        </w:rPr>
        <w:t>För att upprätthålla legitimiteten i det kollektiva hyresförhandlingssys</w:t>
      </w:r>
      <w:r w:rsidRPr="00F374BA">
        <w:rPr>
          <w:spacing w:val="-2"/>
        </w:rPr>
        <w:softHyphen/>
        <w:t>temet anser utredaren att det är mycket viktigt att parter som getts mandat att verka inom ramen för systemet respekterar de gemensamma spel</w:t>
      </w:r>
      <w:r w:rsidRPr="00F374BA">
        <w:rPr>
          <w:spacing w:val="-2"/>
        </w:rPr>
        <w:softHyphen/>
        <w:t>regler</w:t>
      </w:r>
      <w:r w:rsidRPr="00F374BA">
        <w:rPr>
          <w:spacing w:val="-2"/>
        </w:rPr>
        <w:softHyphen/>
        <w:t>na, både vad gäller förhandlingsskyldigheten och den struktur som för</w:t>
      </w:r>
      <w:r w:rsidRPr="00F374BA">
        <w:rPr>
          <w:spacing w:val="-2"/>
        </w:rPr>
        <w:softHyphen/>
        <w:t>hand</w:t>
      </w:r>
      <w:r w:rsidRPr="00F374BA">
        <w:rPr>
          <w:spacing w:val="-2"/>
        </w:rPr>
        <w:softHyphen/>
        <w:t>lingen enligt lag eller förhandlingsordning ska följa. För att hyres</w:t>
      </w:r>
      <w:r w:rsidRPr="00F374BA">
        <w:rPr>
          <w:spacing w:val="-2"/>
        </w:rPr>
        <w:softHyphen/>
        <w:t>för</w:t>
      </w:r>
      <w:r w:rsidRPr="00F374BA">
        <w:rPr>
          <w:spacing w:val="-2"/>
        </w:rPr>
        <w:softHyphen/>
        <w:t>handlingarna inte ska dra ut på tiden och att kollektivt förhandlande hyror i praktiken ska vara hyresnormerande, oavsett vem som är hyres</w:t>
      </w:r>
      <w:r w:rsidRPr="00F374BA">
        <w:rPr>
          <w:spacing w:val="-2"/>
        </w:rPr>
        <w:softHyphen/>
        <w:t>värd, bör en part som på</w:t>
      </w:r>
      <w:r>
        <w:rPr>
          <w:spacing w:val="-2"/>
        </w:rPr>
        <w:softHyphen/>
      </w:r>
      <w:r w:rsidRPr="00F374BA">
        <w:rPr>
          <w:spacing w:val="-2"/>
        </w:rPr>
        <w:t>kallar förhandling kunna förvänta sig att för</w:t>
      </w:r>
      <w:r w:rsidRPr="00F374BA">
        <w:rPr>
          <w:spacing w:val="-2"/>
        </w:rPr>
        <w:softHyphen/>
        <w:t>hand</w:t>
      </w:r>
      <w:r w:rsidRPr="00F374BA">
        <w:rPr>
          <w:spacing w:val="-2"/>
        </w:rPr>
        <w:softHyphen/>
        <w:t>lingar om</w:t>
      </w:r>
      <w:r w:rsidRPr="00F374BA">
        <w:rPr>
          <w:spacing w:val="-2"/>
        </w:rPr>
        <w:softHyphen/>
        <w:t>gående inleds och inte förhalas av motparten. Det är därför mycket viktigt att det första sam</w:t>
      </w:r>
      <w:r>
        <w:rPr>
          <w:spacing w:val="-2"/>
        </w:rPr>
        <w:softHyphen/>
      </w:r>
      <w:r w:rsidRPr="00F374BA">
        <w:rPr>
          <w:spacing w:val="-2"/>
        </w:rPr>
        <w:t>man</w:t>
      </w:r>
      <w:r>
        <w:rPr>
          <w:spacing w:val="-2"/>
        </w:rPr>
        <w:softHyphen/>
      </w:r>
      <w:r w:rsidRPr="00F374BA">
        <w:rPr>
          <w:spacing w:val="-2"/>
        </w:rPr>
        <w:t>trädet kommer till stånd och hålls inom den lagstad</w:t>
      </w:r>
      <w:r w:rsidRPr="00F374BA">
        <w:rPr>
          <w:spacing w:val="-2"/>
        </w:rPr>
        <w:softHyphen/>
        <w:t>gade tre</w:t>
      </w:r>
      <w:r>
        <w:rPr>
          <w:spacing w:val="-2"/>
        </w:rPr>
        <w:softHyphen/>
      </w:r>
      <w:r w:rsidRPr="00F374BA">
        <w:rPr>
          <w:spacing w:val="-2"/>
        </w:rPr>
        <w:t>veckors</w:t>
      </w:r>
      <w:r>
        <w:rPr>
          <w:spacing w:val="-2"/>
        </w:rPr>
        <w:softHyphen/>
      </w:r>
      <w:r w:rsidRPr="00F374BA">
        <w:rPr>
          <w:spacing w:val="-2"/>
        </w:rPr>
        <w:t xml:space="preserve">fristen. </w:t>
      </w:r>
    </w:p>
    <w:p w14:paraId="64AAFE5B" w14:textId="77777777" w:rsidR="005D460B" w:rsidRPr="00F374BA" w:rsidRDefault="00D32DA9" w:rsidP="005D460B">
      <w:pPr>
        <w:pStyle w:val="Brdtextmedindrag"/>
        <w:rPr>
          <w:spacing w:val="-2"/>
        </w:rPr>
      </w:pPr>
      <w:r w:rsidRPr="00F374BA">
        <w:rPr>
          <w:spacing w:val="-2"/>
        </w:rPr>
        <w:t>Mot bakgrund av detta föreslår utredaren att en framställning om för</w:t>
      </w:r>
      <w:r w:rsidRPr="00F374BA">
        <w:rPr>
          <w:spacing w:val="-2"/>
        </w:rPr>
        <w:softHyphen/>
        <w:t>hand</w:t>
      </w:r>
      <w:r w:rsidRPr="00F374BA">
        <w:rPr>
          <w:spacing w:val="-2"/>
        </w:rPr>
        <w:softHyphen/>
        <w:t>ling ska innehålla förslag till tider och plats då det första samman</w:t>
      </w:r>
      <w:r w:rsidRPr="00F374BA">
        <w:rPr>
          <w:spacing w:val="-2"/>
        </w:rPr>
        <w:softHyphen/>
        <w:t>trädet ska hållas. Vidare föreslås att det införs en ekonomisk sanktion om tre</w:t>
      </w:r>
      <w:r>
        <w:rPr>
          <w:spacing w:val="-2"/>
        </w:rPr>
        <w:softHyphen/>
      </w:r>
      <w:r w:rsidRPr="00F374BA">
        <w:rPr>
          <w:spacing w:val="-2"/>
        </w:rPr>
        <w:t>veckors</w:t>
      </w:r>
      <w:r>
        <w:rPr>
          <w:spacing w:val="-2"/>
        </w:rPr>
        <w:softHyphen/>
      </w:r>
      <w:r w:rsidRPr="00F374BA">
        <w:rPr>
          <w:spacing w:val="-2"/>
        </w:rPr>
        <w:t>fristen inte respekteras. Skadestånd ska enligt förslaget kunna utgå om part inte inställer sig till ett sammanträde inom tre veckor från det att parten tog del av motpartens förhandlingsframställan. I kombination med den tvistlös</w:t>
      </w:r>
      <w:r>
        <w:rPr>
          <w:spacing w:val="-2"/>
        </w:rPr>
        <w:softHyphen/>
      </w:r>
      <w:r w:rsidRPr="00F374BA">
        <w:rPr>
          <w:spacing w:val="-2"/>
        </w:rPr>
        <w:t>ningsmodell som föreslås för de årliga hyresförhand</w:t>
      </w:r>
      <w:r w:rsidRPr="00F374BA">
        <w:rPr>
          <w:spacing w:val="-2"/>
        </w:rPr>
        <w:softHyphen/>
        <w:t>ling</w:t>
      </w:r>
      <w:r w:rsidRPr="00F374BA">
        <w:rPr>
          <w:spacing w:val="-2"/>
        </w:rPr>
        <w:softHyphen/>
        <w:t xml:space="preserve">arna (se ovan), kan en tvist därmed avgöras inom rimlig tid. </w:t>
      </w:r>
    </w:p>
    <w:p w14:paraId="0EECD63C" w14:textId="77777777" w:rsidR="005D460B" w:rsidRPr="00F374BA" w:rsidRDefault="00D32DA9" w:rsidP="005D460B">
      <w:pPr>
        <w:pStyle w:val="Brdtextmedindrag"/>
        <w:rPr>
          <w:spacing w:val="-2"/>
        </w:rPr>
      </w:pPr>
      <w:r w:rsidRPr="00F374BA">
        <w:rPr>
          <w:spacing w:val="-2"/>
        </w:rPr>
        <w:t>Utredaren föreslår vidare att det införs ett minimiskadestånd som ska utgå för det fall en part bryter mot hyresförhandlingslagens eller förhand</w:t>
      </w:r>
      <w:r w:rsidRPr="00F374BA">
        <w:rPr>
          <w:spacing w:val="-2"/>
        </w:rPr>
        <w:softHyphen/>
        <w:t>lings</w:t>
      </w:r>
      <w:r w:rsidRPr="00F374BA">
        <w:rPr>
          <w:spacing w:val="-2"/>
        </w:rPr>
        <w:softHyphen/>
        <w:t>ord</w:t>
      </w:r>
      <w:r>
        <w:rPr>
          <w:spacing w:val="-2"/>
        </w:rPr>
        <w:softHyphen/>
      </w:r>
      <w:r w:rsidRPr="00F374BA">
        <w:rPr>
          <w:spacing w:val="-2"/>
        </w:rPr>
        <w:t>ningens bestämmelser. Sanktionen har framförallt ett preventivt syfte och kan bidra till att upprätthålla de gemensamma spelreglerna i det kollek</w:t>
      </w:r>
      <w:r>
        <w:rPr>
          <w:spacing w:val="-2"/>
        </w:rPr>
        <w:softHyphen/>
      </w:r>
      <w:r w:rsidRPr="00F374BA">
        <w:rPr>
          <w:spacing w:val="-2"/>
        </w:rPr>
        <w:t>tiva hyresförhandlingssystemet, såsom treveckorsfristen, och där</w:t>
      </w:r>
      <w:r w:rsidRPr="00F374BA">
        <w:rPr>
          <w:spacing w:val="-2"/>
        </w:rPr>
        <w:softHyphen/>
        <w:t>med effek</w:t>
      </w:r>
      <w:r>
        <w:rPr>
          <w:spacing w:val="-2"/>
        </w:rPr>
        <w:softHyphen/>
      </w:r>
      <w:r w:rsidRPr="00F374BA">
        <w:rPr>
          <w:spacing w:val="-2"/>
        </w:rPr>
        <w:t>ti</w:t>
      </w:r>
      <w:r>
        <w:rPr>
          <w:spacing w:val="-2"/>
        </w:rPr>
        <w:softHyphen/>
      </w:r>
      <w:r w:rsidRPr="00F374BA">
        <w:rPr>
          <w:spacing w:val="-2"/>
        </w:rPr>
        <w:t>visera hyresförhandlingarna.</w:t>
      </w:r>
    </w:p>
    <w:p w14:paraId="2EE361DD" w14:textId="77777777" w:rsidR="005D460B" w:rsidRPr="00F374BA" w:rsidRDefault="00D32DA9" w:rsidP="005D460B">
      <w:pPr>
        <w:pStyle w:val="Brdtextmedindrag"/>
        <w:rPr>
          <w:spacing w:val="-2"/>
        </w:rPr>
      </w:pPr>
      <w:r w:rsidRPr="00F374BA">
        <w:rPr>
          <w:spacing w:val="-2"/>
        </w:rPr>
        <w:t>För att underlätta för parter till en förhandlingsordning att uppdatera vill</w:t>
      </w:r>
      <w:r w:rsidRPr="00F374BA">
        <w:rPr>
          <w:spacing w:val="-2"/>
        </w:rPr>
        <w:softHyphen/>
        <w:t>koren i en förhandlingsordning, exempelvis avseende hur hyresför</w:t>
      </w:r>
      <w:r w:rsidRPr="00F374BA">
        <w:rPr>
          <w:spacing w:val="-2"/>
        </w:rPr>
        <w:softHyphen/>
        <w:t>hand</w:t>
      </w:r>
      <w:r w:rsidRPr="00F374BA">
        <w:rPr>
          <w:spacing w:val="-2"/>
        </w:rPr>
        <w:softHyphen/>
        <w:t>lingarna ska bedrivas eller tvister avgöras, föreslår utredaren att det tydlig</w:t>
      </w:r>
      <w:r w:rsidRPr="00F374BA">
        <w:rPr>
          <w:spacing w:val="-2"/>
        </w:rPr>
        <w:softHyphen/>
        <w:t>görs i hyresförhandlingslagen att en hyresgäst är bunden även av förhand</w:t>
      </w:r>
      <w:r w:rsidRPr="00F374BA">
        <w:rPr>
          <w:spacing w:val="-2"/>
        </w:rPr>
        <w:softHyphen/>
        <w:t>lingsöverenskommelser om hyra eller annat hyresvillkor som träffas på grund</w:t>
      </w:r>
      <w:r>
        <w:rPr>
          <w:spacing w:val="-2"/>
        </w:rPr>
        <w:softHyphen/>
      </w:r>
      <w:r w:rsidRPr="00F374BA">
        <w:rPr>
          <w:spacing w:val="-2"/>
        </w:rPr>
        <w:t>val av en förhandlingsordning som ersatt en tidigare för</w:t>
      </w:r>
      <w:r w:rsidRPr="00F374BA">
        <w:rPr>
          <w:spacing w:val="-2"/>
        </w:rPr>
        <w:softHyphen/>
        <w:t>handlings</w:t>
      </w:r>
      <w:r w:rsidRPr="00F374BA">
        <w:rPr>
          <w:spacing w:val="-2"/>
        </w:rPr>
        <w:softHyphen/>
        <w:t>ord</w:t>
      </w:r>
      <w:r>
        <w:rPr>
          <w:spacing w:val="-2"/>
        </w:rPr>
        <w:softHyphen/>
      </w:r>
      <w:r w:rsidRPr="00F374BA">
        <w:rPr>
          <w:spacing w:val="-2"/>
        </w:rPr>
        <w:t>ning. Enligt nuvarande lydelse är en hyresgäst enbart bunden av för</w:t>
      </w:r>
      <w:r w:rsidRPr="00F374BA">
        <w:rPr>
          <w:spacing w:val="-2"/>
        </w:rPr>
        <w:softHyphen/>
        <w:t>hand</w:t>
      </w:r>
      <w:r w:rsidRPr="00F374BA">
        <w:rPr>
          <w:spacing w:val="-2"/>
        </w:rPr>
        <w:softHyphen/>
        <w:t>lings</w:t>
      </w:r>
      <w:r>
        <w:rPr>
          <w:spacing w:val="-2"/>
        </w:rPr>
        <w:softHyphen/>
      </w:r>
      <w:r w:rsidRPr="00F374BA">
        <w:rPr>
          <w:spacing w:val="-2"/>
        </w:rPr>
        <w:t>överenskommelser om hyra eller annat hyresvillkor som träffas på grund</w:t>
      </w:r>
      <w:r>
        <w:rPr>
          <w:spacing w:val="-2"/>
        </w:rPr>
        <w:softHyphen/>
      </w:r>
      <w:r w:rsidRPr="00F374BA">
        <w:rPr>
          <w:spacing w:val="-2"/>
        </w:rPr>
        <w:t>val av den förhandlingsordning som fanns när villkoret om för</w:t>
      </w:r>
      <w:r w:rsidRPr="00F374BA">
        <w:rPr>
          <w:spacing w:val="-2"/>
        </w:rPr>
        <w:softHyphen/>
        <w:t>hand</w:t>
      </w:r>
      <w:r w:rsidRPr="00F374BA">
        <w:rPr>
          <w:spacing w:val="-2"/>
        </w:rPr>
        <w:softHyphen/>
        <w:t>lingsklausul i hyresgästens hyresavtal ingicks.</w:t>
      </w:r>
    </w:p>
    <w:p w14:paraId="642E1940" w14:textId="77777777" w:rsidR="005D460B" w:rsidRPr="00F374BA" w:rsidRDefault="00D32DA9" w:rsidP="005D460B">
      <w:pPr>
        <w:pStyle w:val="Rubrik2utannumrering"/>
        <w:spacing w:before="440"/>
        <w:rPr>
          <w:spacing w:val="-2"/>
        </w:rPr>
      </w:pPr>
      <w:r w:rsidRPr="00F374BA">
        <w:rPr>
          <w:spacing w:val="-2"/>
        </w:rPr>
        <w:t xml:space="preserve">Konsekvenser </w:t>
      </w:r>
    </w:p>
    <w:p w14:paraId="578B8E68" w14:textId="77777777" w:rsidR="005D460B" w:rsidRPr="00F374BA" w:rsidRDefault="00D32DA9" w:rsidP="005D460B">
      <w:pPr>
        <w:pStyle w:val="Brdtextmedindrag"/>
        <w:ind w:firstLine="0"/>
        <w:rPr>
          <w:spacing w:val="-2"/>
        </w:rPr>
      </w:pPr>
      <w:r w:rsidRPr="00F374BA">
        <w:rPr>
          <w:spacing w:val="-2"/>
        </w:rPr>
        <w:t>En förutsättning för att de årliga hyresförhandlingarna ska kunna effekti</w:t>
      </w:r>
      <w:r w:rsidRPr="00F374BA">
        <w:rPr>
          <w:spacing w:val="-2"/>
        </w:rPr>
        <w:softHyphen/>
        <w:t>vise</w:t>
      </w:r>
      <w:r>
        <w:rPr>
          <w:spacing w:val="-2"/>
        </w:rPr>
        <w:softHyphen/>
      </w:r>
      <w:r w:rsidRPr="00F374BA">
        <w:rPr>
          <w:spacing w:val="-2"/>
        </w:rPr>
        <w:t>ras på sätt som föreslås är att parter till avtal om förhandlingsordning, fram</w:t>
      </w:r>
      <w:r>
        <w:rPr>
          <w:spacing w:val="-2"/>
        </w:rPr>
        <w:softHyphen/>
      </w:r>
      <w:r w:rsidRPr="00F374BA">
        <w:rPr>
          <w:spacing w:val="-2"/>
        </w:rPr>
        <w:t>förallt i det privata lägenhetsbeståndet, avtalar om att använda den före</w:t>
      </w:r>
      <w:r>
        <w:rPr>
          <w:spacing w:val="-2"/>
        </w:rPr>
        <w:softHyphen/>
      </w:r>
      <w:r w:rsidRPr="00F374BA">
        <w:rPr>
          <w:spacing w:val="-2"/>
        </w:rPr>
        <w:t>slag</w:t>
      </w:r>
      <w:r>
        <w:rPr>
          <w:spacing w:val="-2"/>
        </w:rPr>
        <w:softHyphen/>
      </w:r>
      <w:r w:rsidRPr="00F374BA">
        <w:rPr>
          <w:spacing w:val="-2"/>
        </w:rPr>
        <w:t>na tvistlösningsmekanismen. Om så sker, bedömer utredaren att försla</w:t>
      </w:r>
      <w:r>
        <w:rPr>
          <w:spacing w:val="-2"/>
        </w:rPr>
        <w:softHyphen/>
      </w:r>
      <w:r w:rsidRPr="00F374BA">
        <w:rPr>
          <w:spacing w:val="-2"/>
        </w:rPr>
        <w:t>gen medför bland annat följande konsekvenser.</w:t>
      </w:r>
    </w:p>
    <w:p w14:paraId="1FE303AD" w14:textId="77777777" w:rsidR="005D460B" w:rsidRPr="00F374BA" w:rsidRDefault="00D32DA9" w:rsidP="005D460B">
      <w:pPr>
        <w:pStyle w:val="Brdtextmedindrag"/>
        <w:rPr>
          <w:spacing w:val="-2"/>
        </w:rPr>
      </w:pPr>
      <w:r w:rsidRPr="00F374BA">
        <w:rPr>
          <w:spacing w:val="-2"/>
        </w:rPr>
        <w:t xml:space="preserve">Balansen mellan parterna vid de årliga hyresförhandlingarna förbättras, vilket ger förutsättningar för mer effektiva förhandlingar. </w:t>
      </w:r>
    </w:p>
    <w:p w14:paraId="6310B9CB" w14:textId="77777777" w:rsidR="005D460B" w:rsidRPr="00F374BA" w:rsidRDefault="00D32DA9" w:rsidP="005D460B">
      <w:pPr>
        <w:pStyle w:val="Brdtextmedindrag"/>
        <w:rPr>
          <w:spacing w:val="-2"/>
        </w:rPr>
      </w:pPr>
      <w:r w:rsidRPr="00F374BA">
        <w:rPr>
          <w:spacing w:val="-2"/>
        </w:rPr>
        <w:t xml:space="preserve">En tvist om de årliga hyresförhandlingarna kan avgöras snabbare än i dag. </w:t>
      </w:r>
    </w:p>
    <w:p w14:paraId="13B4988F" w14:textId="77777777" w:rsidR="005D460B" w:rsidRPr="00F374BA" w:rsidRDefault="00D32DA9" w:rsidP="005D460B">
      <w:pPr>
        <w:pStyle w:val="Brdtextmedindrag"/>
        <w:rPr>
          <w:spacing w:val="-2"/>
        </w:rPr>
      </w:pPr>
      <w:r w:rsidRPr="00F374BA">
        <w:rPr>
          <w:spacing w:val="-2"/>
        </w:rPr>
        <w:t>Förhandlingar om de årliga hyresändringarna kommer endast undan</w:t>
      </w:r>
      <w:r w:rsidRPr="00F374BA">
        <w:rPr>
          <w:spacing w:val="-2"/>
        </w:rPr>
        <w:softHyphen/>
        <w:t>tags</w:t>
      </w:r>
      <w:r w:rsidRPr="00F374BA">
        <w:rPr>
          <w:spacing w:val="-2"/>
        </w:rPr>
        <w:softHyphen/>
        <w:t>vis att strandas. Hyresvärden behöver därför inte förhandla hyran en</w:t>
      </w:r>
      <w:r w:rsidRPr="00F374BA">
        <w:rPr>
          <w:spacing w:val="-2"/>
        </w:rPr>
        <w:softHyphen/>
        <w:t>skilt med hyresgästerna eller hänskjuta tvisten till hyresnämnd för bruks</w:t>
      </w:r>
      <w:r w:rsidRPr="00F374BA">
        <w:rPr>
          <w:spacing w:val="-2"/>
        </w:rPr>
        <w:softHyphen/>
        <w:t>värdes</w:t>
      </w:r>
      <w:r>
        <w:rPr>
          <w:spacing w:val="-2"/>
        </w:rPr>
        <w:softHyphen/>
      </w:r>
      <w:r w:rsidRPr="00F374BA">
        <w:rPr>
          <w:spacing w:val="-2"/>
        </w:rPr>
        <w:t>prövning, vilket kan medföra lägre kostnader och besvär för de för</w:t>
      </w:r>
      <w:r w:rsidRPr="00F374BA">
        <w:rPr>
          <w:spacing w:val="-2"/>
        </w:rPr>
        <w:softHyphen/>
        <w:t xml:space="preserve">handlande parterna, hyresgästerna och hyresnämnderna. </w:t>
      </w:r>
    </w:p>
    <w:p w14:paraId="124D6A70" w14:textId="77777777" w:rsidR="005D460B" w:rsidRPr="00F374BA" w:rsidRDefault="00D32DA9" w:rsidP="005D460B">
      <w:pPr>
        <w:pStyle w:val="Brdtextmedindrag"/>
        <w:rPr>
          <w:spacing w:val="-2"/>
        </w:rPr>
      </w:pPr>
      <w:r w:rsidRPr="00F374BA">
        <w:rPr>
          <w:spacing w:val="-2"/>
        </w:rPr>
        <w:t xml:space="preserve">Risken för omfattande retroaktiva hyresändringar minskar. </w:t>
      </w:r>
    </w:p>
    <w:p w14:paraId="3EF8FEEA" w14:textId="77777777" w:rsidR="005D460B" w:rsidRPr="00F374BA" w:rsidRDefault="00D32DA9" w:rsidP="005D460B">
      <w:pPr>
        <w:pStyle w:val="Brdtextmedindrag"/>
        <w:rPr>
          <w:spacing w:val="-2"/>
        </w:rPr>
      </w:pPr>
      <w:r w:rsidRPr="00F374BA">
        <w:rPr>
          <w:spacing w:val="-2"/>
        </w:rPr>
        <w:t>Förslaget om att en part kan bli skadeståndsskyldig om denne inte in</w:t>
      </w:r>
      <w:r w:rsidRPr="00F374BA">
        <w:rPr>
          <w:spacing w:val="-2"/>
        </w:rPr>
        <w:softHyphen/>
        <w:t>ställer sig till ett första sammanträde inom tre veckor och förslaget om ett mini</w:t>
      </w:r>
      <w:r w:rsidRPr="00F374BA">
        <w:rPr>
          <w:spacing w:val="-2"/>
        </w:rPr>
        <w:softHyphen/>
        <w:t>mi</w:t>
      </w:r>
      <w:r>
        <w:rPr>
          <w:spacing w:val="-2"/>
        </w:rPr>
        <w:softHyphen/>
      </w:r>
      <w:r w:rsidRPr="00F374BA">
        <w:rPr>
          <w:spacing w:val="-2"/>
        </w:rPr>
        <w:t>skadestånd, bedöms medföra att spelreglerna i det kollektiva hyres</w:t>
      </w:r>
      <w:r w:rsidRPr="00F374BA">
        <w:rPr>
          <w:spacing w:val="-2"/>
        </w:rPr>
        <w:softHyphen/>
        <w:t>förhand</w:t>
      </w:r>
      <w:r>
        <w:rPr>
          <w:spacing w:val="-2"/>
        </w:rPr>
        <w:softHyphen/>
      </w:r>
      <w:r w:rsidRPr="00F374BA">
        <w:rPr>
          <w:spacing w:val="-2"/>
        </w:rPr>
        <w:t>lingssystemet kommer följas i större utsträckning än i dag. Hyres</w:t>
      </w:r>
      <w:r w:rsidRPr="00F374BA">
        <w:rPr>
          <w:spacing w:val="-2"/>
        </w:rPr>
        <w:softHyphen/>
        <w:t>förhand</w:t>
      </w:r>
      <w:r>
        <w:rPr>
          <w:spacing w:val="-2"/>
        </w:rPr>
        <w:softHyphen/>
      </w:r>
      <w:r w:rsidRPr="00F374BA">
        <w:rPr>
          <w:spacing w:val="-2"/>
        </w:rPr>
        <w:t>lingarna bedöms därför kunna genomföras mer effektivt.</w:t>
      </w:r>
    </w:p>
    <w:p w14:paraId="715821A2" w14:textId="77777777" w:rsidR="005D460B" w:rsidRPr="00F374BA" w:rsidRDefault="00D32DA9" w:rsidP="005D460B">
      <w:pPr>
        <w:pStyle w:val="Rubrik2utannumrering"/>
        <w:rPr>
          <w:spacing w:val="-2"/>
        </w:rPr>
      </w:pPr>
      <w:r w:rsidRPr="00F374BA">
        <w:rPr>
          <w:spacing w:val="-2"/>
        </w:rPr>
        <w:t xml:space="preserve">Ikraftträdande </w:t>
      </w:r>
    </w:p>
    <w:p w14:paraId="5D0F40C1" w14:textId="77777777" w:rsidR="005D460B" w:rsidRPr="00F374BA" w:rsidRDefault="00D32DA9" w:rsidP="005D460B">
      <w:pPr>
        <w:pStyle w:val="Brdtextmedindrag"/>
        <w:ind w:firstLine="0"/>
        <w:rPr>
          <w:spacing w:val="-2"/>
        </w:rPr>
      </w:pPr>
      <w:r w:rsidRPr="00F374BA">
        <w:rPr>
          <w:spacing w:val="-2"/>
        </w:rPr>
        <w:t>Det föreslås att de nya bestämmelserna ska träda i kraft den 1 januari 2022.</w:t>
      </w:r>
    </w:p>
    <w:p w14:paraId="764EC808" w14:textId="77777777" w:rsidR="005D460B" w:rsidRPr="005D460B" w:rsidRDefault="00926630" w:rsidP="005D460B">
      <w:pPr>
        <w:pStyle w:val="Brdtext"/>
        <w:sectPr w:rsidR="005D460B" w:rsidRPr="005D460B" w:rsidSect="00155500">
          <w:headerReference w:type="even" r:id="rId40"/>
          <w:headerReference w:type="default" r:id="rId41"/>
          <w:footerReference w:type="even" r:id="rId42"/>
          <w:footerReference w:type="default" r:id="rId43"/>
          <w:headerReference w:type="first" r:id="rId44"/>
          <w:footerReference w:type="first" r:id="rId45"/>
          <w:pgSz w:w="9356" w:h="13721" w:code="9"/>
          <w:pgMar w:top="794" w:right="2438" w:bottom="1191" w:left="1021" w:header="0" w:footer="709" w:gutter="0"/>
          <w:cols w:space="708"/>
          <w:docGrid w:linePitch="360"/>
        </w:sectPr>
      </w:pPr>
    </w:p>
    <w:p w14:paraId="3E9455C7" w14:textId="0B2A13FD" w:rsidR="00DB62B9" w:rsidRDefault="00D32DA9" w:rsidP="00B33FB5">
      <w:pPr>
        <w:pStyle w:val="Bilagarubrik"/>
      </w:pPr>
      <w:bookmarkStart w:id="75" w:name="_Toc108083582"/>
      <w:r w:rsidRPr="00B33FB5">
        <w:t>Promemorians lagförslag (Ds 2021:23)</w:t>
      </w:r>
      <w:bookmarkEnd w:id="75"/>
    </w:p>
    <w:p w14:paraId="6560927B" w14:textId="77777777" w:rsidR="00B33FB5" w:rsidRDefault="00D32DA9" w:rsidP="00B33FB5">
      <w:pPr>
        <w:pStyle w:val="Rubrik2utannumrering"/>
        <w:spacing w:before="0"/>
      </w:pPr>
      <w:r w:rsidRPr="007F62F2">
        <w:t>Förslag till lag om handläggning av vissa kollektiva hyrestvister</w:t>
      </w:r>
    </w:p>
    <w:p w14:paraId="44E07524" w14:textId="77777777" w:rsidR="00B33FB5" w:rsidRPr="007F62F2" w:rsidRDefault="00D32DA9" w:rsidP="00B33FB5">
      <w:pPr>
        <w:pStyle w:val="Brdtext"/>
      </w:pPr>
      <w:r w:rsidRPr="007F62F2">
        <w:t>Härigenom föreskrivs följande.</w:t>
      </w:r>
    </w:p>
    <w:p w14:paraId="71FAB49A" w14:textId="77777777" w:rsidR="00B33FB5" w:rsidRDefault="00D32DA9" w:rsidP="00B33FB5">
      <w:pPr>
        <w:pStyle w:val="Rubrik4utannumrering"/>
      </w:pPr>
      <w:r w:rsidRPr="007F62F2">
        <w:t>Tillämpningsområde</w:t>
      </w:r>
    </w:p>
    <w:p w14:paraId="39EF5F92" w14:textId="77777777" w:rsidR="00B33FB5" w:rsidRDefault="00D32DA9" w:rsidP="00B33FB5">
      <w:pPr>
        <w:pStyle w:val="Brdtext"/>
      </w:pPr>
      <w:r>
        <w:rPr>
          <w:b/>
        </w:rPr>
        <w:t>1</w:t>
      </w:r>
      <w:r w:rsidRPr="00640C08">
        <w:rPr>
          <w:b/>
        </w:rPr>
        <w:t> §</w:t>
      </w:r>
      <w:r w:rsidRPr="00640C08">
        <w:t>    </w:t>
      </w:r>
      <w:r w:rsidRPr="007F62F2">
        <w:t>I denna lag finns bestämmelser om hyrestvister enligt 23 a § hyres</w:t>
      </w:r>
      <w:r>
        <w:softHyphen/>
      </w:r>
      <w:r w:rsidRPr="007F62F2">
        <w:t>för</w:t>
      </w:r>
      <w:r>
        <w:softHyphen/>
      </w:r>
      <w:r w:rsidRPr="007F62F2">
        <w:t>handlingslagen (1978:304) som handläggs av en särskild skiljeman som utsetts av hyresnämnden.</w:t>
      </w:r>
    </w:p>
    <w:p w14:paraId="2F3245F9" w14:textId="77777777" w:rsidR="00B33FB5" w:rsidRDefault="00D32DA9" w:rsidP="00B33FB5">
      <w:pPr>
        <w:pStyle w:val="Brdtextmedindrag"/>
      </w:pPr>
      <w:r>
        <w:t>Med parter enligt denna lag avses parterna till avtal om förhandlings</w:t>
      </w:r>
      <w:r>
        <w:softHyphen/>
        <w:t>ord</w:t>
      </w:r>
      <w:r>
        <w:softHyphen/>
        <w:t>ning enligt 1 § första stycket hyresförhandlingslagen. En hyresvärd och en fastig</w:t>
      </w:r>
      <w:r>
        <w:softHyphen/>
        <w:t>hetsägarorganisation som är parter till ett avtal om förhandlings</w:t>
      </w:r>
      <w:r>
        <w:softHyphen/>
        <w:t>ord</w:t>
      </w:r>
      <w:r>
        <w:softHyphen/>
        <w:t>ning kan endast agera gemensamt enligt denna lag.</w:t>
      </w:r>
    </w:p>
    <w:p w14:paraId="36B32472" w14:textId="77777777" w:rsidR="00B33FB5" w:rsidRDefault="00D32DA9" w:rsidP="00B33FB5">
      <w:pPr>
        <w:pStyle w:val="Brdtextmedindrag"/>
      </w:pPr>
      <w:r>
        <w:t>Parterna kan avtala om avvikelse från lagen i den utsträckning som det anges.</w:t>
      </w:r>
    </w:p>
    <w:p w14:paraId="1189EBBB" w14:textId="77777777" w:rsidR="00B33FB5" w:rsidRDefault="00D32DA9" w:rsidP="00B33FB5">
      <w:pPr>
        <w:pStyle w:val="Brdtextmedindrag"/>
      </w:pPr>
      <w:r>
        <w:t>Lagen (2011:860) om medling i vissa privaträttsliga tvister är inte tillämplig vid medling enligt denna lag.</w:t>
      </w:r>
    </w:p>
    <w:p w14:paraId="73250EE4" w14:textId="77777777" w:rsidR="00B33FB5" w:rsidRDefault="00D32DA9" w:rsidP="00B33FB5">
      <w:pPr>
        <w:pStyle w:val="Rubrik4utannumrering"/>
      </w:pPr>
      <w:r w:rsidRPr="007F62F2">
        <w:t>Ekonomisk expert</w:t>
      </w:r>
    </w:p>
    <w:p w14:paraId="6FB9363D" w14:textId="77777777" w:rsidR="00B33FB5" w:rsidRDefault="00D32DA9" w:rsidP="00B33FB5">
      <w:pPr>
        <w:pStyle w:val="Brdtext"/>
      </w:pPr>
      <w:r>
        <w:rPr>
          <w:b/>
        </w:rPr>
        <w:t>2</w:t>
      </w:r>
      <w:r w:rsidRPr="00640C08">
        <w:rPr>
          <w:b/>
        </w:rPr>
        <w:t> §</w:t>
      </w:r>
      <w:r w:rsidRPr="00640C08">
        <w:t>    </w:t>
      </w:r>
      <w:r w:rsidRPr="007F62F2">
        <w:t>En särskild skiljeman ska anlita en ekonomisk expert att biträda honom eller henne, om parterna begär det eller det kan antas vara till fördel för prövningen.</w:t>
      </w:r>
    </w:p>
    <w:p w14:paraId="2F62B447" w14:textId="77777777" w:rsidR="00B33FB5" w:rsidRDefault="00D32DA9" w:rsidP="00B33FB5">
      <w:pPr>
        <w:pStyle w:val="Rubrik4utannumrering"/>
      </w:pPr>
      <w:r w:rsidRPr="00071C1C">
        <w:t>Förfarandet</w:t>
      </w:r>
    </w:p>
    <w:p w14:paraId="78AAD3D8" w14:textId="77777777" w:rsidR="00B33FB5" w:rsidRDefault="00D32DA9" w:rsidP="00B33FB5">
      <w:pPr>
        <w:pStyle w:val="Brdtext"/>
      </w:pPr>
      <w:r>
        <w:rPr>
          <w:b/>
        </w:rPr>
        <w:t>3</w:t>
      </w:r>
      <w:r w:rsidRPr="00640C08">
        <w:rPr>
          <w:b/>
        </w:rPr>
        <w:t> §</w:t>
      </w:r>
      <w:r w:rsidRPr="00640C08">
        <w:t>    </w:t>
      </w:r>
      <w:r w:rsidRPr="00071C1C">
        <w:t>Parterna ska till den särskilde skiljemannen ange</w:t>
      </w:r>
    </w:p>
    <w:p w14:paraId="4C8DED52" w14:textId="77777777" w:rsidR="00B33FB5" w:rsidRDefault="00D32DA9" w:rsidP="00B33FB5">
      <w:pPr>
        <w:pStyle w:val="Brdtextmedindrag"/>
      </w:pPr>
      <w:r>
        <w:t>1. yrkanden och inställning, samt</w:t>
      </w:r>
    </w:p>
    <w:p w14:paraId="7BD63355" w14:textId="77777777" w:rsidR="00B33FB5" w:rsidRDefault="00D32DA9" w:rsidP="00B33FB5">
      <w:pPr>
        <w:pStyle w:val="Brdtextmedindrag"/>
      </w:pPr>
      <w:r>
        <w:t>2. de omständigheter som de åberopar till stöd för dessa.</w:t>
      </w:r>
    </w:p>
    <w:p w14:paraId="637C4E32" w14:textId="77777777" w:rsidR="00B33FB5" w:rsidRDefault="00D32DA9" w:rsidP="00B33FB5">
      <w:pPr>
        <w:pStyle w:val="Brdtextmedindrag"/>
      </w:pPr>
      <w:r>
        <w:t>Parterna ska till skiljemannen lämna den skriftliga utredning som de åberopar.</w:t>
      </w:r>
    </w:p>
    <w:p w14:paraId="32D0B9FE" w14:textId="77777777" w:rsidR="00B33FB5" w:rsidRDefault="00D32DA9" w:rsidP="00B33FB5">
      <w:pPr>
        <w:pStyle w:val="Brdtextmedindrag"/>
      </w:pPr>
      <w:r>
        <w:t>Parterna ska få del av varandras yttranden och utredning.</w:t>
      </w:r>
    </w:p>
    <w:p w14:paraId="0C7C1959" w14:textId="77777777" w:rsidR="00B33FB5" w:rsidRPr="00071C1C" w:rsidRDefault="00926630" w:rsidP="00B33FB5">
      <w:pPr>
        <w:pStyle w:val="Brdtextmedindrag"/>
      </w:pPr>
    </w:p>
    <w:p w14:paraId="0FE5172B" w14:textId="77777777" w:rsidR="00B33FB5" w:rsidRDefault="00D32DA9" w:rsidP="00B33FB5">
      <w:pPr>
        <w:pStyle w:val="Brdtext"/>
      </w:pPr>
      <w:r>
        <w:rPr>
          <w:b/>
        </w:rPr>
        <w:t>4</w:t>
      </w:r>
      <w:r w:rsidRPr="00640C08">
        <w:rPr>
          <w:b/>
        </w:rPr>
        <w:t> §</w:t>
      </w:r>
      <w:r w:rsidRPr="00640C08">
        <w:t>    </w:t>
      </w:r>
      <w:r w:rsidRPr="00071C1C">
        <w:t>Den särskilde skiljemannen ska handlägga tvisten opartiskt, ända</w:t>
      </w:r>
      <w:r>
        <w:softHyphen/>
      </w:r>
      <w:r w:rsidRPr="00071C1C">
        <w:t>måls</w:t>
      </w:r>
      <w:r>
        <w:softHyphen/>
      </w:r>
      <w:r w:rsidRPr="00071C1C">
        <w:t>enligt och snabbt.</w:t>
      </w:r>
    </w:p>
    <w:p w14:paraId="62B68A0F" w14:textId="77777777" w:rsidR="00B33FB5" w:rsidRDefault="00926630" w:rsidP="00B33FB5">
      <w:pPr>
        <w:pStyle w:val="Brdtext"/>
      </w:pPr>
    </w:p>
    <w:p w14:paraId="0FDB5F8F" w14:textId="77777777" w:rsidR="00B33FB5" w:rsidRDefault="00D32DA9" w:rsidP="00B33FB5">
      <w:pPr>
        <w:pStyle w:val="Brdtext"/>
      </w:pPr>
      <w:r>
        <w:rPr>
          <w:b/>
        </w:rPr>
        <w:t>5</w:t>
      </w:r>
      <w:r w:rsidRPr="00640C08">
        <w:rPr>
          <w:b/>
        </w:rPr>
        <w:t> §</w:t>
      </w:r>
      <w:r w:rsidRPr="00640C08">
        <w:t>    </w:t>
      </w:r>
      <w:r w:rsidRPr="00071C1C">
        <w:t>Om parterna begär det, ska den särskilde skiljemannen medla mellan dem i syfte att de ska komma överens.</w:t>
      </w:r>
    </w:p>
    <w:p w14:paraId="6DED98F5" w14:textId="77777777" w:rsidR="00B33FB5" w:rsidRDefault="00926630" w:rsidP="00B33FB5">
      <w:pPr>
        <w:pStyle w:val="Brdtext"/>
      </w:pPr>
    </w:p>
    <w:p w14:paraId="4F11EF0E" w14:textId="77777777" w:rsidR="00B33FB5" w:rsidRDefault="00D32DA9" w:rsidP="00B33FB5">
      <w:pPr>
        <w:pStyle w:val="Brdtext"/>
      </w:pPr>
      <w:r>
        <w:rPr>
          <w:b/>
        </w:rPr>
        <w:t>6</w:t>
      </w:r>
      <w:r w:rsidRPr="00640C08">
        <w:rPr>
          <w:b/>
        </w:rPr>
        <w:t> §</w:t>
      </w:r>
      <w:r w:rsidRPr="00640C08">
        <w:t>    </w:t>
      </w:r>
      <w:r w:rsidRPr="00071C1C">
        <w:t>Den särskilde skiljemannen ska kalla parterna till ett sammanträde om det behövs. Om en part uteblir från ett sammanträde, hindrar det inte att skiljemannen avgör tvisten.</w:t>
      </w:r>
    </w:p>
    <w:p w14:paraId="7E0CD642" w14:textId="77777777" w:rsidR="00B33FB5" w:rsidRDefault="00926630" w:rsidP="00B33FB5">
      <w:pPr>
        <w:pStyle w:val="Brdtext"/>
      </w:pPr>
    </w:p>
    <w:p w14:paraId="4D848A93" w14:textId="77777777" w:rsidR="00B33FB5" w:rsidRDefault="00D32DA9" w:rsidP="00B33FB5">
      <w:pPr>
        <w:pStyle w:val="Brdtext"/>
      </w:pPr>
      <w:r>
        <w:rPr>
          <w:b/>
        </w:rPr>
        <w:t>7</w:t>
      </w:r>
      <w:r w:rsidRPr="00640C08">
        <w:rPr>
          <w:b/>
        </w:rPr>
        <w:t> §</w:t>
      </w:r>
      <w:r w:rsidRPr="00640C08">
        <w:t>    </w:t>
      </w:r>
      <w:r w:rsidRPr="00071C1C">
        <w:t>Ett skiljeförfarande enligt denna lag får, om det begärs och är lämp</w:t>
      </w:r>
      <w:r>
        <w:softHyphen/>
      </w:r>
      <w:r w:rsidRPr="00071C1C">
        <w:t>ligt, handläggas gemensamt med ett annat sådant skiljeförfarande som hand</w:t>
      </w:r>
      <w:r>
        <w:softHyphen/>
      </w:r>
      <w:r w:rsidRPr="00071C1C">
        <w:t>läggs av samma särskilde skiljeman och avser samma ort.</w:t>
      </w:r>
    </w:p>
    <w:p w14:paraId="70C5191E" w14:textId="77777777" w:rsidR="00B33FB5" w:rsidRPr="00071C1C" w:rsidRDefault="00926630" w:rsidP="00B33FB5">
      <w:pPr>
        <w:pStyle w:val="Brdtextmedindrag"/>
      </w:pPr>
    </w:p>
    <w:p w14:paraId="54618D6E" w14:textId="77777777" w:rsidR="00B33FB5" w:rsidRDefault="00D32DA9" w:rsidP="00B33FB5">
      <w:pPr>
        <w:pStyle w:val="Rubrik4utannumrering"/>
      </w:pPr>
      <w:r w:rsidRPr="00071C1C">
        <w:t>Avgörande av en tvist</w:t>
      </w:r>
    </w:p>
    <w:p w14:paraId="3D7BA6C7" w14:textId="77777777" w:rsidR="00B33FB5" w:rsidRDefault="00D32DA9" w:rsidP="00B33FB5">
      <w:pPr>
        <w:pStyle w:val="Brdtext"/>
      </w:pPr>
      <w:r>
        <w:rPr>
          <w:b/>
        </w:rPr>
        <w:t>8</w:t>
      </w:r>
      <w:r w:rsidRPr="00640C08">
        <w:rPr>
          <w:b/>
        </w:rPr>
        <w:t> §</w:t>
      </w:r>
      <w:r w:rsidRPr="00640C08">
        <w:t>    </w:t>
      </w:r>
      <w:r w:rsidRPr="00071C1C">
        <w:t>Den särskilde skiljemannen avgör en tvist genom beslut om en re</w:t>
      </w:r>
      <w:r>
        <w:softHyphen/>
      </w:r>
      <w:r w:rsidRPr="00071C1C">
        <w:t>kommen</w:t>
      </w:r>
      <w:r>
        <w:softHyphen/>
      </w:r>
      <w:r w:rsidRPr="00071C1C">
        <w:t>dation till parterna. En rekommendation ska innehålla skälen för beslutet.</w:t>
      </w:r>
    </w:p>
    <w:p w14:paraId="4BB9F6C3" w14:textId="77777777" w:rsidR="00B33FB5" w:rsidRDefault="00D32DA9" w:rsidP="00B33FB5">
      <w:pPr>
        <w:pStyle w:val="Brdtextmedindrag"/>
      </w:pPr>
      <w:r>
        <w:t>En rekommendation ska vara skriftlig och undertecknas av skilje</w:t>
      </w:r>
      <w:r>
        <w:softHyphen/>
        <w:t xml:space="preserve">mannen. Om rekommendationen undertecknas elektroniskt, ska det göras med en sådan elektronisk underskrift som avses i artikel 3 i förordning (EU) nr 910/2014, i den ursprungliga lydelsen. </w:t>
      </w:r>
    </w:p>
    <w:p w14:paraId="383C61D8" w14:textId="77777777" w:rsidR="00B33FB5" w:rsidRPr="00071C1C" w:rsidRDefault="00D32DA9" w:rsidP="00B33FB5">
      <w:pPr>
        <w:pStyle w:val="Brdtextmedindrag"/>
      </w:pPr>
      <w:r>
        <w:t>En rekommendation ska lämnas till parterna senast sex veckor efter det att hyresnämnden utsåg skiljemannen. Om det finns särskilda skäl, får en rekommendation lämnas senare.</w:t>
      </w:r>
    </w:p>
    <w:p w14:paraId="7F826E7C" w14:textId="77777777" w:rsidR="00B33FB5" w:rsidRDefault="00926630" w:rsidP="00B33FB5">
      <w:pPr>
        <w:pStyle w:val="Brdtext"/>
      </w:pPr>
    </w:p>
    <w:p w14:paraId="49D59524" w14:textId="77777777" w:rsidR="00B33FB5" w:rsidRDefault="00D32DA9" w:rsidP="00B33FB5">
      <w:pPr>
        <w:pStyle w:val="Brdtext"/>
      </w:pPr>
      <w:r>
        <w:rPr>
          <w:b/>
        </w:rPr>
        <w:t>9</w:t>
      </w:r>
      <w:r w:rsidRPr="00640C08">
        <w:rPr>
          <w:b/>
        </w:rPr>
        <w:t> §</w:t>
      </w:r>
      <w:r w:rsidRPr="00640C08">
        <w:t>    </w:t>
      </w:r>
      <w:r w:rsidRPr="00071C1C">
        <w:t>Den särskilde skiljemannen ska avgöra en tvist utifrån de yrkanden som parterna har framställt. En ändrad hyresnivå ska gälla från den tid</w:t>
      </w:r>
      <w:r>
        <w:softHyphen/>
      </w:r>
      <w:r w:rsidRPr="00071C1C">
        <w:t>punkt som part har yrkat i begäran om förhandling, om parterna inte är ense om en annan tidpunkt eller det finns särskilda skäl för en annan tid</w:t>
      </w:r>
      <w:r>
        <w:softHyphen/>
      </w:r>
      <w:r w:rsidRPr="00071C1C">
        <w:t>punkt.</w:t>
      </w:r>
    </w:p>
    <w:p w14:paraId="21C756EE" w14:textId="77777777" w:rsidR="00B33FB5" w:rsidRDefault="00D32DA9" w:rsidP="00B33FB5">
      <w:pPr>
        <w:pStyle w:val="Brdtextmedindrag"/>
      </w:pPr>
      <w:r>
        <w:t>En tvist ska avgöras i enlighet med de omständigheter och principer som parterna har kommit överens om. Om parterna inte är överens i detta av</w:t>
      </w:r>
      <w:r>
        <w:softHyphen/>
        <w:t>seende, ska skiljemannen avgöra tvisten utifrån de omständigheter som par</w:t>
      </w:r>
      <w:r>
        <w:softHyphen/>
        <w:t xml:space="preserve">terna har åberopat. </w:t>
      </w:r>
    </w:p>
    <w:p w14:paraId="775E9B8F" w14:textId="77777777" w:rsidR="00B33FB5" w:rsidRDefault="00D32DA9" w:rsidP="00B33FB5">
      <w:pPr>
        <w:pStyle w:val="Brdtextmedindrag"/>
      </w:pPr>
      <w:r>
        <w:t>Skiljemannen är inte behörig att ta ställning till frågor som gäller en lägenhets bruksvärde.</w:t>
      </w:r>
    </w:p>
    <w:p w14:paraId="0382B883" w14:textId="77777777" w:rsidR="00B33FB5" w:rsidRDefault="00926630" w:rsidP="00B33FB5">
      <w:pPr>
        <w:pStyle w:val="Brdtext"/>
      </w:pPr>
    </w:p>
    <w:p w14:paraId="48ED1AEF" w14:textId="77777777" w:rsidR="00B33FB5" w:rsidRDefault="00D32DA9" w:rsidP="00B33FB5">
      <w:pPr>
        <w:pStyle w:val="Brdtext"/>
      </w:pPr>
      <w:r>
        <w:rPr>
          <w:b/>
        </w:rPr>
        <w:t>10</w:t>
      </w:r>
      <w:r w:rsidRPr="00640C08">
        <w:rPr>
          <w:b/>
        </w:rPr>
        <w:t> §</w:t>
      </w:r>
      <w:r w:rsidRPr="00640C08">
        <w:t>    </w:t>
      </w:r>
      <w:r w:rsidRPr="00EA291E">
        <w:t>En rekommendation kan inte överklagas.</w:t>
      </w:r>
    </w:p>
    <w:p w14:paraId="4B2F1625" w14:textId="77777777" w:rsidR="00B33FB5" w:rsidRPr="00071C1C" w:rsidRDefault="00926630" w:rsidP="00B33FB5">
      <w:pPr>
        <w:pStyle w:val="Brdtextmedindrag"/>
      </w:pPr>
    </w:p>
    <w:p w14:paraId="687162AE" w14:textId="77777777" w:rsidR="00B33FB5" w:rsidRDefault="00D32DA9" w:rsidP="00B33FB5">
      <w:pPr>
        <w:pStyle w:val="Brdtext"/>
      </w:pPr>
      <w:r>
        <w:rPr>
          <w:b/>
        </w:rPr>
        <w:t>11</w:t>
      </w:r>
      <w:r w:rsidRPr="00640C08">
        <w:rPr>
          <w:b/>
        </w:rPr>
        <w:t> §</w:t>
      </w:r>
      <w:r w:rsidRPr="00640C08">
        <w:t>    </w:t>
      </w:r>
      <w:r w:rsidRPr="00EA291E">
        <w:t>Den särskilde skiljemannens uppdrag är slutfört</w:t>
      </w:r>
    </w:p>
    <w:p w14:paraId="60E393DC" w14:textId="77777777" w:rsidR="00B33FB5" w:rsidRDefault="00D32DA9" w:rsidP="00B33FB5">
      <w:pPr>
        <w:pStyle w:val="Brdtextmedindrag"/>
      </w:pPr>
      <w:r>
        <w:t>1. när en rekommendation har lämnats till parterna,</w:t>
      </w:r>
    </w:p>
    <w:p w14:paraId="15AC5948" w14:textId="77777777" w:rsidR="00B33FB5" w:rsidRDefault="00D32DA9" w:rsidP="00B33FB5">
      <w:pPr>
        <w:pStyle w:val="Brdtextmedindrag"/>
      </w:pPr>
      <w:r>
        <w:t xml:space="preserve">2. när hyresnämnden har entledigat skiljemannen, eller </w:t>
      </w:r>
    </w:p>
    <w:p w14:paraId="0FE9EA63" w14:textId="77777777" w:rsidR="00B33FB5" w:rsidRPr="00071C1C" w:rsidRDefault="00D32DA9" w:rsidP="00B33FB5">
      <w:pPr>
        <w:pStyle w:val="Brdtextmedindrag"/>
      </w:pPr>
      <w:r>
        <w:t>3. vid en tidigare tidpunkt, om parterna begär det eller parterna träffar en förhandlingsöverenskommelse enligt 19 § hyresförhandlingslagen (1978:304) som omfattar de frågor som skiljeförfarandet avser.</w:t>
      </w:r>
    </w:p>
    <w:p w14:paraId="1BD19988" w14:textId="77777777" w:rsidR="00B33FB5" w:rsidRDefault="00D32DA9" w:rsidP="00B33FB5">
      <w:pPr>
        <w:pStyle w:val="Rubrik4utannumrering"/>
      </w:pPr>
      <w:r w:rsidRPr="00EA291E">
        <w:t>Verkan av en rekommendation</w:t>
      </w:r>
    </w:p>
    <w:p w14:paraId="52FBA769" w14:textId="77777777" w:rsidR="00B33FB5" w:rsidRDefault="00D32DA9" w:rsidP="00B33FB5">
      <w:pPr>
        <w:pStyle w:val="Brdtext"/>
      </w:pPr>
      <w:r>
        <w:rPr>
          <w:b/>
        </w:rPr>
        <w:t>12</w:t>
      </w:r>
      <w:r w:rsidRPr="00640C08">
        <w:rPr>
          <w:b/>
        </w:rPr>
        <w:t> §</w:t>
      </w:r>
      <w:r w:rsidRPr="00640C08">
        <w:t>    </w:t>
      </w:r>
      <w:r w:rsidRPr="00EA291E">
        <w:t>Parterna ska, om de inte har avtalat om något annat, omsätta en rekommendation i en förhandlingsöverenskommelse enligt hyresförhand</w:t>
      </w:r>
      <w:r>
        <w:softHyphen/>
      </w:r>
      <w:r w:rsidRPr="00EA291E">
        <w:t>lingslagen (1978:304). Detta ska ske inom 14 dagar från det att rekommen</w:t>
      </w:r>
      <w:r>
        <w:softHyphen/>
      </w:r>
      <w:r w:rsidRPr="00EA291E">
        <w:t>dationen lämnades.</w:t>
      </w:r>
    </w:p>
    <w:p w14:paraId="1B52390B" w14:textId="77777777" w:rsidR="00B33FB5" w:rsidRPr="00071C1C" w:rsidRDefault="00D32DA9" w:rsidP="00B33FB5">
      <w:pPr>
        <w:pStyle w:val="Brdtextmedindrag"/>
      </w:pPr>
      <w:r w:rsidRPr="00EA291E">
        <w:t>En part som inte medverkar till att en rekommendation omsätts i en för</w:t>
      </w:r>
      <w:r>
        <w:softHyphen/>
      </w:r>
      <w:r w:rsidRPr="00EA291E">
        <w:t>handlingsöverenskommelse enligt första stycket är skyldig att ersätta motparten skada som uppstår till följd av detta.</w:t>
      </w:r>
    </w:p>
    <w:p w14:paraId="3C6322EE" w14:textId="77777777" w:rsidR="00B33FB5" w:rsidRDefault="00D32DA9" w:rsidP="00B33FB5">
      <w:pPr>
        <w:pStyle w:val="Rubrik4utannumrering"/>
      </w:pPr>
      <w:r w:rsidRPr="00EA291E">
        <w:t>Kostnader</w:t>
      </w:r>
    </w:p>
    <w:p w14:paraId="423FC653" w14:textId="77777777" w:rsidR="00B33FB5" w:rsidRDefault="00D32DA9" w:rsidP="00B33FB5">
      <w:pPr>
        <w:pStyle w:val="Brdtext"/>
      </w:pPr>
      <w:r>
        <w:rPr>
          <w:b/>
        </w:rPr>
        <w:t>13</w:t>
      </w:r>
      <w:r w:rsidRPr="00640C08">
        <w:rPr>
          <w:b/>
        </w:rPr>
        <w:t> §</w:t>
      </w:r>
      <w:r w:rsidRPr="00640C08">
        <w:t>    </w:t>
      </w:r>
      <w:r w:rsidRPr="00EA291E">
        <w:t>Den särskilde skiljemannen och en ekonomisk expert har rätt till skälig ersättning för utförande av uppdraget.</w:t>
      </w:r>
    </w:p>
    <w:p w14:paraId="23A82B08" w14:textId="77777777" w:rsidR="00B33FB5" w:rsidRDefault="00D32DA9" w:rsidP="00B33FB5">
      <w:pPr>
        <w:pStyle w:val="Brdtextmedindrag"/>
      </w:pPr>
      <w:r>
        <w:t>Hyresvärden, och i förekommande fall hyresvärden och fastighetsägar</w:t>
      </w:r>
      <w:r>
        <w:softHyphen/>
        <w:t>organisationen, respektive hyresgästorganisationen ska betala hälften var</w:t>
      </w:r>
      <w:r>
        <w:softHyphen/>
        <w:t>dera av skiljemannens och expertens ersättning, om parterna inte har av</w:t>
      </w:r>
      <w:r>
        <w:softHyphen/>
        <w:t xml:space="preserve">talat om en annan fördelning. I förhållande till skiljemannen och experten svarar parterna solidariskt för ersättningen. </w:t>
      </w:r>
    </w:p>
    <w:p w14:paraId="05879353" w14:textId="77777777" w:rsidR="00B33FB5" w:rsidRPr="00071C1C" w:rsidRDefault="00D32DA9" w:rsidP="00B33FB5">
      <w:pPr>
        <w:pStyle w:val="Brdtextmedindrag"/>
      </w:pPr>
      <w:r>
        <w:t>Parterna ska svara för sina egna kostnader.</w:t>
      </w:r>
    </w:p>
    <w:p w14:paraId="3D2B7A38" w14:textId="77777777" w:rsidR="00B33FB5" w:rsidRPr="00811E52" w:rsidRDefault="00D32DA9" w:rsidP="00B33FB5">
      <w:pPr>
        <w:pStyle w:val="Slutstreck"/>
      </w:pPr>
      <w:r w:rsidRPr="00811E52">
        <w:t>                      </w:t>
      </w:r>
    </w:p>
    <w:p w14:paraId="47FC907B" w14:textId="77777777" w:rsidR="00B33FB5" w:rsidRDefault="00D32DA9" w:rsidP="00B33FB5">
      <w:pPr>
        <w:pStyle w:val="Brdtextmedindrag"/>
      </w:pPr>
      <w:r w:rsidRPr="00EA291E">
        <w:t>Denna lag träder i kraft den 1 januari 2022.</w:t>
      </w:r>
    </w:p>
    <w:p w14:paraId="3F3FAC3B" w14:textId="77777777" w:rsidR="00B33FB5" w:rsidRDefault="00926630" w:rsidP="00B33FB5">
      <w:pPr>
        <w:pStyle w:val="Brdtext"/>
        <w:sectPr w:rsidR="00B33FB5" w:rsidSect="00B33FB5">
          <w:headerReference w:type="even" r:id="rId46"/>
          <w:headerReference w:type="default" r:id="rId47"/>
          <w:footerReference w:type="even" r:id="rId48"/>
          <w:footerReference w:type="default" r:id="rId49"/>
          <w:headerReference w:type="first" r:id="rId50"/>
          <w:footerReference w:type="first" r:id="rId51"/>
          <w:pgSz w:w="9356" w:h="13721" w:code="9"/>
          <w:pgMar w:top="794" w:right="2438" w:bottom="1191" w:left="1021" w:header="0" w:footer="709" w:gutter="0"/>
          <w:cols w:space="708"/>
          <w:docGrid w:linePitch="360"/>
        </w:sectPr>
      </w:pPr>
    </w:p>
    <w:p w14:paraId="08BF1C58" w14:textId="77777777" w:rsidR="00B33FB5" w:rsidRDefault="00D32DA9" w:rsidP="00B33FB5">
      <w:pPr>
        <w:pStyle w:val="Rubrik2utannumrering"/>
        <w:spacing w:before="0"/>
      </w:pPr>
      <w:r w:rsidRPr="00EA291E">
        <w:t>Förslag till lag om ändring i hyresförhandlingslagen (1978:304)</w:t>
      </w:r>
    </w:p>
    <w:p w14:paraId="26AF0555" w14:textId="77777777" w:rsidR="00B33FB5" w:rsidRDefault="00D32DA9" w:rsidP="00B33FB5">
      <w:pPr>
        <w:pStyle w:val="Brdtext"/>
      </w:pPr>
      <w:r>
        <w:t>Härigenom föreskrivs i fråga om hyresförhandlingslagen (1978:304)</w:t>
      </w:r>
    </w:p>
    <w:p w14:paraId="236C4B8C" w14:textId="77777777" w:rsidR="00B33FB5" w:rsidRDefault="00D32DA9" w:rsidP="00B33FB5">
      <w:pPr>
        <w:pStyle w:val="Brdtextmedindrag"/>
      </w:pPr>
      <w:r w:rsidRPr="00CE5F60">
        <w:rPr>
          <w:i/>
          <w:iCs/>
        </w:rPr>
        <w:t>dels</w:t>
      </w:r>
      <w:r>
        <w:t xml:space="preserve"> att 2, 5, 7, 15, 18, 27, 28 och 31 §§ ska ha följande lydelse,</w:t>
      </w:r>
    </w:p>
    <w:p w14:paraId="0C9B0025" w14:textId="77777777" w:rsidR="00B33FB5" w:rsidRDefault="00D32DA9" w:rsidP="00B33FB5">
      <w:pPr>
        <w:pStyle w:val="Brdtextmedindrag"/>
      </w:pPr>
      <w:r w:rsidRPr="00CE5F60">
        <w:rPr>
          <w:i/>
          <w:iCs/>
        </w:rPr>
        <w:t>dels</w:t>
      </w:r>
      <w:r>
        <w:t xml:space="preserve"> att det ska införas nya paragrafer, 23 a–23 d §§, och närmast före 23 a § en ny rubrik av följande lydelse.</w:t>
      </w:r>
    </w:p>
    <w:p w14:paraId="31614D74" w14:textId="77777777" w:rsidR="00B33FB5" w:rsidRDefault="00926630" w:rsidP="00B33FB5">
      <w:pPr>
        <w:pStyle w:val="Brdtextmedindrag"/>
      </w:pPr>
    </w:p>
    <w:p w14:paraId="7CE535F3" w14:textId="77777777" w:rsidR="00B33FB5" w:rsidRDefault="00926630" w:rsidP="00B33F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33FB5" w14:paraId="71CF4F02" w14:textId="77777777" w:rsidTr="000A25B8">
        <w:tc>
          <w:tcPr>
            <w:tcW w:w="2500" w:type="pct"/>
            <w:shd w:val="clear" w:color="auto" w:fill="auto"/>
            <w:tcMar>
              <w:left w:w="0" w:type="dxa"/>
            </w:tcMar>
          </w:tcPr>
          <w:p w14:paraId="0053B12E" w14:textId="77777777" w:rsidR="00B33FB5" w:rsidRPr="005B0E77" w:rsidRDefault="00D32DA9" w:rsidP="000A25B8">
            <w:pPr>
              <w:pStyle w:val="Brdtext"/>
              <w:rPr>
                <w:i/>
              </w:rPr>
            </w:pPr>
            <w:r w:rsidRPr="005B0E77">
              <w:rPr>
                <w:i/>
              </w:rPr>
              <w:t>Nuvarande lydelse</w:t>
            </w:r>
          </w:p>
        </w:tc>
        <w:tc>
          <w:tcPr>
            <w:tcW w:w="2500" w:type="pct"/>
            <w:shd w:val="clear" w:color="auto" w:fill="auto"/>
            <w:tcMar>
              <w:right w:w="0" w:type="dxa"/>
            </w:tcMar>
          </w:tcPr>
          <w:p w14:paraId="25C0D59B" w14:textId="77777777" w:rsidR="00B33FB5" w:rsidRPr="005B0E77" w:rsidRDefault="00D32DA9" w:rsidP="000A25B8">
            <w:pPr>
              <w:pStyle w:val="Brdtext"/>
              <w:rPr>
                <w:i/>
              </w:rPr>
            </w:pPr>
            <w:r w:rsidRPr="005B0E77">
              <w:rPr>
                <w:i/>
              </w:rPr>
              <w:t>Föreslagen lydelse</w:t>
            </w:r>
          </w:p>
        </w:tc>
      </w:tr>
    </w:tbl>
    <w:p w14:paraId="3916F4B1" w14:textId="77777777" w:rsidR="00B33FB5" w:rsidRDefault="00D32DA9" w:rsidP="00B33FB5">
      <w:pPr>
        <w:pStyle w:val="Brdtext"/>
        <w:spacing w:before="230"/>
        <w:jc w:val="center"/>
      </w:pPr>
      <w:r>
        <w:t>2 §</w:t>
      </w:r>
      <w:r>
        <w:rPr>
          <w:rStyle w:val="Fotnotsreferens"/>
        </w:rPr>
        <w:footnoteReference w:customMarkFollows="1" w:id="5"/>
        <w:t>1</w:t>
      </w:r>
    </w:p>
    <w:tbl>
      <w:tblPr>
        <w:tblW w:w="5000" w:type="pct"/>
        <w:tblCellMar>
          <w:left w:w="125" w:type="dxa"/>
          <w:right w:w="125" w:type="dxa"/>
        </w:tblCellMar>
        <w:tblLook w:val="0000" w:firstRow="0" w:lastRow="0" w:firstColumn="0" w:lastColumn="0" w:noHBand="0" w:noVBand="0"/>
      </w:tblPr>
      <w:tblGrid>
        <w:gridCol w:w="2948"/>
        <w:gridCol w:w="2949"/>
      </w:tblGrid>
      <w:tr w:rsidR="00B33FB5" w14:paraId="3B9BB260" w14:textId="77777777" w:rsidTr="000A25B8">
        <w:tc>
          <w:tcPr>
            <w:tcW w:w="2500" w:type="pct"/>
            <w:shd w:val="clear" w:color="auto" w:fill="auto"/>
            <w:tcMar>
              <w:left w:w="0" w:type="dxa"/>
            </w:tcMar>
          </w:tcPr>
          <w:p w14:paraId="40B5F29B" w14:textId="77777777" w:rsidR="00B33FB5" w:rsidRDefault="00D32DA9" w:rsidP="000A25B8">
            <w:pPr>
              <w:pStyle w:val="Brdtextmedindrag"/>
            </w:pPr>
            <w:r w:rsidRPr="00E96B67">
              <w:t xml:space="preserve">Med förhandlingsklausul avses i denna lag bestämmelse i hyresavtal varigenom hyresgäst, </w:t>
            </w:r>
            <w:r w:rsidRPr="00867FA2">
              <w:rPr>
                <w:spacing w:val="-4"/>
              </w:rPr>
              <w:t>sedan för</w:t>
            </w:r>
            <w:r>
              <w:rPr>
                <w:spacing w:val="-4"/>
              </w:rPr>
              <w:softHyphen/>
            </w:r>
            <w:r w:rsidRPr="00867FA2">
              <w:rPr>
                <w:spacing w:val="-4"/>
              </w:rPr>
              <w:t>handlingsordning kommit</w:t>
            </w:r>
            <w:r w:rsidRPr="00E96B67">
              <w:t xml:space="preserve"> till stånd enligt denna lag, förbinder sig att gentemot </w:t>
            </w:r>
            <w:r w:rsidRPr="00A42EE8">
              <w:rPr>
                <w:i/>
                <w:iCs/>
              </w:rPr>
              <w:t>honom</w:t>
            </w:r>
            <w:r w:rsidRPr="00E96B67">
              <w:t xml:space="preserve"> får tillämpas bestämmelse om hyra eller annat hyresvillkor, varom överenskom</w:t>
            </w:r>
            <w:r>
              <w:softHyphen/>
            </w:r>
            <w:r w:rsidRPr="00E96B67">
              <w:t>melse</w:t>
            </w:r>
            <w:r>
              <w:t xml:space="preserve"> </w:t>
            </w:r>
            <w:r w:rsidRPr="00E96B67">
              <w:t>träffas på grundval av för</w:t>
            </w:r>
            <w:r>
              <w:softHyphen/>
            </w:r>
            <w:r w:rsidRPr="00E96B67">
              <w:t>handlingsordningen (förhandlings</w:t>
            </w:r>
            <w:r>
              <w:softHyphen/>
            </w:r>
            <w:r w:rsidRPr="00E96B67">
              <w:t>överenskommelse).</w:t>
            </w:r>
          </w:p>
          <w:p w14:paraId="1F290904" w14:textId="77777777" w:rsidR="00B33FB5" w:rsidRDefault="00926630" w:rsidP="000A25B8">
            <w:pPr>
              <w:pStyle w:val="Brdtextmedindrag"/>
            </w:pPr>
          </w:p>
          <w:p w14:paraId="044B96BA" w14:textId="77777777" w:rsidR="00B33FB5" w:rsidRDefault="00926630" w:rsidP="000A25B8">
            <w:pPr>
              <w:pStyle w:val="Brdtextmedindrag"/>
            </w:pPr>
          </w:p>
          <w:p w14:paraId="62E220DB" w14:textId="77777777" w:rsidR="00B33FB5" w:rsidRDefault="00D32DA9" w:rsidP="000A25B8">
            <w:pPr>
              <w:pStyle w:val="Brdtextmedindrag"/>
            </w:pPr>
            <w:r w:rsidRPr="00E96B67">
              <w:t>Tvist om införande eller slopande av förhandlingsklausul i hyresavtal kan hänskjutas till prövning av hyres</w:t>
            </w:r>
            <w:r>
              <w:softHyphen/>
            </w:r>
            <w:r w:rsidRPr="00E96B67">
              <w:t xml:space="preserve">nämnd enligt 12 kap. 51 § första stycket andra meningen eller 54 § jordabalken. Om hyresgästen har gett sin uppfattning till känna, </w:t>
            </w:r>
            <w:r w:rsidRPr="00E96B67">
              <w:rPr>
                <w:i/>
                <w:iCs/>
              </w:rPr>
              <w:t xml:space="preserve">skall </w:t>
            </w:r>
            <w:r w:rsidRPr="00E96B67">
              <w:t xml:space="preserve">hyresnämnden avgöra tvisten i enlighet med denna, </w:t>
            </w:r>
            <w:r w:rsidRPr="00415764">
              <w:rPr>
                <w:i/>
                <w:iCs/>
              </w:rPr>
              <w:t>såvida</w:t>
            </w:r>
            <w:r w:rsidRPr="00E96B67">
              <w:t xml:space="preserve"> inte synnerliga skäl talar emot det. Om hyresgästen inte har gett sin upp</w:t>
            </w:r>
            <w:r>
              <w:softHyphen/>
            </w:r>
            <w:r w:rsidRPr="00E96B67">
              <w:t xml:space="preserve">fattning till känna, </w:t>
            </w:r>
            <w:r w:rsidRPr="00E96B67">
              <w:rPr>
                <w:i/>
                <w:iCs/>
              </w:rPr>
              <w:t xml:space="preserve">skall </w:t>
            </w:r>
            <w:r w:rsidRPr="00E96B67">
              <w:t>hyres</w:t>
            </w:r>
            <w:r>
              <w:softHyphen/>
            </w:r>
            <w:r w:rsidRPr="00E96B67">
              <w:t>nämn</w:t>
            </w:r>
            <w:r>
              <w:softHyphen/>
            </w:r>
            <w:r w:rsidRPr="00E96B67">
              <w:t>den avgöra tvisten i enlighet med hyresvärdens uppfattning.</w:t>
            </w:r>
          </w:p>
          <w:p w14:paraId="18134FBF" w14:textId="77777777" w:rsidR="00B33FB5" w:rsidRDefault="00D32DA9" w:rsidP="000A25B8">
            <w:pPr>
              <w:pStyle w:val="Brdtextmedindrag"/>
            </w:pPr>
            <w:r w:rsidRPr="00E96B67">
              <w:t>Om det finns särskilda skäl, får hyresnämnden besluta att införan</w:t>
            </w:r>
            <w:r>
              <w:softHyphen/>
            </w:r>
            <w:r w:rsidRPr="00E96B67">
              <w:t>det eller slopandet av en förhand</w:t>
            </w:r>
            <w:r>
              <w:softHyphen/>
            </w:r>
            <w:r w:rsidRPr="00E96B67">
              <w:t xml:space="preserve">lingsklausul </w:t>
            </w:r>
            <w:r w:rsidRPr="00E96B67">
              <w:rPr>
                <w:i/>
                <w:iCs/>
              </w:rPr>
              <w:t>skall</w:t>
            </w:r>
            <w:r w:rsidRPr="00E96B67">
              <w:t xml:space="preserve"> gälla först från och med en viss dag.</w:t>
            </w:r>
          </w:p>
        </w:tc>
        <w:tc>
          <w:tcPr>
            <w:tcW w:w="2500" w:type="pct"/>
            <w:shd w:val="clear" w:color="auto" w:fill="auto"/>
            <w:tcMar>
              <w:right w:w="0" w:type="dxa"/>
            </w:tcMar>
          </w:tcPr>
          <w:p w14:paraId="37E7123A" w14:textId="77777777" w:rsidR="00B33FB5" w:rsidRDefault="00D32DA9" w:rsidP="000A25B8">
            <w:pPr>
              <w:pStyle w:val="Brdtextmedindrag"/>
            </w:pPr>
            <w:r w:rsidRPr="00E96B67">
              <w:t xml:space="preserve">Med förhandlingsklausul avses i denna lag </w:t>
            </w:r>
            <w:r w:rsidRPr="00D010C4">
              <w:rPr>
                <w:i/>
                <w:iCs/>
              </w:rPr>
              <w:t>en</w:t>
            </w:r>
            <w:r>
              <w:t xml:space="preserve"> </w:t>
            </w:r>
            <w:r w:rsidRPr="00E96B67">
              <w:t>bestämmelse i hyres</w:t>
            </w:r>
            <w:r>
              <w:softHyphen/>
            </w:r>
            <w:r w:rsidRPr="00E96B67">
              <w:t xml:space="preserve">avtal varigenom hyresgäst, sedan </w:t>
            </w:r>
            <w:r w:rsidRPr="00867FA2">
              <w:rPr>
                <w:spacing w:val="-4"/>
              </w:rPr>
              <w:t>förhandlingsordning</w:t>
            </w:r>
            <w:r w:rsidRPr="00E96B67">
              <w:t xml:space="preserve"> kommit till stånd enligt denna lag, förbinder sig att gentemot </w:t>
            </w:r>
            <w:r w:rsidRPr="00A42EE8">
              <w:rPr>
                <w:i/>
                <w:iCs/>
              </w:rPr>
              <w:t>hyresgästen</w:t>
            </w:r>
            <w:r w:rsidRPr="00E96B67">
              <w:t xml:space="preserve"> får till</w:t>
            </w:r>
            <w:r>
              <w:softHyphen/>
              <w:t>l</w:t>
            </w:r>
            <w:r w:rsidRPr="00E96B67">
              <w:t>ämpas bestämmelse om hyra eller annat hyresvillkor, varom överens</w:t>
            </w:r>
            <w:r>
              <w:softHyphen/>
            </w:r>
            <w:r w:rsidRPr="00E96B67">
              <w:t xml:space="preserve">kommelse träffas på grundval av förhandlingsordningen </w:t>
            </w:r>
            <w:r w:rsidRPr="00E96B67">
              <w:rPr>
                <w:i/>
                <w:iCs/>
              </w:rPr>
              <w:t>eller en för</w:t>
            </w:r>
            <w:r>
              <w:rPr>
                <w:i/>
                <w:iCs/>
              </w:rPr>
              <w:softHyphen/>
            </w:r>
            <w:r w:rsidRPr="00E96B67">
              <w:rPr>
                <w:i/>
                <w:iCs/>
              </w:rPr>
              <w:t>handlingsordning som ersatt för</w:t>
            </w:r>
            <w:r>
              <w:rPr>
                <w:i/>
                <w:iCs/>
              </w:rPr>
              <w:softHyphen/>
            </w:r>
            <w:r w:rsidRPr="00E96B67">
              <w:rPr>
                <w:i/>
                <w:iCs/>
              </w:rPr>
              <w:t>handlingsordningen</w:t>
            </w:r>
            <w:r w:rsidRPr="00E96B67">
              <w:t xml:space="preserve"> (förhandlings</w:t>
            </w:r>
            <w:r>
              <w:softHyphen/>
            </w:r>
            <w:r w:rsidRPr="00E96B67">
              <w:t>överenskommelse).</w:t>
            </w:r>
          </w:p>
          <w:p w14:paraId="36B30B9E" w14:textId="77777777" w:rsidR="00B33FB5" w:rsidRDefault="00D32DA9" w:rsidP="000A25B8">
            <w:pPr>
              <w:pStyle w:val="Brdtextmedindrag"/>
            </w:pPr>
            <w:r w:rsidRPr="00E96B67">
              <w:t>Tvist om införande eller slopande av förhandlingsklausul i hyresavtal kan hänskjutas till prövning av hyres</w:t>
            </w:r>
            <w:r>
              <w:softHyphen/>
            </w:r>
            <w:r w:rsidRPr="00E96B67">
              <w:t xml:space="preserve">nämnd enligt 12 kap. 51 § första stycket andra meningen eller 54 § jordabalken. Om hyresgästen har gett sin uppfattning till känna, </w:t>
            </w:r>
            <w:r w:rsidRPr="00E96B67">
              <w:rPr>
                <w:i/>
                <w:iCs/>
              </w:rPr>
              <w:t>ska</w:t>
            </w:r>
            <w:r w:rsidRPr="00E96B67">
              <w:t xml:space="preserve"> hyresnämnden avgöra tvisten i enlighet med denna, </w:t>
            </w:r>
            <w:r w:rsidRPr="00415764">
              <w:rPr>
                <w:i/>
                <w:iCs/>
              </w:rPr>
              <w:t>om</w:t>
            </w:r>
            <w:r w:rsidRPr="00E96B67">
              <w:t xml:space="preserve"> inte syn</w:t>
            </w:r>
            <w:r>
              <w:softHyphen/>
            </w:r>
            <w:r w:rsidRPr="00E96B67">
              <w:t>ner</w:t>
            </w:r>
            <w:r>
              <w:softHyphen/>
            </w:r>
            <w:r w:rsidRPr="00E96B67">
              <w:t>liga skäl talar emot det. Om hyresgästen inte har gett sin upp</w:t>
            </w:r>
            <w:r>
              <w:softHyphen/>
            </w:r>
            <w:r w:rsidRPr="00E96B67">
              <w:t xml:space="preserve">fattning till känna, </w:t>
            </w:r>
            <w:r w:rsidRPr="00E96B67">
              <w:rPr>
                <w:i/>
                <w:iCs/>
              </w:rPr>
              <w:t>ska</w:t>
            </w:r>
            <w:r w:rsidRPr="00E96B67">
              <w:t xml:space="preserve"> hyres</w:t>
            </w:r>
            <w:r>
              <w:softHyphen/>
            </w:r>
            <w:r w:rsidRPr="00E96B67">
              <w:t>nämn</w:t>
            </w:r>
            <w:r>
              <w:softHyphen/>
            </w:r>
            <w:r w:rsidRPr="00E96B67">
              <w:t>den avgöra tvisten i enlighet med hyresvärdens uppfattning.</w:t>
            </w:r>
          </w:p>
          <w:p w14:paraId="0DD1905B" w14:textId="77777777" w:rsidR="00B33FB5" w:rsidRDefault="00D32DA9" w:rsidP="000A25B8">
            <w:pPr>
              <w:pStyle w:val="Brdtextmedindrag"/>
            </w:pPr>
            <w:r w:rsidRPr="00E96B67">
              <w:t>Om det finns särskilda skäl, får hyresnämnden besluta att införan</w:t>
            </w:r>
            <w:r>
              <w:softHyphen/>
            </w:r>
            <w:r w:rsidRPr="00E96B67">
              <w:t>det eller slopandet av en förhand</w:t>
            </w:r>
            <w:r>
              <w:softHyphen/>
            </w:r>
            <w:r w:rsidRPr="00E96B67">
              <w:t xml:space="preserve">lingsklausul </w:t>
            </w:r>
            <w:r w:rsidRPr="00E96B67">
              <w:rPr>
                <w:i/>
                <w:iCs/>
              </w:rPr>
              <w:t>ska</w:t>
            </w:r>
            <w:r w:rsidRPr="00E96B67">
              <w:t xml:space="preserve"> gälla först från och med en viss dag.</w:t>
            </w:r>
          </w:p>
        </w:tc>
      </w:tr>
    </w:tbl>
    <w:p w14:paraId="5F16D302" w14:textId="77777777" w:rsidR="00B33FB5" w:rsidRDefault="00926630" w:rsidP="00B33FB5">
      <w:pPr>
        <w:pStyle w:val="Brdtextmedindrag"/>
      </w:pPr>
    </w:p>
    <w:p w14:paraId="09A9CE2B" w14:textId="77777777" w:rsidR="00B33FB5" w:rsidRDefault="00926630" w:rsidP="00B33FB5">
      <w:pPr>
        <w:pStyle w:val="Brdtextmedindrag"/>
      </w:pPr>
    </w:p>
    <w:p w14:paraId="52570450" w14:textId="77777777" w:rsidR="00B33FB5" w:rsidRDefault="00926630" w:rsidP="00B33FB5">
      <w:pPr>
        <w:pStyle w:val="Brdtextmedindrag"/>
      </w:pPr>
    </w:p>
    <w:p w14:paraId="6F4D4FD8" w14:textId="77777777" w:rsidR="00B33FB5" w:rsidRDefault="00D32DA9" w:rsidP="00B33FB5">
      <w:pPr>
        <w:pStyle w:val="Brdtext"/>
        <w:jc w:val="center"/>
      </w:pPr>
      <w:r>
        <w:t>5 §</w:t>
      </w:r>
      <w:r>
        <w:rPr>
          <w:rStyle w:val="Fotnotsreferens"/>
        </w:rPr>
        <w:footnoteReference w:customMarkFollows="1" w:id="6"/>
        <w:t>2</w:t>
      </w:r>
    </w:p>
    <w:p w14:paraId="03FD090F" w14:textId="77777777" w:rsidR="00B33FB5" w:rsidRDefault="00D32DA9" w:rsidP="00B33FB5">
      <w:pPr>
        <w:pStyle w:val="Brdtextmedindrag"/>
      </w:pPr>
      <w:r>
        <w:t>En förhandlingsordning medför skyldighet för hyresvärden att på eget initiativ förhandla med hyresgästorganisationen i fråga om</w:t>
      </w:r>
    </w:p>
    <w:p w14:paraId="1D513408" w14:textId="77777777" w:rsidR="00B33FB5" w:rsidRDefault="00D32DA9" w:rsidP="00B33FB5">
      <w:pPr>
        <w:pStyle w:val="Brdtextmedindrag"/>
      </w:pPr>
      <w:r>
        <w:t>1. höjning av hyran för en lägenhet, om inte höjningen avser ett tillval och högst motsvarar ett pris som förhandlingsordningens parter har rekommen</w:t>
      </w:r>
      <w:r>
        <w:softHyphen/>
        <w:t xml:space="preserve">derat, </w:t>
      </w:r>
    </w:p>
    <w:p w14:paraId="4F45D77E" w14:textId="77777777" w:rsidR="00B33FB5" w:rsidRDefault="00D32DA9" w:rsidP="00B33FB5">
      <w:pPr>
        <w:pStyle w:val="Brdtextmedindrag"/>
      </w:pPr>
      <w:r>
        <w:t>2. bestämmande av hyran för en ny hyresgäst, om den begärda hyran över</w:t>
      </w:r>
      <w:r>
        <w:softHyphen/>
        <w:t>stiger den tidigare hyresgästens hyra och höjningen inte avser ett till</w:t>
      </w:r>
      <w:r>
        <w:softHyphen/>
        <w:t>val och högst motsvarar ett pris som förhandlingsordningens parter har rekommenderat,</w:t>
      </w:r>
    </w:p>
    <w:p w14:paraId="4568ECA4" w14:textId="77777777" w:rsidR="00B33FB5" w:rsidRDefault="00D32DA9" w:rsidP="00B33FB5">
      <w:pPr>
        <w:pStyle w:val="Brdtextmedindrag"/>
      </w:pPr>
      <w:r>
        <w:t>3. ändring av grunderna för beräkning av sådan särskild ersättning som avses i 12 kap. 19 § jordabalken, eller</w:t>
      </w:r>
    </w:p>
    <w:p w14:paraId="654B30AF" w14:textId="77777777" w:rsidR="00B33FB5" w:rsidRDefault="00D32DA9" w:rsidP="00B33FB5">
      <w:pPr>
        <w:pStyle w:val="Brdtextmedindrag"/>
      </w:pPr>
      <w:r>
        <w:t>4. ändring av villkor som avser hyresgästernas rätt att använda utrym</w:t>
      </w:r>
      <w:r>
        <w:softHyphen/>
        <w:t>men som är avsedda att användas gemensamt av hyresgästerna.</w:t>
      </w:r>
    </w:p>
    <w:p w14:paraId="10979300" w14:textId="77777777" w:rsidR="00B33FB5" w:rsidRPr="00867FA2" w:rsidRDefault="00D32DA9" w:rsidP="00B33FB5">
      <w:pPr>
        <w:pStyle w:val="Brdtextmedindrag"/>
      </w:pPr>
      <w:r>
        <w:t xml:space="preserve">En förhandlingsordning medför vidare, om parterna inte enas om annat, </w:t>
      </w:r>
      <w:r w:rsidRPr="00867FA2">
        <w:t>skyldighet att, om en av dem begär det, förhandla i fråga om</w:t>
      </w:r>
    </w:p>
    <w:p w14:paraId="21EF3048" w14:textId="77777777" w:rsidR="00B33FB5" w:rsidRPr="00867FA2" w:rsidRDefault="00D32DA9" w:rsidP="00B33FB5">
      <w:pPr>
        <w:pStyle w:val="Brdtextmedindrag"/>
      </w:pPr>
      <w:r w:rsidRPr="00867FA2">
        <w:t>1.</w:t>
      </w:r>
      <w:r>
        <w:t> </w:t>
      </w:r>
      <w:r w:rsidRPr="00867FA2">
        <w:t xml:space="preserve">hyresvillkoren, </w:t>
      </w:r>
    </w:p>
    <w:p w14:paraId="701C065B" w14:textId="77777777" w:rsidR="00B33FB5" w:rsidRPr="00867FA2" w:rsidRDefault="00D32DA9" w:rsidP="00B33FB5">
      <w:pPr>
        <w:pStyle w:val="Brdtextmedindrag"/>
      </w:pPr>
      <w:r w:rsidRPr="00867FA2">
        <w:t>2.</w:t>
      </w:r>
      <w:r>
        <w:t> </w:t>
      </w:r>
      <w:r w:rsidRPr="00867FA2">
        <w:t>lägenheternas och husets skick,</w:t>
      </w:r>
    </w:p>
    <w:p w14:paraId="7E2CC6D8" w14:textId="77777777" w:rsidR="00B33FB5" w:rsidRPr="00867FA2" w:rsidRDefault="00D32DA9" w:rsidP="00B33FB5">
      <w:pPr>
        <w:pStyle w:val="Brdtextmedindrag"/>
      </w:pPr>
      <w:r w:rsidRPr="00867FA2">
        <w:t>3.</w:t>
      </w:r>
      <w:r>
        <w:t> </w:t>
      </w:r>
      <w:r w:rsidRPr="00867FA2">
        <w:t xml:space="preserve">gemensamma anordningar i huset, </w:t>
      </w:r>
    </w:p>
    <w:p w14:paraId="16D53AFE" w14:textId="77777777" w:rsidR="00B33FB5" w:rsidRPr="00867FA2" w:rsidRDefault="00D32DA9" w:rsidP="00B33FB5">
      <w:pPr>
        <w:pStyle w:val="Brdtextmedindrag"/>
      </w:pPr>
      <w:r w:rsidRPr="00867FA2">
        <w:t>4.</w:t>
      </w:r>
      <w:r>
        <w:t> </w:t>
      </w:r>
      <w:r w:rsidRPr="00867FA2">
        <w:t>övriga boendeförhållanden i den utsträckning de rör hyres</w:t>
      </w:r>
      <w:r w:rsidRPr="00867FA2">
        <w:softHyphen/>
        <w:t>gästerna gemensamt.</w:t>
      </w:r>
    </w:p>
    <w:p w14:paraId="0D44D2C1" w14:textId="77777777" w:rsidR="00B33FB5" w:rsidRDefault="00D32DA9" w:rsidP="00B33FB5">
      <w:pPr>
        <w:pStyle w:val="Brdtextmedindrag"/>
      </w:pPr>
      <w:r w:rsidRPr="00867FA2">
        <w:t>Om parterna</w:t>
      </w:r>
      <w:r>
        <w:t xml:space="preserve"> är ense om det kan en förhandlingsordning också medföra rätt för hyresgästorganisationen att få till stånd förhandling om fråga som rör tillämpning av enskilt hyresavtal under förutsättning att hyresgästen genom skriftlig fullmakt har be</w:t>
      </w:r>
      <w:r>
        <w:softHyphen/>
        <w:t>myndigat hyresgästorganisationen att företräda hyresgästen i saken.</w:t>
      </w:r>
    </w:p>
    <w:tbl>
      <w:tblPr>
        <w:tblW w:w="5000" w:type="pct"/>
        <w:tblCellMar>
          <w:left w:w="125" w:type="dxa"/>
          <w:right w:w="125" w:type="dxa"/>
        </w:tblCellMar>
        <w:tblLook w:val="0600" w:firstRow="0" w:lastRow="0" w:firstColumn="0" w:lastColumn="0" w:noHBand="1" w:noVBand="1"/>
      </w:tblPr>
      <w:tblGrid>
        <w:gridCol w:w="2948"/>
        <w:gridCol w:w="2949"/>
      </w:tblGrid>
      <w:tr w:rsidR="00B33FB5" w14:paraId="08D6E03E" w14:textId="77777777" w:rsidTr="000A25B8">
        <w:tc>
          <w:tcPr>
            <w:tcW w:w="2500" w:type="pct"/>
            <w:shd w:val="clear" w:color="auto" w:fill="auto"/>
            <w:tcMar>
              <w:left w:w="0" w:type="dxa"/>
            </w:tcMar>
          </w:tcPr>
          <w:p w14:paraId="2455FD99" w14:textId="77777777" w:rsidR="00B33FB5" w:rsidRDefault="00926630" w:rsidP="000A25B8">
            <w:pPr>
              <w:pStyle w:val="Brdtextmedindrag"/>
            </w:pPr>
          </w:p>
        </w:tc>
        <w:tc>
          <w:tcPr>
            <w:tcW w:w="2500" w:type="pct"/>
            <w:shd w:val="clear" w:color="auto" w:fill="auto"/>
            <w:tcMar>
              <w:right w:w="0" w:type="dxa"/>
            </w:tcMar>
          </w:tcPr>
          <w:p w14:paraId="11EE9500" w14:textId="77777777" w:rsidR="00B33FB5" w:rsidRDefault="00D32DA9" w:rsidP="000A25B8">
            <w:pPr>
              <w:pStyle w:val="Brdtextmedindrag"/>
            </w:pPr>
            <w:r w:rsidRPr="005E3703">
              <w:rPr>
                <w:i/>
                <w:iCs/>
              </w:rPr>
              <w:t>Om parterna är ense om det, kan en förhandlingsordning med</w:t>
            </w:r>
            <w:r>
              <w:rPr>
                <w:i/>
                <w:iCs/>
              </w:rPr>
              <w:softHyphen/>
            </w:r>
            <w:r w:rsidRPr="005E3703">
              <w:rPr>
                <w:i/>
                <w:iCs/>
              </w:rPr>
              <w:t xml:space="preserve">föra att en tvist som avses i 23 a § </w:t>
            </w:r>
            <w:r>
              <w:rPr>
                <w:i/>
                <w:iCs/>
              </w:rPr>
              <w:t>får</w:t>
            </w:r>
            <w:r w:rsidRPr="005E3703">
              <w:rPr>
                <w:i/>
                <w:iCs/>
              </w:rPr>
              <w:t xml:space="preserve"> avgöras av en </w:t>
            </w:r>
            <w:r>
              <w:rPr>
                <w:i/>
                <w:iCs/>
              </w:rPr>
              <w:t xml:space="preserve">särskild </w:t>
            </w:r>
            <w:r w:rsidRPr="005E3703">
              <w:rPr>
                <w:i/>
                <w:iCs/>
              </w:rPr>
              <w:t>skiljeman som utses av hyresnämnden.</w:t>
            </w:r>
          </w:p>
        </w:tc>
      </w:tr>
    </w:tbl>
    <w:p w14:paraId="366569B0" w14:textId="77777777" w:rsidR="00B33FB5" w:rsidRDefault="00D32DA9" w:rsidP="00B33FB5">
      <w:pPr>
        <w:pStyle w:val="Brdtextmedindrag"/>
      </w:pPr>
      <w:r w:rsidRPr="005E3703">
        <w:t>En förhandlingsordning medför inte någon inskränkning i hyresgästens rätt att begära prövning av hyresvillkoren enligt 12 kap. 54 § jordabalken. Vid sådan prövning gäller bestämmelserna i 12 kap. 53, 54 och 55–55 e</w:t>
      </w:r>
      <w:r>
        <w:t> </w:t>
      </w:r>
      <w:r w:rsidRPr="005E3703">
        <w:t>§§ samma balk.</w:t>
      </w:r>
    </w:p>
    <w:p w14:paraId="6B94637F" w14:textId="77777777" w:rsidR="00B33FB5" w:rsidRDefault="00D32DA9" w:rsidP="00B33FB5">
      <w:pPr>
        <w:pStyle w:val="Brdtext"/>
        <w:spacing w:before="230"/>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B33FB5" w14:paraId="4285C3B5" w14:textId="77777777" w:rsidTr="000A25B8">
        <w:tc>
          <w:tcPr>
            <w:tcW w:w="2500" w:type="pct"/>
            <w:shd w:val="clear" w:color="auto" w:fill="auto"/>
            <w:tcMar>
              <w:left w:w="0" w:type="dxa"/>
            </w:tcMar>
          </w:tcPr>
          <w:p w14:paraId="36B9E1D1" w14:textId="77777777" w:rsidR="00B33FB5" w:rsidRDefault="00D32DA9" w:rsidP="000A25B8">
            <w:pPr>
              <w:pStyle w:val="Brdtextmedindrag"/>
              <w:rPr>
                <w:i/>
                <w:iCs/>
              </w:rPr>
            </w:pPr>
            <w:r w:rsidRPr="003B068B">
              <w:t xml:space="preserve">Om avvikelse </w:t>
            </w:r>
            <w:r w:rsidRPr="003B068B">
              <w:rPr>
                <w:i/>
                <w:iCs/>
              </w:rPr>
              <w:t>skall</w:t>
            </w:r>
            <w:r w:rsidRPr="003B068B">
              <w:t xml:space="preserve"> gälla från vad som </w:t>
            </w:r>
            <w:r w:rsidRPr="003B068B">
              <w:rPr>
                <w:i/>
                <w:iCs/>
              </w:rPr>
              <w:t>stadgas</w:t>
            </w:r>
            <w:r w:rsidRPr="003B068B">
              <w:t xml:space="preserve"> i 5</w:t>
            </w:r>
            <w:r>
              <w:t> </w:t>
            </w:r>
            <w:r w:rsidRPr="003B068B">
              <w:t xml:space="preserve">§ andra stycket </w:t>
            </w:r>
            <w:r w:rsidRPr="003B068B">
              <w:rPr>
                <w:i/>
                <w:iCs/>
              </w:rPr>
              <w:t>eller</w:t>
            </w:r>
            <w:r w:rsidRPr="003B068B">
              <w:t xml:space="preserve"> om förhandlingsrätt </w:t>
            </w:r>
            <w:r w:rsidRPr="003B068B">
              <w:rPr>
                <w:i/>
                <w:iCs/>
              </w:rPr>
              <w:t>skall före</w:t>
            </w:r>
            <w:r>
              <w:rPr>
                <w:i/>
                <w:iCs/>
              </w:rPr>
              <w:softHyphen/>
            </w:r>
            <w:r w:rsidRPr="003B068B">
              <w:rPr>
                <w:i/>
                <w:iCs/>
              </w:rPr>
              <w:t>ligga</w:t>
            </w:r>
            <w:r w:rsidRPr="003B068B">
              <w:t xml:space="preserve"> i fråga som avses i 5</w:t>
            </w:r>
            <w:r>
              <w:t> </w:t>
            </w:r>
            <w:r w:rsidRPr="003B068B">
              <w:t xml:space="preserve">§ tredje stycket, </w:t>
            </w:r>
            <w:r w:rsidRPr="003B068B">
              <w:rPr>
                <w:i/>
                <w:iCs/>
              </w:rPr>
              <w:t>skall detta anges i avtalet om förhandlingsordning.</w:t>
            </w:r>
          </w:p>
          <w:p w14:paraId="1418F14F" w14:textId="77777777" w:rsidR="00B33FB5" w:rsidRDefault="00926630" w:rsidP="000A25B8">
            <w:pPr>
              <w:pStyle w:val="Brdtextmedindrag"/>
            </w:pPr>
          </w:p>
          <w:p w14:paraId="1BEE2A22" w14:textId="77777777" w:rsidR="00B33FB5" w:rsidRDefault="00926630" w:rsidP="000A25B8">
            <w:pPr>
              <w:pStyle w:val="Brdtextmedindrag"/>
            </w:pPr>
          </w:p>
          <w:p w14:paraId="1AD32A4D" w14:textId="77777777" w:rsidR="00B33FB5" w:rsidRDefault="00926630" w:rsidP="000A25B8">
            <w:pPr>
              <w:pStyle w:val="Brdtextmedindrag"/>
            </w:pPr>
          </w:p>
          <w:p w14:paraId="320A9E8B" w14:textId="77777777" w:rsidR="00B33FB5" w:rsidRDefault="00926630" w:rsidP="000A25B8">
            <w:pPr>
              <w:pStyle w:val="Brdtextmedindrag"/>
            </w:pPr>
          </w:p>
          <w:p w14:paraId="5C711AC7" w14:textId="77777777" w:rsidR="00B33FB5" w:rsidRDefault="00926630" w:rsidP="000A25B8">
            <w:pPr>
              <w:pStyle w:val="Brdtextmedindrag"/>
            </w:pPr>
          </w:p>
          <w:p w14:paraId="7A1D2DCA" w14:textId="77777777" w:rsidR="00B33FB5" w:rsidRDefault="00926630" w:rsidP="000A25B8">
            <w:pPr>
              <w:pStyle w:val="Brdtextmedindrag"/>
            </w:pPr>
          </w:p>
          <w:p w14:paraId="4C7294FE" w14:textId="77777777" w:rsidR="00B33FB5" w:rsidRDefault="00926630" w:rsidP="000A25B8">
            <w:pPr>
              <w:pStyle w:val="Brdtextmedindrag"/>
            </w:pPr>
          </w:p>
          <w:p w14:paraId="62CAC2CA" w14:textId="77777777" w:rsidR="00B33FB5" w:rsidRDefault="00D32DA9" w:rsidP="000A25B8">
            <w:pPr>
              <w:pStyle w:val="Brdtextmedindrag"/>
            </w:pPr>
            <w:r w:rsidRPr="008958B6">
              <w:t xml:space="preserve">I avtal om förhandlingsordning </w:t>
            </w:r>
            <w:r w:rsidRPr="008958B6">
              <w:rPr>
                <w:i/>
                <w:iCs/>
              </w:rPr>
              <w:t>skall</w:t>
            </w:r>
            <w:r w:rsidRPr="008958B6">
              <w:t xml:space="preserve"> anges den tidpunkt från vilken förhandlingsordningen </w:t>
            </w:r>
            <w:r w:rsidRPr="008958B6">
              <w:rPr>
                <w:i/>
                <w:iCs/>
              </w:rPr>
              <w:t>skall</w:t>
            </w:r>
            <w:r w:rsidRPr="008958B6">
              <w:t xml:space="preserve"> till</w:t>
            </w:r>
            <w:r>
              <w:softHyphen/>
              <w:t>l</w:t>
            </w:r>
            <w:r w:rsidRPr="008958B6">
              <w:t xml:space="preserve">ämpas. Har så </w:t>
            </w:r>
            <w:r w:rsidRPr="008958B6">
              <w:rPr>
                <w:i/>
                <w:iCs/>
              </w:rPr>
              <w:t>ej</w:t>
            </w:r>
            <w:r w:rsidRPr="008958B6">
              <w:t xml:space="preserve"> skett träder den i kraft omedelbart.</w:t>
            </w:r>
          </w:p>
        </w:tc>
        <w:tc>
          <w:tcPr>
            <w:tcW w:w="2500" w:type="pct"/>
            <w:shd w:val="clear" w:color="auto" w:fill="auto"/>
            <w:tcMar>
              <w:right w:w="0" w:type="dxa"/>
            </w:tcMar>
          </w:tcPr>
          <w:p w14:paraId="179FBC84" w14:textId="77777777" w:rsidR="00B33FB5" w:rsidRPr="003B068B" w:rsidRDefault="00D32DA9" w:rsidP="000A25B8">
            <w:pPr>
              <w:pStyle w:val="Brdtextmedindrag"/>
              <w:rPr>
                <w:i/>
                <w:iCs/>
              </w:rPr>
            </w:pPr>
            <w:bookmarkStart w:id="76" w:name="_Hlk55997053"/>
            <w:r w:rsidRPr="003B068B">
              <w:rPr>
                <w:i/>
                <w:iCs/>
              </w:rPr>
              <w:t xml:space="preserve">I </w:t>
            </w:r>
            <w:r>
              <w:rPr>
                <w:i/>
                <w:iCs/>
              </w:rPr>
              <w:t xml:space="preserve">ett </w:t>
            </w:r>
            <w:r w:rsidRPr="003B068B">
              <w:rPr>
                <w:i/>
                <w:iCs/>
              </w:rPr>
              <w:t>avtal om förhandlingsord</w:t>
            </w:r>
            <w:r>
              <w:rPr>
                <w:i/>
                <w:iCs/>
              </w:rPr>
              <w:softHyphen/>
            </w:r>
            <w:r w:rsidRPr="003B068B">
              <w:rPr>
                <w:i/>
                <w:iCs/>
              </w:rPr>
              <w:t xml:space="preserve">ning ska anges: </w:t>
            </w:r>
          </w:p>
          <w:p w14:paraId="660FD477" w14:textId="77777777" w:rsidR="00B33FB5" w:rsidRPr="00A9180B" w:rsidRDefault="00D32DA9" w:rsidP="000A25B8">
            <w:pPr>
              <w:pStyle w:val="Brdtextmedindrag"/>
            </w:pPr>
            <w:r w:rsidRPr="00BC1DBA">
              <w:rPr>
                <w:i/>
                <w:iCs/>
              </w:rPr>
              <w:t>1</w:t>
            </w:r>
            <w:r w:rsidRPr="00A9180B">
              <w:t>.</w:t>
            </w:r>
            <w:r>
              <w:t> </w:t>
            </w:r>
            <w:r w:rsidRPr="00A9180B">
              <w:t xml:space="preserve">om avvikelse </w:t>
            </w:r>
            <w:r w:rsidRPr="00BC1DBA">
              <w:rPr>
                <w:i/>
                <w:iCs/>
              </w:rPr>
              <w:t>ska</w:t>
            </w:r>
            <w:r w:rsidRPr="00A9180B">
              <w:t xml:space="preserve"> gälla från vad som anges i 5</w:t>
            </w:r>
            <w:r>
              <w:t> </w:t>
            </w:r>
            <w:r w:rsidRPr="00A9180B">
              <w:t xml:space="preserve">§ andra stycket, </w:t>
            </w:r>
          </w:p>
          <w:p w14:paraId="0856C222" w14:textId="77777777" w:rsidR="00B33FB5" w:rsidRPr="00A9180B" w:rsidRDefault="00D32DA9" w:rsidP="000A25B8">
            <w:pPr>
              <w:pStyle w:val="Brdtextmedindrag"/>
            </w:pPr>
            <w:r w:rsidRPr="00BC1DBA">
              <w:rPr>
                <w:i/>
                <w:iCs/>
              </w:rPr>
              <w:t>2.</w:t>
            </w:r>
            <w:r>
              <w:rPr>
                <w:i/>
                <w:iCs/>
              </w:rPr>
              <w:t> </w:t>
            </w:r>
            <w:r w:rsidRPr="00A9180B">
              <w:t xml:space="preserve">om förhandlingsrätt </w:t>
            </w:r>
            <w:r w:rsidRPr="00BC1DBA">
              <w:rPr>
                <w:i/>
                <w:iCs/>
              </w:rPr>
              <w:t>ska</w:t>
            </w:r>
            <w:r w:rsidRPr="00A9180B">
              <w:t xml:space="preserve"> </w:t>
            </w:r>
            <w:r w:rsidRPr="00BC1DBA">
              <w:rPr>
                <w:i/>
                <w:iCs/>
              </w:rPr>
              <w:t>finnas</w:t>
            </w:r>
            <w:r w:rsidRPr="00A9180B">
              <w:t xml:space="preserve"> i fråga som avses i 5</w:t>
            </w:r>
            <w:r>
              <w:t> </w:t>
            </w:r>
            <w:r w:rsidRPr="00A9180B">
              <w:t xml:space="preserve">§ tredje stycket, </w:t>
            </w:r>
            <w:r w:rsidRPr="00BC1DBA">
              <w:rPr>
                <w:i/>
                <w:iCs/>
              </w:rPr>
              <w:t>och</w:t>
            </w:r>
          </w:p>
          <w:p w14:paraId="03625138" w14:textId="77777777" w:rsidR="00B33FB5" w:rsidRPr="00BC1DBA" w:rsidRDefault="00D32DA9" w:rsidP="000A25B8">
            <w:pPr>
              <w:pStyle w:val="Brdtextmedindrag"/>
              <w:rPr>
                <w:i/>
                <w:iCs/>
              </w:rPr>
            </w:pPr>
            <w:r w:rsidRPr="00BC1DBA">
              <w:rPr>
                <w:i/>
                <w:iCs/>
              </w:rPr>
              <w:t>3.</w:t>
            </w:r>
            <w:r>
              <w:rPr>
                <w:i/>
                <w:iCs/>
              </w:rPr>
              <w:t> </w:t>
            </w:r>
            <w:r w:rsidRPr="00BC1DBA">
              <w:rPr>
                <w:i/>
                <w:iCs/>
              </w:rPr>
              <w:t xml:space="preserve">om en tvist som avses i </w:t>
            </w:r>
            <w:r w:rsidRPr="00BC1DBA">
              <w:rPr>
                <w:i/>
                <w:iCs/>
              </w:rPr>
              <w:br/>
              <w:t>23 a § får avgöras av en särskild skiljeman som utses av hyresnämn</w:t>
            </w:r>
            <w:r>
              <w:rPr>
                <w:i/>
                <w:iCs/>
              </w:rPr>
              <w:softHyphen/>
            </w:r>
            <w:r w:rsidRPr="00BC1DBA">
              <w:rPr>
                <w:i/>
                <w:iCs/>
              </w:rPr>
              <w:t xml:space="preserve">den och, i sådant fall, villkoren för att en särskild skiljeman ska utses och villkoren för tvistlösningen. </w:t>
            </w:r>
            <w:bookmarkEnd w:id="76"/>
          </w:p>
          <w:p w14:paraId="6DD29407" w14:textId="77777777" w:rsidR="00B33FB5" w:rsidRDefault="00D32DA9" w:rsidP="000A25B8">
            <w:pPr>
              <w:pStyle w:val="Brdtextmedindrag"/>
            </w:pPr>
            <w:r w:rsidRPr="00A9180B">
              <w:t>I av</w:t>
            </w:r>
            <w:r w:rsidRPr="008958B6">
              <w:t>tal om förhandlingsord</w:t>
            </w:r>
            <w:r>
              <w:softHyphen/>
            </w:r>
            <w:r w:rsidRPr="008958B6">
              <w:t xml:space="preserve">ning </w:t>
            </w:r>
            <w:r w:rsidRPr="008958B6">
              <w:rPr>
                <w:i/>
                <w:iCs/>
              </w:rPr>
              <w:t xml:space="preserve">ska </w:t>
            </w:r>
            <w:r w:rsidRPr="008958B6">
              <w:t xml:space="preserve">anges den tidpunkt från vilken förhandlingsordningen </w:t>
            </w:r>
            <w:r w:rsidRPr="008958B6">
              <w:rPr>
                <w:i/>
                <w:iCs/>
              </w:rPr>
              <w:t>ska</w:t>
            </w:r>
            <w:r w:rsidRPr="008958B6">
              <w:t xml:space="preserve"> till</w:t>
            </w:r>
            <w:r>
              <w:softHyphen/>
              <w:t>l</w:t>
            </w:r>
            <w:r w:rsidRPr="008958B6">
              <w:t xml:space="preserve">ämpas. Har så </w:t>
            </w:r>
            <w:r w:rsidRPr="008958B6">
              <w:rPr>
                <w:i/>
                <w:iCs/>
              </w:rPr>
              <w:t>inte</w:t>
            </w:r>
            <w:r w:rsidRPr="008958B6">
              <w:t xml:space="preserve"> skett träder den i kraft omedelbart.</w:t>
            </w:r>
          </w:p>
        </w:tc>
      </w:tr>
    </w:tbl>
    <w:p w14:paraId="20B1D7A3" w14:textId="77777777" w:rsidR="00B33FB5" w:rsidRDefault="00926630" w:rsidP="00B33FB5">
      <w:pPr>
        <w:pStyle w:val="Brdtextmedindrag"/>
      </w:pPr>
    </w:p>
    <w:p w14:paraId="61AA5CBB" w14:textId="77777777" w:rsidR="00B33FB5" w:rsidRDefault="00D32DA9" w:rsidP="00B33FB5">
      <w:pPr>
        <w:pStyle w:val="Brdtext"/>
        <w:jc w:val="center"/>
      </w:pPr>
      <w:r>
        <w:t>15 §</w:t>
      </w:r>
    </w:p>
    <w:tbl>
      <w:tblPr>
        <w:tblW w:w="5000" w:type="pct"/>
        <w:tblCellMar>
          <w:left w:w="125" w:type="dxa"/>
          <w:right w:w="125" w:type="dxa"/>
        </w:tblCellMar>
        <w:tblLook w:val="0000" w:firstRow="0" w:lastRow="0" w:firstColumn="0" w:lastColumn="0" w:noHBand="0" w:noVBand="0"/>
      </w:tblPr>
      <w:tblGrid>
        <w:gridCol w:w="2948"/>
        <w:gridCol w:w="2949"/>
      </w:tblGrid>
      <w:tr w:rsidR="00B33FB5" w14:paraId="75ACCFC1" w14:textId="77777777" w:rsidTr="000A25B8">
        <w:tc>
          <w:tcPr>
            <w:tcW w:w="2500" w:type="pct"/>
            <w:shd w:val="clear" w:color="auto" w:fill="auto"/>
            <w:tcMar>
              <w:left w:w="0" w:type="dxa"/>
            </w:tcMar>
          </w:tcPr>
          <w:p w14:paraId="5FB46DF0" w14:textId="77777777" w:rsidR="00B33FB5" w:rsidRDefault="00D32DA9" w:rsidP="000A25B8">
            <w:pPr>
              <w:pStyle w:val="Brdtextmedindrag"/>
            </w:pPr>
            <w:r>
              <w:t xml:space="preserve">Part som vill förhandla </w:t>
            </w:r>
            <w:r w:rsidRPr="008958B6">
              <w:rPr>
                <w:i/>
                <w:iCs/>
              </w:rPr>
              <w:t>skall</w:t>
            </w:r>
            <w:r>
              <w:t xml:space="preserve"> göra framställning hos motparten om förhandling. Är både hyresvärd och fastighetsägarorganisation parter en</w:t>
            </w:r>
            <w:r>
              <w:softHyphen/>
              <w:t xml:space="preserve">ligt förhandlingsordningen, </w:t>
            </w:r>
            <w:r w:rsidRPr="008958B6">
              <w:rPr>
                <w:i/>
                <w:iCs/>
              </w:rPr>
              <w:t>skall</w:t>
            </w:r>
            <w:r>
              <w:t xml:space="preserve"> båda påkalla förhandling och fram</w:t>
            </w:r>
            <w:r>
              <w:softHyphen/>
              <w:t>ställning om förhandling från mot</w:t>
            </w:r>
            <w:r>
              <w:softHyphen/>
              <w:t>partens sida göras hos var och en av dem.</w:t>
            </w:r>
          </w:p>
          <w:p w14:paraId="27EA81A1" w14:textId="77777777" w:rsidR="00B33FB5" w:rsidRDefault="00D32DA9" w:rsidP="000A25B8">
            <w:pPr>
              <w:pStyle w:val="Brdtextmedindrag"/>
            </w:pPr>
            <w:r>
              <w:t xml:space="preserve">Framställning om förhandling </w:t>
            </w:r>
            <w:r w:rsidRPr="00882D3F">
              <w:rPr>
                <w:i/>
                <w:iCs/>
              </w:rPr>
              <w:t>skall</w:t>
            </w:r>
            <w:r>
              <w:t xml:space="preserve"> vara skriftlig och ange den eller de frågor om vilka förhandling påkallas.</w:t>
            </w:r>
          </w:p>
          <w:p w14:paraId="6A7BD77A" w14:textId="77777777" w:rsidR="00B33FB5" w:rsidRDefault="00926630" w:rsidP="000A25B8">
            <w:pPr>
              <w:pStyle w:val="Brdtextmedindrag"/>
            </w:pPr>
          </w:p>
          <w:p w14:paraId="2C0642EE" w14:textId="77777777" w:rsidR="00B33FB5" w:rsidRDefault="00926630" w:rsidP="000A25B8">
            <w:pPr>
              <w:pStyle w:val="Brdtextmedindrag"/>
            </w:pPr>
          </w:p>
          <w:p w14:paraId="0742759D" w14:textId="77777777" w:rsidR="00B33FB5" w:rsidRDefault="00D32DA9" w:rsidP="000A25B8">
            <w:pPr>
              <w:pStyle w:val="Brdtextmedindrag"/>
            </w:pPr>
            <w:r>
              <w:t xml:space="preserve">Sammanträde för förhandling </w:t>
            </w:r>
            <w:r w:rsidRPr="00882D3F">
              <w:rPr>
                <w:i/>
                <w:iCs/>
              </w:rPr>
              <w:t>skall</w:t>
            </w:r>
            <w:r>
              <w:t xml:space="preserve"> hållas inom tre veckor efter det att förhandlingsframställning kommit motparten till </w:t>
            </w:r>
            <w:r w:rsidRPr="00882D3F">
              <w:rPr>
                <w:i/>
                <w:iCs/>
              </w:rPr>
              <w:t>handa</w:t>
            </w:r>
            <w:r>
              <w:t>.</w:t>
            </w:r>
          </w:p>
        </w:tc>
        <w:tc>
          <w:tcPr>
            <w:tcW w:w="2500" w:type="pct"/>
            <w:shd w:val="clear" w:color="auto" w:fill="auto"/>
            <w:tcMar>
              <w:right w:w="0" w:type="dxa"/>
            </w:tcMar>
          </w:tcPr>
          <w:p w14:paraId="1BA6B0A6" w14:textId="77777777" w:rsidR="00B33FB5" w:rsidRDefault="00D32DA9" w:rsidP="000A25B8">
            <w:pPr>
              <w:pStyle w:val="Brdtextmedindrag"/>
            </w:pPr>
            <w:r>
              <w:t xml:space="preserve">Part som vill förhandla </w:t>
            </w:r>
            <w:r w:rsidRPr="00882D3F">
              <w:rPr>
                <w:i/>
                <w:iCs/>
              </w:rPr>
              <w:t>ska</w:t>
            </w:r>
            <w:r>
              <w:t xml:space="preserve"> göra framställning hos motparten om förhandling. Är både hyresvärd och fastighetsägarorganisation parter enligt förhandlingsordningen, </w:t>
            </w:r>
            <w:r w:rsidRPr="00882D3F">
              <w:rPr>
                <w:i/>
                <w:iCs/>
              </w:rPr>
              <w:t>ska</w:t>
            </w:r>
            <w:r>
              <w:t xml:space="preserve"> båda påkalla förhandling och fram</w:t>
            </w:r>
            <w:r>
              <w:softHyphen/>
              <w:t>ställning om förhandling från mot</w:t>
            </w:r>
            <w:r>
              <w:softHyphen/>
              <w:t>partens sida göras hos var och en av dem.</w:t>
            </w:r>
          </w:p>
          <w:p w14:paraId="64D39503" w14:textId="77777777" w:rsidR="00B33FB5" w:rsidRPr="00882D3F" w:rsidRDefault="00D32DA9" w:rsidP="000A25B8">
            <w:pPr>
              <w:pStyle w:val="Brdtextmedindrag"/>
              <w:rPr>
                <w:i/>
                <w:iCs/>
              </w:rPr>
            </w:pPr>
            <w:r>
              <w:t xml:space="preserve">Framställning om förhandling </w:t>
            </w:r>
            <w:r w:rsidRPr="00882D3F">
              <w:rPr>
                <w:i/>
                <w:iCs/>
              </w:rPr>
              <w:t xml:space="preserve">ska </w:t>
            </w:r>
            <w:r>
              <w:t xml:space="preserve">vara skriftlig och ange den eller de frågor om vilka förhandling påkallas. </w:t>
            </w:r>
            <w:r w:rsidRPr="00882D3F">
              <w:rPr>
                <w:i/>
                <w:iCs/>
              </w:rPr>
              <w:t>Den ska också innehålla förslag på tidpunkter och plats för sammanträde för förhandling.</w:t>
            </w:r>
          </w:p>
          <w:p w14:paraId="24088396" w14:textId="77777777" w:rsidR="00B33FB5" w:rsidRDefault="00D32DA9" w:rsidP="000A25B8">
            <w:pPr>
              <w:pStyle w:val="Brdtextmedindrag"/>
            </w:pPr>
            <w:r>
              <w:t xml:space="preserve">Sammanträde för förhandling </w:t>
            </w:r>
            <w:r w:rsidRPr="00882D3F">
              <w:rPr>
                <w:i/>
                <w:iCs/>
              </w:rPr>
              <w:t>ska</w:t>
            </w:r>
            <w:r>
              <w:t xml:space="preserve"> hållas inom tre veckor efter det att förhandlingsframställning kommit motparten till </w:t>
            </w:r>
            <w:r w:rsidRPr="00882D3F">
              <w:rPr>
                <w:i/>
                <w:iCs/>
              </w:rPr>
              <w:t>del</w:t>
            </w:r>
            <w:r>
              <w:t>.</w:t>
            </w:r>
          </w:p>
        </w:tc>
      </w:tr>
    </w:tbl>
    <w:p w14:paraId="01AB1D26" w14:textId="77777777" w:rsidR="00B33FB5" w:rsidRDefault="00D32DA9" w:rsidP="00B33FB5">
      <w:pPr>
        <w:pStyle w:val="Brdtextmedindrag"/>
      </w:pPr>
      <w:r w:rsidRPr="008958B6">
        <w:t>Avvikelse från föreskrifterna i denna paragraf får göras genom skriftligt avtal.</w:t>
      </w:r>
    </w:p>
    <w:p w14:paraId="1C89DC00" w14:textId="77777777" w:rsidR="00B33FB5" w:rsidRDefault="00D32DA9" w:rsidP="00B33FB5">
      <w:pPr>
        <w:pStyle w:val="Brdtext"/>
        <w:spacing w:before="230"/>
        <w:jc w:val="center"/>
      </w:pPr>
      <w:r>
        <w:t>18 §</w:t>
      </w:r>
    </w:p>
    <w:tbl>
      <w:tblPr>
        <w:tblW w:w="5000" w:type="pct"/>
        <w:tblCellMar>
          <w:left w:w="125" w:type="dxa"/>
          <w:right w:w="125" w:type="dxa"/>
        </w:tblCellMar>
        <w:tblLook w:val="0000" w:firstRow="0" w:lastRow="0" w:firstColumn="0" w:lastColumn="0" w:noHBand="0" w:noVBand="0"/>
      </w:tblPr>
      <w:tblGrid>
        <w:gridCol w:w="2948"/>
        <w:gridCol w:w="2949"/>
      </w:tblGrid>
      <w:tr w:rsidR="00B33FB5" w14:paraId="5568EDDF" w14:textId="77777777" w:rsidTr="000A25B8">
        <w:tc>
          <w:tcPr>
            <w:tcW w:w="2500" w:type="pct"/>
            <w:shd w:val="clear" w:color="auto" w:fill="auto"/>
            <w:tcMar>
              <w:left w:w="0" w:type="dxa"/>
            </w:tcMar>
          </w:tcPr>
          <w:p w14:paraId="6FC9B162" w14:textId="77777777" w:rsidR="00B33FB5" w:rsidRDefault="00D32DA9" w:rsidP="000A25B8">
            <w:pPr>
              <w:pStyle w:val="Brdtextmedindrag"/>
            </w:pPr>
            <w:r>
              <w:t xml:space="preserve">Om parterna </w:t>
            </w:r>
            <w:r w:rsidRPr="00133F25">
              <w:rPr>
                <w:i/>
                <w:iCs/>
              </w:rPr>
              <w:t>ej</w:t>
            </w:r>
            <w:r>
              <w:t xml:space="preserve"> enas om annat, </w:t>
            </w:r>
            <w:r w:rsidRPr="00133F25">
              <w:rPr>
                <w:i/>
                <w:iCs/>
              </w:rPr>
              <w:t>skall</w:t>
            </w:r>
            <w:r>
              <w:t xml:space="preserve"> förhandling anses avslutad, när part som har fullgjort sin för</w:t>
            </w:r>
            <w:r>
              <w:softHyphen/>
              <w:t xml:space="preserve">handlingsskyldighet enligt 16 § första stycket har </w:t>
            </w:r>
            <w:r w:rsidRPr="00133F25">
              <w:rPr>
                <w:i/>
                <w:iCs/>
              </w:rPr>
              <w:t>givit</w:t>
            </w:r>
            <w:r>
              <w:t xml:space="preserve"> motparten skriftligt besked om att </w:t>
            </w:r>
            <w:r w:rsidRPr="00133F25">
              <w:rPr>
                <w:i/>
                <w:iCs/>
              </w:rPr>
              <w:t>han</w:t>
            </w:r>
            <w:r>
              <w:t xml:space="preserve"> från</w:t>
            </w:r>
            <w:r>
              <w:softHyphen/>
              <w:t>träder förhandlingen.</w:t>
            </w:r>
          </w:p>
          <w:p w14:paraId="27A6F517" w14:textId="77777777" w:rsidR="00B33FB5" w:rsidRDefault="00926630" w:rsidP="000A25B8">
            <w:pPr>
              <w:pStyle w:val="Brdtextmedindrag"/>
              <w:ind w:firstLine="0"/>
            </w:pPr>
          </w:p>
          <w:p w14:paraId="4B1529D4" w14:textId="77777777" w:rsidR="00B33FB5" w:rsidRDefault="00D32DA9" w:rsidP="000A25B8">
            <w:pPr>
              <w:pStyle w:val="Brdtextmedindrag"/>
            </w:pPr>
            <w:r>
              <w:t>Har förhandling om en fråga av</w:t>
            </w:r>
            <w:r>
              <w:softHyphen/>
              <w:t>slutats utan att överenskommelse träffats och begär part att förhand</w:t>
            </w:r>
            <w:r>
              <w:softHyphen/>
              <w:t xml:space="preserve">ling om samma fråga </w:t>
            </w:r>
            <w:r w:rsidRPr="00133F25">
              <w:rPr>
                <w:i/>
                <w:iCs/>
              </w:rPr>
              <w:t>skall</w:t>
            </w:r>
            <w:r>
              <w:t xml:space="preserve"> åter</w:t>
            </w:r>
            <w:r>
              <w:softHyphen/>
              <w:t>upp</w:t>
            </w:r>
            <w:r>
              <w:softHyphen/>
              <w:t>tas, är motparten inte skyldig att träda i förhandling på grund av denna framställning.</w:t>
            </w:r>
          </w:p>
        </w:tc>
        <w:tc>
          <w:tcPr>
            <w:tcW w:w="2500" w:type="pct"/>
            <w:shd w:val="clear" w:color="auto" w:fill="auto"/>
            <w:tcMar>
              <w:right w:w="0" w:type="dxa"/>
            </w:tcMar>
          </w:tcPr>
          <w:p w14:paraId="05F285E2" w14:textId="77777777" w:rsidR="00B33FB5" w:rsidRDefault="00D32DA9" w:rsidP="000A25B8">
            <w:pPr>
              <w:pStyle w:val="Brdtextmedindrag"/>
            </w:pPr>
            <w:r>
              <w:t xml:space="preserve">Om parterna </w:t>
            </w:r>
            <w:r w:rsidRPr="00133F25">
              <w:rPr>
                <w:i/>
                <w:iCs/>
              </w:rPr>
              <w:t>inte</w:t>
            </w:r>
            <w:r>
              <w:t xml:space="preserve"> enas om annat </w:t>
            </w:r>
            <w:r w:rsidRPr="00133F25">
              <w:rPr>
                <w:i/>
                <w:iCs/>
              </w:rPr>
              <w:t>eller annat inte framgår av 23</w:t>
            </w:r>
            <w:r>
              <w:rPr>
                <w:i/>
                <w:iCs/>
              </w:rPr>
              <w:t> </w:t>
            </w:r>
            <w:r w:rsidRPr="00133F25">
              <w:rPr>
                <w:i/>
                <w:iCs/>
              </w:rPr>
              <w:t>d</w:t>
            </w:r>
            <w:r>
              <w:rPr>
                <w:i/>
                <w:iCs/>
              </w:rPr>
              <w:t> </w:t>
            </w:r>
            <w:r w:rsidRPr="00133F25">
              <w:rPr>
                <w:i/>
                <w:iCs/>
              </w:rPr>
              <w:t>§ andra stycket</w:t>
            </w:r>
            <w:r>
              <w:t xml:space="preserve">, </w:t>
            </w:r>
            <w:r w:rsidRPr="00133F25">
              <w:rPr>
                <w:i/>
                <w:iCs/>
              </w:rPr>
              <w:t>ska</w:t>
            </w:r>
            <w:r>
              <w:t xml:space="preserve"> förhandling an</w:t>
            </w:r>
            <w:r>
              <w:softHyphen/>
              <w:t>ses avslutad när part som har full</w:t>
            </w:r>
            <w:r>
              <w:softHyphen/>
              <w:t xml:space="preserve">gjort sin förhandlingsskyldighet enligt 16 § första stycket har </w:t>
            </w:r>
            <w:r w:rsidRPr="00133F25">
              <w:rPr>
                <w:i/>
                <w:iCs/>
              </w:rPr>
              <w:t>gett</w:t>
            </w:r>
            <w:r>
              <w:t xml:space="preserve"> motparten skriftligt besked om att </w:t>
            </w:r>
            <w:r w:rsidRPr="00133F25">
              <w:rPr>
                <w:i/>
                <w:iCs/>
              </w:rPr>
              <w:t>parten</w:t>
            </w:r>
            <w:r>
              <w:t xml:space="preserve"> frånträder förhandlingen.</w:t>
            </w:r>
          </w:p>
          <w:p w14:paraId="4406D6BD" w14:textId="77777777" w:rsidR="00B33FB5" w:rsidRDefault="00D32DA9" w:rsidP="000A25B8">
            <w:pPr>
              <w:pStyle w:val="Brdtextmedindrag"/>
            </w:pPr>
            <w:r>
              <w:t>Har förhandling om en fråga av</w:t>
            </w:r>
            <w:r>
              <w:softHyphen/>
              <w:t xml:space="preserve">slutats utan att överenskommelse </w:t>
            </w:r>
            <w:r w:rsidRPr="00133F25">
              <w:rPr>
                <w:i/>
                <w:iCs/>
              </w:rPr>
              <w:t xml:space="preserve">har </w:t>
            </w:r>
            <w:r>
              <w:t>träffats och begär part att för</w:t>
            </w:r>
            <w:r>
              <w:softHyphen/>
              <w:t>hand</w:t>
            </w:r>
            <w:r>
              <w:softHyphen/>
              <w:t xml:space="preserve">ling om samma fråga </w:t>
            </w:r>
            <w:r w:rsidRPr="00133F25">
              <w:rPr>
                <w:i/>
                <w:iCs/>
              </w:rPr>
              <w:t>ska</w:t>
            </w:r>
            <w:r>
              <w:t xml:space="preserve"> åter</w:t>
            </w:r>
            <w:r>
              <w:softHyphen/>
              <w:t>upp</w:t>
            </w:r>
            <w:r>
              <w:softHyphen/>
              <w:t>tas, är motparten inte skyldig att träda i förhandling på grund av denna framställning.</w:t>
            </w:r>
          </w:p>
        </w:tc>
      </w:tr>
    </w:tbl>
    <w:p w14:paraId="357A5C5A" w14:textId="77777777" w:rsidR="00B33FB5" w:rsidRDefault="00926630" w:rsidP="00B33FB5">
      <w:pPr>
        <w:pStyle w:val="Brdtextmedindrag"/>
      </w:pPr>
    </w:p>
    <w:p w14:paraId="3235C874" w14:textId="77777777" w:rsidR="00B33FB5" w:rsidRDefault="00926630" w:rsidP="00B33FB5">
      <w:pPr>
        <w:pStyle w:val="Brdtextmedindrag"/>
      </w:pPr>
    </w:p>
    <w:p w14:paraId="5457E939" w14:textId="77777777" w:rsidR="00B33FB5" w:rsidRDefault="00926630" w:rsidP="00B33FB5">
      <w:pPr>
        <w:pStyle w:val="Brdtextmedindrag"/>
      </w:pPr>
    </w:p>
    <w:p w14:paraId="4B9B1CCD" w14:textId="77777777" w:rsidR="00B33FB5" w:rsidRDefault="00926630" w:rsidP="00B33FB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B33FB5" w14:paraId="2DAA4F72" w14:textId="77777777" w:rsidTr="000A25B8">
        <w:tc>
          <w:tcPr>
            <w:tcW w:w="2500" w:type="pct"/>
            <w:shd w:val="clear" w:color="auto" w:fill="auto"/>
            <w:tcMar>
              <w:left w:w="0" w:type="dxa"/>
            </w:tcMar>
          </w:tcPr>
          <w:p w14:paraId="18ACD04C" w14:textId="77777777" w:rsidR="00B33FB5" w:rsidRDefault="00926630" w:rsidP="000A25B8">
            <w:pPr>
              <w:pStyle w:val="Brdtextmedindrag"/>
            </w:pPr>
          </w:p>
        </w:tc>
        <w:tc>
          <w:tcPr>
            <w:tcW w:w="2500" w:type="pct"/>
            <w:shd w:val="clear" w:color="auto" w:fill="auto"/>
            <w:tcMar>
              <w:right w:w="0" w:type="dxa"/>
            </w:tcMar>
          </w:tcPr>
          <w:p w14:paraId="38BFB5B2" w14:textId="77777777" w:rsidR="00B33FB5" w:rsidRPr="00973710" w:rsidRDefault="00D32DA9" w:rsidP="000A25B8">
            <w:pPr>
              <w:pStyle w:val="Rubrik5utannumrering"/>
              <w:spacing w:before="0"/>
              <w:rPr>
                <w:b/>
                <w:bCs/>
              </w:rPr>
            </w:pPr>
            <w:r w:rsidRPr="00973710">
              <w:rPr>
                <w:b/>
                <w:bCs/>
              </w:rPr>
              <w:t>Särskild skiljeman</w:t>
            </w:r>
          </w:p>
        </w:tc>
      </w:tr>
      <w:tr w:rsidR="00B33FB5" w14:paraId="73D1E146" w14:textId="77777777" w:rsidTr="000A25B8">
        <w:tc>
          <w:tcPr>
            <w:tcW w:w="2500" w:type="pct"/>
            <w:shd w:val="clear" w:color="auto" w:fill="auto"/>
            <w:tcMar>
              <w:left w:w="0" w:type="dxa"/>
            </w:tcMar>
          </w:tcPr>
          <w:p w14:paraId="79B6A3D3" w14:textId="77777777" w:rsidR="00B33FB5" w:rsidRDefault="00926630" w:rsidP="000A25B8">
            <w:pPr>
              <w:pStyle w:val="Brdtextmedindrag"/>
            </w:pPr>
          </w:p>
        </w:tc>
        <w:tc>
          <w:tcPr>
            <w:tcW w:w="2500" w:type="pct"/>
            <w:shd w:val="clear" w:color="auto" w:fill="auto"/>
            <w:tcMar>
              <w:right w:w="0" w:type="dxa"/>
            </w:tcMar>
          </w:tcPr>
          <w:p w14:paraId="6EB7C691" w14:textId="77777777" w:rsidR="00B33FB5" w:rsidRDefault="00D32DA9" w:rsidP="000A25B8">
            <w:pPr>
              <w:pStyle w:val="Brdtext"/>
              <w:rPr>
                <w:i/>
              </w:rPr>
            </w:pPr>
            <w:r>
              <w:rPr>
                <w:i/>
              </w:rPr>
              <w:t xml:space="preserve">23 a </w:t>
            </w:r>
            <w:r w:rsidRPr="00574282">
              <w:rPr>
                <w:i/>
              </w:rPr>
              <w:t>§</w:t>
            </w:r>
          </w:p>
          <w:p w14:paraId="1B499EB1" w14:textId="77777777" w:rsidR="00B33FB5" w:rsidRPr="00FB163A" w:rsidRDefault="00D32DA9" w:rsidP="000A25B8">
            <w:pPr>
              <w:pStyle w:val="Brdtextmedindrag"/>
              <w:rPr>
                <w:i/>
                <w:iCs/>
              </w:rPr>
            </w:pPr>
            <w:r w:rsidRPr="00FB163A">
              <w:rPr>
                <w:i/>
                <w:iCs/>
              </w:rPr>
              <w:t>Om parterna i en förhandlings</w:t>
            </w:r>
            <w:r>
              <w:rPr>
                <w:i/>
                <w:iCs/>
              </w:rPr>
              <w:softHyphen/>
            </w:r>
            <w:r w:rsidRPr="00FB163A">
              <w:rPr>
                <w:i/>
                <w:iCs/>
              </w:rPr>
              <w:t>ordning har avtalat att en tvist om ändring av hyran med hänsyn till den ekonomiska utvecklingen på orten får avgöras av en särskild skilje</w:t>
            </w:r>
            <w:r>
              <w:rPr>
                <w:i/>
                <w:iCs/>
              </w:rPr>
              <w:softHyphen/>
            </w:r>
            <w:r w:rsidRPr="00FB163A">
              <w:rPr>
                <w:i/>
                <w:iCs/>
              </w:rPr>
              <w:t xml:space="preserve">man, ska hyresnämnden på ansökan av en part utse en särskild skiljeman att avgöra tvisten. </w:t>
            </w:r>
          </w:p>
          <w:p w14:paraId="7259A312" w14:textId="77777777" w:rsidR="00B33FB5" w:rsidRDefault="00D32DA9" w:rsidP="000A25B8">
            <w:pPr>
              <w:pStyle w:val="Brdtextmedindrag"/>
            </w:pPr>
            <w:r w:rsidRPr="00FB163A">
              <w:rPr>
                <w:i/>
                <w:iCs/>
              </w:rPr>
              <w:t>En ansökan får ges in till hyres</w:t>
            </w:r>
            <w:r>
              <w:rPr>
                <w:i/>
                <w:iCs/>
              </w:rPr>
              <w:softHyphen/>
            </w:r>
            <w:r w:rsidRPr="00FB163A">
              <w:rPr>
                <w:i/>
                <w:iCs/>
              </w:rPr>
              <w:t>nämn</w:t>
            </w:r>
            <w:r>
              <w:rPr>
                <w:i/>
                <w:iCs/>
              </w:rPr>
              <w:softHyphen/>
            </w:r>
            <w:r w:rsidRPr="00FB163A">
              <w:rPr>
                <w:i/>
                <w:iCs/>
              </w:rPr>
              <w:t>den tidigast tre och senast fyra månader efter det att förhand</w:t>
            </w:r>
            <w:r>
              <w:rPr>
                <w:i/>
                <w:iCs/>
              </w:rPr>
              <w:softHyphen/>
            </w:r>
            <w:r w:rsidRPr="00FB163A">
              <w:rPr>
                <w:i/>
                <w:iCs/>
              </w:rPr>
              <w:t>lings</w:t>
            </w:r>
            <w:r>
              <w:rPr>
                <w:i/>
                <w:iCs/>
              </w:rPr>
              <w:softHyphen/>
            </w:r>
            <w:r w:rsidRPr="00FB163A">
              <w:rPr>
                <w:i/>
                <w:iCs/>
              </w:rPr>
              <w:t>framställningen kom motpar</w:t>
            </w:r>
            <w:r>
              <w:rPr>
                <w:i/>
                <w:iCs/>
              </w:rPr>
              <w:softHyphen/>
            </w:r>
            <w:r w:rsidRPr="00FB163A">
              <w:rPr>
                <w:i/>
                <w:iCs/>
              </w:rPr>
              <w:t>ten till del, om parterna inte har kommit överens om något annat. En part får alltid ge in en ansökan om det mot förhandling har upp</w:t>
            </w:r>
            <w:r>
              <w:rPr>
                <w:i/>
                <w:iCs/>
              </w:rPr>
              <w:softHyphen/>
            </w:r>
            <w:r w:rsidRPr="00FB163A">
              <w:rPr>
                <w:i/>
                <w:iCs/>
              </w:rPr>
              <w:t>stått hinder som har berott på motparten.</w:t>
            </w:r>
          </w:p>
        </w:tc>
      </w:tr>
    </w:tbl>
    <w:p w14:paraId="55BC1E75" w14:textId="77777777" w:rsidR="00B33FB5" w:rsidRDefault="00926630" w:rsidP="00B33FB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B33FB5" w14:paraId="0AEE6AFA" w14:textId="77777777" w:rsidTr="000A25B8">
        <w:tc>
          <w:tcPr>
            <w:tcW w:w="2500" w:type="pct"/>
            <w:shd w:val="clear" w:color="auto" w:fill="auto"/>
            <w:tcMar>
              <w:left w:w="0" w:type="dxa"/>
            </w:tcMar>
          </w:tcPr>
          <w:p w14:paraId="2CE95B3A" w14:textId="77777777" w:rsidR="00B33FB5" w:rsidRDefault="00926630" w:rsidP="000A25B8">
            <w:pPr>
              <w:pStyle w:val="Brdtextmedindrag"/>
            </w:pPr>
          </w:p>
        </w:tc>
        <w:tc>
          <w:tcPr>
            <w:tcW w:w="2500" w:type="pct"/>
            <w:shd w:val="clear" w:color="auto" w:fill="auto"/>
            <w:tcMar>
              <w:right w:w="0" w:type="dxa"/>
            </w:tcMar>
          </w:tcPr>
          <w:p w14:paraId="0F5D890E" w14:textId="77777777" w:rsidR="00B33FB5" w:rsidRPr="00F32308" w:rsidRDefault="00D32DA9" w:rsidP="000A25B8">
            <w:pPr>
              <w:pStyle w:val="Brdtext"/>
              <w:rPr>
                <w:i/>
              </w:rPr>
            </w:pPr>
            <w:r w:rsidRPr="00F32308">
              <w:rPr>
                <w:i/>
              </w:rPr>
              <w:t>23 b §</w:t>
            </w:r>
          </w:p>
          <w:p w14:paraId="125F8E6B" w14:textId="77777777" w:rsidR="00B33FB5" w:rsidRPr="00882D3F" w:rsidRDefault="00D32DA9" w:rsidP="000A25B8">
            <w:pPr>
              <w:pStyle w:val="Brdtextmedindrag"/>
              <w:rPr>
                <w:i/>
              </w:rPr>
            </w:pPr>
            <w:r w:rsidRPr="00882D3F">
              <w:rPr>
                <w:i/>
              </w:rPr>
              <w:t>Ett ärende enligt 23</w:t>
            </w:r>
            <w:r>
              <w:rPr>
                <w:i/>
              </w:rPr>
              <w:t> </w:t>
            </w:r>
            <w:r w:rsidRPr="00882D3F">
              <w:rPr>
                <w:i/>
              </w:rPr>
              <w:t>a</w:t>
            </w:r>
            <w:r>
              <w:rPr>
                <w:i/>
              </w:rPr>
              <w:t> </w:t>
            </w:r>
            <w:r w:rsidRPr="00882D3F">
              <w:rPr>
                <w:i/>
              </w:rPr>
              <w:t>§ ska hand</w:t>
            </w:r>
            <w:r>
              <w:rPr>
                <w:i/>
              </w:rPr>
              <w:softHyphen/>
            </w:r>
            <w:r w:rsidRPr="00882D3F">
              <w:rPr>
                <w:i/>
              </w:rPr>
              <w:t xml:space="preserve">läggas särskilt skyndsamt. </w:t>
            </w:r>
          </w:p>
          <w:p w14:paraId="76E7586A" w14:textId="77777777" w:rsidR="00B33FB5" w:rsidRPr="00882D3F" w:rsidRDefault="00D32DA9" w:rsidP="000A25B8">
            <w:pPr>
              <w:pStyle w:val="Brdtextmedindrag"/>
              <w:rPr>
                <w:i/>
              </w:rPr>
            </w:pPr>
            <w:r w:rsidRPr="00882D3F">
              <w:rPr>
                <w:i/>
              </w:rPr>
              <w:t>Den som utses till särskild skilje</w:t>
            </w:r>
            <w:r>
              <w:rPr>
                <w:i/>
              </w:rPr>
              <w:softHyphen/>
            </w:r>
            <w:r w:rsidRPr="00882D3F">
              <w:rPr>
                <w:i/>
              </w:rPr>
              <w:t>man ska vara lämplig för upp</w:t>
            </w:r>
            <w:r>
              <w:rPr>
                <w:i/>
              </w:rPr>
              <w:softHyphen/>
            </w:r>
            <w:r w:rsidRPr="00882D3F">
              <w:rPr>
                <w:i/>
              </w:rPr>
              <w:t>dra</w:t>
            </w:r>
            <w:r>
              <w:rPr>
                <w:i/>
              </w:rPr>
              <w:softHyphen/>
            </w:r>
            <w:r w:rsidRPr="00882D3F">
              <w:rPr>
                <w:i/>
              </w:rPr>
              <w:t xml:space="preserve">get och ha samtyckt till det. </w:t>
            </w:r>
          </w:p>
          <w:p w14:paraId="2437C788" w14:textId="77777777" w:rsidR="00B33FB5" w:rsidRDefault="00D32DA9" w:rsidP="000A25B8">
            <w:pPr>
              <w:pStyle w:val="Brdtextmedindrag"/>
            </w:pPr>
            <w:r w:rsidRPr="00882D3F">
              <w:rPr>
                <w:i/>
              </w:rPr>
              <w:t>Innan en särskild skiljeman utses ska hyresnämnden, om parterna begär det, medla mellan dem i syfte att de ska komma överens.</w:t>
            </w:r>
          </w:p>
        </w:tc>
      </w:tr>
    </w:tbl>
    <w:p w14:paraId="778A9FA1" w14:textId="77777777" w:rsidR="00B33FB5" w:rsidRDefault="00926630" w:rsidP="00B33FB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B33FB5" w14:paraId="6175C946" w14:textId="77777777" w:rsidTr="000A25B8">
        <w:tc>
          <w:tcPr>
            <w:tcW w:w="2500" w:type="pct"/>
            <w:shd w:val="clear" w:color="auto" w:fill="auto"/>
            <w:tcMar>
              <w:left w:w="0" w:type="dxa"/>
            </w:tcMar>
          </w:tcPr>
          <w:p w14:paraId="1C1AE724" w14:textId="77777777" w:rsidR="00B33FB5" w:rsidRDefault="00926630" w:rsidP="000A25B8">
            <w:pPr>
              <w:pStyle w:val="Brdtextmedindrag"/>
            </w:pPr>
          </w:p>
        </w:tc>
        <w:tc>
          <w:tcPr>
            <w:tcW w:w="2500" w:type="pct"/>
            <w:shd w:val="clear" w:color="auto" w:fill="auto"/>
            <w:tcMar>
              <w:right w:w="0" w:type="dxa"/>
            </w:tcMar>
          </w:tcPr>
          <w:p w14:paraId="4F220919" w14:textId="77777777" w:rsidR="00B33FB5" w:rsidRDefault="00D32DA9" w:rsidP="000A25B8">
            <w:pPr>
              <w:pStyle w:val="Brdtext"/>
              <w:rPr>
                <w:i/>
              </w:rPr>
            </w:pPr>
            <w:r>
              <w:rPr>
                <w:i/>
              </w:rPr>
              <w:t xml:space="preserve">23 c </w:t>
            </w:r>
            <w:r w:rsidRPr="00574282">
              <w:rPr>
                <w:i/>
              </w:rPr>
              <w:t>§</w:t>
            </w:r>
          </w:p>
          <w:p w14:paraId="67C3E6B0" w14:textId="77777777" w:rsidR="00B33FB5" w:rsidRDefault="00D32DA9" w:rsidP="000A25B8">
            <w:pPr>
              <w:pStyle w:val="Brdtextmedindrag"/>
            </w:pPr>
            <w:r w:rsidRPr="00882D3F">
              <w:rPr>
                <w:i/>
              </w:rPr>
              <w:t>Om en särskild skiljeman inte kan fullgöra sitt uppdrag, får hyres</w:t>
            </w:r>
            <w:r>
              <w:rPr>
                <w:i/>
              </w:rPr>
              <w:softHyphen/>
            </w:r>
            <w:r w:rsidRPr="00882D3F">
              <w:rPr>
                <w:i/>
              </w:rPr>
              <w:t>nämn</w:t>
            </w:r>
            <w:r>
              <w:rPr>
                <w:i/>
              </w:rPr>
              <w:softHyphen/>
            </w:r>
            <w:r w:rsidRPr="00882D3F">
              <w:rPr>
                <w:i/>
              </w:rPr>
              <w:t>den entlediga skiljemannen och utse en annan skiljeman.</w:t>
            </w:r>
          </w:p>
        </w:tc>
      </w:tr>
    </w:tbl>
    <w:p w14:paraId="7EB76C60" w14:textId="77777777" w:rsidR="00B33FB5" w:rsidRDefault="00926630" w:rsidP="00B33FB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B33FB5" w14:paraId="61F39979" w14:textId="77777777" w:rsidTr="000A25B8">
        <w:tc>
          <w:tcPr>
            <w:tcW w:w="2500" w:type="pct"/>
            <w:shd w:val="clear" w:color="auto" w:fill="auto"/>
            <w:tcMar>
              <w:left w:w="0" w:type="dxa"/>
            </w:tcMar>
          </w:tcPr>
          <w:p w14:paraId="5DC598EF" w14:textId="77777777" w:rsidR="00B33FB5" w:rsidRDefault="00926630" w:rsidP="000A25B8">
            <w:pPr>
              <w:pStyle w:val="Brdtextmedindrag"/>
            </w:pPr>
          </w:p>
        </w:tc>
        <w:tc>
          <w:tcPr>
            <w:tcW w:w="2500" w:type="pct"/>
            <w:shd w:val="clear" w:color="auto" w:fill="auto"/>
            <w:tcMar>
              <w:right w:w="0" w:type="dxa"/>
            </w:tcMar>
          </w:tcPr>
          <w:p w14:paraId="0088DE9F" w14:textId="77777777" w:rsidR="00B33FB5" w:rsidRDefault="00D32DA9" w:rsidP="000A25B8">
            <w:pPr>
              <w:pStyle w:val="Brdtext"/>
              <w:rPr>
                <w:i/>
              </w:rPr>
            </w:pPr>
            <w:r>
              <w:rPr>
                <w:i/>
              </w:rPr>
              <w:t xml:space="preserve">23 d </w:t>
            </w:r>
            <w:r w:rsidRPr="00574282">
              <w:rPr>
                <w:i/>
              </w:rPr>
              <w:t>§</w:t>
            </w:r>
          </w:p>
          <w:p w14:paraId="1DD12C6A" w14:textId="77777777" w:rsidR="00B33FB5" w:rsidRPr="00FB163A" w:rsidRDefault="00D32DA9" w:rsidP="000A25B8">
            <w:pPr>
              <w:pStyle w:val="Brdtextmedindrag"/>
              <w:rPr>
                <w:i/>
                <w:iCs/>
              </w:rPr>
            </w:pPr>
            <w:r w:rsidRPr="00FB163A">
              <w:rPr>
                <w:i/>
                <w:iCs/>
              </w:rPr>
              <w:t>Vid den särskilde skiljemannens handläggning av tvisten gäller lagen (20xx:xx) om handläggning av vissa kollektiva hyrestvister.</w:t>
            </w:r>
          </w:p>
          <w:p w14:paraId="7CA1B041" w14:textId="77777777" w:rsidR="00B33FB5" w:rsidRDefault="00D32DA9" w:rsidP="000A25B8">
            <w:pPr>
              <w:pStyle w:val="Brdtextmedindrag"/>
            </w:pPr>
            <w:r w:rsidRPr="00B30327">
              <w:rPr>
                <w:i/>
                <w:iCs/>
              </w:rPr>
              <w:t>Om parterna inte enas om annat, kan en förhandling om ändring av hyran med hänsyn till den ekono</w:t>
            </w:r>
            <w:r>
              <w:rPr>
                <w:i/>
                <w:iCs/>
              </w:rPr>
              <w:softHyphen/>
            </w:r>
            <w:r w:rsidRPr="00B30327">
              <w:rPr>
                <w:i/>
                <w:iCs/>
              </w:rPr>
              <w:t>miska utvecklingen på orten inte avslutas förrän efter fyra månader från det att motparten tog del av förhandlingsframställningen. Om en ansökan enligt 23</w:t>
            </w:r>
            <w:r>
              <w:rPr>
                <w:i/>
                <w:iCs/>
              </w:rPr>
              <w:t> </w:t>
            </w:r>
            <w:r w:rsidRPr="00B30327">
              <w:rPr>
                <w:i/>
                <w:iCs/>
              </w:rPr>
              <w:t>a</w:t>
            </w:r>
            <w:r>
              <w:rPr>
                <w:i/>
                <w:iCs/>
              </w:rPr>
              <w:t> </w:t>
            </w:r>
            <w:r w:rsidRPr="00B30327">
              <w:rPr>
                <w:i/>
                <w:iCs/>
              </w:rPr>
              <w:t>§ dess</w:t>
            </w:r>
            <w:r>
              <w:rPr>
                <w:i/>
                <w:iCs/>
              </w:rPr>
              <w:softHyphen/>
            </w:r>
            <w:r w:rsidRPr="00B30327">
              <w:rPr>
                <w:i/>
                <w:iCs/>
              </w:rPr>
              <w:t>för</w:t>
            </w:r>
            <w:r>
              <w:rPr>
                <w:i/>
                <w:iCs/>
              </w:rPr>
              <w:softHyphen/>
            </w:r>
            <w:r w:rsidRPr="00B30327">
              <w:rPr>
                <w:i/>
                <w:iCs/>
              </w:rPr>
              <w:t>innan har lämnats till hyres</w:t>
            </w:r>
            <w:r>
              <w:rPr>
                <w:i/>
                <w:iCs/>
              </w:rPr>
              <w:softHyphen/>
            </w:r>
            <w:r w:rsidRPr="00B30327">
              <w:rPr>
                <w:i/>
                <w:iCs/>
              </w:rPr>
              <w:t>nämn</w:t>
            </w:r>
            <w:r>
              <w:rPr>
                <w:i/>
                <w:iCs/>
              </w:rPr>
              <w:softHyphen/>
            </w:r>
            <w:r w:rsidRPr="00B30327">
              <w:rPr>
                <w:i/>
                <w:iCs/>
              </w:rPr>
              <w:t>den, kan förhandlingen inte heller avslutas under den tid som hyres</w:t>
            </w:r>
            <w:r>
              <w:rPr>
                <w:i/>
                <w:iCs/>
              </w:rPr>
              <w:softHyphen/>
            </w:r>
            <w:r w:rsidRPr="00B30327">
              <w:rPr>
                <w:i/>
                <w:iCs/>
              </w:rPr>
              <w:t>nämnden handlägger ett ärende om särskild skiljeman eller en sådan skiljeman utför sitt upp</w:t>
            </w:r>
            <w:r>
              <w:rPr>
                <w:i/>
                <w:iCs/>
              </w:rPr>
              <w:softHyphen/>
            </w:r>
            <w:r w:rsidRPr="00B30327">
              <w:rPr>
                <w:i/>
                <w:iCs/>
              </w:rPr>
              <w:t>drag.</w:t>
            </w:r>
          </w:p>
        </w:tc>
      </w:tr>
    </w:tbl>
    <w:p w14:paraId="59538FBF" w14:textId="77777777" w:rsidR="00B33FB5" w:rsidRDefault="00D32DA9" w:rsidP="00B33FB5">
      <w:pPr>
        <w:pStyle w:val="Brdtext"/>
        <w:spacing w:before="230"/>
        <w:jc w:val="center"/>
      </w:pPr>
      <w:r>
        <w:t>27 §</w:t>
      </w:r>
    </w:p>
    <w:tbl>
      <w:tblPr>
        <w:tblW w:w="5000" w:type="pct"/>
        <w:tblCellMar>
          <w:left w:w="125" w:type="dxa"/>
          <w:right w:w="125" w:type="dxa"/>
        </w:tblCellMar>
        <w:tblLook w:val="0000" w:firstRow="0" w:lastRow="0" w:firstColumn="0" w:lastColumn="0" w:noHBand="0" w:noVBand="0"/>
      </w:tblPr>
      <w:tblGrid>
        <w:gridCol w:w="2948"/>
        <w:gridCol w:w="2949"/>
      </w:tblGrid>
      <w:tr w:rsidR="00B33FB5" w14:paraId="5CC7BA48" w14:textId="77777777" w:rsidTr="000A25B8">
        <w:tc>
          <w:tcPr>
            <w:tcW w:w="2500" w:type="pct"/>
            <w:shd w:val="clear" w:color="auto" w:fill="auto"/>
            <w:tcMar>
              <w:left w:w="0" w:type="dxa"/>
            </w:tcMar>
          </w:tcPr>
          <w:p w14:paraId="75BE7597" w14:textId="77777777" w:rsidR="00B33FB5" w:rsidRPr="009C0F39" w:rsidRDefault="00D32DA9" w:rsidP="000A25B8">
            <w:pPr>
              <w:pStyle w:val="Brdtextmedindrag"/>
            </w:pPr>
            <w:r w:rsidRPr="009C0F39">
              <w:rPr>
                <w:i/>
                <w:iCs/>
              </w:rPr>
              <w:t>Underlåter</w:t>
            </w:r>
            <w:r w:rsidRPr="009C0F39">
              <w:t xml:space="preserve"> part, </w:t>
            </w:r>
            <w:r w:rsidRPr="009C0F39">
              <w:rPr>
                <w:i/>
                <w:iCs/>
              </w:rPr>
              <w:t>sedan</w:t>
            </w:r>
            <w:r w:rsidRPr="009C0F39">
              <w:t xml:space="preserve"> motparten i behörig ordning har påkallat för</w:t>
            </w:r>
            <w:r>
              <w:softHyphen/>
            </w:r>
            <w:r w:rsidRPr="009C0F39">
              <w:t xml:space="preserve">handling, </w:t>
            </w:r>
            <w:r w:rsidRPr="009C0F39">
              <w:rPr>
                <w:i/>
                <w:iCs/>
              </w:rPr>
              <w:t>att fullgöra</w:t>
            </w:r>
            <w:r w:rsidRPr="009C0F39">
              <w:t xml:space="preserve"> </w:t>
            </w:r>
            <w:r w:rsidRPr="009C0F39">
              <w:rPr>
                <w:spacing w:val="-4"/>
              </w:rPr>
              <w:t>sin förhand</w:t>
            </w:r>
            <w:r>
              <w:rPr>
                <w:spacing w:val="-4"/>
              </w:rPr>
              <w:softHyphen/>
            </w:r>
            <w:r w:rsidRPr="009C0F39">
              <w:rPr>
                <w:spacing w:val="-4"/>
              </w:rPr>
              <w:t>lingsskyldighet enligt</w:t>
            </w:r>
            <w:r w:rsidRPr="009C0F39">
              <w:t xml:space="preserve"> 16 § första stycket eller enligt föreskrift i för</w:t>
            </w:r>
            <w:r>
              <w:softHyphen/>
            </w:r>
            <w:r w:rsidRPr="009C0F39">
              <w:t>handlingsordning</w:t>
            </w:r>
            <w:r w:rsidRPr="009C0F39">
              <w:rPr>
                <w:i/>
                <w:iCs/>
              </w:rPr>
              <w:t>, är han</w:t>
            </w:r>
            <w:r w:rsidRPr="009C0F39">
              <w:t xml:space="preserve"> skyl</w:t>
            </w:r>
            <w:r>
              <w:softHyphen/>
            </w:r>
            <w:r w:rsidRPr="009C0F39">
              <w:t xml:space="preserve">dig att ersätta motparten skada som </w:t>
            </w:r>
            <w:r w:rsidRPr="009C0F39">
              <w:rPr>
                <w:i/>
                <w:iCs/>
              </w:rPr>
              <w:t>har uppstått</w:t>
            </w:r>
            <w:r w:rsidRPr="009C0F39">
              <w:t xml:space="preserve"> till följd av </w:t>
            </w:r>
            <w:r w:rsidRPr="009C0F39">
              <w:rPr>
                <w:i/>
                <w:iCs/>
              </w:rPr>
              <w:t>hans</w:t>
            </w:r>
            <w:r w:rsidRPr="009C0F39">
              <w:t xml:space="preserve"> </w:t>
            </w:r>
            <w:r w:rsidRPr="009C0F39">
              <w:rPr>
                <w:i/>
                <w:iCs/>
              </w:rPr>
              <w:t>under</w:t>
            </w:r>
            <w:r>
              <w:rPr>
                <w:i/>
                <w:iCs/>
              </w:rPr>
              <w:softHyphen/>
            </w:r>
            <w:r w:rsidRPr="009C0F39">
              <w:rPr>
                <w:i/>
                <w:iCs/>
              </w:rPr>
              <w:t>låtenhet.</w:t>
            </w:r>
            <w:r w:rsidRPr="009C0F39">
              <w:t xml:space="preserve"> </w:t>
            </w:r>
            <w:r w:rsidRPr="009C0F39">
              <w:rPr>
                <w:i/>
                <w:iCs/>
              </w:rPr>
              <w:t>Detsamma gäller,</w:t>
            </w:r>
            <w:r w:rsidRPr="009C0F39">
              <w:t xml:space="preserve"> om </w:t>
            </w:r>
            <w:r w:rsidRPr="009C0F39">
              <w:rPr>
                <w:i/>
                <w:iCs/>
              </w:rPr>
              <w:t>part</w:t>
            </w:r>
            <w:r w:rsidRPr="009C0F39">
              <w:t xml:space="preserve"> bryter mot 16 § andra stycket eller mot 17 §.</w:t>
            </w:r>
          </w:p>
        </w:tc>
        <w:tc>
          <w:tcPr>
            <w:tcW w:w="2500" w:type="pct"/>
            <w:shd w:val="clear" w:color="auto" w:fill="auto"/>
            <w:tcMar>
              <w:right w:w="0" w:type="dxa"/>
            </w:tcMar>
          </w:tcPr>
          <w:p w14:paraId="26B20E94" w14:textId="77777777" w:rsidR="00B33FB5" w:rsidRPr="009C0F39" w:rsidRDefault="00D32DA9" w:rsidP="000A25B8">
            <w:pPr>
              <w:overflowPunct w:val="0"/>
              <w:autoSpaceDE w:val="0"/>
              <w:autoSpaceDN w:val="0"/>
              <w:adjustRightInd w:val="0"/>
              <w:spacing w:after="0" w:line="240" w:lineRule="auto"/>
              <w:ind w:firstLine="284"/>
              <w:jc w:val="both"/>
              <w:textAlignment w:val="baseline"/>
              <w:rPr>
                <w:rFonts w:ascii="Times New Roman" w:hAnsi="Times New Roman"/>
                <w:sz w:val="20"/>
              </w:rPr>
            </w:pPr>
            <w:bookmarkStart w:id="77" w:name="_Hlk56418309"/>
            <w:r w:rsidRPr="009C0F39">
              <w:rPr>
                <w:rFonts w:ascii="Times New Roman" w:hAnsi="Times New Roman"/>
                <w:i/>
                <w:iCs/>
                <w:sz w:val="20"/>
              </w:rPr>
              <w:t>En</w:t>
            </w:r>
            <w:r w:rsidRPr="009C0F39">
              <w:rPr>
                <w:rFonts w:ascii="Times New Roman" w:hAnsi="Times New Roman"/>
                <w:sz w:val="20"/>
              </w:rPr>
              <w:t xml:space="preserve"> part </w:t>
            </w:r>
            <w:r w:rsidRPr="009C0F39">
              <w:rPr>
                <w:rFonts w:ascii="Times New Roman" w:hAnsi="Times New Roman"/>
                <w:i/>
                <w:iCs/>
                <w:sz w:val="20"/>
              </w:rPr>
              <w:t>är</w:t>
            </w:r>
            <w:r w:rsidRPr="009C0F39">
              <w:rPr>
                <w:rFonts w:ascii="Times New Roman" w:hAnsi="Times New Roman"/>
                <w:sz w:val="20"/>
              </w:rPr>
              <w:t xml:space="preserve">, </w:t>
            </w:r>
            <w:r w:rsidRPr="009C0F39">
              <w:rPr>
                <w:rFonts w:ascii="Times New Roman" w:hAnsi="Times New Roman"/>
                <w:i/>
                <w:iCs/>
                <w:sz w:val="20"/>
              </w:rPr>
              <w:t>om</w:t>
            </w:r>
            <w:r w:rsidRPr="009C0F39">
              <w:rPr>
                <w:rFonts w:ascii="Times New Roman" w:hAnsi="Times New Roman"/>
                <w:sz w:val="20"/>
              </w:rPr>
              <w:t xml:space="preserve"> motparten i be</w:t>
            </w:r>
            <w:r>
              <w:rPr>
                <w:rFonts w:ascii="Times New Roman" w:hAnsi="Times New Roman"/>
                <w:sz w:val="20"/>
              </w:rPr>
              <w:softHyphen/>
            </w:r>
            <w:r w:rsidRPr="009C0F39">
              <w:rPr>
                <w:rFonts w:ascii="Times New Roman" w:hAnsi="Times New Roman"/>
                <w:sz w:val="20"/>
              </w:rPr>
              <w:t>hörig ordning har påkallat för</w:t>
            </w:r>
            <w:r>
              <w:rPr>
                <w:rFonts w:ascii="Times New Roman" w:hAnsi="Times New Roman"/>
                <w:sz w:val="20"/>
              </w:rPr>
              <w:softHyphen/>
            </w:r>
            <w:r w:rsidRPr="009C0F39">
              <w:rPr>
                <w:rFonts w:ascii="Times New Roman" w:hAnsi="Times New Roman"/>
                <w:sz w:val="20"/>
              </w:rPr>
              <w:t>hand</w:t>
            </w:r>
            <w:r>
              <w:rPr>
                <w:rFonts w:ascii="Times New Roman" w:hAnsi="Times New Roman"/>
                <w:sz w:val="20"/>
              </w:rPr>
              <w:softHyphen/>
            </w:r>
            <w:r w:rsidRPr="009C0F39">
              <w:rPr>
                <w:rFonts w:ascii="Times New Roman" w:hAnsi="Times New Roman"/>
                <w:sz w:val="20"/>
              </w:rPr>
              <w:t>ling, skyldig att ersätta mot</w:t>
            </w:r>
            <w:r>
              <w:rPr>
                <w:rFonts w:ascii="Times New Roman" w:hAnsi="Times New Roman"/>
                <w:sz w:val="20"/>
              </w:rPr>
              <w:softHyphen/>
            </w:r>
            <w:r w:rsidRPr="009C0F39">
              <w:rPr>
                <w:rFonts w:ascii="Times New Roman" w:hAnsi="Times New Roman"/>
                <w:sz w:val="20"/>
              </w:rPr>
              <w:t xml:space="preserve">parten skada som </w:t>
            </w:r>
            <w:r w:rsidRPr="009C0F39">
              <w:rPr>
                <w:rFonts w:ascii="Times New Roman" w:hAnsi="Times New Roman"/>
                <w:i/>
                <w:iCs/>
                <w:sz w:val="20"/>
              </w:rPr>
              <w:t>uppstår</w:t>
            </w:r>
            <w:r w:rsidRPr="009C0F39">
              <w:rPr>
                <w:rFonts w:ascii="Times New Roman" w:hAnsi="Times New Roman"/>
                <w:sz w:val="20"/>
              </w:rPr>
              <w:t xml:space="preserve"> till följd av att </w:t>
            </w:r>
            <w:r w:rsidRPr="009C0F39">
              <w:rPr>
                <w:rFonts w:ascii="Times New Roman" w:hAnsi="Times New Roman"/>
                <w:i/>
                <w:iCs/>
                <w:sz w:val="20"/>
              </w:rPr>
              <w:t>parten</w:t>
            </w:r>
          </w:p>
          <w:p w14:paraId="17E60CD3" w14:textId="77777777" w:rsidR="00B33FB5" w:rsidRPr="009C0F39" w:rsidRDefault="00D32DA9" w:rsidP="000A25B8">
            <w:pPr>
              <w:overflowPunct w:val="0"/>
              <w:autoSpaceDE w:val="0"/>
              <w:autoSpaceDN w:val="0"/>
              <w:adjustRightInd w:val="0"/>
              <w:spacing w:after="0" w:line="240" w:lineRule="auto"/>
              <w:ind w:firstLine="284"/>
              <w:jc w:val="both"/>
              <w:textAlignment w:val="baseline"/>
              <w:rPr>
                <w:rFonts w:ascii="Times New Roman" w:hAnsi="Times New Roman"/>
                <w:i/>
                <w:iCs/>
                <w:sz w:val="20"/>
              </w:rPr>
            </w:pPr>
            <w:r w:rsidRPr="009C0F39">
              <w:rPr>
                <w:rFonts w:ascii="Times New Roman" w:hAnsi="Times New Roman"/>
                <w:i/>
                <w:iCs/>
                <w:sz w:val="20"/>
              </w:rPr>
              <w:t xml:space="preserve">1. utan giltig ursäkt underlåter att inställa sig till sammanträde för förhandling inom den tid som anges i 15 § tredje stycket, eller </w:t>
            </w:r>
          </w:p>
          <w:p w14:paraId="6F86B1F2" w14:textId="77777777" w:rsidR="00B33FB5" w:rsidRPr="009C0F39" w:rsidRDefault="00D32DA9" w:rsidP="000A25B8">
            <w:pPr>
              <w:overflowPunct w:val="0"/>
              <w:autoSpaceDE w:val="0"/>
              <w:autoSpaceDN w:val="0"/>
              <w:adjustRightInd w:val="0"/>
              <w:spacing w:after="0" w:line="240" w:lineRule="auto"/>
              <w:ind w:firstLine="284"/>
              <w:jc w:val="both"/>
              <w:textAlignment w:val="baseline"/>
              <w:rPr>
                <w:rFonts w:ascii="Times New Roman" w:hAnsi="Times New Roman"/>
                <w:sz w:val="20"/>
              </w:rPr>
            </w:pPr>
            <w:r w:rsidRPr="009C0F39">
              <w:rPr>
                <w:rFonts w:ascii="Times New Roman" w:hAnsi="Times New Roman"/>
                <w:i/>
                <w:iCs/>
                <w:sz w:val="20"/>
              </w:rPr>
              <w:t xml:space="preserve">2. inte fullgör </w:t>
            </w:r>
            <w:r w:rsidRPr="009C0F39">
              <w:rPr>
                <w:rFonts w:ascii="Times New Roman" w:hAnsi="Times New Roman"/>
                <w:sz w:val="20"/>
              </w:rPr>
              <w:t>sin förhandlings</w:t>
            </w:r>
            <w:r>
              <w:rPr>
                <w:rFonts w:ascii="Times New Roman" w:hAnsi="Times New Roman"/>
                <w:sz w:val="20"/>
              </w:rPr>
              <w:softHyphen/>
            </w:r>
            <w:r w:rsidRPr="009C0F39">
              <w:rPr>
                <w:rFonts w:ascii="Times New Roman" w:hAnsi="Times New Roman"/>
                <w:sz w:val="20"/>
              </w:rPr>
              <w:t>skyldighet enligt 16 § första stycket eller enligt</w:t>
            </w:r>
            <w:r w:rsidRPr="009C0F39">
              <w:rPr>
                <w:rFonts w:ascii="Times New Roman" w:hAnsi="Times New Roman"/>
                <w:i/>
                <w:iCs/>
                <w:sz w:val="20"/>
              </w:rPr>
              <w:t xml:space="preserve"> en </w:t>
            </w:r>
            <w:r w:rsidRPr="009C0F39">
              <w:rPr>
                <w:rFonts w:ascii="Times New Roman" w:hAnsi="Times New Roman"/>
                <w:sz w:val="20"/>
              </w:rPr>
              <w:t>föreskrift i förhand</w:t>
            </w:r>
            <w:r>
              <w:rPr>
                <w:rFonts w:ascii="Times New Roman" w:hAnsi="Times New Roman"/>
                <w:sz w:val="20"/>
              </w:rPr>
              <w:softHyphen/>
            </w:r>
            <w:r w:rsidRPr="009C0F39">
              <w:rPr>
                <w:rFonts w:ascii="Times New Roman" w:hAnsi="Times New Roman"/>
                <w:sz w:val="20"/>
              </w:rPr>
              <w:t>lingsordning.</w:t>
            </w:r>
          </w:p>
          <w:p w14:paraId="1D659311" w14:textId="77777777" w:rsidR="00B33FB5" w:rsidRDefault="00D32DA9" w:rsidP="000A25B8">
            <w:pPr>
              <w:pStyle w:val="Brdtextmedindrag"/>
            </w:pPr>
            <w:r w:rsidRPr="009C0F39">
              <w:rPr>
                <w:i/>
                <w:iCs/>
              </w:rPr>
              <w:t>En part är också skyldig att ersätta motparten skada som upp</w:t>
            </w:r>
            <w:r>
              <w:rPr>
                <w:i/>
                <w:iCs/>
              </w:rPr>
              <w:softHyphen/>
            </w:r>
            <w:r w:rsidRPr="009C0F39">
              <w:rPr>
                <w:i/>
                <w:iCs/>
              </w:rPr>
              <w:t>står</w:t>
            </w:r>
            <w:r w:rsidRPr="009C0F39">
              <w:t xml:space="preserve"> om </w:t>
            </w:r>
            <w:r w:rsidRPr="009C0F39">
              <w:rPr>
                <w:i/>
                <w:iCs/>
              </w:rPr>
              <w:t>parten</w:t>
            </w:r>
            <w:r w:rsidRPr="009C0F39">
              <w:t xml:space="preserve"> bryter mot </w:t>
            </w:r>
            <w:r w:rsidRPr="009C0F39">
              <w:br/>
              <w:t>16</w:t>
            </w:r>
            <w:r>
              <w:t xml:space="preserve"> </w:t>
            </w:r>
            <w:r w:rsidRPr="009C0F39">
              <w:t>§ andra stycket eller mot 17 §.</w:t>
            </w:r>
            <w:bookmarkEnd w:id="77"/>
          </w:p>
        </w:tc>
      </w:tr>
    </w:tbl>
    <w:p w14:paraId="75424474" w14:textId="77777777" w:rsidR="00B33FB5" w:rsidRDefault="00D32DA9" w:rsidP="00B33FB5">
      <w:pPr>
        <w:pStyle w:val="Brdtext"/>
        <w:spacing w:before="230"/>
        <w:jc w:val="center"/>
      </w:pPr>
      <w:r>
        <w:t>28 §</w:t>
      </w:r>
    </w:p>
    <w:tbl>
      <w:tblPr>
        <w:tblW w:w="5000" w:type="pct"/>
        <w:tblCellMar>
          <w:left w:w="125" w:type="dxa"/>
          <w:right w:w="125" w:type="dxa"/>
        </w:tblCellMar>
        <w:tblLook w:val="0000" w:firstRow="0" w:lastRow="0" w:firstColumn="0" w:lastColumn="0" w:noHBand="0" w:noVBand="0"/>
      </w:tblPr>
      <w:tblGrid>
        <w:gridCol w:w="2948"/>
        <w:gridCol w:w="2949"/>
      </w:tblGrid>
      <w:tr w:rsidR="00B33FB5" w14:paraId="1404C4FE" w14:textId="77777777" w:rsidTr="000A25B8">
        <w:tc>
          <w:tcPr>
            <w:tcW w:w="2500" w:type="pct"/>
            <w:shd w:val="clear" w:color="auto" w:fill="auto"/>
            <w:tcMar>
              <w:left w:w="0" w:type="dxa"/>
            </w:tcMar>
          </w:tcPr>
          <w:p w14:paraId="0A49105A" w14:textId="77777777" w:rsidR="00B33FB5" w:rsidRDefault="00D32DA9" w:rsidP="000A25B8">
            <w:pPr>
              <w:pStyle w:val="Brdtextmedindrag"/>
            </w:pPr>
            <w:r w:rsidRPr="006331E4">
              <w:t xml:space="preserve">Vid </w:t>
            </w:r>
            <w:r w:rsidRPr="006331E4">
              <w:rPr>
                <w:i/>
                <w:iCs/>
              </w:rPr>
              <w:t>bedömande</w:t>
            </w:r>
            <w:r w:rsidRPr="006331E4">
              <w:t xml:space="preserve"> om och i </w:t>
            </w:r>
            <w:r w:rsidRPr="006331E4">
              <w:rPr>
                <w:i/>
                <w:iCs/>
              </w:rPr>
              <w:t>vad mån</w:t>
            </w:r>
            <w:r w:rsidRPr="006331E4">
              <w:t xml:space="preserve"> skada har uppstått </w:t>
            </w:r>
            <w:r w:rsidRPr="006331E4">
              <w:rPr>
                <w:i/>
                <w:iCs/>
              </w:rPr>
              <w:t>skall</w:t>
            </w:r>
            <w:r w:rsidRPr="006331E4">
              <w:t xml:space="preserve"> hänsyn tas även till </w:t>
            </w:r>
            <w:r w:rsidRPr="005E513B">
              <w:rPr>
                <w:i/>
                <w:iCs/>
              </w:rPr>
              <w:t>parts intresse</w:t>
            </w:r>
            <w:r w:rsidRPr="006331E4">
              <w:t xml:space="preserve"> av att denna lag och </w:t>
            </w:r>
            <w:r w:rsidRPr="0074441D">
              <w:rPr>
                <w:spacing w:val="-2"/>
              </w:rPr>
              <w:t>förhandlingsord</w:t>
            </w:r>
            <w:r w:rsidRPr="0074441D">
              <w:rPr>
                <w:spacing w:val="-2"/>
              </w:rPr>
              <w:softHyphen/>
              <w:t>ning</w:t>
            </w:r>
            <w:r w:rsidRPr="0074441D">
              <w:rPr>
                <w:spacing w:val="-2"/>
              </w:rPr>
              <w:softHyphen/>
              <w:t xml:space="preserve">en </w:t>
            </w:r>
            <w:r w:rsidRPr="0074441D">
              <w:rPr>
                <w:i/>
                <w:iCs/>
                <w:spacing w:val="-2"/>
              </w:rPr>
              <w:t>iakttas</w:t>
            </w:r>
            <w:r w:rsidRPr="0074441D">
              <w:rPr>
                <w:spacing w:val="-2"/>
              </w:rPr>
              <w:t xml:space="preserve"> och till övriga om</w:t>
            </w:r>
            <w:r w:rsidRPr="0074441D">
              <w:rPr>
                <w:spacing w:val="-2"/>
              </w:rPr>
              <w:softHyphen/>
              <w:t>ständig</w:t>
            </w:r>
            <w:r w:rsidRPr="0074441D">
              <w:rPr>
                <w:spacing w:val="-2"/>
              </w:rPr>
              <w:softHyphen/>
            </w:r>
            <w:r w:rsidRPr="006331E4">
              <w:t>heter av annan än rent eko</w:t>
            </w:r>
            <w:r>
              <w:softHyphen/>
            </w:r>
            <w:r w:rsidRPr="006331E4">
              <w:t>no</w:t>
            </w:r>
            <w:r>
              <w:softHyphen/>
            </w:r>
            <w:r w:rsidRPr="006331E4">
              <w:t>misk betydelse.</w:t>
            </w:r>
          </w:p>
        </w:tc>
        <w:tc>
          <w:tcPr>
            <w:tcW w:w="2500" w:type="pct"/>
            <w:shd w:val="clear" w:color="auto" w:fill="auto"/>
            <w:tcMar>
              <w:right w:w="0" w:type="dxa"/>
            </w:tcMar>
          </w:tcPr>
          <w:p w14:paraId="30050A10" w14:textId="77777777" w:rsidR="00B33FB5" w:rsidRDefault="00D32DA9" w:rsidP="000A25B8">
            <w:pPr>
              <w:pStyle w:val="Brdtextmedindrag"/>
            </w:pPr>
            <w:r>
              <w:t xml:space="preserve">Vid </w:t>
            </w:r>
            <w:r w:rsidRPr="006331E4">
              <w:rPr>
                <w:i/>
                <w:iCs/>
              </w:rPr>
              <w:t>bedömning</w:t>
            </w:r>
            <w:r>
              <w:t xml:space="preserve"> om och i </w:t>
            </w:r>
            <w:r w:rsidRPr="006331E4">
              <w:rPr>
                <w:i/>
                <w:iCs/>
              </w:rPr>
              <w:t>vilken utsträckning</w:t>
            </w:r>
            <w:r>
              <w:t xml:space="preserve"> skada har uppstått </w:t>
            </w:r>
            <w:r w:rsidRPr="006331E4">
              <w:rPr>
                <w:i/>
                <w:iCs/>
              </w:rPr>
              <w:t>ska</w:t>
            </w:r>
            <w:r>
              <w:t xml:space="preserve"> hänsyn tas även till </w:t>
            </w:r>
            <w:r w:rsidRPr="005E513B">
              <w:rPr>
                <w:i/>
                <w:iCs/>
              </w:rPr>
              <w:t>intresset</w:t>
            </w:r>
            <w:r>
              <w:t xml:space="preserve"> av att denna lag och förhandlingsord</w:t>
            </w:r>
            <w:r>
              <w:softHyphen/>
              <w:t>ning</w:t>
            </w:r>
            <w:r>
              <w:softHyphen/>
              <w:t xml:space="preserve">en </w:t>
            </w:r>
            <w:r w:rsidRPr="006331E4">
              <w:rPr>
                <w:i/>
                <w:iCs/>
              </w:rPr>
              <w:t>följs</w:t>
            </w:r>
            <w:r>
              <w:t xml:space="preserve"> och till övriga om</w:t>
            </w:r>
            <w:r>
              <w:softHyphen/>
              <w:t>ständig</w:t>
            </w:r>
            <w:r>
              <w:softHyphen/>
              <w:t>heter av annan än rent eko</w:t>
            </w:r>
            <w:r>
              <w:softHyphen/>
              <w:t xml:space="preserve">nomisk betydelse. </w:t>
            </w:r>
          </w:p>
          <w:p w14:paraId="4C5FD896" w14:textId="77777777" w:rsidR="00B33FB5" w:rsidRDefault="00D32DA9" w:rsidP="000A25B8">
            <w:pPr>
              <w:pStyle w:val="Brdtextmedindrag"/>
            </w:pPr>
            <w:r w:rsidRPr="00CC655D">
              <w:rPr>
                <w:i/>
                <w:iCs/>
              </w:rPr>
              <w:t>En part har alltid rätt till en ersätt</w:t>
            </w:r>
            <w:r>
              <w:rPr>
                <w:i/>
                <w:iCs/>
              </w:rPr>
              <w:softHyphen/>
            </w:r>
            <w:r w:rsidRPr="00CC655D">
              <w:rPr>
                <w:i/>
                <w:iCs/>
              </w:rPr>
              <w:t>ning som motsvarar hälften av ett prisbasbelopp enligt 2 kap. 6 och 7</w:t>
            </w:r>
            <w:r>
              <w:rPr>
                <w:i/>
                <w:iCs/>
              </w:rPr>
              <w:t> </w:t>
            </w:r>
            <w:r w:rsidRPr="00CC655D">
              <w:rPr>
                <w:i/>
                <w:iCs/>
              </w:rPr>
              <w:t>§§ socialförsäkringsbalke</w:t>
            </w:r>
            <w:r>
              <w:rPr>
                <w:i/>
                <w:iCs/>
              </w:rPr>
              <w:t>n</w:t>
            </w:r>
            <w:r w:rsidRPr="00CC655D">
              <w:rPr>
                <w:i/>
                <w:iCs/>
              </w:rPr>
              <w:t>. Ersättningsbeloppet kan sättas ned om överträdelsen är av mindre allvarligt slag.</w:t>
            </w:r>
          </w:p>
        </w:tc>
      </w:tr>
    </w:tbl>
    <w:p w14:paraId="1605F73A" w14:textId="77777777" w:rsidR="00B33FB5" w:rsidRDefault="00D32DA9" w:rsidP="00B33FB5">
      <w:pPr>
        <w:pStyle w:val="Brdtext"/>
        <w:spacing w:before="230"/>
        <w:jc w:val="center"/>
      </w:pPr>
      <w:r>
        <w:t>31 §</w:t>
      </w:r>
      <w:r>
        <w:rPr>
          <w:rStyle w:val="Fotnotsreferens"/>
        </w:rPr>
        <w:footnoteReference w:customMarkFollows="1" w:id="7"/>
        <w:t>3</w:t>
      </w:r>
    </w:p>
    <w:tbl>
      <w:tblPr>
        <w:tblW w:w="5000" w:type="pct"/>
        <w:tblCellMar>
          <w:left w:w="125" w:type="dxa"/>
          <w:right w:w="125" w:type="dxa"/>
        </w:tblCellMar>
        <w:tblLook w:val="0000" w:firstRow="0" w:lastRow="0" w:firstColumn="0" w:lastColumn="0" w:noHBand="0" w:noVBand="0"/>
      </w:tblPr>
      <w:tblGrid>
        <w:gridCol w:w="2948"/>
        <w:gridCol w:w="2949"/>
      </w:tblGrid>
      <w:tr w:rsidR="00B33FB5" w14:paraId="1FB5B46F" w14:textId="77777777" w:rsidTr="000A25B8">
        <w:tc>
          <w:tcPr>
            <w:tcW w:w="2500" w:type="pct"/>
            <w:shd w:val="clear" w:color="auto" w:fill="auto"/>
            <w:tcMar>
              <w:left w:w="0" w:type="dxa"/>
            </w:tcMar>
          </w:tcPr>
          <w:p w14:paraId="7DEA3353" w14:textId="77777777" w:rsidR="00B33FB5" w:rsidRDefault="00D32DA9" w:rsidP="000A25B8">
            <w:pPr>
              <w:pStyle w:val="Brdtextmedindrag"/>
            </w:pPr>
            <w:r>
              <w:t>Hyresnämndens beslut enligt denna lag får överklagas hos Svea hovrätt inom tre veckor från den dag beslutet meddelades.</w:t>
            </w:r>
          </w:p>
          <w:p w14:paraId="1CBFED64" w14:textId="77777777" w:rsidR="00B33FB5" w:rsidRDefault="00926630" w:rsidP="000A25B8">
            <w:pPr>
              <w:pStyle w:val="Brdtextmedindrag"/>
            </w:pPr>
          </w:p>
          <w:p w14:paraId="0A02E116" w14:textId="77777777" w:rsidR="00B33FB5" w:rsidRDefault="00926630" w:rsidP="000A25B8">
            <w:pPr>
              <w:pStyle w:val="Brdtextmedindrag"/>
            </w:pPr>
          </w:p>
          <w:p w14:paraId="2B81AE9C" w14:textId="77777777" w:rsidR="00B33FB5" w:rsidRDefault="00D32DA9" w:rsidP="000A25B8">
            <w:pPr>
              <w:pStyle w:val="Brdtextmedindrag"/>
            </w:pPr>
            <w:r>
              <w:t xml:space="preserve">Överklagandet </w:t>
            </w:r>
            <w:r w:rsidRPr="006331E4">
              <w:rPr>
                <w:i/>
                <w:iCs/>
              </w:rPr>
              <w:t>skall</w:t>
            </w:r>
            <w:r>
              <w:t xml:space="preserve"> ges in till hyres</w:t>
            </w:r>
            <w:r>
              <w:softHyphen/>
              <w:t>nämnden.</w:t>
            </w:r>
          </w:p>
        </w:tc>
        <w:tc>
          <w:tcPr>
            <w:tcW w:w="2500" w:type="pct"/>
            <w:shd w:val="clear" w:color="auto" w:fill="auto"/>
            <w:tcMar>
              <w:right w:w="0" w:type="dxa"/>
            </w:tcMar>
          </w:tcPr>
          <w:p w14:paraId="29145131" w14:textId="77777777" w:rsidR="00B33FB5" w:rsidRDefault="00D32DA9" w:rsidP="000A25B8">
            <w:pPr>
              <w:pStyle w:val="Brdtextmedindrag"/>
            </w:pPr>
            <w:r>
              <w:t xml:space="preserve">Hyresnämndens beslut enligt denna lag får överklagas hos Svea hovrätt inom tre veckor från den dag beslutet meddelades. </w:t>
            </w:r>
            <w:r w:rsidRPr="005E54F1">
              <w:rPr>
                <w:i/>
                <w:iCs/>
              </w:rPr>
              <w:t>Beslut</w:t>
            </w:r>
            <w:r>
              <w:t xml:space="preserve"> </w:t>
            </w:r>
            <w:r w:rsidRPr="006331E4">
              <w:rPr>
                <w:i/>
                <w:iCs/>
              </w:rPr>
              <w:t>enligt 23 a</w:t>
            </w:r>
            <w:r>
              <w:rPr>
                <w:i/>
                <w:iCs/>
              </w:rPr>
              <w:t xml:space="preserve"> eller 23 c §</w:t>
            </w:r>
            <w:r w:rsidRPr="006331E4">
              <w:rPr>
                <w:i/>
                <w:iCs/>
              </w:rPr>
              <w:t xml:space="preserve"> </w:t>
            </w:r>
            <w:r>
              <w:rPr>
                <w:i/>
                <w:iCs/>
              </w:rPr>
              <w:t>får</w:t>
            </w:r>
            <w:r w:rsidRPr="006331E4">
              <w:rPr>
                <w:i/>
                <w:iCs/>
              </w:rPr>
              <w:t xml:space="preserve"> dock inte överklagas.</w:t>
            </w:r>
            <w:r>
              <w:rPr>
                <w:i/>
                <w:iCs/>
              </w:rPr>
              <w:t xml:space="preserve"> </w:t>
            </w:r>
          </w:p>
          <w:p w14:paraId="0B7B9953" w14:textId="77777777" w:rsidR="00B33FB5" w:rsidRDefault="00D32DA9" w:rsidP="000A25B8">
            <w:pPr>
              <w:pStyle w:val="Brdtextmedindrag"/>
            </w:pPr>
            <w:r>
              <w:t xml:space="preserve">Överklagandet </w:t>
            </w:r>
            <w:r w:rsidRPr="006331E4">
              <w:rPr>
                <w:i/>
                <w:iCs/>
              </w:rPr>
              <w:t>ska</w:t>
            </w:r>
            <w:r>
              <w:t xml:space="preserve"> ges in till hyresnämnden.</w:t>
            </w:r>
          </w:p>
        </w:tc>
      </w:tr>
    </w:tbl>
    <w:p w14:paraId="18D7D168" w14:textId="77777777" w:rsidR="00B33FB5" w:rsidRPr="00811E52" w:rsidRDefault="00D32DA9" w:rsidP="00B33FB5">
      <w:pPr>
        <w:pStyle w:val="Slutstreck"/>
      </w:pPr>
      <w:r w:rsidRPr="00811E52">
        <w:t>                      </w:t>
      </w:r>
    </w:p>
    <w:p w14:paraId="2A893669" w14:textId="77777777" w:rsidR="00B33FB5" w:rsidRDefault="00D32DA9" w:rsidP="00B33FB5">
      <w:pPr>
        <w:pStyle w:val="Brdtextmedindrag"/>
      </w:pPr>
      <w:r>
        <w:t>1. Denna lag träder i kraft den 1 januari 2022.</w:t>
      </w:r>
    </w:p>
    <w:p w14:paraId="6CF91363" w14:textId="77777777" w:rsidR="00B33FB5" w:rsidRDefault="00D32DA9" w:rsidP="00B33FB5">
      <w:pPr>
        <w:pStyle w:val="Brdtextmedindrag"/>
      </w:pPr>
      <w:r>
        <w:t>2. Ändringen i 2 § första stycket gäller även för hyresavtal som har in</w:t>
      </w:r>
      <w:r>
        <w:softHyphen/>
        <w:t>gåtts före ikraftträdandet.</w:t>
      </w:r>
    </w:p>
    <w:p w14:paraId="2A69B47A" w14:textId="77777777" w:rsidR="00B33FB5" w:rsidRPr="005E0018" w:rsidRDefault="00926630" w:rsidP="00B33FB5">
      <w:pPr>
        <w:pStyle w:val="Brdtext"/>
      </w:pPr>
    </w:p>
    <w:p w14:paraId="343D7B5F" w14:textId="77777777" w:rsidR="00B33FB5" w:rsidRDefault="00926630" w:rsidP="00B33FB5">
      <w:pPr>
        <w:pStyle w:val="Brdtextmedindrag"/>
        <w:sectPr w:rsidR="00B33FB5" w:rsidSect="00D770BC">
          <w:headerReference w:type="even" r:id="rId52"/>
          <w:headerReference w:type="default" r:id="rId53"/>
          <w:footerReference w:type="even" r:id="rId54"/>
          <w:footerReference w:type="default" r:id="rId55"/>
          <w:footerReference w:type="first" r:id="rId56"/>
          <w:pgSz w:w="9356" w:h="13721" w:code="9"/>
          <w:pgMar w:top="794" w:right="2438" w:bottom="1191" w:left="1021" w:header="0" w:footer="709" w:gutter="0"/>
          <w:cols w:space="708"/>
          <w:docGrid w:linePitch="360"/>
        </w:sectPr>
      </w:pPr>
    </w:p>
    <w:p w14:paraId="73390ED1" w14:textId="77777777" w:rsidR="00967DEF" w:rsidRDefault="00967DEF" w:rsidP="00967DEF">
      <w:pPr>
        <w:pStyle w:val="Brdtext"/>
        <w:sectPr w:rsidR="00967DEF" w:rsidSect="00155500">
          <w:headerReference w:type="even" r:id="rId57"/>
          <w:headerReference w:type="default" r:id="rId58"/>
          <w:footerReference w:type="even" r:id="rId59"/>
          <w:footerReference w:type="default" r:id="rId60"/>
          <w:footerReference w:type="first" r:id="rId61"/>
          <w:type w:val="continuous"/>
          <w:pgSz w:w="9356" w:h="13721" w:code="9"/>
          <w:pgMar w:top="794" w:right="2438" w:bottom="1191" w:left="1021" w:header="0" w:footer="709" w:gutter="0"/>
          <w:cols w:space="708"/>
          <w:docGrid w:linePitch="360"/>
        </w:sectPr>
      </w:pPr>
    </w:p>
    <w:p w14:paraId="35B2B731" w14:textId="5C6023FB" w:rsidR="00B33FB5" w:rsidRPr="00E51452" w:rsidRDefault="00D32DA9" w:rsidP="00B33FB5">
      <w:pPr>
        <w:pStyle w:val="Rubrik2utannumrering"/>
        <w:spacing w:before="0"/>
      </w:pPr>
      <w:r w:rsidRPr="00E51452">
        <w:t>Förslag till lag om ändring i lagen (1973:188) om arrendenämnder och hyresnämnder</w:t>
      </w:r>
    </w:p>
    <w:p w14:paraId="242A97D0" w14:textId="77777777" w:rsidR="00B33FB5" w:rsidRDefault="00D32DA9" w:rsidP="00B33FB5">
      <w:pPr>
        <w:pStyle w:val="Brdtextmedindrag"/>
        <w:ind w:firstLine="0"/>
      </w:pPr>
      <w:r>
        <w:t>Härigenom föreskrivs i fråga om lagen (1973:188) om arrendenämnder och hyresnämnder</w:t>
      </w:r>
    </w:p>
    <w:p w14:paraId="110EC535" w14:textId="77777777" w:rsidR="00B33FB5" w:rsidRDefault="00D32DA9" w:rsidP="00B33FB5">
      <w:pPr>
        <w:pStyle w:val="Brdtextmedindrag"/>
      </w:pPr>
      <w:r w:rsidRPr="00375DAD">
        <w:rPr>
          <w:i/>
          <w:iCs/>
        </w:rPr>
        <w:t>dels</w:t>
      </w:r>
      <w:r>
        <w:t xml:space="preserve"> att 4 § ska ha följande lydelse,</w:t>
      </w:r>
    </w:p>
    <w:p w14:paraId="7EB03008" w14:textId="77777777" w:rsidR="00B33FB5" w:rsidRDefault="00D32DA9" w:rsidP="00B33FB5">
      <w:pPr>
        <w:pStyle w:val="Brdtextmedindrag"/>
      </w:pPr>
      <w:r w:rsidRPr="00375DAD">
        <w:rPr>
          <w:i/>
          <w:iCs/>
        </w:rPr>
        <w:t>dels</w:t>
      </w:r>
      <w:r>
        <w:t xml:space="preserve"> att det ska införas två nya paragrafer, 15 b och 15 c §§, och närmast före 15 b § en ny rubrik av följande lydelse.</w:t>
      </w:r>
    </w:p>
    <w:p w14:paraId="482FA26F" w14:textId="77777777" w:rsidR="00B33FB5" w:rsidRDefault="00926630" w:rsidP="00B33FB5">
      <w:pPr>
        <w:pStyle w:val="Brdtextmedindrag"/>
      </w:pPr>
    </w:p>
    <w:p w14:paraId="66775C28" w14:textId="77777777" w:rsidR="00B33FB5" w:rsidRDefault="00926630" w:rsidP="00B33F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33FB5" w14:paraId="1649CAA5" w14:textId="77777777" w:rsidTr="000A25B8">
        <w:tc>
          <w:tcPr>
            <w:tcW w:w="2500" w:type="pct"/>
            <w:shd w:val="clear" w:color="auto" w:fill="auto"/>
            <w:tcMar>
              <w:left w:w="0" w:type="dxa"/>
            </w:tcMar>
          </w:tcPr>
          <w:p w14:paraId="0C175096" w14:textId="77777777" w:rsidR="00B33FB5" w:rsidRPr="005B0E77" w:rsidRDefault="00D32DA9" w:rsidP="000A25B8">
            <w:pPr>
              <w:pStyle w:val="Brdtext"/>
              <w:rPr>
                <w:i/>
              </w:rPr>
            </w:pPr>
            <w:r w:rsidRPr="005B0E77">
              <w:rPr>
                <w:i/>
              </w:rPr>
              <w:t>Nuvarande lydelse</w:t>
            </w:r>
          </w:p>
        </w:tc>
        <w:tc>
          <w:tcPr>
            <w:tcW w:w="2500" w:type="pct"/>
            <w:shd w:val="clear" w:color="auto" w:fill="auto"/>
            <w:tcMar>
              <w:right w:w="0" w:type="dxa"/>
            </w:tcMar>
          </w:tcPr>
          <w:p w14:paraId="757B4D1A" w14:textId="77777777" w:rsidR="00B33FB5" w:rsidRPr="005B0E77" w:rsidRDefault="00D32DA9" w:rsidP="000A25B8">
            <w:pPr>
              <w:pStyle w:val="Brdtext"/>
              <w:rPr>
                <w:i/>
              </w:rPr>
            </w:pPr>
            <w:r w:rsidRPr="005B0E77">
              <w:rPr>
                <w:i/>
              </w:rPr>
              <w:t>Föreslagen lydelse</w:t>
            </w:r>
          </w:p>
        </w:tc>
      </w:tr>
    </w:tbl>
    <w:p w14:paraId="27EFDA82" w14:textId="77777777" w:rsidR="00B33FB5" w:rsidRDefault="00D32DA9" w:rsidP="00B33FB5">
      <w:pPr>
        <w:pStyle w:val="Brdtext"/>
        <w:spacing w:before="230"/>
        <w:jc w:val="center"/>
      </w:pPr>
      <w:r>
        <w:t>4 §</w:t>
      </w:r>
      <w:r>
        <w:rPr>
          <w:rStyle w:val="Fotnotsreferens"/>
        </w:rPr>
        <w:footnoteReference w:customMarkFollows="1" w:id="8"/>
        <w:t>1</w:t>
      </w:r>
    </w:p>
    <w:p w14:paraId="379E7A67" w14:textId="77777777" w:rsidR="00B33FB5" w:rsidRDefault="00D32DA9" w:rsidP="00B33FB5">
      <w:pPr>
        <w:pStyle w:val="Brdtextmedindrag"/>
      </w:pPr>
      <w:r>
        <w:t>Hyresnämnd som avses i 12 kap. 68 § jordabalken har till uppgift att</w:t>
      </w:r>
    </w:p>
    <w:p w14:paraId="55CA9EB4" w14:textId="77777777" w:rsidR="00B33FB5" w:rsidRDefault="00D32DA9" w:rsidP="00B33FB5">
      <w:pPr>
        <w:pStyle w:val="Brdtextmedindrag"/>
      </w:pPr>
      <w:r>
        <w:t>1. medla i hyres- eller bostadsrättstvist,</w:t>
      </w:r>
    </w:p>
    <w:p w14:paraId="59373EB3" w14:textId="77777777" w:rsidR="00B33FB5" w:rsidRDefault="00D32DA9" w:rsidP="00B33FB5">
      <w:pPr>
        <w:pStyle w:val="Brdtextmedindrag"/>
      </w:pPr>
      <w:r>
        <w:t>2. pröva tvist om åtgärdsföreläggande enligt 12 kap. 11 § första stycket 5 och 16 § andra stycket, ändrad användning av lokal enligt 12 kap. 23 § andra stycket, skadestånd enligt 12 kap. 24 a §, överlåtelse av hyresrätt enligt 12 kap. 34–37 §§, upplåtelse av lägenhet i andra hand enligt 12 kap. 40 §, förlängning av hyresavtal enligt 12 kap. 49 §, villkor enligt 12 kap. 54 §, återbetalning av hyra och fastställande av hyra enligt 12 kap. 55 f §, uppskov med avflyttning enligt 12 kap. 59 § eller föreläggande enligt 12 kap. 64 §, allt jordabalken,</w:t>
      </w:r>
    </w:p>
    <w:tbl>
      <w:tblPr>
        <w:tblW w:w="5000" w:type="pct"/>
        <w:tblCellMar>
          <w:left w:w="125" w:type="dxa"/>
          <w:right w:w="125" w:type="dxa"/>
        </w:tblCellMar>
        <w:tblLook w:val="0600" w:firstRow="0" w:lastRow="0" w:firstColumn="0" w:lastColumn="0" w:noHBand="1" w:noVBand="1"/>
      </w:tblPr>
      <w:tblGrid>
        <w:gridCol w:w="2948"/>
        <w:gridCol w:w="2949"/>
      </w:tblGrid>
      <w:tr w:rsidR="00B33FB5" w14:paraId="195B508F" w14:textId="77777777" w:rsidTr="000A25B8">
        <w:tc>
          <w:tcPr>
            <w:tcW w:w="2500" w:type="pct"/>
            <w:shd w:val="clear" w:color="auto" w:fill="auto"/>
            <w:tcMar>
              <w:left w:w="0" w:type="dxa"/>
            </w:tcMar>
          </w:tcPr>
          <w:p w14:paraId="376D34AA" w14:textId="77777777" w:rsidR="00B33FB5" w:rsidRDefault="00D32DA9" w:rsidP="000A25B8">
            <w:pPr>
              <w:pStyle w:val="Brdtextmedindrag"/>
            </w:pPr>
            <w:r w:rsidRPr="003D4EB8">
              <w:t>2</w:t>
            </w:r>
            <w:r>
              <w:t> </w:t>
            </w:r>
            <w:r w:rsidRPr="003D4EB8">
              <w:t>a.</w:t>
            </w:r>
            <w:r>
              <w:t> </w:t>
            </w:r>
            <w:r w:rsidRPr="003D4EB8">
              <w:t>pröva tvist om hyresvillkor enligt 22</w:t>
            </w:r>
            <w:r w:rsidRPr="003D4EB8">
              <w:rPr>
                <w:i/>
                <w:iCs/>
              </w:rPr>
              <w:t>–</w:t>
            </w:r>
            <w:r w:rsidRPr="003D4EB8">
              <w:t>24</w:t>
            </w:r>
            <w:r>
              <w:t> </w:t>
            </w:r>
            <w:r w:rsidRPr="003D4EB8">
              <w:t>§§ hyresförhandlings</w:t>
            </w:r>
            <w:r>
              <w:softHyphen/>
            </w:r>
            <w:r w:rsidRPr="003D4EB8">
              <w:t>lagen (1978:304) eller om återbe</w:t>
            </w:r>
            <w:r>
              <w:softHyphen/>
            </w:r>
            <w:r w:rsidRPr="003D4EB8">
              <w:t>talningsskyldighet enligt 23 § sam</w:t>
            </w:r>
            <w:r>
              <w:softHyphen/>
            </w:r>
            <w:r w:rsidRPr="003D4EB8">
              <w:t>ma lag,</w:t>
            </w:r>
          </w:p>
        </w:tc>
        <w:tc>
          <w:tcPr>
            <w:tcW w:w="2500" w:type="pct"/>
            <w:shd w:val="clear" w:color="auto" w:fill="auto"/>
            <w:tcMar>
              <w:right w:w="0" w:type="dxa"/>
            </w:tcMar>
          </w:tcPr>
          <w:p w14:paraId="738A3D37" w14:textId="77777777" w:rsidR="00B33FB5" w:rsidRDefault="00D32DA9" w:rsidP="000A25B8">
            <w:pPr>
              <w:pStyle w:val="Brdtextmedindrag"/>
            </w:pPr>
            <w:r w:rsidRPr="003D4EB8">
              <w:t>2</w:t>
            </w:r>
            <w:r>
              <w:t> </w:t>
            </w:r>
            <w:r w:rsidRPr="003D4EB8">
              <w:t>a.</w:t>
            </w:r>
            <w:bookmarkStart w:id="78" w:name="_Hlk55914330"/>
            <w:r>
              <w:t> </w:t>
            </w:r>
            <w:r w:rsidRPr="003D4EB8">
              <w:t>pröva tvist om hyresvillkor enligt 22</w:t>
            </w:r>
            <w:r w:rsidRPr="003D4EB8">
              <w:rPr>
                <w:i/>
                <w:iCs/>
              </w:rPr>
              <w:t>, 23 och</w:t>
            </w:r>
            <w:r>
              <w:t xml:space="preserve"> </w:t>
            </w:r>
            <w:r w:rsidRPr="003D4EB8">
              <w:t>24</w:t>
            </w:r>
            <w:r>
              <w:t> </w:t>
            </w:r>
            <w:r w:rsidRPr="003D4EB8">
              <w:t>§§ hyresför</w:t>
            </w:r>
            <w:r>
              <w:softHyphen/>
            </w:r>
            <w:r w:rsidRPr="003D4EB8">
              <w:t xml:space="preserve">handlingslagen </w:t>
            </w:r>
            <w:bookmarkEnd w:id="78"/>
            <w:r w:rsidRPr="003D4EB8">
              <w:t>(1978:304) eller om återbetalningsskyldighet enligt 23</w:t>
            </w:r>
            <w:r>
              <w:t xml:space="preserve"> </w:t>
            </w:r>
            <w:r w:rsidRPr="003D4EB8">
              <w:t>§ samma lag,</w:t>
            </w:r>
          </w:p>
        </w:tc>
      </w:tr>
    </w:tbl>
    <w:p w14:paraId="5F2E2EE0" w14:textId="77777777" w:rsidR="00B33FB5" w:rsidRDefault="00D32DA9" w:rsidP="00B33FB5">
      <w:pPr>
        <w:pStyle w:val="Brdtextmedindrag"/>
      </w:pPr>
      <w:r>
        <w:t>2 b. pröva tvist om hyresvillkor enligt 3 kap. 14 § lagen (2002:93) om kooperativ hyresrätt eller tvist om upplåtelse med kooperativ hyresrätt enligt 4 kap. 6 § samma lag,</w:t>
      </w:r>
    </w:p>
    <w:p w14:paraId="09C938AC" w14:textId="77777777" w:rsidR="00B33FB5" w:rsidRDefault="00D32DA9" w:rsidP="00B33FB5">
      <w:pPr>
        <w:pStyle w:val="Brdtextmedindrag"/>
      </w:pPr>
      <w:r>
        <w:t>2 c. pröva tvist om hyresvillkor enligt 4 § lagen (2012:978) om uthyr</w:t>
      </w:r>
      <w:r>
        <w:softHyphen/>
        <w:t>ning av egen bostad,</w:t>
      </w:r>
    </w:p>
    <w:p w14:paraId="078FC42D" w14:textId="77777777" w:rsidR="00B33FB5" w:rsidRDefault="00D32DA9" w:rsidP="00B33FB5">
      <w:pPr>
        <w:pStyle w:val="Brdtextmedindrag"/>
      </w:pPr>
      <w:r>
        <w:t>3. pröva tvist om medlemskap enligt 2 kap. 10 §, skyldighet att upplåta bostadsrätt enligt 4 kap. 6 § eller villkor för upplåtelse av bostadsrätt enligt samma paragraf, hyresvillkor enligt 4 kap. 9 §, upplåtelse av lägenhet i andra hand enligt 7 kap. 11 § eller utdömande av vite enligt 11 kap. 2 §, allt bostadsrättslagen (1991:614),</w:t>
      </w:r>
    </w:p>
    <w:p w14:paraId="3165B3D6" w14:textId="77777777" w:rsidR="00B33FB5" w:rsidRDefault="00D32DA9" w:rsidP="00B33FB5">
      <w:pPr>
        <w:pStyle w:val="Brdtextmedindrag"/>
      </w:pPr>
      <w:r>
        <w:t>4. pröva fråga om godkännande av överenskommelse som avses i 12 kap. 1 § sjätte stycket, 45 a eller 56 § jordabalken eller av beslut som avses i 9 kap. 16 § första stycket 1, 1 a eller 2 bostadsrättslagen,</w:t>
      </w:r>
    </w:p>
    <w:p w14:paraId="25B0E924" w14:textId="77777777" w:rsidR="00B33FB5" w:rsidRDefault="00D32DA9" w:rsidP="00B33FB5">
      <w:pPr>
        <w:pStyle w:val="Brdtextmedindrag"/>
      </w:pPr>
      <w:r>
        <w:t>5. vara skiljenämnd i hyres- eller bostadsrättstvist,</w:t>
      </w:r>
    </w:p>
    <w:p w14:paraId="0EECE019" w14:textId="77777777" w:rsidR="00B33FB5" w:rsidRDefault="00D32DA9" w:rsidP="00B33FB5">
      <w:pPr>
        <w:pStyle w:val="Brdtextmedindrag"/>
      </w:pPr>
      <w:r>
        <w:t>5 a. pröva tvist mellan hyresvärd och hyresgästorganisation enligt hyres</w:t>
      </w:r>
      <w:r>
        <w:softHyphen/>
        <w:t>förhandlingslagen,</w:t>
      </w:r>
    </w:p>
    <w:tbl>
      <w:tblPr>
        <w:tblW w:w="5000" w:type="pct"/>
        <w:tblCellMar>
          <w:left w:w="125" w:type="dxa"/>
          <w:right w:w="125" w:type="dxa"/>
        </w:tblCellMar>
        <w:tblLook w:val="0600" w:firstRow="0" w:lastRow="0" w:firstColumn="0" w:lastColumn="0" w:noHBand="1" w:noVBand="1"/>
      </w:tblPr>
      <w:tblGrid>
        <w:gridCol w:w="2948"/>
        <w:gridCol w:w="2949"/>
      </w:tblGrid>
      <w:tr w:rsidR="00B33FB5" w14:paraId="695A4CD9" w14:textId="77777777" w:rsidTr="000A25B8">
        <w:tc>
          <w:tcPr>
            <w:tcW w:w="2500" w:type="pct"/>
            <w:shd w:val="clear" w:color="auto" w:fill="auto"/>
            <w:tcMar>
              <w:left w:w="0" w:type="dxa"/>
            </w:tcMar>
          </w:tcPr>
          <w:p w14:paraId="305DE6A4" w14:textId="77777777" w:rsidR="00B33FB5" w:rsidRDefault="00926630" w:rsidP="000A25B8">
            <w:pPr>
              <w:pStyle w:val="Brdtextmedindrag"/>
            </w:pPr>
          </w:p>
        </w:tc>
        <w:tc>
          <w:tcPr>
            <w:tcW w:w="2500" w:type="pct"/>
            <w:shd w:val="clear" w:color="auto" w:fill="auto"/>
            <w:tcMar>
              <w:right w:w="0" w:type="dxa"/>
            </w:tcMar>
          </w:tcPr>
          <w:p w14:paraId="1D65E6F7" w14:textId="77777777" w:rsidR="00B33FB5" w:rsidRDefault="00D32DA9" w:rsidP="000A25B8">
            <w:pPr>
              <w:pStyle w:val="Brdtextmedindrag"/>
            </w:pPr>
            <w:bookmarkStart w:id="79" w:name="_Hlk55912651"/>
            <w:r w:rsidRPr="004A31DF">
              <w:rPr>
                <w:i/>
                <w:iCs/>
              </w:rPr>
              <w:t>5</w:t>
            </w:r>
            <w:r>
              <w:rPr>
                <w:i/>
                <w:iCs/>
              </w:rPr>
              <w:t> </w:t>
            </w:r>
            <w:r w:rsidRPr="004A31DF">
              <w:rPr>
                <w:i/>
                <w:iCs/>
              </w:rPr>
              <w:t>b.</w:t>
            </w:r>
            <w:r>
              <w:rPr>
                <w:i/>
                <w:iCs/>
              </w:rPr>
              <w:t> </w:t>
            </w:r>
            <w:r w:rsidRPr="00DD16A6">
              <w:rPr>
                <w:i/>
                <w:iCs/>
              </w:rPr>
              <w:t>pröva frågor om utseende och entledigande av särskild skilje</w:t>
            </w:r>
            <w:r>
              <w:rPr>
                <w:i/>
                <w:iCs/>
              </w:rPr>
              <w:softHyphen/>
            </w:r>
            <w:r w:rsidRPr="00DD16A6">
              <w:rPr>
                <w:i/>
                <w:iCs/>
              </w:rPr>
              <w:t>man enligt 23</w:t>
            </w:r>
            <w:r>
              <w:rPr>
                <w:i/>
                <w:iCs/>
              </w:rPr>
              <w:t> </w:t>
            </w:r>
            <w:r w:rsidRPr="00DD16A6">
              <w:rPr>
                <w:i/>
                <w:iCs/>
              </w:rPr>
              <w:t>a och 23</w:t>
            </w:r>
            <w:r>
              <w:rPr>
                <w:i/>
                <w:iCs/>
              </w:rPr>
              <w:t> </w:t>
            </w:r>
            <w:r w:rsidRPr="00DD16A6">
              <w:rPr>
                <w:i/>
                <w:iCs/>
              </w:rPr>
              <w:t>c</w:t>
            </w:r>
            <w:r>
              <w:rPr>
                <w:i/>
                <w:iCs/>
              </w:rPr>
              <w:t> </w:t>
            </w:r>
            <w:r w:rsidRPr="00DD16A6">
              <w:rPr>
                <w:i/>
                <w:iCs/>
              </w:rPr>
              <w:t>§§ hyres</w:t>
            </w:r>
            <w:r>
              <w:rPr>
                <w:i/>
                <w:iCs/>
              </w:rPr>
              <w:softHyphen/>
            </w:r>
            <w:r w:rsidRPr="00DD16A6">
              <w:rPr>
                <w:i/>
                <w:iCs/>
              </w:rPr>
              <w:t>förhandlingslagen samt</w:t>
            </w:r>
            <w:r>
              <w:rPr>
                <w:i/>
                <w:iCs/>
              </w:rPr>
              <w:t xml:space="preserve"> </w:t>
            </w:r>
            <w:r w:rsidRPr="00DD16A6">
              <w:rPr>
                <w:i/>
                <w:iCs/>
              </w:rPr>
              <w:t>medla i sådant ärende,</w:t>
            </w:r>
            <w:bookmarkEnd w:id="79"/>
          </w:p>
        </w:tc>
      </w:tr>
    </w:tbl>
    <w:p w14:paraId="484306BC" w14:textId="77777777" w:rsidR="00B33FB5" w:rsidRDefault="00D32DA9" w:rsidP="00B33FB5">
      <w:pPr>
        <w:pStyle w:val="Brdtextmedindrag"/>
      </w:pPr>
      <w:r>
        <w:t>6. pröva frågor enligt bostadsförvaltningslagen (1977:792), tvist om upp</w:t>
      </w:r>
      <w:r>
        <w:softHyphen/>
        <w:t>rustningsföreläggande enligt 12 kap.18 a-18 c §§jordabalken eller förbättrings- och ändringsåtgärder enligt 12 kap. 18 d-18 f §§ och 18 h § samma balk,</w:t>
      </w:r>
    </w:p>
    <w:p w14:paraId="4E663556" w14:textId="77777777" w:rsidR="00B33FB5" w:rsidRDefault="00D32DA9" w:rsidP="00B33FB5">
      <w:pPr>
        <w:pStyle w:val="Brdtextmedindrag"/>
      </w:pPr>
      <w:r>
        <w:t>7. pröva frågor enligt lagen (1982:352) om rätt till fastighetsförvärv för ombildning till bostadsrätt eller kooperativ hyresrätt.</w:t>
      </w:r>
    </w:p>
    <w:p w14:paraId="4218F251" w14:textId="77777777" w:rsidR="00B33FB5" w:rsidRDefault="00D32DA9" w:rsidP="00B33FB5">
      <w:pPr>
        <w:pStyle w:val="Brdtextmedindrag"/>
      </w:pPr>
      <w:r>
        <w:t>Ett ärende tas upp av den hyresnämnd inom vars område fastigheten är belägen.</w:t>
      </w:r>
    </w:p>
    <w:tbl>
      <w:tblPr>
        <w:tblW w:w="5000" w:type="pct"/>
        <w:tblCellMar>
          <w:left w:w="125" w:type="dxa"/>
          <w:right w:w="125" w:type="dxa"/>
        </w:tblCellMar>
        <w:tblLook w:val="0600" w:firstRow="0" w:lastRow="0" w:firstColumn="0" w:lastColumn="0" w:noHBand="1" w:noVBand="1"/>
      </w:tblPr>
      <w:tblGrid>
        <w:gridCol w:w="2948"/>
        <w:gridCol w:w="2949"/>
      </w:tblGrid>
      <w:tr w:rsidR="00B33FB5" w14:paraId="08AC6A2E" w14:textId="77777777" w:rsidTr="000A25B8">
        <w:tc>
          <w:tcPr>
            <w:tcW w:w="2500" w:type="pct"/>
            <w:shd w:val="clear" w:color="auto" w:fill="auto"/>
            <w:tcMar>
              <w:left w:w="0" w:type="dxa"/>
            </w:tcMar>
          </w:tcPr>
          <w:p w14:paraId="5214F19B" w14:textId="77777777" w:rsidR="00B33FB5" w:rsidRDefault="00926630" w:rsidP="000A25B8">
            <w:pPr>
              <w:pStyle w:val="Brdtextmedindrag"/>
            </w:pPr>
          </w:p>
        </w:tc>
        <w:tc>
          <w:tcPr>
            <w:tcW w:w="2500" w:type="pct"/>
            <w:shd w:val="clear" w:color="auto" w:fill="auto"/>
            <w:tcMar>
              <w:right w:w="0" w:type="dxa"/>
            </w:tcMar>
          </w:tcPr>
          <w:p w14:paraId="08859B88" w14:textId="77777777" w:rsidR="00B33FB5" w:rsidRPr="0074441D" w:rsidRDefault="00D32DA9" w:rsidP="000A25B8">
            <w:pPr>
              <w:pStyle w:val="Rubrik5utannumrering"/>
              <w:rPr>
                <w:b/>
                <w:bCs/>
              </w:rPr>
            </w:pPr>
            <w:r w:rsidRPr="0074441D">
              <w:rPr>
                <w:b/>
                <w:bCs/>
              </w:rPr>
              <w:t>Utseende av särskild skiljeman</w:t>
            </w:r>
          </w:p>
        </w:tc>
      </w:tr>
      <w:tr w:rsidR="00B33FB5" w14:paraId="05785960" w14:textId="77777777" w:rsidTr="000A25B8">
        <w:tc>
          <w:tcPr>
            <w:tcW w:w="2500" w:type="pct"/>
            <w:shd w:val="clear" w:color="auto" w:fill="auto"/>
            <w:tcMar>
              <w:left w:w="0" w:type="dxa"/>
            </w:tcMar>
          </w:tcPr>
          <w:p w14:paraId="59721BE9" w14:textId="77777777" w:rsidR="00B33FB5" w:rsidRDefault="00926630" w:rsidP="000A25B8">
            <w:pPr>
              <w:pStyle w:val="Brdtextmedindrag"/>
            </w:pPr>
          </w:p>
        </w:tc>
        <w:tc>
          <w:tcPr>
            <w:tcW w:w="2500" w:type="pct"/>
            <w:shd w:val="clear" w:color="auto" w:fill="auto"/>
            <w:tcMar>
              <w:right w:w="0" w:type="dxa"/>
            </w:tcMar>
          </w:tcPr>
          <w:p w14:paraId="09A59223" w14:textId="77777777" w:rsidR="00B33FB5" w:rsidRPr="00DD16A6" w:rsidRDefault="00D32DA9" w:rsidP="000A25B8">
            <w:pPr>
              <w:pStyle w:val="Brdtext"/>
              <w:rPr>
                <w:i/>
              </w:rPr>
            </w:pPr>
            <w:r w:rsidRPr="00DD16A6">
              <w:rPr>
                <w:i/>
              </w:rPr>
              <w:t>15 b §</w:t>
            </w:r>
          </w:p>
          <w:p w14:paraId="2FE4100C" w14:textId="77777777" w:rsidR="00B33FB5" w:rsidRPr="00DD16A6" w:rsidRDefault="00D32DA9" w:rsidP="000A25B8">
            <w:pPr>
              <w:pStyle w:val="Brdtextmedindrag"/>
              <w:rPr>
                <w:i/>
              </w:rPr>
            </w:pPr>
            <w:r w:rsidRPr="00DD16A6">
              <w:rPr>
                <w:i/>
              </w:rPr>
              <w:t>En fråga som avses i 4 § första stycket 5 b om utseende av särskild skiljeman prövas efter ansökan. Ansökan ska vara skriftlig.</w:t>
            </w:r>
          </w:p>
          <w:p w14:paraId="5B487333" w14:textId="2DEEED6D" w:rsidR="00B33FB5" w:rsidRPr="0074441D" w:rsidRDefault="00D32DA9" w:rsidP="000A25B8">
            <w:pPr>
              <w:pStyle w:val="Brdtextmedindrag"/>
              <w:rPr>
                <w:spacing w:val="-2"/>
              </w:rPr>
            </w:pPr>
            <w:r w:rsidRPr="0074441D">
              <w:rPr>
                <w:i/>
                <w:spacing w:val="-2"/>
              </w:rPr>
              <w:t>En ansökan och en parts första inlaga ska innehålla de uppgifter som avses i 8 § andra, fjärde och femte styckena. En ansökan ska innehålla uppgift om vilken eller vil</w:t>
            </w:r>
            <w:r w:rsidR="006E3E47">
              <w:rPr>
                <w:i/>
                <w:spacing w:val="-2"/>
              </w:rPr>
              <w:softHyphen/>
            </w:r>
            <w:r w:rsidRPr="0074441D">
              <w:rPr>
                <w:i/>
                <w:spacing w:val="-2"/>
              </w:rPr>
              <w:t>ka förhandlingsordningar som an</w:t>
            </w:r>
            <w:r w:rsidR="006E3E47">
              <w:rPr>
                <w:i/>
                <w:spacing w:val="-2"/>
              </w:rPr>
              <w:softHyphen/>
            </w:r>
            <w:r w:rsidRPr="0074441D">
              <w:rPr>
                <w:i/>
                <w:spacing w:val="-2"/>
              </w:rPr>
              <w:t>sökan avser med uppgift om be</w:t>
            </w:r>
            <w:r w:rsidRPr="0074441D">
              <w:rPr>
                <w:i/>
                <w:spacing w:val="-2"/>
              </w:rPr>
              <w:softHyphen/>
              <w:t>rörd eller berörda fastigheters adresser eller fastighetsbeteck</w:t>
            </w:r>
            <w:r w:rsidRPr="0074441D">
              <w:rPr>
                <w:i/>
                <w:spacing w:val="-2"/>
              </w:rPr>
              <w:softHyphen/>
              <w:t>ning</w:t>
            </w:r>
            <w:r w:rsidRPr="0074441D">
              <w:rPr>
                <w:i/>
                <w:spacing w:val="-2"/>
              </w:rPr>
              <w:softHyphen/>
              <w:t>ar.</w:t>
            </w:r>
          </w:p>
        </w:tc>
      </w:tr>
      <w:tr w:rsidR="00B33FB5" w14:paraId="4D1C0E5E" w14:textId="77777777" w:rsidTr="000A25B8">
        <w:tc>
          <w:tcPr>
            <w:tcW w:w="2500" w:type="pct"/>
            <w:shd w:val="clear" w:color="auto" w:fill="auto"/>
            <w:tcMar>
              <w:left w:w="0" w:type="dxa"/>
            </w:tcMar>
          </w:tcPr>
          <w:p w14:paraId="7509764A" w14:textId="77777777" w:rsidR="00B33FB5" w:rsidRDefault="00926630" w:rsidP="000A25B8">
            <w:pPr>
              <w:pStyle w:val="Brdtextmedindrag"/>
            </w:pPr>
          </w:p>
        </w:tc>
        <w:tc>
          <w:tcPr>
            <w:tcW w:w="2500" w:type="pct"/>
            <w:shd w:val="clear" w:color="auto" w:fill="auto"/>
            <w:tcMar>
              <w:right w:w="0" w:type="dxa"/>
            </w:tcMar>
          </w:tcPr>
          <w:p w14:paraId="070BDA7D" w14:textId="77777777" w:rsidR="00B33FB5" w:rsidRPr="006E3E47" w:rsidRDefault="00D32DA9" w:rsidP="000A25B8">
            <w:pPr>
              <w:pStyle w:val="Brdtextmedindrag"/>
              <w:rPr>
                <w:i/>
                <w:spacing w:val="-2"/>
              </w:rPr>
            </w:pPr>
            <w:r w:rsidRPr="006E3E47">
              <w:rPr>
                <w:i/>
                <w:spacing w:val="-2"/>
              </w:rPr>
              <w:t>Till ansökan ska det ges in avtal om förhandlingsordning som ut</w:t>
            </w:r>
            <w:r w:rsidRPr="006E3E47">
              <w:rPr>
                <w:i/>
                <w:spacing w:val="-2"/>
              </w:rPr>
              <w:softHyphen/>
              <w:t xml:space="preserve">visar att tvisten får avgöras av en särskild skiljeman. </w:t>
            </w:r>
          </w:p>
          <w:p w14:paraId="6CC9AC93" w14:textId="44895539" w:rsidR="00B33FB5" w:rsidRPr="006E3E47" w:rsidRDefault="00D32DA9" w:rsidP="000A25B8">
            <w:pPr>
              <w:pStyle w:val="Brdtextmedindrag"/>
              <w:rPr>
                <w:i/>
              </w:rPr>
            </w:pPr>
            <w:r w:rsidRPr="006E3E47">
              <w:rPr>
                <w:i/>
              </w:rPr>
              <w:t xml:space="preserve">Om en ansökan inte uppfyller kraven enligt andra eller tredje styckena, gäller vad som anges i </w:t>
            </w:r>
            <w:r w:rsidRPr="006E3E47">
              <w:rPr>
                <w:i/>
              </w:rPr>
              <w:br/>
              <w:t>8</w:t>
            </w:r>
            <w:r w:rsidR="006E3E47">
              <w:rPr>
                <w:i/>
              </w:rPr>
              <w:t> </w:t>
            </w:r>
            <w:r w:rsidRPr="006E3E47">
              <w:rPr>
                <w:i/>
              </w:rPr>
              <w:t>§ tredje stycket.</w:t>
            </w:r>
          </w:p>
          <w:p w14:paraId="0FEE61F7" w14:textId="77777777" w:rsidR="00B33FB5" w:rsidRPr="006E3E47" w:rsidRDefault="00D32DA9" w:rsidP="000A25B8">
            <w:pPr>
              <w:pStyle w:val="Brdtextmedindrag"/>
              <w:rPr>
                <w:i/>
                <w:spacing w:val="-2"/>
              </w:rPr>
            </w:pPr>
            <w:r w:rsidRPr="006E3E47">
              <w:rPr>
                <w:i/>
                <w:spacing w:val="-2"/>
              </w:rPr>
              <w:t>Motparten ska ges tillfälle att yttra sig över ansökan. Ärendet får avgöras även om motparten inte har svarat.</w:t>
            </w:r>
          </w:p>
          <w:p w14:paraId="4730FD33" w14:textId="6397452B" w:rsidR="00B33FB5" w:rsidRPr="006E3E47" w:rsidRDefault="00D32DA9" w:rsidP="000A25B8">
            <w:pPr>
              <w:pStyle w:val="Brdtextmedindrag"/>
              <w:rPr>
                <w:i/>
                <w:spacing w:val="-2"/>
              </w:rPr>
            </w:pPr>
            <w:r w:rsidRPr="006E3E47">
              <w:rPr>
                <w:i/>
                <w:spacing w:val="-2"/>
              </w:rPr>
              <w:t>Om parterna begär det, ska hyres</w:t>
            </w:r>
            <w:r w:rsidR="006E3E47">
              <w:rPr>
                <w:i/>
                <w:spacing w:val="-2"/>
              </w:rPr>
              <w:softHyphen/>
            </w:r>
            <w:r w:rsidRPr="006E3E47">
              <w:rPr>
                <w:i/>
                <w:spacing w:val="-2"/>
              </w:rPr>
              <w:t>nämnden kalla parterna till ett med</w:t>
            </w:r>
            <w:r w:rsidR="006E3E47">
              <w:rPr>
                <w:i/>
                <w:spacing w:val="-2"/>
              </w:rPr>
              <w:softHyphen/>
            </w:r>
            <w:r w:rsidRPr="006E3E47">
              <w:rPr>
                <w:i/>
                <w:spacing w:val="-2"/>
              </w:rPr>
              <w:t>lingssammanträde innan ären</w:t>
            </w:r>
            <w:r w:rsidRPr="006E3E47">
              <w:rPr>
                <w:i/>
                <w:spacing w:val="-2"/>
              </w:rPr>
              <w:softHyphen/>
              <w:t>det avgörs. Ett medlingssam</w:t>
            </w:r>
            <w:r w:rsidRPr="006E3E47">
              <w:rPr>
                <w:i/>
                <w:spacing w:val="-2"/>
              </w:rPr>
              <w:softHyphen/>
              <w:t>man</w:t>
            </w:r>
            <w:r w:rsidR="006E3E47">
              <w:rPr>
                <w:i/>
                <w:spacing w:val="-2"/>
              </w:rPr>
              <w:softHyphen/>
            </w:r>
            <w:r w:rsidRPr="006E3E47">
              <w:rPr>
                <w:i/>
                <w:spacing w:val="-2"/>
              </w:rPr>
              <w:t>träde är inte offentligt.</w:t>
            </w:r>
          </w:p>
          <w:p w14:paraId="3D6E5768" w14:textId="77777777" w:rsidR="00B33FB5" w:rsidRDefault="00D32DA9" w:rsidP="000A25B8">
            <w:pPr>
              <w:pStyle w:val="Brdtextmedindrag"/>
            </w:pPr>
            <w:r w:rsidRPr="006E3E47">
              <w:rPr>
                <w:i/>
                <w:spacing w:val="-2"/>
              </w:rPr>
              <w:t>Om ansökan återkallas, ska ären</w:t>
            </w:r>
            <w:r w:rsidRPr="006E3E47">
              <w:rPr>
                <w:i/>
                <w:spacing w:val="-2"/>
              </w:rPr>
              <w:softHyphen/>
              <w:t>det skrivas av.</w:t>
            </w:r>
          </w:p>
        </w:tc>
      </w:tr>
    </w:tbl>
    <w:p w14:paraId="486000F8" w14:textId="77777777" w:rsidR="00B33FB5" w:rsidRDefault="00926630" w:rsidP="00B33FB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B33FB5" w14:paraId="4413E39B" w14:textId="77777777" w:rsidTr="000A25B8">
        <w:tc>
          <w:tcPr>
            <w:tcW w:w="2500" w:type="pct"/>
            <w:shd w:val="clear" w:color="auto" w:fill="auto"/>
            <w:tcMar>
              <w:left w:w="0" w:type="dxa"/>
            </w:tcMar>
          </w:tcPr>
          <w:p w14:paraId="2611F540" w14:textId="77777777" w:rsidR="00B33FB5" w:rsidRDefault="00926630" w:rsidP="000A25B8">
            <w:pPr>
              <w:pStyle w:val="Brdtextmedindrag"/>
            </w:pPr>
          </w:p>
        </w:tc>
        <w:tc>
          <w:tcPr>
            <w:tcW w:w="2500" w:type="pct"/>
            <w:shd w:val="clear" w:color="auto" w:fill="auto"/>
            <w:tcMar>
              <w:right w:w="0" w:type="dxa"/>
            </w:tcMar>
          </w:tcPr>
          <w:p w14:paraId="19FA52D9" w14:textId="77777777" w:rsidR="00B33FB5" w:rsidRDefault="00D32DA9" w:rsidP="000A25B8">
            <w:pPr>
              <w:pStyle w:val="Brdtext"/>
              <w:rPr>
                <w:i/>
              </w:rPr>
            </w:pPr>
            <w:r>
              <w:rPr>
                <w:i/>
              </w:rPr>
              <w:t xml:space="preserve">15 c </w:t>
            </w:r>
            <w:r w:rsidRPr="00574282">
              <w:rPr>
                <w:i/>
              </w:rPr>
              <w:t>§</w:t>
            </w:r>
          </w:p>
          <w:p w14:paraId="334903F5" w14:textId="77777777" w:rsidR="00B33FB5" w:rsidRPr="00DD16A6" w:rsidRDefault="00D32DA9" w:rsidP="000A25B8">
            <w:pPr>
              <w:pStyle w:val="Brdtextmedindrag"/>
              <w:rPr>
                <w:i/>
              </w:rPr>
            </w:pPr>
            <w:r w:rsidRPr="00DD16A6">
              <w:rPr>
                <w:i/>
              </w:rPr>
              <w:t>En fråga som avses i 4 § första stycket 5</w:t>
            </w:r>
            <w:r>
              <w:rPr>
                <w:i/>
              </w:rPr>
              <w:t> </w:t>
            </w:r>
            <w:r w:rsidRPr="00DD16A6">
              <w:rPr>
                <w:i/>
              </w:rPr>
              <w:t>b om entledigande av sär</w:t>
            </w:r>
            <w:r>
              <w:rPr>
                <w:i/>
              </w:rPr>
              <w:softHyphen/>
            </w:r>
            <w:r w:rsidRPr="00DD16A6">
              <w:rPr>
                <w:i/>
              </w:rPr>
              <w:t>skild skiljeman prövas efter an</w:t>
            </w:r>
            <w:r>
              <w:rPr>
                <w:i/>
              </w:rPr>
              <w:softHyphen/>
            </w:r>
            <w:r w:rsidRPr="00DD16A6">
              <w:rPr>
                <w:i/>
              </w:rPr>
              <w:t>sökan. Ans</w:t>
            </w:r>
            <w:r>
              <w:rPr>
                <w:i/>
              </w:rPr>
              <w:t>ö</w:t>
            </w:r>
            <w:r w:rsidRPr="00DD16A6">
              <w:rPr>
                <w:i/>
              </w:rPr>
              <w:t xml:space="preserve">kan ska vara skriftlig. </w:t>
            </w:r>
          </w:p>
          <w:p w14:paraId="13299F87" w14:textId="77777777" w:rsidR="00B33FB5" w:rsidRPr="00D46846" w:rsidRDefault="00D32DA9" w:rsidP="000A25B8">
            <w:pPr>
              <w:pStyle w:val="Brdtextmedindrag"/>
              <w:rPr>
                <w:i/>
                <w:spacing w:val="-2"/>
              </w:rPr>
            </w:pPr>
            <w:r w:rsidRPr="00D46846">
              <w:rPr>
                <w:i/>
                <w:spacing w:val="-2"/>
              </w:rPr>
              <w:t>Ansökan ska innehålla uppgift om skälen för entledigande och de upp</w:t>
            </w:r>
            <w:r>
              <w:rPr>
                <w:i/>
                <w:spacing w:val="-2"/>
              </w:rPr>
              <w:softHyphen/>
            </w:r>
            <w:r w:rsidRPr="00D46846">
              <w:rPr>
                <w:i/>
                <w:spacing w:val="-2"/>
              </w:rPr>
              <w:t>gifter som behövs för att hyresnämn</w:t>
            </w:r>
            <w:r>
              <w:rPr>
                <w:i/>
                <w:spacing w:val="-2"/>
              </w:rPr>
              <w:softHyphen/>
            </w:r>
            <w:r w:rsidRPr="00D46846">
              <w:rPr>
                <w:i/>
                <w:spacing w:val="-2"/>
              </w:rPr>
              <w:t>den ska kunna utse en ny skiljeman. Om en ansökan inte uppfyller dessa krav, gäller vad som anges i 8 § tredje stycket.</w:t>
            </w:r>
          </w:p>
          <w:p w14:paraId="3ED9C97F" w14:textId="77777777" w:rsidR="00B33FB5" w:rsidRPr="00D46846" w:rsidRDefault="00D32DA9" w:rsidP="000A25B8">
            <w:pPr>
              <w:pStyle w:val="Brdtextmedindrag"/>
              <w:rPr>
                <w:spacing w:val="-2"/>
              </w:rPr>
            </w:pPr>
            <w:r w:rsidRPr="00D46846">
              <w:rPr>
                <w:i/>
                <w:spacing w:val="-2"/>
              </w:rPr>
              <w:t>Om ansökan återkallas, ska ären</w:t>
            </w:r>
            <w:r w:rsidRPr="00D46846">
              <w:rPr>
                <w:i/>
                <w:spacing w:val="-2"/>
              </w:rPr>
              <w:softHyphen/>
              <w:t>det skrivas av.</w:t>
            </w:r>
          </w:p>
        </w:tc>
      </w:tr>
    </w:tbl>
    <w:p w14:paraId="4A0F7C50" w14:textId="77777777" w:rsidR="00B33FB5" w:rsidRPr="00811E52" w:rsidRDefault="00D32DA9" w:rsidP="00B33FB5">
      <w:pPr>
        <w:pStyle w:val="Slutstreck"/>
      </w:pPr>
      <w:r w:rsidRPr="00811E52">
        <w:t>                      </w:t>
      </w:r>
    </w:p>
    <w:p w14:paraId="4F20DC15" w14:textId="77777777" w:rsidR="00B33FB5" w:rsidRDefault="00D32DA9" w:rsidP="00B33FB5">
      <w:pPr>
        <w:pStyle w:val="Brdtextmedindrag"/>
      </w:pPr>
      <w:r w:rsidRPr="009D0DD5">
        <w:t>Denna lag träder i kraft den 1 januari 2022</w:t>
      </w:r>
      <w:r>
        <w:t>.</w:t>
      </w:r>
    </w:p>
    <w:p w14:paraId="684D77A5" w14:textId="77777777" w:rsidR="00B33FB5" w:rsidRPr="00B33FB5" w:rsidRDefault="00926630" w:rsidP="00B33FB5">
      <w:pPr>
        <w:pStyle w:val="Brdtext"/>
        <w:sectPr w:rsidR="00B33FB5" w:rsidRPr="00B33FB5" w:rsidSect="00967DEF">
          <w:headerReference w:type="even" r:id="rId62"/>
          <w:pgSz w:w="9356" w:h="13721" w:code="9"/>
          <w:pgMar w:top="794" w:right="2438" w:bottom="1191" w:left="1021" w:header="0" w:footer="709" w:gutter="0"/>
          <w:cols w:space="708"/>
          <w:docGrid w:linePitch="360"/>
        </w:sectPr>
      </w:pPr>
    </w:p>
    <w:p w14:paraId="4A6DF91F" w14:textId="5D498118" w:rsidR="00DB62B9" w:rsidRDefault="00D32DA9" w:rsidP="00256894">
      <w:pPr>
        <w:pStyle w:val="Bilagarubrik"/>
      </w:pPr>
      <w:bookmarkStart w:id="80" w:name="_Toc108083583"/>
      <w:r w:rsidRPr="00256894">
        <w:t>Förteckning över remissinstanserna Ds 2021:23</w:t>
      </w:r>
      <w:bookmarkEnd w:id="80"/>
    </w:p>
    <w:p w14:paraId="2D05D133" w14:textId="38DCAF14" w:rsidR="00256894" w:rsidRPr="00233614" w:rsidRDefault="00D32DA9" w:rsidP="00256894">
      <w:pPr>
        <w:pStyle w:val="Brdtext"/>
        <w:rPr>
          <w:spacing w:val="-2"/>
        </w:rPr>
      </w:pPr>
      <w:r w:rsidRPr="00233614">
        <w:rPr>
          <w:spacing w:val="-2"/>
        </w:rPr>
        <w:t>Remissyttranden över promemorian Ett oberoende tvistlösningsförfarande för kollektiva hyrestvister har lämnats av Boverket, Domstolsverket, Fastig</w:t>
      </w:r>
      <w:r>
        <w:rPr>
          <w:spacing w:val="-2"/>
        </w:rPr>
        <w:softHyphen/>
      </w:r>
      <w:r w:rsidRPr="00233614">
        <w:rPr>
          <w:spacing w:val="-2"/>
        </w:rPr>
        <w:t>hetsägarna Sverige, Helsingborgs tingsrätt, HSB Riksförbund, Hyres</w:t>
      </w:r>
      <w:r>
        <w:rPr>
          <w:spacing w:val="-2"/>
        </w:rPr>
        <w:softHyphen/>
      </w:r>
      <w:r w:rsidRPr="00233614">
        <w:rPr>
          <w:spacing w:val="-2"/>
        </w:rPr>
        <w:t>gäst</w:t>
      </w:r>
      <w:r>
        <w:rPr>
          <w:spacing w:val="-2"/>
        </w:rPr>
        <w:softHyphen/>
      </w:r>
      <w:r w:rsidRPr="00233614">
        <w:rPr>
          <w:spacing w:val="-2"/>
        </w:rPr>
        <w:t>föreningen, Hyres- och arrendenämnden i Göteborg, Hyres- och arrende</w:t>
      </w:r>
      <w:r>
        <w:rPr>
          <w:spacing w:val="-2"/>
        </w:rPr>
        <w:softHyphen/>
      </w:r>
      <w:r w:rsidRPr="00233614">
        <w:rPr>
          <w:spacing w:val="-2"/>
        </w:rPr>
        <w:t>nämnden i Jönköping, Hyres- och arrendenämnden i Linköping, Hyres- och arrendenämnden i Malmö, Hyres- och arrendenämnden i Stockholm, Hyres- och arrendenämnden i Sundsvall, Hyres- och arrende</w:t>
      </w:r>
      <w:r w:rsidRPr="00233614">
        <w:rPr>
          <w:spacing w:val="-2"/>
        </w:rPr>
        <w:softHyphen/>
        <w:t>nämn</w:t>
      </w:r>
      <w:r w:rsidRPr="00233614">
        <w:rPr>
          <w:spacing w:val="-2"/>
        </w:rPr>
        <w:softHyphen/>
        <w:t>den i Umeå, Hyres- och arrendenämnden i Västerås, Lunds uni</w:t>
      </w:r>
      <w:r w:rsidRPr="00233614">
        <w:rPr>
          <w:spacing w:val="-2"/>
        </w:rPr>
        <w:softHyphen/>
        <w:t>ver</w:t>
      </w:r>
      <w:r w:rsidRPr="00233614">
        <w:rPr>
          <w:spacing w:val="-2"/>
        </w:rPr>
        <w:softHyphen/>
        <w:t>sitet (juridiska fakul</w:t>
      </w:r>
      <w:r>
        <w:rPr>
          <w:spacing w:val="-2"/>
        </w:rPr>
        <w:softHyphen/>
      </w:r>
      <w:r w:rsidRPr="00233614">
        <w:rPr>
          <w:spacing w:val="-2"/>
        </w:rPr>
        <w:t>teten), Medlingsinstitutet, Regelrådet, Riks</w:t>
      </w:r>
      <w:r w:rsidRPr="00233614">
        <w:rPr>
          <w:spacing w:val="-2"/>
        </w:rPr>
        <w:softHyphen/>
        <w:t>byggen, Riks</w:t>
      </w:r>
      <w:r>
        <w:rPr>
          <w:spacing w:val="-2"/>
        </w:rPr>
        <w:softHyphen/>
      </w:r>
      <w:r w:rsidRPr="00233614">
        <w:rPr>
          <w:spacing w:val="-2"/>
        </w:rPr>
        <w:t>hem, Skandia fastigheter, Stena fastigheter, Svea hovrätt, Sveriges Allmännytta, Sveriges advokatsamfund, Sveriges Domare</w:t>
      </w:r>
      <w:r w:rsidRPr="00233614">
        <w:rPr>
          <w:spacing w:val="-2"/>
        </w:rPr>
        <w:softHyphen/>
        <w:t>förbund, Sveriges förenade studentkårer, Uppsala universitet (Institutet för fastighetsrättslig forskning och juridiska institutionen) och Örebro tingsrätt.</w:t>
      </w:r>
    </w:p>
    <w:p w14:paraId="533761C6" w14:textId="50AB2684" w:rsidR="00256894" w:rsidRPr="00233614" w:rsidRDefault="00D32DA9" w:rsidP="00256894">
      <w:pPr>
        <w:pStyle w:val="Brdtextmedindrag"/>
        <w:rPr>
          <w:spacing w:val="-2"/>
        </w:rPr>
      </w:pPr>
      <w:r w:rsidRPr="00233614">
        <w:rPr>
          <w:spacing w:val="-2"/>
        </w:rPr>
        <w:t>Yttranden har också inkommit från ett antal enskilda fastighetsägare</w:t>
      </w:r>
      <w:r>
        <w:rPr>
          <w:spacing w:val="-2"/>
        </w:rPr>
        <w:t>, Byggföretagen</w:t>
      </w:r>
      <w:r w:rsidRPr="00233614">
        <w:rPr>
          <w:spacing w:val="-2"/>
        </w:rPr>
        <w:t xml:space="preserve"> och </w:t>
      </w:r>
      <w:r w:rsidRPr="00E70ACB">
        <w:rPr>
          <w:spacing w:val="-2"/>
        </w:rPr>
        <w:t>Stiftelsen</w:t>
      </w:r>
      <w:r>
        <w:rPr>
          <w:spacing w:val="-2"/>
        </w:rPr>
        <w:t xml:space="preserve"> </w:t>
      </w:r>
      <w:r w:rsidRPr="00E70ACB">
        <w:rPr>
          <w:spacing w:val="-2"/>
        </w:rPr>
        <w:t>Stockholms studen</w:t>
      </w:r>
      <w:r w:rsidR="005D515D">
        <w:rPr>
          <w:spacing w:val="-2"/>
        </w:rPr>
        <w:t>t</w:t>
      </w:r>
      <w:r w:rsidRPr="00E70ACB">
        <w:rPr>
          <w:spacing w:val="-2"/>
        </w:rPr>
        <w:t>bostäder SSSB.</w:t>
      </w:r>
    </w:p>
    <w:p w14:paraId="0EAED761" w14:textId="3C1710FE" w:rsidR="00256894" w:rsidRPr="00233614" w:rsidRDefault="00D32DA9" w:rsidP="00256894">
      <w:pPr>
        <w:pStyle w:val="Brdtextmedindrag"/>
        <w:rPr>
          <w:spacing w:val="-2"/>
        </w:rPr>
      </w:pPr>
      <w:r w:rsidRPr="00233614">
        <w:rPr>
          <w:spacing w:val="-2"/>
        </w:rPr>
        <w:t xml:space="preserve">CA Fastigheter, Näringslivets regelnämnd, SBB, och Stockholms Handelskammare har beretts tillfälle att yttra sig, men har avstått från att göra det. </w:t>
      </w:r>
    </w:p>
    <w:p w14:paraId="67EA6A01" w14:textId="77777777" w:rsidR="00256894" w:rsidRPr="00256894" w:rsidRDefault="00926630" w:rsidP="00256894">
      <w:pPr>
        <w:pStyle w:val="Brdtext"/>
        <w:sectPr w:rsidR="00256894" w:rsidRPr="00256894" w:rsidSect="00155500">
          <w:headerReference w:type="even" r:id="rId63"/>
          <w:headerReference w:type="default" r:id="rId64"/>
          <w:footerReference w:type="even" r:id="rId65"/>
          <w:footerReference w:type="default" r:id="rId66"/>
          <w:headerReference w:type="first" r:id="rId67"/>
          <w:footerReference w:type="first" r:id="rId68"/>
          <w:pgSz w:w="9356" w:h="13721" w:code="9"/>
          <w:pgMar w:top="794" w:right="2438" w:bottom="1191" w:left="1021" w:header="0" w:footer="709" w:gutter="0"/>
          <w:cols w:space="708"/>
          <w:docGrid w:linePitch="360"/>
        </w:sectPr>
      </w:pPr>
    </w:p>
    <w:p w14:paraId="566B482A" w14:textId="7F890629" w:rsidR="00DB62B9" w:rsidRDefault="00D32DA9" w:rsidP="00B64E26">
      <w:pPr>
        <w:pStyle w:val="Bilagarubrik"/>
      </w:pPr>
      <w:bookmarkStart w:id="81" w:name="_Toc108083584"/>
      <w:r w:rsidRPr="00B64E26">
        <w:t>Lagrådsremissens lagförslag</w:t>
      </w:r>
      <w:bookmarkEnd w:id="81"/>
    </w:p>
    <w:p w14:paraId="1E5265AE" w14:textId="77777777" w:rsidR="00B64E26" w:rsidRDefault="00D32DA9" w:rsidP="00B64E26">
      <w:pPr>
        <w:pStyle w:val="Rubrik2utannumrering"/>
        <w:spacing w:before="0"/>
      </w:pPr>
      <w:r w:rsidRPr="001A1846">
        <w:t>Förslag till lag om tvistlösning i vissa kollektiva hyresförhandlingar</w:t>
      </w:r>
    </w:p>
    <w:p w14:paraId="5A13827A" w14:textId="77777777" w:rsidR="00B64E26" w:rsidRDefault="00D32DA9" w:rsidP="00B64E26">
      <w:pPr>
        <w:pStyle w:val="Brdtext"/>
      </w:pPr>
      <w:r w:rsidRPr="001A1846">
        <w:t>Härigenom föreskrivs följande.</w:t>
      </w:r>
    </w:p>
    <w:p w14:paraId="398159FD" w14:textId="77777777" w:rsidR="00B64E26" w:rsidRDefault="00926630" w:rsidP="00B64E26">
      <w:pPr>
        <w:pStyle w:val="Brdtextmedindrag"/>
      </w:pPr>
    </w:p>
    <w:p w14:paraId="32660651" w14:textId="77777777" w:rsidR="00B64E26" w:rsidRPr="00F4644E" w:rsidRDefault="00D32DA9" w:rsidP="00B64E26">
      <w:pPr>
        <w:pStyle w:val="Brdtext"/>
      </w:pPr>
      <w:r w:rsidRPr="005E21E1">
        <w:rPr>
          <w:b/>
        </w:rPr>
        <w:t>1</w:t>
      </w:r>
      <w:r w:rsidRPr="005E21E1">
        <w:rPr>
          <w:b/>
          <w:bCs/>
          <w:iCs/>
        </w:rPr>
        <w:t> §</w:t>
      </w:r>
      <w:r w:rsidRPr="005E21E1">
        <w:rPr>
          <w:iCs/>
        </w:rPr>
        <w:t>    </w:t>
      </w:r>
      <w:r w:rsidRPr="0042631B">
        <w:t>I</w:t>
      </w:r>
      <w:r w:rsidRPr="005E21E1">
        <w:t xml:space="preserve"> denna lag finns bestämmelser om </w:t>
      </w:r>
      <w:r w:rsidRPr="005E21E1">
        <w:rPr>
          <w:iCs/>
        </w:rPr>
        <w:t>förfarandet i</w:t>
      </w:r>
      <w:r w:rsidRPr="005E21E1">
        <w:t xml:space="preserve"> sådana </w:t>
      </w:r>
      <w:r>
        <w:t xml:space="preserve">kollektiva </w:t>
      </w:r>
      <w:r w:rsidRPr="005E21E1">
        <w:t>hyres</w:t>
      </w:r>
      <w:r>
        <w:softHyphen/>
      </w:r>
      <w:r w:rsidRPr="005E21E1">
        <w:t xml:space="preserve">tvister </w:t>
      </w:r>
      <w:r>
        <w:t xml:space="preserve">mellan parterna i en förhandlingsordning </w:t>
      </w:r>
      <w:r w:rsidRPr="005E21E1">
        <w:rPr>
          <w:iCs/>
        </w:rPr>
        <w:t>för</w:t>
      </w:r>
      <w:r w:rsidRPr="005E21E1">
        <w:t xml:space="preserve"> vilka hyres</w:t>
      </w:r>
      <w:r>
        <w:softHyphen/>
      </w:r>
      <w:r w:rsidRPr="005E21E1">
        <w:t>nämn</w:t>
      </w:r>
      <w:r>
        <w:softHyphen/>
      </w:r>
      <w:r w:rsidRPr="005E21E1">
        <w:t>den har utsett en särskild skilje</w:t>
      </w:r>
      <w:r w:rsidRPr="005E21E1">
        <w:softHyphen/>
        <w:t>man enligt 23 a § hyres</w:t>
      </w:r>
      <w:r>
        <w:softHyphen/>
      </w:r>
      <w:r w:rsidRPr="005E21E1">
        <w:t>för</w:t>
      </w:r>
      <w:r>
        <w:softHyphen/>
      </w:r>
      <w:r w:rsidRPr="005E21E1">
        <w:t>hand</w:t>
      </w:r>
      <w:r>
        <w:softHyphen/>
      </w:r>
      <w:r w:rsidRPr="005E21E1">
        <w:t>lingslagen (1978:304</w:t>
      </w:r>
      <w:r w:rsidRPr="005E21E1">
        <w:rPr>
          <w:iCs/>
        </w:rPr>
        <w:t>).</w:t>
      </w:r>
      <w:r w:rsidRPr="003A0E1F">
        <w:t xml:space="preserve"> </w:t>
      </w:r>
    </w:p>
    <w:p w14:paraId="0F0D2F3D" w14:textId="77777777" w:rsidR="00B64E26" w:rsidRDefault="00D32DA9" w:rsidP="00B64E26">
      <w:pPr>
        <w:pStyle w:val="Rubrik4utannumrering"/>
      </w:pPr>
      <w:r w:rsidRPr="000A63A2">
        <w:t>Förfarandet</w:t>
      </w:r>
    </w:p>
    <w:p w14:paraId="07D9FA86" w14:textId="77777777" w:rsidR="00B64E26" w:rsidRDefault="00D32DA9" w:rsidP="00B64E26">
      <w:pPr>
        <w:pStyle w:val="Brdtext"/>
      </w:pPr>
      <w:r>
        <w:rPr>
          <w:b/>
          <w:bCs/>
        </w:rPr>
        <w:t>2</w:t>
      </w:r>
      <w:r w:rsidRPr="005E21E1">
        <w:rPr>
          <w:b/>
          <w:bCs/>
        </w:rPr>
        <w:t> §    </w:t>
      </w:r>
      <w:r>
        <w:t>S</w:t>
      </w:r>
      <w:r w:rsidRPr="005E21E1">
        <w:t>kiljemannen ska handlägga tvisten opartiskt, ända</w:t>
      </w:r>
      <w:r w:rsidRPr="005E21E1">
        <w:softHyphen/>
        <w:t>måls</w:t>
      </w:r>
      <w:r w:rsidRPr="005E21E1">
        <w:softHyphen/>
        <w:t>enligt och snabbt.</w:t>
      </w:r>
    </w:p>
    <w:p w14:paraId="506CA578" w14:textId="77777777" w:rsidR="00B64E26" w:rsidRDefault="00926630" w:rsidP="00B64E26">
      <w:pPr>
        <w:pStyle w:val="Brdtextmedindrag"/>
      </w:pPr>
    </w:p>
    <w:p w14:paraId="7314CEAC" w14:textId="77777777" w:rsidR="00B64E26" w:rsidRPr="00630AC3" w:rsidRDefault="00D32DA9" w:rsidP="00B64E26">
      <w:pPr>
        <w:pStyle w:val="Brdtextmedindrag"/>
        <w:ind w:firstLine="0"/>
      </w:pPr>
      <w:r>
        <w:rPr>
          <w:b/>
          <w:bCs/>
        </w:rPr>
        <w:t>3 </w:t>
      </w:r>
      <w:r w:rsidRPr="00522D6C">
        <w:rPr>
          <w:b/>
          <w:bCs/>
        </w:rPr>
        <w:t>§</w:t>
      </w:r>
      <w:r>
        <w:t>    </w:t>
      </w:r>
      <w:bookmarkStart w:id="82" w:name="_Hlk103167663"/>
      <w:r>
        <w:t>En p</w:t>
      </w:r>
      <w:r w:rsidRPr="00270ED0">
        <w:t>art ska till skiljemannen ange</w:t>
      </w:r>
      <w:r>
        <w:t xml:space="preserve"> sina </w:t>
      </w:r>
      <w:r w:rsidRPr="00270ED0">
        <w:t xml:space="preserve">yrkanden och de </w:t>
      </w:r>
      <w:r>
        <w:t>omständig</w:t>
      </w:r>
      <w:r>
        <w:softHyphen/>
      </w:r>
      <w:r w:rsidRPr="00B252FA">
        <w:t>he</w:t>
      </w:r>
      <w:r>
        <w:softHyphen/>
      </w:r>
      <w:r w:rsidRPr="00B252FA">
        <w:t>ter</w:t>
      </w:r>
      <w:r w:rsidRPr="00270ED0">
        <w:t xml:space="preserve"> </w:t>
      </w:r>
      <w:r>
        <w:t xml:space="preserve">och den utredning </w:t>
      </w:r>
      <w:r w:rsidRPr="00270ED0">
        <w:t xml:space="preserve">som </w:t>
      </w:r>
      <w:r>
        <w:t>parten</w:t>
      </w:r>
      <w:r w:rsidRPr="00270ED0">
        <w:t xml:space="preserve"> åberopar</w:t>
      </w:r>
      <w:r>
        <w:t xml:space="preserve">. </w:t>
      </w:r>
    </w:p>
    <w:p w14:paraId="004993C6" w14:textId="77777777" w:rsidR="00B64E26" w:rsidRPr="00E83FC0" w:rsidRDefault="00D32DA9" w:rsidP="00B64E26">
      <w:pPr>
        <w:pStyle w:val="Brdtextmedindrag"/>
      </w:pPr>
      <w:r>
        <w:t>En parts s</w:t>
      </w:r>
      <w:r w:rsidRPr="00E83FC0">
        <w:t>kriftlig</w:t>
      </w:r>
      <w:r>
        <w:t>a</w:t>
      </w:r>
      <w:r w:rsidRPr="00E83FC0">
        <w:t xml:space="preserve"> utredning </w:t>
      </w:r>
      <w:r>
        <w:t>ska lämnas till skiljemannen</w:t>
      </w:r>
      <w:r w:rsidRPr="00E83FC0">
        <w:t>.</w:t>
      </w:r>
    </w:p>
    <w:bookmarkEnd w:id="82"/>
    <w:p w14:paraId="21B6CD00" w14:textId="77777777" w:rsidR="00B64E26" w:rsidRDefault="00926630" w:rsidP="00B64E26">
      <w:pPr>
        <w:pStyle w:val="Brdtextmedindrag"/>
      </w:pPr>
    </w:p>
    <w:p w14:paraId="7CE34A12" w14:textId="77777777" w:rsidR="00B64E26" w:rsidRDefault="00D32DA9" w:rsidP="00B64E26">
      <w:pPr>
        <w:pStyle w:val="Brdtextmedindrag"/>
        <w:ind w:firstLine="0"/>
        <w:rPr>
          <w:b/>
        </w:rPr>
      </w:pPr>
      <w:r w:rsidRPr="006D0DC3">
        <w:rPr>
          <w:b/>
          <w:bCs/>
        </w:rPr>
        <w:t>4 §</w:t>
      </w:r>
      <w:r>
        <w:t>    </w:t>
      </w:r>
      <w:bookmarkStart w:id="83" w:name="_Hlk103167700"/>
      <w:r>
        <w:t>En p</w:t>
      </w:r>
      <w:r w:rsidRPr="00E83FC0">
        <w:t xml:space="preserve">art ska få del av </w:t>
      </w:r>
      <w:r>
        <w:t>det material som den andra parten har lämnat till skiljemannen och ges tillfälle att yttra sig över det</w:t>
      </w:r>
      <w:r w:rsidRPr="00A57B9B">
        <w:t xml:space="preserve"> </w:t>
      </w:r>
      <w:r>
        <w:t>i den om</w:t>
      </w:r>
      <w:r>
        <w:softHyphen/>
        <w:t>fattning som det behövs.</w:t>
      </w:r>
      <w:bookmarkEnd w:id="83"/>
      <w:r>
        <w:t xml:space="preserve"> </w:t>
      </w:r>
    </w:p>
    <w:p w14:paraId="369D914C" w14:textId="77777777" w:rsidR="00B64E26" w:rsidRDefault="00926630" w:rsidP="00B64E26">
      <w:pPr>
        <w:pStyle w:val="Brdtextmedindrag"/>
      </w:pPr>
    </w:p>
    <w:p w14:paraId="55DBD4B8" w14:textId="77777777" w:rsidR="00B64E26" w:rsidRDefault="00D32DA9" w:rsidP="00B64E26">
      <w:pPr>
        <w:pStyle w:val="Brdtext"/>
      </w:pPr>
      <w:r>
        <w:rPr>
          <w:b/>
        </w:rPr>
        <w:t>5</w:t>
      </w:r>
      <w:r>
        <w:rPr>
          <w:b/>
          <w:bCs/>
        </w:rPr>
        <w:t> </w:t>
      </w:r>
      <w:r w:rsidRPr="00522D6C">
        <w:rPr>
          <w:b/>
          <w:bCs/>
        </w:rPr>
        <w:t>§</w:t>
      </w:r>
      <w:r>
        <w:t>    E</w:t>
      </w:r>
      <w:r w:rsidRPr="00270ED0">
        <w:t xml:space="preserve">tt sammanträde </w:t>
      </w:r>
      <w:r>
        <w:t xml:space="preserve">ska hållas </w:t>
      </w:r>
      <w:r w:rsidRPr="00270ED0">
        <w:t>om det behövs</w:t>
      </w:r>
      <w:r w:rsidRPr="005D69D0">
        <w:t>.</w:t>
      </w:r>
    </w:p>
    <w:p w14:paraId="6D7C74F4" w14:textId="77777777" w:rsidR="00B64E26" w:rsidRDefault="00926630" w:rsidP="00B64E26">
      <w:pPr>
        <w:pStyle w:val="Brdtextmedindrag"/>
      </w:pPr>
    </w:p>
    <w:p w14:paraId="5A9F93E0" w14:textId="77777777" w:rsidR="00B64E26" w:rsidRDefault="00D32DA9" w:rsidP="00B64E26">
      <w:pPr>
        <w:pStyle w:val="Brdtext"/>
      </w:pPr>
      <w:r>
        <w:rPr>
          <w:b/>
        </w:rPr>
        <w:t>6</w:t>
      </w:r>
      <w:r w:rsidRPr="00522D6C">
        <w:rPr>
          <w:b/>
          <w:bCs/>
        </w:rPr>
        <w:t> §</w:t>
      </w:r>
      <w:r>
        <w:t>    </w:t>
      </w:r>
      <w:r w:rsidRPr="00270ED0">
        <w:t xml:space="preserve">Om parterna begär </w:t>
      </w:r>
      <w:r w:rsidRPr="00127AD8">
        <w:t>det ska</w:t>
      </w:r>
      <w:r w:rsidRPr="00270ED0">
        <w:t xml:space="preserve"> skiljemannen medla mellan dem</w:t>
      </w:r>
      <w:r>
        <w:t>.</w:t>
      </w:r>
      <w:r w:rsidRPr="00270ED0">
        <w:t xml:space="preserve"> </w:t>
      </w:r>
    </w:p>
    <w:p w14:paraId="36F8CD1F" w14:textId="77777777" w:rsidR="00B64E26" w:rsidRDefault="00926630" w:rsidP="00B64E26">
      <w:pPr>
        <w:pStyle w:val="Brdtextmedindrag"/>
        <w:ind w:firstLine="0"/>
      </w:pPr>
    </w:p>
    <w:p w14:paraId="01E1E273" w14:textId="77777777" w:rsidR="00B64E26" w:rsidRDefault="00D32DA9" w:rsidP="00B64E26">
      <w:pPr>
        <w:pStyle w:val="Brdtext"/>
      </w:pPr>
      <w:r>
        <w:rPr>
          <w:b/>
        </w:rPr>
        <w:t>7</w:t>
      </w:r>
      <w:r w:rsidRPr="00522D6C">
        <w:rPr>
          <w:b/>
          <w:bCs/>
        </w:rPr>
        <w:t> §</w:t>
      </w:r>
      <w:r>
        <w:rPr>
          <w:i/>
          <w:iCs/>
        </w:rPr>
        <w:t>    </w:t>
      </w:r>
      <w:r w:rsidRPr="00320BF8">
        <w:t xml:space="preserve">Om en skiljeman handlägger två eller flera tvister som avser samma ort, får tvisterna handläggas </w:t>
      </w:r>
      <w:r>
        <w:t>tillsammans</w:t>
      </w:r>
      <w:r w:rsidRPr="00320BF8">
        <w:t xml:space="preserve"> om det begärs </w:t>
      </w:r>
      <w:r>
        <w:t xml:space="preserve">av en part </w:t>
      </w:r>
      <w:r w:rsidRPr="00320BF8">
        <w:t>och är lämp</w:t>
      </w:r>
      <w:r>
        <w:softHyphen/>
      </w:r>
      <w:r w:rsidRPr="00320BF8">
        <w:t xml:space="preserve">ligt med hänsyn till de omständigheter </w:t>
      </w:r>
      <w:r>
        <w:t xml:space="preserve">och den utredning </w:t>
      </w:r>
      <w:r w:rsidRPr="00320BF8">
        <w:t>som parter</w:t>
      </w:r>
      <w:r>
        <w:softHyphen/>
      </w:r>
      <w:r w:rsidRPr="00320BF8">
        <w:t xml:space="preserve">na </w:t>
      </w:r>
      <w:r>
        <w:t xml:space="preserve">har </w:t>
      </w:r>
      <w:r w:rsidRPr="00320BF8">
        <w:t>åberopat.</w:t>
      </w:r>
    </w:p>
    <w:p w14:paraId="51B9147E" w14:textId="77777777" w:rsidR="00B64E26" w:rsidRDefault="00D32DA9" w:rsidP="00B64E26">
      <w:pPr>
        <w:pStyle w:val="Rubrik4utannumrering"/>
      </w:pPr>
      <w:r>
        <w:t>Ekonomisk expert</w:t>
      </w:r>
    </w:p>
    <w:p w14:paraId="445400E3" w14:textId="77777777" w:rsidR="00B64E26" w:rsidRPr="004721B2" w:rsidRDefault="00D32DA9" w:rsidP="00B64E26">
      <w:pPr>
        <w:pStyle w:val="Brdtextmedindrag"/>
        <w:ind w:firstLine="0"/>
      </w:pPr>
      <w:r>
        <w:rPr>
          <w:b/>
        </w:rPr>
        <w:t>8</w:t>
      </w:r>
      <w:r w:rsidRPr="005E21E1">
        <w:rPr>
          <w:b/>
          <w:bCs/>
        </w:rPr>
        <w:t> §</w:t>
      </w:r>
      <w:r>
        <w:t>    Om parterna begär det ska skiljemannen anlita en eko</w:t>
      </w:r>
      <w:r>
        <w:softHyphen/>
        <w:t>nomisk expert att biträda honom eller henne. Skiljemannen får även i annat fall anlita en sådan expert, om det kan antas vara till fördel för prövningen.</w:t>
      </w:r>
    </w:p>
    <w:p w14:paraId="65B2F082" w14:textId="77777777" w:rsidR="00B64E26" w:rsidRDefault="00D32DA9" w:rsidP="00B64E26">
      <w:pPr>
        <w:pStyle w:val="Rubrik4utannumrering"/>
      </w:pPr>
      <w:r>
        <w:t>Avgörande av en tvist</w:t>
      </w:r>
    </w:p>
    <w:p w14:paraId="1CC1A896" w14:textId="77777777" w:rsidR="00B64E26" w:rsidRDefault="00D32DA9" w:rsidP="00B64E26">
      <w:pPr>
        <w:pStyle w:val="Brdtext"/>
      </w:pPr>
      <w:r>
        <w:rPr>
          <w:b/>
        </w:rPr>
        <w:t>9</w:t>
      </w:r>
      <w:r w:rsidRPr="00A21F50">
        <w:rPr>
          <w:b/>
          <w:bCs/>
        </w:rPr>
        <w:t> §</w:t>
      </w:r>
      <w:r>
        <w:t>    S</w:t>
      </w:r>
      <w:r w:rsidRPr="00270ED0">
        <w:t>kiljemannen avgör tvist</w:t>
      </w:r>
      <w:r>
        <w:t>en</w:t>
      </w:r>
      <w:r w:rsidRPr="00270ED0">
        <w:t xml:space="preserve"> genom en </w:t>
      </w:r>
      <w:r>
        <w:t xml:space="preserve">skriftlig </w:t>
      </w:r>
      <w:r w:rsidRPr="00270ED0">
        <w:t xml:space="preserve">rekommendation till parterna. </w:t>
      </w:r>
    </w:p>
    <w:p w14:paraId="4C6D318C" w14:textId="77777777" w:rsidR="00B64E26" w:rsidRPr="00270ED0" w:rsidRDefault="00D32DA9" w:rsidP="00B64E26">
      <w:pPr>
        <w:pStyle w:val="Brdtextmedindrag"/>
      </w:pPr>
      <w:r w:rsidRPr="00270ED0">
        <w:t xml:space="preserve">En rekommendation ska </w:t>
      </w:r>
      <w:r>
        <w:t xml:space="preserve">meddelas </w:t>
      </w:r>
      <w:r w:rsidRPr="00270ED0">
        <w:t xml:space="preserve">parterna senast sex veckor efter det att hyresnämnden utsåg skiljemannen. Om det finns särskilda skäl, får en rekommendation </w:t>
      </w:r>
      <w:r>
        <w:t xml:space="preserve">meddelas </w:t>
      </w:r>
      <w:r w:rsidRPr="00270ED0">
        <w:t>senare.</w:t>
      </w:r>
    </w:p>
    <w:p w14:paraId="1412A466" w14:textId="77777777" w:rsidR="00B64E26" w:rsidRPr="005D69D0" w:rsidRDefault="00926630" w:rsidP="00B64E26">
      <w:pPr>
        <w:pStyle w:val="Brdtextmedindrag"/>
      </w:pPr>
    </w:p>
    <w:p w14:paraId="2A399D0C" w14:textId="77777777" w:rsidR="00B64E26" w:rsidRDefault="00D32DA9" w:rsidP="00B64E26">
      <w:pPr>
        <w:pStyle w:val="Brdtext"/>
      </w:pPr>
      <w:r>
        <w:rPr>
          <w:b/>
        </w:rPr>
        <w:t>10</w:t>
      </w:r>
      <w:r w:rsidRPr="00830FE0">
        <w:rPr>
          <w:b/>
          <w:bCs/>
        </w:rPr>
        <w:t> §</w:t>
      </w:r>
      <w:r>
        <w:t>    S</w:t>
      </w:r>
      <w:r w:rsidRPr="00270ED0">
        <w:t>kiljemannen ska avgöra tvis</w:t>
      </w:r>
      <w:r w:rsidRPr="00BF60CB">
        <w:t>t</w:t>
      </w:r>
      <w:r>
        <w:t>en</w:t>
      </w:r>
      <w:r w:rsidRPr="00BF60CB">
        <w:t xml:space="preserve"> utifrån</w:t>
      </w:r>
      <w:r w:rsidRPr="00270ED0">
        <w:t xml:space="preserve"> de yrkanden som parterna har framställt</w:t>
      </w:r>
      <w:r>
        <w:t xml:space="preserve"> och de omständigheter som de har åberopat</w:t>
      </w:r>
      <w:r w:rsidRPr="00270ED0">
        <w:t xml:space="preserve">. </w:t>
      </w:r>
    </w:p>
    <w:p w14:paraId="7F4A8D7A" w14:textId="77777777" w:rsidR="00B64E26" w:rsidRPr="004721B2" w:rsidRDefault="00D32DA9" w:rsidP="00B64E26">
      <w:pPr>
        <w:pStyle w:val="Brdtextmedindrag"/>
      </w:pPr>
      <w:r>
        <w:t>Om parterna är överens om vilka omständigheter som ska ha betydelse för ändring av hyresnivån, ska skiljemannen avgöra tvisten med utgångs</w:t>
      </w:r>
      <w:r>
        <w:softHyphen/>
        <w:t xml:space="preserve">punkt i dessa. </w:t>
      </w:r>
    </w:p>
    <w:p w14:paraId="6A228365" w14:textId="77777777" w:rsidR="00B64E26" w:rsidRDefault="00D32DA9" w:rsidP="00B64E26">
      <w:pPr>
        <w:pStyle w:val="Rubrik4utannumrering"/>
      </w:pPr>
      <w:r>
        <w:t>Skyldighet att ingå en förhandlingsöverenskommelse</w:t>
      </w:r>
    </w:p>
    <w:p w14:paraId="4917A01E" w14:textId="77777777" w:rsidR="00B64E26" w:rsidRDefault="00D32DA9" w:rsidP="00B64E26">
      <w:pPr>
        <w:pStyle w:val="Brdtext"/>
      </w:pPr>
      <w:r w:rsidRPr="00FA38C7">
        <w:rPr>
          <w:b/>
          <w:bCs/>
        </w:rPr>
        <w:t>1</w:t>
      </w:r>
      <w:r>
        <w:rPr>
          <w:b/>
          <w:bCs/>
        </w:rPr>
        <w:t>1</w:t>
      </w:r>
      <w:r w:rsidRPr="00FA38C7">
        <w:rPr>
          <w:b/>
          <w:bCs/>
        </w:rPr>
        <w:t> §</w:t>
      </w:r>
      <w:r>
        <w:t>    Parterna ska, om de inte har avtalat om något annat, omsätta en re</w:t>
      </w:r>
      <w:r>
        <w:softHyphen/>
        <w:t>kom</w:t>
      </w:r>
      <w:r>
        <w:softHyphen/>
        <w:t>men</w:t>
      </w:r>
      <w:r>
        <w:softHyphen/>
        <w:t>dation i en förhandlingsöverenskommelse enligt 19 § hyres</w:t>
      </w:r>
      <w:r>
        <w:softHyphen/>
        <w:t>för</w:t>
      </w:r>
      <w:r>
        <w:softHyphen/>
        <w:t>handlingslagen (1978:</w:t>
      </w:r>
      <w:r w:rsidRPr="00794180">
        <w:t>304) inom</w:t>
      </w:r>
      <w:r>
        <w:t xml:space="preserve"> 14 dagar från det att rekommenda</w:t>
      </w:r>
      <w:r>
        <w:softHyphen/>
        <w:t xml:space="preserve">tionen meddelades. </w:t>
      </w:r>
    </w:p>
    <w:p w14:paraId="2A66845A" w14:textId="77777777" w:rsidR="00B64E26" w:rsidRDefault="00D32DA9" w:rsidP="00B64E26">
      <w:pPr>
        <w:pStyle w:val="Brdtextmedindrag"/>
      </w:pPr>
      <w:r>
        <w:t xml:space="preserve">En part som inte medverkar till att </w:t>
      </w:r>
      <w:r w:rsidRPr="00794180">
        <w:t>en rekommendation omsätts i en för</w:t>
      </w:r>
      <w:r>
        <w:softHyphen/>
      </w:r>
      <w:r w:rsidRPr="00794180">
        <w:t xml:space="preserve">handlingsöverenskommelse är skyldig att ersätta motparten </w:t>
      </w:r>
      <w:r>
        <w:t xml:space="preserve">för den </w:t>
      </w:r>
      <w:r w:rsidRPr="00794180">
        <w:t>skada som uppstår till följd av detta, om parterna inte har avtalat om något annat.</w:t>
      </w:r>
    </w:p>
    <w:p w14:paraId="39F0484A" w14:textId="77777777" w:rsidR="00B64E26" w:rsidRDefault="00D32DA9" w:rsidP="00B64E26">
      <w:pPr>
        <w:pStyle w:val="Rubrik4utannumrering"/>
      </w:pPr>
      <w:r>
        <w:t>Kostnader</w:t>
      </w:r>
    </w:p>
    <w:p w14:paraId="5211FF52" w14:textId="77777777" w:rsidR="00B64E26" w:rsidRDefault="00D32DA9" w:rsidP="00B64E26">
      <w:pPr>
        <w:pStyle w:val="Brdtext"/>
      </w:pPr>
      <w:r w:rsidRPr="00415F3C">
        <w:rPr>
          <w:b/>
          <w:bCs/>
        </w:rPr>
        <w:t>1</w:t>
      </w:r>
      <w:r>
        <w:rPr>
          <w:b/>
          <w:bCs/>
        </w:rPr>
        <w:t>2</w:t>
      </w:r>
      <w:r w:rsidRPr="00415F3C">
        <w:rPr>
          <w:b/>
          <w:bCs/>
        </w:rPr>
        <w:t> §</w:t>
      </w:r>
      <w:r>
        <w:t xml:space="preserve">    Skiljemannen har rätt till skälig ersättning för arbete och utlägg. </w:t>
      </w:r>
    </w:p>
    <w:p w14:paraId="177CCEB9" w14:textId="77777777" w:rsidR="00B64E26" w:rsidRPr="001A1846" w:rsidRDefault="00D32DA9" w:rsidP="00B64E26">
      <w:pPr>
        <w:pStyle w:val="Brdtextmedindrag"/>
        <w:rPr>
          <w:spacing w:val="-2"/>
        </w:rPr>
      </w:pPr>
      <w:r w:rsidRPr="001A1846">
        <w:rPr>
          <w:spacing w:val="-2"/>
        </w:rPr>
        <w:t>Hyresvärden, eller hyresvärden och fastighetsägarorganisationen om den är part, och hyresgästorganisationen ska betala hälften vardera av skilje</w:t>
      </w:r>
      <w:r w:rsidRPr="001A1846">
        <w:rPr>
          <w:spacing w:val="-2"/>
        </w:rPr>
        <w:softHyphen/>
        <w:t>man</w:t>
      </w:r>
      <w:r>
        <w:rPr>
          <w:spacing w:val="-2"/>
        </w:rPr>
        <w:softHyphen/>
      </w:r>
      <w:r w:rsidRPr="001A1846">
        <w:rPr>
          <w:spacing w:val="-2"/>
        </w:rPr>
        <w:t>nens ersättning, om parterna inte har avtalat om en annan fördel</w:t>
      </w:r>
      <w:r w:rsidRPr="001A1846">
        <w:rPr>
          <w:spacing w:val="-2"/>
        </w:rPr>
        <w:softHyphen/>
        <w:t>ning. I för</w:t>
      </w:r>
      <w:r>
        <w:rPr>
          <w:spacing w:val="-2"/>
        </w:rPr>
        <w:softHyphen/>
      </w:r>
      <w:r w:rsidRPr="001A1846">
        <w:rPr>
          <w:spacing w:val="-2"/>
        </w:rPr>
        <w:t>hållan</w:t>
      </w:r>
      <w:r>
        <w:rPr>
          <w:spacing w:val="-2"/>
        </w:rPr>
        <w:softHyphen/>
      </w:r>
      <w:r w:rsidRPr="001A1846">
        <w:rPr>
          <w:spacing w:val="-2"/>
        </w:rPr>
        <w:t>de till skiljemannen svarar parterna solidariskt för ersätt</w:t>
      </w:r>
      <w:r w:rsidRPr="001A1846">
        <w:rPr>
          <w:spacing w:val="-2"/>
        </w:rPr>
        <w:softHyphen/>
        <w:t xml:space="preserve">ningen. </w:t>
      </w:r>
    </w:p>
    <w:p w14:paraId="2A135232" w14:textId="77777777" w:rsidR="00B64E26" w:rsidRDefault="00D32DA9" w:rsidP="00B64E26">
      <w:pPr>
        <w:pStyle w:val="Brdtextmedindrag"/>
        <w:spacing w:line="200" w:lineRule="exact"/>
      </w:pPr>
      <w:r>
        <w:t>Parterna ska stå för sina egna kostnader,</w:t>
      </w:r>
      <w:r w:rsidRPr="008E25E9">
        <w:t xml:space="preserve"> om </w:t>
      </w:r>
      <w:r>
        <w:t>de</w:t>
      </w:r>
      <w:r w:rsidRPr="008E25E9">
        <w:t xml:space="preserve"> inte har avtalat om </w:t>
      </w:r>
      <w:r>
        <w:t>något</w:t>
      </w:r>
      <w:r w:rsidRPr="008E25E9">
        <w:t xml:space="preserve"> anna</w:t>
      </w:r>
      <w:r>
        <w:t>t.</w:t>
      </w:r>
    </w:p>
    <w:p w14:paraId="42450A7A" w14:textId="77777777" w:rsidR="00B64E26" w:rsidRPr="00811E52" w:rsidRDefault="00D32DA9" w:rsidP="00B64E26">
      <w:pPr>
        <w:pStyle w:val="Slutstreck"/>
      </w:pPr>
      <w:r w:rsidRPr="00811E52">
        <w:t>                      </w:t>
      </w:r>
    </w:p>
    <w:p w14:paraId="6DAFBAA4" w14:textId="77777777" w:rsidR="00B64E26" w:rsidRDefault="00D32DA9" w:rsidP="00B64E26">
      <w:pPr>
        <w:pStyle w:val="Brdtextmedindrag"/>
      </w:pPr>
      <w:r w:rsidRPr="005D69D0">
        <w:t xml:space="preserve">Denna lag träder i kraft den </w:t>
      </w:r>
      <w:r>
        <w:t>1 januari 2023</w:t>
      </w:r>
      <w:r w:rsidRPr="005D69D0">
        <w:t>.</w:t>
      </w:r>
    </w:p>
    <w:p w14:paraId="09981AFF" w14:textId="77777777" w:rsidR="00B64E26" w:rsidRDefault="00926630" w:rsidP="00B64E26">
      <w:pPr>
        <w:pStyle w:val="Brdtextmedindrag"/>
        <w:sectPr w:rsidR="00B64E26" w:rsidSect="00155500">
          <w:headerReference w:type="even" r:id="rId69"/>
          <w:headerReference w:type="default" r:id="rId70"/>
          <w:footerReference w:type="even" r:id="rId71"/>
          <w:footerReference w:type="default" r:id="rId72"/>
          <w:headerReference w:type="first" r:id="rId73"/>
          <w:footerReference w:type="first" r:id="rId74"/>
          <w:pgSz w:w="9356" w:h="13721" w:code="9"/>
          <w:pgMar w:top="794" w:right="2438" w:bottom="1191" w:left="1021" w:header="0" w:footer="709" w:gutter="0"/>
          <w:cols w:space="708"/>
          <w:docGrid w:linePitch="360"/>
        </w:sectPr>
      </w:pPr>
    </w:p>
    <w:p w14:paraId="2B504E07" w14:textId="77777777" w:rsidR="00B64E26" w:rsidRPr="001A1846" w:rsidRDefault="00D32DA9" w:rsidP="00B64E26">
      <w:pPr>
        <w:pStyle w:val="Rubrik2utannumrering"/>
        <w:spacing w:before="0"/>
      </w:pPr>
      <w:r w:rsidRPr="00CE59E7">
        <w:t>Förslag till lag om ändring i hyres</w:t>
      </w:r>
      <w:r>
        <w:softHyphen/>
      </w:r>
      <w:r w:rsidRPr="00CE59E7">
        <w:t>förhandlingslagen (1978:304)</w:t>
      </w:r>
    </w:p>
    <w:p w14:paraId="42CE2E85" w14:textId="77777777" w:rsidR="00B64E26" w:rsidRDefault="00D32DA9" w:rsidP="00B64E26">
      <w:pPr>
        <w:pStyle w:val="Brdtextmedindrag"/>
        <w:ind w:firstLine="0"/>
      </w:pPr>
      <w:r>
        <w:t>Härigenom föreskrivs i fråga om hyresförhandlingslagen (1978:304)</w:t>
      </w:r>
    </w:p>
    <w:p w14:paraId="7ADB8532" w14:textId="77777777" w:rsidR="00B64E26" w:rsidRDefault="00D32DA9" w:rsidP="00B64E26">
      <w:pPr>
        <w:pStyle w:val="Brdtextmedindrag"/>
      </w:pPr>
      <w:r w:rsidRPr="00BE160A">
        <w:rPr>
          <w:i/>
          <w:iCs/>
        </w:rPr>
        <w:t xml:space="preserve">dels </w:t>
      </w:r>
      <w:r>
        <w:t>att 2, 7, 15, 18, 27, 28 och 31 §§ ska ha följande lydelse,</w:t>
      </w:r>
    </w:p>
    <w:p w14:paraId="5291CA0C" w14:textId="77777777" w:rsidR="00B64E26" w:rsidRDefault="00D32DA9" w:rsidP="00B64E26">
      <w:pPr>
        <w:pStyle w:val="Brdtextmedindrag"/>
      </w:pPr>
      <w:r w:rsidRPr="00BE160A">
        <w:rPr>
          <w:i/>
          <w:iCs/>
        </w:rPr>
        <w:t>dels</w:t>
      </w:r>
      <w:r>
        <w:t xml:space="preserve"> att det ska införas tre nya paragrafer, 23 a–23 c §§, och närmast före 23 a § en ny rubrik av följande lydelse.</w:t>
      </w:r>
    </w:p>
    <w:p w14:paraId="3E010401" w14:textId="77777777" w:rsidR="00B64E26" w:rsidRDefault="00926630" w:rsidP="00B64E26">
      <w:pPr>
        <w:pStyle w:val="Brdtextmedindrag"/>
      </w:pPr>
    </w:p>
    <w:p w14:paraId="48036571" w14:textId="77777777" w:rsidR="00B64E26" w:rsidRDefault="00926630" w:rsidP="00B64E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64E26" w:rsidRPr="005B0E77" w14:paraId="1E2968AC" w14:textId="77777777" w:rsidTr="000A25B8">
        <w:tc>
          <w:tcPr>
            <w:tcW w:w="2500" w:type="pct"/>
            <w:shd w:val="clear" w:color="auto" w:fill="auto"/>
            <w:tcMar>
              <w:left w:w="0" w:type="dxa"/>
            </w:tcMar>
          </w:tcPr>
          <w:p w14:paraId="45577A0A" w14:textId="77777777" w:rsidR="00B64E26" w:rsidRPr="005B0E77" w:rsidRDefault="00D32DA9" w:rsidP="000A25B8">
            <w:pPr>
              <w:pStyle w:val="Brdtext"/>
              <w:rPr>
                <w:i/>
              </w:rPr>
            </w:pPr>
            <w:r w:rsidRPr="005B0E77">
              <w:rPr>
                <w:i/>
              </w:rPr>
              <w:t>Nuvarande lydelse</w:t>
            </w:r>
          </w:p>
        </w:tc>
        <w:tc>
          <w:tcPr>
            <w:tcW w:w="2500" w:type="pct"/>
            <w:shd w:val="clear" w:color="auto" w:fill="auto"/>
            <w:tcMar>
              <w:right w:w="0" w:type="dxa"/>
            </w:tcMar>
          </w:tcPr>
          <w:p w14:paraId="47F1B13E" w14:textId="77777777" w:rsidR="00B64E26" w:rsidRPr="005B0E77" w:rsidRDefault="00D32DA9" w:rsidP="000A25B8">
            <w:pPr>
              <w:pStyle w:val="Brdtext"/>
              <w:rPr>
                <w:i/>
              </w:rPr>
            </w:pPr>
            <w:r w:rsidRPr="005B0E77">
              <w:rPr>
                <w:i/>
              </w:rPr>
              <w:t>Föreslagen lydelse</w:t>
            </w:r>
          </w:p>
        </w:tc>
      </w:tr>
    </w:tbl>
    <w:p w14:paraId="35A15D76" w14:textId="4BEA0F66" w:rsidR="00B64E26" w:rsidRDefault="00D32DA9" w:rsidP="00B64E26">
      <w:pPr>
        <w:pStyle w:val="Brdtext"/>
        <w:spacing w:before="230"/>
        <w:jc w:val="center"/>
      </w:pPr>
      <w:r>
        <w:t>2 §</w:t>
      </w:r>
      <w:r>
        <w:rPr>
          <w:rStyle w:val="Fotnotsreferens"/>
        </w:rPr>
        <w:footnoteReference w:customMarkFollows="1" w:id="9"/>
        <w:t>1</w:t>
      </w:r>
    </w:p>
    <w:tbl>
      <w:tblPr>
        <w:tblW w:w="5000" w:type="pct"/>
        <w:tblCellMar>
          <w:left w:w="125" w:type="dxa"/>
          <w:right w:w="125" w:type="dxa"/>
        </w:tblCellMar>
        <w:tblLook w:val="0000" w:firstRow="0" w:lastRow="0" w:firstColumn="0" w:lastColumn="0" w:noHBand="0" w:noVBand="0"/>
      </w:tblPr>
      <w:tblGrid>
        <w:gridCol w:w="2948"/>
        <w:gridCol w:w="2949"/>
      </w:tblGrid>
      <w:tr w:rsidR="00B64E26" w14:paraId="34DCF9CE" w14:textId="77777777" w:rsidTr="000A25B8">
        <w:tc>
          <w:tcPr>
            <w:tcW w:w="2500" w:type="pct"/>
            <w:shd w:val="clear" w:color="auto" w:fill="auto"/>
            <w:tcMar>
              <w:left w:w="0" w:type="dxa"/>
            </w:tcMar>
          </w:tcPr>
          <w:p w14:paraId="0A8B3C94" w14:textId="77777777" w:rsidR="00B64E26" w:rsidRPr="00CE59E7" w:rsidRDefault="00D32DA9" w:rsidP="000A25B8">
            <w:pPr>
              <w:pStyle w:val="Brdtextmedindrag"/>
              <w:ind w:firstLine="0"/>
              <w:rPr>
                <w:spacing w:val="-2"/>
              </w:rPr>
            </w:pPr>
            <w:r w:rsidRPr="00CE59E7">
              <w:rPr>
                <w:spacing w:val="-2"/>
              </w:rPr>
              <w:t xml:space="preserve">Med förhandlingsklausul avses i denna lag bestämmelse i hyresavtal </w:t>
            </w:r>
            <w:r w:rsidRPr="00CE59E7">
              <w:rPr>
                <w:i/>
                <w:iCs/>
                <w:spacing w:val="-2"/>
              </w:rPr>
              <w:t>varigenom</w:t>
            </w:r>
            <w:r w:rsidRPr="00CE59E7">
              <w:rPr>
                <w:spacing w:val="-2"/>
              </w:rPr>
              <w:t xml:space="preserve"> hyresgäst, sedan för</w:t>
            </w:r>
            <w:r w:rsidRPr="00CE59E7">
              <w:rPr>
                <w:spacing w:val="-2"/>
              </w:rPr>
              <w:softHyphen/>
              <w:t>hand</w:t>
            </w:r>
            <w:r w:rsidRPr="00CE59E7">
              <w:rPr>
                <w:spacing w:val="-2"/>
              </w:rPr>
              <w:softHyphen/>
              <w:t xml:space="preserve">lingsordning kommit till stånd enligt denna lag, </w:t>
            </w:r>
            <w:r w:rsidRPr="00CE59E7">
              <w:rPr>
                <w:i/>
                <w:iCs/>
                <w:spacing w:val="-2"/>
              </w:rPr>
              <w:t>förbinder sig</w:t>
            </w:r>
            <w:r w:rsidRPr="00CE59E7">
              <w:rPr>
                <w:spacing w:val="-2"/>
              </w:rPr>
              <w:t xml:space="preserve"> att gente</w:t>
            </w:r>
            <w:r w:rsidRPr="00CE59E7">
              <w:rPr>
                <w:spacing w:val="-2"/>
              </w:rPr>
              <w:softHyphen/>
              <w:t>mot honom får tillämpas be</w:t>
            </w:r>
            <w:r w:rsidRPr="00CE59E7">
              <w:rPr>
                <w:spacing w:val="-2"/>
              </w:rPr>
              <w:softHyphen/>
              <w:t>stäm</w:t>
            </w:r>
            <w:r w:rsidRPr="00CE59E7">
              <w:rPr>
                <w:spacing w:val="-2"/>
              </w:rPr>
              <w:softHyphen/>
              <w:t>melse om hyra eller annat hyres</w:t>
            </w:r>
            <w:r w:rsidRPr="00CE59E7">
              <w:rPr>
                <w:spacing w:val="-2"/>
              </w:rPr>
              <w:softHyphen/>
              <w:t xml:space="preserve">villkor, </w:t>
            </w:r>
            <w:r w:rsidRPr="00CE59E7">
              <w:rPr>
                <w:i/>
                <w:iCs/>
                <w:spacing w:val="-2"/>
              </w:rPr>
              <w:t>varom</w:t>
            </w:r>
            <w:r w:rsidRPr="00CE59E7">
              <w:rPr>
                <w:spacing w:val="-2"/>
              </w:rPr>
              <w:t xml:space="preserve"> överenskom</w:t>
            </w:r>
            <w:r w:rsidRPr="00CE59E7">
              <w:rPr>
                <w:spacing w:val="-2"/>
              </w:rPr>
              <w:softHyphen/>
              <w:t>mel</w:t>
            </w:r>
            <w:r w:rsidRPr="00CE59E7">
              <w:rPr>
                <w:spacing w:val="-2"/>
              </w:rPr>
              <w:softHyphen/>
              <w:t>se</w:t>
            </w:r>
            <w:r w:rsidRPr="00CE59E7">
              <w:rPr>
                <w:i/>
                <w:iCs/>
                <w:spacing w:val="-2"/>
              </w:rPr>
              <w:t xml:space="preserve"> träffas</w:t>
            </w:r>
            <w:r w:rsidRPr="00CE59E7">
              <w:rPr>
                <w:spacing w:val="-2"/>
              </w:rPr>
              <w:t xml:space="preserve"> </w:t>
            </w:r>
            <w:r w:rsidRPr="00CE59E7">
              <w:rPr>
                <w:i/>
                <w:iCs/>
                <w:spacing w:val="-2"/>
              </w:rPr>
              <w:t>på grundval</w:t>
            </w:r>
            <w:r w:rsidRPr="00CE59E7">
              <w:rPr>
                <w:spacing w:val="-2"/>
              </w:rPr>
              <w:t xml:space="preserve"> av för</w:t>
            </w:r>
            <w:r w:rsidRPr="00CE59E7">
              <w:rPr>
                <w:spacing w:val="-2"/>
              </w:rPr>
              <w:softHyphen/>
              <w:t>hand</w:t>
            </w:r>
            <w:r w:rsidRPr="00CE59E7">
              <w:rPr>
                <w:spacing w:val="-2"/>
              </w:rPr>
              <w:softHyphen/>
              <w:t>lingsordningen (förhandlings</w:t>
            </w:r>
            <w:r w:rsidRPr="00CE59E7">
              <w:rPr>
                <w:spacing w:val="-2"/>
              </w:rPr>
              <w:softHyphen/>
              <w:t>överenskommelse).</w:t>
            </w:r>
          </w:p>
          <w:p w14:paraId="1A9FC2E6" w14:textId="77777777" w:rsidR="00B64E26" w:rsidRPr="00CE59E7" w:rsidRDefault="00926630" w:rsidP="000A25B8">
            <w:pPr>
              <w:pStyle w:val="Brdtextmedindrag"/>
              <w:rPr>
                <w:spacing w:val="-2"/>
              </w:rPr>
            </w:pPr>
          </w:p>
          <w:p w14:paraId="7E04AFD1" w14:textId="77777777" w:rsidR="00B64E26" w:rsidRPr="00CE59E7" w:rsidRDefault="00926630" w:rsidP="000A25B8">
            <w:pPr>
              <w:pStyle w:val="Brdtextmedindrag"/>
              <w:ind w:firstLine="0"/>
              <w:rPr>
                <w:spacing w:val="-2"/>
              </w:rPr>
            </w:pPr>
          </w:p>
          <w:p w14:paraId="14D9E2F5" w14:textId="77777777" w:rsidR="00B64E26" w:rsidRPr="00CE59E7" w:rsidRDefault="00D32DA9" w:rsidP="000A25B8">
            <w:pPr>
              <w:pStyle w:val="Brdtextmedindrag"/>
              <w:rPr>
                <w:spacing w:val="-2"/>
              </w:rPr>
            </w:pPr>
            <w:r w:rsidRPr="00CE59E7">
              <w:rPr>
                <w:i/>
                <w:iCs/>
                <w:spacing w:val="-2"/>
              </w:rPr>
              <w:t xml:space="preserve">Tvist </w:t>
            </w:r>
            <w:r w:rsidRPr="00CE59E7">
              <w:rPr>
                <w:spacing w:val="-2"/>
              </w:rPr>
              <w:t xml:space="preserve">om </w:t>
            </w:r>
            <w:r w:rsidRPr="00CE59E7">
              <w:rPr>
                <w:i/>
                <w:iCs/>
                <w:spacing w:val="-2"/>
              </w:rPr>
              <w:t>införande</w:t>
            </w:r>
            <w:r w:rsidRPr="00CE59E7">
              <w:rPr>
                <w:spacing w:val="-2"/>
              </w:rPr>
              <w:t xml:space="preserve"> eller </w:t>
            </w:r>
            <w:r w:rsidRPr="00CE59E7">
              <w:rPr>
                <w:i/>
                <w:iCs/>
                <w:spacing w:val="-2"/>
              </w:rPr>
              <w:t>slopande av</w:t>
            </w:r>
            <w:r w:rsidRPr="00CE59E7">
              <w:rPr>
                <w:spacing w:val="-2"/>
              </w:rPr>
              <w:t xml:space="preserve"> förhandlingsklausul i hyresavtal kan </w:t>
            </w:r>
            <w:r w:rsidRPr="00CE59E7">
              <w:rPr>
                <w:i/>
                <w:spacing w:val="-2"/>
              </w:rPr>
              <w:t>hänskjutas till prövning</w:t>
            </w:r>
            <w:r w:rsidRPr="00CE59E7">
              <w:rPr>
                <w:spacing w:val="-2"/>
              </w:rPr>
              <w:t xml:space="preserve"> av hyres</w:t>
            </w:r>
            <w:r w:rsidRPr="00CE59E7">
              <w:rPr>
                <w:spacing w:val="-2"/>
              </w:rPr>
              <w:softHyphen/>
              <w:t xml:space="preserve">nämnd enligt 12 kap. 51 § första stycket andra meningen eller 54 § jordabalken. Om hyresgästen har </w:t>
            </w:r>
            <w:r w:rsidRPr="00CE59E7">
              <w:rPr>
                <w:i/>
                <w:iCs/>
                <w:spacing w:val="-2"/>
              </w:rPr>
              <w:t>gett</w:t>
            </w:r>
            <w:r w:rsidRPr="00CE59E7">
              <w:rPr>
                <w:spacing w:val="-2"/>
              </w:rPr>
              <w:t xml:space="preserve"> sin uppfattning </w:t>
            </w:r>
            <w:r w:rsidRPr="00CE59E7">
              <w:rPr>
                <w:i/>
                <w:iCs/>
                <w:spacing w:val="-2"/>
              </w:rPr>
              <w:t>till känna</w:t>
            </w:r>
            <w:r w:rsidRPr="00CE59E7">
              <w:rPr>
                <w:spacing w:val="-2"/>
              </w:rPr>
              <w:t xml:space="preserve">, </w:t>
            </w:r>
            <w:r w:rsidRPr="00CE59E7">
              <w:rPr>
                <w:i/>
                <w:iCs/>
                <w:spacing w:val="-2"/>
              </w:rPr>
              <w:t xml:space="preserve">skall </w:t>
            </w:r>
            <w:r w:rsidRPr="00CE59E7">
              <w:rPr>
                <w:spacing w:val="-2"/>
              </w:rPr>
              <w:t xml:space="preserve">hyresnämnden avgöra tvisten i enlighet med denna, </w:t>
            </w:r>
            <w:r w:rsidRPr="00CE59E7">
              <w:rPr>
                <w:i/>
                <w:iCs/>
                <w:spacing w:val="-2"/>
              </w:rPr>
              <w:t>såvida</w:t>
            </w:r>
            <w:r w:rsidRPr="00CE59E7">
              <w:rPr>
                <w:spacing w:val="-2"/>
              </w:rPr>
              <w:t xml:space="preserve"> inte syn</w:t>
            </w:r>
            <w:r>
              <w:rPr>
                <w:spacing w:val="-2"/>
              </w:rPr>
              <w:softHyphen/>
            </w:r>
            <w:r w:rsidRPr="00CE59E7">
              <w:rPr>
                <w:spacing w:val="-2"/>
              </w:rPr>
              <w:t>nerliga skäl talar emot det. Om hyres</w:t>
            </w:r>
            <w:r>
              <w:rPr>
                <w:spacing w:val="-2"/>
              </w:rPr>
              <w:softHyphen/>
            </w:r>
            <w:r w:rsidRPr="00CE59E7">
              <w:rPr>
                <w:spacing w:val="-2"/>
              </w:rPr>
              <w:t xml:space="preserve">gästen inte har </w:t>
            </w:r>
            <w:r w:rsidRPr="00CE59E7">
              <w:rPr>
                <w:i/>
                <w:iCs/>
                <w:spacing w:val="-2"/>
              </w:rPr>
              <w:t>gett</w:t>
            </w:r>
            <w:r w:rsidRPr="00CE59E7">
              <w:rPr>
                <w:spacing w:val="-2"/>
              </w:rPr>
              <w:t xml:space="preserve"> sin upp</w:t>
            </w:r>
            <w:r w:rsidRPr="00CE59E7">
              <w:rPr>
                <w:spacing w:val="-2"/>
              </w:rPr>
              <w:softHyphen/>
              <w:t>fatt</w:t>
            </w:r>
            <w:r w:rsidRPr="00CE59E7">
              <w:rPr>
                <w:spacing w:val="-2"/>
              </w:rPr>
              <w:softHyphen/>
              <w:t xml:space="preserve">ning </w:t>
            </w:r>
            <w:r w:rsidRPr="00CE59E7">
              <w:rPr>
                <w:i/>
                <w:iCs/>
                <w:spacing w:val="-2"/>
              </w:rPr>
              <w:t>till känna</w:t>
            </w:r>
            <w:r w:rsidRPr="00CE59E7">
              <w:rPr>
                <w:spacing w:val="-2"/>
              </w:rPr>
              <w:t xml:space="preserve">, </w:t>
            </w:r>
            <w:r w:rsidRPr="00CE59E7">
              <w:rPr>
                <w:i/>
                <w:iCs/>
                <w:spacing w:val="-2"/>
              </w:rPr>
              <w:t xml:space="preserve">skall </w:t>
            </w:r>
            <w:r w:rsidRPr="00CE59E7">
              <w:rPr>
                <w:spacing w:val="-2"/>
              </w:rPr>
              <w:t>hyres</w:t>
            </w:r>
            <w:r w:rsidRPr="00CE59E7">
              <w:rPr>
                <w:spacing w:val="-2"/>
              </w:rPr>
              <w:softHyphen/>
              <w:t>nämn</w:t>
            </w:r>
            <w:r w:rsidRPr="00CE59E7">
              <w:rPr>
                <w:spacing w:val="-2"/>
              </w:rPr>
              <w:softHyphen/>
              <w:t>den avgöra tvisten i enlighet med hyres</w:t>
            </w:r>
            <w:r>
              <w:rPr>
                <w:spacing w:val="-2"/>
              </w:rPr>
              <w:softHyphen/>
            </w:r>
            <w:r w:rsidRPr="00CE59E7">
              <w:rPr>
                <w:spacing w:val="-2"/>
              </w:rPr>
              <w:t>värdens uppfattning.</w:t>
            </w:r>
          </w:p>
          <w:p w14:paraId="05E49890" w14:textId="77777777" w:rsidR="00B64E26" w:rsidRPr="00CE59E7" w:rsidRDefault="00D32DA9" w:rsidP="000A25B8">
            <w:pPr>
              <w:pStyle w:val="Brdtextmedindrag"/>
              <w:rPr>
                <w:spacing w:val="-2"/>
              </w:rPr>
            </w:pPr>
            <w:r w:rsidRPr="00CE59E7">
              <w:rPr>
                <w:spacing w:val="-2"/>
              </w:rPr>
              <w:t>Om det finns särskilda skäl, får hyres</w:t>
            </w:r>
            <w:r w:rsidRPr="00CE59E7">
              <w:rPr>
                <w:spacing w:val="-2"/>
              </w:rPr>
              <w:softHyphen/>
              <w:t>nämnden besluta att införan</w:t>
            </w:r>
            <w:r w:rsidRPr="00CE59E7">
              <w:rPr>
                <w:spacing w:val="-2"/>
              </w:rPr>
              <w:softHyphen/>
              <w:t>det eller slopandet av en förhand</w:t>
            </w:r>
            <w:r w:rsidRPr="00CE59E7">
              <w:rPr>
                <w:spacing w:val="-2"/>
              </w:rPr>
              <w:softHyphen/>
              <w:t>lings</w:t>
            </w:r>
            <w:r w:rsidRPr="00CE59E7">
              <w:rPr>
                <w:spacing w:val="-2"/>
              </w:rPr>
              <w:softHyphen/>
              <w:t>klau</w:t>
            </w:r>
            <w:r>
              <w:rPr>
                <w:spacing w:val="-2"/>
              </w:rPr>
              <w:softHyphen/>
            </w:r>
            <w:r w:rsidRPr="00CE59E7">
              <w:rPr>
                <w:spacing w:val="-2"/>
              </w:rPr>
              <w:t xml:space="preserve">sul </w:t>
            </w:r>
            <w:r w:rsidRPr="00CE59E7">
              <w:rPr>
                <w:i/>
                <w:iCs/>
                <w:spacing w:val="-2"/>
              </w:rPr>
              <w:t>skall</w:t>
            </w:r>
            <w:r w:rsidRPr="00CE59E7">
              <w:rPr>
                <w:spacing w:val="-2"/>
              </w:rPr>
              <w:t xml:space="preserve"> gälla först från och med en viss dag.</w:t>
            </w:r>
          </w:p>
        </w:tc>
        <w:tc>
          <w:tcPr>
            <w:tcW w:w="2500" w:type="pct"/>
            <w:shd w:val="clear" w:color="auto" w:fill="auto"/>
            <w:tcMar>
              <w:right w:w="0" w:type="dxa"/>
            </w:tcMar>
          </w:tcPr>
          <w:p w14:paraId="2DBD91B3" w14:textId="77777777" w:rsidR="00B64E26" w:rsidRPr="00CE59E7" w:rsidRDefault="00D32DA9" w:rsidP="000A25B8">
            <w:pPr>
              <w:pStyle w:val="Brdtextmedindrag"/>
              <w:ind w:firstLine="0"/>
              <w:rPr>
                <w:spacing w:val="-2"/>
              </w:rPr>
            </w:pPr>
            <w:r w:rsidRPr="00CE59E7">
              <w:rPr>
                <w:spacing w:val="-2"/>
              </w:rPr>
              <w:t xml:space="preserve">Med </w:t>
            </w:r>
            <w:r w:rsidRPr="00CE59E7">
              <w:rPr>
                <w:i/>
                <w:iCs/>
                <w:spacing w:val="-2"/>
              </w:rPr>
              <w:t>en</w:t>
            </w:r>
            <w:r w:rsidRPr="00CE59E7">
              <w:rPr>
                <w:spacing w:val="-2"/>
              </w:rPr>
              <w:t xml:space="preserve"> förhandlingsklausul avses i denna lag </w:t>
            </w:r>
            <w:r w:rsidRPr="00CE59E7">
              <w:rPr>
                <w:i/>
                <w:iCs/>
                <w:spacing w:val="-2"/>
              </w:rPr>
              <w:t>en</w:t>
            </w:r>
            <w:r w:rsidRPr="00CE59E7">
              <w:rPr>
                <w:spacing w:val="-2"/>
              </w:rPr>
              <w:t xml:space="preserve"> bestämmelse i </w:t>
            </w:r>
            <w:r w:rsidRPr="00CE59E7">
              <w:rPr>
                <w:i/>
                <w:iCs/>
                <w:spacing w:val="-2"/>
              </w:rPr>
              <w:t xml:space="preserve">ett </w:t>
            </w:r>
            <w:r w:rsidRPr="00CE59E7">
              <w:rPr>
                <w:spacing w:val="-2"/>
              </w:rPr>
              <w:t>hyres</w:t>
            </w:r>
            <w:r w:rsidRPr="00CE59E7">
              <w:rPr>
                <w:spacing w:val="-2"/>
              </w:rPr>
              <w:softHyphen/>
              <w:t xml:space="preserve">avtal </w:t>
            </w:r>
            <w:r w:rsidRPr="00CE59E7">
              <w:rPr>
                <w:i/>
                <w:iCs/>
                <w:spacing w:val="-2"/>
              </w:rPr>
              <w:t>genom vilken en</w:t>
            </w:r>
            <w:r w:rsidRPr="00CE59E7">
              <w:rPr>
                <w:spacing w:val="-2"/>
              </w:rPr>
              <w:t xml:space="preserve"> hyres</w:t>
            </w:r>
            <w:r w:rsidRPr="00CE59E7">
              <w:rPr>
                <w:spacing w:val="-2"/>
              </w:rPr>
              <w:softHyphen/>
              <w:t xml:space="preserve">gäst, sedan </w:t>
            </w:r>
            <w:r w:rsidRPr="00CE59E7">
              <w:rPr>
                <w:i/>
                <w:iCs/>
                <w:spacing w:val="-2"/>
              </w:rPr>
              <w:t xml:space="preserve">en </w:t>
            </w:r>
            <w:r w:rsidRPr="00CE59E7">
              <w:rPr>
                <w:spacing w:val="-2"/>
              </w:rPr>
              <w:t>förhandlings</w:t>
            </w:r>
            <w:r w:rsidRPr="00CE59E7">
              <w:rPr>
                <w:spacing w:val="-2"/>
              </w:rPr>
              <w:softHyphen/>
              <w:t xml:space="preserve">ordning kommit till stånd enligt denna lag, </w:t>
            </w:r>
            <w:r w:rsidRPr="00CE59E7">
              <w:rPr>
                <w:i/>
                <w:iCs/>
                <w:spacing w:val="-2"/>
              </w:rPr>
              <w:t>godkänner</w:t>
            </w:r>
            <w:r w:rsidRPr="00CE59E7">
              <w:rPr>
                <w:spacing w:val="-2"/>
              </w:rPr>
              <w:t xml:space="preserve"> att </w:t>
            </w:r>
            <w:r w:rsidRPr="00CE59E7">
              <w:rPr>
                <w:i/>
                <w:iCs/>
                <w:spacing w:val="-2"/>
              </w:rPr>
              <w:t xml:space="preserve">det </w:t>
            </w:r>
            <w:r w:rsidRPr="00CE59E7">
              <w:rPr>
                <w:spacing w:val="-2"/>
              </w:rPr>
              <w:t xml:space="preserve">gentemot honom </w:t>
            </w:r>
            <w:r w:rsidRPr="00CE59E7">
              <w:rPr>
                <w:i/>
                <w:iCs/>
                <w:spacing w:val="-2"/>
              </w:rPr>
              <w:t xml:space="preserve">eller henne </w:t>
            </w:r>
            <w:r w:rsidRPr="00CE59E7">
              <w:rPr>
                <w:spacing w:val="-2"/>
              </w:rPr>
              <w:t xml:space="preserve">får tillämpas </w:t>
            </w:r>
            <w:r w:rsidRPr="00CE59E7">
              <w:rPr>
                <w:i/>
                <w:iCs/>
                <w:spacing w:val="-2"/>
              </w:rPr>
              <w:t>en</w:t>
            </w:r>
            <w:r w:rsidRPr="00CE59E7">
              <w:rPr>
                <w:spacing w:val="-2"/>
              </w:rPr>
              <w:t xml:space="preserve"> be</w:t>
            </w:r>
            <w:r w:rsidRPr="00CE59E7">
              <w:rPr>
                <w:spacing w:val="-2"/>
              </w:rPr>
              <w:softHyphen/>
              <w:t>stäm</w:t>
            </w:r>
            <w:r w:rsidRPr="00CE59E7">
              <w:rPr>
                <w:spacing w:val="-2"/>
              </w:rPr>
              <w:softHyphen/>
              <w:t xml:space="preserve">melse om hyra eller </w:t>
            </w:r>
            <w:r w:rsidRPr="00CE59E7">
              <w:rPr>
                <w:i/>
                <w:iCs/>
                <w:spacing w:val="-2"/>
              </w:rPr>
              <w:t xml:space="preserve">något </w:t>
            </w:r>
            <w:r w:rsidRPr="00CE59E7">
              <w:rPr>
                <w:spacing w:val="-2"/>
              </w:rPr>
              <w:t xml:space="preserve">annat hyresvillkor </w:t>
            </w:r>
            <w:r w:rsidRPr="00CE59E7">
              <w:rPr>
                <w:i/>
                <w:iCs/>
                <w:spacing w:val="-2"/>
              </w:rPr>
              <w:t>som det har in</w:t>
            </w:r>
            <w:r w:rsidRPr="00CE59E7">
              <w:rPr>
                <w:i/>
                <w:iCs/>
                <w:spacing w:val="-2"/>
              </w:rPr>
              <w:softHyphen/>
              <w:t xml:space="preserve">gåtts en </w:t>
            </w:r>
            <w:r w:rsidRPr="00CE59E7">
              <w:rPr>
                <w:spacing w:val="-2"/>
              </w:rPr>
              <w:t xml:space="preserve">överenskommelse </w:t>
            </w:r>
            <w:r w:rsidRPr="00CE59E7">
              <w:rPr>
                <w:i/>
                <w:iCs/>
                <w:spacing w:val="-2"/>
              </w:rPr>
              <w:t>om</w:t>
            </w:r>
            <w:r w:rsidRPr="00CE59E7">
              <w:rPr>
                <w:spacing w:val="-2"/>
              </w:rPr>
              <w:t xml:space="preserve"> </w:t>
            </w:r>
            <w:r w:rsidRPr="00CE59E7">
              <w:rPr>
                <w:i/>
                <w:iCs/>
                <w:spacing w:val="-2"/>
              </w:rPr>
              <w:t xml:space="preserve">med stöd </w:t>
            </w:r>
            <w:r w:rsidRPr="00CE59E7">
              <w:rPr>
                <w:spacing w:val="-2"/>
              </w:rPr>
              <w:t xml:space="preserve">av förhandlingsordningen </w:t>
            </w:r>
            <w:r w:rsidRPr="00CE59E7">
              <w:rPr>
                <w:i/>
                <w:iCs/>
                <w:spacing w:val="-2"/>
              </w:rPr>
              <w:t>eller den för</w:t>
            </w:r>
            <w:r w:rsidRPr="00CE59E7">
              <w:rPr>
                <w:i/>
                <w:iCs/>
                <w:spacing w:val="-2"/>
              </w:rPr>
              <w:softHyphen/>
              <w:t>handlingsordning som er</w:t>
            </w:r>
            <w:r w:rsidRPr="00CE59E7">
              <w:rPr>
                <w:i/>
                <w:iCs/>
                <w:spacing w:val="-2"/>
              </w:rPr>
              <w:softHyphen/>
              <w:t>satt denna</w:t>
            </w:r>
            <w:r w:rsidRPr="00CE59E7">
              <w:rPr>
                <w:spacing w:val="-2"/>
              </w:rPr>
              <w:t xml:space="preserve"> (förhandlingsöverens</w:t>
            </w:r>
            <w:r w:rsidRPr="00CE59E7">
              <w:rPr>
                <w:spacing w:val="-2"/>
              </w:rPr>
              <w:softHyphen/>
              <w:t>kom</w:t>
            </w:r>
            <w:r w:rsidRPr="00CE59E7">
              <w:rPr>
                <w:spacing w:val="-2"/>
              </w:rPr>
              <w:softHyphen/>
              <w:t>mel</w:t>
            </w:r>
            <w:r w:rsidRPr="00CE59E7">
              <w:rPr>
                <w:spacing w:val="-2"/>
              </w:rPr>
              <w:softHyphen/>
              <w:t>se).</w:t>
            </w:r>
          </w:p>
          <w:p w14:paraId="5C8B3B25" w14:textId="77777777" w:rsidR="00B64E26" w:rsidRPr="00CE59E7" w:rsidRDefault="00D32DA9" w:rsidP="000A25B8">
            <w:pPr>
              <w:pStyle w:val="Brdtextmedindrag"/>
              <w:rPr>
                <w:spacing w:val="-2"/>
              </w:rPr>
            </w:pPr>
            <w:r w:rsidRPr="00CE59E7">
              <w:rPr>
                <w:i/>
                <w:iCs/>
                <w:spacing w:val="-2"/>
              </w:rPr>
              <w:t>En tvist</w:t>
            </w:r>
            <w:r w:rsidRPr="00CE59E7">
              <w:rPr>
                <w:spacing w:val="-2"/>
              </w:rPr>
              <w:t xml:space="preserve"> om </w:t>
            </w:r>
            <w:r w:rsidRPr="00CE59E7">
              <w:rPr>
                <w:i/>
                <w:iCs/>
                <w:spacing w:val="-2"/>
              </w:rPr>
              <w:t>att</w:t>
            </w:r>
            <w:r w:rsidRPr="00CE59E7">
              <w:rPr>
                <w:spacing w:val="-2"/>
              </w:rPr>
              <w:t xml:space="preserve"> </w:t>
            </w:r>
            <w:r w:rsidRPr="00CE59E7">
              <w:rPr>
                <w:i/>
                <w:iCs/>
                <w:spacing w:val="-2"/>
              </w:rPr>
              <w:t>införa</w:t>
            </w:r>
            <w:r w:rsidRPr="00CE59E7">
              <w:rPr>
                <w:spacing w:val="-2"/>
              </w:rPr>
              <w:t xml:space="preserve"> eller </w:t>
            </w:r>
            <w:r w:rsidRPr="00CE59E7">
              <w:rPr>
                <w:i/>
                <w:iCs/>
                <w:spacing w:val="-2"/>
              </w:rPr>
              <w:t>slopa</w:t>
            </w:r>
            <w:r w:rsidRPr="00CE59E7">
              <w:rPr>
                <w:spacing w:val="-2"/>
              </w:rPr>
              <w:t xml:space="preserve"> </w:t>
            </w:r>
            <w:r w:rsidRPr="00CE59E7">
              <w:rPr>
                <w:i/>
                <w:iCs/>
                <w:spacing w:val="-2"/>
              </w:rPr>
              <w:t xml:space="preserve">en </w:t>
            </w:r>
            <w:r w:rsidRPr="00CE59E7">
              <w:rPr>
                <w:spacing w:val="-2"/>
              </w:rPr>
              <w:t xml:space="preserve">förhandlingsklausul i </w:t>
            </w:r>
            <w:r w:rsidRPr="00CE59E7">
              <w:rPr>
                <w:i/>
                <w:iCs/>
                <w:spacing w:val="-2"/>
              </w:rPr>
              <w:t xml:space="preserve">ett </w:t>
            </w:r>
            <w:r w:rsidRPr="00CE59E7">
              <w:rPr>
                <w:spacing w:val="-2"/>
              </w:rPr>
              <w:t>hyres</w:t>
            </w:r>
            <w:r w:rsidRPr="00CE59E7">
              <w:rPr>
                <w:spacing w:val="-2"/>
              </w:rPr>
              <w:softHyphen/>
              <w:t xml:space="preserve">avtal kan </w:t>
            </w:r>
            <w:r w:rsidRPr="00CE59E7">
              <w:rPr>
                <w:i/>
                <w:spacing w:val="-2"/>
              </w:rPr>
              <w:t>prövas</w:t>
            </w:r>
            <w:r w:rsidRPr="00CE59E7">
              <w:rPr>
                <w:spacing w:val="-2"/>
              </w:rPr>
              <w:t xml:space="preserve"> av hyresnämnd en</w:t>
            </w:r>
            <w:r>
              <w:rPr>
                <w:spacing w:val="-2"/>
              </w:rPr>
              <w:softHyphen/>
            </w:r>
            <w:r w:rsidRPr="00CE59E7">
              <w:rPr>
                <w:spacing w:val="-2"/>
              </w:rPr>
              <w:t>ligt 12 kap. 51 § första stycket andra meningen eller 54 § jorda</w:t>
            </w:r>
            <w:r w:rsidRPr="00CE59E7">
              <w:rPr>
                <w:spacing w:val="-2"/>
              </w:rPr>
              <w:softHyphen/>
              <w:t xml:space="preserve">balken. Om hyresgästen har </w:t>
            </w:r>
            <w:r w:rsidRPr="00CE59E7">
              <w:rPr>
                <w:i/>
                <w:iCs/>
                <w:spacing w:val="-2"/>
              </w:rPr>
              <w:t>angett</w:t>
            </w:r>
            <w:r w:rsidRPr="00CE59E7">
              <w:rPr>
                <w:spacing w:val="-2"/>
              </w:rPr>
              <w:t xml:space="preserve"> sin upp</w:t>
            </w:r>
            <w:r>
              <w:rPr>
                <w:spacing w:val="-2"/>
              </w:rPr>
              <w:softHyphen/>
            </w:r>
            <w:r w:rsidRPr="00CE59E7">
              <w:rPr>
                <w:spacing w:val="-2"/>
              </w:rPr>
              <w:t xml:space="preserve">fattning, </w:t>
            </w:r>
            <w:r w:rsidRPr="00CE59E7">
              <w:rPr>
                <w:i/>
                <w:iCs/>
                <w:spacing w:val="-2"/>
              </w:rPr>
              <w:t>ska</w:t>
            </w:r>
            <w:r w:rsidRPr="00CE59E7">
              <w:rPr>
                <w:spacing w:val="-2"/>
              </w:rPr>
              <w:t xml:space="preserve"> hyresnämnden avgöra tvisten i enlighet med denna, </w:t>
            </w:r>
            <w:r w:rsidRPr="00CE59E7">
              <w:rPr>
                <w:i/>
                <w:iCs/>
                <w:spacing w:val="-2"/>
              </w:rPr>
              <w:t>om</w:t>
            </w:r>
            <w:r w:rsidRPr="00CE59E7">
              <w:rPr>
                <w:spacing w:val="-2"/>
              </w:rPr>
              <w:t xml:space="preserve"> inte synnerliga skäl talar emot det. Om hyresgästen inte har </w:t>
            </w:r>
            <w:r w:rsidRPr="00CE59E7">
              <w:rPr>
                <w:i/>
                <w:iCs/>
                <w:spacing w:val="-2"/>
              </w:rPr>
              <w:t>angett</w:t>
            </w:r>
            <w:r w:rsidRPr="00CE59E7">
              <w:rPr>
                <w:spacing w:val="-2"/>
              </w:rPr>
              <w:t xml:space="preserve"> sin upp</w:t>
            </w:r>
            <w:r>
              <w:rPr>
                <w:spacing w:val="-2"/>
              </w:rPr>
              <w:softHyphen/>
            </w:r>
            <w:r w:rsidRPr="00CE59E7">
              <w:rPr>
                <w:spacing w:val="-2"/>
              </w:rPr>
              <w:t xml:space="preserve">fattning, </w:t>
            </w:r>
            <w:r w:rsidRPr="00CE59E7">
              <w:rPr>
                <w:i/>
                <w:iCs/>
                <w:spacing w:val="-2"/>
              </w:rPr>
              <w:t>ska</w:t>
            </w:r>
            <w:r w:rsidRPr="00CE59E7">
              <w:rPr>
                <w:spacing w:val="-2"/>
              </w:rPr>
              <w:t xml:space="preserve"> hyres</w:t>
            </w:r>
            <w:r w:rsidRPr="00CE59E7">
              <w:rPr>
                <w:spacing w:val="-2"/>
              </w:rPr>
              <w:softHyphen/>
              <w:t>nämnden avgöra tvisten i enlighet med hyresvärdens uppfattning.</w:t>
            </w:r>
          </w:p>
          <w:p w14:paraId="6468E058" w14:textId="77777777" w:rsidR="00B64E26" w:rsidRPr="00CE59E7" w:rsidRDefault="00926630" w:rsidP="000A25B8">
            <w:pPr>
              <w:pStyle w:val="Brdtextmedindrag"/>
              <w:rPr>
                <w:spacing w:val="-2"/>
              </w:rPr>
            </w:pPr>
          </w:p>
          <w:p w14:paraId="26736B02" w14:textId="77777777" w:rsidR="00B64E26" w:rsidRPr="00CE59E7" w:rsidRDefault="00D32DA9" w:rsidP="000A25B8">
            <w:pPr>
              <w:pStyle w:val="Brdtextmedindrag"/>
              <w:rPr>
                <w:spacing w:val="-2"/>
              </w:rPr>
            </w:pPr>
            <w:r w:rsidRPr="00CE59E7">
              <w:rPr>
                <w:spacing w:val="-2"/>
              </w:rPr>
              <w:t>Om det finns särskilda skäl, får hyres</w:t>
            </w:r>
            <w:r w:rsidRPr="00CE59E7">
              <w:rPr>
                <w:spacing w:val="-2"/>
              </w:rPr>
              <w:softHyphen/>
              <w:t>nämnden besluta att införan</w:t>
            </w:r>
            <w:r w:rsidRPr="00CE59E7">
              <w:rPr>
                <w:spacing w:val="-2"/>
              </w:rPr>
              <w:softHyphen/>
              <w:t>det eller slopandet av en förhand</w:t>
            </w:r>
            <w:r w:rsidRPr="00CE59E7">
              <w:rPr>
                <w:spacing w:val="-2"/>
              </w:rPr>
              <w:softHyphen/>
              <w:t>lings</w:t>
            </w:r>
            <w:r>
              <w:rPr>
                <w:spacing w:val="-2"/>
              </w:rPr>
              <w:softHyphen/>
            </w:r>
            <w:r w:rsidRPr="00CE59E7">
              <w:rPr>
                <w:spacing w:val="-2"/>
              </w:rPr>
              <w:t xml:space="preserve">klausul </w:t>
            </w:r>
            <w:r w:rsidRPr="00CE59E7">
              <w:rPr>
                <w:i/>
                <w:iCs/>
                <w:spacing w:val="-2"/>
              </w:rPr>
              <w:t>ska</w:t>
            </w:r>
            <w:r w:rsidRPr="00CE59E7">
              <w:rPr>
                <w:spacing w:val="-2"/>
              </w:rPr>
              <w:t xml:space="preserve"> gälla först från och med en viss dag.</w:t>
            </w:r>
          </w:p>
        </w:tc>
      </w:tr>
    </w:tbl>
    <w:p w14:paraId="1C6811A7" w14:textId="77777777" w:rsidR="00B64E26" w:rsidRDefault="00926630" w:rsidP="00B64E26">
      <w:pPr>
        <w:pStyle w:val="Brdtext"/>
        <w:spacing w:before="230"/>
        <w:jc w:val="center"/>
      </w:pPr>
    </w:p>
    <w:p w14:paraId="5F7A07E3" w14:textId="77777777" w:rsidR="00B64E26" w:rsidRPr="00866582" w:rsidRDefault="00926630" w:rsidP="00B64E26">
      <w:pPr>
        <w:pStyle w:val="Brdtextmedindrag"/>
      </w:pPr>
    </w:p>
    <w:p w14:paraId="678D6F99" w14:textId="77777777" w:rsidR="00B64E26" w:rsidRDefault="00D32DA9" w:rsidP="00B64E26">
      <w:pPr>
        <w:pStyle w:val="Brdtext"/>
        <w:spacing w:before="230"/>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B64E26" w14:paraId="372DAE5C" w14:textId="77777777" w:rsidTr="000A25B8">
        <w:tc>
          <w:tcPr>
            <w:tcW w:w="2500" w:type="pct"/>
            <w:shd w:val="clear" w:color="auto" w:fill="auto"/>
            <w:tcMar>
              <w:left w:w="0" w:type="dxa"/>
            </w:tcMar>
          </w:tcPr>
          <w:p w14:paraId="37FF1C25" w14:textId="77777777" w:rsidR="00B64E26" w:rsidRDefault="00D32DA9" w:rsidP="000A25B8">
            <w:pPr>
              <w:pStyle w:val="Brdtextmedindrag"/>
              <w:ind w:firstLine="0"/>
              <w:rPr>
                <w:i/>
                <w:iCs/>
              </w:rPr>
            </w:pPr>
            <w:r w:rsidRPr="003B068B">
              <w:t xml:space="preserve">Om </w:t>
            </w:r>
            <w:r w:rsidRPr="00765D6D">
              <w:rPr>
                <w:i/>
                <w:iCs/>
              </w:rPr>
              <w:t>avvikelse</w:t>
            </w:r>
            <w:r w:rsidRPr="003B068B">
              <w:t xml:space="preserve"> </w:t>
            </w:r>
            <w:r w:rsidRPr="003B068B">
              <w:rPr>
                <w:i/>
                <w:iCs/>
              </w:rPr>
              <w:t>skall</w:t>
            </w:r>
            <w:r w:rsidRPr="003B068B">
              <w:t xml:space="preserve"> </w:t>
            </w:r>
            <w:r w:rsidRPr="00765D6D">
              <w:rPr>
                <w:i/>
                <w:iCs/>
              </w:rPr>
              <w:t>gälla</w:t>
            </w:r>
            <w:r w:rsidRPr="003B068B">
              <w:t xml:space="preserve"> från </w:t>
            </w:r>
            <w:r w:rsidRPr="00765D6D">
              <w:rPr>
                <w:i/>
                <w:iCs/>
              </w:rPr>
              <w:t>vad</w:t>
            </w:r>
            <w:r w:rsidRPr="003B068B">
              <w:t xml:space="preserve"> som </w:t>
            </w:r>
            <w:r w:rsidRPr="003B068B">
              <w:rPr>
                <w:i/>
                <w:iCs/>
              </w:rPr>
              <w:t>stadgas</w:t>
            </w:r>
            <w:r w:rsidRPr="003B068B">
              <w:t xml:space="preserve"> i 5</w:t>
            </w:r>
            <w:r>
              <w:t> </w:t>
            </w:r>
            <w:r w:rsidRPr="003B068B">
              <w:t xml:space="preserve">§ andra stycket </w:t>
            </w:r>
            <w:r w:rsidRPr="00765D6D">
              <w:t>eller</w:t>
            </w:r>
            <w:r w:rsidRPr="003B068B">
              <w:t xml:space="preserve"> om förhandlingsrätt </w:t>
            </w:r>
            <w:r w:rsidRPr="003B068B">
              <w:rPr>
                <w:i/>
                <w:iCs/>
              </w:rPr>
              <w:t>skall före</w:t>
            </w:r>
            <w:r>
              <w:rPr>
                <w:i/>
                <w:iCs/>
              </w:rPr>
              <w:softHyphen/>
            </w:r>
            <w:r w:rsidRPr="003B068B">
              <w:rPr>
                <w:i/>
                <w:iCs/>
              </w:rPr>
              <w:t>ligga</w:t>
            </w:r>
            <w:r w:rsidRPr="003B068B">
              <w:t xml:space="preserve"> i fråga som avses i 5</w:t>
            </w:r>
            <w:r>
              <w:t> </w:t>
            </w:r>
            <w:r w:rsidRPr="003B068B">
              <w:t xml:space="preserve">§ tredje stycket, </w:t>
            </w:r>
            <w:r w:rsidRPr="003B068B">
              <w:rPr>
                <w:i/>
                <w:iCs/>
              </w:rPr>
              <w:t xml:space="preserve">skall </w:t>
            </w:r>
            <w:r w:rsidRPr="00BA03A7">
              <w:t>detta anges i avtalet om förhandlingsordning</w:t>
            </w:r>
            <w:r w:rsidRPr="003B068B">
              <w:rPr>
                <w:i/>
                <w:iCs/>
              </w:rPr>
              <w:t>.</w:t>
            </w:r>
          </w:p>
          <w:p w14:paraId="50E78FEE" w14:textId="77777777" w:rsidR="00B64E26" w:rsidRDefault="00926630" w:rsidP="000A25B8">
            <w:pPr>
              <w:pStyle w:val="Brdtextmedindrag"/>
            </w:pPr>
          </w:p>
        </w:tc>
        <w:tc>
          <w:tcPr>
            <w:tcW w:w="2500" w:type="pct"/>
            <w:shd w:val="clear" w:color="auto" w:fill="auto"/>
            <w:tcMar>
              <w:right w:w="0" w:type="dxa"/>
            </w:tcMar>
          </w:tcPr>
          <w:p w14:paraId="5E898B28" w14:textId="77777777" w:rsidR="00B64E26" w:rsidRDefault="00D32DA9" w:rsidP="000A25B8">
            <w:pPr>
              <w:pStyle w:val="Brdtext"/>
            </w:pPr>
            <w:r>
              <w:t>O</w:t>
            </w:r>
            <w:r w:rsidRPr="00010751">
              <w:t xml:space="preserve">m </w:t>
            </w:r>
            <w:r>
              <w:rPr>
                <w:i/>
                <w:iCs/>
              </w:rPr>
              <w:t xml:space="preserve">parterna vill avvika </w:t>
            </w:r>
            <w:r w:rsidRPr="00010751">
              <w:t xml:space="preserve">från </w:t>
            </w:r>
            <w:r>
              <w:rPr>
                <w:i/>
                <w:iCs/>
              </w:rPr>
              <w:t>det</w:t>
            </w:r>
            <w:r w:rsidRPr="00010751">
              <w:t xml:space="preserve"> som </w:t>
            </w:r>
            <w:r w:rsidRPr="00010751">
              <w:rPr>
                <w:i/>
                <w:iCs/>
              </w:rPr>
              <w:t>anges</w:t>
            </w:r>
            <w:r w:rsidRPr="00010751">
              <w:t xml:space="preserve"> i 5</w:t>
            </w:r>
            <w:r>
              <w:t> </w:t>
            </w:r>
            <w:r w:rsidRPr="00010751">
              <w:t>§ andra stycket</w:t>
            </w:r>
            <w:r>
              <w:rPr>
                <w:i/>
                <w:iCs/>
              </w:rPr>
              <w:t xml:space="preserve"> </w:t>
            </w:r>
            <w:r w:rsidRPr="00010751">
              <w:t xml:space="preserve">eller om </w:t>
            </w:r>
            <w:r>
              <w:rPr>
                <w:i/>
                <w:iCs/>
              </w:rPr>
              <w:t xml:space="preserve">de vill att </w:t>
            </w:r>
            <w:r w:rsidRPr="00010751">
              <w:t xml:space="preserve">förhandlingsrätt </w:t>
            </w:r>
            <w:r w:rsidRPr="00010751">
              <w:rPr>
                <w:i/>
                <w:iCs/>
              </w:rPr>
              <w:t>ska finnas</w:t>
            </w:r>
            <w:r w:rsidRPr="00010751">
              <w:t xml:space="preserve"> i </w:t>
            </w:r>
            <w:r>
              <w:rPr>
                <w:i/>
                <w:iCs/>
              </w:rPr>
              <w:t xml:space="preserve">en </w:t>
            </w:r>
            <w:r w:rsidRPr="00010751">
              <w:t>fråga som avses i 5</w:t>
            </w:r>
            <w:r>
              <w:t> </w:t>
            </w:r>
            <w:r w:rsidRPr="00010751">
              <w:t xml:space="preserve">§ tredje stycket, </w:t>
            </w:r>
            <w:r w:rsidRPr="00010751">
              <w:rPr>
                <w:i/>
                <w:iCs/>
              </w:rPr>
              <w:t xml:space="preserve">ska </w:t>
            </w:r>
            <w:r w:rsidRPr="00010751">
              <w:t>detta anges i av</w:t>
            </w:r>
            <w:r>
              <w:softHyphen/>
            </w:r>
            <w:r w:rsidRPr="00010751">
              <w:t>talet om förhandlingsordning</w:t>
            </w:r>
            <w:r>
              <w:rPr>
                <w:i/>
                <w:iCs/>
              </w:rPr>
              <w:t>.</w:t>
            </w:r>
          </w:p>
          <w:p w14:paraId="5DAC545F" w14:textId="77777777" w:rsidR="00B64E26" w:rsidRDefault="00D32DA9" w:rsidP="000A25B8">
            <w:pPr>
              <w:pStyle w:val="Brdtextmedindrag"/>
            </w:pPr>
            <w:r w:rsidRPr="001240F2">
              <w:rPr>
                <w:i/>
                <w:iCs/>
              </w:rPr>
              <w:t>Om parterna är överens om att en skiljeman ska kunna utses enligt 23 a § för att avgöra en tvist som avses där, ska det också anges i av</w:t>
            </w:r>
            <w:r>
              <w:rPr>
                <w:i/>
                <w:iCs/>
              </w:rPr>
              <w:softHyphen/>
            </w:r>
            <w:r w:rsidRPr="001240F2">
              <w:rPr>
                <w:i/>
                <w:iCs/>
              </w:rPr>
              <w:t>talet om förhandlingsordning. Det</w:t>
            </w:r>
            <w:r>
              <w:rPr>
                <w:i/>
                <w:iCs/>
              </w:rPr>
              <w:softHyphen/>
            </w:r>
            <w:r w:rsidRPr="001240F2">
              <w:rPr>
                <w:i/>
                <w:iCs/>
              </w:rPr>
              <w:t>samma gäller villkor för att en an</w:t>
            </w:r>
            <w:r>
              <w:rPr>
                <w:i/>
                <w:iCs/>
              </w:rPr>
              <w:softHyphen/>
            </w:r>
            <w:r w:rsidRPr="001240F2">
              <w:rPr>
                <w:i/>
                <w:iCs/>
              </w:rPr>
              <w:t>sökan om en skiljeman ska få göras.</w:t>
            </w:r>
          </w:p>
        </w:tc>
      </w:tr>
      <w:tr w:rsidR="00B64E26" w14:paraId="6B6D357F" w14:textId="77777777" w:rsidTr="000A25B8">
        <w:tc>
          <w:tcPr>
            <w:tcW w:w="2500" w:type="pct"/>
            <w:shd w:val="clear" w:color="auto" w:fill="auto"/>
            <w:tcMar>
              <w:left w:w="0" w:type="dxa"/>
            </w:tcMar>
          </w:tcPr>
          <w:p w14:paraId="6E86BDD6" w14:textId="77777777" w:rsidR="00B64E26" w:rsidRPr="003B068B" w:rsidRDefault="00D32DA9" w:rsidP="000A25B8">
            <w:pPr>
              <w:pStyle w:val="Brdtextmedindrag"/>
            </w:pPr>
            <w:r w:rsidRPr="008958B6">
              <w:t xml:space="preserve">I avtal om förhandlingsordning </w:t>
            </w:r>
            <w:r w:rsidRPr="008958B6">
              <w:rPr>
                <w:i/>
                <w:iCs/>
              </w:rPr>
              <w:t>skall</w:t>
            </w:r>
            <w:r w:rsidRPr="008958B6">
              <w:t xml:space="preserve"> anges </w:t>
            </w:r>
            <w:r w:rsidRPr="00A90657">
              <w:rPr>
                <w:i/>
                <w:iCs/>
              </w:rPr>
              <w:t>den</w:t>
            </w:r>
            <w:r w:rsidRPr="008958B6">
              <w:t xml:space="preserve"> tidpunkt </w:t>
            </w:r>
            <w:r w:rsidRPr="00A90657">
              <w:rPr>
                <w:i/>
                <w:iCs/>
              </w:rPr>
              <w:t>från vilken</w:t>
            </w:r>
            <w:r w:rsidRPr="008958B6">
              <w:t xml:space="preserve"> förhandlingsordningen </w:t>
            </w:r>
            <w:r w:rsidRPr="008958B6">
              <w:rPr>
                <w:i/>
                <w:iCs/>
              </w:rPr>
              <w:t>skall</w:t>
            </w:r>
            <w:r w:rsidRPr="008958B6">
              <w:t xml:space="preserve"> tilläm</w:t>
            </w:r>
            <w:r>
              <w:softHyphen/>
            </w:r>
            <w:r w:rsidRPr="008958B6">
              <w:t xml:space="preserve">pas. </w:t>
            </w:r>
            <w:r w:rsidRPr="00A90657">
              <w:rPr>
                <w:i/>
                <w:iCs/>
              </w:rPr>
              <w:t>Har så ej skett</w:t>
            </w:r>
            <w:r w:rsidRPr="008958B6">
              <w:t xml:space="preserve"> träder den i kraft omedelbart.</w:t>
            </w:r>
          </w:p>
        </w:tc>
        <w:tc>
          <w:tcPr>
            <w:tcW w:w="2500" w:type="pct"/>
            <w:shd w:val="clear" w:color="auto" w:fill="auto"/>
            <w:tcMar>
              <w:right w:w="0" w:type="dxa"/>
            </w:tcMar>
          </w:tcPr>
          <w:p w14:paraId="422DA058" w14:textId="77777777" w:rsidR="00B64E26" w:rsidRDefault="00D32DA9" w:rsidP="000A25B8">
            <w:pPr>
              <w:pStyle w:val="Brdtextmedindrag"/>
            </w:pPr>
            <w:r>
              <w:t xml:space="preserve">I </w:t>
            </w:r>
            <w:r>
              <w:rPr>
                <w:i/>
                <w:iCs/>
              </w:rPr>
              <w:t xml:space="preserve">ett </w:t>
            </w:r>
            <w:r>
              <w:t>avtal om förhandlingsord</w:t>
            </w:r>
            <w:r>
              <w:softHyphen/>
              <w:t xml:space="preserve">ning </w:t>
            </w:r>
            <w:r w:rsidRPr="008B06F3">
              <w:rPr>
                <w:i/>
                <w:iCs/>
              </w:rPr>
              <w:t>ska</w:t>
            </w:r>
            <w:r>
              <w:t xml:space="preserve"> </w:t>
            </w:r>
            <w:r>
              <w:rPr>
                <w:i/>
                <w:iCs/>
              </w:rPr>
              <w:t xml:space="preserve">det </w:t>
            </w:r>
            <w:r>
              <w:t xml:space="preserve">anges </w:t>
            </w:r>
            <w:r w:rsidRPr="00774CB6">
              <w:rPr>
                <w:i/>
                <w:iCs/>
              </w:rPr>
              <w:t xml:space="preserve">från vilken </w:t>
            </w:r>
            <w:r>
              <w:t>tid</w:t>
            </w:r>
            <w:r>
              <w:softHyphen/>
              <w:t xml:space="preserve">punkt förhandlingsordningen </w:t>
            </w:r>
            <w:r w:rsidRPr="008B06F3">
              <w:rPr>
                <w:i/>
                <w:iCs/>
              </w:rPr>
              <w:t>ska</w:t>
            </w:r>
            <w:r>
              <w:t xml:space="preserve"> tillämpas. </w:t>
            </w:r>
            <w:r>
              <w:rPr>
                <w:i/>
                <w:iCs/>
              </w:rPr>
              <w:t xml:space="preserve">Om det </w:t>
            </w:r>
            <w:r w:rsidRPr="00EA0429">
              <w:rPr>
                <w:i/>
                <w:iCs/>
              </w:rPr>
              <w:t>inte</w:t>
            </w:r>
            <w:r>
              <w:rPr>
                <w:i/>
                <w:iCs/>
              </w:rPr>
              <w:t xml:space="preserve"> har angetts</w:t>
            </w:r>
            <w:r>
              <w:t xml:space="preserve"> </w:t>
            </w:r>
            <w:r>
              <w:rPr>
                <w:i/>
                <w:iCs/>
              </w:rPr>
              <w:t xml:space="preserve">någon tidpunkt </w:t>
            </w:r>
            <w:r>
              <w:t>träder den i kraft ome</w:t>
            </w:r>
            <w:r>
              <w:softHyphen/>
              <w:t>delbart.</w:t>
            </w:r>
          </w:p>
        </w:tc>
      </w:tr>
    </w:tbl>
    <w:p w14:paraId="57AA27B2" w14:textId="77777777" w:rsidR="00B64E26" w:rsidRDefault="00D32DA9" w:rsidP="00B64E26">
      <w:pPr>
        <w:pStyle w:val="Brdtext"/>
        <w:spacing w:before="230"/>
        <w:jc w:val="center"/>
      </w:pPr>
      <w:r>
        <w:t>15 §</w:t>
      </w:r>
    </w:p>
    <w:tbl>
      <w:tblPr>
        <w:tblW w:w="5000" w:type="pct"/>
        <w:tblCellMar>
          <w:left w:w="125" w:type="dxa"/>
          <w:right w:w="125" w:type="dxa"/>
        </w:tblCellMar>
        <w:tblLook w:val="0000" w:firstRow="0" w:lastRow="0" w:firstColumn="0" w:lastColumn="0" w:noHBand="0" w:noVBand="0"/>
      </w:tblPr>
      <w:tblGrid>
        <w:gridCol w:w="2948"/>
        <w:gridCol w:w="2949"/>
      </w:tblGrid>
      <w:tr w:rsidR="00B64E26" w14:paraId="386988B8" w14:textId="77777777" w:rsidTr="000A25B8">
        <w:tc>
          <w:tcPr>
            <w:tcW w:w="2500" w:type="pct"/>
            <w:shd w:val="clear" w:color="auto" w:fill="auto"/>
            <w:tcMar>
              <w:left w:w="0" w:type="dxa"/>
            </w:tcMar>
          </w:tcPr>
          <w:p w14:paraId="35C1BA7F" w14:textId="77777777" w:rsidR="00B64E26" w:rsidRDefault="00D32DA9" w:rsidP="000A25B8">
            <w:pPr>
              <w:pStyle w:val="Brdtextmedindrag"/>
              <w:ind w:firstLine="0"/>
            </w:pPr>
            <w:r w:rsidRPr="0003631B">
              <w:rPr>
                <w:i/>
                <w:iCs/>
              </w:rPr>
              <w:t>Part</w:t>
            </w:r>
            <w:r>
              <w:t xml:space="preserve"> som vill förhandla </w:t>
            </w:r>
            <w:r w:rsidRPr="008958B6">
              <w:rPr>
                <w:i/>
                <w:iCs/>
              </w:rPr>
              <w:t>skall</w:t>
            </w:r>
            <w:r>
              <w:t xml:space="preserve"> göra framställning </w:t>
            </w:r>
            <w:r w:rsidRPr="00F92C5B">
              <w:rPr>
                <w:i/>
              </w:rPr>
              <w:t>hos</w:t>
            </w:r>
            <w:r>
              <w:t xml:space="preserve"> motparten om </w:t>
            </w:r>
            <w:r w:rsidRPr="0003631B">
              <w:rPr>
                <w:i/>
                <w:iCs/>
              </w:rPr>
              <w:t>för</w:t>
            </w:r>
            <w:r>
              <w:rPr>
                <w:i/>
                <w:iCs/>
              </w:rPr>
              <w:softHyphen/>
            </w:r>
            <w:r w:rsidRPr="0003631B">
              <w:rPr>
                <w:i/>
                <w:iCs/>
              </w:rPr>
              <w:t>handling</w:t>
            </w:r>
            <w:r>
              <w:t>. Är både hyresvärd och fastighetsägarorganisation parter en</w:t>
            </w:r>
            <w:r>
              <w:softHyphen/>
              <w:t xml:space="preserve">ligt förhandlingsordningen, </w:t>
            </w:r>
            <w:r w:rsidRPr="008958B6">
              <w:rPr>
                <w:i/>
                <w:iCs/>
              </w:rPr>
              <w:t>skall</w:t>
            </w:r>
            <w:r>
              <w:t xml:space="preserve"> båda </w:t>
            </w:r>
            <w:r w:rsidRPr="0003631B">
              <w:rPr>
                <w:i/>
                <w:iCs/>
              </w:rPr>
              <w:t xml:space="preserve">påkalla </w:t>
            </w:r>
            <w:r>
              <w:t>förhandling och fram-ställning om förhandling från mot</w:t>
            </w:r>
            <w:r>
              <w:softHyphen/>
              <w:t>partens sida göras hos var och en av dem.</w:t>
            </w:r>
          </w:p>
          <w:p w14:paraId="641C6404" w14:textId="77777777" w:rsidR="00B64E26" w:rsidRDefault="00D32DA9" w:rsidP="000A25B8">
            <w:pPr>
              <w:pStyle w:val="Brdtextmedindrag"/>
            </w:pPr>
            <w:r w:rsidRPr="0003631B">
              <w:rPr>
                <w:i/>
                <w:iCs/>
              </w:rPr>
              <w:t>Framställning</w:t>
            </w:r>
            <w:r>
              <w:t xml:space="preserve"> om förhandling </w:t>
            </w:r>
            <w:r w:rsidRPr="00882D3F">
              <w:rPr>
                <w:i/>
                <w:iCs/>
              </w:rPr>
              <w:t>skall</w:t>
            </w:r>
            <w:r>
              <w:t xml:space="preserve"> vara skriftlig och ange den eller de frågor </w:t>
            </w:r>
            <w:r w:rsidRPr="0003631B">
              <w:rPr>
                <w:i/>
                <w:iCs/>
              </w:rPr>
              <w:t>om vilka</w:t>
            </w:r>
            <w:r>
              <w:t xml:space="preserve"> förhandling </w:t>
            </w:r>
            <w:r w:rsidRPr="0003631B">
              <w:rPr>
                <w:i/>
                <w:iCs/>
              </w:rPr>
              <w:t>påkallas</w:t>
            </w:r>
            <w:r>
              <w:t>.</w:t>
            </w:r>
          </w:p>
          <w:p w14:paraId="3035CB0A" w14:textId="77777777" w:rsidR="00B64E26" w:rsidRDefault="00926630" w:rsidP="000A25B8">
            <w:pPr>
              <w:pStyle w:val="Brdtextmedindrag"/>
            </w:pPr>
          </w:p>
          <w:p w14:paraId="1ABB1374" w14:textId="77777777" w:rsidR="00B64E26" w:rsidRDefault="00926630" w:rsidP="000A25B8">
            <w:pPr>
              <w:pStyle w:val="Brdtextmedindrag"/>
            </w:pPr>
          </w:p>
          <w:p w14:paraId="15E6144C" w14:textId="77777777" w:rsidR="00B64E26" w:rsidRDefault="00926630" w:rsidP="000A25B8">
            <w:pPr>
              <w:pStyle w:val="Brdtextmedindrag"/>
            </w:pPr>
          </w:p>
          <w:p w14:paraId="36A56234" w14:textId="77777777" w:rsidR="00B64E26" w:rsidRDefault="00D32DA9" w:rsidP="000A25B8">
            <w:pPr>
              <w:pStyle w:val="Brdtextmedindrag"/>
            </w:pPr>
            <w:r w:rsidRPr="0003631B">
              <w:rPr>
                <w:i/>
                <w:iCs/>
              </w:rPr>
              <w:t>Sammanträde</w:t>
            </w:r>
            <w:r>
              <w:t xml:space="preserve"> för förhandling </w:t>
            </w:r>
            <w:r w:rsidRPr="00882D3F">
              <w:rPr>
                <w:i/>
                <w:iCs/>
              </w:rPr>
              <w:t>skall</w:t>
            </w:r>
            <w:r>
              <w:t xml:space="preserve"> hållas inom tre veckor </w:t>
            </w:r>
            <w:r w:rsidRPr="0077394A">
              <w:rPr>
                <w:i/>
                <w:iCs/>
              </w:rPr>
              <w:t>efter</w:t>
            </w:r>
            <w:r>
              <w:t xml:space="preserve"> det att </w:t>
            </w:r>
            <w:r w:rsidRPr="0048332C">
              <w:rPr>
                <w:i/>
                <w:iCs/>
              </w:rPr>
              <w:t>förhandlingsframställning kom</w:t>
            </w:r>
            <w:r>
              <w:rPr>
                <w:i/>
                <w:iCs/>
              </w:rPr>
              <w:softHyphen/>
            </w:r>
            <w:r w:rsidRPr="0048332C">
              <w:rPr>
                <w:i/>
                <w:iCs/>
              </w:rPr>
              <w:t>mit motparten till ha</w:t>
            </w:r>
            <w:r w:rsidRPr="00882D3F">
              <w:rPr>
                <w:i/>
                <w:iCs/>
              </w:rPr>
              <w:t>nda</w:t>
            </w:r>
            <w:r>
              <w:t>.</w:t>
            </w:r>
          </w:p>
        </w:tc>
        <w:tc>
          <w:tcPr>
            <w:tcW w:w="2500" w:type="pct"/>
            <w:shd w:val="clear" w:color="auto" w:fill="auto"/>
            <w:tcMar>
              <w:right w:w="0" w:type="dxa"/>
            </w:tcMar>
          </w:tcPr>
          <w:p w14:paraId="01B54062" w14:textId="77777777" w:rsidR="00B64E26" w:rsidRDefault="00D32DA9" w:rsidP="000A25B8">
            <w:pPr>
              <w:pStyle w:val="Brdtextmedindrag"/>
              <w:ind w:firstLine="0"/>
            </w:pPr>
            <w:bookmarkStart w:id="84" w:name="_Hlk100066402"/>
            <w:r w:rsidRPr="00EA0429">
              <w:rPr>
                <w:i/>
                <w:iCs/>
              </w:rPr>
              <w:t>En part</w:t>
            </w:r>
            <w:r>
              <w:t xml:space="preserve"> som vill förhandla </w:t>
            </w:r>
            <w:r w:rsidRPr="00882D3F">
              <w:rPr>
                <w:i/>
                <w:iCs/>
              </w:rPr>
              <w:t>ska</w:t>
            </w:r>
            <w:r>
              <w:t xml:space="preserve"> göra </w:t>
            </w:r>
            <w:r>
              <w:rPr>
                <w:i/>
                <w:iCs/>
              </w:rPr>
              <w:t xml:space="preserve">en </w:t>
            </w:r>
            <w:r>
              <w:t xml:space="preserve">framställning </w:t>
            </w:r>
            <w:r w:rsidRPr="00F92C5B">
              <w:rPr>
                <w:i/>
              </w:rPr>
              <w:t>till</w:t>
            </w:r>
            <w:r>
              <w:t xml:space="preserve"> motparten om </w:t>
            </w:r>
            <w:r w:rsidRPr="0003631B">
              <w:rPr>
                <w:i/>
                <w:iCs/>
              </w:rPr>
              <w:t>det</w:t>
            </w:r>
            <w:r>
              <w:t xml:space="preserve">. Är både </w:t>
            </w:r>
            <w:r>
              <w:rPr>
                <w:i/>
                <w:iCs/>
              </w:rPr>
              <w:t xml:space="preserve">en </w:t>
            </w:r>
            <w:r>
              <w:t xml:space="preserve">hyresvärd och </w:t>
            </w:r>
            <w:r>
              <w:rPr>
                <w:i/>
                <w:iCs/>
              </w:rPr>
              <w:t xml:space="preserve">en </w:t>
            </w:r>
            <w:r>
              <w:t>fastighetsägarorganisation parter en</w:t>
            </w:r>
            <w:r>
              <w:softHyphen/>
              <w:t xml:space="preserve">ligt förhandlingsordningen, </w:t>
            </w:r>
            <w:r w:rsidRPr="00882D3F">
              <w:rPr>
                <w:i/>
                <w:iCs/>
              </w:rPr>
              <w:t>ska</w:t>
            </w:r>
            <w:r>
              <w:t xml:space="preserve"> båda </w:t>
            </w:r>
            <w:r>
              <w:rPr>
                <w:i/>
                <w:iCs/>
              </w:rPr>
              <w:t>begära</w:t>
            </w:r>
            <w:r>
              <w:t xml:space="preserve"> förhandling och </w:t>
            </w:r>
            <w:r>
              <w:rPr>
                <w:i/>
                <w:iCs/>
              </w:rPr>
              <w:t xml:space="preserve">en </w:t>
            </w:r>
            <w:r>
              <w:t xml:space="preserve">framställning om förhandling från motpartens sida göras </w:t>
            </w:r>
            <w:r w:rsidRPr="00F92C5B">
              <w:rPr>
                <w:i/>
              </w:rPr>
              <w:t>till</w:t>
            </w:r>
            <w:r>
              <w:t xml:space="preserve"> var och en av dem.</w:t>
            </w:r>
          </w:p>
          <w:bookmarkEnd w:id="84"/>
          <w:p w14:paraId="21739AC3" w14:textId="77777777" w:rsidR="00B64E26" w:rsidRPr="00882D3F" w:rsidRDefault="00D32DA9" w:rsidP="000A25B8">
            <w:pPr>
              <w:pStyle w:val="Brdtextmedindrag"/>
              <w:rPr>
                <w:i/>
                <w:iCs/>
              </w:rPr>
            </w:pPr>
            <w:r>
              <w:rPr>
                <w:i/>
                <w:iCs/>
              </w:rPr>
              <w:t>En f</w:t>
            </w:r>
            <w:r w:rsidRPr="00EA0429">
              <w:rPr>
                <w:i/>
                <w:iCs/>
              </w:rPr>
              <w:t xml:space="preserve">ramställning </w:t>
            </w:r>
            <w:r>
              <w:t xml:space="preserve">om förhandling </w:t>
            </w:r>
            <w:r w:rsidRPr="00882D3F">
              <w:rPr>
                <w:i/>
                <w:iCs/>
              </w:rPr>
              <w:t xml:space="preserve">ska </w:t>
            </w:r>
            <w:r>
              <w:t xml:space="preserve">vara skriftlig och innehålla den eller de frågor </w:t>
            </w:r>
            <w:r w:rsidRPr="00EA0429">
              <w:rPr>
                <w:i/>
                <w:iCs/>
              </w:rPr>
              <w:t>som det begärs</w:t>
            </w:r>
            <w:r>
              <w:t xml:space="preserve"> för</w:t>
            </w:r>
            <w:r>
              <w:softHyphen/>
              <w:t xml:space="preserve">handling </w:t>
            </w:r>
            <w:r w:rsidRPr="00EA0429">
              <w:rPr>
                <w:i/>
                <w:iCs/>
              </w:rPr>
              <w:t>om</w:t>
            </w:r>
            <w:r>
              <w:t xml:space="preserve">. </w:t>
            </w:r>
            <w:r w:rsidRPr="00882D3F">
              <w:rPr>
                <w:i/>
                <w:iCs/>
              </w:rPr>
              <w:t>Den ska också inne</w:t>
            </w:r>
            <w:r>
              <w:rPr>
                <w:i/>
                <w:iCs/>
              </w:rPr>
              <w:softHyphen/>
            </w:r>
            <w:r w:rsidRPr="00882D3F">
              <w:rPr>
                <w:i/>
                <w:iCs/>
              </w:rPr>
              <w:t>hålla förslag på tidpunkter och plats för sammanträde för förhand</w:t>
            </w:r>
            <w:r>
              <w:rPr>
                <w:i/>
                <w:iCs/>
              </w:rPr>
              <w:softHyphen/>
            </w:r>
            <w:r w:rsidRPr="00882D3F">
              <w:rPr>
                <w:i/>
                <w:iCs/>
              </w:rPr>
              <w:t>ling.</w:t>
            </w:r>
          </w:p>
          <w:p w14:paraId="6B04F64B" w14:textId="77777777" w:rsidR="00B64E26" w:rsidRDefault="00D32DA9" w:rsidP="000A25B8">
            <w:pPr>
              <w:pStyle w:val="Brdtextmedindrag"/>
            </w:pPr>
            <w:r>
              <w:rPr>
                <w:i/>
                <w:iCs/>
              </w:rPr>
              <w:t xml:space="preserve">Ett </w:t>
            </w:r>
            <w:r w:rsidRPr="00F92C5B">
              <w:rPr>
                <w:i/>
                <w:iCs/>
              </w:rPr>
              <w:t>förhandlingssammanträde</w:t>
            </w:r>
            <w:r>
              <w:t xml:space="preserve"> </w:t>
            </w:r>
            <w:r w:rsidRPr="00882D3F">
              <w:rPr>
                <w:i/>
                <w:iCs/>
              </w:rPr>
              <w:t>ska</w:t>
            </w:r>
            <w:r>
              <w:t xml:space="preserve"> hållas inom tre veckor </w:t>
            </w:r>
            <w:r>
              <w:rPr>
                <w:i/>
                <w:iCs/>
              </w:rPr>
              <w:t>från</w:t>
            </w:r>
            <w:r>
              <w:t xml:space="preserve"> det att </w:t>
            </w:r>
            <w:r w:rsidRPr="00850A05">
              <w:rPr>
                <w:i/>
                <w:iCs/>
              </w:rPr>
              <w:t xml:space="preserve">motparten </w:t>
            </w:r>
            <w:r>
              <w:rPr>
                <w:i/>
                <w:iCs/>
              </w:rPr>
              <w:t>fått</w:t>
            </w:r>
            <w:r w:rsidRPr="00850A05">
              <w:rPr>
                <w:i/>
                <w:iCs/>
              </w:rPr>
              <w:t xml:space="preserve"> del av</w:t>
            </w:r>
            <w:r>
              <w:t xml:space="preserve"> </w:t>
            </w:r>
            <w:r w:rsidRPr="00EA0429">
              <w:rPr>
                <w:i/>
                <w:iCs/>
              </w:rPr>
              <w:t>för</w:t>
            </w:r>
            <w:r>
              <w:rPr>
                <w:i/>
                <w:iCs/>
              </w:rPr>
              <w:softHyphen/>
            </w:r>
            <w:r w:rsidRPr="00EA0429">
              <w:rPr>
                <w:i/>
                <w:iCs/>
              </w:rPr>
              <w:t>hand</w:t>
            </w:r>
            <w:r>
              <w:rPr>
                <w:i/>
                <w:iCs/>
              </w:rPr>
              <w:softHyphen/>
            </w:r>
            <w:r w:rsidRPr="00EA0429">
              <w:rPr>
                <w:i/>
                <w:iCs/>
              </w:rPr>
              <w:t>lingsframställningen</w:t>
            </w:r>
            <w:r>
              <w:t>.</w:t>
            </w:r>
          </w:p>
        </w:tc>
      </w:tr>
      <w:tr w:rsidR="00B64E26" w14:paraId="2B38340C" w14:textId="77777777" w:rsidTr="000A25B8">
        <w:tc>
          <w:tcPr>
            <w:tcW w:w="2500" w:type="pct"/>
            <w:shd w:val="clear" w:color="auto" w:fill="auto"/>
            <w:tcMar>
              <w:left w:w="0" w:type="dxa"/>
            </w:tcMar>
          </w:tcPr>
          <w:p w14:paraId="43AEBCDB" w14:textId="77777777" w:rsidR="00B64E26" w:rsidRPr="003262F6" w:rsidRDefault="00D32DA9" w:rsidP="000A25B8">
            <w:pPr>
              <w:pStyle w:val="Brdtextmedindrag"/>
            </w:pPr>
            <w:r w:rsidRPr="0048332C">
              <w:rPr>
                <w:i/>
                <w:iCs/>
              </w:rPr>
              <w:t>Avvikelse</w:t>
            </w:r>
            <w:r w:rsidRPr="008958B6">
              <w:t xml:space="preserve"> från </w:t>
            </w:r>
            <w:r w:rsidRPr="001B6CE4">
              <w:rPr>
                <w:i/>
                <w:iCs/>
              </w:rPr>
              <w:t>föreskrifterna</w:t>
            </w:r>
            <w:r w:rsidRPr="008958B6">
              <w:t xml:space="preserve"> i denna paragraf </w:t>
            </w:r>
            <w:r w:rsidRPr="001B6CE4">
              <w:rPr>
                <w:i/>
                <w:iCs/>
              </w:rPr>
              <w:t>får göras</w:t>
            </w:r>
            <w:r w:rsidRPr="008958B6">
              <w:t xml:space="preserve"> genom skriftligt avtal.</w:t>
            </w:r>
          </w:p>
        </w:tc>
        <w:tc>
          <w:tcPr>
            <w:tcW w:w="2500" w:type="pct"/>
            <w:shd w:val="clear" w:color="auto" w:fill="auto"/>
            <w:tcMar>
              <w:right w:w="0" w:type="dxa"/>
            </w:tcMar>
          </w:tcPr>
          <w:p w14:paraId="218FF860" w14:textId="77777777" w:rsidR="00B64E26" w:rsidRPr="003262F6" w:rsidRDefault="00D32DA9" w:rsidP="000A25B8">
            <w:pPr>
              <w:pStyle w:val="Brdtextmedindrag"/>
            </w:pPr>
            <w:bookmarkStart w:id="85" w:name="_Hlk100066301"/>
            <w:r w:rsidRPr="001B6CE4">
              <w:rPr>
                <w:i/>
                <w:iCs/>
              </w:rPr>
              <w:t>Parterna får avvika</w:t>
            </w:r>
            <w:r w:rsidRPr="008958B6">
              <w:t xml:space="preserve"> från </w:t>
            </w:r>
            <w:r>
              <w:rPr>
                <w:i/>
                <w:iCs/>
              </w:rPr>
              <w:t>be</w:t>
            </w:r>
            <w:r>
              <w:rPr>
                <w:i/>
                <w:iCs/>
              </w:rPr>
              <w:softHyphen/>
              <w:t>stäm</w:t>
            </w:r>
            <w:r>
              <w:rPr>
                <w:i/>
                <w:iCs/>
              </w:rPr>
              <w:softHyphen/>
              <w:t xml:space="preserve">melserna </w:t>
            </w:r>
            <w:r w:rsidRPr="0048332C">
              <w:t xml:space="preserve">i </w:t>
            </w:r>
            <w:r w:rsidRPr="008958B6">
              <w:t>denna paragraf genom skriftligt avtal.</w:t>
            </w:r>
            <w:bookmarkEnd w:id="85"/>
          </w:p>
        </w:tc>
      </w:tr>
    </w:tbl>
    <w:p w14:paraId="26317A8A" w14:textId="77777777" w:rsidR="00B64E26" w:rsidRDefault="00926630" w:rsidP="00B64E26">
      <w:pPr>
        <w:pStyle w:val="Brdtext"/>
        <w:jc w:val="center"/>
      </w:pPr>
    </w:p>
    <w:p w14:paraId="5336D33A" w14:textId="77777777" w:rsidR="00B64E26" w:rsidRDefault="00D32DA9" w:rsidP="00B64E26">
      <w:pPr>
        <w:pStyle w:val="Brdtext"/>
        <w:jc w:val="center"/>
      </w:pPr>
      <w:r>
        <w:t>18 §</w:t>
      </w:r>
    </w:p>
    <w:tbl>
      <w:tblPr>
        <w:tblW w:w="5000" w:type="pct"/>
        <w:tblCellMar>
          <w:left w:w="125" w:type="dxa"/>
          <w:right w:w="125" w:type="dxa"/>
        </w:tblCellMar>
        <w:tblLook w:val="0000" w:firstRow="0" w:lastRow="0" w:firstColumn="0" w:lastColumn="0" w:noHBand="0" w:noVBand="0"/>
      </w:tblPr>
      <w:tblGrid>
        <w:gridCol w:w="2948"/>
        <w:gridCol w:w="2949"/>
      </w:tblGrid>
      <w:tr w:rsidR="00B64E26" w14:paraId="04A75E22" w14:textId="77777777" w:rsidTr="000A25B8">
        <w:tc>
          <w:tcPr>
            <w:tcW w:w="2500" w:type="pct"/>
            <w:shd w:val="clear" w:color="auto" w:fill="auto"/>
            <w:tcMar>
              <w:left w:w="0" w:type="dxa"/>
            </w:tcMar>
          </w:tcPr>
          <w:p w14:paraId="795242C4" w14:textId="77777777" w:rsidR="00B64E26" w:rsidRDefault="00D32DA9" w:rsidP="000A25B8">
            <w:pPr>
              <w:pStyle w:val="Brdtextmedindrag"/>
              <w:ind w:firstLine="0"/>
            </w:pPr>
            <w:r>
              <w:t xml:space="preserve">Om parterna </w:t>
            </w:r>
            <w:r w:rsidRPr="00133F25">
              <w:rPr>
                <w:i/>
                <w:iCs/>
              </w:rPr>
              <w:t>ej</w:t>
            </w:r>
            <w:r>
              <w:t xml:space="preserve"> enas om annat</w:t>
            </w:r>
            <w:r w:rsidRPr="00875EB1">
              <w:rPr>
                <w:i/>
                <w:iCs/>
              </w:rPr>
              <w:t>,</w:t>
            </w:r>
            <w:r>
              <w:t xml:space="preserve"> </w:t>
            </w:r>
            <w:r w:rsidRPr="00133F25">
              <w:rPr>
                <w:i/>
                <w:iCs/>
              </w:rPr>
              <w:t>skall</w:t>
            </w:r>
            <w:r>
              <w:t xml:space="preserve"> förhandling anses avslutad, när part som har full</w:t>
            </w:r>
            <w:r>
              <w:softHyphen/>
              <w:t>gjort sin förhandlings</w:t>
            </w:r>
            <w:r>
              <w:softHyphen/>
              <w:t xml:space="preserve">skyldighet enligt 16 § första stycket har </w:t>
            </w:r>
            <w:r w:rsidRPr="00133F25">
              <w:rPr>
                <w:i/>
                <w:iCs/>
              </w:rPr>
              <w:t>givit</w:t>
            </w:r>
            <w:r>
              <w:t xml:space="preserve"> motparten skriftligt besked om att </w:t>
            </w:r>
            <w:r w:rsidRPr="00133F25">
              <w:rPr>
                <w:i/>
                <w:iCs/>
              </w:rPr>
              <w:t>han</w:t>
            </w:r>
            <w:r>
              <w:t xml:space="preserve"> frånträder förhand</w:t>
            </w:r>
            <w:r>
              <w:softHyphen/>
              <w:t>ling</w:t>
            </w:r>
            <w:r>
              <w:softHyphen/>
              <w:t>en.</w:t>
            </w:r>
          </w:p>
          <w:p w14:paraId="63D84C37" w14:textId="77777777" w:rsidR="00B64E26" w:rsidRDefault="00926630" w:rsidP="000A25B8">
            <w:pPr>
              <w:pStyle w:val="Brdtextmedindrag"/>
              <w:ind w:firstLine="0"/>
            </w:pPr>
          </w:p>
          <w:p w14:paraId="7BF0D349" w14:textId="77777777" w:rsidR="00B64E26" w:rsidRDefault="00926630" w:rsidP="000A25B8">
            <w:pPr>
              <w:pStyle w:val="Brdtextmedindrag"/>
              <w:ind w:firstLine="0"/>
            </w:pPr>
          </w:p>
          <w:p w14:paraId="60E69AA4" w14:textId="77777777" w:rsidR="00B64E26" w:rsidRDefault="00926630" w:rsidP="000A25B8">
            <w:pPr>
              <w:pStyle w:val="Brdtextmedindrag"/>
              <w:ind w:firstLine="0"/>
            </w:pPr>
          </w:p>
          <w:p w14:paraId="09C780FD" w14:textId="77777777" w:rsidR="00B64E26" w:rsidRDefault="00926630" w:rsidP="000A25B8">
            <w:pPr>
              <w:pStyle w:val="Brdtextmedindrag"/>
              <w:ind w:firstLine="0"/>
            </w:pPr>
          </w:p>
          <w:p w14:paraId="45AC239B" w14:textId="77777777" w:rsidR="00B64E26" w:rsidRDefault="00926630" w:rsidP="000A25B8">
            <w:pPr>
              <w:pStyle w:val="Brdtextmedindrag"/>
              <w:ind w:firstLine="0"/>
            </w:pPr>
          </w:p>
          <w:p w14:paraId="77DEC5E6" w14:textId="77777777" w:rsidR="00B64E26" w:rsidRDefault="00926630" w:rsidP="000A25B8">
            <w:pPr>
              <w:pStyle w:val="Brdtextmedindrag"/>
              <w:ind w:firstLine="0"/>
            </w:pPr>
          </w:p>
          <w:p w14:paraId="385B0B88" w14:textId="77777777" w:rsidR="00B64E26" w:rsidRDefault="00926630" w:rsidP="000A25B8">
            <w:pPr>
              <w:pStyle w:val="Brdtextmedindrag"/>
              <w:ind w:firstLine="0"/>
            </w:pPr>
          </w:p>
          <w:p w14:paraId="17D6275E" w14:textId="77777777" w:rsidR="00B64E26" w:rsidRDefault="00926630" w:rsidP="000A25B8">
            <w:pPr>
              <w:pStyle w:val="Brdtextmedindrag"/>
              <w:ind w:firstLine="0"/>
            </w:pPr>
          </w:p>
          <w:p w14:paraId="0DB0F527" w14:textId="77777777" w:rsidR="00B64E26" w:rsidRDefault="00926630" w:rsidP="000A25B8">
            <w:pPr>
              <w:pStyle w:val="Brdtextmedindrag"/>
              <w:ind w:firstLine="0"/>
            </w:pPr>
          </w:p>
          <w:p w14:paraId="58B98EE4" w14:textId="77777777" w:rsidR="00B64E26" w:rsidRDefault="00926630" w:rsidP="000A25B8">
            <w:pPr>
              <w:pStyle w:val="Brdtextmedindrag"/>
              <w:ind w:firstLine="0"/>
            </w:pPr>
          </w:p>
          <w:p w14:paraId="61ABA3BB" w14:textId="77777777" w:rsidR="00B64E26" w:rsidRDefault="00D32DA9" w:rsidP="000A25B8">
            <w:pPr>
              <w:pStyle w:val="Brdtextmedindrag"/>
            </w:pPr>
            <w:r>
              <w:t>Har förhandling om en fråga av</w:t>
            </w:r>
            <w:r>
              <w:softHyphen/>
              <w:t>slutats utan att överenskom</w:t>
            </w:r>
            <w:r>
              <w:softHyphen/>
              <w:t xml:space="preserve">melse träffats och begär part </w:t>
            </w:r>
            <w:r w:rsidRPr="00D06CDB">
              <w:rPr>
                <w:iCs/>
              </w:rPr>
              <w:t>att</w:t>
            </w:r>
            <w:r>
              <w:t xml:space="preserve"> </w:t>
            </w:r>
            <w:r w:rsidRPr="00D06CDB">
              <w:rPr>
                <w:i/>
                <w:iCs/>
              </w:rPr>
              <w:t>för</w:t>
            </w:r>
            <w:r w:rsidRPr="00D06CDB">
              <w:rPr>
                <w:i/>
                <w:iCs/>
              </w:rPr>
              <w:softHyphen/>
              <w:t>hand</w:t>
            </w:r>
            <w:r w:rsidRPr="00D06CDB">
              <w:rPr>
                <w:i/>
                <w:iCs/>
              </w:rPr>
              <w:softHyphen/>
              <w:t xml:space="preserve">ling </w:t>
            </w:r>
            <w:r>
              <w:t xml:space="preserve">om samma fråga </w:t>
            </w:r>
            <w:r w:rsidRPr="00133F25">
              <w:rPr>
                <w:i/>
                <w:iCs/>
              </w:rPr>
              <w:t>skall</w:t>
            </w:r>
            <w:r>
              <w:t xml:space="preserve"> </w:t>
            </w:r>
            <w:r w:rsidRPr="00D06CDB">
              <w:t>åter</w:t>
            </w:r>
            <w:r w:rsidRPr="00D06CDB">
              <w:softHyphen/>
              <w:t>upp</w:t>
            </w:r>
            <w:r>
              <w:softHyphen/>
            </w:r>
            <w:r w:rsidRPr="00D06CDB">
              <w:t>tas</w:t>
            </w:r>
            <w:r>
              <w:t>, är motparten inte skyl</w:t>
            </w:r>
            <w:r>
              <w:softHyphen/>
              <w:t xml:space="preserve">dig att </w:t>
            </w:r>
            <w:r w:rsidRPr="00FD7CFF">
              <w:rPr>
                <w:i/>
                <w:iCs/>
              </w:rPr>
              <w:t>träda i för</w:t>
            </w:r>
            <w:r w:rsidRPr="00FD7CFF">
              <w:rPr>
                <w:i/>
                <w:iCs/>
              </w:rPr>
              <w:softHyphen/>
              <w:t>handling</w:t>
            </w:r>
            <w:r>
              <w:t xml:space="preserve"> </w:t>
            </w:r>
            <w:r w:rsidRPr="00D06CDB">
              <w:rPr>
                <w:iCs/>
              </w:rPr>
              <w:t>på grund av denna framställning</w:t>
            </w:r>
            <w:r>
              <w:t>.</w:t>
            </w:r>
          </w:p>
        </w:tc>
        <w:tc>
          <w:tcPr>
            <w:tcW w:w="2500" w:type="pct"/>
            <w:shd w:val="clear" w:color="auto" w:fill="auto"/>
            <w:tcMar>
              <w:right w:w="0" w:type="dxa"/>
            </w:tcMar>
          </w:tcPr>
          <w:p w14:paraId="10B53426" w14:textId="77777777" w:rsidR="00B64E26" w:rsidRDefault="00D32DA9" w:rsidP="000A25B8">
            <w:pPr>
              <w:pStyle w:val="Brdtextmedindrag"/>
              <w:ind w:firstLine="0"/>
            </w:pPr>
            <w:r w:rsidRPr="00875EB1">
              <w:t xml:space="preserve">Om parterna </w:t>
            </w:r>
            <w:r w:rsidRPr="00875EB1">
              <w:rPr>
                <w:i/>
                <w:iCs/>
              </w:rPr>
              <w:t>inte</w:t>
            </w:r>
            <w:r w:rsidRPr="00875EB1">
              <w:t xml:space="preserve"> enas om </w:t>
            </w:r>
            <w:r w:rsidRPr="00875EB1">
              <w:rPr>
                <w:i/>
                <w:iCs/>
              </w:rPr>
              <w:t>något</w:t>
            </w:r>
            <w:r w:rsidRPr="00875EB1">
              <w:t xml:space="preserve"> annat </w:t>
            </w:r>
            <w:r w:rsidRPr="00875EB1">
              <w:rPr>
                <w:i/>
                <w:iCs/>
              </w:rPr>
              <w:t>ska</w:t>
            </w:r>
            <w:r w:rsidRPr="00875EB1">
              <w:t xml:space="preserve"> </w:t>
            </w:r>
            <w:r w:rsidRPr="00875EB1">
              <w:rPr>
                <w:i/>
                <w:iCs/>
              </w:rPr>
              <w:t xml:space="preserve">en </w:t>
            </w:r>
            <w:r w:rsidRPr="00875EB1">
              <w:t>förhandling anses av</w:t>
            </w:r>
            <w:r>
              <w:softHyphen/>
            </w:r>
            <w:r w:rsidRPr="00875EB1">
              <w:t xml:space="preserve">slutad när </w:t>
            </w:r>
            <w:r w:rsidRPr="00875EB1">
              <w:rPr>
                <w:i/>
                <w:iCs/>
              </w:rPr>
              <w:t xml:space="preserve">en </w:t>
            </w:r>
            <w:r w:rsidRPr="00875EB1">
              <w:t>part</w:t>
            </w:r>
            <w:r w:rsidRPr="00875EB1">
              <w:rPr>
                <w:i/>
                <w:iCs/>
              </w:rPr>
              <w:t>,</w:t>
            </w:r>
            <w:r w:rsidRPr="00875EB1">
              <w:t xml:space="preserve"> som har fullgjort sin förhandlingsskyldighet enligt 16 § första stycket</w:t>
            </w:r>
            <w:r w:rsidRPr="00875EB1">
              <w:rPr>
                <w:i/>
                <w:iCs/>
              </w:rPr>
              <w:t>,</w:t>
            </w:r>
            <w:r w:rsidRPr="00875EB1">
              <w:t xml:space="preserve"> har </w:t>
            </w:r>
            <w:r w:rsidRPr="00875EB1">
              <w:rPr>
                <w:i/>
                <w:iCs/>
              </w:rPr>
              <w:t>gett</w:t>
            </w:r>
            <w:r w:rsidRPr="00875EB1">
              <w:t xml:space="preserve"> mot</w:t>
            </w:r>
            <w:r>
              <w:softHyphen/>
            </w:r>
            <w:r w:rsidRPr="00875EB1">
              <w:t>par</w:t>
            </w:r>
            <w:r>
              <w:softHyphen/>
            </w:r>
            <w:r w:rsidRPr="00875EB1">
              <w:t xml:space="preserve">ten </w:t>
            </w:r>
            <w:r w:rsidRPr="00875EB1">
              <w:rPr>
                <w:i/>
                <w:iCs/>
              </w:rPr>
              <w:t xml:space="preserve">ett </w:t>
            </w:r>
            <w:r w:rsidRPr="00875EB1">
              <w:t xml:space="preserve">skriftligt besked om att </w:t>
            </w:r>
            <w:r w:rsidRPr="00875EB1">
              <w:rPr>
                <w:i/>
                <w:iCs/>
              </w:rPr>
              <w:t>par</w:t>
            </w:r>
            <w:r>
              <w:rPr>
                <w:i/>
                <w:iCs/>
              </w:rPr>
              <w:softHyphen/>
            </w:r>
            <w:r w:rsidRPr="00875EB1">
              <w:rPr>
                <w:i/>
                <w:iCs/>
              </w:rPr>
              <w:t>ten</w:t>
            </w:r>
            <w:r w:rsidRPr="00875EB1">
              <w:t xml:space="preserve"> frånträder f</w:t>
            </w:r>
            <w:r>
              <w:t>ö</w:t>
            </w:r>
            <w:r w:rsidRPr="00875EB1">
              <w:t>rhandlingen.</w:t>
            </w:r>
          </w:p>
          <w:p w14:paraId="129E48E9" w14:textId="77777777" w:rsidR="00B64E26" w:rsidRDefault="00D32DA9" w:rsidP="000A25B8">
            <w:pPr>
              <w:pStyle w:val="Brdtextmedindrag"/>
              <w:rPr>
                <w:i/>
                <w:iCs/>
              </w:rPr>
            </w:pPr>
            <w:bookmarkStart w:id="86" w:name="_Hlk103171615"/>
            <w:r w:rsidRPr="006F26D4">
              <w:rPr>
                <w:i/>
              </w:rPr>
              <w:t>En förhandling ska dock inte an</w:t>
            </w:r>
            <w:r>
              <w:rPr>
                <w:i/>
              </w:rPr>
              <w:softHyphen/>
            </w:r>
            <w:r w:rsidRPr="006F26D4">
              <w:rPr>
                <w:i/>
              </w:rPr>
              <w:t>ses avslutad</w:t>
            </w:r>
            <w:r>
              <w:rPr>
                <w:i/>
                <w:iCs/>
              </w:rPr>
              <w:t xml:space="preserve"> om ett sådant besked lämnas </w:t>
            </w:r>
            <w:r w:rsidRPr="00875EB1">
              <w:rPr>
                <w:i/>
                <w:iCs/>
              </w:rPr>
              <w:t>under den tid som</w:t>
            </w:r>
          </w:p>
          <w:bookmarkEnd w:id="86"/>
          <w:p w14:paraId="5D5FC179" w14:textId="77777777" w:rsidR="00B64E26" w:rsidRDefault="00D32DA9" w:rsidP="000A25B8">
            <w:pPr>
              <w:pStyle w:val="Brdtextmedindrag"/>
              <w:rPr>
                <w:i/>
                <w:iCs/>
              </w:rPr>
            </w:pPr>
            <w:r>
              <w:rPr>
                <w:i/>
                <w:iCs/>
              </w:rPr>
              <w:t>1. </w:t>
            </w:r>
            <w:r w:rsidRPr="00875EB1">
              <w:rPr>
                <w:i/>
                <w:iCs/>
              </w:rPr>
              <w:t>parterna har möjlighet att an</w:t>
            </w:r>
            <w:r>
              <w:rPr>
                <w:i/>
                <w:iCs/>
              </w:rPr>
              <w:softHyphen/>
            </w:r>
            <w:r w:rsidRPr="00875EB1">
              <w:rPr>
                <w:i/>
                <w:iCs/>
              </w:rPr>
              <w:t>söka om att en skiljeman ska ut</w:t>
            </w:r>
            <w:r>
              <w:rPr>
                <w:i/>
                <w:iCs/>
              </w:rPr>
              <w:softHyphen/>
            </w:r>
            <w:r w:rsidRPr="00875EB1">
              <w:rPr>
                <w:i/>
                <w:iCs/>
              </w:rPr>
              <w:t>ses enligt 23 a §</w:t>
            </w:r>
            <w:r>
              <w:rPr>
                <w:i/>
                <w:iCs/>
              </w:rPr>
              <w:t>,</w:t>
            </w:r>
            <w:r w:rsidRPr="00875EB1">
              <w:rPr>
                <w:i/>
                <w:iCs/>
              </w:rPr>
              <w:t xml:space="preserve"> </w:t>
            </w:r>
          </w:p>
          <w:p w14:paraId="3D8E2CF4" w14:textId="77777777" w:rsidR="00B64E26" w:rsidRDefault="00D32DA9" w:rsidP="000A25B8">
            <w:pPr>
              <w:pStyle w:val="Brdtextmedindrag"/>
              <w:rPr>
                <w:i/>
                <w:iCs/>
              </w:rPr>
            </w:pPr>
            <w:r>
              <w:rPr>
                <w:i/>
                <w:iCs/>
              </w:rPr>
              <w:t>2. </w:t>
            </w:r>
            <w:r w:rsidRPr="00875EB1">
              <w:rPr>
                <w:i/>
                <w:iCs/>
              </w:rPr>
              <w:t>hyresnämnden</w:t>
            </w:r>
            <w:r>
              <w:rPr>
                <w:i/>
                <w:iCs/>
              </w:rPr>
              <w:t>s</w:t>
            </w:r>
            <w:r w:rsidRPr="00875EB1">
              <w:rPr>
                <w:i/>
                <w:iCs/>
              </w:rPr>
              <w:t xml:space="preserve"> handlägg</w:t>
            </w:r>
            <w:r>
              <w:rPr>
                <w:i/>
                <w:iCs/>
              </w:rPr>
              <w:t>ning</w:t>
            </w:r>
            <w:r w:rsidRPr="00875EB1">
              <w:rPr>
                <w:i/>
                <w:iCs/>
              </w:rPr>
              <w:t xml:space="preserve"> </w:t>
            </w:r>
            <w:r>
              <w:rPr>
                <w:i/>
                <w:iCs/>
              </w:rPr>
              <w:t xml:space="preserve">av </w:t>
            </w:r>
            <w:r w:rsidRPr="00875EB1">
              <w:rPr>
                <w:i/>
                <w:iCs/>
              </w:rPr>
              <w:t>ärende</w:t>
            </w:r>
            <w:r>
              <w:rPr>
                <w:i/>
                <w:iCs/>
              </w:rPr>
              <w:t>t pågår,</w:t>
            </w:r>
            <w:r w:rsidRPr="00875EB1">
              <w:rPr>
                <w:i/>
                <w:iCs/>
              </w:rPr>
              <w:t xml:space="preserve"> </w:t>
            </w:r>
          </w:p>
          <w:p w14:paraId="125F58FF" w14:textId="77777777" w:rsidR="00B64E26" w:rsidRPr="00875EB1" w:rsidRDefault="00D32DA9" w:rsidP="000A25B8">
            <w:pPr>
              <w:pStyle w:val="Brdtextmedindrag"/>
              <w:rPr>
                <w:i/>
                <w:iCs/>
              </w:rPr>
            </w:pPr>
            <w:r>
              <w:rPr>
                <w:i/>
                <w:iCs/>
              </w:rPr>
              <w:t>3. </w:t>
            </w:r>
            <w:r w:rsidRPr="00875EB1">
              <w:rPr>
                <w:i/>
                <w:iCs/>
              </w:rPr>
              <w:t>skiljemannen utför sitt upp</w:t>
            </w:r>
            <w:r>
              <w:rPr>
                <w:i/>
                <w:iCs/>
              </w:rPr>
              <w:softHyphen/>
            </w:r>
            <w:r w:rsidRPr="00875EB1">
              <w:rPr>
                <w:i/>
                <w:iCs/>
              </w:rPr>
              <w:t>drag.</w:t>
            </w:r>
          </w:p>
          <w:p w14:paraId="6EE5E5A2" w14:textId="77777777" w:rsidR="00B64E26" w:rsidRDefault="00D32DA9" w:rsidP="000A25B8">
            <w:pPr>
              <w:pStyle w:val="Brdtextmedindrag"/>
            </w:pPr>
            <w:bookmarkStart w:id="87" w:name="_Hlk102384443"/>
            <w:r w:rsidRPr="00875EB1">
              <w:t xml:space="preserve">Har </w:t>
            </w:r>
            <w:r w:rsidRPr="00875EB1">
              <w:rPr>
                <w:i/>
                <w:iCs/>
              </w:rPr>
              <w:t>en</w:t>
            </w:r>
            <w:r w:rsidRPr="00875EB1">
              <w:rPr>
                <w:i/>
              </w:rPr>
              <w:t xml:space="preserve"> </w:t>
            </w:r>
            <w:r w:rsidRPr="00875EB1">
              <w:t>förhandling om en fråga av</w:t>
            </w:r>
            <w:r>
              <w:softHyphen/>
            </w:r>
            <w:r w:rsidRPr="00875EB1">
              <w:t xml:space="preserve">slutats utan att </w:t>
            </w:r>
            <w:r w:rsidRPr="00875EB1">
              <w:rPr>
                <w:i/>
                <w:iCs/>
              </w:rPr>
              <w:t xml:space="preserve">en </w:t>
            </w:r>
            <w:r w:rsidRPr="00875EB1">
              <w:t>överens</w:t>
            </w:r>
            <w:r>
              <w:softHyphen/>
            </w:r>
            <w:r w:rsidRPr="00875EB1">
              <w:t>kom</w:t>
            </w:r>
            <w:r>
              <w:softHyphen/>
            </w:r>
            <w:r w:rsidRPr="00875EB1">
              <w:t xml:space="preserve">melse </w:t>
            </w:r>
            <w:r w:rsidRPr="00875EB1">
              <w:rPr>
                <w:i/>
                <w:iCs/>
              </w:rPr>
              <w:t>har</w:t>
            </w:r>
            <w:r w:rsidRPr="00875EB1">
              <w:t xml:space="preserve"> träffats och begär </w:t>
            </w:r>
            <w:r w:rsidRPr="00875EB1">
              <w:rPr>
                <w:i/>
                <w:iCs/>
              </w:rPr>
              <w:t>en</w:t>
            </w:r>
            <w:r w:rsidRPr="00875EB1">
              <w:t xml:space="preserve"> part </w:t>
            </w:r>
            <w:r w:rsidRPr="00875EB1" w:rsidDel="00C713B9">
              <w:t xml:space="preserve">att </w:t>
            </w:r>
            <w:r w:rsidRPr="00C3431A">
              <w:rPr>
                <w:i/>
                <w:iCs/>
              </w:rPr>
              <w:t>förhandlingen</w:t>
            </w:r>
            <w:r w:rsidRPr="00875EB1">
              <w:t xml:space="preserve"> </w:t>
            </w:r>
            <w:r w:rsidRPr="00875EB1">
              <w:rPr>
                <w:i/>
                <w:iCs/>
              </w:rPr>
              <w:t>ska</w:t>
            </w:r>
            <w:r w:rsidRPr="00875EB1">
              <w:t xml:space="preserve"> åter</w:t>
            </w:r>
            <w:r>
              <w:softHyphen/>
            </w:r>
            <w:r w:rsidRPr="00875EB1">
              <w:t xml:space="preserve">upptas, är motparten inte skyldig att </w:t>
            </w:r>
            <w:r w:rsidRPr="00875EB1">
              <w:rPr>
                <w:i/>
                <w:iCs/>
              </w:rPr>
              <w:t>för</w:t>
            </w:r>
            <w:r>
              <w:rPr>
                <w:i/>
                <w:iCs/>
              </w:rPr>
              <w:softHyphen/>
            </w:r>
            <w:r w:rsidRPr="00875EB1">
              <w:rPr>
                <w:i/>
                <w:iCs/>
              </w:rPr>
              <w:t>hand</w:t>
            </w:r>
            <w:r>
              <w:rPr>
                <w:i/>
                <w:iCs/>
              </w:rPr>
              <w:softHyphen/>
            </w:r>
            <w:r w:rsidRPr="00875EB1">
              <w:rPr>
                <w:i/>
                <w:iCs/>
              </w:rPr>
              <w:t>l</w:t>
            </w:r>
            <w:r>
              <w:rPr>
                <w:i/>
                <w:iCs/>
              </w:rPr>
              <w:t xml:space="preserve">a </w:t>
            </w:r>
            <w:r w:rsidRPr="00875EB1">
              <w:t>på grund av denna fram</w:t>
            </w:r>
            <w:r>
              <w:softHyphen/>
            </w:r>
            <w:r w:rsidRPr="00875EB1">
              <w:t>ställning.</w:t>
            </w:r>
            <w:bookmarkEnd w:id="87"/>
          </w:p>
        </w:tc>
      </w:tr>
      <w:tr w:rsidR="00B64E26" w14:paraId="57E9879B" w14:textId="77777777" w:rsidTr="000A25B8">
        <w:tblPrEx>
          <w:tblLook w:val="0600" w:firstRow="0" w:lastRow="0" w:firstColumn="0" w:lastColumn="0" w:noHBand="1" w:noVBand="1"/>
        </w:tblPrEx>
        <w:tc>
          <w:tcPr>
            <w:tcW w:w="2500" w:type="pct"/>
            <w:shd w:val="clear" w:color="auto" w:fill="auto"/>
            <w:tcMar>
              <w:left w:w="0" w:type="dxa"/>
            </w:tcMar>
          </w:tcPr>
          <w:p w14:paraId="23D2EF95" w14:textId="77777777" w:rsidR="00B64E26" w:rsidRDefault="00926630" w:rsidP="000A25B8">
            <w:pPr>
              <w:pStyle w:val="Brdtextmedindrag"/>
            </w:pPr>
          </w:p>
        </w:tc>
        <w:tc>
          <w:tcPr>
            <w:tcW w:w="2500" w:type="pct"/>
            <w:shd w:val="clear" w:color="auto" w:fill="auto"/>
            <w:tcMar>
              <w:right w:w="0" w:type="dxa"/>
            </w:tcMar>
          </w:tcPr>
          <w:p w14:paraId="6E3DE791" w14:textId="77777777" w:rsidR="00B64E26" w:rsidRPr="003262F6" w:rsidRDefault="00D32DA9" w:rsidP="000A25B8">
            <w:pPr>
              <w:pStyle w:val="Rubrik4utannumrering"/>
              <w:rPr>
                <w:i/>
                <w:iCs/>
              </w:rPr>
            </w:pPr>
            <w:r w:rsidRPr="003262F6">
              <w:rPr>
                <w:i/>
                <w:iCs/>
              </w:rPr>
              <w:t>Sär</w:t>
            </w:r>
            <w:r>
              <w:rPr>
                <w:i/>
                <w:iCs/>
              </w:rPr>
              <w:t>s</w:t>
            </w:r>
            <w:r w:rsidRPr="003262F6">
              <w:rPr>
                <w:i/>
                <w:iCs/>
              </w:rPr>
              <w:t>kild skiljeman</w:t>
            </w:r>
          </w:p>
        </w:tc>
      </w:tr>
      <w:tr w:rsidR="00B64E26" w14:paraId="7BABE357" w14:textId="77777777" w:rsidTr="000A25B8">
        <w:tblPrEx>
          <w:tblLook w:val="0600" w:firstRow="0" w:lastRow="0" w:firstColumn="0" w:lastColumn="0" w:noHBand="1" w:noVBand="1"/>
        </w:tblPrEx>
        <w:tc>
          <w:tcPr>
            <w:tcW w:w="2500" w:type="pct"/>
            <w:shd w:val="clear" w:color="auto" w:fill="auto"/>
            <w:tcMar>
              <w:left w:w="0" w:type="dxa"/>
            </w:tcMar>
          </w:tcPr>
          <w:p w14:paraId="35042EBC" w14:textId="77777777" w:rsidR="00B64E26" w:rsidRDefault="00926630" w:rsidP="000A25B8">
            <w:pPr>
              <w:pStyle w:val="Brdtextmedindrag"/>
            </w:pPr>
          </w:p>
        </w:tc>
        <w:tc>
          <w:tcPr>
            <w:tcW w:w="2500" w:type="pct"/>
            <w:shd w:val="clear" w:color="auto" w:fill="auto"/>
            <w:tcMar>
              <w:right w:w="0" w:type="dxa"/>
            </w:tcMar>
          </w:tcPr>
          <w:p w14:paraId="7C81AB93" w14:textId="77777777" w:rsidR="00B64E26" w:rsidRDefault="00D32DA9" w:rsidP="000A25B8">
            <w:pPr>
              <w:pStyle w:val="Brdtext"/>
              <w:rPr>
                <w:i/>
              </w:rPr>
            </w:pPr>
            <w:r>
              <w:rPr>
                <w:i/>
              </w:rPr>
              <w:t xml:space="preserve">23 a </w:t>
            </w:r>
            <w:r w:rsidRPr="00574282">
              <w:rPr>
                <w:i/>
              </w:rPr>
              <w:t>§</w:t>
            </w:r>
          </w:p>
          <w:p w14:paraId="15A018F8" w14:textId="77777777" w:rsidR="00B64E26" w:rsidRPr="00F74B33" w:rsidRDefault="00D32DA9" w:rsidP="000A25B8">
            <w:pPr>
              <w:pStyle w:val="Brdtext"/>
              <w:rPr>
                <w:i/>
                <w:iCs/>
              </w:rPr>
            </w:pPr>
            <w:r w:rsidRPr="00305554">
              <w:rPr>
                <w:i/>
                <w:iCs/>
              </w:rPr>
              <w:t xml:space="preserve">Om parterna har avtalat </w:t>
            </w:r>
            <w:r>
              <w:rPr>
                <w:i/>
                <w:iCs/>
              </w:rPr>
              <w:t xml:space="preserve">om </w:t>
            </w:r>
            <w:r w:rsidRPr="00305554">
              <w:rPr>
                <w:i/>
                <w:iCs/>
              </w:rPr>
              <w:t>att en tvist om ändring av hyran med hän</w:t>
            </w:r>
            <w:r>
              <w:rPr>
                <w:i/>
                <w:iCs/>
              </w:rPr>
              <w:softHyphen/>
            </w:r>
            <w:r w:rsidRPr="00305554">
              <w:rPr>
                <w:i/>
                <w:iCs/>
              </w:rPr>
              <w:t>syn till den ekonomiska utveck</w:t>
            </w:r>
            <w:r>
              <w:rPr>
                <w:i/>
                <w:iCs/>
              </w:rPr>
              <w:softHyphen/>
            </w:r>
            <w:r w:rsidRPr="00305554">
              <w:rPr>
                <w:i/>
                <w:iCs/>
              </w:rPr>
              <w:t>ling</w:t>
            </w:r>
            <w:r>
              <w:rPr>
                <w:i/>
                <w:iCs/>
              </w:rPr>
              <w:softHyphen/>
            </w:r>
            <w:r w:rsidRPr="00305554">
              <w:rPr>
                <w:i/>
                <w:iCs/>
              </w:rPr>
              <w:t>en på orten får avgöras av en sär</w:t>
            </w:r>
            <w:r>
              <w:rPr>
                <w:i/>
                <w:iCs/>
              </w:rPr>
              <w:softHyphen/>
            </w:r>
            <w:r w:rsidRPr="00305554">
              <w:rPr>
                <w:i/>
                <w:iCs/>
              </w:rPr>
              <w:t>skild skiljeman, ska hyres</w:t>
            </w:r>
            <w:r>
              <w:rPr>
                <w:i/>
                <w:iCs/>
              </w:rPr>
              <w:softHyphen/>
            </w:r>
            <w:r w:rsidRPr="00305554">
              <w:rPr>
                <w:i/>
                <w:iCs/>
              </w:rPr>
              <w:t>nämn</w:t>
            </w:r>
            <w:r>
              <w:rPr>
                <w:i/>
                <w:iCs/>
              </w:rPr>
              <w:softHyphen/>
            </w:r>
            <w:r w:rsidRPr="00305554">
              <w:rPr>
                <w:i/>
                <w:iCs/>
              </w:rPr>
              <w:t>den på ansökan av en part utse en skilje</w:t>
            </w:r>
            <w:r>
              <w:rPr>
                <w:i/>
                <w:iCs/>
              </w:rPr>
              <w:softHyphen/>
            </w:r>
            <w:r w:rsidRPr="00305554">
              <w:rPr>
                <w:i/>
                <w:iCs/>
              </w:rPr>
              <w:t>man</w:t>
            </w:r>
            <w:r>
              <w:rPr>
                <w:i/>
                <w:iCs/>
              </w:rPr>
              <w:t>.</w:t>
            </w:r>
          </w:p>
          <w:p w14:paraId="39EAB198" w14:textId="3ACCC872" w:rsidR="00B64E26" w:rsidRDefault="00D32DA9" w:rsidP="000A25B8">
            <w:pPr>
              <w:pStyle w:val="Brdtextmedindrag"/>
            </w:pPr>
            <w:r w:rsidRPr="00305554">
              <w:rPr>
                <w:i/>
                <w:iCs/>
              </w:rPr>
              <w:t xml:space="preserve">En </w:t>
            </w:r>
            <w:r w:rsidRPr="00180552">
              <w:rPr>
                <w:i/>
                <w:iCs/>
              </w:rPr>
              <w:t>ansökan</w:t>
            </w:r>
            <w:r w:rsidRPr="00180552" w:rsidDel="00C01679">
              <w:rPr>
                <w:i/>
                <w:iCs/>
              </w:rPr>
              <w:t xml:space="preserve"> </w:t>
            </w:r>
            <w:r>
              <w:rPr>
                <w:i/>
                <w:iCs/>
              </w:rPr>
              <w:t>ska</w:t>
            </w:r>
            <w:r w:rsidRPr="00180552">
              <w:rPr>
                <w:i/>
                <w:iCs/>
              </w:rPr>
              <w:t xml:space="preserve"> ges in till hyres</w:t>
            </w:r>
            <w:r>
              <w:rPr>
                <w:i/>
                <w:iCs/>
              </w:rPr>
              <w:softHyphen/>
            </w:r>
            <w:r w:rsidRPr="00180552">
              <w:rPr>
                <w:i/>
                <w:iCs/>
              </w:rPr>
              <w:t>nämn</w:t>
            </w:r>
            <w:r>
              <w:rPr>
                <w:i/>
                <w:iCs/>
              </w:rPr>
              <w:softHyphen/>
            </w:r>
            <w:r w:rsidRPr="00180552">
              <w:rPr>
                <w:i/>
                <w:iCs/>
              </w:rPr>
              <w:t>den tidigast tre och senast fyra månader efter det att</w:t>
            </w:r>
            <w:r>
              <w:rPr>
                <w:i/>
                <w:iCs/>
              </w:rPr>
              <w:t xml:space="preserve"> mot</w:t>
            </w:r>
            <w:r>
              <w:rPr>
                <w:i/>
                <w:iCs/>
              </w:rPr>
              <w:softHyphen/>
              <w:t>par</w:t>
            </w:r>
            <w:r>
              <w:rPr>
                <w:i/>
                <w:iCs/>
              </w:rPr>
              <w:softHyphen/>
              <w:t>ten fått del av</w:t>
            </w:r>
            <w:r w:rsidRPr="00180552">
              <w:rPr>
                <w:i/>
                <w:iCs/>
              </w:rPr>
              <w:t xml:space="preserve"> förhandlings</w:t>
            </w:r>
            <w:r>
              <w:rPr>
                <w:i/>
                <w:iCs/>
              </w:rPr>
              <w:softHyphen/>
            </w:r>
            <w:r w:rsidRPr="00180552">
              <w:rPr>
                <w:i/>
                <w:iCs/>
              </w:rPr>
              <w:t>fram</w:t>
            </w:r>
            <w:r>
              <w:rPr>
                <w:i/>
                <w:iCs/>
              </w:rPr>
              <w:softHyphen/>
            </w:r>
            <w:r w:rsidRPr="00180552">
              <w:rPr>
                <w:i/>
                <w:iCs/>
              </w:rPr>
              <w:t>ställ</w:t>
            </w:r>
            <w:r>
              <w:rPr>
                <w:i/>
                <w:iCs/>
              </w:rPr>
              <w:softHyphen/>
            </w:r>
            <w:r w:rsidRPr="00180552">
              <w:rPr>
                <w:i/>
                <w:iCs/>
              </w:rPr>
              <w:t>ningen, om parterna inte har kommit överens</w:t>
            </w:r>
            <w:r w:rsidRPr="00305554">
              <w:rPr>
                <w:i/>
                <w:iCs/>
              </w:rPr>
              <w:t xml:space="preserve"> om något annat. En ansökan </w:t>
            </w:r>
            <w:r>
              <w:rPr>
                <w:i/>
                <w:iCs/>
              </w:rPr>
              <w:t xml:space="preserve">får göras trots att det inte gått tre månader </w:t>
            </w:r>
            <w:r w:rsidRPr="00305554">
              <w:rPr>
                <w:i/>
                <w:iCs/>
              </w:rPr>
              <w:t>om det har upp</w:t>
            </w:r>
            <w:r>
              <w:rPr>
                <w:i/>
                <w:iCs/>
              </w:rPr>
              <w:softHyphen/>
            </w:r>
            <w:r w:rsidRPr="00305554">
              <w:rPr>
                <w:i/>
                <w:iCs/>
              </w:rPr>
              <w:t xml:space="preserve">stått </w:t>
            </w:r>
            <w:r>
              <w:rPr>
                <w:i/>
                <w:iCs/>
              </w:rPr>
              <w:t xml:space="preserve">något </w:t>
            </w:r>
            <w:r w:rsidRPr="00305554">
              <w:rPr>
                <w:i/>
                <w:iCs/>
              </w:rPr>
              <w:t>hinder mot för</w:t>
            </w:r>
            <w:r>
              <w:rPr>
                <w:i/>
                <w:iCs/>
              </w:rPr>
              <w:softHyphen/>
            </w:r>
            <w:r w:rsidRPr="00305554">
              <w:rPr>
                <w:i/>
                <w:iCs/>
              </w:rPr>
              <w:t>hand</w:t>
            </w:r>
            <w:r>
              <w:rPr>
                <w:i/>
                <w:iCs/>
              </w:rPr>
              <w:softHyphen/>
            </w:r>
            <w:r w:rsidRPr="00305554">
              <w:rPr>
                <w:i/>
                <w:iCs/>
              </w:rPr>
              <w:t>ling</w:t>
            </w:r>
            <w:r>
              <w:rPr>
                <w:i/>
                <w:iCs/>
              </w:rPr>
              <w:t>en</w:t>
            </w:r>
            <w:r w:rsidRPr="00305554">
              <w:rPr>
                <w:i/>
                <w:iCs/>
              </w:rPr>
              <w:t xml:space="preserve"> som har berott på mot</w:t>
            </w:r>
            <w:r>
              <w:rPr>
                <w:i/>
                <w:iCs/>
              </w:rPr>
              <w:softHyphen/>
            </w:r>
            <w:r w:rsidRPr="00305554">
              <w:rPr>
                <w:i/>
                <w:iCs/>
              </w:rPr>
              <w:t>par</w:t>
            </w:r>
            <w:r>
              <w:rPr>
                <w:i/>
                <w:iCs/>
              </w:rPr>
              <w:softHyphen/>
            </w:r>
            <w:r w:rsidRPr="00305554">
              <w:rPr>
                <w:i/>
                <w:iCs/>
              </w:rPr>
              <w:t>ten.</w:t>
            </w:r>
          </w:p>
        </w:tc>
      </w:tr>
    </w:tbl>
    <w:p w14:paraId="0C3D799E" w14:textId="77777777" w:rsidR="00B64E26" w:rsidRDefault="00926630" w:rsidP="00B64E2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B64E26" w14:paraId="58DDF8FE" w14:textId="77777777" w:rsidTr="000A25B8">
        <w:tc>
          <w:tcPr>
            <w:tcW w:w="2500" w:type="pct"/>
            <w:shd w:val="clear" w:color="auto" w:fill="auto"/>
            <w:tcMar>
              <w:left w:w="0" w:type="dxa"/>
            </w:tcMar>
          </w:tcPr>
          <w:p w14:paraId="2D6F635D" w14:textId="77777777" w:rsidR="00B64E26" w:rsidRDefault="00926630" w:rsidP="000A25B8">
            <w:pPr>
              <w:pStyle w:val="Brdtextmedindrag"/>
            </w:pPr>
          </w:p>
        </w:tc>
        <w:tc>
          <w:tcPr>
            <w:tcW w:w="2500" w:type="pct"/>
            <w:shd w:val="clear" w:color="auto" w:fill="auto"/>
            <w:tcMar>
              <w:right w:w="0" w:type="dxa"/>
            </w:tcMar>
          </w:tcPr>
          <w:p w14:paraId="2543ACC5" w14:textId="77777777" w:rsidR="00B64E26" w:rsidRPr="00F32308" w:rsidRDefault="00D32DA9" w:rsidP="000A25B8">
            <w:pPr>
              <w:pStyle w:val="Brdtext"/>
              <w:rPr>
                <w:i/>
              </w:rPr>
            </w:pPr>
            <w:r w:rsidRPr="00F32308">
              <w:rPr>
                <w:i/>
              </w:rPr>
              <w:t>23 b §</w:t>
            </w:r>
          </w:p>
          <w:p w14:paraId="3047CE12" w14:textId="77777777" w:rsidR="00B64E26" w:rsidRPr="009A0257" w:rsidRDefault="00D32DA9" w:rsidP="000A25B8">
            <w:pPr>
              <w:pStyle w:val="Brdtextmedindrag"/>
              <w:ind w:firstLine="0"/>
              <w:rPr>
                <w:i/>
                <w:iCs/>
              </w:rPr>
            </w:pPr>
            <w:r w:rsidRPr="009A0257">
              <w:rPr>
                <w:i/>
                <w:iCs/>
              </w:rPr>
              <w:t xml:space="preserve">Den som utses till skiljeman ska vara </w:t>
            </w:r>
            <w:r>
              <w:rPr>
                <w:i/>
                <w:iCs/>
              </w:rPr>
              <w:t xml:space="preserve">opartisk, oberoende och i öv-rigt </w:t>
            </w:r>
            <w:r w:rsidRPr="009A0257">
              <w:rPr>
                <w:i/>
                <w:iCs/>
              </w:rPr>
              <w:t xml:space="preserve">lämplig för uppdraget. </w:t>
            </w:r>
          </w:p>
          <w:p w14:paraId="4DB94D79" w14:textId="77777777" w:rsidR="00B64E26" w:rsidRDefault="00D32DA9" w:rsidP="000A25B8">
            <w:pPr>
              <w:pStyle w:val="Brdtextmedindrag"/>
            </w:pPr>
            <w:r>
              <w:rPr>
                <w:i/>
                <w:iCs/>
              </w:rPr>
              <w:t>E</w:t>
            </w:r>
            <w:r w:rsidRPr="009A0257">
              <w:rPr>
                <w:i/>
                <w:iCs/>
              </w:rPr>
              <w:t xml:space="preserve">n skiljeman </w:t>
            </w:r>
            <w:r>
              <w:rPr>
                <w:i/>
                <w:iCs/>
              </w:rPr>
              <w:t>som inte är lämplig eller av någon annan orsak bör skilj</w:t>
            </w:r>
            <w:r>
              <w:rPr>
                <w:i/>
                <w:iCs/>
              </w:rPr>
              <w:softHyphen/>
              <w:t xml:space="preserve">as från uppdraget </w:t>
            </w:r>
            <w:r w:rsidRPr="009A0257">
              <w:rPr>
                <w:i/>
                <w:iCs/>
              </w:rPr>
              <w:t>ska</w:t>
            </w:r>
            <w:r>
              <w:rPr>
                <w:i/>
                <w:iCs/>
              </w:rPr>
              <w:t>,</w:t>
            </w:r>
            <w:r w:rsidRPr="009A0257">
              <w:rPr>
                <w:i/>
                <w:iCs/>
              </w:rPr>
              <w:t xml:space="preserve"> </w:t>
            </w:r>
            <w:r>
              <w:rPr>
                <w:i/>
                <w:iCs/>
              </w:rPr>
              <w:t>på an</w:t>
            </w:r>
            <w:r>
              <w:rPr>
                <w:i/>
                <w:iCs/>
              </w:rPr>
              <w:softHyphen/>
              <w:t>sökan av en part eller skilje</w:t>
            </w:r>
            <w:r>
              <w:rPr>
                <w:i/>
                <w:iCs/>
              </w:rPr>
              <w:softHyphen/>
              <w:t>man</w:t>
            </w:r>
            <w:r>
              <w:rPr>
                <w:i/>
                <w:iCs/>
              </w:rPr>
              <w:softHyphen/>
              <w:t xml:space="preserve">nen, </w:t>
            </w:r>
            <w:r w:rsidRPr="009A0257">
              <w:rPr>
                <w:i/>
                <w:iCs/>
              </w:rPr>
              <w:t>entlediga</w:t>
            </w:r>
            <w:r>
              <w:rPr>
                <w:i/>
                <w:iCs/>
              </w:rPr>
              <w:t>s av hyres</w:t>
            </w:r>
            <w:r>
              <w:rPr>
                <w:i/>
                <w:iCs/>
              </w:rPr>
              <w:softHyphen/>
              <w:t>nämn</w:t>
            </w:r>
            <w:r>
              <w:rPr>
                <w:i/>
                <w:iCs/>
              </w:rPr>
              <w:softHyphen/>
              <w:t>den.</w:t>
            </w:r>
            <w:r w:rsidRPr="009A0257">
              <w:rPr>
                <w:i/>
                <w:iCs/>
              </w:rPr>
              <w:t xml:space="preserve"> </w:t>
            </w:r>
            <w:r>
              <w:rPr>
                <w:i/>
                <w:iCs/>
              </w:rPr>
              <w:t xml:space="preserve">Nämnden ska i så fall </w:t>
            </w:r>
            <w:r w:rsidRPr="009A0257">
              <w:rPr>
                <w:i/>
                <w:iCs/>
              </w:rPr>
              <w:t>utse en annan skiljeman.</w:t>
            </w:r>
          </w:p>
        </w:tc>
      </w:tr>
    </w:tbl>
    <w:p w14:paraId="56A6008A" w14:textId="77777777" w:rsidR="00B64E26" w:rsidRDefault="00926630" w:rsidP="00B64E26">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B64E26" w14:paraId="27A408A0" w14:textId="77777777" w:rsidTr="000A25B8">
        <w:tc>
          <w:tcPr>
            <w:tcW w:w="2500" w:type="pct"/>
            <w:shd w:val="clear" w:color="auto" w:fill="auto"/>
            <w:tcMar>
              <w:left w:w="0" w:type="dxa"/>
            </w:tcMar>
          </w:tcPr>
          <w:p w14:paraId="396F86EC" w14:textId="77777777" w:rsidR="00B64E26" w:rsidRDefault="00926630" w:rsidP="000A25B8">
            <w:pPr>
              <w:pStyle w:val="Brdtextmedindrag"/>
            </w:pPr>
          </w:p>
        </w:tc>
        <w:tc>
          <w:tcPr>
            <w:tcW w:w="2500" w:type="pct"/>
            <w:shd w:val="clear" w:color="auto" w:fill="auto"/>
            <w:tcMar>
              <w:right w:w="0" w:type="dxa"/>
            </w:tcMar>
          </w:tcPr>
          <w:p w14:paraId="0697EEF1" w14:textId="77777777" w:rsidR="00B64E26" w:rsidRDefault="00D32DA9" w:rsidP="000A25B8">
            <w:pPr>
              <w:pStyle w:val="Brdtext"/>
              <w:rPr>
                <w:i/>
              </w:rPr>
            </w:pPr>
            <w:r>
              <w:rPr>
                <w:i/>
              </w:rPr>
              <w:t xml:space="preserve">23 c </w:t>
            </w:r>
            <w:r w:rsidRPr="00574282">
              <w:rPr>
                <w:i/>
              </w:rPr>
              <w:t>§</w:t>
            </w:r>
          </w:p>
          <w:p w14:paraId="0DB659E9" w14:textId="77777777" w:rsidR="00B64E26" w:rsidRPr="005C60D0" w:rsidRDefault="00D32DA9" w:rsidP="000A25B8">
            <w:pPr>
              <w:pStyle w:val="Brdtextmedindrag"/>
              <w:ind w:firstLine="0"/>
              <w:rPr>
                <w:i/>
                <w:iCs/>
              </w:rPr>
            </w:pPr>
            <w:r>
              <w:rPr>
                <w:i/>
                <w:iCs/>
              </w:rPr>
              <w:t>När</w:t>
            </w:r>
            <w:r w:rsidRPr="00FB163A">
              <w:rPr>
                <w:i/>
                <w:iCs/>
              </w:rPr>
              <w:t xml:space="preserve"> skiljemannen handlägg</w:t>
            </w:r>
            <w:r>
              <w:rPr>
                <w:i/>
                <w:iCs/>
              </w:rPr>
              <w:t>er</w:t>
            </w:r>
            <w:r w:rsidRPr="00FB163A">
              <w:rPr>
                <w:i/>
                <w:iCs/>
              </w:rPr>
              <w:t xml:space="preserve"> tvis</w:t>
            </w:r>
            <w:r>
              <w:rPr>
                <w:i/>
                <w:iCs/>
              </w:rPr>
              <w:softHyphen/>
            </w:r>
            <w:r w:rsidRPr="00FB163A">
              <w:rPr>
                <w:i/>
                <w:iCs/>
              </w:rPr>
              <w:t>ten gäller lagen (20</w:t>
            </w:r>
            <w:r>
              <w:rPr>
                <w:i/>
                <w:iCs/>
              </w:rPr>
              <w:t>22</w:t>
            </w:r>
            <w:r w:rsidRPr="00FB163A">
              <w:rPr>
                <w:i/>
                <w:iCs/>
              </w:rPr>
              <w:t>:</w:t>
            </w:r>
            <w:r>
              <w:rPr>
                <w:i/>
                <w:iCs/>
              </w:rPr>
              <w:t>000</w:t>
            </w:r>
            <w:r w:rsidRPr="00FB163A">
              <w:rPr>
                <w:i/>
                <w:iCs/>
              </w:rPr>
              <w:t xml:space="preserve">) om </w:t>
            </w:r>
            <w:r>
              <w:rPr>
                <w:i/>
                <w:iCs/>
              </w:rPr>
              <w:t>tvist</w:t>
            </w:r>
            <w:r>
              <w:rPr>
                <w:i/>
                <w:iCs/>
              </w:rPr>
              <w:softHyphen/>
              <w:t>lösning i</w:t>
            </w:r>
            <w:r w:rsidRPr="00FB163A">
              <w:rPr>
                <w:i/>
                <w:iCs/>
              </w:rPr>
              <w:t xml:space="preserve"> vissa kollektiva hyres</w:t>
            </w:r>
            <w:r>
              <w:rPr>
                <w:i/>
                <w:iCs/>
              </w:rPr>
              <w:softHyphen/>
              <w:t>förhandlingar</w:t>
            </w:r>
            <w:r w:rsidRPr="00FB163A">
              <w:rPr>
                <w:i/>
                <w:iCs/>
              </w:rPr>
              <w:t>.</w:t>
            </w:r>
          </w:p>
        </w:tc>
      </w:tr>
    </w:tbl>
    <w:p w14:paraId="5AEBB8D1" w14:textId="77777777" w:rsidR="00B64E26" w:rsidRDefault="00926630" w:rsidP="00B64E26">
      <w:pPr>
        <w:pStyle w:val="Brdtext"/>
        <w:jc w:val="center"/>
      </w:pPr>
    </w:p>
    <w:p w14:paraId="201E09D6" w14:textId="77777777" w:rsidR="00B64E26" w:rsidRDefault="00D32DA9" w:rsidP="00B64E26">
      <w:pPr>
        <w:pStyle w:val="Brdtext"/>
        <w:jc w:val="center"/>
      </w:pPr>
      <w:r>
        <w:t>27 §</w:t>
      </w:r>
    </w:p>
    <w:tbl>
      <w:tblPr>
        <w:tblW w:w="5000" w:type="pct"/>
        <w:tblCellMar>
          <w:left w:w="125" w:type="dxa"/>
          <w:right w:w="125" w:type="dxa"/>
        </w:tblCellMar>
        <w:tblLook w:val="0000" w:firstRow="0" w:lastRow="0" w:firstColumn="0" w:lastColumn="0" w:noHBand="0" w:noVBand="0"/>
      </w:tblPr>
      <w:tblGrid>
        <w:gridCol w:w="2948"/>
        <w:gridCol w:w="2949"/>
      </w:tblGrid>
      <w:tr w:rsidR="00B64E26" w14:paraId="483572E6" w14:textId="77777777" w:rsidTr="000A25B8">
        <w:tc>
          <w:tcPr>
            <w:tcW w:w="2500" w:type="pct"/>
            <w:shd w:val="clear" w:color="auto" w:fill="auto"/>
            <w:tcMar>
              <w:left w:w="0" w:type="dxa"/>
            </w:tcMar>
          </w:tcPr>
          <w:p w14:paraId="3B6C1D66" w14:textId="7860101A" w:rsidR="00B64E26" w:rsidRPr="005C14DF" w:rsidRDefault="00D32DA9" w:rsidP="000A25B8">
            <w:pPr>
              <w:pStyle w:val="Brdtextmedindrag"/>
              <w:ind w:firstLine="0"/>
            </w:pPr>
            <w:r w:rsidRPr="005C14DF">
              <w:rPr>
                <w:i/>
                <w:iCs/>
              </w:rPr>
              <w:t>Underlåter</w:t>
            </w:r>
            <w:r w:rsidRPr="005C14DF">
              <w:t xml:space="preserve"> part, </w:t>
            </w:r>
            <w:r w:rsidRPr="005C14DF">
              <w:rPr>
                <w:i/>
                <w:iCs/>
              </w:rPr>
              <w:t>sedan</w:t>
            </w:r>
            <w:r w:rsidRPr="005C14DF">
              <w:t xml:space="preserve"> motparten </w:t>
            </w:r>
            <w:r w:rsidRPr="005302FC">
              <w:rPr>
                <w:i/>
                <w:iCs/>
              </w:rPr>
              <w:t>i behörig ordning</w:t>
            </w:r>
            <w:r w:rsidRPr="005C14DF">
              <w:t xml:space="preserve"> har </w:t>
            </w:r>
            <w:r w:rsidRPr="00820711">
              <w:rPr>
                <w:i/>
                <w:iCs/>
              </w:rPr>
              <w:t>påkallat</w:t>
            </w:r>
            <w:r w:rsidRPr="005C14DF">
              <w:t xml:space="preserve"> för</w:t>
            </w:r>
            <w:r>
              <w:softHyphen/>
            </w:r>
            <w:r w:rsidRPr="005C14DF">
              <w:t xml:space="preserve">handling, </w:t>
            </w:r>
            <w:r w:rsidRPr="005C14DF">
              <w:rPr>
                <w:i/>
                <w:iCs/>
              </w:rPr>
              <w:t>att fullgöra</w:t>
            </w:r>
            <w:r w:rsidRPr="005C14DF">
              <w:t xml:space="preserve"> </w:t>
            </w:r>
            <w:r w:rsidRPr="005C14DF">
              <w:rPr>
                <w:spacing w:val="-4"/>
              </w:rPr>
              <w:t>sin förhand</w:t>
            </w:r>
            <w:r w:rsidRPr="005C14DF">
              <w:rPr>
                <w:spacing w:val="-4"/>
              </w:rPr>
              <w:softHyphen/>
              <w:t>lings</w:t>
            </w:r>
            <w:r>
              <w:rPr>
                <w:spacing w:val="-4"/>
              </w:rPr>
              <w:softHyphen/>
            </w:r>
            <w:r w:rsidRPr="005C14DF">
              <w:rPr>
                <w:spacing w:val="-4"/>
              </w:rPr>
              <w:t>skyldighet enligt</w:t>
            </w:r>
            <w:r w:rsidRPr="005C14DF">
              <w:t xml:space="preserve"> 16</w:t>
            </w:r>
            <w:r>
              <w:t> </w:t>
            </w:r>
            <w:r w:rsidRPr="005C14DF">
              <w:t xml:space="preserve">§ första stycket eller enligt </w:t>
            </w:r>
            <w:r w:rsidRPr="002B589E">
              <w:rPr>
                <w:i/>
                <w:iCs/>
              </w:rPr>
              <w:t>föreskrift</w:t>
            </w:r>
            <w:r w:rsidRPr="005C14DF">
              <w:t xml:space="preserve"> i för</w:t>
            </w:r>
            <w:r>
              <w:softHyphen/>
            </w:r>
            <w:r w:rsidRPr="005C14DF">
              <w:t>handlingsordning</w:t>
            </w:r>
            <w:r w:rsidRPr="005C14DF">
              <w:rPr>
                <w:i/>
                <w:iCs/>
              </w:rPr>
              <w:t xml:space="preserve">, </w:t>
            </w:r>
            <w:r w:rsidRPr="00161266">
              <w:rPr>
                <w:i/>
                <w:iCs/>
              </w:rPr>
              <w:t>är han</w:t>
            </w:r>
            <w:r w:rsidRPr="00D15802">
              <w:rPr>
                <w:i/>
                <w:iCs/>
              </w:rPr>
              <w:t xml:space="preserve"> skyldig att ersätta motparten skada som </w:t>
            </w:r>
            <w:r w:rsidRPr="00161266">
              <w:rPr>
                <w:i/>
                <w:iCs/>
              </w:rPr>
              <w:t>har uppstått</w:t>
            </w:r>
            <w:r w:rsidRPr="00D15802">
              <w:rPr>
                <w:i/>
                <w:iCs/>
              </w:rPr>
              <w:t xml:space="preserve"> till följd av </w:t>
            </w:r>
            <w:r w:rsidRPr="00161266">
              <w:rPr>
                <w:i/>
                <w:iCs/>
              </w:rPr>
              <w:t>hans</w:t>
            </w:r>
            <w:r w:rsidRPr="005C14DF">
              <w:t xml:space="preserve"> </w:t>
            </w:r>
            <w:r w:rsidRPr="005C14DF">
              <w:rPr>
                <w:i/>
                <w:iCs/>
              </w:rPr>
              <w:t>un</w:t>
            </w:r>
            <w:r>
              <w:rPr>
                <w:i/>
                <w:iCs/>
              </w:rPr>
              <w:softHyphen/>
            </w:r>
            <w:r w:rsidRPr="005C14DF">
              <w:rPr>
                <w:i/>
                <w:iCs/>
              </w:rPr>
              <w:t>der</w:t>
            </w:r>
            <w:r>
              <w:rPr>
                <w:i/>
                <w:iCs/>
              </w:rPr>
              <w:softHyphen/>
            </w:r>
            <w:r w:rsidRPr="005C14DF">
              <w:rPr>
                <w:i/>
                <w:iCs/>
              </w:rPr>
              <w:t>låtenhet.</w:t>
            </w:r>
            <w:r w:rsidRPr="005C14DF">
              <w:t xml:space="preserve"> </w:t>
            </w:r>
            <w:r w:rsidRPr="005C14DF">
              <w:rPr>
                <w:i/>
                <w:iCs/>
              </w:rPr>
              <w:t>Detsamma gäller,</w:t>
            </w:r>
            <w:r w:rsidRPr="005C14DF">
              <w:t xml:space="preserve"> </w:t>
            </w:r>
            <w:r w:rsidRPr="00D15802">
              <w:rPr>
                <w:i/>
                <w:iCs/>
              </w:rPr>
              <w:t>om</w:t>
            </w:r>
            <w:r w:rsidRPr="005C14DF">
              <w:t xml:space="preserve"> </w:t>
            </w:r>
            <w:r w:rsidRPr="005C14DF">
              <w:rPr>
                <w:i/>
                <w:iCs/>
              </w:rPr>
              <w:t>part</w:t>
            </w:r>
            <w:r w:rsidRPr="005C14DF">
              <w:t xml:space="preserve"> bryter mot 16</w:t>
            </w:r>
            <w:r>
              <w:t> </w:t>
            </w:r>
            <w:r w:rsidRPr="005C14DF">
              <w:t>§ andra stycket eller mot 17</w:t>
            </w:r>
            <w:r>
              <w:t> </w:t>
            </w:r>
            <w:r w:rsidRPr="005C14DF">
              <w:t>§.</w:t>
            </w:r>
          </w:p>
        </w:tc>
        <w:tc>
          <w:tcPr>
            <w:tcW w:w="2500" w:type="pct"/>
            <w:shd w:val="clear" w:color="auto" w:fill="auto"/>
            <w:tcMar>
              <w:right w:w="0" w:type="dxa"/>
            </w:tcMar>
          </w:tcPr>
          <w:p w14:paraId="3DB0B6E9" w14:textId="77777777" w:rsidR="00B64E26" w:rsidRPr="001650A7" w:rsidRDefault="00D32DA9" w:rsidP="000A25B8">
            <w:pPr>
              <w:pStyle w:val="Brdtext"/>
              <w:rPr>
                <w:i/>
                <w:iCs/>
              </w:rPr>
            </w:pPr>
            <w:r w:rsidRPr="001650A7">
              <w:rPr>
                <w:i/>
                <w:iCs/>
              </w:rPr>
              <w:t>En</w:t>
            </w:r>
            <w:r>
              <w:t xml:space="preserve"> part </w:t>
            </w:r>
            <w:r w:rsidRPr="001650A7">
              <w:rPr>
                <w:i/>
                <w:iCs/>
              </w:rPr>
              <w:t>är, om</w:t>
            </w:r>
            <w:r>
              <w:t xml:space="preserve"> motparten </w:t>
            </w:r>
            <w:r>
              <w:rPr>
                <w:i/>
                <w:iCs/>
              </w:rPr>
              <w:t>på rätt sätt</w:t>
            </w:r>
            <w:r>
              <w:t xml:space="preserve"> har </w:t>
            </w:r>
            <w:r>
              <w:rPr>
                <w:i/>
                <w:iCs/>
              </w:rPr>
              <w:t>begärt</w:t>
            </w:r>
            <w:r>
              <w:t xml:space="preserve"> förhandling, </w:t>
            </w:r>
            <w:r w:rsidRPr="00D15802">
              <w:rPr>
                <w:i/>
                <w:iCs/>
              </w:rPr>
              <w:t xml:space="preserve">skyldig att ersätta motparten </w:t>
            </w:r>
            <w:r w:rsidRPr="00161266">
              <w:rPr>
                <w:i/>
                <w:iCs/>
              </w:rPr>
              <w:t xml:space="preserve">för </w:t>
            </w:r>
            <w:r w:rsidRPr="00001E9D">
              <w:rPr>
                <w:i/>
                <w:iCs/>
              </w:rPr>
              <w:t xml:space="preserve">den </w:t>
            </w:r>
            <w:r w:rsidRPr="00D15802">
              <w:rPr>
                <w:i/>
                <w:iCs/>
              </w:rPr>
              <w:t xml:space="preserve">skada som </w:t>
            </w:r>
            <w:r w:rsidRPr="00161266">
              <w:rPr>
                <w:i/>
                <w:iCs/>
              </w:rPr>
              <w:t>uppstår</w:t>
            </w:r>
            <w:r w:rsidRPr="00D15802">
              <w:rPr>
                <w:i/>
                <w:iCs/>
              </w:rPr>
              <w:t xml:space="preserve"> till följd av </w:t>
            </w:r>
            <w:r w:rsidRPr="00161266">
              <w:rPr>
                <w:i/>
                <w:iCs/>
              </w:rPr>
              <w:t>att</w:t>
            </w:r>
            <w:r w:rsidRPr="00D15802">
              <w:rPr>
                <w:i/>
                <w:iCs/>
              </w:rPr>
              <w:t xml:space="preserve"> </w:t>
            </w:r>
            <w:r w:rsidRPr="00161266">
              <w:rPr>
                <w:i/>
                <w:iCs/>
              </w:rPr>
              <w:t>p</w:t>
            </w:r>
            <w:r w:rsidRPr="00001E9D">
              <w:rPr>
                <w:i/>
                <w:iCs/>
              </w:rPr>
              <w:t>arten</w:t>
            </w:r>
          </w:p>
          <w:p w14:paraId="3F65CEDA" w14:textId="5D3293E1" w:rsidR="00B64E26" w:rsidRPr="002D7C61" w:rsidRDefault="00D32DA9" w:rsidP="000A25B8">
            <w:pPr>
              <w:pStyle w:val="Brdtextmedindrag"/>
              <w:rPr>
                <w:i/>
                <w:iCs/>
              </w:rPr>
            </w:pPr>
            <w:r w:rsidRPr="00C55121">
              <w:rPr>
                <w:i/>
                <w:iCs/>
              </w:rPr>
              <w:t>1. </w:t>
            </w:r>
            <w:r>
              <w:rPr>
                <w:i/>
                <w:iCs/>
              </w:rPr>
              <w:t>inte</w:t>
            </w:r>
            <w:r w:rsidRPr="00C55121">
              <w:rPr>
                <w:i/>
              </w:rPr>
              <w:t xml:space="preserve"> </w:t>
            </w:r>
            <w:r w:rsidRPr="00C55121">
              <w:rPr>
                <w:i/>
                <w:iCs/>
              </w:rPr>
              <w:t>inställ</w:t>
            </w:r>
            <w:r>
              <w:rPr>
                <w:i/>
                <w:iCs/>
              </w:rPr>
              <w:t>er</w:t>
            </w:r>
            <w:r w:rsidRPr="00C55121">
              <w:rPr>
                <w:i/>
                <w:iCs/>
              </w:rPr>
              <w:t xml:space="preserve"> sig till </w:t>
            </w:r>
            <w:r>
              <w:rPr>
                <w:i/>
                <w:iCs/>
              </w:rPr>
              <w:t xml:space="preserve">ett </w:t>
            </w:r>
            <w:r w:rsidRPr="00C55121">
              <w:rPr>
                <w:i/>
                <w:iCs/>
              </w:rPr>
              <w:t>sam</w:t>
            </w:r>
            <w:r>
              <w:rPr>
                <w:i/>
                <w:iCs/>
              </w:rPr>
              <w:softHyphen/>
            </w:r>
            <w:r w:rsidRPr="00C55121">
              <w:rPr>
                <w:i/>
                <w:iCs/>
              </w:rPr>
              <w:t>man</w:t>
            </w:r>
            <w:r>
              <w:rPr>
                <w:i/>
                <w:iCs/>
              </w:rPr>
              <w:softHyphen/>
            </w:r>
            <w:r w:rsidRPr="00C55121">
              <w:rPr>
                <w:i/>
                <w:iCs/>
              </w:rPr>
              <w:t xml:space="preserve">träde för förhandling inom den tid </w:t>
            </w:r>
            <w:r>
              <w:rPr>
                <w:i/>
                <w:iCs/>
              </w:rPr>
              <w:t>om tre veckor från det att mot</w:t>
            </w:r>
            <w:r>
              <w:rPr>
                <w:i/>
                <w:iCs/>
              </w:rPr>
              <w:softHyphen/>
              <w:t>par</w:t>
            </w:r>
            <w:r>
              <w:rPr>
                <w:i/>
                <w:iCs/>
              </w:rPr>
              <w:softHyphen/>
              <w:t>ten fått del av förhandlings</w:t>
            </w:r>
            <w:r>
              <w:rPr>
                <w:i/>
                <w:iCs/>
              </w:rPr>
              <w:softHyphen/>
              <w:t>fram</w:t>
            </w:r>
            <w:r>
              <w:rPr>
                <w:i/>
                <w:iCs/>
              </w:rPr>
              <w:softHyphen/>
              <w:t xml:space="preserve">ställningen </w:t>
            </w:r>
            <w:r w:rsidRPr="00C55121">
              <w:rPr>
                <w:i/>
                <w:iCs/>
              </w:rPr>
              <w:t>som anges i 15</w:t>
            </w:r>
            <w:r>
              <w:rPr>
                <w:i/>
                <w:iCs/>
              </w:rPr>
              <w:t> </w:t>
            </w:r>
            <w:r w:rsidRPr="00C55121">
              <w:rPr>
                <w:i/>
                <w:iCs/>
              </w:rPr>
              <w:t>§ tredje stycket</w:t>
            </w:r>
            <w:r>
              <w:rPr>
                <w:i/>
                <w:iCs/>
              </w:rPr>
              <w:t>, utan att ha giltig ur</w:t>
            </w:r>
            <w:r>
              <w:rPr>
                <w:i/>
                <w:iCs/>
              </w:rPr>
              <w:softHyphen/>
              <w:t>säkt för det</w:t>
            </w:r>
            <w:r w:rsidRPr="00C55121">
              <w:rPr>
                <w:i/>
                <w:iCs/>
              </w:rPr>
              <w:t>,</w:t>
            </w:r>
            <w:r w:rsidRPr="002D7C61">
              <w:rPr>
                <w:i/>
                <w:iCs/>
              </w:rPr>
              <w:t xml:space="preserve"> </w:t>
            </w:r>
            <w:r>
              <w:rPr>
                <w:i/>
                <w:iCs/>
              </w:rPr>
              <w:t>eller</w:t>
            </w:r>
          </w:p>
          <w:p w14:paraId="3FBD629A" w14:textId="1856AED5" w:rsidR="00B64E26" w:rsidRPr="001650A7" w:rsidRDefault="00D32DA9" w:rsidP="000A25B8">
            <w:pPr>
              <w:pStyle w:val="Brdtextmedindrag"/>
              <w:rPr>
                <w:i/>
                <w:iCs/>
              </w:rPr>
            </w:pPr>
            <w:r w:rsidRPr="002D7C61">
              <w:rPr>
                <w:i/>
                <w:iCs/>
              </w:rPr>
              <w:t>2.</w:t>
            </w:r>
            <w:r>
              <w:rPr>
                <w:i/>
                <w:iCs/>
              </w:rPr>
              <w:t> </w:t>
            </w:r>
            <w:r w:rsidRPr="002D7C61">
              <w:rPr>
                <w:i/>
                <w:iCs/>
              </w:rPr>
              <w:t>inte</w:t>
            </w:r>
            <w:r>
              <w:rPr>
                <w:i/>
                <w:iCs/>
              </w:rPr>
              <w:t xml:space="preserve"> </w:t>
            </w:r>
            <w:r w:rsidRPr="002D7C61">
              <w:rPr>
                <w:i/>
                <w:iCs/>
              </w:rPr>
              <w:t xml:space="preserve">fullgör </w:t>
            </w:r>
            <w:r w:rsidRPr="00D0299D">
              <w:t>sin förhandlings</w:t>
            </w:r>
            <w:r>
              <w:softHyphen/>
            </w:r>
            <w:r w:rsidRPr="00D0299D">
              <w:t>skyldighet enligt 16</w:t>
            </w:r>
            <w:r>
              <w:t> </w:t>
            </w:r>
            <w:r w:rsidRPr="00D0299D">
              <w:t xml:space="preserve">§ första stycket eller enligt </w:t>
            </w:r>
            <w:r w:rsidRPr="0079280E">
              <w:rPr>
                <w:i/>
                <w:iCs/>
              </w:rPr>
              <w:t xml:space="preserve">en </w:t>
            </w:r>
            <w:r w:rsidRPr="001D1861">
              <w:rPr>
                <w:i/>
                <w:iCs/>
              </w:rPr>
              <w:t>b</w:t>
            </w:r>
            <w:r w:rsidRPr="0079280E">
              <w:rPr>
                <w:i/>
                <w:iCs/>
              </w:rPr>
              <w:t>estämmelse</w:t>
            </w:r>
            <w:r w:rsidRPr="00D0299D">
              <w:t xml:space="preserve"> i </w:t>
            </w:r>
            <w:r w:rsidRPr="00D0299D">
              <w:rPr>
                <w:i/>
                <w:iCs/>
              </w:rPr>
              <w:t xml:space="preserve">en </w:t>
            </w:r>
            <w:r w:rsidRPr="00D0299D">
              <w:t>för</w:t>
            </w:r>
            <w:r>
              <w:softHyphen/>
            </w:r>
            <w:r w:rsidRPr="00D0299D">
              <w:t>handlingsordning</w:t>
            </w:r>
            <w:r>
              <w:rPr>
                <w:i/>
                <w:iCs/>
              </w:rPr>
              <w:t>.</w:t>
            </w:r>
          </w:p>
          <w:p w14:paraId="5F7C8CE1" w14:textId="507DDEBF" w:rsidR="00B64E26" w:rsidRPr="005C14DF" w:rsidRDefault="00D32DA9" w:rsidP="000A25B8">
            <w:pPr>
              <w:pStyle w:val="Brdtextmedindrag"/>
            </w:pPr>
            <w:r w:rsidRPr="001650A7">
              <w:rPr>
                <w:i/>
                <w:iCs/>
              </w:rPr>
              <w:t>En part är också skyldig att er</w:t>
            </w:r>
            <w:r>
              <w:rPr>
                <w:i/>
                <w:iCs/>
              </w:rPr>
              <w:softHyphen/>
            </w:r>
            <w:r w:rsidRPr="001650A7">
              <w:rPr>
                <w:i/>
                <w:iCs/>
              </w:rPr>
              <w:t xml:space="preserve">sätta motparten </w:t>
            </w:r>
            <w:r>
              <w:rPr>
                <w:i/>
                <w:iCs/>
              </w:rPr>
              <w:t xml:space="preserve">för den </w:t>
            </w:r>
            <w:r w:rsidRPr="001650A7">
              <w:rPr>
                <w:i/>
                <w:iCs/>
              </w:rPr>
              <w:t>skada som upp</w:t>
            </w:r>
            <w:r>
              <w:rPr>
                <w:i/>
                <w:iCs/>
              </w:rPr>
              <w:softHyphen/>
            </w:r>
            <w:r w:rsidRPr="001650A7">
              <w:rPr>
                <w:i/>
                <w:iCs/>
              </w:rPr>
              <w:t xml:space="preserve">står </w:t>
            </w:r>
            <w:r>
              <w:rPr>
                <w:i/>
                <w:iCs/>
              </w:rPr>
              <w:t>till följd av att</w:t>
            </w:r>
            <w:r w:rsidRPr="001650A7">
              <w:rPr>
                <w:i/>
                <w:iCs/>
              </w:rPr>
              <w:t xml:space="preserve"> parten</w:t>
            </w:r>
            <w:r>
              <w:t xml:space="preserve"> bry</w:t>
            </w:r>
            <w:r>
              <w:softHyphen/>
              <w:t>ter mot 16 § andra stycket eller mot 17 §.</w:t>
            </w:r>
          </w:p>
        </w:tc>
      </w:tr>
    </w:tbl>
    <w:p w14:paraId="4585AF41" w14:textId="77777777" w:rsidR="00B64E26" w:rsidRDefault="00926630" w:rsidP="00B64E26">
      <w:pPr>
        <w:pStyle w:val="Brdtextmedindrag"/>
      </w:pPr>
    </w:p>
    <w:p w14:paraId="34A13851" w14:textId="77777777" w:rsidR="00B64E26" w:rsidRDefault="00D32DA9" w:rsidP="00B64E26">
      <w:pPr>
        <w:pStyle w:val="Brdtext"/>
        <w:jc w:val="center"/>
      </w:pPr>
      <w:r>
        <w:t>28 §</w:t>
      </w:r>
    </w:p>
    <w:tbl>
      <w:tblPr>
        <w:tblW w:w="5000" w:type="pct"/>
        <w:tblCellMar>
          <w:left w:w="125" w:type="dxa"/>
          <w:right w:w="125" w:type="dxa"/>
        </w:tblCellMar>
        <w:tblLook w:val="0000" w:firstRow="0" w:lastRow="0" w:firstColumn="0" w:lastColumn="0" w:noHBand="0" w:noVBand="0"/>
      </w:tblPr>
      <w:tblGrid>
        <w:gridCol w:w="2948"/>
        <w:gridCol w:w="2949"/>
      </w:tblGrid>
      <w:tr w:rsidR="00B64E26" w14:paraId="22B846AB" w14:textId="77777777" w:rsidTr="000A25B8">
        <w:tc>
          <w:tcPr>
            <w:tcW w:w="2500" w:type="pct"/>
            <w:shd w:val="clear" w:color="auto" w:fill="auto"/>
            <w:tcMar>
              <w:left w:w="0" w:type="dxa"/>
            </w:tcMar>
          </w:tcPr>
          <w:p w14:paraId="27FA3DE4" w14:textId="07D7162A" w:rsidR="00B64E26" w:rsidRDefault="00D32DA9" w:rsidP="000A25B8">
            <w:pPr>
              <w:pStyle w:val="Brdtextmedindrag"/>
              <w:ind w:firstLine="0"/>
            </w:pPr>
            <w:r w:rsidRPr="006331E4">
              <w:t xml:space="preserve">Vid </w:t>
            </w:r>
            <w:r w:rsidRPr="006331E4">
              <w:rPr>
                <w:i/>
                <w:iCs/>
              </w:rPr>
              <w:t>bedömande</w:t>
            </w:r>
            <w:r w:rsidRPr="006331E4">
              <w:t xml:space="preserve"> om och i </w:t>
            </w:r>
            <w:r w:rsidRPr="006331E4">
              <w:rPr>
                <w:i/>
                <w:iCs/>
              </w:rPr>
              <w:t>vad mån</w:t>
            </w:r>
            <w:r w:rsidRPr="006331E4">
              <w:t xml:space="preserve"> skada har uppstått </w:t>
            </w:r>
            <w:r w:rsidRPr="006331E4">
              <w:rPr>
                <w:i/>
                <w:iCs/>
              </w:rPr>
              <w:t>skall</w:t>
            </w:r>
            <w:r w:rsidRPr="006331E4">
              <w:t xml:space="preserve"> hänsyn tas </w:t>
            </w:r>
            <w:r w:rsidRPr="0042146B">
              <w:rPr>
                <w:i/>
                <w:iCs/>
              </w:rPr>
              <w:t xml:space="preserve">även </w:t>
            </w:r>
            <w:r w:rsidRPr="006331E4">
              <w:t xml:space="preserve">till </w:t>
            </w:r>
            <w:r w:rsidRPr="005E513B">
              <w:rPr>
                <w:i/>
                <w:iCs/>
              </w:rPr>
              <w:t>parts intresse</w:t>
            </w:r>
            <w:r w:rsidRPr="006331E4">
              <w:t xml:space="preserve"> av att denna lag och förhandlingsordningen </w:t>
            </w:r>
            <w:r w:rsidRPr="006331E4">
              <w:rPr>
                <w:i/>
                <w:iCs/>
              </w:rPr>
              <w:t>iakt</w:t>
            </w:r>
            <w:r>
              <w:rPr>
                <w:i/>
                <w:iCs/>
              </w:rPr>
              <w:softHyphen/>
            </w:r>
            <w:r w:rsidRPr="006331E4">
              <w:rPr>
                <w:i/>
                <w:iCs/>
              </w:rPr>
              <w:t>tas</w:t>
            </w:r>
            <w:r w:rsidRPr="006331E4">
              <w:t xml:space="preserve"> och till övriga </w:t>
            </w:r>
            <w:r>
              <w:t>omständig</w:t>
            </w:r>
            <w:r>
              <w:softHyphen/>
            </w:r>
            <w:r w:rsidRPr="006331E4">
              <w:t>heter av annan än rent ekonomisk betydelse.</w:t>
            </w:r>
          </w:p>
        </w:tc>
        <w:tc>
          <w:tcPr>
            <w:tcW w:w="2500" w:type="pct"/>
            <w:shd w:val="clear" w:color="auto" w:fill="auto"/>
            <w:tcMar>
              <w:right w:w="0" w:type="dxa"/>
            </w:tcMar>
          </w:tcPr>
          <w:p w14:paraId="46250BB9" w14:textId="73823F32" w:rsidR="00B64E26" w:rsidRPr="00001917" w:rsidRDefault="00D32DA9" w:rsidP="000A25B8">
            <w:pPr>
              <w:pStyle w:val="Brdtextmedindrag"/>
              <w:ind w:firstLine="0"/>
            </w:pPr>
            <w:r w:rsidRPr="00001917">
              <w:t xml:space="preserve">Vid </w:t>
            </w:r>
            <w:r w:rsidRPr="00001917">
              <w:rPr>
                <w:i/>
                <w:iCs/>
              </w:rPr>
              <w:t>bedömning</w:t>
            </w:r>
            <w:r>
              <w:rPr>
                <w:i/>
                <w:iCs/>
              </w:rPr>
              <w:t>en av</w:t>
            </w:r>
            <w:r w:rsidRPr="00001917">
              <w:t xml:space="preserve"> om</w:t>
            </w:r>
            <w:r w:rsidRPr="0042146B">
              <w:rPr>
                <w:i/>
                <w:iCs/>
              </w:rPr>
              <w:t>,</w:t>
            </w:r>
            <w:r w:rsidRPr="00001917">
              <w:t xml:space="preserve"> och </w:t>
            </w:r>
            <w:r>
              <w:t>i</w:t>
            </w:r>
            <w:r w:rsidRPr="00001917">
              <w:rPr>
                <w:i/>
                <w:iCs/>
              </w:rPr>
              <w:t xml:space="preserve"> vil</w:t>
            </w:r>
            <w:r>
              <w:rPr>
                <w:i/>
                <w:iCs/>
              </w:rPr>
              <w:softHyphen/>
            </w:r>
            <w:r w:rsidRPr="00001917">
              <w:rPr>
                <w:i/>
                <w:iCs/>
              </w:rPr>
              <w:t>ken utsträckning</w:t>
            </w:r>
            <w:r>
              <w:rPr>
                <w:i/>
                <w:iCs/>
              </w:rPr>
              <w:t>,</w:t>
            </w:r>
            <w:r w:rsidRPr="00001917">
              <w:t xml:space="preserve"> skada har uppstått </w:t>
            </w:r>
            <w:r w:rsidRPr="00001917">
              <w:rPr>
                <w:i/>
                <w:iCs/>
              </w:rPr>
              <w:t>ska</w:t>
            </w:r>
            <w:r w:rsidRPr="00001917">
              <w:t xml:space="preserve"> hänsyn </w:t>
            </w:r>
            <w:r w:rsidRPr="0042146B">
              <w:rPr>
                <w:i/>
                <w:iCs/>
              </w:rPr>
              <w:t>även</w:t>
            </w:r>
            <w:r w:rsidRPr="00001917">
              <w:t xml:space="preserve"> tas till </w:t>
            </w:r>
            <w:r w:rsidRPr="00001917">
              <w:rPr>
                <w:i/>
                <w:iCs/>
              </w:rPr>
              <w:t>intresset</w:t>
            </w:r>
            <w:r w:rsidRPr="00001917">
              <w:t xml:space="preserve"> av att denna lag och förhandlings</w:t>
            </w:r>
            <w:r>
              <w:softHyphen/>
            </w:r>
            <w:r w:rsidRPr="00001917">
              <w:t>ord</w:t>
            </w:r>
            <w:r>
              <w:t>-</w:t>
            </w:r>
            <w:r w:rsidRPr="00001917">
              <w:t xml:space="preserve">ningen </w:t>
            </w:r>
            <w:r w:rsidRPr="00001917">
              <w:rPr>
                <w:i/>
                <w:iCs/>
              </w:rPr>
              <w:t>följs</w:t>
            </w:r>
            <w:r w:rsidRPr="00001917">
              <w:t xml:space="preserve"> och till övriga </w:t>
            </w:r>
            <w:r>
              <w:t>om</w:t>
            </w:r>
            <w:r>
              <w:softHyphen/>
              <w:t>stän-dig</w:t>
            </w:r>
            <w:r w:rsidRPr="00001917">
              <w:t>heter av annan än rent eko</w:t>
            </w:r>
            <w:r>
              <w:softHyphen/>
            </w:r>
            <w:r w:rsidRPr="00001917">
              <w:t>no</w:t>
            </w:r>
            <w:r>
              <w:softHyphen/>
            </w:r>
            <w:r w:rsidRPr="00001917">
              <w:t xml:space="preserve">misk betydelse. </w:t>
            </w:r>
          </w:p>
          <w:p w14:paraId="163FA561" w14:textId="77777777" w:rsidR="00B64E26" w:rsidRPr="00001917" w:rsidRDefault="00D32DA9" w:rsidP="000A25B8">
            <w:pPr>
              <w:pStyle w:val="Brdtextmedindrag"/>
              <w:rPr>
                <w:i/>
                <w:iCs/>
              </w:rPr>
            </w:pPr>
            <w:bookmarkStart w:id="88" w:name="_Hlk103142714"/>
            <w:r>
              <w:rPr>
                <w:i/>
                <w:iCs/>
              </w:rPr>
              <w:t>Ersättning för a</w:t>
            </w:r>
            <w:r w:rsidRPr="00FF6AE4">
              <w:rPr>
                <w:i/>
                <w:iCs/>
              </w:rPr>
              <w:t>nnan skada än eko</w:t>
            </w:r>
            <w:r>
              <w:rPr>
                <w:i/>
                <w:iCs/>
              </w:rPr>
              <w:softHyphen/>
            </w:r>
            <w:r w:rsidRPr="00FF6AE4">
              <w:rPr>
                <w:i/>
                <w:iCs/>
              </w:rPr>
              <w:t xml:space="preserve">nomisk skada ska </w:t>
            </w:r>
            <w:r>
              <w:rPr>
                <w:i/>
                <w:iCs/>
              </w:rPr>
              <w:t xml:space="preserve">uppgå till </w:t>
            </w:r>
            <w:r w:rsidRPr="00FF6AE4">
              <w:rPr>
                <w:i/>
                <w:iCs/>
              </w:rPr>
              <w:t xml:space="preserve">minst hälften av </w:t>
            </w:r>
            <w:r>
              <w:rPr>
                <w:i/>
                <w:iCs/>
              </w:rPr>
              <w:t>det</w:t>
            </w:r>
            <w:r w:rsidRPr="00FF6AE4">
              <w:rPr>
                <w:i/>
                <w:iCs/>
              </w:rPr>
              <w:t xml:space="preserve"> prisbasbelopp enligt 2 kap. 6 och 7 §§ social</w:t>
            </w:r>
            <w:r>
              <w:rPr>
                <w:i/>
                <w:iCs/>
              </w:rPr>
              <w:softHyphen/>
            </w:r>
            <w:r w:rsidRPr="00FF6AE4">
              <w:rPr>
                <w:i/>
                <w:iCs/>
              </w:rPr>
              <w:t>för</w:t>
            </w:r>
            <w:r>
              <w:rPr>
                <w:i/>
                <w:iCs/>
              </w:rPr>
              <w:softHyphen/>
            </w:r>
            <w:r w:rsidRPr="00FF6AE4">
              <w:rPr>
                <w:i/>
                <w:iCs/>
              </w:rPr>
              <w:t>säkringsbalken</w:t>
            </w:r>
            <w:r>
              <w:rPr>
                <w:i/>
                <w:iCs/>
              </w:rPr>
              <w:t xml:space="preserve"> som gäller för det år då skadehändelsen in</w:t>
            </w:r>
            <w:r>
              <w:rPr>
                <w:i/>
                <w:iCs/>
              </w:rPr>
              <w:softHyphen/>
              <w:t>träffa</w:t>
            </w:r>
            <w:r>
              <w:rPr>
                <w:i/>
                <w:iCs/>
              </w:rPr>
              <w:softHyphen/>
              <w:t>de,</w:t>
            </w:r>
            <w:r w:rsidRPr="00FF6AE4">
              <w:rPr>
                <w:i/>
                <w:iCs/>
              </w:rPr>
              <w:t xml:space="preserve"> om det inte finns särskilda skäl</w:t>
            </w:r>
            <w:r>
              <w:rPr>
                <w:i/>
                <w:iCs/>
              </w:rPr>
              <w:t xml:space="preserve"> för att bestämma ersättningen till ett lägre belopp</w:t>
            </w:r>
            <w:r w:rsidRPr="00FF6AE4">
              <w:rPr>
                <w:i/>
                <w:iCs/>
              </w:rPr>
              <w:t xml:space="preserve">. </w:t>
            </w:r>
            <w:bookmarkEnd w:id="88"/>
          </w:p>
        </w:tc>
      </w:tr>
    </w:tbl>
    <w:p w14:paraId="127BCC17" w14:textId="77777777" w:rsidR="00B64E26" w:rsidRDefault="00926630" w:rsidP="00B64E26">
      <w:pPr>
        <w:pStyle w:val="Brdtextmedindrag"/>
        <w:ind w:firstLine="0"/>
      </w:pPr>
    </w:p>
    <w:p w14:paraId="32514A26" w14:textId="323AF1C7" w:rsidR="00B64E26" w:rsidRDefault="00D32DA9" w:rsidP="00B64E26">
      <w:pPr>
        <w:pStyle w:val="Brdtext"/>
        <w:jc w:val="center"/>
      </w:pPr>
      <w:r>
        <w:t>31 §</w:t>
      </w:r>
      <w:r>
        <w:rPr>
          <w:rStyle w:val="Fotnotsreferens"/>
        </w:rPr>
        <w:footnoteReference w:customMarkFollows="1" w:id="10"/>
        <w:t>2</w:t>
      </w:r>
    </w:p>
    <w:tbl>
      <w:tblPr>
        <w:tblW w:w="5000" w:type="pct"/>
        <w:tblCellMar>
          <w:left w:w="125" w:type="dxa"/>
          <w:right w:w="125" w:type="dxa"/>
        </w:tblCellMar>
        <w:tblLook w:val="0000" w:firstRow="0" w:lastRow="0" w:firstColumn="0" w:lastColumn="0" w:noHBand="0" w:noVBand="0"/>
      </w:tblPr>
      <w:tblGrid>
        <w:gridCol w:w="2948"/>
        <w:gridCol w:w="2949"/>
      </w:tblGrid>
      <w:tr w:rsidR="00B64E26" w14:paraId="630522A0" w14:textId="77777777" w:rsidTr="000A25B8">
        <w:tc>
          <w:tcPr>
            <w:tcW w:w="2500" w:type="pct"/>
            <w:shd w:val="clear" w:color="auto" w:fill="auto"/>
            <w:tcMar>
              <w:left w:w="0" w:type="dxa"/>
            </w:tcMar>
          </w:tcPr>
          <w:p w14:paraId="73966BB1" w14:textId="77777777" w:rsidR="00B64E26" w:rsidRPr="00866582" w:rsidRDefault="00D32DA9" w:rsidP="000A25B8">
            <w:pPr>
              <w:pStyle w:val="Brdtextmedindrag"/>
              <w:ind w:firstLine="0"/>
              <w:rPr>
                <w:spacing w:val="-2"/>
              </w:rPr>
            </w:pPr>
            <w:r w:rsidRPr="00866582">
              <w:rPr>
                <w:spacing w:val="-2"/>
              </w:rPr>
              <w:t>Hyresnämndens beslut enligt denna lag får överklagas hos Svea hovrätt inom tre veckor från den dag be</w:t>
            </w:r>
            <w:r w:rsidRPr="00866582">
              <w:rPr>
                <w:spacing w:val="-2"/>
              </w:rPr>
              <w:softHyphen/>
              <w:t>slu</w:t>
            </w:r>
            <w:r w:rsidRPr="00866582">
              <w:rPr>
                <w:spacing w:val="-2"/>
              </w:rPr>
              <w:softHyphen/>
              <w:t xml:space="preserve">tet meddelades. Överklagandet </w:t>
            </w:r>
            <w:r w:rsidRPr="00866582">
              <w:rPr>
                <w:i/>
                <w:iCs/>
                <w:spacing w:val="-2"/>
              </w:rPr>
              <w:t>skall</w:t>
            </w:r>
            <w:r w:rsidRPr="00866582">
              <w:rPr>
                <w:spacing w:val="-2"/>
              </w:rPr>
              <w:t xml:space="preserve"> ges in till hyresnämnden.</w:t>
            </w:r>
          </w:p>
        </w:tc>
        <w:tc>
          <w:tcPr>
            <w:tcW w:w="2500" w:type="pct"/>
            <w:shd w:val="clear" w:color="auto" w:fill="auto"/>
            <w:tcMar>
              <w:right w:w="0" w:type="dxa"/>
            </w:tcMar>
          </w:tcPr>
          <w:p w14:paraId="6CAE67F9" w14:textId="77777777" w:rsidR="00B64E26" w:rsidRPr="00866582" w:rsidRDefault="00D32DA9" w:rsidP="000A25B8">
            <w:pPr>
              <w:pStyle w:val="Brdtextmedindrag"/>
              <w:ind w:firstLine="0"/>
              <w:rPr>
                <w:i/>
                <w:iCs/>
                <w:spacing w:val="-2"/>
              </w:rPr>
            </w:pPr>
            <w:r w:rsidRPr="00866582">
              <w:rPr>
                <w:spacing w:val="-2"/>
              </w:rPr>
              <w:t>Hyresnämndens beslut enligt denna lag får överklagas hos Svea hovrätt inom tre veckor från den dag be</w:t>
            </w:r>
            <w:r w:rsidRPr="00866582">
              <w:rPr>
                <w:spacing w:val="-2"/>
              </w:rPr>
              <w:softHyphen/>
              <w:t>slu</w:t>
            </w:r>
            <w:r>
              <w:rPr>
                <w:spacing w:val="-2"/>
              </w:rPr>
              <w:softHyphen/>
            </w:r>
            <w:r w:rsidRPr="00866582">
              <w:rPr>
                <w:spacing w:val="-2"/>
              </w:rPr>
              <w:t xml:space="preserve">tet meddelades. </w:t>
            </w:r>
            <w:r w:rsidRPr="00866582">
              <w:rPr>
                <w:i/>
                <w:iCs/>
                <w:spacing w:val="-2"/>
              </w:rPr>
              <w:t>Beslut om att ut</w:t>
            </w:r>
            <w:r w:rsidRPr="00866582">
              <w:rPr>
                <w:i/>
                <w:iCs/>
                <w:spacing w:val="-2"/>
              </w:rPr>
              <w:softHyphen/>
              <w:t>se och entlediga en skiljeman enligt 23 a och 23 b §§ får dock inte över</w:t>
            </w:r>
            <w:r w:rsidRPr="00866582">
              <w:rPr>
                <w:i/>
                <w:iCs/>
                <w:spacing w:val="-2"/>
              </w:rPr>
              <w:softHyphen/>
              <w:t xml:space="preserve">klagas. </w:t>
            </w:r>
          </w:p>
          <w:p w14:paraId="79D7B344" w14:textId="77777777" w:rsidR="00B64E26" w:rsidRPr="00866582" w:rsidRDefault="00D32DA9" w:rsidP="000A25B8">
            <w:pPr>
              <w:pStyle w:val="Brdtextmedindrag"/>
              <w:rPr>
                <w:i/>
                <w:iCs/>
              </w:rPr>
            </w:pPr>
            <w:r w:rsidRPr="00866582">
              <w:t xml:space="preserve">Överklagandet </w:t>
            </w:r>
            <w:r w:rsidRPr="00866582">
              <w:rPr>
                <w:i/>
                <w:iCs/>
              </w:rPr>
              <w:t>ska</w:t>
            </w:r>
            <w:r w:rsidRPr="00866582">
              <w:t xml:space="preserve"> ges in till hyres</w:t>
            </w:r>
            <w:r w:rsidRPr="00866582">
              <w:softHyphen/>
              <w:t>nämnden.</w:t>
            </w:r>
          </w:p>
        </w:tc>
      </w:tr>
    </w:tbl>
    <w:p w14:paraId="570E35C1" w14:textId="77777777" w:rsidR="00B64E26" w:rsidRPr="00811E52" w:rsidRDefault="00D32DA9" w:rsidP="00B64E26">
      <w:pPr>
        <w:pStyle w:val="Slutstreck"/>
      </w:pPr>
      <w:r w:rsidRPr="00811E52">
        <w:t>                      </w:t>
      </w:r>
    </w:p>
    <w:p w14:paraId="573120F4" w14:textId="77777777" w:rsidR="00B64E26" w:rsidRDefault="00D32DA9" w:rsidP="00B64E26">
      <w:pPr>
        <w:pStyle w:val="Brdtextmedindrag"/>
      </w:pPr>
      <w:bookmarkStart w:id="89" w:name="_Hlk102133447"/>
      <w:r>
        <w:t>1. </w:t>
      </w:r>
      <w:r w:rsidRPr="00BE21CE">
        <w:t xml:space="preserve">Denna lag träder i kraft den </w:t>
      </w:r>
      <w:r w:rsidRPr="005C2A90">
        <w:t>1 januari 2023.</w:t>
      </w:r>
    </w:p>
    <w:p w14:paraId="12CA0371" w14:textId="0D5D9229" w:rsidR="00B64E26" w:rsidRDefault="00D32DA9" w:rsidP="00B64E26">
      <w:pPr>
        <w:pStyle w:val="Brdtextmedindrag"/>
      </w:pPr>
      <w:r>
        <w:t>2. Bestämmelsen i 2 § i den nya lydelsen tillämpas även för hyresavtal som har ingåtts före ikraftträdandet.</w:t>
      </w:r>
      <w:bookmarkEnd w:id="89"/>
    </w:p>
    <w:p w14:paraId="59BCDED9" w14:textId="77777777" w:rsidR="00B64E26" w:rsidRDefault="00926630" w:rsidP="00B64E26">
      <w:pPr>
        <w:pStyle w:val="Brdtextmedindrag"/>
      </w:pPr>
    </w:p>
    <w:p w14:paraId="6AF2AE83" w14:textId="77777777" w:rsidR="00B64E26" w:rsidRDefault="00926630" w:rsidP="00B64E26">
      <w:pPr>
        <w:pStyle w:val="Brdtextmedindrag"/>
        <w:sectPr w:rsidR="00B64E26" w:rsidSect="00B7567C">
          <w:headerReference w:type="even" r:id="rId75"/>
          <w:headerReference w:type="default" r:id="rId76"/>
          <w:footerReference w:type="even" r:id="rId77"/>
          <w:footerReference w:type="default" r:id="rId78"/>
          <w:footerReference w:type="first" r:id="rId79"/>
          <w:pgSz w:w="9356" w:h="13721" w:code="9"/>
          <w:pgMar w:top="794" w:right="2438" w:bottom="1191" w:left="1021" w:header="0" w:footer="709" w:gutter="0"/>
          <w:cols w:space="708"/>
          <w:docGrid w:linePitch="360"/>
        </w:sectPr>
      </w:pPr>
    </w:p>
    <w:p w14:paraId="11900D91" w14:textId="77777777" w:rsidR="00B64E26" w:rsidRDefault="00926630" w:rsidP="00B64E26">
      <w:pPr>
        <w:pStyle w:val="Brdtext"/>
        <w:sectPr w:rsidR="00B64E26" w:rsidSect="00155500">
          <w:headerReference w:type="even" r:id="rId80"/>
          <w:headerReference w:type="default" r:id="rId81"/>
          <w:footerReference w:type="even" r:id="rId82"/>
          <w:footerReference w:type="default" r:id="rId83"/>
          <w:footerReference w:type="first" r:id="rId84"/>
          <w:type w:val="continuous"/>
          <w:pgSz w:w="9356" w:h="13721" w:code="9"/>
          <w:pgMar w:top="794" w:right="2438" w:bottom="1191" w:left="1021" w:header="0" w:footer="709" w:gutter="0"/>
          <w:cols w:space="708"/>
          <w:docGrid w:linePitch="360"/>
        </w:sectPr>
      </w:pPr>
    </w:p>
    <w:p w14:paraId="7B1DB4B9" w14:textId="0E75CCEB" w:rsidR="00B64E26" w:rsidRDefault="00D32DA9" w:rsidP="00B64E26">
      <w:pPr>
        <w:pStyle w:val="Rubrik2utannumrering"/>
        <w:spacing w:before="0"/>
      </w:pPr>
      <w:r w:rsidRPr="00866582">
        <w:t>Förslag till lag om ändring i lagen (1973:188) om arrendenämnder och hyresnämnder</w:t>
      </w:r>
    </w:p>
    <w:p w14:paraId="3DAB1505" w14:textId="77777777" w:rsidR="00B64E26" w:rsidRPr="00BE21CE" w:rsidRDefault="00D32DA9" w:rsidP="00B64E26">
      <w:pPr>
        <w:pStyle w:val="Brdtext"/>
      </w:pPr>
      <w:r w:rsidRPr="00BE21CE">
        <w:t>Härigenom föreskrivs i fråga om lagen (1973:188) om arrendenämnder och hyresnämnder</w:t>
      </w:r>
      <w:r>
        <w:rPr>
          <w:rStyle w:val="Fotnotsreferens"/>
        </w:rPr>
        <w:footnoteReference w:customMarkFollows="1" w:id="11"/>
        <w:t>1</w:t>
      </w:r>
    </w:p>
    <w:p w14:paraId="67522560" w14:textId="77777777" w:rsidR="00B64E26" w:rsidRPr="00BE21CE" w:rsidRDefault="00D32DA9" w:rsidP="00B64E26">
      <w:pPr>
        <w:pStyle w:val="Brdtextmedindrag"/>
      </w:pPr>
      <w:r w:rsidRPr="00BE21CE">
        <w:rPr>
          <w:i/>
          <w:iCs/>
        </w:rPr>
        <w:t>dels</w:t>
      </w:r>
      <w:r w:rsidRPr="00BE21CE">
        <w:t xml:space="preserve"> att 4 § ska ha följande lydelse,</w:t>
      </w:r>
    </w:p>
    <w:p w14:paraId="5570B56E" w14:textId="77777777" w:rsidR="00B64E26" w:rsidRPr="00BE21CE" w:rsidRDefault="00D32DA9" w:rsidP="00B64E26">
      <w:pPr>
        <w:pStyle w:val="Brdtextmedindrag"/>
      </w:pPr>
      <w:r w:rsidRPr="00BE21CE">
        <w:rPr>
          <w:i/>
          <w:iCs/>
        </w:rPr>
        <w:t>dels</w:t>
      </w:r>
      <w:r w:rsidRPr="00BE21CE">
        <w:t xml:space="preserve"> att det ska införas </w:t>
      </w:r>
      <w:r>
        <w:t xml:space="preserve">tre </w:t>
      </w:r>
      <w:r w:rsidRPr="00BE21CE">
        <w:t>nya paragrafer, 15</w:t>
      </w:r>
      <w:r>
        <w:t> </w:t>
      </w:r>
      <w:r w:rsidRPr="00BE21CE">
        <w:t>b</w:t>
      </w:r>
      <w:r>
        <w:t>–1</w:t>
      </w:r>
      <w:r w:rsidRPr="00BE21CE">
        <w:t>5</w:t>
      </w:r>
      <w:r>
        <w:t> d </w:t>
      </w:r>
      <w:r w:rsidRPr="00BE21CE">
        <w:t>§§, och närmast före 15</w:t>
      </w:r>
      <w:r>
        <w:t> </w:t>
      </w:r>
      <w:r w:rsidRPr="00BE21CE">
        <w:t>b</w:t>
      </w:r>
      <w:r>
        <w:t> </w:t>
      </w:r>
      <w:r w:rsidRPr="00BE21CE">
        <w:t>§ en ny rubrik av följande lydelse.</w:t>
      </w:r>
    </w:p>
    <w:p w14:paraId="5FED29D5" w14:textId="77777777" w:rsidR="00B64E26" w:rsidRDefault="00926630" w:rsidP="00B64E26">
      <w:pPr>
        <w:pStyle w:val="Brdtextmedindrag"/>
      </w:pPr>
    </w:p>
    <w:p w14:paraId="286AA74C" w14:textId="77777777" w:rsidR="00B64E26" w:rsidRDefault="00926630" w:rsidP="00B64E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64E26" w14:paraId="60C616C9" w14:textId="77777777" w:rsidTr="000A25B8">
        <w:tc>
          <w:tcPr>
            <w:tcW w:w="2500" w:type="pct"/>
            <w:shd w:val="clear" w:color="auto" w:fill="auto"/>
            <w:tcMar>
              <w:left w:w="0" w:type="dxa"/>
            </w:tcMar>
          </w:tcPr>
          <w:p w14:paraId="1EA0DD10" w14:textId="77777777" w:rsidR="00B64E26" w:rsidRPr="005B0E77" w:rsidRDefault="00D32DA9" w:rsidP="000A25B8">
            <w:pPr>
              <w:pStyle w:val="Brdtext"/>
              <w:rPr>
                <w:i/>
              </w:rPr>
            </w:pPr>
            <w:r>
              <w:rPr>
                <w:i/>
              </w:rPr>
              <w:t>L</w:t>
            </w:r>
            <w:r w:rsidRPr="005B0E77">
              <w:rPr>
                <w:i/>
              </w:rPr>
              <w:t>ydelse</w:t>
            </w:r>
            <w:r>
              <w:rPr>
                <w:i/>
              </w:rPr>
              <w:t xml:space="preserve"> enligt prop. 2021/22:171</w:t>
            </w:r>
          </w:p>
        </w:tc>
        <w:tc>
          <w:tcPr>
            <w:tcW w:w="2500" w:type="pct"/>
            <w:shd w:val="clear" w:color="auto" w:fill="auto"/>
            <w:tcMar>
              <w:right w:w="0" w:type="dxa"/>
            </w:tcMar>
          </w:tcPr>
          <w:p w14:paraId="1C4D691C" w14:textId="77777777" w:rsidR="00B64E26" w:rsidRPr="005B0E77" w:rsidRDefault="00D32DA9" w:rsidP="000A25B8">
            <w:pPr>
              <w:pStyle w:val="Brdtext"/>
              <w:rPr>
                <w:i/>
              </w:rPr>
            </w:pPr>
            <w:r w:rsidRPr="005B0E77">
              <w:rPr>
                <w:i/>
              </w:rPr>
              <w:t>Föreslagen lydelse</w:t>
            </w:r>
          </w:p>
        </w:tc>
      </w:tr>
    </w:tbl>
    <w:p w14:paraId="2A64FF07" w14:textId="77777777" w:rsidR="00B64E26" w:rsidRDefault="00D32DA9" w:rsidP="00B64E26">
      <w:pPr>
        <w:pStyle w:val="Brdtext"/>
        <w:spacing w:before="230"/>
        <w:jc w:val="center"/>
      </w:pPr>
      <w:r>
        <w:t>4 §</w:t>
      </w:r>
    </w:p>
    <w:p w14:paraId="7F98797E" w14:textId="77777777" w:rsidR="00B64E26" w:rsidRDefault="00D32DA9" w:rsidP="00B64E26">
      <w:pPr>
        <w:pStyle w:val="Brdtextmedindrag"/>
        <w:ind w:firstLine="0"/>
      </w:pPr>
      <w:r w:rsidRPr="009615A4">
        <w:t>Hyresnämnd som avses i 12 kap. 68</w:t>
      </w:r>
      <w:r>
        <w:t> </w:t>
      </w:r>
      <w:r w:rsidRPr="009615A4">
        <w:t xml:space="preserve">§ jordabalken har till uppgift att </w:t>
      </w:r>
    </w:p>
    <w:p w14:paraId="1779E1B1" w14:textId="77777777" w:rsidR="00B64E26" w:rsidRDefault="00D32DA9" w:rsidP="00B64E26">
      <w:pPr>
        <w:pStyle w:val="Brdtextmedindrag"/>
      </w:pPr>
      <w:r w:rsidRPr="009615A4">
        <w:t>1.</w:t>
      </w:r>
      <w:r>
        <w:t> </w:t>
      </w:r>
      <w:r w:rsidRPr="009615A4">
        <w:t xml:space="preserve">medla i hyres- eller bostadsrättstvist, </w:t>
      </w:r>
    </w:p>
    <w:p w14:paraId="39D41426" w14:textId="77777777" w:rsidR="00B64E26" w:rsidRDefault="00D32DA9" w:rsidP="00B64E26">
      <w:pPr>
        <w:pStyle w:val="Brdtextmedindrag"/>
      </w:pPr>
      <w:r w:rsidRPr="009615A4">
        <w:t>2.</w:t>
      </w:r>
      <w:r>
        <w:t> </w:t>
      </w:r>
      <w:r w:rsidRPr="009615A4">
        <w:t>pröva tvist om åtgärdsföreläggande enligt 12</w:t>
      </w:r>
      <w:r>
        <w:t> </w:t>
      </w:r>
      <w:r w:rsidRPr="009615A4">
        <w:t>kap. 11</w:t>
      </w:r>
      <w:r>
        <w:t> </w:t>
      </w:r>
      <w:r w:rsidRPr="009615A4">
        <w:t>§ första styck</w:t>
      </w:r>
      <w:r>
        <w:softHyphen/>
      </w:r>
      <w:r w:rsidRPr="009615A4">
        <w:t>et</w:t>
      </w:r>
      <w:r>
        <w:t> </w:t>
      </w:r>
      <w:r w:rsidRPr="009615A4">
        <w:t>5 och 16</w:t>
      </w:r>
      <w:r>
        <w:t> </w:t>
      </w:r>
      <w:r w:rsidRPr="009615A4">
        <w:t>§ andra stycket, ändrad användning av lokal enligt 12</w:t>
      </w:r>
      <w:r>
        <w:t> </w:t>
      </w:r>
      <w:r w:rsidRPr="009615A4">
        <w:t>kap. 23</w:t>
      </w:r>
      <w:r>
        <w:t> </w:t>
      </w:r>
      <w:r w:rsidRPr="009615A4">
        <w:t>§ andra stycket, skadestånd enligt 12</w:t>
      </w:r>
      <w:r>
        <w:t> </w:t>
      </w:r>
      <w:r w:rsidRPr="009615A4">
        <w:t>kap. 24</w:t>
      </w:r>
      <w:r>
        <w:t> </w:t>
      </w:r>
      <w:r w:rsidRPr="009615A4">
        <w:t>a</w:t>
      </w:r>
      <w:r>
        <w:t> </w:t>
      </w:r>
      <w:r w:rsidRPr="009615A4">
        <w:t>§, överlåtelse av hyresrätt enligt 12</w:t>
      </w:r>
      <w:r>
        <w:t> </w:t>
      </w:r>
      <w:r w:rsidRPr="009615A4">
        <w:t>kap. 34</w:t>
      </w:r>
      <w:r>
        <w:t>–</w:t>
      </w:r>
      <w:r w:rsidRPr="009615A4">
        <w:t>37</w:t>
      </w:r>
      <w:r>
        <w:t> </w:t>
      </w:r>
      <w:r w:rsidRPr="009615A4">
        <w:t>§§, upplåtelse av lägenhet i andra hand enligt 12</w:t>
      </w:r>
      <w:r>
        <w:t> </w:t>
      </w:r>
      <w:r w:rsidRPr="009615A4">
        <w:t>kap. 40</w:t>
      </w:r>
      <w:r>
        <w:t> </w:t>
      </w:r>
      <w:r w:rsidRPr="009615A4">
        <w:t>§, föreläggande om nytt hyresavtal enligt 12</w:t>
      </w:r>
      <w:r>
        <w:t> </w:t>
      </w:r>
      <w:r w:rsidRPr="009615A4">
        <w:t>kap. 46</w:t>
      </w:r>
      <w:r>
        <w:t> </w:t>
      </w:r>
      <w:r w:rsidRPr="009615A4">
        <w:t>b</w:t>
      </w:r>
      <w:r>
        <w:t> </w:t>
      </w:r>
      <w:r w:rsidRPr="009615A4">
        <w:t>§, förlängning av hyresavtal enligt 12</w:t>
      </w:r>
      <w:r>
        <w:t> </w:t>
      </w:r>
      <w:r w:rsidRPr="009615A4">
        <w:t>kap. 49</w:t>
      </w:r>
      <w:r>
        <w:t> </w:t>
      </w:r>
      <w:r w:rsidRPr="009615A4">
        <w:t>§, villkor enligt 12</w:t>
      </w:r>
      <w:r>
        <w:t> </w:t>
      </w:r>
      <w:r w:rsidRPr="009615A4">
        <w:t>kap. 54</w:t>
      </w:r>
      <w:r>
        <w:t> </w:t>
      </w:r>
      <w:r w:rsidRPr="009615A4">
        <w:t>§, återbetalning av hyra och fastställande av hyra enligt 12</w:t>
      </w:r>
      <w:r>
        <w:t> </w:t>
      </w:r>
      <w:r w:rsidRPr="009615A4">
        <w:t>kap. 55</w:t>
      </w:r>
      <w:r>
        <w:t> </w:t>
      </w:r>
      <w:r w:rsidRPr="009615A4">
        <w:t>f</w:t>
      </w:r>
      <w:r>
        <w:t> </w:t>
      </w:r>
      <w:r w:rsidRPr="009615A4">
        <w:t>§, uppskov med avflyttning enligt 12</w:t>
      </w:r>
      <w:r>
        <w:t> </w:t>
      </w:r>
      <w:r w:rsidRPr="009615A4">
        <w:t>kap. 59</w:t>
      </w:r>
      <w:r>
        <w:t> </w:t>
      </w:r>
      <w:r w:rsidRPr="009615A4">
        <w:t>§ eller föreläggande enligt 12</w:t>
      </w:r>
      <w:r>
        <w:t> </w:t>
      </w:r>
      <w:r w:rsidRPr="009615A4">
        <w:t>kap.</w:t>
      </w:r>
      <w:r>
        <w:t> </w:t>
      </w:r>
      <w:r w:rsidRPr="009615A4">
        <w:t>64</w:t>
      </w:r>
      <w:r>
        <w:t> </w:t>
      </w:r>
      <w:r w:rsidRPr="009615A4">
        <w:t xml:space="preserve">§, allt jordabalken, </w:t>
      </w:r>
    </w:p>
    <w:tbl>
      <w:tblPr>
        <w:tblW w:w="5000" w:type="pct"/>
        <w:tblCellMar>
          <w:left w:w="125" w:type="dxa"/>
          <w:right w:w="125" w:type="dxa"/>
        </w:tblCellMar>
        <w:tblLook w:val="0600" w:firstRow="0" w:lastRow="0" w:firstColumn="0" w:lastColumn="0" w:noHBand="1" w:noVBand="1"/>
      </w:tblPr>
      <w:tblGrid>
        <w:gridCol w:w="2948"/>
        <w:gridCol w:w="2949"/>
      </w:tblGrid>
      <w:tr w:rsidR="00B64E26" w14:paraId="56FC54F8" w14:textId="77777777" w:rsidTr="000A25B8">
        <w:tc>
          <w:tcPr>
            <w:tcW w:w="2500" w:type="pct"/>
            <w:shd w:val="clear" w:color="auto" w:fill="auto"/>
            <w:tcMar>
              <w:left w:w="0" w:type="dxa"/>
            </w:tcMar>
          </w:tcPr>
          <w:p w14:paraId="1815CF46" w14:textId="77777777" w:rsidR="00B64E26" w:rsidRDefault="00D32DA9" w:rsidP="000A25B8">
            <w:pPr>
              <w:pStyle w:val="Brdtextmedindrag"/>
            </w:pPr>
            <w:r w:rsidRPr="009615A4">
              <w:t>2</w:t>
            </w:r>
            <w:r>
              <w:t> </w:t>
            </w:r>
            <w:r w:rsidRPr="009615A4">
              <w:t>a.</w:t>
            </w:r>
            <w:r>
              <w:t> </w:t>
            </w:r>
            <w:r w:rsidRPr="009615A4">
              <w:t>pröva tvist om hyresvillkor enligt 22</w:t>
            </w:r>
            <w:r>
              <w:t>–</w:t>
            </w:r>
            <w:r w:rsidRPr="009615A4">
              <w:t>24</w:t>
            </w:r>
            <w:r>
              <w:t> </w:t>
            </w:r>
            <w:r w:rsidRPr="009615A4">
              <w:t>§§ hyresförhandlings</w:t>
            </w:r>
            <w:r>
              <w:softHyphen/>
            </w:r>
            <w:r w:rsidRPr="009615A4">
              <w:t>lagen (1978:304) eller om åter</w:t>
            </w:r>
            <w:r>
              <w:softHyphen/>
            </w:r>
            <w:r w:rsidRPr="009615A4">
              <w:t>betalnings</w:t>
            </w:r>
            <w:r>
              <w:softHyphen/>
            </w:r>
            <w:r w:rsidRPr="009615A4">
              <w:t>skyldighet enligt 23</w:t>
            </w:r>
            <w:r>
              <w:t> </w:t>
            </w:r>
            <w:r w:rsidRPr="009615A4">
              <w:t xml:space="preserve">§ samma lag, </w:t>
            </w:r>
          </w:p>
        </w:tc>
        <w:tc>
          <w:tcPr>
            <w:tcW w:w="2500" w:type="pct"/>
            <w:shd w:val="clear" w:color="auto" w:fill="auto"/>
            <w:tcMar>
              <w:right w:w="0" w:type="dxa"/>
            </w:tcMar>
          </w:tcPr>
          <w:p w14:paraId="17BD5F43" w14:textId="77777777" w:rsidR="00B64E26" w:rsidRDefault="00D32DA9" w:rsidP="000A25B8">
            <w:pPr>
              <w:pStyle w:val="Brdtextmedindrag"/>
            </w:pPr>
            <w:bookmarkStart w:id="90" w:name="_Hlk101332699"/>
            <w:r w:rsidRPr="00282ED1">
              <w:t>2 a. pröva tvist om hyresvillkor enligt 22</w:t>
            </w:r>
            <w:r>
              <w:rPr>
                <w:i/>
                <w:iCs/>
              </w:rPr>
              <w:t>, 23 och</w:t>
            </w:r>
            <w:r>
              <w:t xml:space="preserve"> </w:t>
            </w:r>
            <w:r w:rsidRPr="00282ED1">
              <w:t>24 §§ hyres</w:t>
            </w:r>
            <w:r>
              <w:softHyphen/>
            </w:r>
            <w:r w:rsidRPr="00282ED1">
              <w:t>för</w:t>
            </w:r>
            <w:r>
              <w:softHyphen/>
            </w:r>
            <w:r w:rsidRPr="00282ED1">
              <w:t>hand</w:t>
            </w:r>
            <w:r>
              <w:softHyphen/>
            </w:r>
            <w:r w:rsidRPr="00282ED1">
              <w:t>lings</w:t>
            </w:r>
            <w:r w:rsidRPr="00282ED1">
              <w:softHyphen/>
              <w:t>lagen (1978:304) eller om åter</w:t>
            </w:r>
            <w:r w:rsidRPr="00282ED1">
              <w:softHyphen/>
              <w:t>betalnings</w:t>
            </w:r>
            <w:r w:rsidRPr="00282ED1">
              <w:softHyphen/>
              <w:t>skyldighet enligt 23 § samma lag,</w:t>
            </w:r>
            <w:bookmarkEnd w:id="90"/>
          </w:p>
        </w:tc>
      </w:tr>
    </w:tbl>
    <w:p w14:paraId="2954A0D0" w14:textId="77777777" w:rsidR="00B64E26" w:rsidRDefault="00D32DA9" w:rsidP="00B64E26">
      <w:pPr>
        <w:pStyle w:val="Brdtextmedindrag"/>
      </w:pPr>
      <w:r w:rsidRPr="009615A4">
        <w:t>2</w:t>
      </w:r>
      <w:r>
        <w:t> </w:t>
      </w:r>
      <w:r w:rsidRPr="009615A4">
        <w:t>b.</w:t>
      </w:r>
      <w:r>
        <w:t> </w:t>
      </w:r>
      <w:r w:rsidRPr="009615A4">
        <w:t>pröva tvist om hyresvillkor enligt 3</w:t>
      </w:r>
      <w:r>
        <w:t> </w:t>
      </w:r>
      <w:r w:rsidRPr="009615A4">
        <w:t>kap. 14</w:t>
      </w:r>
      <w:r>
        <w:t> </w:t>
      </w:r>
      <w:r w:rsidRPr="009615A4">
        <w:t>§ lagen (2002:93) om kooperativ hyresrätt eller tvist om upplåtelse med kooperativ hyresrätt en</w:t>
      </w:r>
      <w:r>
        <w:softHyphen/>
      </w:r>
      <w:r w:rsidRPr="009615A4">
        <w:t>ligt 4</w:t>
      </w:r>
      <w:r>
        <w:t> </w:t>
      </w:r>
      <w:r w:rsidRPr="009615A4">
        <w:t>kap. 6</w:t>
      </w:r>
      <w:r>
        <w:t> </w:t>
      </w:r>
      <w:r w:rsidRPr="009615A4">
        <w:t xml:space="preserve">§ samma lag, </w:t>
      </w:r>
    </w:p>
    <w:p w14:paraId="2EAA0290" w14:textId="77777777" w:rsidR="00B64E26" w:rsidRDefault="00D32DA9" w:rsidP="00B64E26">
      <w:pPr>
        <w:pStyle w:val="Brdtextmedindrag"/>
      </w:pPr>
      <w:r w:rsidRPr="009615A4">
        <w:t>2</w:t>
      </w:r>
      <w:r>
        <w:t> </w:t>
      </w:r>
      <w:r w:rsidRPr="009615A4">
        <w:t>c.</w:t>
      </w:r>
      <w:r>
        <w:t> </w:t>
      </w:r>
      <w:r w:rsidRPr="009615A4">
        <w:t>pröva tvist om hyresvillkor enligt 4</w:t>
      </w:r>
      <w:r>
        <w:t> </w:t>
      </w:r>
      <w:r w:rsidRPr="009615A4">
        <w:t>§ lagen (2012:978) om uthyr</w:t>
      </w:r>
      <w:r>
        <w:softHyphen/>
      </w:r>
      <w:r w:rsidRPr="009615A4">
        <w:t xml:space="preserve">ning av egen bostad, </w:t>
      </w:r>
    </w:p>
    <w:p w14:paraId="4B310E3A" w14:textId="77777777" w:rsidR="00B64E26" w:rsidRDefault="00D32DA9" w:rsidP="00B64E26">
      <w:pPr>
        <w:pStyle w:val="Brdtextmedindrag"/>
      </w:pPr>
      <w:r w:rsidRPr="009615A4">
        <w:t>3.</w:t>
      </w:r>
      <w:r>
        <w:t> </w:t>
      </w:r>
      <w:r w:rsidRPr="009E3B4C">
        <w:t>pröva tvist om medlemskap enligt 2</w:t>
      </w:r>
      <w:r>
        <w:t> </w:t>
      </w:r>
      <w:r w:rsidRPr="009E3B4C">
        <w:t>kap. 10</w:t>
      </w:r>
      <w:r>
        <w:t> </w:t>
      </w:r>
      <w:r w:rsidRPr="009E3B4C">
        <w:t>§, skyldighet att upplåta bostadsrätt enligt 4</w:t>
      </w:r>
      <w:r>
        <w:t> </w:t>
      </w:r>
      <w:r w:rsidRPr="009E3B4C">
        <w:t>kap. 6</w:t>
      </w:r>
      <w:r>
        <w:t> </w:t>
      </w:r>
      <w:r w:rsidRPr="009E3B4C">
        <w:t>§ eller villkor för upplåtelse av bostadsrätt enligt samma paragraf, hyresvillkor enligt 4</w:t>
      </w:r>
      <w:r>
        <w:t> </w:t>
      </w:r>
      <w:r w:rsidRPr="009E3B4C">
        <w:t>kap. 9</w:t>
      </w:r>
      <w:r>
        <w:t> </w:t>
      </w:r>
      <w:r w:rsidRPr="009E3B4C">
        <w:t>§, åtgärd i lägenhet enligt 7</w:t>
      </w:r>
      <w:r>
        <w:t> </w:t>
      </w:r>
      <w:r w:rsidRPr="009E3B4C">
        <w:t>kap. 7</w:t>
      </w:r>
      <w:r>
        <w:t> </w:t>
      </w:r>
      <w:r w:rsidRPr="009E3B4C">
        <w:t>§, upplåtelse av lägenhet i andra hand enligt 7</w:t>
      </w:r>
      <w:r>
        <w:t> </w:t>
      </w:r>
      <w:r w:rsidRPr="009E3B4C">
        <w:t>kap. 11</w:t>
      </w:r>
      <w:r>
        <w:t> </w:t>
      </w:r>
      <w:r w:rsidRPr="009E3B4C">
        <w:t>§ eller ut</w:t>
      </w:r>
      <w:r>
        <w:softHyphen/>
      </w:r>
      <w:r w:rsidRPr="009E3B4C">
        <w:t>dö</w:t>
      </w:r>
      <w:r>
        <w:softHyphen/>
      </w:r>
      <w:r w:rsidRPr="009E3B4C">
        <w:t>mande av vite enligt 11</w:t>
      </w:r>
      <w:r>
        <w:t> </w:t>
      </w:r>
      <w:r w:rsidRPr="009E3B4C">
        <w:t>kap. 2</w:t>
      </w:r>
      <w:r>
        <w:t> </w:t>
      </w:r>
      <w:r w:rsidRPr="009E3B4C">
        <w:t>§, allt bostadsrättslagen (1991:614),</w:t>
      </w:r>
    </w:p>
    <w:p w14:paraId="33FB9E96" w14:textId="77777777" w:rsidR="00B64E26" w:rsidRDefault="00D32DA9" w:rsidP="00B64E26">
      <w:pPr>
        <w:pStyle w:val="Brdtextmedindrag"/>
      </w:pPr>
      <w:r w:rsidRPr="009615A4">
        <w:t>4.</w:t>
      </w:r>
      <w:r>
        <w:t> </w:t>
      </w:r>
      <w:r w:rsidRPr="009615A4">
        <w:t>pröva fråga om godkännande av överenskommelse som avses i 12</w:t>
      </w:r>
      <w:r>
        <w:t> </w:t>
      </w:r>
      <w:r w:rsidRPr="009615A4">
        <w:t>kap. 1</w:t>
      </w:r>
      <w:r>
        <w:t> </w:t>
      </w:r>
      <w:r w:rsidRPr="009615A4">
        <w:t>§ sjätte stycket, 45</w:t>
      </w:r>
      <w:r>
        <w:t> </w:t>
      </w:r>
      <w:r w:rsidRPr="009615A4">
        <w:t>a eller 56</w:t>
      </w:r>
      <w:r>
        <w:t> </w:t>
      </w:r>
      <w:r w:rsidRPr="009615A4">
        <w:t>§ jordabalken eller av beslut som avses i 9</w:t>
      </w:r>
      <w:r>
        <w:t> </w:t>
      </w:r>
      <w:r w:rsidRPr="009615A4">
        <w:t>kap. 16</w:t>
      </w:r>
      <w:r>
        <w:t> </w:t>
      </w:r>
      <w:r w:rsidRPr="009615A4">
        <w:t>§ första stycket 1, 1</w:t>
      </w:r>
      <w:r>
        <w:t> </w:t>
      </w:r>
      <w:r w:rsidRPr="009615A4">
        <w:t xml:space="preserve">a eller 2 bostadsrättslagen, </w:t>
      </w:r>
    </w:p>
    <w:p w14:paraId="56FFC053" w14:textId="77777777" w:rsidR="00B64E26" w:rsidRDefault="00D32DA9" w:rsidP="00B64E26">
      <w:pPr>
        <w:pStyle w:val="Brdtextmedindrag"/>
      </w:pPr>
      <w:r w:rsidRPr="009615A4">
        <w:t>5.</w:t>
      </w:r>
      <w:r>
        <w:t> </w:t>
      </w:r>
      <w:r w:rsidRPr="009615A4">
        <w:t xml:space="preserve">vara skiljenämnd i hyres- eller bostadsrättstvist, </w:t>
      </w:r>
    </w:p>
    <w:p w14:paraId="2C821635" w14:textId="77777777" w:rsidR="00B64E26" w:rsidRDefault="00D32DA9" w:rsidP="00B64E26">
      <w:pPr>
        <w:pStyle w:val="Brdtextmedindrag"/>
      </w:pPr>
      <w:r w:rsidRPr="009615A4">
        <w:t>5</w:t>
      </w:r>
      <w:r>
        <w:t> </w:t>
      </w:r>
      <w:r w:rsidRPr="009615A4">
        <w:t>a.</w:t>
      </w:r>
      <w:r>
        <w:t> </w:t>
      </w:r>
      <w:r w:rsidRPr="009615A4">
        <w:t>pröva tvist mellan hyresvärd och hyresgästorganisation enligt hyres</w:t>
      </w:r>
      <w:r>
        <w:softHyphen/>
      </w:r>
      <w:r w:rsidRPr="009615A4">
        <w:t xml:space="preserve">förhandlingslagen, </w:t>
      </w:r>
    </w:p>
    <w:p w14:paraId="159AB1DE" w14:textId="5BF3AA73" w:rsidR="00B64E26" w:rsidRDefault="00D32DA9" w:rsidP="00B64E26">
      <w:pPr>
        <w:pStyle w:val="Brdtextmedindrag"/>
      </w:pPr>
      <w:r w:rsidRPr="009615A4">
        <w:t>6.</w:t>
      </w:r>
      <w:r>
        <w:t> </w:t>
      </w:r>
      <w:r w:rsidRPr="009615A4">
        <w:t>pröva frågor enligt bostadsförvaltningslagen (1977:792), tvist om upprustningsföreläggande enligt 12</w:t>
      </w:r>
      <w:r>
        <w:t> </w:t>
      </w:r>
      <w:r w:rsidRPr="009615A4">
        <w:t>kap. 18</w:t>
      </w:r>
      <w:r>
        <w:t> </w:t>
      </w:r>
      <w:r w:rsidRPr="009615A4">
        <w:t>a</w:t>
      </w:r>
      <w:r>
        <w:t>–1</w:t>
      </w:r>
      <w:r w:rsidRPr="009615A4">
        <w:t>8</w:t>
      </w:r>
      <w:r>
        <w:t> </w:t>
      </w:r>
      <w:r w:rsidRPr="009615A4">
        <w:t>c §§ jordabalken eller förbättrings- och ändringsåtgärder enligt 12</w:t>
      </w:r>
      <w:r>
        <w:t> </w:t>
      </w:r>
      <w:r w:rsidRPr="009615A4">
        <w:t>kap. 18</w:t>
      </w:r>
      <w:r>
        <w:t> </w:t>
      </w:r>
      <w:r w:rsidRPr="009615A4">
        <w:t>d</w:t>
      </w:r>
      <w:r>
        <w:t>–1</w:t>
      </w:r>
      <w:r w:rsidRPr="009615A4">
        <w:t>8 f</w:t>
      </w:r>
      <w:r>
        <w:t> </w:t>
      </w:r>
      <w:r w:rsidRPr="009615A4">
        <w:t>och 18</w:t>
      </w:r>
      <w:r>
        <w:t> </w:t>
      </w:r>
      <w:r w:rsidRPr="009615A4">
        <w:t>h</w:t>
      </w:r>
      <w:r>
        <w:t> </w:t>
      </w:r>
      <w:r w:rsidRPr="009615A4">
        <w:t>§</w:t>
      </w:r>
      <w:r w:rsidRPr="00A92BE0">
        <w:t>§</w:t>
      </w:r>
      <w:r w:rsidRPr="009615A4">
        <w:t xml:space="preserve"> samma balk, </w:t>
      </w:r>
    </w:p>
    <w:tbl>
      <w:tblPr>
        <w:tblW w:w="5000" w:type="pct"/>
        <w:tblCellMar>
          <w:left w:w="125" w:type="dxa"/>
          <w:right w:w="125" w:type="dxa"/>
        </w:tblCellMar>
        <w:tblLook w:val="0600" w:firstRow="0" w:lastRow="0" w:firstColumn="0" w:lastColumn="0" w:noHBand="1" w:noVBand="1"/>
      </w:tblPr>
      <w:tblGrid>
        <w:gridCol w:w="2948"/>
        <w:gridCol w:w="2949"/>
      </w:tblGrid>
      <w:tr w:rsidR="00B64E26" w14:paraId="23D0BB3B" w14:textId="77777777" w:rsidTr="000A25B8">
        <w:trPr>
          <w:trHeight w:val="1385"/>
        </w:trPr>
        <w:tc>
          <w:tcPr>
            <w:tcW w:w="2500" w:type="pct"/>
            <w:shd w:val="clear" w:color="auto" w:fill="auto"/>
            <w:tcMar>
              <w:left w:w="0" w:type="dxa"/>
            </w:tcMar>
          </w:tcPr>
          <w:p w14:paraId="6AA6577B" w14:textId="77777777" w:rsidR="00B64E26" w:rsidRDefault="00D32DA9" w:rsidP="000A25B8">
            <w:pPr>
              <w:pStyle w:val="Brdtextmedindrag"/>
            </w:pPr>
            <w:r w:rsidRPr="009615A4">
              <w:t>7.</w:t>
            </w:r>
            <w:r>
              <w:t> </w:t>
            </w:r>
            <w:r w:rsidRPr="009615A4">
              <w:t>pröva frågor enligt lagen (1982:352) om rätt till fastighets</w:t>
            </w:r>
            <w:r>
              <w:softHyphen/>
            </w:r>
            <w:r w:rsidRPr="009615A4">
              <w:t>förvärv för ombildning till bostads</w:t>
            </w:r>
            <w:r>
              <w:softHyphen/>
            </w:r>
            <w:r w:rsidRPr="009615A4">
              <w:t xml:space="preserve">rätt eller kooperativ hyresrätt. </w:t>
            </w:r>
          </w:p>
          <w:p w14:paraId="0A76EE9E" w14:textId="77777777" w:rsidR="00B64E26" w:rsidRDefault="00926630" w:rsidP="000A25B8">
            <w:pPr>
              <w:pStyle w:val="Brdtextmedindrag"/>
            </w:pPr>
          </w:p>
        </w:tc>
        <w:tc>
          <w:tcPr>
            <w:tcW w:w="2500" w:type="pct"/>
            <w:shd w:val="clear" w:color="auto" w:fill="auto"/>
            <w:tcMar>
              <w:right w:w="0" w:type="dxa"/>
            </w:tcMar>
          </w:tcPr>
          <w:p w14:paraId="0FACCA37" w14:textId="77777777" w:rsidR="00B64E26" w:rsidRDefault="00D32DA9" w:rsidP="000A25B8">
            <w:pPr>
              <w:pStyle w:val="Brdtextmedindrag"/>
              <w:rPr>
                <w:i/>
                <w:iCs/>
              </w:rPr>
            </w:pPr>
            <w:bookmarkStart w:id="91" w:name="_Hlk101331966"/>
            <w:r w:rsidRPr="009615A4">
              <w:t>7.</w:t>
            </w:r>
            <w:r>
              <w:t> </w:t>
            </w:r>
            <w:r w:rsidRPr="009615A4">
              <w:t>pröva frågor enligt lagen (1982:352) om rätt till fastighets</w:t>
            </w:r>
            <w:r>
              <w:softHyphen/>
            </w:r>
            <w:r w:rsidRPr="009615A4">
              <w:t>för</w:t>
            </w:r>
            <w:r>
              <w:softHyphen/>
            </w:r>
            <w:r w:rsidRPr="009615A4">
              <w:t>värv för ombildning till bostads</w:t>
            </w:r>
            <w:r>
              <w:softHyphen/>
            </w:r>
            <w:r w:rsidRPr="009615A4">
              <w:t>rätt eller kooperativ hyresrätt</w:t>
            </w:r>
            <w:r>
              <w:rPr>
                <w:i/>
                <w:iCs/>
              </w:rPr>
              <w:t>,</w:t>
            </w:r>
          </w:p>
          <w:p w14:paraId="72D656E6" w14:textId="77777777" w:rsidR="00B64E26" w:rsidRPr="009615A4" w:rsidRDefault="00D32DA9" w:rsidP="000A25B8">
            <w:pPr>
              <w:pStyle w:val="Brdtextmedindrag"/>
              <w:rPr>
                <w:i/>
                <w:iCs/>
              </w:rPr>
            </w:pPr>
            <w:r w:rsidRPr="00355CCE">
              <w:rPr>
                <w:i/>
                <w:iCs/>
              </w:rPr>
              <w:t>8. pröva frågor om att utse</w:t>
            </w:r>
            <w:r w:rsidRPr="00355CCE" w:rsidDel="005302FC">
              <w:rPr>
                <w:i/>
                <w:iCs/>
              </w:rPr>
              <w:t xml:space="preserve"> </w:t>
            </w:r>
            <w:r w:rsidRPr="00355CCE">
              <w:rPr>
                <w:i/>
                <w:iCs/>
              </w:rPr>
              <w:t>en skilje</w:t>
            </w:r>
            <w:r>
              <w:rPr>
                <w:i/>
                <w:iCs/>
              </w:rPr>
              <w:softHyphen/>
            </w:r>
            <w:r w:rsidRPr="00355CCE">
              <w:rPr>
                <w:i/>
                <w:iCs/>
              </w:rPr>
              <w:t>man enligt 23 a § eller entle</w:t>
            </w:r>
            <w:r>
              <w:rPr>
                <w:i/>
                <w:iCs/>
              </w:rPr>
              <w:softHyphen/>
              <w:t>d</w:t>
            </w:r>
            <w:r w:rsidRPr="00355CCE">
              <w:rPr>
                <w:i/>
                <w:iCs/>
              </w:rPr>
              <w:t>iga en skiljeman enligt 23 b § hyres</w:t>
            </w:r>
            <w:r>
              <w:rPr>
                <w:i/>
                <w:iCs/>
              </w:rPr>
              <w:softHyphen/>
            </w:r>
            <w:r w:rsidRPr="00355CCE">
              <w:rPr>
                <w:i/>
                <w:iCs/>
              </w:rPr>
              <w:t>förhandlingslagen samt med</w:t>
            </w:r>
            <w:r>
              <w:rPr>
                <w:i/>
                <w:iCs/>
              </w:rPr>
              <w:softHyphen/>
            </w:r>
            <w:r w:rsidRPr="00355CCE">
              <w:rPr>
                <w:i/>
                <w:iCs/>
              </w:rPr>
              <w:t>la i ett ärende</w:t>
            </w:r>
            <w:r>
              <w:rPr>
                <w:i/>
                <w:iCs/>
              </w:rPr>
              <w:t xml:space="preserve"> om att utse en skilje</w:t>
            </w:r>
            <w:r>
              <w:rPr>
                <w:i/>
                <w:iCs/>
              </w:rPr>
              <w:softHyphen/>
              <w:t>man.</w:t>
            </w:r>
            <w:bookmarkEnd w:id="91"/>
          </w:p>
        </w:tc>
      </w:tr>
    </w:tbl>
    <w:p w14:paraId="19AB7BB6" w14:textId="77777777" w:rsidR="00B64E26" w:rsidRDefault="00D32DA9" w:rsidP="00B64E26">
      <w:pPr>
        <w:pStyle w:val="Brdtextmedindrag"/>
      </w:pPr>
      <w:r w:rsidRPr="009615A4">
        <w:t xml:space="preserve">Ett ärende tas upp av den hyresnämnd inom vars område fastigheten är belägen. </w:t>
      </w:r>
    </w:p>
    <w:p w14:paraId="62B5AE36" w14:textId="77777777" w:rsidR="00B64E26" w:rsidRDefault="00926630" w:rsidP="00B64E2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B64E26" w14:paraId="5D973377" w14:textId="77777777" w:rsidTr="000A25B8">
        <w:tc>
          <w:tcPr>
            <w:tcW w:w="2500" w:type="pct"/>
            <w:shd w:val="clear" w:color="auto" w:fill="auto"/>
            <w:tcMar>
              <w:left w:w="0" w:type="dxa"/>
            </w:tcMar>
          </w:tcPr>
          <w:p w14:paraId="6EE93730" w14:textId="77777777" w:rsidR="00B64E26" w:rsidRPr="00FD52DD" w:rsidRDefault="00D32DA9" w:rsidP="000A25B8">
            <w:pPr>
              <w:pStyle w:val="Brdtextmedindrag"/>
              <w:rPr>
                <w:i/>
                <w:iCs/>
              </w:rPr>
            </w:pPr>
            <w:r w:rsidRPr="00FD52DD">
              <w:rPr>
                <w:i/>
                <w:iCs/>
              </w:rPr>
              <w:t>Nuvarande lydelse</w:t>
            </w:r>
          </w:p>
        </w:tc>
        <w:tc>
          <w:tcPr>
            <w:tcW w:w="2500" w:type="pct"/>
            <w:shd w:val="clear" w:color="auto" w:fill="auto"/>
            <w:tcMar>
              <w:right w:w="0" w:type="dxa"/>
            </w:tcMar>
          </w:tcPr>
          <w:p w14:paraId="03F72A05" w14:textId="77777777" w:rsidR="00B64E26" w:rsidRDefault="00D32DA9" w:rsidP="000A25B8">
            <w:pPr>
              <w:pStyle w:val="Brdtextmedindrag"/>
              <w:ind w:firstLine="0"/>
              <w:rPr>
                <w:b/>
                <w:bCs/>
                <w:i/>
              </w:rPr>
            </w:pPr>
            <w:r w:rsidRPr="005B0E77">
              <w:rPr>
                <w:i/>
              </w:rPr>
              <w:t>Föreslagen lydelse</w:t>
            </w:r>
          </w:p>
          <w:p w14:paraId="3C13C5C7" w14:textId="77777777" w:rsidR="00B64E26" w:rsidRPr="006B0175" w:rsidRDefault="00D32DA9" w:rsidP="000A25B8">
            <w:pPr>
              <w:pStyle w:val="Rubrik5utannumrering"/>
              <w:rPr>
                <w:b/>
                <w:bCs/>
              </w:rPr>
            </w:pPr>
            <w:r w:rsidRPr="006B0175">
              <w:rPr>
                <w:b/>
                <w:bCs/>
              </w:rPr>
              <w:t>Ärende</w:t>
            </w:r>
            <w:r>
              <w:rPr>
                <w:b/>
                <w:bCs/>
              </w:rPr>
              <w:t xml:space="preserve"> </w:t>
            </w:r>
            <w:r w:rsidRPr="006B0175">
              <w:rPr>
                <w:b/>
                <w:bCs/>
              </w:rPr>
              <w:t>om särskild skiljeman</w:t>
            </w:r>
          </w:p>
        </w:tc>
      </w:tr>
      <w:tr w:rsidR="00B64E26" w14:paraId="0678CCB8" w14:textId="77777777" w:rsidTr="000A25B8">
        <w:tc>
          <w:tcPr>
            <w:tcW w:w="2500" w:type="pct"/>
            <w:shd w:val="clear" w:color="auto" w:fill="auto"/>
            <w:tcMar>
              <w:left w:w="0" w:type="dxa"/>
            </w:tcMar>
          </w:tcPr>
          <w:p w14:paraId="0C9E43B6" w14:textId="77777777" w:rsidR="00B64E26" w:rsidRDefault="00926630" w:rsidP="000A25B8">
            <w:pPr>
              <w:pStyle w:val="Brdtextmedindrag"/>
            </w:pPr>
          </w:p>
        </w:tc>
        <w:tc>
          <w:tcPr>
            <w:tcW w:w="2500" w:type="pct"/>
            <w:shd w:val="clear" w:color="auto" w:fill="auto"/>
            <w:tcMar>
              <w:right w:w="0" w:type="dxa"/>
            </w:tcMar>
          </w:tcPr>
          <w:p w14:paraId="2E984AAD" w14:textId="77777777" w:rsidR="00B64E26" w:rsidRPr="00DD16A6" w:rsidRDefault="00D32DA9" w:rsidP="000A25B8">
            <w:pPr>
              <w:pStyle w:val="Brdtext"/>
              <w:rPr>
                <w:i/>
              </w:rPr>
            </w:pPr>
            <w:r w:rsidRPr="00DD16A6">
              <w:rPr>
                <w:i/>
              </w:rPr>
              <w:t>15 b §</w:t>
            </w:r>
          </w:p>
          <w:p w14:paraId="2375931C" w14:textId="77777777" w:rsidR="00B64E26" w:rsidRPr="00556B6F" w:rsidRDefault="00D32DA9" w:rsidP="000A25B8">
            <w:pPr>
              <w:pStyle w:val="Brdtext"/>
              <w:rPr>
                <w:i/>
                <w:iCs/>
                <w:spacing w:val="-2"/>
              </w:rPr>
            </w:pPr>
            <w:r w:rsidRPr="00556B6F">
              <w:rPr>
                <w:i/>
                <w:spacing w:val="-2"/>
              </w:rPr>
              <w:t>Ansökan i en fråga som avses i 4 § första stycket</w:t>
            </w:r>
            <w:r w:rsidRPr="00556B6F">
              <w:rPr>
                <w:i/>
                <w:iCs/>
                <w:spacing w:val="-2"/>
              </w:rPr>
              <w:t> </w:t>
            </w:r>
            <w:r w:rsidRPr="00556B6F">
              <w:rPr>
                <w:i/>
                <w:spacing w:val="-2"/>
              </w:rPr>
              <w:t xml:space="preserve">8 om att </w:t>
            </w:r>
            <w:r w:rsidRPr="00556B6F">
              <w:rPr>
                <w:i/>
                <w:iCs/>
                <w:spacing w:val="-2"/>
              </w:rPr>
              <w:t>utse</w:t>
            </w:r>
            <w:r w:rsidRPr="00556B6F">
              <w:rPr>
                <w:i/>
                <w:spacing w:val="-2"/>
              </w:rPr>
              <w:t xml:space="preserve"> en </w:t>
            </w:r>
            <w:r w:rsidRPr="00556B6F">
              <w:rPr>
                <w:i/>
                <w:iCs/>
                <w:spacing w:val="-2"/>
              </w:rPr>
              <w:t>skilje</w:t>
            </w:r>
            <w:r w:rsidRPr="00556B6F">
              <w:rPr>
                <w:i/>
                <w:iCs/>
                <w:spacing w:val="-2"/>
              </w:rPr>
              <w:softHyphen/>
              <w:t>man ska vara skriftlig och innehålla de uppgifter som anges i 8 § andra stycket. Till</w:t>
            </w:r>
            <w:r w:rsidRPr="00556B6F">
              <w:rPr>
                <w:i/>
                <w:iCs/>
                <w:spacing w:val="-2"/>
              </w:rPr>
              <w:softHyphen/>
              <w:t>sammans med ansökan ska det ges in en för</w:t>
            </w:r>
            <w:r w:rsidRPr="00556B6F">
              <w:rPr>
                <w:i/>
                <w:iCs/>
                <w:spacing w:val="-2"/>
              </w:rPr>
              <w:softHyphen/>
              <w:t>hand</w:t>
            </w:r>
            <w:r>
              <w:rPr>
                <w:i/>
                <w:iCs/>
                <w:spacing w:val="-2"/>
              </w:rPr>
              <w:softHyphen/>
            </w:r>
            <w:r w:rsidRPr="00556B6F">
              <w:rPr>
                <w:i/>
                <w:iCs/>
                <w:spacing w:val="-2"/>
              </w:rPr>
              <w:t>lings</w:t>
            </w:r>
            <w:r>
              <w:rPr>
                <w:i/>
                <w:iCs/>
                <w:spacing w:val="-2"/>
              </w:rPr>
              <w:softHyphen/>
            </w:r>
            <w:r w:rsidRPr="00556B6F">
              <w:rPr>
                <w:i/>
                <w:iCs/>
                <w:spacing w:val="-2"/>
              </w:rPr>
              <w:t>ord</w:t>
            </w:r>
            <w:r>
              <w:rPr>
                <w:i/>
                <w:iCs/>
                <w:spacing w:val="-2"/>
              </w:rPr>
              <w:softHyphen/>
            </w:r>
            <w:r w:rsidRPr="00556B6F">
              <w:rPr>
                <w:i/>
                <w:iCs/>
                <w:spacing w:val="-2"/>
              </w:rPr>
              <w:t>ning som inne</w:t>
            </w:r>
            <w:r w:rsidRPr="00556B6F">
              <w:rPr>
                <w:i/>
                <w:iCs/>
                <w:spacing w:val="-2"/>
              </w:rPr>
              <w:softHyphen/>
              <w:t>håller ett villkor om att tvisten får avgöras av en skilje</w:t>
            </w:r>
            <w:r>
              <w:rPr>
                <w:i/>
                <w:iCs/>
                <w:spacing w:val="-2"/>
              </w:rPr>
              <w:softHyphen/>
            </w:r>
            <w:r w:rsidRPr="00556B6F">
              <w:rPr>
                <w:i/>
                <w:iCs/>
                <w:spacing w:val="-2"/>
              </w:rPr>
              <w:t>man. Om en ansökan inte upp</w:t>
            </w:r>
            <w:r>
              <w:rPr>
                <w:i/>
                <w:iCs/>
                <w:spacing w:val="-2"/>
              </w:rPr>
              <w:softHyphen/>
            </w:r>
            <w:r w:rsidRPr="00556B6F">
              <w:rPr>
                <w:i/>
                <w:iCs/>
                <w:spacing w:val="-2"/>
              </w:rPr>
              <w:t>fyller dessa krav, ska hyres</w:t>
            </w:r>
            <w:r w:rsidRPr="00556B6F">
              <w:rPr>
                <w:i/>
                <w:iCs/>
                <w:spacing w:val="-2"/>
              </w:rPr>
              <w:softHyphen/>
              <w:t>nämnden före</w:t>
            </w:r>
            <w:r>
              <w:rPr>
                <w:i/>
                <w:iCs/>
                <w:spacing w:val="-2"/>
              </w:rPr>
              <w:softHyphen/>
            </w:r>
            <w:r w:rsidRPr="00556B6F">
              <w:rPr>
                <w:i/>
                <w:iCs/>
                <w:spacing w:val="-2"/>
              </w:rPr>
              <w:t>lägga sökanden att avhjälpa bris</w:t>
            </w:r>
            <w:r>
              <w:rPr>
                <w:i/>
                <w:iCs/>
                <w:spacing w:val="-2"/>
              </w:rPr>
              <w:softHyphen/>
            </w:r>
            <w:r w:rsidRPr="00556B6F">
              <w:rPr>
                <w:i/>
                <w:iCs/>
                <w:spacing w:val="-2"/>
              </w:rPr>
              <w:t>ten inom viss tid. Om före</w:t>
            </w:r>
            <w:r>
              <w:rPr>
                <w:i/>
                <w:iCs/>
                <w:spacing w:val="-2"/>
              </w:rPr>
              <w:softHyphen/>
            </w:r>
            <w:r w:rsidRPr="00556B6F">
              <w:rPr>
                <w:i/>
                <w:iCs/>
                <w:spacing w:val="-2"/>
              </w:rPr>
              <w:t>läggan</w:t>
            </w:r>
            <w:r>
              <w:rPr>
                <w:i/>
                <w:iCs/>
                <w:spacing w:val="-2"/>
              </w:rPr>
              <w:softHyphen/>
            </w:r>
            <w:r w:rsidRPr="00556B6F">
              <w:rPr>
                <w:i/>
                <w:iCs/>
                <w:spacing w:val="-2"/>
              </w:rPr>
              <w:t>det inte följs får an</w:t>
            </w:r>
            <w:r w:rsidRPr="00556B6F">
              <w:rPr>
                <w:i/>
                <w:iCs/>
                <w:spacing w:val="-2"/>
              </w:rPr>
              <w:softHyphen/>
              <w:t>sökan avvisas. I övrigt tillämpas det som anges i 8 § fjärde och femte styckena för ansökan och en parts första in</w:t>
            </w:r>
            <w:r>
              <w:rPr>
                <w:i/>
                <w:iCs/>
                <w:spacing w:val="-2"/>
              </w:rPr>
              <w:softHyphen/>
            </w:r>
            <w:r w:rsidRPr="00556B6F">
              <w:rPr>
                <w:i/>
                <w:iCs/>
                <w:spacing w:val="-2"/>
              </w:rPr>
              <w:t>laga till nämnden.</w:t>
            </w:r>
          </w:p>
          <w:p w14:paraId="70995EDA" w14:textId="1BF00BCA" w:rsidR="00B64E26" w:rsidRPr="00556B6F" w:rsidRDefault="00D32DA9" w:rsidP="000A25B8">
            <w:pPr>
              <w:pStyle w:val="Brdtextmedindrag"/>
              <w:rPr>
                <w:i/>
                <w:iCs/>
                <w:spacing w:val="-2"/>
              </w:rPr>
            </w:pPr>
            <w:r w:rsidRPr="00556B6F">
              <w:rPr>
                <w:i/>
                <w:iCs/>
                <w:spacing w:val="-2"/>
              </w:rPr>
              <w:t xml:space="preserve">Motparten ska ges tillfälle att yttra sig över ansökan. Ärendet får avgöras även om motparten inte har svarat. </w:t>
            </w:r>
          </w:p>
          <w:p w14:paraId="46D8CE8D" w14:textId="77777777" w:rsidR="00B64E26" w:rsidRPr="00F035B4" w:rsidRDefault="00D32DA9" w:rsidP="000A25B8">
            <w:pPr>
              <w:pStyle w:val="Brdtextmedindrag"/>
            </w:pPr>
            <w:r w:rsidRPr="00556B6F">
              <w:rPr>
                <w:i/>
                <w:iCs/>
                <w:spacing w:val="-2"/>
              </w:rPr>
              <w:t>Om ansökan återkallas ska ären</w:t>
            </w:r>
            <w:r w:rsidRPr="00556B6F">
              <w:rPr>
                <w:i/>
                <w:iCs/>
                <w:spacing w:val="-2"/>
              </w:rPr>
              <w:softHyphen/>
              <w:t>det skrivas av</w:t>
            </w:r>
            <w:r w:rsidRPr="00556B6F">
              <w:rPr>
                <w:iCs/>
                <w:spacing w:val="-2"/>
              </w:rPr>
              <w:t>.</w:t>
            </w:r>
          </w:p>
        </w:tc>
      </w:tr>
      <w:tr w:rsidR="00B64E26" w14:paraId="2270A81C" w14:textId="77777777" w:rsidTr="000A25B8">
        <w:tc>
          <w:tcPr>
            <w:tcW w:w="2500" w:type="pct"/>
            <w:shd w:val="clear" w:color="auto" w:fill="auto"/>
            <w:tcMar>
              <w:left w:w="0" w:type="dxa"/>
            </w:tcMar>
          </w:tcPr>
          <w:p w14:paraId="63526BFC" w14:textId="77777777" w:rsidR="00B64E26" w:rsidRDefault="00926630" w:rsidP="000A25B8">
            <w:pPr>
              <w:pStyle w:val="Brdtextmedindrag"/>
            </w:pPr>
          </w:p>
          <w:p w14:paraId="6C0584C7" w14:textId="77777777" w:rsidR="00B64E26" w:rsidRDefault="00926630" w:rsidP="000A25B8">
            <w:pPr>
              <w:pStyle w:val="Brdtextmedindrag"/>
            </w:pPr>
          </w:p>
        </w:tc>
        <w:tc>
          <w:tcPr>
            <w:tcW w:w="2500" w:type="pct"/>
            <w:shd w:val="clear" w:color="auto" w:fill="auto"/>
            <w:tcMar>
              <w:right w:w="0" w:type="dxa"/>
            </w:tcMar>
          </w:tcPr>
          <w:p w14:paraId="2AC3A527" w14:textId="77777777" w:rsidR="00B64E26" w:rsidRDefault="00926630" w:rsidP="000A25B8">
            <w:pPr>
              <w:pStyle w:val="Brdtext"/>
              <w:rPr>
                <w:i/>
              </w:rPr>
            </w:pPr>
          </w:p>
          <w:p w14:paraId="2EA3A183" w14:textId="77777777" w:rsidR="00B64E26" w:rsidRDefault="00D32DA9" w:rsidP="000A25B8">
            <w:pPr>
              <w:pStyle w:val="Brdtext"/>
              <w:rPr>
                <w:i/>
              </w:rPr>
            </w:pPr>
            <w:r>
              <w:rPr>
                <w:i/>
              </w:rPr>
              <w:t xml:space="preserve">15 c </w:t>
            </w:r>
            <w:r w:rsidRPr="00574282">
              <w:rPr>
                <w:i/>
              </w:rPr>
              <w:t>§</w:t>
            </w:r>
          </w:p>
          <w:p w14:paraId="5677D7FC" w14:textId="77777777" w:rsidR="00B64E26" w:rsidRPr="00F035B4" w:rsidRDefault="00D32DA9" w:rsidP="000A25B8">
            <w:pPr>
              <w:pStyle w:val="Brdtextmedindrag"/>
              <w:ind w:firstLine="0"/>
              <w:rPr>
                <w:i/>
                <w:iCs/>
              </w:rPr>
            </w:pPr>
            <w:r w:rsidRPr="00F035B4">
              <w:rPr>
                <w:i/>
                <w:iCs/>
              </w:rPr>
              <w:t xml:space="preserve">Ett ärende om </w:t>
            </w:r>
            <w:r>
              <w:rPr>
                <w:i/>
                <w:iCs/>
              </w:rPr>
              <w:t xml:space="preserve">att </w:t>
            </w:r>
            <w:r w:rsidRPr="00F035B4">
              <w:rPr>
                <w:i/>
                <w:iCs/>
              </w:rPr>
              <w:t>utse en skiljeman ska handläggas särskilt skyndsamt.</w:t>
            </w:r>
          </w:p>
          <w:p w14:paraId="4EA5BDA1" w14:textId="77777777" w:rsidR="00B64E26" w:rsidRDefault="00D32DA9" w:rsidP="000A25B8">
            <w:pPr>
              <w:pStyle w:val="Brdtextmedindrag"/>
              <w:rPr>
                <w:i/>
              </w:rPr>
            </w:pPr>
            <w:r>
              <w:rPr>
                <w:i/>
                <w:iCs/>
              </w:rPr>
              <w:t>O</w:t>
            </w:r>
            <w:r w:rsidRPr="00305554">
              <w:rPr>
                <w:i/>
                <w:iCs/>
              </w:rPr>
              <w:t xml:space="preserve">m parterna </w:t>
            </w:r>
            <w:r>
              <w:rPr>
                <w:i/>
                <w:iCs/>
              </w:rPr>
              <w:t>begär det</w:t>
            </w:r>
            <w:r w:rsidRPr="00305554">
              <w:rPr>
                <w:i/>
                <w:iCs/>
              </w:rPr>
              <w:t xml:space="preserve"> ska hyres</w:t>
            </w:r>
            <w:r>
              <w:rPr>
                <w:i/>
                <w:iCs/>
              </w:rPr>
              <w:softHyphen/>
            </w:r>
            <w:r w:rsidRPr="00305554">
              <w:rPr>
                <w:i/>
                <w:iCs/>
              </w:rPr>
              <w:t>nämn</w:t>
            </w:r>
            <w:r>
              <w:rPr>
                <w:i/>
                <w:iCs/>
              </w:rPr>
              <w:softHyphen/>
            </w:r>
            <w:r w:rsidRPr="00305554">
              <w:rPr>
                <w:i/>
                <w:iCs/>
              </w:rPr>
              <w:t>den medla mellan dem.</w:t>
            </w:r>
            <w:r>
              <w:rPr>
                <w:i/>
                <w:iCs/>
              </w:rPr>
              <w:t xml:space="preserve"> H</w:t>
            </w:r>
            <w:r w:rsidRPr="009E2E74">
              <w:rPr>
                <w:i/>
                <w:iCs/>
              </w:rPr>
              <w:t>y</w:t>
            </w:r>
            <w:r>
              <w:rPr>
                <w:i/>
                <w:iCs/>
              </w:rPr>
              <w:softHyphen/>
            </w:r>
            <w:r w:rsidRPr="009E2E74">
              <w:rPr>
                <w:i/>
                <w:iCs/>
              </w:rPr>
              <w:t>res</w:t>
            </w:r>
            <w:r>
              <w:rPr>
                <w:i/>
                <w:iCs/>
              </w:rPr>
              <w:softHyphen/>
            </w:r>
            <w:r w:rsidRPr="009E2E74">
              <w:rPr>
                <w:i/>
                <w:iCs/>
              </w:rPr>
              <w:t>nämnden</w:t>
            </w:r>
            <w:r>
              <w:rPr>
                <w:i/>
                <w:iCs/>
              </w:rPr>
              <w:t xml:space="preserve"> ska i så fall</w:t>
            </w:r>
            <w:r w:rsidRPr="009E2E74">
              <w:rPr>
                <w:i/>
                <w:iCs/>
              </w:rPr>
              <w:t xml:space="preserve"> kalla </w:t>
            </w:r>
            <w:r>
              <w:rPr>
                <w:i/>
                <w:iCs/>
              </w:rPr>
              <w:t>par</w:t>
            </w:r>
            <w:r>
              <w:rPr>
                <w:i/>
                <w:iCs/>
              </w:rPr>
              <w:softHyphen/>
              <w:t xml:space="preserve">terna </w:t>
            </w:r>
            <w:r w:rsidRPr="009E2E74">
              <w:rPr>
                <w:i/>
                <w:iCs/>
              </w:rPr>
              <w:t>till ett medlings</w:t>
            </w:r>
            <w:r>
              <w:rPr>
                <w:i/>
                <w:iCs/>
              </w:rPr>
              <w:softHyphen/>
            </w:r>
            <w:r w:rsidRPr="009E2E74">
              <w:rPr>
                <w:i/>
                <w:iCs/>
              </w:rPr>
              <w:t>samman</w:t>
            </w:r>
            <w:r>
              <w:rPr>
                <w:i/>
                <w:iCs/>
              </w:rPr>
              <w:softHyphen/>
            </w:r>
            <w:r w:rsidRPr="009E2E74">
              <w:rPr>
                <w:i/>
                <w:iCs/>
              </w:rPr>
              <w:t>träde</w:t>
            </w:r>
            <w:r>
              <w:rPr>
                <w:i/>
                <w:iCs/>
              </w:rPr>
              <w:t>, om det inte är obehövligt</w:t>
            </w:r>
            <w:r w:rsidRPr="00DD16A6">
              <w:rPr>
                <w:i/>
              </w:rPr>
              <w:t>.</w:t>
            </w:r>
          </w:p>
          <w:p w14:paraId="4768B695" w14:textId="77777777" w:rsidR="00B64E26" w:rsidRPr="00F035B4" w:rsidRDefault="00D32DA9" w:rsidP="000A25B8">
            <w:pPr>
              <w:pStyle w:val="Brdtext"/>
              <w:rPr>
                <w:i/>
                <w:iCs/>
              </w:rPr>
            </w:pPr>
            <w:r w:rsidRPr="00F035B4">
              <w:rPr>
                <w:i/>
                <w:iCs/>
              </w:rPr>
              <w:t>15 d §</w:t>
            </w:r>
          </w:p>
          <w:p w14:paraId="17315DF4" w14:textId="77777777" w:rsidR="00B64E26" w:rsidRPr="009E2E74" w:rsidRDefault="00D32DA9" w:rsidP="000A25B8">
            <w:pPr>
              <w:pStyle w:val="Brdtext"/>
              <w:rPr>
                <w:i/>
                <w:iCs/>
              </w:rPr>
            </w:pPr>
            <w:r w:rsidRPr="00370E1C">
              <w:rPr>
                <w:i/>
                <w:iCs/>
              </w:rPr>
              <w:t>Ansökan i en fråga som avses i 4</w:t>
            </w:r>
            <w:r>
              <w:rPr>
                <w:i/>
                <w:iCs/>
              </w:rPr>
              <w:t> </w:t>
            </w:r>
            <w:r w:rsidRPr="00370E1C">
              <w:rPr>
                <w:i/>
                <w:iCs/>
              </w:rPr>
              <w:t>§ första stycket</w:t>
            </w:r>
            <w:r>
              <w:rPr>
                <w:i/>
                <w:iCs/>
              </w:rPr>
              <w:t> </w:t>
            </w:r>
            <w:r w:rsidRPr="00370E1C">
              <w:rPr>
                <w:i/>
                <w:iCs/>
              </w:rPr>
              <w:t xml:space="preserve">8 om </w:t>
            </w:r>
            <w:r>
              <w:rPr>
                <w:i/>
                <w:iCs/>
              </w:rPr>
              <w:t>att entlediga</w:t>
            </w:r>
            <w:r w:rsidRPr="00370E1C">
              <w:rPr>
                <w:i/>
                <w:iCs/>
              </w:rPr>
              <w:t xml:space="preserve"> en skiljeman ska vara skrift</w:t>
            </w:r>
            <w:r>
              <w:rPr>
                <w:i/>
                <w:iCs/>
              </w:rPr>
              <w:softHyphen/>
            </w:r>
            <w:r w:rsidRPr="00370E1C">
              <w:rPr>
                <w:i/>
                <w:iCs/>
              </w:rPr>
              <w:t>lig</w:t>
            </w:r>
            <w:r w:rsidRPr="001D19BF">
              <w:rPr>
                <w:i/>
                <w:iCs/>
              </w:rPr>
              <w:t xml:space="preserve">. </w:t>
            </w:r>
            <w:r w:rsidRPr="009E2E74">
              <w:rPr>
                <w:i/>
                <w:iCs/>
              </w:rPr>
              <w:t>An</w:t>
            </w:r>
            <w:r>
              <w:rPr>
                <w:i/>
                <w:iCs/>
              </w:rPr>
              <w:softHyphen/>
            </w:r>
            <w:r w:rsidRPr="009E2E74">
              <w:rPr>
                <w:i/>
                <w:iCs/>
              </w:rPr>
              <w:t>sökan ska innehålla skälen för en</w:t>
            </w:r>
            <w:r>
              <w:rPr>
                <w:i/>
                <w:iCs/>
              </w:rPr>
              <w:softHyphen/>
            </w:r>
            <w:r w:rsidRPr="009E2E74">
              <w:rPr>
                <w:i/>
                <w:iCs/>
              </w:rPr>
              <w:t xml:space="preserve">tledigande. </w:t>
            </w:r>
          </w:p>
          <w:p w14:paraId="5BEE1BBA" w14:textId="77777777" w:rsidR="00B64E26" w:rsidRPr="009E2E74" w:rsidRDefault="00D32DA9" w:rsidP="000A25B8">
            <w:pPr>
              <w:pStyle w:val="Brdtextmedindrag"/>
              <w:rPr>
                <w:i/>
                <w:iCs/>
              </w:rPr>
            </w:pPr>
            <w:r>
              <w:rPr>
                <w:i/>
                <w:iCs/>
              </w:rPr>
              <w:t xml:space="preserve">Övriga parter i ärendet </w:t>
            </w:r>
            <w:r w:rsidRPr="009E2E74">
              <w:rPr>
                <w:i/>
                <w:iCs/>
              </w:rPr>
              <w:t xml:space="preserve">ska ges tillfälle att yttra sig över ansökan. Ärendet får avgöras även om </w:t>
            </w:r>
            <w:r>
              <w:rPr>
                <w:i/>
                <w:iCs/>
              </w:rPr>
              <w:t>de</w:t>
            </w:r>
            <w:r w:rsidRPr="009E2E74">
              <w:rPr>
                <w:i/>
                <w:iCs/>
              </w:rPr>
              <w:t xml:space="preserve"> inte har svarat.</w:t>
            </w:r>
          </w:p>
          <w:p w14:paraId="58AA905A" w14:textId="77777777" w:rsidR="00B64E26" w:rsidRPr="00F035B4" w:rsidRDefault="00D32DA9" w:rsidP="000A25B8">
            <w:pPr>
              <w:pStyle w:val="Brdtextmedindrag"/>
              <w:rPr>
                <w:i/>
                <w:iCs/>
              </w:rPr>
            </w:pPr>
            <w:r w:rsidRPr="009E2E74">
              <w:rPr>
                <w:i/>
                <w:iCs/>
              </w:rPr>
              <w:t>Om ansökan återkallas ska ären</w:t>
            </w:r>
            <w:r>
              <w:rPr>
                <w:i/>
                <w:iCs/>
              </w:rPr>
              <w:softHyphen/>
            </w:r>
            <w:r w:rsidRPr="009E2E74">
              <w:rPr>
                <w:i/>
                <w:iCs/>
              </w:rPr>
              <w:t xml:space="preserve">det skrivas av. </w:t>
            </w:r>
          </w:p>
        </w:tc>
      </w:tr>
    </w:tbl>
    <w:p w14:paraId="56EE04B9" w14:textId="77777777" w:rsidR="00B64E26" w:rsidRPr="00811E52" w:rsidRDefault="00D32DA9" w:rsidP="00B64E26">
      <w:pPr>
        <w:pStyle w:val="Slutstreck"/>
      </w:pPr>
      <w:r w:rsidRPr="00811E52">
        <w:t>                      </w:t>
      </w:r>
    </w:p>
    <w:p w14:paraId="04382326" w14:textId="77777777" w:rsidR="00B64E26" w:rsidRDefault="00D32DA9" w:rsidP="00B64E26">
      <w:pPr>
        <w:pStyle w:val="Brdtextmedindrag"/>
      </w:pPr>
      <w:r>
        <w:t>Denna lag träder i kraft den 2 januari 2023 i fråga om 4 § och i övrigt den 1 januari 2023.</w:t>
      </w:r>
      <w:r w:rsidRPr="002378B9" w:rsidDel="00CF2C0C">
        <w:t xml:space="preserve"> </w:t>
      </w:r>
    </w:p>
    <w:p w14:paraId="0A1F0E4C" w14:textId="77777777" w:rsidR="00B64E26" w:rsidRPr="00866582" w:rsidRDefault="00926630" w:rsidP="00B64E26">
      <w:pPr>
        <w:pStyle w:val="Brdtext"/>
      </w:pPr>
    </w:p>
    <w:p w14:paraId="46BE4E27" w14:textId="77777777" w:rsidR="00B64E26" w:rsidRPr="00B64E26" w:rsidRDefault="00926630" w:rsidP="00B64E26">
      <w:pPr>
        <w:pStyle w:val="Brdtext"/>
        <w:sectPr w:rsidR="00B64E26" w:rsidRPr="00B64E26" w:rsidSect="00B64E26">
          <w:headerReference w:type="even" r:id="rId85"/>
          <w:headerReference w:type="default" r:id="rId86"/>
          <w:footerReference w:type="even" r:id="rId87"/>
          <w:footerReference w:type="default" r:id="rId88"/>
          <w:footerReference w:type="first" r:id="rId89"/>
          <w:pgSz w:w="9356" w:h="13721" w:code="9"/>
          <w:pgMar w:top="794" w:right="2438" w:bottom="1191" w:left="1021" w:header="0" w:footer="709" w:gutter="0"/>
          <w:cols w:space="708"/>
          <w:docGrid w:linePitch="360"/>
        </w:sectPr>
      </w:pPr>
    </w:p>
    <w:p w14:paraId="12C9AD2E" w14:textId="76D5AD6A" w:rsidR="00DB62B9" w:rsidRDefault="00D32DA9" w:rsidP="009F6E6F">
      <w:pPr>
        <w:pStyle w:val="Bilagarubrik"/>
      </w:pPr>
      <w:bookmarkStart w:id="92" w:name="_Toc108083585"/>
      <w:r w:rsidRPr="009F6E6F">
        <w:t>Lagrådets yttrande</w:t>
      </w:r>
      <w:bookmarkEnd w:id="92"/>
    </w:p>
    <w:p w14:paraId="28F449D8" w14:textId="3FEF316B" w:rsidR="00F21A43" w:rsidRDefault="00D32DA9" w:rsidP="00F21A43">
      <w:pPr>
        <w:pStyle w:val="Brdtext"/>
      </w:pPr>
      <w:r>
        <w:t>Utdrag ur protokoll vid sammanträde 2022-06-16</w:t>
      </w:r>
    </w:p>
    <w:p w14:paraId="5647A2AC" w14:textId="77777777" w:rsidR="00F21A43" w:rsidRPr="00F21A43" w:rsidRDefault="00926630" w:rsidP="00F21A43">
      <w:pPr>
        <w:pStyle w:val="Brdtextmedindrag"/>
      </w:pPr>
    </w:p>
    <w:p w14:paraId="3EC1A5B5" w14:textId="5B9029F8" w:rsidR="00F21A43" w:rsidRDefault="00D32DA9" w:rsidP="00F21A43">
      <w:pPr>
        <w:pStyle w:val="Brdtext"/>
      </w:pPr>
      <w:r w:rsidRPr="00F21A43">
        <w:rPr>
          <w:b/>
          <w:bCs/>
        </w:rPr>
        <w:t>Närvarande:</w:t>
      </w:r>
      <w:r>
        <w:t xml:space="preserve"> F.d. justitieråden Martin Borgeke och Mari Andersson samt justitierådet Petter Asp</w:t>
      </w:r>
    </w:p>
    <w:p w14:paraId="44A6F153" w14:textId="77777777" w:rsidR="00F21A43" w:rsidRPr="00F21A43" w:rsidRDefault="00926630" w:rsidP="00F21A43">
      <w:pPr>
        <w:pStyle w:val="Brdtextmedindrag"/>
      </w:pPr>
    </w:p>
    <w:p w14:paraId="25FEDA1C" w14:textId="5384DC03" w:rsidR="00F21A43" w:rsidRPr="00F21A43" w:rsidRDefault="00D32DA9" w:rsidP="00F21A43">
      <w:pPr>
        <w:pStyle w:val="Brdtext"/>
        <w:rPr>
          <w:b/>
          <w:bCs/>
        </w:rPr>
      </w:pPr>
      <w:r w:rsidRPr="00F21A43">
        <w:rPr>
          <w:b/>
          <w:bCs/>
        </w:rPr>
        <w:t>Ett oberoende tvistlösningsförfarande för kollektiva hyrestvister</w:t>
      </w:r>
    </w:p>
    <w:p w14:paraId="2AF93748" w14:textId="77777777" w:rsidR="00F21A43" w:rsidRPr="00F21A43" w:rsidRDefault="00926630" w:rsidP="00F21A43">
      <w:pPr>
        <w:pStyle w:val="Brdtextmedindrag"/>
      </w:pPr>
    </w:p>
    <w:p w14:paraId="3D023758" w14:textId="3A8D542B" w:rsidR="00F21A43" w:rsidRDefault="00D32DA9" w:rsidP="00F21A43">
      <w:pPr>
        <w:pStyle w:val="Brdtext"/>
      </w:pPr>
      <w:r>
        <w:t>Enligt en lagrådsremiss den 2 juni 2022 har regeringen (Justitiedeparte</w:t>
      </w:r>
      <w:r>
        <w:softHyphen/>
        <w:t xml:space="preserve">mentet) beslutat inhämta Lagrådets yttrande över förslag till </w:t>
      </w:r>
    </w:p>
    <w:p w14:paraId="5AE2C352" w14:textId="77777777" w:rsidR="00F21A43" w:rsidRPr="00F21A43" w:rsidRDefault="00926630" w:rsidP="00F21A43">
      <w:pPr>
        <w:pStyle w:val="Brdtextmedindrag"/>
      </w:pPr>
    </w:p>
    <w:p w14:paraId="1911F646" w14:textId="1E392C42" w:rsidR="00F21A43" w:rsidRDefault="00D32DA9" w:rsidP="00F21A43">
      <w:pPr>
        <w:pStyle w:val="Brdtext"/>
      </w:pPr>
      <w:r>
        <w:t xml:space="preserve">1  lag om tvistlösning i vissa kollektiva hyresförhandlingar, </w:t>
      </w:r>
    </w:p>
    <w:p w14:paraId="6121A3F5" w14:textId="10CEFE4F" w:rsidR="00F21A43" w:rsidRDefault="00D32DA9" w:rsidP="00F21A43">
      <w:pPr>
        <w:pStyle w:val="Brdtext"/>
      </w:pPr>
      <w:r>
        <w:t xml:space="preserve">2. lag om ändring i hyresförhandlingslagen (1978:304), </w:t>
      </w:r>
    </w:p>
    <w:p w14:paraId="629BE79C" w14:textId="1CE14765" w:rsidR="00F21A43" w:rsidRDefault="00D32DA9" w:rsidP="00F21A43">
      <w:pPr>
        <w:pStyle w:val="Brdtext"/>
      </w:pPr>
      <w:r>
        <w:t>3. lag om ändring i lagen (1973:188) om arrendenämnder och hyresnämn</w:t>
      </w:r>
      <w:r>
        <w:softHyphen/>
        <w:t>der.</w:t>
      </w:r>
    </w:p>
    <w:p w14:paraId="738E8C3B" w14:textId="77777777" w:rsidR="00F21A43" w:rsidRDefault="00926630" w:rsidP="00F21A43">
      <w:pPr>
        <w:pStyle w:val="Brdtext"/>
      </w:pPr>
    </w:p>
    <w:p w14:paraId="26F9401E" w14:textId="77777777" w:rsidR="00F21A43" w:rsidRDefault="00D32DA9" w:rsidP="00F21A43">
      <w:pPr>
        <w:pStyle w:val="Brdtext"/>
      </w:pPr>
      <w:r>
        <w:t>Förslagen har inför Lagrådet föredragits av kanslirådet</w:t>
      </w:r>
    </w:p>
    <w:p w14:paraId="1211444F" w14:textId="431D7BF7" w:rsidR="00F21A43" w:rsidRDefault="00D32DA9" w:rsidP="00F21A43">
      <w:pPr>
        <w:pStyle w:val="Brdtext"/>
      </w:pPr>
      <w:r>
        <w:t xml:space="preserve">Anna-Karin Berglund och rättssakkunniga Sanna Boman. </w:t>
      </w:r>
    </w:p>
    <w:p w14:paraId="42819D03" w14:textId="77777777" w:rsidR="00F21A43" w:rsidRDefault="00926630" w:rsidP="00F21A43">
      <w:pPr>
        <w:pStyle w:val="Brdtext"/>
      </w:pPr>
    </w:p>
    <w:p w14:paraId="2CDEFB5B" w14:textId="6332871D" w:rsidR="00453091" w:rsidRDefault="00D32DA9" w:rsidP="00F21A43">
      <w:pPr>
        <w:pStyle w:val="Brdtext"/>
      </w:pPr>
      <w:r>
        <w:t>Lagrådet lämnar förslagen utan erinran.</w:t>
      </w:r>
    </w:p>
    <w:p w14:paraId="24764B9D" w14:textId="77777777" w:rsidR="00E42738" w:rsidRPr="00E42738" w:rsidRDefault="00E42738" w:rsidP="00E42738">
      <w:pPr>
        <w:pStyle w:val="Brdtextmedindrag"/>
      </w:pPr>
    </w:p>
    <w:p w14:paraId="4BE8072A" w14:textId="349AACAB" w:rsidR="00CB1467" w:rsidRPr="00CB1467" w:rsidRDefault="00CB1467" w:rsidP="00CB1467">
      <w:pPr>
        <w:pStyle w:val="Brdtextmedindrag"/>
        <w:sectPr w:rsidR="00CB1467" w:rsidRPr="00CB1467" w:rsidSect="00155500">
          <w:headerReference w:type="even" r:id="rId90"/>
          <w:headerReference w:type="default" r:id="rId91"/>
          <w:footerReference w:type="default" r:id="rId92"/>
          <w:headerReference w:type="first" r:id="rId93"/>
          <w:footerReference w:type="first" r:id="rId94"/>
          <w:pgSz w:w="9356" w:h="13721" w:code="9"/>
          <w:pgMar w:top="794" w:right="2438" w:bottom="1191" w:left="1021" w:header="0" w:footer="709" w:gutter="0"/>
          <w:cols w:space="708"/>
          <w:docGrid w:linePitch="360"/>
        </w:sectPr>
      </w:pPr>
    </w:p>
    <w:sdt>
      <w:sdtPr>
        <w:alias w:val="Departementsnamn"/>
        <w:tag w:val="Departementsnamn"/>
        <w:id w:val="-137580982"/>
        <w:dataBinding w:prefixMappings="xmlns:ns0='http://rkdhs/mallar/lagstiftning/Prop/Prop.xsd'" w:xpath="/ns0:dokumentvärden[1]/ns0:departementsnamn[1]" w:storeItemID="{068625C3-B546-44A5-B525-B7CC092E5AD6}"/>
        <w:text/>
      </w:sdtPr>
      <w:sdtEndPr/>
      <w:sdtContent>
        <w:p w14:paraId="684B3D44" w14:textId="77777777" w:rsidR="00CB1467" w:rsidRDefault="00CB1467" w:rsidP="00163F74">
          <w:pPr>
            <w:pStyle w:val="Proprubrik"/>
            <w:spacing w:after="190"/>
          </w:pPr>
          <w:r>
            <w:t>Justitiedepartementet</w:t>
          </w:r>
        </w:p>
      </w:sdtContent>
    </w:sdt>
    <w:p w14:paraId="297A5304" w14:textId="77777777" w:rsidR="00CB1467" w:rsidRDefault="00CB1467" w:rsidP="00163F74">
      <w:pPr>
        <w:pStyle w:val="Proputdrag"/>
      </w:pPr>
      <w:bookmarkStart w:id="93" w:name="_Toc107596023"/>
      <w:bookmarkStart w:id="94" w:name="_Toc108083586"/>
      <w:r>
        <w:t xml:space="preserve">Utdrag ur protokoll vid regeringssammanträde </w:t>
      </w:r>
      <w:sdt>
        <w:sdtPr>
          <w:alias w:val="Datum"/>
          <w:tag w:val="Datum"/>
          <w:id w:val="679708000"/>
          <w:date w:fullDate="2022-07-07T00:00:00Z">
            <w:dateFormat w:val="'den' d MMMM yyyy"/>
            <w:lid w:val="sv-SE"/>
            <w:storeMappedDataAs w:val="dateTime"/>
            <w:calendar w:val="gregorian"/>
          </w:date>
        </w:sdtPr>
        <w:sdtEndPr/>
        <w:sdtContent>
          <w:r>
            <w:t>den 7 juli 2022</w:t>
          </w:r>
        </w:sdtContent>
      </w:sdt>
      <w:bookmarkEnd w:id="93"/>
      <w:bookmarkEnd w:id="94"/>
    </w:p>
    <w:p w14:paraId="54CF76DA" w14:textId="77777777" w:rsidR="00CB1467" w:rsidRDefault="00CB1467" w:rsidP="00163F74">
      <w:pPr>
        <w:pStyle w:val="Brdtext"/>
        <w:jc w:val="left"/>
      </w:pPr>
    </w:p>
    <w:p w14:paraId="360F5E17" w14:textId="5CA9F6C8" w:rsidR="00CB1467" w:rsidRDefault="00CB1467" w:rsidP="00163F74">
      <w:pPr>
        <w:pStyle w:val="Brdtext"/>
        <w:jc w:val="left"/>
      </w:pPr>
      <w:bookmarkStart w:id="95" w:name="_Hlk107596104"/>
      <w:r w:rsidRPr="00F93B76">
        <w:t xml:space="preserve">Närvarande: </w:t>
      </w:r>
      <w:sdt>
        <w:sdtPr>
          <w:alias w:val="Narvarande"/>
          <w:tag w:val="Narvarande"/>
          <w:id w:val="2036694613"/>
          <w:dataBinding w:prefixMappings="xmlns:ns0='http://rkdhs/mallar/lagstiftning/Prop/Prop.xsd'" w:xpath="/ns0:dokumentvärden[1]/ns0:närvarande[1]" w:storeItemID="{068625C3-B546-44A5-B525-B7CC092E5AD6}"/>
          <w:text w:multiLine="1"/>
        </w:sdtPr>
        <w:sdtEndPr/>
        <w:sdtContent>
          <w:r w:rsidRPr="00F93B76">
            <w:t>statsråden Johansson,</w:t>
          </w:r>
          <w:r w:rsidR="00B836ED" w:rsidRPr="00F93B76">
            <w:t xml:space="preserve"> ordförande,</w:t>
          </w:r>
          <w:r w:rsidRPr="00F93B76">
            <w:t xml:space="preserve"> Hallengren, Linde, Ekström, Dahlgren, Nordmark, Danielsson </w:t>
          </w:r>
        </w:sdtContent>
      </w:sdt>
    </w:p>
    <w:p w14:paraId="06996A7B" w14:textId="77777777" w:rsidR="00CB1467" w:rsidRDefault="00CB1467" w:rsidP="00163F74">
      <w:pPr>
        <w:pStyle w:val="Brdtext"/>
        <w:jc w:val="left"/>
      </w:pPr>
    </w:p>
    <w:p w14:paraId="4696A728" w14:textId="7315DF5B" w:rsidR="00CB1467" w:rsidRDefault="00CB1467" w:rsidP="00163F74">
      <w:pPr>
        <w:pStyle w:val="Brdtext"/>
        <w:jc w:val="left"/>
      </w:pPr>
      <w:r>
        <w:t xml:space="preserve">Föredragande: </w:t>
      </w:r>
      <w:r w:rsidRPr="00B836ED">
        <w:t xml:space="preserve">statsrådet </w:t>
      </w:r>
      <w:sdt>
        <w:sdtPr>
          <w:alias w:val="Foredragande"/>
          <w:tag w:val="Foredragande"/>
          <w:id w:val="1160741249"/>
          <w:text w:multiLine="1"/>
        </w:sdtPr>
        <w:sdtEndPr/>
        <w:sdtContent>
          <w:r w:rsidR="00B836ED" w:rsidRPr="00B836ED">
            <w:t>Johansson</w:t>
          </w:r>
        </w:sdtContent>
      </w:sdt>
    </w:p>
    <w:p w14:paraId="1C978565" w14:textId="77777777" w:rsidR="00CB1467" w:rsidRPr="00827386" w:rsidRDefault="00CB1467" w:rsidP="00163F74">
      <w:pPr>
        <w:pStyle w:val="Brdtext"/>
        <w:jc w:val="left"/>
        <w:rPr>
          <w:szCs w:val="21"/>
        </w:rPr>
      </w:pPr>
    </w:p>
    <w:p w14:paraId="7BE541B0" w14:textId="77777777" w:rsidR="00CB1467" w:rsidRPr="00915BF3" w:rsidRDefault="00CB1467" w:rsidP="00163F74">
      <w:pPr>
        <w:pStyle w:val="Slutstreck"/>
      </w:pPr>
      <w:r w:rsidRPr="008B7E85">
        <w:t>                    </w:t>
      </w:r>
    </w:p>
    <w:p w14:paraId="25160083" w14:textId="77777777" w:rsidR="00CB1467" w:rsidRPr="006E102E" w:rsidRDefault="00CB1467" w:rsidP="00163F74">
      <w:pPr>
        <w:pStyle w:val="Brdtext"/>
        <w:jc w:val="left"/>
        <w:rPr>
          <w:sz w:val="18"/>
          <w:szCs w:val="18"/>
        </w:rPr>
      </w:pPr>
    </w:p>
    <w:p w14:paraId="581E79EE" w14:textId="77777777" w:rsidR="00CB1467" w:rsidRDefault="00CB1467" w:rsidP="00163F74">
      <w:pPr>
        <w:pStyle w:val="Brdtext"/>
        <w:jc w:val="left"/>
      </w:pPr>
    </w:p>
    <w:p w14:paraId="24387F39" w14:textId="77777777" w:rsidR="00CB1467" w:rsidRDefault="00CB1467" w:rsidP="00163F74">
      <w:pPr>
        <w:pStyle w:val="Brdtext"/>
        <w:jc w:val="left"/>
      </w:pPr>
      <w:r>
        <w:t xml:space="preserve">Regeringen beslutar proposition 2021/22:277 </w:t>
      </w:r>
      <w:sdt>
        <w:sdtPr>
          <w:alias w:val="Rubrik"/>
          <w:tag w:val="Rubrik"/>
          <w:id w:val="1055821273"/>
          <w:lock w:val="contentLocked"/>
          <w:dataBinding w:prefixMappings="xmlns:ns0='http://rkdhs/mallar/lagstiftning/Prop/Prop.xsd'" w:xpath="/ns0:dokumentvärden[1]/ns0:titel[1]" w:storeItemID="{068625C3-B546-44A5-B525-B7CC092E5AD6}"/>
          <w:text w:multiLine="1"/>
        </w:sdtPr>
        <w:sdtEndPr/>
        <w:sdtContent>
          <w:r>
            <w:t>Ett oberoende tvistlösningsförfarande för kollektiva hyrestvister</w:t>
          </w:r>
        </w:sdtContent>
      </w:sdt>
    </w:p>
    <w:p w14:paraId="2675666E" w14:textId="77777777" w:rsidR="00CB1467" w:rsidRDefault="00CB1467" w:rsidP="00163F74">
      <w:pPr>
        <w:pStyle w:val="Brdtextmedindrag"/>
      </w:pPr>
    </w:p>
    <w:bookmarkEnd w:id="95"/>
    <w:p w14:paraId="7EFFC7B6" w14:textId="77777777" w:rsidR="00CB1467" w:rsidRDefault="00CB1467" w:rsidP="00163F74">
      <w:pPr>
        <w:pStyle w:val="Brdtext"/>
        <w:jc w:val="left"/>
      </w:pPr>
    </w:p>
    <w:p w14:paraId="7E6AC107" w14:textId="3EF80517" w:rsidR="009F6E6F" w:rsidRPr="009F6E6F" w:rsidRDefault="00926630" w:rsidP="00F21A43">
      <w:pPr>
        <w:pStyle w:val="Brdtext"/>
      </w:pPr>
    </w:p>
    <w:sectPr w:rsidR="009F6E6F" w:rsidRPr="009F6E6F" w:rsidSect="00155500">
      <w:headerReference w:type="even" r:id="rId95"/>
      <w:headerReference w:type="default" r:id="rId96"/>
      <w:footerReference w:type="even" r:id="rId97"/>
      <w:footerReference w:type="default" r:id="rId98"/>
      <w:headerReference w:type="first" r:id="rId99"/>
      <w:footerReference w:type="first" r:id="rId100"/>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0C4F7CC" w14:textId="77777777" w:rsidR="00A81F33" w:rsidRDefault="00A81F33" w:rsidP="00F8009C">
      <w:r>
        <w:separator/>
      </w:r>
    </w:p>
  </w:endnote>
  <w:endnote w:type="continuationSeparator" w:id="0">
    <w:p w14:paraId="7733A878" w14:textId="77777777" w:rsidR="00A81F33" w:rsidRDefault="00A81F33" w:rsidP="00F8009C">
      <w:r>
        <w:continuationSeparator/>
      </w:r>
    </w:p>
  </w:endnote>
  <w:endnote w:type="continuationNotice" w:id="1">
    <w:p w14:paraId="1D79E692" w14:textId="77777777" w:rsidR="000621CF" w:rsidRDefault="000621C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altName w:val="Calibri"/>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823EB8" w14:textId="28608234" w:rsidR="00244011" w:rsidRDefault="00244011" w:rsidP="009C2B67">
    <w:pPr>
      <w:pStyle w:val="Brdtext"/>
    </w:pPr>
    <w:r>
      <w:rPr>
        <w:noProof/>
        <w:lang w:eastAsia="sv-SE"/>
      </w:rPr>
      <mc:AlternateContent>
        <mc:Choice Requires="wps">
          <w:drawing>
            <wp:anchor distT="0" distB="0" distL="0" distR="0" simplePos="0" relativeHeight="2516582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216F5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mLXCjwIAAJE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pxZUdMbPaoW/YYKmEZ6GhdmhFo6wmH7GVp65uE80GGsutW+jn+qh5GdiN7tyaVgTNLh6Vk+mZJF&#10;kikf5+fjRH52cHY+4BcFNYuLgnt6u0Sp2N4GpIsQdIDEXAFMVd5UxqRN1Iu6Mp5tBb20wXRF8vgD&#10;ZSxrCn42OR2lwBaiexfZ2BhGJcX06WLhXYFphTujIsbYb0oTY6nOV3ILKZXd50/oiNKU6i2OPf5w&#10;q7c4d3WQR8oMFvfOdWXBp+pTix0oK38MlOkOT4Qf1R2X2K7aJJXx8P4rKHckCw9dXwUnbyp6vFsR&#10;8EF4aiR6bxoOeE8fbYDIh37F2Rr8r9fOI570TVbOGmrMgoefG+EVZ+arJeWf59MoI0yb6elH0hHz&#10;x5bVscVu6isgReQ0hpxMy4hHMyy1h/qJZsgiZiWTsJJyFxyH5RV244JmkFSLRQJR7zqBt3bpZAwd&#10;WY7SfGyfhHe9fpGEfwdDC4vZCxl32OgZ3GKDJMWk8chzx2rPP/V9kn4/o+JgOd4n1GGSzn8D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CyYtcK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B216F5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9ADC8F" w14:textId="5F06F136"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5A415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Squdjg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x0&#10;wpkVNb3Rk2rRb6iAPNLTuDAl1KMjHLafoaVnHs4DHcaqW+3r+Kd6GNmJ6N2eXArGJB2eneenE7JI&#10;MuXj/GKcyM8Ozs4H/KKgZnFRcE9vlygV29uAdBGCDpCYK4CpypvKmLSJelFXxrOtoJc2mK5IHn+g&#10;jGVNwc9Pz0YpsIXo3kU2NoZRSTF9ulh4V2Ba4c6oiDH2m9LEWKrzldxCSmX3+RM6ojSleotjjz/c&#10;6i3OXR3kkTKDxb1zXVnwqfrUYgfKyh8DZbrDE+FHdccltsu2k8rw/ksodyQLD11fBSdvKnq8WxHw&#10;QXhqJHpvGg54Tx9tgMiHfsXZGvyv184jnvRNVs4aasyCh58b4RVn5qsl5V/kkygjTJvJ2UfSEfPH&#10;luWxxW7qKyBF5DSGnEzLiEczLLWH+plmyCJmJZOwknIXHIflFXbjgmaQVItFAlHvOoG39tHJGDqy&#10;HKX51D4L73r9Ign/DoYWFtMXMu6w0TO4xQZJiknjkeeO1Z5/6vsk/X5GxcFyvE+owyS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CSqud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D5A415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85AC58" w14:textId="79F40FA3"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B564F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evvy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x0&#10;zJkVNb3Rk2rRb6iAPNLTuDAl1KMjHLafoaVnHs4DHcaqW+3r+Kd6GNmJ6N2eXArGJB2eneenE7JI&#10;MuXj/GKcyM8Ozs4H/KKgZnFRcE9vlygV29uAdBGCDpCYK4CpypvKmLSJelFXxrOtoJc2mK5IHn+g&#10;jGVNwc9Pz0YpsIXo3kU2NoZRSTF9ulh4V2Ba4c6oiDH2m9LEWKrzldxCSmX3+RM6ojSleotjjz/c&#10;6i3OXR3kkTKDxb1zXVnwqfrUYgfKyh8DZbrDE+FHdccltss2SWUyvP8Syh3JwkPXV8HJm4oe71YE&#10;fBCeGonem4YD3tNHGyDyoV9xtgb/67XziCd9k5Wzhhqz4OHnRnjFmflqSfkX+STKCNNmcvaRdMT8&#10;sWV5bLGb+gpIETmNISfTMuLRDEvtoX6mGbKIWckkrKTcBcdheYXduKAZJNVikUDUu07grX10MoaO&#10;LEdpPrX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Hr78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CB564F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DF7AC2" w14:textId="196FD9B6" w:rsidR="00244011" w:rsidRDefault="00244011" w:rsidP="009C2B67">
    <w:pPr>
      <w:pStyle w:val="Brdtext"/>
    </w:pPr>
    <w:r>
      <w:rPr>
        <w:noProof/>
        <w:lang w:eastAsia="sv-SE"/>
      </w:rPr>
      <mc:AlternateContent>
        <mc:Choice Requires="wps">
          <w:drawing>
            <wp:anchor distT="0" distB="0" distL="0" distR="0" simplePos="0" relativeHeight="25165829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D603A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WB3IjwIAAJE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H&#10;U86sqOmNHlWLfk0FTCI9jQszQj04wmH7BVp65uE80GGsutW+jn+qh5GdiN7uyKVgTNLhyTQ/npBF&#10;kikf52fjRH62d3Y+4FcFNYuLgnt6u0Sp2NwEpIsQdIDEXAFMVV5XxqRN1Iu6NJ5tBL20wXRF8vgD&#10;ZSxrCj49PhmlwBaiexfZ2BhGJcX06WLhXYFphVujIsbY70oTY6nON3ILKZXd5U/oiNKU6j2OPX5/&#10;q/c4d3WQR8oMFnfOdWXBp+pTi+0pK38OlOkOT4Qf1B2X2C7bJJXT4f2XUG5JFh66vgpOXlf0eDci&#10;4L3w1Ej03jQc8I4+2gCRD/2KsxX432+dRzzpm6ycNdSYBQ+/1sIrzsw3S8o/yydRRpg2k5NT0hHz&#10;h5blocWu60sgReQ0hpxMy4hHMyy1h/qJZsgiZiWTsJJyFxyH5SV244JmkFSLRQJR7zqBN/bByRg6&#10;shyl+dg+Ce96/SIJ/xaGFhazVzLusNEzuMUaSYpJ45HnjtWef+r7JP1+RsXBcrhPqP0knb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lYHci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2D603A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D0CE85" w14:textId="53C4F7C6"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26B30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hNQxjgIAAJE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fnzO&#10;mRU1vdGzatGvqYA80tO4MCHUkyMctp+hpWcezgMdxqpb7ev4p3oY2Yno7Y5cCsYkHZ6e5ccnZJFk&#10;ysf55TiRn+2dnQ/4RUHN4qLgnt4uUSo2dwHpIgQdIDFXAFOVt5UxaRP1oq6NZxtBL20wXZE8/kAZ&#10;y5qCnx2fjlJgC9G9i2xsDKOSYvp0sfCuwLTCrVERY+w3pYmxVOcbuYWUyu7yJ3REaUr1Hscev7/V&#10;e5y7OsgjZQaLO+e6suBT9anF9pSVPwbKdIcnwg/qjktsF22SysXw/gsotyQLD11fBSdvK3q8OxHw&#10;UXhqJHpvGg74QB9tgMiHfsXZCvyvt84jnvRNVs4aasyCh59r4RVn5qsl5V/mJ1FGmDYnp+ekI+YP&#10;LYtDi13X10CKyGkMOZmWEY9mWGoP9QvNkHnMSiZhJeUuOA7La+zGBc0gqebzBKLedQLv7JOTMXRk&#10;OUrzuX0R3vX6RRL+PQwtLCavZNxho2dw8zWSFJPGI88dqz3/1PdJ+v2MioPlcJ9Q+0k6+w0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zhNQx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F26B30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68F6D5"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3361F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11BKjwIAAJE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T&#10;CWdW1PRGS9Wi31ABeaSncWFKqEdHOGw/Q0vPPJwHOoxVt9rX8U/1MLIT0bs9uRSMSTqcnOenZ2SR&#10;ZMrH+cU4kZ8dnJ0P+EVBzeKi4J7eLlEqtrcB6SIEHSAxVwBTlTeVMWkT9aKujGdbQS9tMF2RPP5A&#10;Gcuagp+fTkYpsIXo3kU2NoZRSTF9ulh4V2Ba4c6oiDH2m9LEWKrzldxCSmX3+RM6ojSleotjjz/c&#10;6i3OXR3kkTKDxb1zXVnwqfrUYgfKyh8DZbrDE+FHdccltqs2SeVieP8VlDuShYeur4KTNxU93q0I&#10;+CA8NRK9Nw0HvKePNkDkQ7/ibA3+12vnEU/6JitnDTVmwcPPjfCKM/PVkvIv8rMoI0ybs8lH0hHz&#10;x5bVscVu6isgReQ0hpxMy4hHMyy1h/qJZsgiZiWTsJJyFxyH5RV244JmkFSLRQJR7zqBt/bRyRg6&#10;shyluWyfhHe9fpGEfwdDC4vpCxl32OgZ3GKDJMWk8chzx2rPP/V9kn4/o+JgOd4n1GGS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O9dQS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13361F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E17120" w14:textId="6813C462" w:rsidR="00244011" w:rsidRDefault="00244011" w:rsidP="009C2B67">
    <w:pPr>
      <w:pStyle w:val="Brdtext"/>
    </w:pPr>
    <w:r>
      <w:rPr>
        <w:noProof/>
        <w:lang w:eastAsia="sv-SE"/>
      </w:rPr>
      <mc:AlternateContent>
        <mc:Choice Requires="wps">
          <w:drawing>
            <wp:anchor distT="0" distB="0" distL="0" distR="0" simplePos="0" relativeHeight="25165829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13725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BgfO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T&#10;C86sqOmNlqpFv6ECJpGexoUpoR4d4bD9DC0983Ae6DBW3Wpfxz/Vw8hORO/25FIwJunw7Dw/nZBF&#10;kikf5xfjRH52cHY+4BcFNYuLgnt6u0Sp2N4GpIsQdIDEXAFMVd5UxqRN1Iu6Mp5tBb20wXRF8vgD&#10;ZSxrCn5+ejZKgS1E9y6ysTGMSorp08XCuwLTCndGRYyx35QmxlKdr+QWUiq7z5/QEaUp1Vsce/zh&#10;Vm9x7uogj5QZLO6d68qCT9WnFjtQVv4YKNMdngg/qjsusV21SSr5eBDACsod6cJD11jByZuKXu9W&#10;BHwQnjqJHpymA97TRxsg9qFfcbYG/+u184gngZOVs4Y6s+Dh50Z4xZn5akn6F/kk6gjTZnL2kYTE&#10;/LFldWyxm/oKSBI5zSEn0zLi0QxL7aF+oiGyiFnJJKyk3AXHYXmF3bygISTVYpFA1LxO4K19dDKG&#10;jjRHbS7bJ+FdL2Ak5d/B0MNi+kLHHTZ6BrfYIGkxiTwS3bHaPwA1ftJ+P6TiZDneJ9Rh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sBgfO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413725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17773C" w14:textId="5E31C606"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DE759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iq5zjwIAAJI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BT&#10;oseKmt7oSbXoN1RAHulpXJgSauEIh+1naOmZh/NAh7HqVvs6/qkeRnaKtNuTS8GYpMOz83wSc0gy&#10;5eP8YpzIzw7Ozgf8oqBmcVFwT2+XKBXbu4B0EYIOkJgrgKnK28qYtIl6UdfGs62glzaYrkgef6CM&#10;ZU3BzydnoxTYQnTvIhsbw6ikmD5dLLwrMK1wZ1TEGPtNaWIs1flKbiGlsvv8CR1RmlK9xbHHH271&#10;FueuDvJImcHi3rmuLPhUfWqxA2Xlj4Ey3eGJ8KO64xLbZZukkk8GASyh3JEuPHSNFZy8rej17kTA&#10;R+Gpk+jBaTrgA320AWIf+hVna/C/XjuPeBI4WTlrqDMLHn5uhFecma+WpH+Rn0YdYdqcnn0kITF/&#10;bFkeW+ymvgaSRE5zyMm0jHg0w1J7qJ9piMxjVjIJKyl3wXFYXmM3L2gISTWfJxA1rxN4ZxdOxtCR&#10;5qjNp/ZZeNcLGEn59zD0sJi+0HGHjZ7BzTdIWkwij0R3rPYPQI2ftN8PqThZjvcJdRils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Yoquc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ADE759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E49E5B"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2F409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py++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qJTmtXo0ZNog9uggDzS01g/BerRAhfaz6ZFm4dzj8NYdStdHf+oh8AOond7chGMcByeneenE1g4&#10;TPk4vxgn8rODs3U+fBGmJnFRUIfeJUrZ9tYHXATQARJzeaOq8qZSKm2iXsSVcmTL0GkV0hXh8QdK&#10;adIU9Pz0bJQCaxPdu8hKxzAiKaZPFwvvCkyrsFMiYpT+JiQYS3W+kptxLvQ+f0JHlESqtzj2+MOt&#10;3uLc1QGPlNnosHeuK21cqj49sQNl5Y+BMtnhQfhR3XEZ2mWbpJJPBgEsTbmDLpzpHpa3/KZC926Z&#10;Dw/M4SWh4ZgO4R4fqQzYN/2KkrVxv147j3gIHFZKGrzMgvqfG+YEJeqrhvQv8knUUUibydlHCIm4&#10;Y8vy2KI39ZWBJHLMIcvTMuKDGpbSmfoZQ2QRs8LENEfugoZheRW6eYEhxMVikUB4vJaFW/1oeQwd&#10;aY7afGqfmbO9gAOUf2eGN8ymL3TcYaOnt4tNgBaTyCPRHat9A/Dwk/b7IRUny/E+oQ6j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Kcvv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32F409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61D8B2" w14:textId="15D30164" w:rsidR="00244011" w:rsidRDefault="00244011" w:rsidP="009C2B67">
    <w:pPr>
      <w:pStyle w:val="Brdtext"/>
    </w:pPr>
    <w:r>
      <w:rPr>
        <w:noProof/>
        <w:lang w:eastAsia="sv-SE"/>
      </w:rPr>
      <mc:AlternateContent>
        <mc:Choice Requires="wps">
          <w:drawing>
            <wp:anchor distT="0" distB="0" distL="0" distR="0" simplePos="0" relativeHeight="25165829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1812C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kHKW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WdW1PRGj6pFv6YCJpGexoUpoRaOcNh+gZaeeTgPdBirbrWv45/qYWQnorc7cikYk3R4cpofT8gi&#10;yZSP8/NxIj/bOzsf8KuCmsVFwT29XaJUbG4D0kUIOkBirgCmKm8qY9Im6kVdGc82gl7aYLoiefyB&#10;MpY1BT89PhmlwBaiexfZ2BhGJcX06WLhXYFphVujIsbY70oTY6nON3ILKZXd5U/oiNKU6j2OPX5/&#10;q/c4d3WQR8oMFnfOdWXBp+pTi+0pK38OlOkOT4Qf1B2X2C7bJJX8bBDAEsot6cJD11jByZuKXu9W&#10;BHwQnjqJHpymA97TRxsg9qFfcbYC//ut84gngZOVs4Y6s+Dh11p4xZn5Zkn65/kk6gjTZnJyRkJi&#10;/tCyPLTYdX0FJImc5pCTaRnxaIal9lA/0RCZx6xkElZS7oLjsLzCbl7QEJJqPk8gal4n8NYunIyh&#10;I81Rm4/tk/CuFzCS8u9g6GExfaXjDhs9g5uvkbSYRB6J7ljtH4AaP2m/H1JxshzuE2o/Sm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UkHKW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41812C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785A72" w14:textId="2E8094A3"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6BEE1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D90vkAIAAJI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MWdW1PRGj6pFv6YC8khP48KUUAtHOGy/QEvPPJwHOoxVt9rX8U/1MLIT0dsduRSMSTo8Oc2PJ2SR&#10;ZMrH+fk4kZ/tnZ0P+FVBzeKi4J7eLlEqNrcB6SIEHSAxVwBTlTeVMWkT9aKujGcbQS9tMF2RPP5A&#10;Gcuagp8en4xSYAvRvYtsbAyjkmL6dLHwrsC0wq1REWPsd6WJsVTnG7mFlMru8id0RGlK9R7HHr+/&#10;1XucuzrII2UGizvnurLgU/WpxfaUlT8HynSHJ8IP6o5LbJdtkkp+NghgCeWWdOGha6zg5E1Fr3cr&#10;Aj4IT51ED07TAe/pow0Q+9CvOFuB//3WecSTwMnKWUOdWfDway284sx8syT983wSdYRpMzn5TE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YP3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86BEE1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109D8C"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73F3F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04FCjgIAAJI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CT&#10;nBLNasxoKdrgNmggj/Q01k+BerTAhfazaTHm4dzjMHbdSlfHP/ohsIPo3Z5cBCMch2fn+ekEFg5T&#10;Ps4vxon87OBsnQ9fhKlJXBTUYXaJUra99QGFADpAYi5vVFXeVEqlTdSLuFKObBkmrUIqER5/oJQm&#10;TUHPT89GKbA20b2LrHQMI5Ji+nSx8a7BtAo7JSJG6W9CgrHU5yu5GedC7/MndERJpHqLY48/VPUW&#10;564PeKTMRoe9c11p41L36YodKCt/DJTJDg/Cj/qOy9Cu2iSV/GIQwMqUO+jCme5iectvKkzvlvnw&#10;wBxuEgaO1yHc4yOVAfumX1GyNu7Xa+cRD4HDSkmDm1lQ/3PDnKBEfdWQ/kU+iToKaTM5+wghEXds&#10;WR1b9Ka+MpAE1I3q0jLigxqW0pn6CY/IImaFiWmO3AUNw/IqdO8FHiEuFosEwuW1LNzqR8tj6Ehz&#10;1OayfWLO9gIOUP6dGe4wm77QcYeNnt4uNgFaTCKPRHes9gPAxU/a7x+p+LIc7xPq8JT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X04FC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273F3F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C03FCA" w14:textId="3BA834F9" w:rsidR="00244011" w:rsidRDefault="00244011" w:rsidP="009C2B67">
    <w:pPr>
      <w:pStyle w:val="Brdtext"/>
    </w:pPr>
    <w:r>
      <w:rPr>
        <w:noProof/>
        <w:lang w:eastAsia="sv-SE"/>
      </w:rPr>
      <mc:AlternateContent>
        <mc:Choice Requires="wps">
          <w:drawing>
            <wp:anchor distT="0" distB="0" distL="0" distR="0" simplePos="0" relativeHeight="2516583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8C85F9" w14:textId="77777777" w:rsidR="00244011" w:rsidRPr="00756E21" w:rsidRDefault="00244011" w:rsidP="009C2B67">
                          <w:pPr>
                            <w:pStyle w:val="Brdtext"/>
                            <w:jc w:val="right"/>
                          </w:pPr>
                          <w:r>
                            <w:fldChar w:fldCharType="begin"/>
                          </w:r>
                          <w:r>
                            <w:instrText xml:space="preserve"> PAGE   \* MERGEFORMAT </w:instrText>
                          </w:r>
                          <w:r>
                            <w:fldChar w:fldCharType="separate"/>
                          </w:r>
                          <w:r w:rsidR="00D32DA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0" type="#_x0000_t202" style="position:absolute;left:0;text-align:left;margin-left:5.4pt;margin-top:610.95pt;width:44.2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NCOh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pxZUdMbPaoW/YYKmER6GhdmhFo6wmH7GVp65uE80GGsutW+jn+qh5GdiN7tyaVgTNLh9Cw/nZBF&#10;kikf5+fjRH52cHY+4BcFNYuLgnt6u0Sp2N4GpIsQdIDEXAFMVd5UxqRN1Iu6Mp5tBb20wXRF8vgD&#10;ZSxrCn52Oh2lwBaiexfZ2BhGJcX06WLhXYFphTujIsbYb0oTY6nOV3ILKZXd50/oiNKU6i2OPf5w&#10;q7c4d3WQR8oMFvfOdWXBp+pTix0oK38MlOkOT4Qf1R2X2K7aJJXx6SCAFZQ70oWHrrGCkzcVvd6t&#10;CPggPHUSPThNB7ynjzZA7EO/4mwN/tdr5xFPAicrZw11ZsHDz43wijPz1ZL0z/NJ1BGmzWT6kYTE&#10;/LFldWyxm/oKSBI5zSEn0zLi0QxL7aF+oiGyiFnJJKyk3AXHYXmF3bygISTVYpFA1LxO4K1dOhlD&#10;R5qjNh/bJ+FdL2Ak5d/B0MNi9kLHHTZ6BrfYIGkxiTwS3bHaPwA1ftJ+P6TiZDneJ9Rh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ONCOh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28C85F9" w14:textId="77777777" w:rsidR="00244011" w:rsidRPr="00756E21" w:rsidRDefault="00244011" w:rsidP="009C2B67">
                    <w:pPr>
                      <w:pStyle w:val="Brdtext"/>
                      <w:jc w:val="right"/>
                    </w:pPr>
                    <w:r>
                      <w:fldChar w:fldCharType="begin"/>
                    </w:r>
                    <w:r>
                      <w:instrText xml:space="preserve"> PAGE   \* MERGEFORMAT </w:instrText>
                    </w:r>
                    <w:r>
                      <w:fldChar w:fldCharType="separate"/>
                    </w:r>
                    <w:r w:rsidR="00D32DA9">
                      <w:rPr>
                        <w:noProof/>
                      </w:rPr>
                      <w:t>2</w:t>
                    </w:r>
                    <w:r>
                      <w:fldChar w:fldCharType="end"/>
                    </w:r>
                  </w:p>
                </w:txbxContent>
              </v:textbox>
              <w10:wrap type="square" anchorx="page" anchory="page"/>
            </v:shape>
          </w:pict>
        </mc:Fallback>
      </mc:AlternateConten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94957C" w14:textId="3F04F8B8"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00A7AC"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SVe8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s2SWU8GQSwgnJHuvDQNVZw8qai17sV&#10;AR+Ep06iB6fpgPf00QaIfehXnK3B/3rtPOJJ4GTlrKHOLHj4uRFecWa+WpL+eT6JOsK0mZx9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9JV7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500A7AC"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8A630D"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7DDFB4"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2"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lQvR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pxZUdMbPaoW/YYKyCM9jQszQi0d4bD9DC0983Ae6DBW3Wpfxz/Vw8hORO/25FIwJulwepafTsgi&#10;yZSP8/NxIj87ODsf8IuCmsVFwT29XaJUbG8D0kUIOkBirgCmKm8qY9Im6kVdGc+2gl7aYLoiefyB&#10;MpY1BT87nY5SYAvRvYtsbAyjkmL6dLHwrsC0wp1REWPsN6WJsVTnK7mFlMru8yd0RGlK9RbHHn+4&#10;1VucuzrII2UGi3vnurLgU/WpxQ6UlT8GynSHJ8KP6o5LbFdtksp4OghgBeWOdOGha6zg5E1Fr3cr&#10;Aj4IT51ED07TAe/pow0Q+9CvOFuD//XaecSTwMnKWUOdWfDwcyO84sx8tST983wSdYRpM5l+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6VC9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A7DDFB4"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166021" w14:textId="36C3447A" w:rsidR="00244011" w:rsidRDefault="00244011" w:rsidP="009C2B67">
    <w:pPr>
      <w:pStyle w:val="Brdtext"/>
    </w:pPr>
    <w:r>
      <w:rPr>
        <w:noProof/>
        <w:lang w:eastAsia="sv-SE"/>
      </w:rPr>
      <mc:AlternateContent>
        <mc:Choice Requires="wps">
          <w:drawing>
            <wp:anchor distT="0" distB="0" distL="0" distR="0" simplePos="0" relativeHeight="25165830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845E87" w14:textId="77777777" w:rsidR="00244011" w:rsidRPr="00756E21" w:rsidRDefault="00244011" w:rsidP="009C2B67">
                          <w:pPr>
                            <w:pStyle w:val="Brdtext"/>
                            <w:jc w:val="right"/>
                          </w:pPr>
                          <w:r>
                            <w:fldChar w:fldCharType="begin"/>
                          </w:r>
                          <w:r>
                            <w:instrText xml:space="preserve"> PAGE   \* MERGEFORMAT </w:instrText>
                          </w:r>
                          <w:r>
                            <w:fldChar w:fldCharType="separate"/>
                          </w:r>
                          <w:r w:rsidR="00D32DA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5" type="#_x0000_t202" style="position:absolute;left:0;text-align:left;margin-left:5.4pt;margin-top:610.95pt;width:44.2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tcpjkAIAAJIFAAAOAAAAZHJzL2Uyb0RvYy54bWysVFFP2zAQfp+0/2D5faQphU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oL&#10;OkGnNKvRo0fRBrdGAZNIT2P9FKiFBS60X0yLNg/nHoex6la6Ov5RD4EdRG935CIY4Tg8Oc2PJ7Bw&#10;mPJxfj5O5Gd7Z+t8+CpMTeKioA69S5Syza0PuAigAyTm8kZV5U2lVNpEvYgr5ciGodMqpCvC4w+U&#10;0qQp6OnxySgF1ia6d5GVjmFEUkyfLhbeFZhWYatExCj9XUgwlup8IzfjXOhd/oSOKIlU73Hs8ftb&#10;vce5qwMeKbPRYedcV9q4VH16YnvKyp8DZbLDg/CDuuMytMs2SWV8NghgacotdOFM97C85TcVunfL&#10;fHhgDi8JDcd0CPf4SGXAvulXlKyM+/3WecRD4LBS0uBlFtT/WjMnKFHfNKR/nk+ijkLaTE4+Q0jE&#10;HVqWhxa9rq8MJJFjDlmelhEf1LCUztRPGCLzmBUmpjlyFzQMy6vQzQsMIS7m8wTC47Us3OqF5TF0&#10;pDlq87F9Ys72Ag5Q/p0Z3jCbvtJxh42e3s7XAVpMIo9Ed6z2DcDDT9rvh1ScLIf7hNqP0t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itcpj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4845E87" w14:textId="77777777" w:rsidR="00244011" w:rsidRPr="00756E21" w:rsidRDefault="00244011" w:rsidP="009C2B67">
                    <w:pPr>
                      <w:pStyle w:val="Brdtext"/>
                      <w:jc w:val="right"/>
                    </w:pPr>
                    <w:r>
                      <w:fldChar w:fldCharType="begin"/>
                    </w:r>
                    <w:r>
                      <w:instrText xml:space="preserve"> PAGE   \* MERGEFORMAT </w:instrText>
                    </w:r>
                    <w:r>
                      <w:fldChar w:fldCharType="separate"/>
                    </w:r>
                    <w:r w:rsidR="00D32DA9">
                      <w:rPr>
                        <w:noProof/>
                      </w:rPr>
                      <w:t>2</w:t>
                    </w:r>
                    <w:r>
                      <w:fldChar w:fldCharType="end"/>
                    </w:r>
                  </w:p>
                </w:txbxContent>
              </v:textbox>
              <w10:wrap type="square" anchorx="page" anchory="page"/>
            </v:shape>
          </w:pict>
        </mc:Fallback>
      </mc:AlternateConten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A4771C" w14:textId="23D7C209" w:rsidR="00244011" w:rsidRDefault="00244011"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E57F52"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AZ9UkAIAAJI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pxZUdMbPaoW/YYKyCM9jQszQi0d4bD9DC0983Ae6DBW3Wpfxz/Vw8hORO/25FIwJunw7Dw/nZBF&#10;kikf59NxIj87ODsf8IuCmsVFwT29XaJUbG8D0kUIOkBirgCmKm8qY9Im6kVdGc+2gl7aYLoiefyB&#10;MpY1BT8/PRulwBaiexfZ2BhGJcX06WLhXYFphTujIsbYb0oTY6nOV3ILKZXd50/oiNKU6i2OPf5w&#10;q7c4d3WQR8oMFvfOdWXBp+pTix0oK38MlOkOT4Qf1R2X2K7aJJXxdBDACsod6cJD11jByZuKXu9W&#10;BHwQnjqJHpymA97TRxsg9qFfcbYG/+u184gngZOVs4Y6s+Dh50Z4xZn5akn603wSdYRpMzn7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wBn1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4E57F52"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B2B810" w14:textId="77777777" w:rsidR="00244011" w:rsidRDefault="00244011"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77D775"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7"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GO3DjwIAAJIFAAAOAAAAZHJzL2Uyb0RvYy54bWysVE1v2zAMvQ/YfxB0Xx2nabcGdYqsRYcB&#10;RVusHXpWZKkxJomaxMTOfv0o2flY10uHXWxKfCRF8pHnF501bK1CbMBVvDwacaachLpxzxX//nj9&#10;4RNnEYWrhQGnKr5RkV/M3r87b/1UjWEJplaBkRMXp62v+BLRT4siyqWyIh6BV46UGoIVSMfwXNRB&#10;tOTdmmI8Gp0WLYTaB5AqRrq96pV8lv1rrSTeaR0VMlNxehvmb8jfRfoWs3MxfQ7CLxs5PEP8wyus&#10;aBwF3bm6EijYKjR/ubKNDBBB45EEW4DWjVQ5B8qmHL3I5mEpvMq5UHGi35Up/j+38nZ9H1hTV3zy&#10;kTMnLPXoUXUYVpRAmcrT+jgl1IMnHHafoaM2b+8jXaasOx1s+lM+jPRU6M2uuOSMSbo8OS2PJ6SR&#10;pCrH5dk4F7/YG/sQ8YsCy5JQ8UC9yyUV65uI9BCCbiEpVgTT1NeNMfmQ+KIuTWBrQZ02mJ9IFn+g&#10;jGNtxU+PT0bZsYNk3ns2LrlRmTFDuJR4n2CWcGNUwhj3TWmqWM7zldhCSuV28TM6oTSFeovhgN+/&#10;6i3GfR5kkSODw52xbRyEnH0esX3J6h/bkukeTwU/yDuJ2C26TJXj3Lp0tYB6Q7wI0A9W9PK6oe7d&#10;iIj3ItAkUcNpO+AdfbQBqj4MEmdLCL9eu094IjhpOWtpMisef65EUJyZr46of1ZOEo8wHyYnH4lI&#10;LBxqFocat7KXQJQoaQ95mcWER7MVdQD7REtknqKSSjhJsSuOW/ES+31BS0iq+TyDaHi9wBv34GVy&#10;ncqcuPnYPYngBwIjMf8WtjMspi943GOTZfTzFRIXM8n3VR0aQIOfuT8sqbRZDs8ZtV+ls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2Rjtw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C77D775"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5E8EAD" w14:textId="752143DC" w:rsidR="00244011" w:rsidRDefault="00244011" w:rsidP="009C2B67">
    <w:pPr>
      <w:pStyle w:val="Brdtext"/>
    </w:pPr>
    <w:r>
      <w:rPr>
        <w:noProof/>
        <w:lang w:eastAsia="sv-SE"/>
      </w:rPr>
      <mc:AlternateContent>
        <mc:Choice Requires="wps">
          <w:drawing>
            <wp:anchor distT="0" distB="0" distL="0" distR="0" simplePos="0" relativeHeight="25165830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CB9495" w14:textId="77777777" w:rsidR="00244011" w:rsidRPr="00756E21" w:rsidRDefault="00244011" w:rsidP="009C2B67">
                          <w:pPr>
                            <w:pStyle w:val="Brdtext"/>
                            <w:jc w:val="right"/>
                          </w:pPr>
                          <w:r>
                            <w:fldChar w:fldCharType="begin"/>
                          </w:r>
                          <w:r>
                            <w:instrText xml:space="preserve"> PAGE   \* MERGEFORMAT </w:instrText>
                          </w:r>
                          <w:r>
                            <w:fldChar w:fldCharType="separate"/>
                          </w:r>
                          <w:r w:rsidR="00D32DA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0" type="#_x0000_t202" style="position:absolute;left:0;text-align:left;margin-left:5.4pt;margin-top:610.95pt;width:44.2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ISYEjgIAAJIFAAAOAAAAZHJzL2Uyb0RvYy54bWysVF1v2yAUfZ+0/4B4Xx3no1ujOlXWqtOk&#10;qq3WTn0mGBprGBiQ2Nmv3wHbSdb1pdNebOCe+3XugfOLtlZkK5yvjC5ofjKiRGhuyko/F/T74/WH&#10;T5T4wHTJlNGioDvh6cXi/bvzxs7F2KyNKoUjCKL9vLEFXYdg51nm+VrUzJ8YKzSM0riaBWzdc1Y6&#10;1iB6rbLxaHSaNcaV1hkuvMfpVWekixRfSsHDnZReBKIKitpC+rr0XcVvtjhn82fH7LrifRnsH6qo&#10;WaWRdB/qigVGNq76K1RdcWe8keGEmzozUlZcpB7QTT560c3DmlmRegE53u5p8v8vLL/d3jtSlQWd&#10;5ZRoVmNGj6INboMGppGexvo5UA8WuNB+Ni3GPJx7HMauW+nq+Ec/BHYQvduTi2CE43B2mk+msHCY&#10;8nF+Nk7kZwdn63z4IkxN4qKgDrNLlLLtjQ8oBNABEnN5o6ryulIqbaJexKVyZMswaRVSifD4A6U0&#10;aQp6OpmNUmBtonsXWekYRiTF9Oli412DaRV2SkSM0t+EBGOpz1dyM86F3udP6IiSSPUWxx5/qOot&#10;zl0f8EiZjQ5757rSxqXu0xU7UFb+GCiTHR6EH/Udl6FdtUkqk8kggJUpd9CFM93F8pZfV5jeDfPh&#10;njncJAwcr0O4w0cqA/ZNv6Jkbdyv184jHgKHlZIGN7Og/ueGOUGJ+qoh/bN8GnUU0mY6+wghEXds&#10;WR1b9Ka+NJAE1I3q0jLigxqW0pn6CY/IMmaFiWmO3AUNw/IydO8FHiEulssEwuW1LNzoB8tj6Ehz&#10;1OZj+8Sc7QUcoPxbM9xhNn+h4w4bPb1dbgK0mEQeie5Y7QeAi5+03z9S8WU53ifU4Sld/A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ZCEmBI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4DCB9495" w14:textId="77777777" w:rsidR="00244011" w:rsidRPr="00756E21" w:rsidRDefault="00244011" w:rsidP="009C2B67">
                    <w:pPr>
                      <w:pStyle w:val="Brdtext"/>
                      <w:jc w:val="right"/>
                    </w:pPr>
                    <w:r>
                      <w:fldChar w:fldCharType="begin"/>
                    </w:r>
                    <w:r>
                      <w:instrText xml:space="preserve"> PAGE   \* MERGEFORMAT </w:instrText>
                    </w:r>
                    <w:r>
                      <w:fldChar w:fldCharType="separate"/>
                    </w:r>
                    <w:r w:rsidR="00D32DA9">
                      <w:rPr>
                        <w:noProof/>
                      </w:rPr>
                      <w:t>2</w:t>
                    </w:r>
                    <w:r>
                      <w:fldChar w:fldCharType="end"/>
                    </w:r>
                  </w:p>
                </w:txbxContent>
              </v:textbox>
              <w10:wrap type="square" anchorx="page" anchory="page"/>
            </v:shape>
          </w:pict>
        </mc:Fallback>
      </mc:AlternateConten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1BA4C1" w14:textId="4D5AB0B4"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2DB69B"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XFIZ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x5xZUdMbPaoW/YYKyCM9jQszQi0d4bD9DC0983Ae6DBW3Wpfxz/Vw8hORO/25FIwJulwepafTsgi&#10;yZSP8/NxIj87ODsf8IuCmsVFwT29XaJUbG8D0kUIOkBirgCmKm8qY9Im6kVdGc+2gl7aYLoiefyB&#10;MpY1BT87nY5SYAvRvYtsbAyjkmL6dLHwrsC0wp1REWPsN6WJsVTnK7mFlMru8yd0RGlK9RbHHn+4&#10;1VucuzrII2UGi3vnurLgU/WpxQ6UlT8GynSHJ8KP6o5LbFdtksrpZBDACsod6cJD11jByZuKXu9W&#10;BHwQnjqJHpymA97TRxsg9qFfcbYG/+u184gngZOVs4Y6s+Dh50Z4xZn5akn65/kk6gjTZjL9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VcUh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62DB69B"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D11749"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FD49C8"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2"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gA50jwIAAJIFAAAOAAAAZHJzL2Uyb0RvYy54bWysVFFv2yAQfp+0/4B4Xx2nT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TkCPZjXe6Em0wW1QQB7paayfAvVogQvtZ9PimYdzj8NYdStdHf+oh8COSLs9uQhGOA4n5/npGSwc&#10;pnycX4wT+dnB2TofvghTk7goqMPbJUrZ9tYHXATQARJzeaOq8qZSKm2iXsSVcmTL8NIqpCvC4w+U&#10;0qQp6PkpSo1O2kT3LrLS8UQkxfTpYuFdgWkVdkpEjNLfhARjqc5XcjPOhd7nT+iIkkj1Fscef7jV&#10;W5y7OuCRMhsd9s51pY1L1acWO1BW/hgokx0ehB/VHZehXbZJKqeTQQBLU+6gC2e6xvKW31R4vVvm&#10;wwNz6CQ8OKZDuMdHKgP2Tb+iZG3cr9fOIx4Ch5WSBp1ZUP9zw5ygRH3VkP5FfhZ1FNLmbPIRQiLu&#10;2LI8tuhNfWUgiRxzyPK0jPighqV0pn7GEFnErDAxzZG7oGFYXoVuXmAIcbFYJBCa17Jwqx8tj6Ej&#10;zVGbT+0zc7YXcIDy78zQw2z6QscdNnp6u9gEaDGJPBLdsdo/ABo/ab8fUnGyHO8T6jBK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9IAOd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5FD49C8"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49D1D5" w14:textId="6228DE6C" w:rsidR="00244011" w:rsidRDefault="00244011" w:rsidP="009C2B67">
    <w:pPr>
      <w:pStyle w:val="Brdtext"/>
    </w:pPr>
    <w:r>
      <w:rPr>
        <w:noProof/>
        <w:lang w:eastAsia="sv-SE"/>
      </w:rPr>
      <mc:AlternateContent>
        <mc:Choice Requires="wps">
          <w:drawing>
            <wp:anchor distT="0" distB="0" distL="0" distR="0" simplePos="0" relativeHeight="25165830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AC635B" w14:textId="77777777" w:rsidR="00244011" w:rsidRPr="00756E21" w:rsidRDefault="00244011" w:rsidP="009C2B67">
                          <w:pPr>
                            <w:pStyle w:val="Brdtext"/>
                            <w:jc w:val="right"/>
                          </w:pPr>
                          <w:r>
                            <w:fldChar w:fldCharType="begin"/>
                          </w:r>
                          <w:r>
                            <w:instrText xml:space="preserve"> PAGE   \* MERGEFORMAT </w:instrText>
                          </w:r>
                          <w:r>
                            <w:fldChar w:fldCharType="separate"/>
                          </w:r>
                          <w:r w:rsidR="00D32DA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5" type="#_x0000_t202" style="position:absolute;left:0;text-align:left;margin-left:5.4pt;margin-top:610.95pt;width:44.2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ERFL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T&#10;CWdW1PRGj6pFv6YCJpGexoUZoR4c4bD9Ai0983Ae6DBW3Wpfxz/Vw8hORG935FIwJulwepIfT8gi&#10;yZSP87NxIj/bOzsf8KuCmsVFwT29XaJUbG4C0kUIOkBirgCmKq8rY9Im6kVdGs82gl7aYLoiefyB&#10;MpY1BT85no5SYAvRvYtsbAyjkmL6dLHwrsC0wq1REWPsd6WJsVTnG7mFlMru8id0RGlK9R7HHr+/&#10;1XucuzrII2UGizvnurLgU/WpxfaUlT8HynSHJ8IP6o5LbJdtksrx6SCAJZRb0oWHrrGCk9cVvd6N&#10;CHgvPHUSPThNB7yjjzZA7EO/4mwF/vdb5xFPAicrZw11ZsHDr7XwijPzzZL0z/JJ1BGmzWT6mY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zERFL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4AC635B" w14:textId="77777777" w:rsidR="00244011" w:rsidRPr="00756E21" w:rsidRDefault="00244011" w:rsidP="009C2B67">
                    <w:pPr>
                      <w:pStyle w:val="Brdtext"/>
                      <w:jc w:val="right"/>
                    </w:pPr>
                    <w:r>
                      <w:fldChar w:fldCharType="begin"/>
                    </w:r>
                    <w:r>
                      <w:instrText xml:space="preserve"> PAGE   \* MERGEFORMAT </w:instrText>
                    </w:r>
                    <w:r>
                      <w:fldChar w:fldCharType="separate"/>
                    </w:r>
                    <w:r w:rsidR="00D32DA9">
                      <w:rPr>
                        <w:noProof/>
                      </w:rPr>
                      <w:t>2</w:t>
                    </w:r>
                    <w:r>
                      <w:fldChar w:fldCharType="end"/>
                    </w:r>
                  </w:p>
                </w:txbxContent>
              </v:textbox>
              <w10:wrap type="square" anchorx="page" anchory="page"/>
            </v:shape>
          </w:pict>
        </mc:Fallback>
      </mc:AlternateConten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A124F9"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E9A892"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pUR8kA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hDMranqjpWrRb6iAPNLTuDAl1KMjHLafoaVnHs4DHcaqW+3r+Kd6GNmJ6N2eXArGJB1OzvPTM7JI&#10;MuXj/GKcyM8Ozs4H/KKgZnFRcE9vlygV29uAdBGCDpCYK4CpypvKmLSJelFXxrOtoJc2mK5IHn+g&#10;jGVNwc9PJ6MU2EJ07yIbG8OopJg+XSy8KzCtcGdUxBj7TWliLNX5Sm4hpbL7/AkdUZpSvcWxxx9u&#10;9Rbnrg7ySJnB4t65riz4VH1qsQNl5Y+BMt3hifCjuuMS21WbpHJ6MQhgBeWOdOGha6zg5E1Fr3cr&#10;Aj4IT51ED07TAe/pow0Q+9CvOFuD//XaecSTwMnKWUOdWfDwcyO84sx8tST9i/ws6gjT5mzykYTE&#10;/LFldWyxm/oKSBI5zSEn0zLi0QxL7aF+oiGyiFnJJKyk3AXHYXmF3bygISTVYpFA1LxO4K19dDKG&#10;jjRHbS7bJ+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2lRH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FE9A892"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ADC9F6"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0C89AE"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7"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zRmKjwIAAJIFAAAOAAAAZHJzL2Uyb0RvYy54bWysVE1PGzEQvVfqf7B8L5sNhJ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1d0&#10;ckyJYRo9ehRd9CsUUCZ6WhemQD044GL32XZo8/Y84DBV3Umv0x/1ENhB9GZHLoIRjsPJaXl8AguH&#10;qRyXZ+NMfrF3dj7EL8JqkhYV9ehdppStb0LERQDdQlKuYFVTXzdK5U3Si7hUnqwZOq1iviI8/kAp&#10;Q9qKnh5PRjmwscm9j6xMCiOyYoZ0qfC+wLyKGyUSRplvQoKxXOcruRnnwuzyZ3RCSaR6i+OA39/q&#10;Lc59HfDIma2JO2fdGOtz9fmJ7Smrf2wpkz0ehB/UnZaxW3RZKmjjIIyFrTfQhbf9wwqOXzfo3g0L&#10;8Z55vCQ0HNMh3uEjlQX7dlhRsrT+12vnCQ+Bw0pJi5dZ0fBzxbygRH01kP5ZeZJ0FPPmZPIRQiL+&#10;0LI4tJiVvrSQRIk55HheJnxU26X0Vj9hiMxTVpiY4chd0bhdXsZ+XmAIcTGfZxAer2Pxxjw4nkIn&#10;mpM2H7sn5t0g4Ajl39rtG2bTFzrusckzuPkqQotZ5InontWhAXj4WfvDkEqT5XCfUftROvs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8s0Zi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20C89AE"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1AAF4B" w14:textId="77777777" w:rsidR="00244011" w:rsidRDefault="00244011" w:rsidP="009C2B67">
    <w:pPr>
      <w:pStyle w:val="Brdtext"/>
    </w:pPr>
    <w:r>
      <w:rPr>
        <w:noProof/>
        <w:lang w:eastAsia="sv-SE"/>
      </w:rPr>
      <mc:AlternateContent>
        <mc:Choice Requires="wps">
          <w:drawing>
            <wp:anchor distT="0" distB="0" distL="0" distR="0" simplePos="0" relativeHeight="2516583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FA588A" w14:textId="77777777" w:rsidR="00244011" w:rsidRPr="00756E21" w:rsidRDefault="00244011" w:rsidP="009C2B67">
                          <w:pPr>
                            <w:pStyle w:val="Brdtext"/>
                            <w:jc w:val="right"/>
                          </w:pPr>
                          <w:r>
                            <w:fldChar w:fldCharType="begin"/>
                          </w:r>
                          <w:r>
                            <w:instrText xml:space="preserve"> PAGE   \* MERGEFORMAT </w:instrText>
                          </w:r>
                          <w:r>
                            <w:fldChar w:fldCharType="separate"/>
                          </w:r>
                          <w:r w:rsidR="00D32DA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1" type="#_x0000_t202" style="position:absolute;left:0;text-align:left;margin-left:5.4pt;margin-top:610.95pt;width:44.2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YoF8kAIAAJIFAAAOAAAAZHJzL2Uyb0RvYy54bWysVE1v2zAMvQ/YfxB0Xx2nSbsGcYqsRYcB&#10;RVusHXpWZCkxJouaxMTOfn0p2flY10uHXWxJfCTFp0dOL9vasI3yoQJb8PxkwJmyEsrKLgv+4+nm&#10;02fOAgpbCgNWFXyrAr+cffwwbdxEDWEFplSeURAbJo0r+ArRTbIsyJWqRTgBpywZNfhaIG39Miu9&#10;aCh6bbLhYHCWNeBL50GqEOj0ujPyWYqvtZJ4r3VQyEzB6W6Yvj59F/GbzaZisvTCrSrZX0P8wy1q&#10;UVlKug91LVCwta/+ClVX0kMAjScS6gy0rqRKNVA1+eBVNY8r4VSqhcgJbk9T+H9h5d3mwbOqLPj4&#10;nDMranqjJ9WiX1MBo0hP48KEUI+OcNh+gZaeeXce6DBW3Wpfxz/Vw8hORG/35FIwJulwfJafjsgi&#10;yZQP84thIj87ODsf8KuCmsVFwT29XaJUbG4D0kUIuoPEXAFMVd5UxqRN1Iu6Mp5tBL20wXRF8vgD&#10;ZSxrCn52Oh6kwBaiexfZ2BhGJcX06WLhXYFphVujIsbY70oTY6nON3ILKZXd50/oiNKU6j2OPf5w&#10;q/c4d3WQR8oMFvfOdWXBp+pTix0oK3/uKNMdngg/qjsusV20SSqjvTAWUG5JFx66xgpO3lT0erci&#10;4IPw1En04DQd8J4+2gCxD/2KsxX432+dRzwJnKycNdSZBQ+/1sIrzsw3S9K/yEdRR5g2o/E5CYn5&#10;Y8vi2GLX9RWQJHKaQ06mZcSj2S21h/qZhsg8ZiWTsJJyFxx3yyvs5gUNIanm8wSi5nUCb+2jkzF0&#10;pDlq86l9Ft71AkZS/h3selhMXum4w0bP4OZrJC0mkUeiO1b7B6DGT9rvh1ScLMf7hDqM0t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3YoF8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EFA588A" w14:textId="77777777" w:rsidR="00244011" w:rsidRPr="00756E21" w:rsidRDefault="00244011" w:rsidP="009C2B67">
                    <w:pPr>
                      <w:pStyle w:val="Brdtext"/>
                      <w:jc w:val="right"/>
                    </w:pPr>
                    <w:r>
                      <w:fldChar w:fldCharType="begin"/>
                    </w:r>
                    <w:r>
                      <w:instrText xml:space="preserve"> PAGE   \* MERGEFORMAT </w:instrText>
                    </w:r>
                    <w:r>
                      <w:fldChar w:fldCharType="separate"/>
                    </w:r>
                    <w:r w:rsidR="00D32DA9">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97243B" w14:textId="0B145EAB"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0CC311"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2"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0k7VjwIAAJI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sgjPY31M6CWFrjQfjYt2jycexzGqlvp6vhHPQR2EL3bk4tghONwepafTmDh&#10;MOXj/HycyM8Oztb58EWYmsRFQR16lyhl21sfcBFAB0jM5Y2qyptKqbSJehFXypEtQ6dVSFeExx8o&#10;pUlT0LPT6SgF1ia6d5GVjmFEUkyfLhbeFZhWYadExCj9TUgwlup8JTfjXOh9/oSOKIlUb3Hs8Ydb&#10;vcW5qwMeKbPRYe9cV9q4VH16YgfKyh8DZbLDg/CjuuMytKs2SWUyHQSwMuUOunCme1je8psK3btl&#10;Pjwwh5eEhmM6hHt8pDJg3/QrStbG/XrtPOIhcFgpafAyC+p/bpgTlKivGtI/zydRRyFtJtOPEBJx&#10;x5bVsUVv6isDSeSYQ5anZcQHNSylM/UThsgiZoWJaY7cBQ3D8ip08wJDiIvFIoHweC0Lt3ppeQwd&#10;aY7afGyfmLO9gAOUf2eGN8xmL3TcYaOnt4tNgBaTyCPRHat9A/Dwk/b7IRUny/E+oQ6j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dJO1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B0CC311"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68E18C"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E9F0C5"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3"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BnXv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yCM9jQtzQj04wmH7GVp65uE80GGsutW+jn+qh5GdiN7tyaVgTNLhdJafTsgi&#10;yZSP87NxIj87ODsf8IuCmsVFwT29XaJUbG8C0kUIOkBirgCmKq8rY9Im6kVdGs+2gl7aYLoiefyB&#10;MpY1BZ+dTkcpsIXo3kU2NoZRSTF9ulh4V2Ba4c6oiDH2m9LEWKrzldxCSmX3+RM6ojSleotjjz/c&#10;6i3OXR3kkTKDxb1zXVnwqfrUYgfKyh8DZbrDE+FHdccltqs2SWUyGwSwgnJHuvDQNVZw8rqi17sR&#10;Ae+Fp06iB6fpgHf00QaIfehXnK3B/3rtPOJJ4GTlrKHOLHj4uRFecWa+WpL+WT6JOsK0mUw/kpCY&#10;P7asji12U18CSSKnOeRkWkY8mmGpPdRPNESWMSuZhJWUu+A4LC+xmxc0hKRaLhOImtcJvLEPTsbQ&#10;keaozcf2SXjXCxhJ+bcw9LCYv9Bxh42ewS03SFpMIo9Ed6z2D0CNn7TfD6k4WY73CXUYpY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kGd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7E9F0C5"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DA019F" w14:textId="04CBCB05" w:rsidR="00244011" w:rsidRDefault="00244011" w:rsidP="009C2B67">
    <w:pPr>
      <w:pStyle w:val="Brdtext"/>
    </w:pPr>
    <w:r>
      <w:rPr>
        <w:noProof/>
        <w:lang w:eastAsia="sv-SE"/>
      </w:rPr>
      <mc:AlternateContent>
        <mc:Choice Requires="wps">
          <w:drawing>
            <wp:anchor distT="0" distB="0" distL="0" distR="0" simplePos="0" relativeHeight="25165830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B7C08C" w14:textId="77777777" w:rsidR="00244011" w:rsidRPr="00756E21" w:rsidRDefault="00244011" w:rsidP="009C2B67">
                          <w:pPr>
                            <w:pStyle w:val="Brdtext"/>
                            <w:jc w:val="right"/>
                          </w:pPr>
                          <w:r>
                            <w:fldChar w:fldCharType="begin"/>
                          </w:r>
                          <w:r>
                            <w:instrText xml:space="preserve"> PAGE   \* MERGEFORMAT </w:instrText>
                          </w:r>
                          <w:r>
                            <w:fldChar w:fldCharType="separate"/>
                          </w:r>
                          <w:r w:rsidR="00D32DA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6" type="#_x0000_t202" style="position:absolute;left:0;text-align:left;margin-left:5.4pt;margin-top:610.95pt;width:44.2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qqCQjwIAAJI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g56NKvxRkvRBrdBAZNIT2P9FKhHC1xoP5sWzzycexzGqlvp6vhHPQR2RNrtyUUwwnF4dp6fTmDh&#10;MOXj/GKcyM8Oztb58EWYmsRFQR3eLlHKtrc+4CKADpCYyxtVlTeVUmkT9SKulCNbhpdWIV0RHn+g&#10;lCYNCj09G6XA2kT3LrLSMYxIiunTxcK7AtMq7JSIGKW/CQnGUp2v5GacC73Pn9ARJZHqLY49/nCr&#10;tzh3dcAjZTY67J3rShuXqk8tdqCs/DFQJjs8CD+qOy5Du2qTVCYXgwBWptxBF850jeUtv6nwerfM&#10;hwfm0El4cEyHcI+PVAbsm35Fydq4X6+dRzwEDislDTqzoP7nhjlBifqqIf2LfBJ1FNJmcvYRQiLu&#10;2LI6tuhNfWUgiRxzyPK0jPighqV0pn7CEFnErDAxzZG7oGFYXoVuXmAIcbFYJBCa17Jwqx8tj6Ej&#10;zVGby/aJOdsLOED5d2boYTZ9oeMOGz29XWwCtJhEHonuWO0fAI2ftN8PqThZjvcJdRil89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aqoJC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BB7C08C" w14:textId="77777777" w:rsidR="00244011" w:rsidRPr="00756E21" w:rsidRDefault="00244011" w:rsidP="009C2B67">
                    <w:pPr>
                      <w:pStyle w:val="Brdtext"/>
                      <w:jc w:val="right"/>
                    </w:pPr>
                    <w:r>
                      <w:fldChar w:fldCharType="begin"/>
                    </w:r>
                    <w:r>
                      <w:instrText xml:space="preserve"> PAGE   \* MERGEFORMAT </w:instrText>
                    </w:r>
                    <w:r>
                      <w:fldChar w:fldCharType="separate"/>
                    </w:r>
                    <w:r w:rsidR="00D32DA9">
                      <w:rPr>
                        <w:noProof/>
                      </w:rPr>
                      <w:t>2</w:t>
                    </w:r>
                    <w:r>
                      <w:fldChar w:fldCharType="end"/>
                    </w:r>
                  </w:p>
                </w:txbxContent>
              </v:textbox>
              <w10:wrap type="square" anchorx="page" anchory="page"/>
            </v:shape>
          </w:pict>
        </mc:Fallback>
      </mc:AlternateConten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8F310A" w14:textId="1B52FFE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B795CA"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7"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sVJ7jQIAAJIFAAAOAAAAZHJzL2Uyb0RvYy54bWysVMlu2zAUvBfoPxC8N7KcpY0ROXATpCgQ&#10;JEGdImeaImOh3ErSltyv75CSl6a5pOhFIvnmbfOGvLjstCJr4UNjTUXLoxElwnBbN+a5ot8fbz58&#10;oiREZmqmrBEV3YhAL6fv3120biLGdmlVLTxBEBMmravoMkY3KYrAl0KzcGSdMDBK6zWL2Prnovas&#10;RXStivFodFa01tfOWy5CwOl1b6TTHF9KweO9lEFEoiqK2mL++vxdpG8xvWCTZ8/csuFDGewfqtCs&#10;MUi6C3XNIiMr3/wVSjfc22BlPOJWF1bKhovcA7opRy+6mS+ZE7kXkBPcjqbw/8Lyu/WDJ01d0bOS&#10;EsM0ZvQouuhXaKBM9LQuTICaO+Bi99l2GPP2POAwdd1Jr9Mf/RDYQfRmRy6CEY7D07Py+AQWDlM5&#10;Ls/Hmfxi7+x8iF+E1SQtKuoxu0wpW9+GiEIA3UJSrmBVU980SuVN0ou4Up6sGSatYi4RHn+glCEt&#10;Gj0+HeXAxib3PrIyKYzIihnSpcb7BvMqbpRIGGW+CQnGcp+v5GacC7PLn9EJJZHqLY4Dfl/VW5z7&#10;PuCRM1sTd866Mdbn7vMV21NW/9hSJns8CD/oOy1jt+iyVMDfIIyFrTfQhbf9xQqO3zSY3i0L8YF5&#10;3CQMHK9DvMdHKgv27bCiZGn9r9fOEx4Ch5WSFjezouHninlBifpqIP3z8iTpKObNyelHCIn4Q8vi&#10;0GJW+spCElA3qsvLhI9qu5Te6ic8IrOUFSZmOHJXNG6XV7F/L/AIcTGbZRAur2Px1swdT6ETzUmb&#10;j90T824QcITy7+z2DrPJCx332OQZ3GwVocUs8kR0z+owAFz8rP3hkUovy+E+o/ZP6fQ3AA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DqxUnuNAgAAkg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30B795CA"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094FD0"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FE2F8B"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8"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g/SqjgIAAJIFAAAOAAAAZHJzL2Uyb0RvYy54bWysVE1v2zAMvQ/YfxB0Xx2nTbcGdYqsRYcB&#10;RVusHXpWZKkxJomaxMTOfv0o2flY10uHXWxJfCTFp0eeX3TWsLUKsQFX8fJoxJlyEurGPVf8++P1&#10;h0+cRRSuFgacqvhGRX4xe//uvPVTNYYlmFoFRkFcnLa+4ktEPy2KKJfKingEXjkyaghWIG3Dc1EH&#10;0VJ0a4rxaHRatBBqH0CqGOn0qjfyWY6vtZJ4p3VUyEzF6W6YvyF/F+lbzM7F9DkIv2zkcA3xD7ew&#10;onGUdBfqSqBgq9D8Fco2MkAEjUcSbAFaN1LlGqiacvSimoel8CrXQuREv6Mp/r+w8nZ9H1hTV3xy&#10;xpkTlt7oUXUYVlRAmehpfZwS6sETDrvP0NEzb88jHaaqOx1s+lM9jOxE9GZHLgVjkg4np+XxCVkk&#10;mcpxeTbO5Bd7Zx8iflFgWVpUPNDbZUrF+iYiXYSgW0jKFcE09XVjTN4kvahLE9ha0EsbzFckjz9Q&#10;xrG24qfHk1EO7CC595GNS2FUVsyQLhXeF5hXuDEqYYz7pjQxlut8JbeQUrld/oxOKE2p3uI44Pe3&#10;eotzXwd55MzgcOdsGwchV59bbE9Z/WNLme7xRPhB3WmJ3aLrpbITwALqDekiQN9Y0cvrhl7vRkS8&#10;F4E6iR6cpgPe0UcbIPZhWHG2hPDrtfOEJ4GTlbOWOrPi8edKBMWZ+epI+mflSdIR5s3J5CMJiYVD&#10;y+LQ4lb2EkgSJc0hL/My4dFslzqAfaIhMk9ZySScpNwVx+3yEvt5QUNIqvk8g6h5vcAb9+BlCp1o&#10;Ttp87J5E8IOAkZR/C9seFtMXOu6xyTP6+QpJi1nkieie1eEBqPGz9ochlSbL4T6j9qN09hs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Hg/Sq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3FE2F8B"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B31B6E" w14:textId="17FAC4ED" w:rsidR="00244011" w:rsidRDefault="00244011" w:rsidP="009C2B67">
    <w:pPr>
      <w:pStyle w:val="Brdtext"/>
    </w:pPr>
    <w:r>
      <w:rPr>
        <w:noProof/>
        <w:lang w:eastAsia="sv-SE"/>
      </w:rPr>
      <mc:AlternateContent>
        <mc:Choice Requires="wps">
          <w:drawing>
            <wp:anchor distT="0" distB="0" distL="0" distR="0" simplePos="0" relativeHeight="25165830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EC8E70" w14:textId="77777777" w:rsidR="00244011" w:rsidRPr="00756E21" w:rsidRDefault="00244011" w:rsidP="009C2B67">
                          <w:pPr>
                            <w:pStyle w:val="Brdtext"/>
                            <w:jc w:val="right"/>
                          </w:pPr>
                          <w:r>
                            <w:fldChar w:fldCharType="begin"/>
                          </w:r>
                          <w:r>
                            <w:instrText xml:space="preserve"> PAGE   \* MERGEFORMAT </w:instrText>
                          </w:r>
                          <w:r>
                            <w:fldChar w:fldCharType="separate"/>
                          </w:r>
                          <w:r w:rsidR="00D32DA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1" type="#_x0000_t202" style="position:absolute;left:0;text-align:left;margin-left:5.4pt;margin-top:610.95pt;width:44.2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q46ejgIAAJIFAAAOAAAAZHJzL2Uyb0RvYy54bWysVE1v2zAMvQ/YfxB0XxynSbcGdYqsRYYB&#10;RVssHXpWZKkxJouaxMTOfv0o2flY10uHXWxJfCTFp0deXrW1YVvlQwW24PlgyJmyEsrKPhf8++Pi&#10;wyfOAgpbCgNWFXynAr+avX932bipGsEaTKk8oyA2TBtX8DWim2ZZkGtVizAApywZNfhaIG39c1Z6&#10;0VD02mSj4fA8a8CXzoNUIdDpTWfksxRfayXxXuugkJmC090wfX36ruI3m12K6bMXbl3J/hriH25R&#10;i8pS0kOoG4GCbXz1V6i6kh4CaBxIqDPQupIq1UDV5MMX1SzXwqlUC5ET3IGm8P/Cyrvtg2dVWfDz&#10;M86sqOmNHlWLfkMFjCM9jQtTQi0d4bD9DC098/480GGsutW+jn+qh5GdiN4dyKVgTNLh5Dw/G5NF&#10;kikf5RejRH52dHY+4BcFNYuLgnt6u0Sp2N4GpIsQdA+JuQKYqlxUxqRN1Iu6Np5tBb20wXRF8vgD&#10;ZSxrYqGTYQpsIbp3kY2NYVRSTJ8uFt4VmFa4MypijP2mNDGW6nwlt5BS2UP+hI4oTane4tjjj7d6&#10;i3NXB3mkzGDx4FxXFnyqPrXYkbLyx54y3eGJ8JO64xLbVZukMjkIYwXljnThoWus4OSiote7FQEf&#10;hKdOogen6YD39NEGiH3oV5ytwf967TziSeBk5ayhzix4+LkRXnFmvlqS/kU+jjrCtBlPPpKQmD+1&#10;rE4tdlNfA0kipznkZFpGPJr9Unuon2iIzGNWMgkrKXfBcb+8xm5e0BCSaj5PIGpeJ/DWLp2MoSPN&#10;UZuP7ZPwrhcwkvLvYN/DYvpCxx02egY33yBpMYk8Et2x2j8ANX7Sfj+k4mQ53SfUcZTOfg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jKuOno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59EC8E70" w14:textId="77777777" w:rsidR="00244011" w:rsidRPr="00756E21" w:rsidRDefault="00244011" w:rsidP="009C2B67">
                    <w:pPr>
                      <w:pStyle w:val="Brdtext"/>
                      <w:jc w:val="right"/>
                    </w:pPr>
                    <w:r>
                      <w:fldChar w:fldCharType="begin"/>
                    </w:r>
                    <w:r>
                      <w:instrText xml:space="preserve"> PAGE   \* MERGEFORMAT </w:instrText>
                    </w:r>
                    <w:r>
                      <w:fldChar w:fldCharType="separate"/>
                    </w:r>
                    <w:r w:rsidR="00D32DA9">
                      <w:rPr>
                        <w:noProof/>
                      </w:rPr>
                      <w:t>2</w:t>
                    </w:r>
                    <w:r>
                      <w:fldChar w:fldCharType="end"/>
                    </w:r>
                  </w:p>
                </w:txbxContent>
              </v:textbox>
              <w10:wrap type="square" anchorx="page" anchory="page"/>
            </v:shape>
          </w:pict>
        </mc:Fallback>
      </mc:AlternateConten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03BEE6" w14:textId="592338A6" w:rsidR="00244011" w:rsidRDefault="00244011"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D7A185"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2"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qp+6jwIAAJI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LMJJZrVeKNH0Qa3QQF5pKexfgbU0gIX2s+mxTMP5x6HsepWujr+UQ+BHUTv9uQiGOE4nJ7lpxNY&#10;OEz5OD8fJ/Kzg7N1PnwRpiZxUVCHt0uUsu2tD7gIoAMk5vJGVeVNpVTaRL2IK+XIluGlVUhXhMcf&#10;KKVJg0JPp6MUWJvo3kVWOoYRSTF9ulh4V2BahZ0SEaP0NyHBWKrzldyMc6H3+RM6oiRSvcWxxx9u&#10;9Rbnrg54pMxGh71zXWnjUvWpxQ6UlT8GymSHB+FHdcdlaFdtksp0OghgZcoddOFM11je8psKr3fL&#10;fHhgDp2EB8d0CPf4SGXAvulXlKyN+/XaecRD4LBS0qAzC+p/bpgTlKivGtI/zydRRyFtJtOPEBJx&#10;x5bVsUVv6isDSeSYQ5anZcQHNSylM/UThsgiZoWJaY7cBQ3D8ip08wJDiIvFIoHQvJaFW720PIaO&#10;NEdtPrZPzNlewAHKvzNDD7PZ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0aqfu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2D7A185"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BE46A2" w14:textId="77777777" w:rsidR="00244011" w:rsidRDefault="00244011"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C21DB5"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3"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z3oNjwIAAJIFAAAOAAAAZHJzL2Uyb0RvYy54bWysVFFv2yAQfp+0/4B4Xx2nT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os&#10;6HRMiWY13uhRtMFtUEAe6WmsnwG1tMCF9rNp8czDucdhrLqVro5/1ENgB9G7PbkIRjgOJ9P89AwW&#10;DlM+zs/Hifzs4GydD1+EqUlcFNTh7RKlbHvrAy4C6ACJubxRVXlTKZU2US/iSjmyZXhpFdIV4fEH&#10;SmnSoNDTySgF1ia6d5GVjmFEUkyfLhbeFZhWYadExCj9TUgwlup8JTfjXOh9/oSOKIlUb3Hs8Ydb&#10;vcW5qwMeKbPRYe9cV9q4VH1qsQNl5Y+BMtnhQfhR3XEZ2lWbpDKZDgJYmXIHXTjTNZa3/KbC690y&#10;Hx6YQyfhwTEdwj0+Uhmwb/oVJWvjfr12HvEQOKyUNOjMgvqfG+YEJeqrhvTP87Ooo5A2Z5OPEBJx&#10;x5bVsUVv6isDSeSYQ5anZcQHNSylM/UThsgiZoWJaY7cBQ3D8ip08wJDiIvFIoHQvJaFW720PIaO&#10;NEdtPrZPzNlewAHKvzNDD7PZ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Ys96D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8C21DB5"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B5687E" w14:textId="77777777" w:rsidR="00244011" w:rsidRDefault="00244011" w:rsidP="009C2B67">
    <w:pPr>
      <w:pStyle w:val="Brdtext"/>
    </w:pPr>
    <w:r>
      <w:rPr>
        <w:noProof/>
        <w:lang w:eastAsia="sv-SE"/>
      </w:rPr>
      <mc:AlternateContent>
        <mc:Choice Requires="wps">
          <w:drawing>
            <wp:anchor distT="0" distB="0" distL="0" distR="0" simplePos="0" relativeHeight="25165830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B61321" w14:textId="77777777" w:rsidR="00244011" w:rsidRPr="00756E21" w:rsidRDefault="00244011" w:rsidP="009C2B67">
                          <w:pPr>
                            <w:pStyle w:val="Brdtext"/>
                            <w:jc w:val="right"/>
                          </w:pPr>
                          <w:r>
                            <w:fldChar w:fldCharType="begin"/>
                          </w:r>
                          <w:r>
                            <w:instrText xml:space="preserve"> PAGE   \* MERGEFORMAT </w:instrText>
                          </w:r>
                          <w:r>
                            <w:fldChar w:fldCharType="separate"/>
                          </w:r>
                          <w:r w:rsidR="00D32DA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6" type="#_x0000_t202" style="position:absolute;left:0;text-align:left;margin-left:5.4pt;margin-top:610.95pt;width:44.2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ItDjwIAAJI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VZ&#10;0NmMEs1qvNGjaIPboIBJpKexfg7UgwUutJ9Ni2cezj0OY9WtdHX8ox4CO4je7clFMMJxOJ3lpxNY&#10;OEz5OD8bJ/Kzg7N1PnwRpiZxUVCHt0uUsu2ND7gIoAMk5vJGVeV1pVTaRL2IS+XIluGlVUhXhMcf&#10;KKVJg0JPp6MUWJvo3kVWOoYRSTF9ulh4V2BahZ0SEaP0NyHBWKrzldyMc6H3+RM6oiRSvcWxxx9u&#10;9Rbnrg54pMxGh71zXWnjUvWpxQ6UlT8GymSHB+FHdcdlaFdtksr0bBDAypQ76MKZrrG85dcVXu+G&#10;+XDPHDoJD47pEO7wkcqAfdOvKFkb9+u184iHwGGlpEFnFtT/3DAnKFFfNaR/lk+ijkLaTKYfISTi&#10;ji2rY4ve1JcGksgxhyxPy4gPalhKZ+onDJFlzAoT0xy5CxqG5WXo5gWGEBfLZQKheS0LN/rB8hg6&#10;0hy1+dg+MWd7AQco/9YMPczmL3TcYaOnt8tNgBaTyCPRHav9A6Dxk/b7IRUny/E+oQ6jdPE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No8i0O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DB61321" w14:textId="77777777" w:rsidR="00244011" w:rsidRPr="00756E21" w:rsidRDefault="00244011" w:rsidP="009C2B67">
                    <w:pPr>
                      <w:pStyle w:val="Brdtext"/>
                      <w:jc w:val="right"/>
                    </w:pPr>
                    <w:r>
                      <w:fldChar w:fldCharType="begin"/>
                    </w:r>
                    <w:r>
                      <w:instrText xml:space="preserve"> PAGE   \* MERGEFORMAT </w:instrText>
                    </w:r>
                    <w:r>
                      <w:fldChar w:fldCharType="separate"/>
                    </w:r>
                    <w:r w:rsidR="00D32DA9">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825A8E" w14:textId="77777777" w:rsidR="00244011" w:rsidRDefault="00244011"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3957F9"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7"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Z9bzjQIAAJIFAAAOAAAAZHJzL2Uyb0RvYy54bWysVNtu2zAMfR+wfxD0vjpOb2tQp8hadBhQ&#10;tMXaoc+KLDXGdJukxM6+vkeyc1nXlw57sSnxkBTJQ55fdFqRlfChsaai5cGIEmG4rRvzXNEfj9ef&#10;PlMSIjM1U9aIiq5FoBfTjx/OWzcRY7uwqhaewIkJk9ZVdBGjmxRF4AuhWTiwThgopfWaRRz9c1F7&#10;1sK7VsV4NDopWutr5y0XIeD2qlfSafYvpeDxTsogIlEVxdti/vr8nadvMT1nk2fP3KLhwzPYP7xC&#10;s8Yg6NbVFYuMLH3zlyvdcG+DlfGAW11YKRsucg7Iphy9yuZhwZzIuaA4wW3LFP6fW367uvekqSt6&#10;ckqJYRo9ehRd9EskUKbytC5MgHpwwMXui+3Q5s19wGXKupNepz/yIdCj0OttceGMcFwen5SHR9Bw&#10;qMpxeTbOxS92xs6H+FVYTZJQUY/e5ZKy1U2IeAigG0iKFaxq6utGqXxIfBGXypMVQ6dVzE+ExR8o&#10;ZUiLRA+PR9mxscm896xMciMyY4ZwKfE+wSzFtRIJo8x3IVGxnOcbsRnnwmzjZ3RCSYR6j+GA373q&#10;PcZ9HrDIka2JW2PdGOtz9nnEdiWrf25KJns8Cr6XdxJjN+96quTWpau5rdfghbf9YAXHrxt074aF&#10;eM88JgkNx3aId/hIZVF9O0iULKz//dZ9woPg0FLSYjIrGn4tmReUqG8G1D8rjxKPYj4cHZ+CSMTv&#10;a+b7GrPUlxaUKLGHHM9iwke1EaW3+glLZJaiQsUMR+yKxo14Gft9gSXExWyWQRhex+KNeXA8uU5l&#10;Ttx87J6YdwOBI5h/azczzCaveNxjk2Vws2UEFzPJd1UdGoDBz9wfllTaLPvnjNqt0ukLAA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Cln1vONAgAAkg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6B3957F9"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ED31D2" w14:textId="77777777" w:rsidR="00244011" w:rsidRDefault="00244011"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3C413E"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8"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u4qejQIAAJIFAAAOAAAAZHJzL2Uyb0RvYy54bWysVE1PGzEQvVfqf7B8L5sNhJ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dEKJYRpv9Ci66FcooEz0tC5MgXpwwMXus+3wzNvzgMNUdSe9Tn/UQ2AH0ZsduQhGOA4np+XxCSwc&#10;pnJcno0z+cXe2fkQvwirSVpU1OPtMqVsfRMiLgLoFpJyBaua+rpRKm+SXsSl8mTN8NIq5ivC4w+U&#10;MqRFoceTUQ5sbHLvIyuTwoismCFdKrwvMK/iRomEUeabkGAs1/lKbsa5MLv8GZ1QEqne4jjg97d6&#10;i3NfBzxyZmvizlk3xvpcfW6xPWX1jy1lsseD8IO60zJ2i66Xyk4AC1tvoAtv+8YKjl83eL0bFuI9&#10;8+gkPDimQ7zDRyoL9u2womRp/a/XzhMeAoeVkhadWdHwc8W8oER9NZD+WXmSdBTz5mTyEUIi/tCy&#10;OLSYlb60kESJOeR4XiZ8VNul9FY/YYjMU1aYmOHIXdG4XV7Gfl5gCHExn2cQmtexeGMeHE+hE81J&#10;m4/dE/NuEHCE8m/ttofZ9IWOe2zyDG6+itBiFnkiumd1eAA0ftb+MKTSZDncZ9R+lM5+Aw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Li7ip6NAgAAkg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6C3C413E"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9BFA81" w14:textId="2E88025C" w:rsidR="00244011" w:rsidRDefault="00244011" w:rsidP="009C2B67">
    <w:pPr>
      <w:pStyle w:val="Brdtext"/>
    </w:pPr>
    <w:r>
      <w:rPr>
        <w:noProof/>
        <w:lang w:eastAsia="sv-SE"/>
      </w:rPr>
      <mc:AlternateContent>
        <mc:Choice Requires="wps">
          <w:drawing>
            <wp:anchor distT="0" distB="0" distL="0" distR="0" simplePos="0" relativeHeight="2516583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16544C" w14:textId="77777777" w:rsidR="00244011" w:rsidRPr="00756E21" w:rsidRDefault="00244011" w:rsidP="009C2B67">
                          <w:pPr>
                            <w:pStyle w:val="Brdtext"/>
                            <w:jc w:val="right"/>
                          </w:pPr>
                          <w:r>
                            <w:fldChar w:fldCharType="begin"/>
                          </w:r>
                          <w:r>
                            <w:instrText xml:space="preserve"> PAGE   \* MERGEFORMAT </w:instrText>
                          </w:r>
                          <w:r>
                            <w:fldChar w:fldCharType="separate"/>
                          </w:r>
                          <w:r w:rsidR="00D32DA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1" type="#_x0000_t202" style="position:absolute;left:0;text-align:left;margin-left:5.4pt;margin-top:610.95pt;width:44.2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F4MwjQIAAJI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9IwSwzTe6FF00a9QwCTR07owBerBARe7z7bDM2/PAw5T1Z30Ov1RD4EdRG925CIY4Tg8OS2PJ7Bw&#10;mMpxeTbO5Bd7Z+dD/CKsJmlRUY+3y5Sy9U2IuAigW0jKFaxq6utGqbxJehGXypM1w0urmK8Ijz9Q&#10;ypAWhR6fjHJgY5N7H1mZFEZkxQzpUuF9gXkVN0okjDLfhARjuc5XcjPOhdnlz+iEkkj1FscBv7/V&#10;W5z7OuCRM1sTd866Mdbn6nOL7Smrf2wpkz0ehB/UnZaxW3S9VHbCWNh6A1142zdWcPy6wevdsBDv&#10;mUcn4cExHeIdPlJZsG+HFSVL63+9dp7wEDislLTozIqGnyvmBSXqq4H0z8pJ0lHMm8nJRwiJ+EPL&#10;4tBiVvrSQhIl5pDjeZnwUW2X0lv9hCEyT1lhYoYjd0XjdnkZ+3mBIcTFfJ5BaF7H4o15cDyFTjQn&#10;bT52T8y7QcARyr+12x5m0xc67rHJM7j5KkKLWeSJ6J7V4QHQ+Fn7w5BKk+Vwn1H7UTr7DQ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B5F4MwjQIAAJI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3716544C" w14:textId="77777777" w:rsidR="00244011" w:rsidRPr="00756E21" w:rsidRDefault="00244011" w:rsidP="009C2B67">
                    <w:pPr>
                      <w:pStyle w:val="Brdtext"/>
                      <w:jc w:val="right"/>
                    </w:pPr>
                    <w:r>
                      <w:fldChar w:fldCharType="begin"/>
                    </w:r>
                    <w:r>
                      <w:instrText xml:space="preserve"> PAGE   \* MERGEFORMAT </w:instrText>
                    </w:r>
                    <w:r>
                      <w:fldChar w:fldCharType="separate"/>
                    </w:r>
                    <w:r w:rsidR="00D32DA9">
                      <w:rPr>
                        <w:noProof/>
                      </w:rPr>
                      <w:t>2</w:t>
                    </w:r>
                    <w:r>
                      <w:fldChar w:fldCharType="end"/>
                    </w:r>
                  </w:p>
                </w:txbxContent>
              </v:textbox>
              <w10:wrap type="square" anchorx="page" anchory="page"/>
            </v:shape>
          </w:pict>
        </mc:Fallback>
      </mc:AlternateConten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D0BB93" w14:textId="1AB1B561" w:rsidR="00244011" w:rsidRDefault="00244011"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9D8BC9"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2"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zVEjwIAAJIFAAAOAAAAZHJzL2Uyb0RvYy54bWysVFFP2zAQfp+0/2D5faQptI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UW&#10;9BT0aFbjjR5FG9waBeSRnsb6GVAPFrjQfjEtnnk49ziMVbfS1fGPegjsiLTdkYtghONwMs2PT2Dh&#10;MOXj/GycyM/2ztb58FWYmsRFQR3eLlHKNjc+4CKADpCYyxtVldeVUmkT9SIulSMbhpdWIV0RHn+g&#10;lCZNQafHk1EKrE107yIrHcOIpJg+XSy8KzCtwlaJiFH6u5BgLNX5Rm7GudC7/AkdURKp3uPY4/e3&#10;eo9zVwc8Umajw865rrRxqfrUYnvKyp8DZbLDg/CDuuMytMs2SWU6GQSwNOUWunCmayxv+XWF17th&#10;Ptwzh07Cg2M6hDt8pDJg3/QrSlbG/X7rPOIhcFgpadCZBfW/1swJStQ3Demf5SdRRyFtTianEBJx&#10;h5bloUWv60sDSeSYQ5anZcQHNSylM/UThsgiZoWJaY7cBQ3D8jJ08wJDiIvFIoHQvJaFG/1geQwd&#10;aY7afGyfmLO9gAOUf2uGHmazVzrusNHT28U6QItJ5JHojtX+AdD4Sfv9kIqT5XCfUPtROn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BP81R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59D8BC9"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DD0202" w14:textId="77777777" w:rsidR="00244011" w:rsidRDefault="00244011"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902D2A"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3"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c3ejjgIAAJIFAAAOAAAAZHJzL2Uyb0RvYy54bWysVFFv2yAQfp+0/4B4Xx2nbbZGcaqsVadJ&#10;VVutnfpMMCTWMDAgsbNfvw9sJ1nXl057sYH77o777uNml22tyFY4Xxld0PxkRInQ3JSVXhX0+9PN&#10;h0+U+MB0yZTRoqA74enl/P27WWOnYmzWRpXCEQTRftrYgq5DsNMs83wtauZPjBUaRmlczQK2bpWV&#10;jjWIXqtsPBpNssa40jrDhfc4ve6MdJ7iSyl4uJfSi0BUQXG3kL4ufZfxm81nbLpyzK4r3l+D/cMt&#10;alZpJN2HumaBkY2r/gpVV9wZb2Q44abOjJQVF6kGVJOPXlTzuGZWpFpAjrd7mvz/C8vvtg+OVGVB&#10;J+iUZjV69CTa4DYoII/0NNZPgXq0wIX2s2nR5uHc4zBW3UpXxz/qIbCD6N2eXAQjHIfnk/z0DBYO&#10;Uz7OL8aJ/OzgbJ0PX4SpSVwU1KF3iVK2vfUBFwF0gMRc3qiqvKmUSpuoF3GlHNkydFqFdEV4/IFS&#10;mjQo9PR8lAJrE927yErHMCIppk8XC+8KTKuwUyJilP4mJBhLdb6Sm3Eu9D5/QkeURKq3OPb4w63e&#10;4tzVAY+U2eiwd64rbVyqPj2xA2Xlj4Ey2eFB+FHdcRnaZdtJZTIIYGnKHXThTPewvOU3Fbp3y3x4&#10;YA4vCQ3HdAj3+EhlwL7pV5Ssjfv12nnEQ+CwUtLgZRbU/9wwJyhRXzWkf5GfRR2FtDk7/wghEXds&#10;WR5b9Ka+MpBEjjlkeVpGfFDDUjpTP2OILGJWmJjmyF3QMCyvQjcvMIS4WCwSCI/XsnCrHy2PoSPN&#10;UZtP7TNzthdwgPLvzPCG2fSFjjts9PR2sQnQYhJ5JLpjtW8AHn7Sfj+k4mQ53ifUYZT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Xc3ej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E902D2A"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BF1B6A" w14:textId="77777777" w:rsidR="00244011" w:rsidRDefault="00244011"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13D4A2"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bztfkAIAAJIFAAAOAAAAZHJzL2Uyb0RvYy54bWysVFFP2zAQfp+0/2D5faQpUNaKFHUgpkkI&#10;0GDi2XVsGs3xefa1SffrOTtJ2zFemPaS2L7v7nyfv7vzi7Y2bKN8qMAWPD8acaashLKyzwX/8Xj9&#10;6TNnAYUthQGrCr5VgV/MP344b9xMjWEFplSeURAbZo0r+ArRzbIsyJWqRTgCpywZNfhaIG39c1Z6&#10;0VD02mTj0WiSNeBL50GqEOj0qjPyeYqvtZJ4p3VQyEzB6W6Yvj59l/Gbzc/F7NkLt6pkfw3xD7eo&#10;RWUp6S7UlUDB1r76K1RdSQ8BNB5JqDPQupIq1UDV5KNX1TyshFOpFiInuB1N4f+Flbebe8+qsuBn&#10;x5xZUdMbPaoW/ZoKyCM9jQszQj04wmH7BVp65uE80GGsutW+jn+qh5GdiN7uyKVgTNLh6SQ/PiGL&#10;JFM+zqfjRH62d3Y+4FcFNYuLgnt6u0Sp2NwEpIsQdIDEXAFMVV5XxqRN1Iu6NJ5tBL20wXRF8vgD&#10;ZSxrCj45Ph2lwBaiexfZ2BhGJcX06WLhXYFphVujIsbY70oTY6nON3ILKZXd5U/oiNKU6j2OPX5/&#10;q/c4d3WQR8oMFnfOdWXBp+pTi+0pK38OlOkOT4Qf1B2X2C7bJJXJdBDAEsot6cJD11jByeuKXu9G&#10;BLwXnjqJHpymA97RRxsg9qFfcbYC//ut84gngZOVs4Y6s+Dh11p4xZn5Zkn60/wk6gjT5uT0jI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5vO1+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713D4A2"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C0F80D" w14:textId="77777777" w:rsidR="00244011" w:rsidRDefault="00244011"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7A5447"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7"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HMDuigIAAJIFAAAOAAAAZHJzL2Uyb0RvYy54bWysVFtP2zAUfp+0/2D5faQpt1GRog7ENAkB&#10;Gkw8u45No/k2223S/Xo+O+lljBemvSS2z3fu3znnF51WZCV8aKypaHkwokQYbuvGPFf0x+P1p8+U&#10;hMhMzZQ1oqJrEejF9OOH89ZNxNgurKqFJzBiwqR1FV3E6CZFEfhCaBYOrBMGQmm9ZhFX/1zUnrWw&#10;rlUxHo1Oitb62nnLRQh4veqFdJrtSyl4vJMyiEhURRFbzF+fv/P0LabnbPLsmVs0fAiD/UMUmjUG&#10;TremrlhkZOmbv0zphnsbrIwH3OrCStlwkXNANuXoVTYPC+ZEzgXFCW5bpvD/zPLb1b0nTV3R05IS&#10;wzR69Ci66JdIoEzlaV2YAPXggIvdF9uhzZv3gMeUdSe9Tn/kQyBHodfb4sIY4Xg8PikPjyDhEJXj&#10;8myci1/slJ0P8auwmqRDRT16l0vKVjchIhBAN5DkK1jV1NeNUvmS+CIulScrhk6rmEOExh8oZUhb&#10;0ZPD41E2bGxS7y0rk8yIzJjBXUq8TzCf4lqJhFHmu5CoWM7zDd+Mc2G2/jM6oSRcvUdxwO+ieo9y&#10;nwc0smdr4lZZN8b6nH0esV3J6p+bkskej4Lv5Z2OsZt3PVVy69LT3NZr8MLbfrCC49cNunfDQrxn&#10;HpOEhmM7xDt8pLKovh1OlCys//3We8KD4JBS0mIyKxp+LZkXlKhvBtQ/K48Sj2K+HB2fgkjE70vm&#10;+xKz1JcWlAC7EV0+JnxUm6P0Vj9hicySV4iY4fBd0bg5XsZ+X2AJcTGbZRCG17F4Yx4cT6ZTmRM3&#10;H7sn5t1A4Ajm39rNDLPJKx732KQZ3GwZwcVM8l1VhwZg8DP3hyWVNsv+PaN2q3T6AgAA//8DAFBL&#10;AwQUAAYACAAAACEA79OYouEAAAANAQAADwAAAGRycy9kb3ducmV2LnhtbEyPwU7DMBBE70j8g7VI&#10;3KjTKDRRiFMBggOVqooWiasbL3FEvI5ipw1/z/YEx50Zzb6p1rPrxQnH0HlSsFwkIJAabzpqFXwc&#10;Xu8KECFqMrr3hAp+MMC6vr6qdGn8md7xtI+t4BIKpVZgYxxKKUNj0emw8AMSe19+dDryObbSjPrM&#10;5a6XaZKspNMd8QerB3y22HzvJ6fgsH0ykzSzeXtptpsdfsqNzXZK3d7Mjw8gIs7xLwwXfEaHmpmO&#10;fiITRK8gL1a8JbKRpuk9CI4UeZaBOF6kbJmDrCv5f0X9CwAA//8DAFBLAQItABQABgAIAAAAIQC2&#10;gziS/gAAAOEBAAATAAAAAAAAAAAAAAAAAAAAAABbQ29udGVudF9UeXBlc10ueG1sUEsBAi0AFAAG&#10;AAgAAAAhADj9If/WAAAAlAEAAAsAAAAAAAAAAAAAAAAALwEAAF9yZWxzLy5yZWxzUEsBAi0AFAAG&#10;AAgAAAAhAG0cwO6KAgAAkgUAAA4AAAAAAAAAAAAAAAAALgIAAGRycy9lMm9Eb2MueG1sUEsBAi0A&#10;FAAGAAgAAAAhAO/TmKLhAAAADQEAAA8AAAAAAAAAAAAAAAAA5AQAAGRycy9kb3ducmV2LnhtbFBL&#10;BQYAAAAABAAEAPMAAADyBQAAAAA=&#10;" o:allowoverlap="f" fillcolor="white [3201]" stroked="f" strokeweight=".5pt">
              <v:textbox style="mso-fit-shape-to-text:t">
                <w:txbxContent>
                  <w:p w14:paraId="387A5447" w14:textId="77777777" w:rsidR="00244011" w:rsidRPr="00756E21" w:rsidRDefault="00244011" w:rsidP="00A118D8">
                    <w:pPr>
                      <w:pStyle w:val="Brdtext"/>
                      <w:jc w:val="right"/>
                    </w:pPr>
                    <w:r>
                      <w:fldChar w:fldCharType="begin"/>
                    </w:r>
                    <w:r>
                      <w:instrText xml:space="preserve"> PAGE   \* MERGEFORMAT </w:instrText>
                    </w:r>
                    <w:r>
                      <w:fldChar w:fldCharType="separate"/>
                    </w:r>
                    <w:r w:rsidR="00D32DA9">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1AB01B" w14:textId="77777777" w:rsidR="00244011" w:rsidRDefault="00244011" w:rsidP="009C2B67">
    <w:pPr>
      <w:pStyle w:val="Brdtext"/>
    </w:pPr>
    <w:r>
      <w:rPr>
        <w:noProof/>
        <w:lang w:eastAsia="sv-SE"/>
      </w:rPr>
      <mc:AlternateContent>
        <mc:Choice Requires="wps">
          <w:drawing>
            <wp:anchor distT="0" distB="0" distL="0" distR="0" simplePos="0" relativeHeight="251658315" behindDoc="0" locked="0" layoutInCell="1" allowOverlap="0" wp14:anchorId="61317A8C" wp14:editId="42374053">
              <wp:simplePos x="0" y="0"/>
              <wp:positionH relativeFrom="page">
                <wp:posOffset>68580</wp:posOffset>
              </wp:positionH>
              <wp:positionV relativeFrom="page">
                <wp:posOffset>7759065</wp:posOffset>
              </wp:positionV>
              <wp:extent cx="561340" cy="121920"/>
              <wp:effectExtent l="0" t="0" r="0" b="3810"/>
              <wp:wrapSquare wrapText="bothSides"/>
              <wp:docPr id="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80B2D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1317A8C" id="_x0000_t202" coordsize="21600,21600" o:spt="202" path="m,l,21600r21600,l21600,xe">
              <v:stroke joinstyle="miter"/>
              <v:path gradientshapeok="t" o:connecttype="rect"/>
            </v:shapetype>
            <v:shape id="_x0000_s1100" type="#_x0000_t202" style="position:absolute;left:0;text-align:left;margin-left:5.4pt;margin-top:610.95pt;width:44.2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e6Uljw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Ayd0qxGjx5FG9waBUwiPY31U6AWFrjQfjEt2jycexzGqlvp6vhHPQR2EL3dkYtghOPw5DQ/nsDC&#10;YcrH+fk4kZ/tna3z4aswNYmLgjr0LlHKNrc+4CKADpCYyxtVlTeVUmkT9SKulCMbhk6rkK4Ijz9Q&#10;SpOmoKfHJ6MUWJvo3kVWOoYRSTF9ulh4V2Baha0SEaP0dyHBWKrzjdyMc6F3+RM6oiRSvcexx+9v&#10;9R7nrg54pMxGh51zXWnjUvXpie0pK38OlMkOD8IP6o7L0C7bTirHgwCWptxCF850D8tbflOhe7fM&#10;hwfm8JLQcEyHcI+PVAbsm35Fycq432+dRzwEDislDV5mQf2vNXOCEvVNQ/rn+STqKKTN5OQMQiLu&#10;0LI8tOh1fWUgiRxzyPK0jPighqV0pn7CEJnHrDAxzZG7oGFYXoVuXmAIcTGfJxAer2XhVi8sj6Ej&#10;zVGbj+0Tc7YXcIDy78zwhtn0lY47bPT0dr4O0GISeSS6Y7VvAB5+0n4/pOJkOdwn1H6Uzl4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Id7pS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480B2D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9030FB" w14:textId="77777777" w:rsidR="00244011" w:rsidRDefault="00244011" w:rsidP="00EE1584">
    <w:pPr>
      <w:pStyle w:val="Brdtext"/>
    </w:pPr>
    <w:r>
      <w:rPr>
        <w:noProof/>
        <w:lang w:eastAsia="sv-SE"/>
      </w:rPr>
      <mc:AlternateContent>
        <mc:Choice Requires="wps">
          <w:drawing>
            <wp:anchor distT="0" distB="0" distL="0" distR="0" simplePos="0" relativeHeight="251658311" behindDoc="0" locked="0" layoutInCell="1" allowOverlap="0" wp14:anchorId="5CAB8678" wp14:editId="3B528D06">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6E191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CAB8678"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aMKAjw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ppxZUdMbPaoW/ZoKyCM9jQszQj04wmH7BVp65uE80GGsutW+jn+qh5GdiN7uyKVgTNLhyWl+PCGL&#10;JFM+zqfjRH62d3Y+4FcFNYuLgnt6u0Sp2NwEpIsQdIDEXAFMVV5XxqRN1Iu6NJ5tBL20wXRF8vgD&#10;ZSxrCn56fDJKgS1E9y6ysTGMSorp08XCuwLTCrdGRYyx35UmxlKdb+QWUiq7y5/QEaUp1Xsce/z+&#10;Vu9x7uogj5QZLO6c68qCT9WnFttTVv4cKNMdngg/qDsusV22nVQmgwCWUG5JFx66xgpOXlf0ejci&#10;4L3w1En04DQd8I4+2gCxD/2KsxX432+dRzwJnKycNdSZBQ+/1sIrzsw3S9Kf5pOoI0ybyckZCYn5&#10;Q8vy0GLX9SWQJHKaQ06mZcSjGZbaQ/1EQ2QRs5JJWEm5C47D8hK7eUFDSKrFIoGoeZ3AG/vgZAwd&#10;aY7afGyfhHe9gJGUfwtDD4vZKx132OgZ3GKNpMUk8kh0x2r/ANT4Sfv9kIqT5XCfUPtROn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GjCg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B6E191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690564" w14:textId="77777777" w:rsidR="00244011" w:rsidRDefault="00244011" w:rsidP="00EE1584">
    <w:pPr>
      <w:pStyle w:val="Brdtext"/>
    </w:pPr>
    <w:r>
      <w:rPr>
        <w:noProof/>
        <w:lang w:eastAsia="sv-SE"/>
      </w:rPr>
      <mc:AlternateContent>
        <mc:Choice Requires="wps">
          <w:drawing>
            <wp:anchor distT="0" distB="0" distL="0" distR="0" simplePos="0" relativeHeight="251658312" behindDoc="0" locked="0" layoutInCell="1" allowOverlap="0" wp14:anchorId="68F8FA71" wp14:editId="32ACA408">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A2B0A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8F8FA71" id="_x0000_t202" coordsize="21600,21600" o:spt="202" path="m,l,21600r21600,l21600,xe">
              <v:stroke joinstyle="miter"/>
              <v:path gradientshapeok="t" o:connecttype="rect"/>
            </v:shapetype>
            <v:shape id="_x0000_s1102" type="#_x0000_t202" style="position:absolute;left:0;text-align:left;margin-left:393pt;margin-top:611.25pt;width:44.2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IyJEkAIAAJIFAAAOAAAAZHJzL2Uyb0RvYy54bWysVF1v2yAUfZ+0/4B4Xx2nTT+iOlXWqtOk&#10;qq2WTn0mGBprGBiQ2Nmv3wHbSdb1pdNebOCeey/3cO69vGprRTbC+croguZHI0qE5qas9EtBvz/d&#10;fjqnxAemS6aMFgXdCk+vZh8/XDZ2KsZmZVQpHEEQ7aeNLegqBDvNMs9Xomb+yFihYZTG1Sxg616y&#10;0rEG0WuVjUej06wxrrTOcOE9Tm86I52l+FIKHh6k9CIQVVDcLaSvS99l/GazSzZ9ccyuKt5fg/3D&#10;LWpWaSTdhbphgZG1q/4KVVfcGW9kOOKmzoyUFRepBlSTj15Vs1gxK1ItIMfbHU3+/4Xl95tHR6qy&#10;oOegR7Mab/Qk2uDWKCCP9DTWT4FaWOBC+9m0eObh3OMwVt1KV8c/6iGwI9J2Ry6CEY7DyWl+fAIL&#10;hykf5xfjRH62d7bOhy/C1CQuCurwdolStrnzARcBdIDEXN6oqrytlEqbqBdxrRzZMLy0CumK8PgD&#10;pTRpCnp6PBmlwNpE9y6y0jGMSIrp08XCuwLTKmyViBilvwkJxlKdb+RmnAu9y5/QESWR6j2OPX5/&#10;q/c4d3XAI2U2Ouyc60obl6pPLbanrPwxUCY7PAg/qDsuQ7tsk1TOJoMAlqbcQhfOdI3lLb+t8Hp3&#10;zIdH5tBJeHBMh/CAj1QG7Jt+RcnKuF9vnUc8BA4rJQ06s6D+55o5QYn6qiH9i/wk6iikzcnkDEIi&#10;7tCyPLTodX1tIIkcc8jytIz4oIaldKZ+xhCZx6wwMc2Ru6BhWF6Hbl5gCHExnycQmteycKcXlsfQ&#10;keaozaf2mTnbCzhA+fdm6GE2faXjDhs9vZ2vA7SYRB6J7ljtHwCNn7TfD6k4WQ73CbUf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UjIk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FA2B0A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D04EB1A" w14:textId="77777777" w:rsidR="00A81F33" w:rsidRDefault="00A81F33" w:rsidP="006923D1">
      <w:pPr>
        <w:pStyle w:val="Sidfot"/>
      </w:pPr>
    </w:p>
  </w:footnote>
  <w:footnote w:type="continuationSeparator" w:id="0">
    <w:p w14:paraId="4DB1735F" w14:textId="77777777" w:rsidR="00A81F33" w:rsidRPr="006923D1" w:rsidRDefault="00A81F33" w:rsidP="006923D1">
      <w:pPr>
        <w:pStyle w:val="Sidfot"/>
      </w:pPr>
    </w:p>
  </w:footnote>
  <w:footnote w:type="continuationNotice" w:id="1">
    <w:p w14:paraId="46AC5723" w14:textId="77777777" w:rsidR="00A81F33" w:rsidRDefault="00A81F33" w:rsidP="006923D1">
      <w:pPr>
        <w:pStyle w:val="RKbas"/>
      </w:pPr>
    </w:p>
  </w:footnote>
  <w:footnote w:id="2">
    <w:p w14:paraId="003A56E4" w14:textId="0398A9E4" w:rsidR="00CE59E7" w:rsidRDefault="00CE59E7">
      <w:pPr>
        <w:pStyle w:val="Fotnotstext"/>
      </w:pPr>
      <w:r>
        <w:rPr>
          <w:rStyle w:val="Fotnotsreferens"/>
        </w:rPr>
        <w:footnoteRef/>
      </w:r>
      <w:r>
        <w:t xml:space="preserve"> </w:t>
      </w:r>
      <w:r w:rsidRPr="00CE59E7">
        <w:t>Senaste lydelse 1994:816.</w:t>
      </w:r>
    </w:p>
  </w:footnote>
  <w:footnote w:id="3">
    <w:p w14:paraId="3B26A612" w14:textId="77777777" w:rsidR="00CE59E7" w:rsidRDefault="00CE59E7" w:rsidP="00CE59E7">
      <w:pPr>
        <w:pStyle w:val="Fotnotstext"/>
      </w:pPr>
      <w:r>
        <w:rPr>
          <w:rStyle w:val="Fotnotsreferens"/>
        </w:rPr>
        <w:footnoteRef/>
      </w:r>
      <w:r>
        <w:t xml:space="preserve"> </w:t>
      </w:r>
      <w:r w:rsidRPr="00BE21CE">
        <w:t>Senaste lydelse 1994:838.</w:t>
      </w:r>
    </w:p>
  </w:footnote>
  <w:footnote w:id="4">
    <w:p w14:paraId="12838CA2" w14:textId="2EC8FCDC" w:rsidR="00866582" w:rsidRDefault="00866582" w:rsidP="00866582">
      <w:pPr>
        <w:pStyle w:val="Fotnotstext"/>
      </w:pPr>
      <w:r>
        <w:rPr>
          <w:rStyle w:val="Fotnotsreferens"/>
        </w:rPr>
        <w:t>1</w:t>
      </w:r>
      <w:r>
        <w:t xml:space="preserve"> </w:t>
      </w:r>
      <w:r w:rsidRPr="00283BB5">
        <w:t>Lagen omtryckt 1985:660</w:t>
      </w:r>
      <w:r>
        <w:t>.</w:t>
      </w:r>
    </w:p>
  </w:footnote>
  <w:footnote w:id="5">
    <w:p w14:paraId="3AA7F55C" w14:textId="77777777" w:rsidR="00B33FB5" w:rsidRDefault="00D32DA9" w:rsidP="00B33FB5">
      <w:pPr>
        <w:pStyle w:val="Fotnotstext"/>
      </w:pPr>
      <w:r>
        <w:rPr>
          <w:rStyle w:val="Fotnotsreferens"/>
        </w:rPr>
        <w:t>1</w:t>
      </w:r>
      <w:r>
        <w:t xml:space="preserve"> </w:t>
      </w:r>
      <w:r w:rsidRPr="00CE5F60">
        <w:t>Senaste lydelse 1994:816.</w:t>
      </w:r>
    </w:p>
  </w:footnote>
  <w:footnote w:id="6">
    <w:p w14:paraId="587C9B32" w14:textId="77777777" w:rsidR="00B33FB5" w:rsidRDefault="00D32DA9" w:rsidP="00B33FB5">
      <w:pPr>
        <w:pStyle w:val="Fotnotstext"/>
      </w:pPr>
      <w:r>
        <w:rPr>
          <w:rStyle w:val="Fotnotsreferens"/>
        </w:rPr>
        <w:t>2</w:t>
      </w:r>
      <w:r>
        <w:t xml:space="preserve"> </w:t>
      </w:r>
      <w:r w:rsidRPr="00355B79">
        <w:t>Senaste lydelse 2019:535.</w:t>
      </w:r>
    </w:p>
  </w:footnote>
  <w:footnote w:id="7">
    <w:p w14:paraId="3F5A9FA9" w14:textId="77777777" w:rsidR="00B33FB5" w:rsidRDefault="00D32DA9" w:rsidP="00B33FB5">
      <w:pPr>
        <w:pStyle w:val="Fotnotstext"/>
      </w:pPr>
      <w:r>
        <w:rPr>
          <w:rStyle w:val="Fotnotsreferens"/>
        </w:rPr>
        <w:t>3</w:t>
      </w:r>
      <w:r>
        <w:t xml:space="preserve"> </w:t>
      </w:r>
      <w:r w:rsidRPr="009D0DD5">
        <w:t>Senaste lydelse 1994:838.</w:t>
      </w:r>
    </w:p>
  </w:footnote>
  <w:footnote w:id="8">
    <w:p w14:paraId="12ABEFB6" w14:textId="77777777" w:rsidR="00B33FB5" w:rsidRDefault="00D32DA9" w:rsidP="00B33FB5">
      <w:pPr>
        <w:pStyle w:val="Fotnotstext"/>
      </w:pPr>
      <w:r>
        <w:rPr>
          <w:rStyle w:val="Fotnotsreferens"/>
        </w:rPr>
        <w:t>1</w:t>
      </w:r>
      <w:r>
        <w:t xml:space="preserve"> </w:t>
      </w:r>
      <w:r w:rsidRPr="00375DAD">
        <w:t>Senaste lydelse 2019:534.</w:t>
      </w:r>
    </w:p>
  </w:footnote>
  <w:footnote w:id="9">
    <w:p w14:paraId="73FD63EA" w14:textId="3AF2FC5D" w:rsidR="00D32DA9" w:rsidRDefault="00D32DA9" w:rsidP="00B64E26">
      <w:pPr>
        <w:pStyle w:val="Fotnotstext"/>
      </w:pPr>
      <w:r>
        <w:rPr>
          <w:rStyle w:val="Fotnotsreferens"/>
        </w:rPr>
        <w:t>1</w:t>
      </w:r>
      <w:r>
        <w:t xml:space="preserve"> </w:t>
      </w:r>
      <w:r w:rsidRPr="00CE59E7">
        <w:t>Senaste lydelse 1994:816.</w:t>
      </w:r>
    </w:p>
  </w:footnote>
  <w:footnote w:id="10">
    <w:p w14:paraId="683018D9" w14:textId="0FD63B7A" w:rsidR="00D32DA9" w:rsidRDefault="00D32DA9" w:rsidP="00B64E26">
      <w:pPr>
        <w:pStyle w:val="Fotnotstext"/>
      </w:pPr>
      <w:r>
        <w:rPr>
          <w:rStyle w:val="Fotnotsreferens"/>
        </w:rPr>
        <w:t>2</w:t>
      </w:r>
      <w:r>
        <w:t xml:space="preserve"> </w:t>
      </w:r>
      <w:r w:rsidRPr="00BE21CE">
        <w:t>Senaste lydelse 1994:838.</w:t>
      </w:r>
    </w:p>
  </w:footnote>
  <w:footnote w:id="11">
    <w:p w14:paraId="4E5B4D07" w14:textId="77777777" w:rsidR="00B64E26" w:rsidRDefault="00D32DA9" w:rsidP="00B64E26">
      <w:pPr>
        <w:pStyle w:val="Fotnotstext"/>
      </w:pPr>
      <w:r>
        <w:rPr>
          <w:rStyle w:val="Fotnotsreferens"/>
        </w:rPr>
        <w:t>1</w:t>
      </w:r>
      <w:r>
        <w:t xml:space="preserve"> </w:t>
      </w:r>
      <w:r w:rsidRPr="00283BB5">
        <w:t>Lagen omtryckt 1985:660</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B075CE" w14:textId="72039B22" w:rsidR="00244011" w:rsidRDefault="00244011" w:rsidP="00664D04">
    <w:pPr>
      <w:pStyle w:val="Brdtext"/>
    </w:pPr>
    <w:r>
      <w:rPr>
        <w:noProof/>
        <w:lang w:eastAsia="sv-SE"/>
      </w:rPr>
      <mc:AlternateContent>
        <mc:Choice Requires="wps">
          <w:drawing>
            <wp:anchor distT="0" distB="0" distL="0" distR="0" simplePos="0" relativeHeight="2516582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B48439" w14:textId="5D537FE9" w:rsidR="00244011" w:rsidRPr="00756E21" w:rsidRDefault="00926630"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2DB48439" w14:textId="5D537FE9" w:rsidR="00244011" w:rsidRPr="00756E21" w:rsidRDefault="00565E7D"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txbxContent>
              </v:textbox>
              <w10:wrap type="square"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50ED4A" w14:textId="52245A2D" w:rsidR="00244011" w:rsidRDefault="00244011" w:rsidP="00EE1584">
    <w:pPr>
      <w:pStyle w:val="Brdtext"/>
    </w:pPr>
    <w:r>
      <w:rPr>
        <w:noProof/>
        <w:lang w:eastAsia="sv-SE"/>
      </w:rPr>
      <mc:AlternateContent>
        <mc:Choice Requires="wps">
          <w:drawing>
            <wp:anchor distT="0" distB="0" distL="0" distR="0" simplePos="0" relativeHeight="25165828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9C1BC8" w14:textId="3FD4C6DB" w:rsidR="00244011" w:rsidRPr="00756E21" w:rsidRDefault="00926630"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59C1BC8" w14:textId="3FD4C6DB" w:rsidR="00244011" w:rsidRPr="00756E21" w:rsidRDefault="00565E7D"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txbxContent>
              </v:textbox>
              <w10:wrap type="square"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843DCE"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346BCC" w14:textId="46624A0F" w:rsidR="00244011" w:rsidRDefault="00244011" w:rsidP="00664D04">
    <w:pPr>
      <w:pStyle w:val="Brdtext"/>
    </w:pPr>
    <w:r>
      <w:rPr>
        <w:noProof/>
        <w:lang w:eastAsia="sv-SE"/>
      </w:rPr>
      <mc:AlternateContent>
        <mc:Choice Requires="wps">
          <w:drawing>
            <wp:anchor distT="0" distB="0" distL="0" distR="0" simplePos="0" relativeHeight="25165826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A02E78" w14:textId="301EF20E" w:rsidR="00244011" w:rsidRPr="00756E21" w:rsidRDefault="00926630" w:rsidP="00664D04">
                          <w:pPr>
                            <w:pStyle w:val="Brdtext"/>
                            <w:jc w:val="left"/>
                          </w:pPr>
                          <w:sdt>
                            <w:sdtPr>
                              <w:alias w:val="NummerEtikett"/>
                              <w:tag w:val="NummerEtikett"/>
                              <w:id w:val="-1706634284"/>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644896662"/>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65A02E78" w14:textId="301EF20E" w:rsidR="00244011" w:rsidRPr="00756E21" w:rsidRDefault="00565E7D" w:rsidP="00664D04">
                    <w:pPr>
                      <w:pStyle w:val="Brdtext"/>
                      <w:jc w:val="left"/>
                    </w:pPr>
                    <w:sdt>
                      <w:sdtPr>
                        <w:alias w:val="NummerEtikett"/>
                        <w:tag w:val="NummerEtikett"/>
                        <w:id w:val="-1706634284"/>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644896662"/>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txbxContent>
              </v:textbox>
              <w10:wrap type="square"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D23EF1" w14:textId="10D3D2F0" w:rsidR="00244011" w:rsidRDefault="00244011" w:rsidP="00EE1584">
    <w:pPr>
      <w:pStyle w:val="Brdtext"/>
    </w:pPr>
    <w:r>
      <w:rPr>
        <w:noProof/>
        <w:lang w:eastAsia="sv-SE"/>
      </w:rPr>
      <mc:AlternateContent>
        <mc:Choice Requires="wps">
          <w:drawing>
            <wp:anchor distT="0" distB="0" distL="0" distR="0" simplePos="0" relativeHeight="25165828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6B41CB" w14:textId="560D46F1" w:rsidR="00244011" w:rsidRPr="00756E21" w:rsidRDefault="00926630" w:rsidP="00A118D8">
                          <w:pPr>
                            <w:pStyle w:val="Brdtext"/>
                            <w:jc w:val="left"/>
                          </w:pPr>
                          <w:sdt>
                            <w:sdtPr>
                              <w:alias w:val="NummerEtikett"/>
                              <w:tag w:val="NummerEtikett"/>
                              <w:id w:val="-1749871211"/>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900640005"/>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596B41CB" w14:textId="560D46F1" w:rsidR="00244011" w:rsidRPr="00756E21" w:rsidRDefault="00565E7D" w:rsidP="00A118D8">
                    <w:pPr>
                      <w:pStyle w:val="Brdtext"/>
                      <w:jc w:val="left"/>
                    </w:pPr>
                    <w:sdt>
                      <w:sdtPr>
                        <w:alias w:val="NummerEtikett"/>
                        <w:tag w:val="NummerEtikett"/>
                        <w:id w:val="-1749871211"/>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900640005"/>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txbxContent>
              </v:textbox>
              <w10:wrap type="square" anchorx="page" anchory="page"/>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0CEB1B" w14:textId="3686AFD1" w:rsidR="00244011" w:rsidRDefault="00244011" w:rsidP="00664D04">
    <w:pPr>
      <w:pStyle w:val="Brdtext"/>
    </w:pPr>
    <w:r>
      <w:rPr>
        <w:noProof/>
        <w:lang w:eastAsia="sv-SE"/>
      </w:rPr>
      <mc:AlternateContent>
        <mc:Choice Requires="wps">
          <w:drawing>
            <wp:anchor distT="0" distB="0" distL="0" distR="0" simplePos="0" relativeHeight="25165827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9F0DFC" w14:textId="594D2C1E" w:rsidR="00244011" w:rsidRPr="00756E21" w:rsidRDefault="00926630" w:rsidP="00664D04">
                          <w:pPr>
                            <w:pStyle w:val="Brdtext"/>
                            <w:jc w:val="left"/>
                          </w:pPr>
                          <w:sdt>
                            <w:sdtPr>
                              <w:alias w:val="NummerEtikett"/>
                              <w:tag w:val="NummerEtikett"/>
                              <w:id w:val="198208937"/>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141232482"/>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199F0DFC" w14:textId="594D2C1E" w:rsidR="00244011" w:rsidRPr="00756E21" w:rsidRDefault="00565E7D" w:rsidP="00664D04">
                    <w:pPr>
                      <w:pStyle w:val="Brdtext"/>
                      <w:jc w:val="left"/>
                    </w:pPr>
                    <w:sdt>
                      <w:sdtPr>
                        <w:alias w:val="NummerEtikett"/>
                        <w:tag w:val="NummerEtikett"/>
                        <w:id w:val="198208937"/>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141232482"/>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txbxContent>
              </v:textbox>
              <w10:wrap type="square" anchorx="page" anchory="page"/>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30077A" w14:textId="72FFE644" w:rsidR="00244011" w:rsidRDefault="00244011" w:rsidP="00EE1584">
    <w:pPr>
      <w:pStyle w:val="Brdtext"/>
    </w:pPr>
    <w:r>
      <w:rPr>
        <w:noProof/>
        <w:lang w:eastAsia="sv-SE"/>
      </w:rPr>
      <mc:AlternateContent>
        <mc:Choice Requires="wps">
          <w:drawing>
            <wp:anchor distT="0" distB="0" distL="0" distR="0" simplePos="0" relativeHeight="2516582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702E9F" w14:textId="705A1428" w:rsidR="00244011" w:rsidRPr="00756E21" w:rsidRDefault="00926630" w:rsidP="00A118D8">
                          <w:pPr>
                            <w:pStyle w:val="Brdtext"/>
                            <w:jc w:val="left"/>
                          </w:pPr>
                          <w:sdt>
                            <w:sdtPr>
                              <w:alias w:val="NummerEtikett"/>
                              <w:tag w:val="NummerEtikett"/>
                              <w:id w:val="863173282"/>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755738710"/>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7B702E9F" w14:textId="705A1428" w:rsidR="00244011" w:rsidRPr="00756E21" w:rsidRDefault="00565E7D" w:rsidP="00A118D8">
                    <w:pPr>
                      <w:pStyle w:val="Brdtext"/>
                      <w:jc w:val="left"/>
                    </w:pPr>
                    <w:sdt>
                      <w:sdtPr>
                        <w:alias w:val="NummerEtikett"/>
                        <w:tag w:val="NummerEtikett"/>
                        <w:id w:val="863173282"/>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755738710"/>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txbxContent>
              </v:textbox>
              <w10:wrap type="square" anchorx="page" anchory="page"/>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B4B088" w14:textId="77777777" w:rsidR="00244011" w:rsidRDefault="00244011" w:rsidP="00664D04">
    <w:pPr>
      <w:pStyle w:val="Brdtext"/>
    </w:pPr>
    <w:r>
      <w:rPr>
        <w:noProof/>
        <w:lang w:eastAsia="sv-SE"/>
      </w:rPr>
      <mc:AlternateContent>
        <mc:Choice Requires="wps">
          <w:drawing>
            <wp:anchor distT="0" distB="0" distL="0" distR="0" simplePos="0" relativeHeight="25165827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4FC31A" w14:textId="61D47689" w:rsidR="00244011" w:rsidRPr="00756E21" w:rsidRDefault="00926630" w:rsidP="00664D04">
                          <w:pPr>
                            <w:pStyle w:val="Brdtext"/>
                            <w:jc w:val="left"/>
                          </w:pPr>
                          <w:sdt>
                            <w:sdtPr>
                              <w:alias w:val="NummerEtikett"/>
                              <w:tag w:val="NummerEtikett"/>
                              <w:id w:val="-1174880668"/>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863329133"/>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64FC31A" w14:textId="61D47689" w:rsidR="00244011" w:rsidRPr="00756E21" w:rsidRDefault="00565E7D" w:rsidP="00664D04">
                    <w:pPr>
                      <w:pStyle w:val="Brdtext"/>
                      <w:jc w:val="left"/>
                    </w:pPr>
                    <w:sdt>
                      <w:sdtPr>
                        <w:alias w:val="NummerEtikett"/>
                        <w:tag w:val="NummerEtikett"/>
                        <w:id w:val="-1174880668"/>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863329133"/>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8C8039" w14:textId="18090E91" w:rsidR="00244011" w:rsidRDefault="00244011" w:rsidP="00EE1584">
    <w:pPr>
      <w:pStyle w:val="Brdtext"/>
    </w:pPr>
    <w:r>
      <w:rPr>
        <w:noProof/>
        <w:lang w:eastAsia="sv-SE"/>
      </w:rPr>
      <mc:AlternateContent>
        <mc:Choice Requires="wps">
          <w:drawing>
            <wp:anchor distT="0" distB="0" distL="0" distR="0" simplePos="0" relativeHeight="25165828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4D82B0" w14:textId="22481670" w:rsidR="00244011" w:rsidRPr="00756E21" w:rsidRDefault="00926630" w:rsidP="00A118D8">
                          <w:pPr>
                            <w:pStyle w:val="Brdtext"/>
                            <w:jc w:val="left"/>
                          </w:pPr>
                          <w:sdt>
                            <w:sdtPr>
                              <w:alias w:val="NummerEtikett"/>
                              <w:tag w:val="NummerEtikett"/>
                              <w:id w:val="423004147"/>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472679748"/>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44D82B0" w14:textId="22481670" w:rsidR="00244011" w:rsidRPr="00756E21" w:rsidRDefault="00565E7D" w:rsidP="00A118D8">
                    <w:pPr>
                      <w:pStyle w:val="Brdtext"/>
                      <w:jc w:val="left"/>
                    </w:pPr>
                    <w:sdt>
                      <w:sdtPr>
                        <w:alias w:val="NummerEtikett"/>
                        <w:tag w:val="NummerEtikett"/>
                        <w:id w:val="423004147"/>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472679748"/>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txbxContent>
              </v:textbox>
              <w10:wrap type="square" anchorx="page" anchory="page"/>
            </v:shape>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E00196" w14:textId="77777777" w:rsidR="00244011" w:rsidRDefault="00244011" w:rsidP="00EE1584">
    <w:pPr>
      <w:pStyle w:val="Brdtext"/>
    </w:pP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ED337E" w14:textId="5961CD2D" w:rsidR="00967DEF" w:rsidRDefault="00967DEF" w:rsidP="00664D04">
    <w:pPr>
      <w:pStyle w:val="Brdtext"/>
    </w:pPr>
    <w:r>
      <w:rPr>
        <w:noProof/>
        <w:lang w:eastAsia="sv-SE"/>
      </w:rPr>
      <mc:AlternateContent>
        <mc:Choice Requires="wps">
          <w:drawing>
            <wp:anchor distT="0" distB="0" distL="0" distR="0" simplePos="0" relativeHeight="251658309" behindDoc="0" locked="0" layoutInCell="1" allowOverlap="0" wp14:anchorId="0CDD3EA5" wp14:editId="1EB8F990">
              <wp:simplePos x="0" y="0"/>
              <wp:positionH relativeFrom="page">
                <wp:posOffset>373380</wp:posOffset>
              </wp:positionH>
              <wp:positionV relativeFrom="page">
                <wp:posOffset>451485</wp:posOffset>
              </wp:positionV>
              <wp:extent cx="1141200" cy="121920"/>
              <wp:effectExtent l="0" t="0" r="1905" b="3810"/>
              <wp:wrapSquare wrapText="bothSides"/>
              <wp:docPr id="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A2E3EB" w14:textId="63D73A1B" w:rsidR="00967DEF" w:rsidRPr="00756E21" w:rsidRDefault="00926630" w:rsidP="00664D04">
                          <w:pPr>
                            <w:pStyle w:val="Brdtext"/>
                            <w:jc w:val="left"/>
                          </w:pPr>
                          <w:sdt>
                            <w:sdtPr>
                              <w:alias w:val="NummerEtikett"/>
                              <w:tag w:val="NummerEtikett"/>
                              <w:id w:val="-434211796"/>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967DEF">
                            <w:t xml:space="preserve"> </w:t>
                          </w:r>
                          <w:sdt>
                            <w:sdtPr>
                              <w:alias w:val="Nummer"/>
                              <w:tag w:val="Nummer"/>
                              <w:id w:val="383756391"/>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CDD3EA5"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gQFFjAIAAJIFAAAOAAAAZHJzL2Uyb0RvYy54bWysVEtPGzEQvlfqf7B8L5sNgZaIDUpBVJUQ&#10;oELF2fHaZFXb49qT7Ka/vmPv5lHKhaqXXdvzzeubx/lFZw1bqxAbcBUvj0acKSehbtxzxb8/Xn/4&#10;xFlE4WphwKmKb1TkF7P3785bP1VjWIKpVWBkxMVp6yu+RPTToohyqayIR+CVI6GGYAXSNTwXdRAt&#10;WbemGI9Gp0ULofYBpIqRXq96IZ9l+1oriXdaR4XMVJxiw/wN+btI32J2LqbPQfhlI4cwxD9EYUXj&#10;yOnO1JVAwVah+cuUbWSACBqPJNgCtG6kyjlQNuXoRTYPS+FVzoXIiX5HU/x/ZuXt+j6wpq74MWdO&#10;WCrRo+owrCj+cWKn9XFKoAdPMOw+Q0dV3r5HekxJdzrY9Kd0GMmJ582OWzLGZFIqJyUVjDNJsnJc&#10;no0z+cVe24eIXxRYlg4VD1S7TKlY30SkSAi6hSRnEUxTXzfG5EvqF3VpAlsLqrTBHCNp/IEyjrUV&#10;Pz0+GWXDDpJ6b9m4ZEbljhncpcz7DPMJN0YljHHflCbGcqKv+BZSKrfzn9EJpcnVWxQH/D6qtyj3&#10;eZBG9gwOd8q2cRBy9nnE9pTVP7aU6R5PhB/knY7YLbrcKn3p0tMC6g01RoB+sKKX1w1V70ZEvBeB&#10;JokKTtsB7+ijDRD7MJw4W0L49dp7wlODk5Szliaz4vHnSgTFmfnqqPXPyskkjXK+TE4+UjQsHEoW&#10;hxK3spdALVHSHvIyHxMezfaoA9gnWiLz5JVEwknyXXHcHi+x3xe0hKSazzOIhtcLvHEPXibTiebU&#10;m4/dkwh+aGCk1r+F7QyL6Ys+7rFJM/r5CqkXc5PvWR0KQIOfe39YUmmzHN4zar9KZ78B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IOBAUW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75A2E3EB" w14:textId="63D73A1B" w:rsidR="00967DEF" w:rsidRPr="00756E21" w:rsidRDefault="00565E7D" w:rsidP="00664D04">
                    <w:pPr>
                      <w:pStyle w:val="Brdtext"/>
                      <w:jc w:val="left"/>
                    </w:pPr>
                    <w:sdt>
                      <w:sdtPr>
                        <w:alias w:val="NummerEtikett"/>
                        <w:tag w:val="NummerEtikett"/>
                        <w:id w:val="-434211796"/>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967DEF">
                      <w:t xml:space="preserve"> </w:t>
                    </w:r>
                    <w:sdt>
                      <w:sdtPr>
                        <w:alias w:val="Nummer"/>
                        <w:tag w:val="Nummer"/>
                        <w:id w:val="383756391"/>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txbxContent>
              </v:textbox>
              <w10:wrap type="square" anchorx="page" anchory="page"/>
            </v:shape>
          </w:pict>
        </mc:Fallback>
      </mc:AlternateConten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D72CCD" w14:textId="5AE91A71" w:rsidR="00244011" w:rsidRDefault="00244011" w:rsidP="00664D04">
    <w:pPr>
      <w:pStyle w:val="Brdtext"/>
    </w:pPr>
    <w:r>
      <w:rPr>
        <w:noProof/>
        <w:lang w:eastAsia="sv-SE"/>
      </w:rPr>
      <mc:AlternateContent>
        <mc:Choice Requires="wps">
          <w:drawing>
            <wp:anchor distT="0" distB="0" distL="0" distR="0" simplePos="0" relativeHeight="2516582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2E131E" w14:textId="0611DF12" w:rsidR="00244011" w:rsidRDefault="00926630" w:rsidP="00664D04">
                          <w:pPr>
                            <w:pStyle w:val="Brdtext"/>
                            <w:jc w:val="left"/>
                          </w:pPr>
                          <w:sdt>
                            <w:sdtPr>
                              <w:alias w:val="NummerEtikett"/>
                              <w:tag w:val="NummerEtikett"/>
                              <w:id w:val="20984446"/>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459375312"/>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0A0C1315" w14:textId="3895D884" w:rsidR="00C7375F" w:rsidRPr="00C7375F" w:rsidRDefault="00926630"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967DEF">
                                <w:t>Bilaga</w:t>
                              </w:r>
                            </w:sdtContent>
                          </w:sdt>
                          <w:r w:rsidR="00D32DA9">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967DEF">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8" type="#_x0000_t202" style="position:absolute;left:0;text-align:left;margin-left:29.4pt;margin-top:34.85pt;width:89.85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nOM/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bEMI0ePYou+hUSG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L5zjP4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162E131E" w14:textId="0611DF12" w:rsidR="00244011" w:rsidRDefault="00565E7D" w:rsidP="00664D04">
                    <w:pPr>
                      <w:pStyle w:val="Brdtext"/>
                      <w:jc w:val="left"/>
                    </w:pPr>
                    <w:sdt>
                      <w:sdtPr>
                        <w:alias w:val="NummerEtikett"/>
                        <w:tag w:val="NummerEtikett"/>
                        <w:id w:val="20984446"/>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459375312"/>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0A0C1315" w14:textId="3895D884" w:rsidR="00C7375F" w:rsidRPr="00C7375F" w:rsidRDefault="00565E7D"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967DEF">
                          <w:t>Bilaga</w:t>
                        </w:r>
                      </w:sdtContent>
                    </w:sdt>
                    <w:r w:rsidR="00D32DA9">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967DEF">
                          <w:t>1</w:t>
                        </w:r>
                      </w:sdtContent>
                    </w:sdt>
                  </w:p>
                </w:txbxContent>
              </v:textbox>
              <w10:wrap type="square" anchorx="page" anchory="page"/>
            </v:shape>
          </w:pict>
        </mc:Fallback>
      </mc:AlternateConten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2E9928" w14:textId="3CC67087" w:rsidR="00244011" w:rsidRDefault="00244011" w:rsidP="00EE1584">
    <w:pPr>
      <w:pStyle w:val="Brdtext"/>
    </w:pPr>
    <w:r>
      <w:rPr>
        <w:noProof/>
        <w:lang w:eastAsia="sv-SE"/>
      </w:rPr>
      <mc:AlternateContent>
        <mc:Choice Requires="wps">
          <w:drawing>
            <wp:anchor distT="0" distB="0" distL="0" distR="0" simplePos="0" relativeHeight="25165828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4A7E1F" w14:textId="0E9CF9D4" w:rsidR="00244011" w:rsidRDefault="00926630" w:rsidP="00A118D8">
                          <w:pPr>
                            <w:pStyle w:val="Brdtext"/>
                            <w:jc w:val="left"/>
                          </w:pPr>
                          <w:sdt>
                            <w:sdtPr>
                              <w:alias w:val="NummerEtikett"/>
                              <w:tag w:val="NummerEtikett"/>
                              <w:id w:val="-911621604"/>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79799187"/>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48E7E06C" w14:textId="020D8950" w:rsidR="00C7375F" w:rsidRPr="00C7375F" w:rsidRDefault="00926630"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967DEF">
                                <w:t>Bilaga</w:t>
                              </w:r>
                            </w:sdtContent>
                          </w:sdt>
                          <w:r w:rsidR="00D32DA9">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967DEF">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9" type="#_x0000_t202" style="position:absolute;left:0;text-align:left;margin-left:348.15pt;margin-top:35.45pt;width:89.85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JVpvjwIAAJMFAAAOAAAAZHJzL2Uyb0RvYy54bWysVFFP2zAQfp+0/2D5faQJhY2KFHUgpkkI&#10;0GDi2XVsGs2xPdtt0v36fXaStmO8MO0lOfu+u/PdfXfnF12jyEY4Xxtd0vxoQonQ3FS1fi7p98fr&#10;D58o8YHpiimjRUm3wtOL+ft3562dicKsjKqEI3Ci/ay1JV2FYGdZ5vlKNMwfGSs0lNK4hgUc3XNW&#10;OdbCe6OyYjI5zVrjKusMF97j9qpX0nnyL6Xg4U5KLwJRJcXbQvq69F3GbzY/Z7Nnx+yq5sMz2D+8&#10;omG1RtCdqysWGFm7+i9XTc2d8UaGI26azEhZc5FyQDb55EU2DytmRcoFxfF2Vyb//9zy2829I3WF&#10;3hWUaNagR4+iC26NBI5jeVrrZ0A9WOBC99l0gI73Hpcx6066Jv6RD4Eehd7uigtnhEejfJqjY5Rw&#10;6PIiPytS9bO9tXU+fBGmIVEoqUPzUk3Z5sYHvATQERKDeaPq6rpWKh0iYcSlcmTD0GoV0hth8QdK&#10;adKW9PT4ZJIcaxPNe89KRzciUWYIFzPvM0xS2CoRMUp/ExIlS4m+EptxLvQufkJHlESotxgO+P2r&#10;3mLc5wGLFNnosDNuam1cyj7N2L5k1Y+xZLLHo+AHeUcxdMsucaUoRgYsTbUFMZzpJ8tbfl2jezfM&#10;h3vmMEpoONZDuMNHKoPqm0GiZGXcr9fuIx4Mh5aSFqNZUv9zzZygRH3V4P5ZPp3GWU6H6clHEIm4&#10;Q83yUKPXzaUBJXIsIsuTGPFBjaJ0pnnCFlnEqFAxzRG7pGEUL0O/MLCFuFgsEgjTa1m40Q+WR9ex&#10;zJGbj90Tc3YgcAD1b804xGz2gsc9Nlp6u1gHcDGRPBa6r+rQAEx+4v6wpeJqOTwn1H6Xzn8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slWm+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204A7E1F" w14:textId="0E9CF9D4" w:rsidR="00244011" w:rsidRDefault="00565E7D" w:rsidP="00A118D8">
                    <w:pPr>
                      <w:pStyle w:val="Brdtext"/>
                      <w:jc w:val="left"/>
                    </w:pPr>
                    <w:sdt>
                      <w:sdtPr>
                        <w:alias w:val="NummerEtikett"/>
                        <w:tag w:val="NummerEtikett"/>
                        <w:id w:val="-911621604"/>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79799187"/>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48E7E06C" w14:textId="020D8950" w:rsidR="00C7375F" w:rsidRPr="00C7375F" w:rsidRDefault="00565E7D"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967DEF">
                          <w:t>Bilaga</w:t>
                        </w:r>
                      </w:sdtContent>
                    </w:sdt>
                    <w:r w:rsidR="00D32DA9">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967DEF">
                          <w:t>1</w:t>
                        </w:r>
                      </w:sdtContent>
                    </w:sdt>
                  </w:p>
                </w:txbxContent>
              </v:textbox>
              <w10:wrap type="square" anchorx="page" anchory="page"/>
            </v:shape>
          </w:pict>
        </mc:Fallback>
      </mc:AlternateConten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279D74" w14:textId="77777777" w:rsidR="00244011" w:rsidRDefault="00244011" w:rsidP="00EE1584">
    <w:pPr>
      <w:pStyle w:val="Brdtext"/>
    </w:pP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65E044" w14:textId="273BA8B1" w:rsidR="00244011" w:rsidRDefault="00244011" w:rsidP="00664D04">
    <w:pPr>
      <w:pStyle w:val="Brdtext"/>
    </w:pPr>
    <w:r>
      <w:rPr>
        <w:noProof/>
        <w:lang w:eastAsia="sv-SE"/>
      </w:rPr>
      <mc:AlternateContent>
        <mc:Choice Requires="wps">
          <w:drawing>
            <wp:anchor distT="0" distB="0" distL="0" distR="0" simplePos="0" relativeHeight="25165827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C6E476" w14:textId="3870C958" w:rsidR="00244011" w:rsidRDefault="00926630" w:rsidP="00664D04">
                          <w:pPr>
                            <w:pStyle w:val="Brdtext"/>
                            <w:jc w:val="left"/>
                          </w:pPr>
                          <w:sdt>
                            <w:sdtPr>
                              <w:alias w:val="NummerEtikett"/>
                              <w:tag w:val="NummerEtikett"/>
                              <w:id w:val="1617868396"/>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547989496"/>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144180A1" w14:textId="57074B9F" w:rsidR="00C7375F" w:rsidRPr="00C7375F" w:rsidRDefault="00926630" w:rsidP="00C7375F">
                          <w:pPr>
                            <w:pStyle w:val="Brdtext"/>
                          </w:pPr>
                          <w:sdt>
                            <w:sdtPr>
                              <w:alias w:val="BilageEtikett"/>
                              <w:tag w:val="BilageEtikett"/>
                              <w:id w:val="1608542183"/>
                              <w:lock w:val="sdtContentLocked"/>
                              <w:dataBinding w:prefixMappings="xmlns:ns0='http://rkdhs/mallar/lagstiftning/Prop/Prop.xsd'" w:xpath="/ns0:dokumentvärden[1]/ns0:bilagor[1]/ns0:bilaga[2]/@bilageetikett" w:storeItemID="{068625C3-B546-44A5-B525-B7CC092E5AD6}"/>
                              <w:text/>
                            </w:sdtPr>
                            <w:sdtEndPr/>
                            <w:sdtContent>
                              <w:r w:rsidR="00967DEF">
                                <w:t>Bilaga</w:t>
                              </w:r>
                            </w:sdtContent>
                          </w:sdt>
                          <w:r w:rsidR="00D32DA9">
                            <w:t xml:space="preserve"> </w:t>
                          </w:r>
                          <w:sdt>
                            <w:sdtPr>
                              <w:alias w:val="BilageNummer"/>
                              <w:tag w:val="BilageNummer"/>
                              <w:id w:val="1881048416"/>
                              <w:lock w:val="sdtContentLocked"/>
                              <w:dataBinding w:prefixMappings="xmlns:ns0='http://rkdhs/mallar/lagstiftning/Prop/Prop.xsd'" w:xpath="/ns0:dokumentvärden[1]/ns0:bilagor[1]/ns0:bilaga[2]/@bilagenummer" w:storeItemID="{068625C3-B546-44A5-B525-B7CC092E5AD6}"/>
                              <w:text/>
                            </w:sdtPr>
                            <w:sdtEndPr/>
                            <w:sdtContent>
                              <w:r w:rsidR="00967DE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3" type="#_x0000_t202" style="position:absolute;left:0;text-align:left;margin-left:29.4pt;margin-top:34.85pt;width:89.85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7YGxjwIAAJMFAAAOAAAAZHJzL2Uyb0RvYy54bWysVMFu2zAMvQ/YPwi6r46ztFuDOEXWosOA&#10;oi3WDj0rspQYkyVNUmJnX98n2U6yrpcOu9iU+EiK5CNnF22tyFY4Xxld0PxkRInQ3JSVXhX0x+P1&#10;h8+U+MB0yZTRoqA74enF/P27WWOnYmzWRpXCETjRftrYgq5DsNMs83wtauZPjBUaSmlczQKObpWV&#10;jjXwXqtsPBqdZY1xpXWGC+9xe9Up6Tz5l1LwcCelF4GoguJtIX1d+i7jN5vP2HTlmF1XvH8G+4dX&#10;1KzSCLp3dcUCIxtX/eWqrrgz3shwwk2dGSkrLlIOyCYfvcjmYc2sSLmgON7uy+T/n1t+u713pCrR&#10;u1NKNKvRo0fRBrdBAuNYnsb6KVAPFrjQfjEtoMO9x2XMupWujn/kQ6BHoXf74sIZ4dEon+ToGCUc&#10;unycn49T9bODtXU+fBWmJlEoqEPzUk3Z9sYHvATQARKDeaOq8rpSKh0iYcSlcmTL0GoV0hth8QdK&#10;adIU9Ozj6Sg51iaad56Vjm5EokwfLmbeZZiksFMiYpT+LiRKlhJ9JTbjXOh9/ISOKIlQbzHs8YdX&#10;vcW4ywMWKbLRYW9cV9q4lH2asUPJyp9DyWSHR8GP8o5iaJdt4sr4bGDA0pQ7EMOZbrK85dcVunfD&#10;fLhnDqOEhmM9hDt8pDKovuklStbG/X7tPuLBcGgpaTCaBfW/NswJStQ3De6f55NJnOV0mJx+ApGI&#10;O9YsjzV6U18aUCLHIrI8iREf1CBKZ+onbJFFjAoV0xyxCxoG8TJ0CwNbiIvFIoEwvZaFG/1geXQd&#10;yxy5+dg+MWd7AgdQ/9YMQ8ymL3jcYaOlt4tNABcTyWOhu6r2DcDkJ+73WyquluNzQh126fwZ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KLtgbG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3C6E476" w14:textId="3870C958" w:rsidR="00244011" w:rsidRDefault="00565E7D" w:rsidP="00664D04">
                    <w:pPr>
                      <w:pStyle w:val="Brdtext"/>
                      <w:jc w:val="left"/>
                    </w:pPr>
                    <w:sdt>
                      <w:sdtPr>
                        <w:alias w:val="NummerEtikett"/>
                        <w:tag w:val="NummerEtikett"/>
                        <w:id w:val="1617868396"/>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547989496"/>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144180A1" w14:textId="57074B9F" w:rsidR="00C7375F" w:rsidRPr="00C7375F" w:rsidRDefault="00565E7D" w:rsidP="00C7375F">
                    <w:pPr>
                      <w:pStyle w:val="Brdtext"/>
                    </w:pPr>
                    <w:sdt>
                      <w:sdtPr>
                        <w:alias w:val="BilageEtikett"/>
                        <w:tag w:val="BilageEtikett"/>
                        <w:id w:val="1608542183"/>
                        <w:lock w:val="sdtContentLocked"/>
                        <w:dataBinding w:prefixMappings="xmlns:ns0='http://rkdhs/mallar/lagstiftning/Prop/Prop.xsd'" w:xpath="/ns0:dokumentvärden[1]/ns0:bilagor[1]/ns0:bilaga[2]/@bilageetikett" w:storeItemID="{068625C3-B546-44A5-B525-B7CC092E5AD6}"/>
                        <w:text/>
                      </w:sdtPr>
                      <w:sdtEndPr/>
                      <w:sdtContent>
                        <w:r w:rsidR="00967DEF">
                          <w:t>Bilaga</w:t>
                        </w:r>
                      </w:sdtContent>
                    </w:sdt>
                    <w:r w:rsidR="00D32DA9">
                      <w:t xml:space="preserve"> </w:t>
                    </w:r>
                    <w:sdt>
                      <w:sdtPr>
                        <w:alias w:val="BilageNummer"/>
                        <w:tag w:val="BilageNummer"/>
                        <w:id w:val="1881048416"/>
                        <w:lock w:val="sdtContentLocked"/>
                        <w:dataBinding w:prefixMappings="xmlns:ns0='http://rkdhs/mallar/lagstiftning/Prop/Prop.xsd'" w:xpath="/ns0:dokumentvärden[1]/ns0:bilagor[1]/ns0:bilaga[2]/@bilagenummer" w:storeItemID="{068625C3-B546-44A5-B525-B7CC092E5AD6}"/>
                        <w:text/>
                      </w:sdtPr>
                      <w:sdtEndPr/>
                      <w:sdtContent>
                        <w:r w:rsidR="00967DEF">
                          <w:t>2</w:t>
                        </w:r>
                      </w:sdtContent>
                    </w:sdt>
                  </w:p>
                </w:txbxContent>
              </v:textbox>
              <w10:wrap type="square" anchorx="page" anchory="page"/>
            </v:shape>
          </w:pict>
        </mc:Fallback>
      </mc:AlternateConten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5CFE20" w14:textId="7C26BC4E" w:rsidR="00244011" w:rsidRDefault="00244011" w:rsidP="00EE1584">
    <w:pPr>
      <w:pStyle w:val="Brdtext"/>
    </w:pPr>
    <w:r>
      <w:rPr>
        <w:noProof/>
        <w:lang w:eastAsia="sv-SE"/>
      </w:rPr>
      <mc:AlternateContent>
        <mc:Choice Requires="wps">
          <w:drawing>
            <wp:anchor distT="0" distB="0" distL="0" distR="0" simplePos="0" relativeHeight="25165828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AE6DB5" w14:textId="5985D3ED" w:rsidR="00244011" w:rsidRDefault="00926630" w:rsidP="00A118D8">
                          <w:pPr>
                            <w:pStyle w:val="Brdtext"/>
                            <w:jc w:val="left"/>
                          </w:pPr>
                          <w:sdt>
                            <w:sdtPr>
                              <w:alias w:val="NummerEtikett"/>
                              <w:tag w:val="NummerEtikett"/>
                              <w:id w:val="1197896037"/>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2114966944"/>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7B9A50AB" w14:textId="19065609" w:rsidR="00C7375F" w:rsidRPr="00C7375F" w:rsidRDefault="00926630" w:rsidP="00C7375F">
                          <w:pPr>
                            <w:pStyle w:val="Brdtext"/>
                          </w:pPr>
                          <w:sdt>
                            <w:sdtPr>
                              <w:alias w:val="BilageEtikett"/>
                              <w:tag w:val="BilageEtikett"/>
                              <w:id w:val="-735397635"/>
                              <w:lock w:val="sdtContentLocked"/>
                              <w:dataBinding w:prefixMappings="xmlns:ns0='http://rkdhs/mallar/lagstiftning/Prop/Prop.xsd'" w:xpath="/ns0:dokumentvärden[1]/ns0:bilagor[1]/ns0:bilaga[2]/@bilageetikett" w:storeItemID="{068625C3-B546-44A5-B525-B7CC092E5AD6}"/>
                              <w:text/>
                            </w:sdtPr>
                            <w:sdtEndPr/>
                            <w:sdtContent>
                              <w:r w:rsidR="00967DEF">
                                <w:t>Bilaga</w:t>
                              </w:r>
                            </w:sdtContent>
                          </w:sdt>
                          <w:r w:rsidR="00D32DA9">
                            <w:t xml:space="preserve"> </w:t>
                          </w:r>
                          <w:sdt>
                            <w:sdtPr>
                              <w:alias w:val="BilageNummer"/>
                              <w:tag w:val="BilageNummer"/>
                              <w:id w:val="473800161"/>
                              <w:lock w:val="sdtContentLocked"/>
                              <w:dataBinding w:prefixMappings="xmlns:ns0='http://rkdhs/mallar/lagstiftning/Prop/Prop.xsd'" w:xpath="/ns0:dokumentvärden[1]/ns0:bilagor[1]/ns0:bilaga[2]/@bilagenummer" w:storeItemID="{068625C3-B546-44A5-B525-B7CC092E5AD6}"/>
                              <w:text/>
                            </w:sdtPr>
                            <w:sdtEndPr/>
                            <w:sdtContent>
                              <w:r w:rsidR="00967DE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4" type="#_x0000_t202" style="position:absolute;left:0;text-align:left;margin-left:348.15pt;margin-top:35.45pt;width:89.85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NtaQjwIAAJMFAAAOAAAAZHJzL2Uyb0RvYy54bWysVFFP2zAQfp+0/2D5faQpBUZFijoQ0yQE&#10;aGXi2XVsGs2xPdtt0v16PjtJ2zFemPaSnH3f3fnuvruLy7ZWZCOcr4wuaH40okRobspKPxf0x+PN&#10;p8+U+MB0yZTRoqBb4enl7OOHi8ZOxdisjCqFI3Ci/bSxBV2FYKdZ5vlK1MwfGSs0lNK4mgUc3XNW&#10;OtbAe62y8Wh0mjXGldYZLrzH7XWnpLPkX0rBw72UXgSiCoq3hfR16buM32x2wabPjtlVxftnsH94&#10;Rc0qjaA7V9csMLJ21V+u6oo7440MR9zUmZGy4iLlgGzy0atsFitmRcoFxfF2Vyb//9zyu82DI1WJ&#10;3k0o0axGjx5FG9waCRzH8jTWT4FaWOBC+8W0gA73Hpcx61a6Ov6RD4Eehd7uigtnhEejfJKjY5Rw&#10;6PJxfj5O1c/21tb58FWYmkShoA7NSzVlm1sf8BJAB0gM5o2qyptKqXSIhBFXypENQ6tVSG+ExR8o&#10;pUlT0NPjk1FyrE007zwrHd2IRJk+XMy8yzBJYatExCj9XUiULCX6RmzGudC7+AkdURKh3mPY4/ev&#10;eo9xlwcsUmSjw864rrRxKfs0Y/uSlT+HkskOj4If5B3F0C7bxJXx2cCApSm3IIYz3WR5y28qdO+W&#10;+fDAHEYJDcd6CPf4SGVQfdNLlKyM+/3WfcSD4dBS0mA0C+p/rZkTlKhvGtw/zyeTOMvpMDk5A5GI&#10;O9QsDzV6XV8ZUCLHIrI8iREf1CBKZ+onbJF5jAoV0xyxCxoG8Sp0CwNbiIv5PIEwvZaFW72wPLqO&#10;ZY7cfGyfmLM9gQOof2eGIWbTVzzusNHS2/k6gIuJ5LHQXVX7BmDyE/f7LRVXy+E5ofa7dPYC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Ek21pC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29AE6DB5" w14:textId="5985D3ED" w:rsidR="00244011" w:rsidRDefault="00565E7D" w:rsidP="00A118D8">
                    <w:pPr>
                      <w:pStyle w:val="Brdtext"/>
                      <w:jc w:val="left"/>
                    </w:pPr>
                    <w:sdt>
                      <w:sdtPr>
                        <w:alias w:val="NummerEtikett"/>
                        <w:tag w:val="NummerEtikett"/>
                        <w:id w:val="1197896037"/>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2114966944"/>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7B9A50AB" w14:textId="19065609" w:rsidR="00C7375F" w:rsidRPr="00C7375F" w:rsidRDefault="00565E7D" w:rsidP="00C7375F">
                    <w:pPr>
                      <w:pStyle w:val="Brdtext"/>
                    </w:pPr>
                    <w:sdt>
                      <w:sdtPr>
                        <w:alias w:val="BilageEtikett"/>
                        <w:tag w:val="BilageEtikett"/>
                        <w:id w:val="-735397635"/>
                        <w:lock w:val="sdtContentLocked"/>
                        <w:dataBinding w:prefixMappings="xmlns:ns0='http://rkdhs/mallar/lagstiftning/Prop/Prop.xsd'" w:xpath="/ns0:dokumentvärden[1]/ns0:bilagor[1]/ns0:bilaga[2]/@bilageetikett" w:storeItemID="{068625C3-B546-44A5-B525-B7CC092E5AD6}"/>
                        <w:text/>
                      </w:sdtPr>
                      <w:sdtEndPr/>
                      <w:sdtContent>
                        <w:r w:rsidR="00967DEF">
                          <w:t>Bilaga</w:t>
                        </w:r>
                      </w:sdtContent>
                    </w:sdt>
                    <w:r w:rsidR="00D32DA9">
                      <w:t xml:space="preserve"> </w:t>
                    </w:r>
                    <w:sdt>
                      <w:sdtPr>
                        <w:alias w:val="BilageNummer"/>
                        <w:tag w:val="BilageNummer"/>
                        <w:id w:val="473800161"/>
                        <w:lock w:val="sdtContentLocked"/>
                        <w:dataBinding w:prefixMappings="xmlns:ns0='http://rkdhs/mallar/lagstiftning/Prop/Prop.xsd'" w:xpath="/ns0:dokumentvärden[1]/ns0:bilagor[1]/ns0:bilaga[2]/@bilagenummer" w:storeItemID="{068625C3-B546-44A5-B525-B7CC092E5AD6}"/>
                        <w:text/>
                      </w:sdtPr>
                      <w:sdtEndPr/>
                      <w:sdtContent>
                        <w:r w:rsidR="00967DEF">
                          <w:t>2</w:t>
                        </w:r>
                      </w:sdtContent>
                    </w:sdt>
                  </w:p>
                </w:txbxContent>
              </v:textbox>
              <w10:wrap type="square" anchorx="page" anchory="page"/>
            </v:shape>
          </w:pict>
        </mc:Fallback>
      </mc:AlternateConten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4ABCE6" w14:textId="77777777" w:rsidR="00244011" w:rsidRDefault="00244011"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C46A93" w14:textId="7513012E" w:rsidR="00244011" w:rsidRDefault="00244011" w:rsidP="00664D04">
    <w:pPr>
      <w:pStyle w:val="Brdtext"/>
    </w:pPr>
    <w:r>
      <w:rPr>
        <w:noProof/>
        <w:lang w:eastAsia="sv-SE"/>
      </w:rPr>
      <mc:AlternateContent>
        <mc:Choice Requires="wps">
          <w:drawing>
            <wp:anchor distT="0" distB="0" distL="0" distR="0" simplePos="0" relativeHeight="25165827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D3997F" w14:textId="2FE2A069" w:rsidR="00244011" w:rsidRDefault="00926630" w:rsidP="00664D04">
                          <w:pPr>
                            <w:pStyle w:val="Brdtext"/>
                            <w:jc w:val="left"/>
                          </w:pPr>
                          <w:sdt>
                            <w:sdtPr>
                              <w:alias w:val="NummerEtikett"/>
                              <w:tag w:val="NummerEtikett"/>
                              <w:id w:val="-1251431303"/>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265152640"/>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660FC116" w14:textId="0709BEF2" w:rsidR="00C7375F" w:rsidRPr="00C7375F" w:rsidRDefault="00926630" w:rsidP="00C7375F">
                          <w:pPr>
                            <w:pStyle w:val="Brdtext"/>
                          </w:pPr>
                          <w:sdt>
                            <w:sdtPr>
                              <w:alias w:val="BilageEtikett"/>
                              <w:tag w:val="BilageEtikett"/>
                              <w:id w:val="182333748"/>
                              <w:lock w:val="sdtContentLocked"/>
                              <w:dataBinding w:prefixMappings="xmlns:ns0='http://rkdhs/mallar/lagstiftning/Prop/Prop.xsd'" w:xpath="/ns0:dokumentvärden[1]/ns0:bilagor[1]/ns0:bilaga[2]/@bilageetikett" w:storeItemID="{068625C3-B546-44A5-B525-B7CC092E5AD6}"/>
                              <w:text/>
                            </w:sdtPr>
                            <w:sdtEndPr/>
                            <w:sdtContent>
                              <w:r w:rsidR="00967DEF">
                                <w:t>Bilaga</w:t>
                              </w:r>
                            </w:sdtContent>
                          </w:sdt>
                          <w:r w:rsidR="00D32DA9">
                            <w:t xml:space="preserve"> </w:t>
                          </w:r>
                          <w:sdt>
                            <w:sdtPr>
                              <w:alias w:val="BilageNummer"/>
                              <w:tag w:val="BilageNummer"/>
                              <w:id w:val="-413705327"/>
                              <w:lock w:val="sdtContentLocked"/>
                              <w:dataBinding w:prefixMappings="xmlns:ns0='http://rkdhs/mallar/lagstiftning/Prop/Prop.xsd'" w:xpath="/ns0:dokumentvärden[1]/ns0:bilagor[1]/ns0:bilaga[2]/@bilagenummer" w:storeItemID="{068625C3-B546-44A5-B525-B7CC092E5AD6}"/>
                              <w:text/>
                            </w:sdtPr>
                            <w:sdtEndPr/>
                            <w:sdtContent>
                              <w:r w:rsidR="00967DE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8" type="#_x0000_t202" style="position:absolute;left:0;text-align:left;margin-left:29.4pt;margin-top:34.85pt;width:89.85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B5lx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EgeZcY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12D3997F" w14:textId="2FE2A069" w:rsidR="00244011" w:rsidRDefault="00565E7D" w:rsidP="00664D04">
                    <w:pPr>
                      <w:pStyle w:val="Brdtext"/>
                      <w:jc w:val="left"/>
                    </w:pPr>
                    <w:sdt>
                      <w:sdtPr>
                        <w:alias w:val="NummerEtikett"/>
                        <w:tag w:val="NummerEtikett"/>
                        <w:id w:val="-1251431303"/>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265152640"/>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660FC116" w14:textId="0709BEF2" w:rsidR="00C7375F" w:rsidRPr="00C7375F" w:rsidRDefault="00565E7D" w:rsidP="00C7375F">
                    <w:pPr>
                      <w:pStyle w:val="Brdtext"/>
                    </w:pPr>
                    <w:sdt>
                      <w:sdtPr>
                        <w:alias w:val="BilageEtikett"/>
                        <w:tag w:val="BilageEtikett"/>
                        <w:id w:val="182333748"/>
                        <w:lock w:val="sdtContentLocked"/>
                        <w:dataBinding w:prefixMappings="xmlns:ns0='http://rkdhs/mallar/lagstiftning/Prop/Prop.xsd'" w:xpath="/ns0:dokumentvärden[1]/ns0:bilagor[1]/ns0:bilaga[2]/@bilageetikett" w:storeItemID="{068625C3-B546-44A5-B525-B7CC092E5AD6}"/>
                        <w:text/>
                      </w:sdtPr>
                      <w:sdtEndPr/>
                      <w:sdtContent>
                        <w:r w:rsidR="00967DEF">
                          <w:t>Bilaga</w:t>
                        </w:r>
                      </w:sdtContent>
                    </w:sdt>
                    <w:r w:rsidR="00D32DA9">
                      <w:t xml:space="preserve"> </w:t>
                    </w:r>
                    <w:sdt>
                      <w:sdtPr>
                        <w:alias w:val="BilageNummer"/>
                        <w:tag w:val="BilageNummer"/>
                        <w:id w:val="-413705327"/>
                        <w:lock w:val="sdtContentLocked"/>
                        <w:dataBinding w:prefixMappings="xmlns:ns0='http://rkdhs/mallar/lagstiftning/Prop/Prop.xsd'" w:xpath="/ns0:dokumentvärden[1]/ns0:bilagor[1]/ns0:bilaga[2]/@bilagenummer" w:storeItemID="{068625C3-B546-44A5-B525-B7CC092E5AD6}"/>
                        <w:text/>
                      </w:sdtPr>
                      <w:sdtEndPr/>
                      <w:sdtContent>
                        <w:r w:rsidR="00967DEF">
                          <w:t>2</w:t>
                        </w:r>
                      </w:sdtContent>
                    </w:sdt>
                  </w:p>
                </w:txbxContent>
              </v:textbox>
              <w10:wrap type="square" anchorx="page" anchory="page"/>
            </v:shape>
          </w:pict>
        </mc:Fallback>
      </mc:AlternateConten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BE5A87" w14:textId="18353C65" w:rsidR="00244011" w:rsidRDefault="00244011" w:rsidP="00EE1584">
    <w:pPr>
      <w:pStyle w:val="Brdtext"/>
    </w:pPr>
    <w:r>
      <w:rPr>
        <w:noProof/>
        <w:lang w:eastAsia="sv-SE"/>
      </w:rPr>
      <mc:AlternateContent>
        <mc:Choice Requires="wps">
          <w:drawing>
            <wp:anchor distT="0" distB="0" distL="0" distR="0" simplePos="0" relativeHeight="2516582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1D52E2" w14:textId="781380A2" w:rsidR="00244011" w:rsidRDefault="00926630" w:rsidP="00A118D8">
                          <w:pPr>
                            <w:pStyle w:val="Brdtext"/>
                            <w:jc w:val="left"/>
                          </w:pPr>
                          <w:sdt>
                            <w:sdtPr>
                              <w:alias w:val="NummerEtikett"/>
                              <w:tag w:val="NummerEtikett"/>
                              <w:id w:val="2047015870"/>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620113439"/>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51D68415" w14:textId="38BE2B0C" w:rsidR="00C7375F" w:rsidRPr="00C7375F" w:rsidRDefault="00926630" w:rsidP="00C7375F">
                          <w:pPr>
                            <w:pStyle w:val="Brdtext"/>
                          </w:pPr>
                          <w:sdt>
                            <w:sdtPr>
                              <w:alias w:val="BilageEtikett"/>
                              <w:tag w:val="BilageEtikett"/>
                              <w:id w:val="1529600856"/>
                              <w:lock w:val="sdtContentLocked"/>
                              <w:dataBinding w:prefixMappings="xmlns:ns0='http://rkdhs/mallar/lagstiftning/Prop/Prop.xsd'" w:xpath="/ns0:dokumentvärden[1]/ns0:bilagor[1]/ns0:bilaga[2]/@bilageetikett" w:storeItemID="{068625C3-B546-44A5-B525-B7CC092E5AD6}"/>
                              <w:text/>
                            </w:sdtPr>
                            <w:sdtEndPr/>
                            <w:sdtContent>
                              <w:r w:rsidR="00967DEF">
                                <w:t>Bilaga</w:t>
                              </w:r>
                            </w:sdtContent>
                          </w:sdt>
                          <w:r w:rsidR="00D32DA9">
                            <w:t xml:space="preserve"> </w:t>
                          </w:r>
                          <w:sdt>
                            <w:sdtPr>
                              <w:alias w:val="BilageNummer"/>
                              <w:tag w:val="BilageNummer"/>
                              <w:id w:val="825403929"/>
                              <w:lock w:val="sdtContentLocked"/>
                              <w:dataBinding w:prefixMappings="xmlns:ns0='http://rkdhs/mallar/lagstiftning/Prop/Prop.xsd'" w:xpath="/ns0:dokumentvärden[1]/ns0:bilagor[1]/ns0:bilaga[2]/@bilagenummer" w:storeItemID="{068625C3-B546-44A5-B525-B7CC092E5AD6}"/>
                              <w:text/>
                            </w:sdtPr>
                            <w:sdtEndPr/>
                            <w:sdtContent>
                              <w:r w:rsidR="00967DE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9" type="#_x0000_t202" style="position:absolute;left:0;text-align:left;margin-left:348.15pt;margin-top:35.45pt;width:89.85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viAhkA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3NKNKvRoyfRBrdBAqexPI31U6AeLXCh/WxaQId7j8uYdStdHf/Ih0CPQu/2xYUzwqNRPsnRMUo4&#10;dPk4vxin6mcHa+t8+CJMTaJQUIfmpZqy7a0PeAmgAyQG80ZV5U2lVDpEwogr5ciWodUqpDfC4g+U&#10;0qQp6Pnp2Sg51iaad56Vjm5EokwfLmbeZZiksFMiYpT+JiRKlhJ9JTbjXOh9/ISOKIlQbzHs8YdX&#10;vcW4ywMWKbLRYW9cV9q4lH2asUPJyh9DyWSHR8GP8o5iaJdt4srpeGDA0pQ7EMOZbrK85TcVunfL&#10;fHhgDqOEhmM9hHt8pDKovuklStbG/XrtPuLBcGgpaTCaBfU/N8wJStRXDe5f5JNJnOV0mJx9BJGI&#10;O9YsjzV6U18ZUCLHIrI8iREf1CBKZ+pnbJFFjAoV0xyxCxoG8Sp0CwNbiIvFIoEwvZaFW/1oeXQd&#10;yxy5+dQ+M2d7AgdQ/84MQ8ymL3jcYaOlt4tNABcTyWOhu6r2DcDkJ+73WyquluNzQh126fw3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GviAh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11D52E2" w14:textId="781380A2" w:rsidR="00244011" w:rsidRDefault="00565E7D" w:rsidP="00A118D8">
                    <w:pPr>
                      <w:pStyle w:val="Brdtext"/>
                      <w:jc w:val="left"/>
                    </w:pPr>
                    <w:sdt>
                      <w:sdtPr>
                        <w:alias w:val="NummerEtikett"/>
                        <w:tag w:val="NummerEtikett"/>
                        <w:id w:val="2047015870"/>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620113439"/>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51D68415" w14:textId="38BE2B0C" w:rsidR="00C7375F" w:rsidRPr="00C7375F" w:rsidRDefault="00565E7D" w:rsidP="00C7375F">
                    <w:pPr>
                      <w:pStyle w:val="Brdtext"/>
                    </w:pPr>
                    <w:sdt>
                      <w:sdtPr>
                        <w:alias w:val="BilageEtikett"/>
                        <w:tag w:val="BilageEtikett"/>
                        <w:id w:val="1529600856"/>
                        <w:lock w:val="sdtContentLocked"/>
                        <w:dataBinding w:prefixMappings="xmlns:ns0='http://rkdhs/mallar/lagstiftning/Prop/Prop.xsd'" w:xpath="/ns0:dokumentvärden[1]/ns0:bilagor[1]/ns0:bilaga[2]/@bilageetikett" w:storeItemID="{068625C3-B546-44A5-B525-B7CC092E5AD6}"/>
                        <w:text/>
                      </w:sdtPr>
                      <w:sdtEndPr/>
                      <w:sdtContent>
                        <w:r w:rsidR="00967DEF">
                          <w:t>Bilaga</w:t>
                        </w:r>
                      </w:sdtContent>
                    </w:sdt>
                    <w:r w:rsidR="00D32DA9">
                      <w:t xml:space="preserve"> </w:t>
                    </w:r>
                    <w:sdt>
                      <w:sdtPr>
                        <w:alias w:val="BilageNummer"/>
                        <w:tag w:val="BilageNummer"/>
                        <w:id w:val="825403929"/>
                        <w:lock w:val="sdtContentLocked"/>
                        <w:dataBinding w:prefixMappings="xmlns:ns0='http://rkdhs/mallar/lagstiftning/Prop/Prop.xsd'" w:xpath="/ns0:dokumentvärden[1]/ns0:bilagor[1]/ns0:bilaga[2]/@bilagenummer" w:storeItemID="{068625C3-B546-44A5-B525-B7CC092E5AD6}"/>
                        <w:text/>
                      </w:sdtPr>
                      <w:sdtEndPr/>
                      <w:sdtContent>
                        <w:r w:rsidR="00967DEF">
                          <w:t>2</w:t>
                        </w:r>
                      </w:sdtContent>
                    </w:sdt>
                  </w:p>
                </w:txbxContent>
              </v:textbox>
              <w10:wrap type="square" anchorx="page" anchory="page"/>
            </v:shape>
          </w:pict>
        </mc:Fallback>
      </mc:AlternateConten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BC3039" w14:textId="77777777" w:rsidR="00244011" w:rsidRDefault="00244011" w:rsidP="00664D04">
    <w:pPr>
      <w:pStyle w:val="Brdtext"/>
    </w:pPr>
    <w:r>
      <w:rPr>
        <w:noProof/>
        <w:lang w:eastAsia="sv-SE"/>
      </w:rPr>
      <mc:AlternateContent>
        <mc:Choice Requires="wps">
          <w:drawing>
            <wp:anchor distT="0" distB="0" distL="0" distR="0" simplePos="0" relativeHeight="25165827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675A83" w14:textId="2E3AE717" w:rsidR="00244011" w:rsidRDefault="00926630" w:rsidP="00664D04">
                          <w:pPr>
                            <w:pStyle w:val="Brdtext"/>
                            <w:jc w:val="left"/>
                          </w:pPr>
                          <w:sdt>
                            <w:sdtPr>
                              <w:alias w:val="NummerEtikett"/>
                              <w:tag w:val="NummerEtikett"/>
                              <w:id w:val="-1206946447"/>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641572294"/>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54040B22" w14:textId="2205BF20" w:rsidR="00C7375F" w:rsidRPr="00C7375F" w:rsidRDefault="00926630" w:rsidP="00C7375F">
                          <w:pPr>
                            <w:pStyle w:val="Brdtext"/>
                          </w:pPr>
                          <w:sdt>
                            <w:sdtPr>
                              <w:alias w:val="BilageEtikett"/>
                              <w:tag w:val="BilageEtikett"/>
                              <w:id w:val="1951892799"/>
                              <w:lock w:val="sdtContentLocked"/>
                              <w:dataBinding w:prefixMappings="xmlns:ns0='http://rkdhs/mallar/lagstiftning/Prop/Prop.xsd'" w:xpath="/ns0:dokumentvärden[1]/ns0:bilagor[1]/ns0:bilaga[2]/@bilageetikett" w:storeItemID="{068625C3-B546-44A5-B525-B7CC092E5AD6}"/>
                              <w:text/>
                            </w:sdtPr>
                            <w:sdtEndPr/>
                            <w:sdtContent>
                              <w:r w:rsidR="00967DEF">
                                <w:t>Bilaga</w:t>
                              </w:r>
                            </w:sdtContent>
                          </w:sdt>
                          <w:r w:rsidR="00D32DA9">
                            <w:t xml:space="preserve"> </w:t>
                          </w:r>
                          <w:sdt>
                            <w:sdtPr>
                              <w:alias w:val="BilageNummer"/>
                              <w:tag w:val="BilageNummer"/>
                              <w:id w:val="311450001"/>
                              <w:lock w:val="sdtContentLocked"/>
                              <w:dataBinding w:prefixMappings="xmlns:ns0='http://rkdhs/mallar/lagstiftning/Prop/Prop.xsd'" w:xpath="/ns0:dokumentvärden[1]/ns0:bilagor[1]/ns0:bilaga[2]/@bilagenummer" w:storeItemID="{068625C3-B546-44A5-B525-B7CC092E5AD6}"/>
                              <w:text/>
                            </w:sdtPr>
                            <w:sdtEndPr/>
                            <w:sdtContent>
                              <w:r w:rsidR="00967DE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3" type="#_x0000_t202" style="position:absolute;left:0;text-align:left;margin-left:29.4pt;margin-top:34.85pt;width:89.85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AKE4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2cCAlSl3IIYz3WR5y5cVunfD&#10;fLhnDqOEhmM9hDt8pDKovuklStbG/XrtPuLBcGgpaTCaBfU/N8wJStRXDe6f59NpnOV0mJ5+BJGI&#10;O9asjjV6U18ZUCLHIrI8iREf1CBKZ+onbJFFjAoV0xyxCxoG8Sp0CwNbiIvFIoEwvZaFG/1geXQd&#10;yxy5+dg+MWd7AgdQ/9YMQ8xmL3jcYaOlt4tNABcTyWOhu6r2DcDkJ+73WyquluNzQh126f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aAKE4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4675A83" w14:textId="2E3AE717" w:rsidR="00244011" w:rsidRDefault="00565E7D" w:rsidP="00664D04">
                    <w:pPr>
                      <w:pStyle w:val="Brdtext"/>
                      <w:jc w:val="left"/>
                    </w:pPr>
                    <w:sdt>
                      <w:sdtPr>
                        <w:alias w:val="NummerEtikett"/>
                        <w:tag w:val="NummerEtikett"/>
                        <w:id w:val="-1206946447"/>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641572294"/>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54040B22" w14:textId="2205BF20" w:rsidR="00C7375F" w:rsidRPr="00C7375F" w:rsidRDefault="00565E7D" w:rsidP="00C7375F">
                    <w:pPr>
                      <w:pStyle w:val="Brdtext"/>
                    </w:pPr>
                    <w:sdt>
                      <w:sdtPr>
                        <w:alias w:val="BilageEtikett"/>
                        <w:tag w:val="BilageEtikett"/>
                        <w:id w:val="1951892799"/>
                        <w:lock w:val="sdtContentLocked"/>
                        <w:dataBinding w:prefixMappings="xmlns:ns0='http://rkdhs/mallar/lagstiftning/Prop/Prop.xsd'" w:xpath="/ns0:dokumentvärden[1]/ns0:bilagor[1]/ns0:bilaga[2]/@bilageetikett" w:storeItemID="{068625C3-B546-44A5-B525-B7CC092E5AD6}"/>
                        <w:text/>
                      </w:sdtPr>
                      <w:sdtEndPr/>
                      <w:sdtContent>
                        <w:r w:rsidR="00967DEF">
                          <w:t>Bilaga</w:t>
                        </w:r>
                      </w:sdtContent>
                    </w:sdt>
                    <w:r w:rsidR="00D32DA9">
                      <w:t xml:space="preserve"> </w:t>
                    </w:r>
                    <w:sdt>
                      <w:sdtPr>
                        <w:alias w:val="BilageNummer"/>
                        <w:tag w:val="BilageNummer"/>
                        <w:id w:val="311450001"/>
                        <w:lock w:val="sdtContentLocked"/>
                        <w:dataBinding w:prefixMappings="xmlns:ns0='http://rkdhs/mallar/lagstiftning/Prop/Prop.xsd'" w:xpath="/ns0:dokumentvärden[1]/ns0:bilagor[1]/ns0:bilaga[2]/@bilagenummer" w:storeItemID="{068625C3-B546-44A5-B525-B7CC092E5AD6}"/>
                        <w:text/>
                      </w:sdtPr>
                      <w:sdtEndPr/>
                      <w:sdtContent>
                        <w:r w:rsidR="00967DEF">
                          <w:t>2</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D07F5D" w14:textId="54E9C5C7" w:rsidR="00244011" w:rsidRDefault="00244011" w:rsidP="00EE1584">
    <w:pPr>
      <w:pStyle w:val="Brdtext"/>
    </w:pPr>
    <w:r>
      <w:rPr>
        <w:noProof/>
        <w:lang w:eastAsia="sv-SE"/>
      </w:rPr>
      <mc:AlternateContent>
        <mc:Choice Requires="wps">
          <w:drawing>
            <wp:anchor distT="0" distB="0" distL="0" distR="0" simplePos="0" relativeHeight="25165828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53B8BF" w14:textId="7CA22FE0" w:rsidR="00244011" w:rsidRDefault="00926630" w:rsidP="00A118D8">
                          <w:pPr>
                            <w:pStyle w:val="Brdtext"/>
                            <w:jc w:val="left"/>
                          </w:pPr>
                          <w:sdt>
                            <w:sdtPr>
                              <w:alias w:val="NummerEtikett"/>
                              <w:tag w:val="NummerEtikett"/>
                              <w:id w:val="1506168349"/>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39165790"/>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7CA8D862" w14:textId="03C257F6" w:rsidR="00C7375F" w:rsidRPr="00C7375F" w:rsidRDefault="00926630" w:rsidP="00C7375F">
                          <w:pPr>
                            <w:pStyle w:val="Brdtext"/>
                          </w:pPr>
                          <w:sdt>
                            <w:sdtPr>
                              <w:alias w:val="BilageEtikett"/>
                              <w:tag w:val="BilageEtikett"/>
                              <w:id w:val="-385647303"/>
                              <w:lock w:val="sdtContentLocked"/>
                              <w:dataBinding w:prefixMappings="xmlns:ns0='http://rkdhs/mallar/lagstiftning/Prop/Prop.xsd'" w:xpath="/ns0:dokumentvärden[1]/ns0:bilagor[1]/ns0:bilaga[2]/@bilageetikett" w:storeItemID="{068625C3-B546-44A5-B525-B7CC092E5AD6}"/>
                              <w:text/>
                            </w:sdtPr>
                            <w:sdtEndPr/>
                            <w:sdtContent>
                              <w:r w:rsidR="00967DEF">
                                <w:t>Bilaga</w:t>
                              </w:r>
                            </w:sdtContent>
                          </w:sdt>
                          <w:r w:rsidR="00D32DA9">
                            <w:t xml:space="preserve"> </w:t>
                          </w:r>
                          <w:sdt>
                            <w:sdtPr>
                              <w:alias w:val="BilageNummer"/>
                              <w:tag w:val="BilageNummer"/>
                              <w:id w:val="1417445857"/>
                              <w:lock w:val="sdtContentLocked"/>
                              <w:dataBinding w:prefixMappings="xmlns:ns0='http://rkdhs/mallar/lagstiftning/Prop/Prop.xsd'" w:xpath="/ns0:dokumentvärden[1]/ns0:bilagor[1]/ns0:bilaga[2]/@bilagenummer" w:storeItemID="{068625C3-B546-44A5-B525-B7CC092E5AD6}"/>
                              <w:text/>
                            </w:sdtPr>
                            <w:sdtEndPr/>
                            <w:sdtContent>
                              <w:r w:rsidR="00967DE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4" type="#_x0000_t202" style="position:absolute;left:0;text-align:left;margin-left:348.15pt;margin-top:35.45pt;width:89.85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2/YZjwIAAJMFAAAOAAAAZHJzL2Uyb0RvYy54bWysVFFP2zAQfp+0/2D5faQpBUZFijoQ0yQE&#10;aGXi2XVsGs2xPdtt0v16PjtJ2zFemPaSnH3f3fnuvruLy7ZWZCOcr4wuaH40okRobspKPxf0x+PN&#10;p8+U+MB0yZTRoqBb4enl7OOHi8ZOxdisjCqFI3Ci/bSxBV2FYKdZ5vlK1MwfGSs0lNK4mgUc3XNW&#10;OtbAe62y8Wh0mjXGldYZLrzH7XWnpLPkX0rBw72UXgSiCoq3hfR16buM32x2wabPjtlVxftnsH94&#10;Rc0qjaA7V9csMLJ21V+u6oo7440MR9zUmZGy4iLlgGzy0atsFitmRcoFxfF2Vyb//9zyu82DI1WJ&#10;3qFTmtXo0aNog1sjgeNYnsb6KVALC1xov5gW0OHe4zJm3UpXxz/yIdCj0NtdceGM8GiUT3J0jBIO&#10;XT7Oz8ep+tne2jofvgpTkygU1KF5qaZsc+sDXgLoAInBvFFVeVMplQ6RMOJKObJhaLUK6Y2w+AOl&#10;NGkKenp8MkqOtYnmnWeloxuRKNOHi5l3GSYpbJWIGKW/C4mSpUTfiM04F3oXP6EjSiLUewx7/P5V&#10;7zHu8oBFimx02BnXlTYuZZ9mbF+y8udQMtnhUfCDvKMY2mWbuHJ8NjBgacotiOFMN1ne8psK3btl&#10;Pjwwh1FCw7Eewj0+UhlU3/QSJSvjfr91H/FgOLSUNBjNgvpfa+YEJeqbBvfP88kkznI6TE7OQCTi&#10;DjXLQ41e11cGlMixiCxPYsQHNYjSmfoJW2Qeo0LFNEfsgoZBvArdwsAW4mI+TyBMr2XhVi8sj65j&#10;mSM3H9sn5mxP4ADq35lhiNn0FY87bLT0dr4O4GIieSx0V9W+AZj8xP1+S8XVcnhOqP0unb0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Hb9hm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E53B8BF" w14:textId="7CA22FE0" w:rsidR="00244011" w:rsidRDefault="00565E7D" w:rsidP="00A118D8">
                    <w:pPr>
                      <w:pStyle w:val="Brdtext"/>
                      <w:jc w:val="left"/>
                    </w:pPr>
                    <w:sdt>
                      <w:sdtPr>
                        <w:alias w:val="NummerEtikett"/>
                        <w:tag w:val="NummerEtikett"/>
                        <w:id w:val="1506168349"/>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39165790"/>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7CA8D862" w14:textId="03C257F6" w:rsidR="00C7375F" w:rsidRPr="00C7375F" w:rsidRDefault="00565E7D" w:rsidP="00C7375F">
                    <w:pPr>
                      <w:pStyle w:val="Brdtext"/>
                    </w:pPr>
                    <w:sdt>
                      <w:sdtPr>
                        <w:alias w:val="BilageEtikett"/>
                        <w:tag w:val="BilageEtikett"/>
                        <w:id w:val="-385647303"/>
                        <w:lock w:val="sdtContentLocked"/>
                        <w:dataBinding w:prefixMappings="xmlns:ns0='http://rkdhs/mallar/lagstiftning/Prop/Prop.xsd'" w:xpath="/ns0:dokumentvärden[1]/ns0:bilagor[1]/ns0:bilaga[2]/@bilageetikett" w:storeItemID="{068625C3-B546-44A5-B525-B7CC092E5AD6}"/>
                        <w:text/>
                      </w:sdtPr>
                      <w:sdtEndPr/>
                      <w:sdtContent>
                        <w:r w:rsidR="00967DEF">
                          <w:t>Bilaga</w:t>
                        </w:r>
                      </w:sdtContent>
                    </w:sdt>
                    <w:r w:rsidR="00D32DA9">
                      <w:t xml:space="preserve"> </w:t>
                    </w:r>
                    <w:sdt>
                      <w:sdtPr>
                        <w:alias w:val="BilageNummer"/>
                        <w:tag w:val="BilageNummer"/>
                        <w:id w:val="1417445857"/>
                        <w:lock w:val="sdtContentLocked"/>
                        <w:dataBinding w:prefixMappings="xmlns:ns0='http://rkdhs/mallar/lagstiftning/Prop/Prop.xsd'" w:xpath="/ns0:dokumentvärden[1]/ns0:bilagor[1]/ns0:bilaga[2]/@bilagenummer" w:storeItemID="{068625C3-B546-44A5-B525-B7CC092E5AD6}"/>
                        <w:text/>
                      </w:sdtPr>
                      <w:sdtEndPr/>
                      <w:sdtContent>
                        <w:r w:rsidR="00967DEF">
                          <w:t>2</w:t>
                        </w:r>
                      </w:sdtContent>
                    </w:sdt>
                  </w:p>
                </w:txbxContent>
              </v:textbox>
              <w10:wrap type="square" anchorx="page" anchory="page"/>
            </v:shape>
          </w:pict>
        </mc:Fallback>
      </mc:AlternateConten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7F0580" w14:textId="2B39C435" w:rsidR="00CB2205" w:rsidRDefault="00CB2205" w:rsidP="00664D04">
    <w:pPr>
      <w:pStyle w:val="Brdtext"/>
    </w:pPr>
    <w:r>
      <w:rPr>
        <w:noProof/>
        <w:lang w:eastAsia="sv-SE"/>
      </w:rPr>
      <mc:AlternateContent>
        <mc:Choice Requires="wps">
          <w:drawing>
            <wp:anchor distT="0" distB="0" distL="0" distR="0" simplePos="0" relativeHeight="251658310" behindDoc="0" locked="0" layoutInCell="1" allowOverlap="0" wp14:anchorId="0A02BF91" wp14:editId="267BDCC4">
              <wp:simplePos x="0" y="0"/>
              <wp:positionH relativeFrom="page">
                <wp:posOffset>373380</wp:posOffset>
              </wp:positionH>
              <wp:positionV relativeFrom="page">
                <wp:posOffset>442595</wp:posOffset>
              </wp:positionV>
              <wp:extent cx="1141200" cy="121920"/>
              <wp:effectExtent l="0" t="0" r="1905" b="0"/>
              <wp:wrapSquare wrapText="bothSides"/>
              <wp:docPr id="7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5CBB38" w14:textId="0EA327D2" w:rsidR="00CB2205" w:rsidRDefault="00926630" w:rsidP="00664D04">
                          <w:pPr>
                            <w:pStyle w:val="Brdtext"/>
                            <w:jc w:val="left"/>
                          </w:pPr>
                          <w:sdt>
                            <w:sdtPr>
                              <w:alias w:val="NummerEtikett"/>
                              <w:tag w:val="NummerEtikett"/>
                              <w:id w:val="350844650"/>
                              <w:lock w:val="sdtContentLocked"/>
                              <w:dataBinding w:prefixMappings="xmlns:ns0='http://rkdhs/mallar/lagstiftning/Prop/Prop.xsd'" w:xpath="/ns0:dokumentvärden[1]/ns0:dokumentnummer[1]/@etikett" w:storeItemID="{068625C3-B546-44A5-B525-B7CC092E5AD6}"/>
                              <w:text/>
                            </w:sdtPr>
                            <w:sdtEndPr/>
                            <w:sdtContent>
                              <w:r w:rsidR="00CB2205">
                                <w:t>Prop.</w:t>
                              </w:r>
                            </w:sdtContent>
                          </w:sdt>
                          <w:r w:rsidR="00CB2205">
                            <w:t xml:space="preserve"> </w:t>
                          </w:r>
                          <w:sdt>
                            <w:sdtPr>
                              <w:alias w:val="Nummer"/>
                              <w:tag w:val="Nummer"/>
                              <w:id w:val="927549962"/>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1E871356" w14:textId="77777777" w:rsidR="00CB2205" w:rsidRPr="00C7375F" w:rsidRDefault="00926630" w:rsidP="00C7375F">
                          <w:pPr>
                            <w:pStyle w:val="Brdtext"/>
                          </w:pPr>
                          <w:sdt>
                            <w:sdtPr>
                              <w:alias w:val="BilageEtikett"/>
                              <w:tag w:val="BilageEtikett"/>
                              <w:id w:val="-1201623133"/>
                              <w:lock w:val="sdtContentLocked"/>
                              <w:dataBinding w:prefixMappings="xmlns:ns0='http://rkdhs/mallar/lagstiftning/Prop/Prop.xsd'" w:xpath="/ns0:dokumentvärden[1]/ns0:bilagor[1]/ns0:bilaga[2]/@bilageetikett" w:storeItemID="{068625C3-B546-44A5-B525-B7CC092E5AD6}"/>
                              <w:text/>
                            </w:sdtPr>
                            <w:sdtEndPr/>
                            <w:sdtContent>
                              <w:r w:rsidR="00CB2205">
                                <w:t>Bilaga</w:t>
                              </w:r>
                            </w:sdtContent>
                          </w:sdt>
                          <w:r w:rsidR="00CB2205">
                            <w:t xml:space="preserve"> </w:t>
                          </w:r>
                          <w:sdt>
                            <w:sdtPr>
                              <w:alias w:val="BilageNummer"/>
                              <w:tag w:val="BilageNummer"/>
                              <w:id w:val="1548185396"/>
                              <w:lock w:val="sdtContentLocked"/>
                              <w:dataBinding w:prefixMappings="xmlns:ns0='http://rkdhs/mallar/lagstiftning/Prop/Prop.xsd'" w:xpath="/ns0:dokumentvärden[1]/ns0:bilagor[1]/ns0:bilaga[2]/@bilagenummer" w:storeItemID="{068625C3-B546-44A5-B525-B7CC092E5AD6}"/>
                              <w:text/>
                            </w:sdtPr>
                            <w:sdtEndPr/>
                            <w:sdtContent>
                              <w:r w:rsidR="00CB2205">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A02BF91" id="_x0000_t202" coordsize="21600,21600" o:spt="202" path="m,l,21600r21600,l21600,xe">
              <v:stroke joinstyle="miter"/>
              <v:path gradientshapeok="t" o:connecttype="rect"/>
            </v:shapetype>
            <v:shape id="_x0000_s1068" type="#_x0000_t202" style="position:absolute;left:0;text-align:left;margin-left:29.4pt;margin-top:34.85pt;width:89.85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qylrjwIAAJMFAAAOAAAAZHJzL2Uyb0RvYy54bWysVEtPGzEQvlfqf7B8L5tNA5SIDUpBVJUQ&#10;oELF2fHaZFXb446d7Ka/vmPv5lHKhaqX3bHn5fnmmzm/6Kxha4WhAVfx8mjEmXIS6sY9V/z74/WH&#10;T5yFKFwtDDhV8Y0K/GL2/t1566dqDEswtUJGQVyYtr7iyxj9tCiCXCorwhF45UipAa2IdMTnokbR&#10;UnRrivFodFK0gLVHkCoEur3qlXyW42utZLzTOqjITMXpbTF/MX8X6VvMzsX0GYVfNnJ4hviHV1jR&#10;OEq6C3UlomArbP4KZRuJEEDHIwm2AK0bqXINVE05elHNw1J4lWshcILfwRT+X1h5u75H1tQVP51w&#10;5oSlHj2qLuKKChgneFofpmT14Mkudp+hozZv7wNdpqo7jTb9qR5GegJ6swOXgjGZnMpJSR3jTJKu&#10;HJdn44x+sff2GOIXBZYloeJIzcuYivVNiPQSMt2apGQBTFNfN8bkQyKMujTI1oJabWJ+I3n8YWUc&#10;ayt+8vF4lAM7SO59ZONSGJUpM6RLlfcVZilujEo2xn1TmiDLhb6SW0ip3C5/tk5WmlK9xXGw37/q&#10;Lc59HeSRM4OLO2fbOMBcfZ6xPWT1jy1kurcnwA/qTmLsFl3mymTHgAXUGyIGQj9Zwcvrhrp3I0K8&#10;F0ijRA2n9RDv6KMNEPowSJwtAX+9dp/sieGk5ayl0ax4+LkSqDgzXx1x/6ycTNIs58Pk+JSIxPBQ&#10;szjUuJW9BKJESYvIyywm+2i2okawT7RF5ikrqYSTlLvicStexn5h0BaSaj7PRjS9XsQb9+BlCp1g&#10;Ttx87J4E+oHAkah/C9shFtMXPO5tk2fw81UkLmaSJ6B7VIcG0ORn7g9bKq2Ww3O22u/S2W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erKWu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65CBB38" w14:textId="0EA327D2" w:rsidR="00CB2205" w:rsidRDefault="00565E7D" w:rsidP="00664D04">
                    <w:pPr>
                      <w:pStyle w:val="Brdtext"/>
                      <w:jc w:val="left"/>
                    </w:pPr>
                    <w:sdt>
                      <w:sdtPr>
                        <w:alias w:val="NummerEtikett"/>
                        <w:tag w:val="NummerEtikett"/>
                        <w:id w:val="350844650"/>
                        <w:lock w:val="sdtContentLocked"/>
                        <w:dataBinding w:prefixMappings="xmlns:ns0='http://rkdhs/mallar/lagstiftning/Prop/Prop.xsd'" w:xpath="/ns0:dokumentvärden[1]/ns0:dokumentnummer[1]/@etikett" w:storeItemID="{068625C3-B546-44A5-B525-B7CC092E5AD6}"/>
                        <w:text/>
                      </w:sdtPr>
                      <w:sdtEndPr/>
                      <w:sdtContent>
                        <w:r w:rsidR="00CB2205">
                          <w:t>Prop.</w:t>
                        </w:r>
                      </w:sdtContent>
                    </w:sdt>
                    <w:r w:rsidR="00CB2205">
                      <w:t xml:space="preserve"> </w:t>
                    </w:r>
                    <w:sdt>
                      <w:sdtPr>
                        <w:alias w:val="Nummer"/>
                        <w:tag w:val="Nummer"/>
                        <w:id w:val="927549962"/>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1E871356" w14:textId="77777777" w:rsidR="00CB2205" w:rsidRPr="00C7375F" w:rsidRDefault="00565E7D" w:rsidP="00C7375F">
                    <w:pPr>
                      <w:pStyle w:val="Brdtext"/>
                    </w:pPr>
                    <w:sdt>
                      <w:sdtPr>
                        <w:alias w:val="BilageEtikett"/>
                        <w:tag w:val="BilageEtikett"/>
                        <w:id w:val="-1201623133"/>
                        <w:lock w:val="sdtContentLocked"/>
                        <w:dataBinding w:prefixMappings="xmlns:ns0='http://rkdhs/mallar/lagstiftning/Prop/Prop.xsd'" w:xpath="/ns0:dokumentvärden[1]/ns0:bilagor[1]/ns0:bilaga[2]/@bilageetikett" w:storeItemID="{068625C3-B546-44A5-B525-B7CC092E5AD6}"/>
                        <w:text/>
                      </w:sdtPr>
                      <w:sdtEndPr/>
                      <w:sdtContent>
                        <w:r w:rsidR="00CB2205">
                          <w:t>Bilaga</w:t>
                        </w:r>
                      </w:sdtContent>
                    </w:sdt>
                    <w:r w:rsidR="00CB2205">
                      <w:t xml:space="preserve"> </w:t>
                    </w:r>
                    <w:sdt>
                      <w:sdtPr>
                        <w:alias w:val="BilageNummer"/>
                        <w:tag w:val="BilageNummer"/>
                        <w:id w:val="1548185396"/>
                        <w:lock w:val="sdtContentLocked"/>
                        <w:dataBinding w:prefixMappings="xmlns:ns0='http://rkdhs/mallar/lagstiftning/Prop/Prop.xsd'" w:xpath="/ns0:dokumentvärden[1]/ns0:bilagor[1]/ns0:bilaga[2]/@bilagenummer" w:storeItemID="{068625C3-B546-44A5-B525-B7CC092E5AD6}"/>
                        <w:text/>
                      </w:sdtPr>
                      <w:sdtEndPr/>
                      <w:sdtContent>
                        <w:r w:rsidR="00CB2205">
                          <w:t>2</w:t>
                        </w:r>
                      </w:sdtContent>
                    </w:sdt>
                  </w:p>
                </w:txbxContent>
              </v:textbox>
              <w10:wrap type="square" anchorx="page" anchory="page"/>
            </v:shape>
          </w:pict>
        </mc:Fallback>
      </mc:AlternateConten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639C23" w14:textId="77777777" w:rsidR="00244011" w:rsidRDefault="00244011" w:rsidP="00664D04">
    <w:pPr>
      <w:pStyle w:val="Brdtext"/>
    </w:pPr>
    <w:r>
      <w:rPr>
        <w:noProof/>
        <w:lang w:eastAsia="sv-SE"/>
      </w:rPr>
      <mc:AlternateContent>
        <mc:Choice Requires="wps">
          <w:drawing>
            <wp:anchor distT="0" distB="0" distL="0" distR="0" simplePos="0" relativeHeight="2516582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194B77" w14:textId="16CF4899" w:rsidR="00244011" w:rsidRDefault="00926630" w:rsidP="00664D04">
                          <w:pPr>
                            <w:pStyle w:val="Brdtext"/>
                            <w:jc w:val="left"/>
                          </w:pPr>
                          <w:sdt>
                            <w:sdtPr>
                              <w:alias w:val="NummerEtikett"/>
                              <w:tag w:val="NummerEtikett"/>
                              <w:id w:val="417451229"/>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487164213"/>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2A9237A8" w14:textId="6E6E4F9F" w:rsidR="00C7375F" w:rsidRPr="00C7375F" w:rsidRDefault="00926630" w:rsidP="00C7375F">
                          <w:pPr>
                            <w:pStyle w:val="Brdtext"/>
                          </w:pPr>
                          <w:sdt>
                            <w:sdtPr>
                              <w:alias w:val="BilageEtikett"/>
                              <w:tag w:val="BilageEtikett"/>
                              <w:id w:val="-1931804447"/>
                              <w:lock w:val="sdtContentLocked"/>
                              <w:dataBinding w:prefixMappings="xmlns:ns0='http://rkdhs/mallar/lagstiftning/Prop/Prop.xsd'" w:xpath="/ns0:dokumentvärden[1]/ns0:bilagor[1]/ns0:bilaga[3]/@bilageetikett" w:storeItemID="{068625C3-B546-44A5-B525-B7CC092E5AD6}"/>
                              <w:text/>
                            </w:sdtPr>
                            <w:sdtEndPr/>
                            <w:sdtContent>
                              <w:r w:rsidR="00967DEF">
                                <w:t>Bilaga</w:t>
                              </w:r>
                            </w:sdtContent>
                          </w:sdt>
                          <w:r w:rsidR="00D32DA9">
                            <w:t xml:space="preserve"> </w:t>
                          </w:r>
                          <w:sdt>
                            <w:sdtPr>
                              <w:alias w:val="BilageNummer"/>
                              <w:tag w:val="BilageNummer"/>
                              <w:id w:val="105327518"/>
                              <w:lock w:val="sdtContentLocked"/>
                              <w:dataBinding w:prefixMappings="xmlns:ns0='http://rkdhs/mallar/lagstiftning/Prop/Prop.xsd'" w:xpath="/ns0:dokumentvärden[1]/ns0:bilagor[1]/ns0:bilaga[3]/@bilagenummer" w:storeItemID="{068625C3-B546-44A5-B525-B7CC092E5AD6}"/>
                              <w:text/>
                            </w:sdtPr>
                            <w:sdtEndPr/>
                            <w:sdtContent>
                              <w:r w:rsidR="00967DEF">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9" type="#_x0000_t202" style="position:absolute;left:0;text-align:left;margin-left:29.4pt;margin-top:34.85pt;width:89.85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7zVvjgIAAJMFAAAOAAAAZHJzL2Uyb0RvYy54bWysVE1PGzEQvVfqf7B8L5tNAy0RG5SCqCoh&#10;QIWKs+O1yar+qu1kN/31PHs3H6VcqHrZtT1vZjxv3vjsvNOKrIUPjTUVLY9GlAjDbd2Yp4r+eLj6&#10;8JmSEJmpmbJGVHQjAj2fvX931rqpGNulVbXwBEFMmLauossY3bQoAl8KzcKRdcLAKK3XLGLrn4ra&#10;sxbRtSrGo9FJ0VpfO2+5CAGnl72RznJ8KQWPt1IGEYmqKO4W89fn7yJ9i9kZmz555pYNH67B/uEW&#10;mjUGSXehLllkZOWbv0LphnsbrIxH3OrCStlwkWtANeXoRTX3S+ZErgXkBLejKfy/sPxmfedJU1d0&#10;XFJimEaPHkQX/QoFjBM9rQtToO4dcLH7Yju0eXsecJiq7qTX6Y96COwgerMjF8EIT07lpETHKOGw&#10;lePydJzZL/bezof4VVhN0qKiHs3LnLL1dYi4CaBbSEoWrGrqq0apvEmCERfKkzVDq1XMd4THHyhl&#10;SFvRk4/HoxzY2OTeR1YmhRFZMkO6VHlfYV7FjRIJo8x3IUFZLvSV3IxzYXb5MzqhJFK9xXHA72/1&#10;Fue+DnjkzNbEnbNujPW5+jxje8rqn1vKZI8H4Qd1p2XsFl3WymSnjIWtNxCGt/1kBcevGnTvmoV4&#10;xzxGCQ3H8xBv8ZHKgn07rChZWv/7tfOEh8JhpaTFaFY0/FoxLyhR3wy0f1pOJmmW82Zy/AlCIv7Q&#10;sji0mJW+sJAE5I3b5WXCR7VdSm/1I16RecoKEzMcuSsat8uL2D8YeIW4mM8zCNPrWLw2946n0Inm&#10;pM2H7pF5Nwg4Qvo3djvEbPpCxz02eQY3X0VoMYs8Ed2zOjQAk5+1P7xS6Wk53GfU/i2dPQM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Ru81b4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53194B77" w14:textId="16CF4899" w:rsidR="00244011" w:rsidRDefault="00565E7D" w:rsidP="00664D04">
                    <w:pPr>
                      <w:pStyle w:val="Brdtext"/>
                      <w:jc w:val="left"/>
                    </w:pPr>
                    <w:sdt>
                      <w:sdtPr>
                        <w:alias w:val="NummerEtikett"/>
                        <w:tag w:val="NummerEtikett"/>
                        <w:id w:val="417451229"/>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487164213"/>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2A9237A8" w14:textId="6E6E4F9F" w:rsidR="00C7375F" w:rsidRPr="00C7375F" w:rsidRDefault="00565E7D" w:rsidP="00C7375F">
                    <w:pPr>
                      <w:pStyle w:val="Brdtext"/>
                    </w:pPr>
                    <w:sdt>
                      <w:sdtPr>
                        <w:alias w:val="BilageEtikett"/>
                        <w:tag w:val="BilageEtikett"/>
                        <w:id w:val="-1931804447"/>
                        <w:lock w:val="sdtContentLocked"/>
                        <w:dataBinding w:prefixMappings="xmlns:ns0='http://rkdhs/mallar/lagstiftning/Prop/Prop.xsd'" w:xpath="/ns0:dokumentvärden[1]/ns0:bilagor[1]/ns0:bilaga[3]/@bilageetikett" w:storeItemID="{068625C3-B546-44A5-B525-B7CC092E5AD6}"/>
                        <w:text/>
                      </w:sdtPr>
                      <w:sdtEndPr/>
                      <w:sdtContent>
                        <w:r w:rsidR="00967DEF">
                          <w:t>Bilaga</w:t>
                        </w:r>
                      </w:sdtContent>
                    </w:sdt>
                    <w:r w:rsidR="00D32DA9">
                      <w:t xml:space="preserve"> </w:t>
                    </w:r>
                    <w:sdt>
                      <w:sdtPr>
                        <w:alias w:val="BilageNummer"/>
                        <w:tag w:val="BilageNummer"/>
                        <w:id w:val="105327518"/>
                        <w:lock w:val="sdtContentLocked"/>
                        <w:dataBinding w:prefixMappings="xmlns:ns0='http://rkdhs/mallar/lagstiftning/Prop/Prop.xsd'" w:xpath="/ns0:dokumentvärden[1]/ns0:bilagor[1]/ns0:bilaga[3]/@bilagenummer" w:storeItemID="{068625C3-B546-44A5-B525-B7CC092E5AD6}"/>
                        <w:text/>
                      </w:sdtPr>
                      <w:sdtEndPr/>
                      <w:sdtContent>
                        <w:r w:rsidR="00967DEF">
                          <w:t>3</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208738" w14:textId="27553664" w:rsidR="00244011" w:rsidRDefault="00244011" w:rsidP="00EE1584">
    <w:pPr>
      <w:pStyle w:val="Brdtext"/>
    </w:pPr>
    <w:r>
      <w:rPr>
        <w:noProof/>
        <w:lang w:eastAsia="sv-SE"/>
      </w:rPr>
      <mc:AlternateContent>
        <mc:Choice Requires="wps">
          <w:drawing>
            <wp:anchor distT="0" distB="0" distL="0" distR="0" simplePos="0" relativeHeight="25165829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8AB370" w14:textId="6AE7C972" w:rsidR="00244011" w:rsidRDefault="00926630" w:rsidP="00A118D8">
                          <w:pPr>
                            <w:pStyle w:val="Brdtext"/>
                            <w:jc w:val="left"/>
                          </w:pPr>
                          <w:sdt>
                            <w:sdtPr>
                              <w:alias w:val="NummerEtikett"/>
                              <w:tag w:val="NummerEtikett"/>
                              <w:id w:val="203760005"/>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894859197"/>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7148DCCC" w14:textId="052C9F8C" w:rsidR="00C7375F" w:rsidRPr="00C7375F" w:rsidRDefault="00926630" w:rsidP="00C7375F">
                          <w:pPr>
                            <w:pStyle w:val="Brdtext"/>
                          </w:pPr>
                          <w:sdt>
                            <w:sdtPr>
                              <w:alias w:val="BilageEtikett"/>
                              <w:tag w:val="BilageEtikett"/>
                              <w:id w:val="647407085"/>
                              <w:lock w:val="sdtContentLocked"/>
                              <w:dataBinding w:prefixMappings="xmlns:ns0='http://rkdhs/mallar/lagstiftning/Prop/Prop.xsd'" w:xpath="/ns0:dokumentvärden[1]/ns0:bilagor[1]/ns0:bilaga[3]/@bilageetikett" w:storeItemID="{068625C3-B546-44A5-B525-B7CC092E5AD6}"/>
                              <w:text/>
                            </w:sdtPr>
                            <w:sdtEndPr/>
                            <w:sdtContent>
                              <w:r w:rsidR="00967DEF">
                                <w:t>Bilaga</w:t>
                              </w:r>
                            </w:sdtContent>
                          </w:sdt>
                          <w:r w:rsidR="00D32DA9">
                            <w:t xml:space="preserve"> </w:t>
                          </w:r>
                          <w:sdt>
                            <w:sdtPr>
                              <w:alias w:val="BilageNummer"/>
                              <w:tag w:val="BilageNummer"/>
                              <w:id w:val="-395597201"/>
                              <w:lock w:val="sdtContentLocked"/>
                              <w:dataBinding w:prefixMappings="xmlns:ns0='http://rkdhs/mallar/lagstiftning/Prop/Prop.xsd'" w:xpath="/ns0:dokumentvärden[1]/ns0:bilagor[1]/ns0:bilaga[3]/@bilagenummer" w:storeItemID="{068625C3-B546-44A5-B525-B7CC092E5AD6}"/>
                              <w:text/>
                            </w:sdtPr>
                            <w:sdtEndPr/>
                            <w:sdtContent>
                              <w:r w:rsidR="00967DEF">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0" type="#_x0000_t202" style="position:absolute;left:0;text-align:left;margin-left:348.15pt;margin-top:35.45pt;width:89.85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NGJO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jAfWGiBGgn6zo5XVD3bsREe9F&#10;oFGihtN6wDv6aANUfRgkzpYQfr12n+yJ4aTlrKXRrHj8uRJBcWa+OuL+WTmZECzmw+TkY2JuONQs&#10;DjVuZS+BKFHSIvIyi8kezVbUAewTbZF5ikoq4STFrjhuxUvsFwZtIanm82xE0+sF3rgHLxN0KnPi&#10;5mP3JIIfCIxE/VvYDrGYvuBxb5s8o5+vkLiYSZ4K3Vd1aABNfh6TYUul1XJ4zlb7XTr7DQ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CtNGJO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0A8AB370" w14:textId="6AE7C972" w:rsidR="00244011" w:rsidRDefault="00565E7D" w:rsidP="00A118D8">
                    <w:pPr>
                      <w:pStyle w:val="Brdtext"/>
                      <w:jc w:val="left"/>
                    </w:pPr>
                    <w:sdt>
                      <w:sdtPr>
                        <w:alias w:val="NummerEtikett"/>
                        <w:tag w:val="NummerEtikett"/>
                        <w:id w:val="203760005"/>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894859197"/>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7148DCCC" w14:textId="052C9F8C" w:rsidR="00C7375F" w:rsidRPr="00C7375F" w:rsidRDefault="00565E7D" w:rsidP="00C7375F">
                    <w:pPr>
                      <w:pStyle w:val="Brdtext"/>
                    </w:pPr>
                    <w:sdt>
                      <w:sdtPr>
                        <w:alias w:val="BilageEtikett"/>
                        <w:tag w:val="BilageEtikett"/>
                        <w:id w:val="647407085"/>
                        <w:lock w:val="sdtContentLocked"/>
                        <w:dataBinding w:prefixMappings="xmlns:ns0='http://rkdhs/mallar/lagstiftning/Prop/Prop.xsd'" w:xpath="/ns0:dokumentvärden[1]/ns0:bilagor[1]/ns0:bilaga[3]/@bilageetikett" w:storeItemID="{068625C3-B546-44A5-B525-B7CC092E5AD6}"/>
                        <w:text/>
                      </w:sdtPr>
                      <w:sdtEndPr/>
                      <w:sdtContent>
                        <w:r w:rsidR="00967DEF">
                          <w:t>Bilaga</w:t>
                        </w:r>
                      </w:sdtContent>
                    </w:sdt>
                    <w:r w:rsidR="00D32DA9">
                      <w:t xml:space="preserve"> </w:t>
                    </w:r>
                    <w:sdt>
                      <w:sdtPr>
                        <w:alias w:val="BilageNummer"/>
                        <w:tag w:val="BilageNummer"/>
                        <w:id w:val="-395597201"/>
                        <w:lock w:val="sdtContentLocked"/>
                        <w:dataBinding w:prefixMappings="xmlns:ns0='http://rkdhs/mallar/lagstiftning/Prop/Prop.xsd'" w:xpath="/ns0:dokumentvärden[1]/ns0:bilagor[1]/ns0:bilaga[3]/@bilagenummer" w:storeItemID="{068625C3-B546-44A5-B525-B7CC092E5AD6}"/>
                        <w:text/>
                      </w:sdtPr>
                      <w:sdtEndPr/>
                      <w:sdtContent>
                        <w:r w:rsidR="00967DEF">
                          <w:t>3</w:t>
                        </w:r>
                      </w:sdtContent>
                    </w:sdt>
                  </w:p>
                </w:txbxContent>
              </v:textbox>
              <w10:wrap type="square" anchorx="page" anchory="page"/>
            </v:shape>
          </w:pict>
        </mc:Fallback>
      </mc:AlternateConten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4DB205" w14:textId="77777777" w:rsidR="00244011" w:rsidRDefault="00244011" w:rsidP="00EE1584">
    <w:pPr>
      <w:pStyle w:val="Brdtext"/>
    </w:pP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7511D7" w14:textId="27806C69" w:rsidR="00244011" w:rsidRDefault="00244011" w:rsidP="00664D04">
    <w:pPr>
      <w:pStyle w:val="Brdtext"/>
    </w:pPr>
    <w:r>
      <w:rPr>
        <w:noProof/>
        <w:lang w:eastAsia="sv-SE"/>
      </w:rPr>
      <mc:AlternateContent>
        <mc:Choice Requires="wps">
          <w:drawing>
            <wp:anchor distT="0" distB="0" distL="0" distR="0" simplePos="0" relativeHeight="25165827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DE2407" w14:textId="6F7894D6" w:rsidR="00244011" w:rsidRDefault="00926630" w:rsidP="00664D04">
                          <w:pPr>
                            <w:pStyle w:val="Brdtext"/>
                            <w:jc w:val="left"/>
                          </w:pPr>
                          <w:sdt>
                            <w:sdtPr>
                              <w:alias w:val="NummerEtikett"/>
                              <w:tag w:val="NummerEtikett"/>
                              <w:id w:val="-2144260942"/>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290364956"/>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6619BC2D" w14:textId="6CFE95BC" w:rsidR="00C7375F" w:rsidRPr="00C7375F" w:rsidRDefault="00926630" w:rsidP="00C7375F">
                          <w:pPr>
                            <w:pStyle w:val="Brdtext"/>
                          </w:pPr>
                          <w:sdt>
                            <w:sdtPr>
                              <w:alias w:val="BilageEtikett"/>
                              <w:tag w:val="BilageEtikett"/>
                              <w:id w:val="145332185"/>
                              <w:lock w:val="sdtContentLocked"/>
                              <w:dataBinding w:prefixMappings="xmlns:ns0='http://rkdhs/mallar/lagstiftning/Prop/Prop.xsd'" w:xpath="/ns0:dokumentvärden[1]/ns0:bilagor[1]/ns0:bilaga[4]/@bilageetikett" w:storeItemID="{068625C3-B546-44A5-B525-B7CC092E5AD6}"/>
                              <w:text/>
                            </w:sdtPr>
                            <w:sdtEndPr/>
                            <w:sdtContent>
                              <w:r w:rsidR="00967DEF">
                                <w:t>Bilaga</w:t>
                              </w:r>
                            </w:sdtContent>
                          </w:sdt>
                          <w:r w:rsidR="00D32DA9">
                            <w:t xml:space="preserve"> </w:t>
                          </w:r>
                          <w:sdt>
                            <w:sdtPr>
                              <w:alias w:val="BilageNummer"/>
                              <w:tag w:val="BilageNummer"/>
                              <w:id w:val="-778259834"/>
                              <w:lock w:val="sdtContentLocked"/>
                              <w:dataBinding w:prefixMappings="xmlns:ns0='http://rkdhs/mallar/lagstiftning/Prop/Prop.xsd'" w:xpath="/ns0:dokumentvärden[1]/ns0:bilagor[1]/ns0:bilaga[4]/@bilagenummer" w:storeItemID="{068625C3-B546-44A5-B525-B7CC092E5AD6}"/>
                              <w:text/>
                            </w:sdtPr>
                            <w:sdtEndPr/>
                            <w:sdtContent>
                              <w:r w:rsidR="00967DE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4" type="#_x0000_t202" style="position:absolute;left:0;text-align:left;margin-left:29.4pt;margin-top:34.85pt;width:89.85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RKwekAIAAJMFAAAOAAAAZHJzL2Uyb0RvYy54bWysVN9P2zAQfp+0/8Hy+5qmFBgRKepAnSYh&#10;QCsTz65j02i2z7PdJt1fz9lJ2o7xwrSX5Oz75fvuu7u8arUiW+F8Daak+WhMiTAcqto8l/TH4+LT&#10;Z0p8YKZiCowo6U54ejX7+OGysYWYwBpUJRzBIMYXjS3pOgRbZJnna6GZH4EVBpUSnGYBj+45qxxr&#10;MLpW2WQ8PssacJV1wIX3eHvTKeksxZdS8HAvpReBqJLi20L6uvRdxW82u2TFs2N2XfP+GewfXqFZ&#10;bTDpPtQNC4xsXP1XKF1zBx5kGHHQGUhZc5FqwGry8atqlmtmRaoFwfF2D5P/f2H53fbBkboq6eSE&#10;EsM09uhRtMFtsIBJhKexvkCrpUW70H6BFts83Hu8jFW30un4x3oI6hHo3R5cDEZ4dMqnOXaMEo66&#10;fJJfTBL62cHbOh++CtAkCiV12LyEKdve+oAvQdPBJCbzoOpqUSuVDpEw4lo5smXYahXSG9HjDytl&#10;SFPSs5PTcQpsILp3kZWJYUSiTJ8uVt5VmKSwUyLaKPNdSIQsFfpGbsa5MPv8yTpaSUz1Hsfe/vCq&#10;9zh3daBHygwm7J11bcCl6tOMHSCrfg6Qyc4eAT+qO4qhXbWJK9PzgQErqHZIDAfdZHnLFzV275b5&#10;8MAcjhI2HNdDuMePVIDoQy9Rsgb3+637aI8MRy0lDY5mSf2vDXOCEvXNIPcv8uk0znI6TE/PkUjE&#10;HWtWxxqz0deAlMhxEVmexGgf1CBKB/oJt8g8ZkUVMxxzlzQM4nXoFgZuIS7m82SE02tZuDVLy2Po&#10;CHPk5mP7xJztCRyQ+ncwDDErXvG4s42e3s43AbmYSB6B7lDtG4CTn7jfb6m4Wo7PyeqwS2c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WRKwe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7DE2407" w14:textId="6F7894D6" w:rsidR="00244011" w:rsidRDefault="00565E7D" w:rsidP="00664D04">
                    <w:pPr>
                      <w:pStyle w:val="Brdtext"/>
                      <w:jc w:val="left"/>
                    </w:pPr>
                    <w:sdt>
                      <w:sdtPr>
                        <w:alias w:val="NummerEtikett"/>
                        <w:tag w:val="NummerEtikett"/>
                        <w:id w:val="-2144260942"/>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290364956"/>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6619BC2D" w14:textId="6CFE95BC" w:rsidR="00C7375F" w:rsidRPr="00C7375F" w:rsidRDefault="00565E7D" w:rsidP="00C7375F">
                    <w:pPr>
                      <w:pStyle w:val="Brdtext"/>
                    </w:pPr>
                    <w:sdt>
                      <w:sdtPr>
                        <w:alias w:val="BilageEtikett"/>
                        <w:tag w:val="BilageEtikett"/>
                        <w:id w:val="145332185"/>
                        <w:lock w:val="sdtContentLocked"/>
                        <w:dataBinding w:prefixMappings="xmlns:ns0='http://rkdhs/mallar/lagstiftning/Prop/Prop.xsd'" w:xpath="/ns0:dokumentvärden[1]/ns0:bilagor[1]/ns0:bilaga[4]/@bilageetikett" w:storeItemID="{068625C3-B546-44A5-B525-B7CC092E5AD6}"/>
                        <w:text/>
                      </w:sdtPr>
                      <w:sdtEndPr/>
                      <w:sdtContent>
                        <w:r w:rsidR="00967DEF">
                          <w:t>Bilaga</w:t>
                        </w:r>
                      </w:sdtContent>
                    </w:sdt>
                    <w:r w:rsidR="00D32DA9">
                      <w:t xml:space="preserve"> </w:t>
                    </w:r>
                    <w:sdt>
                      <w:sdtPr>
                        <w:alias w:val="BilageNummer"/>
                        <w:tag w:val="BilageNummer"/>
                        <w:id w:val="-778259834"/>
                        <w:lock w:val="sdtContentLocked"/>
                        <w:dataBinding w:prefixMappings="xmlns:ns0='http://rkdhs/mallar/lagstiftning/Prop/Prop.xsd'" w:xpath="/ns0:dokumentvärden[1]/ns0:bilagor[1]/ns0:bilaga[4]/@bilagenummer" w:storeItemID="{068625C3-B546-44A5-B525-B7CC092E5AD6}"/>
                        <w:text/>
                      </w:sdtPr>
                      <w:sdtEndPr/>
                      <w:sdtContent>
                        <w:r w:rsidR="00967DEF">
                          <w:t>4</w:t>
                        </w:r>
                      </w:sdtContent>
                    </w:sdt>
                  </w:p>
                </w:txbxContent>
              </v:textbox>
              <w10:wrap type="square" anchorx="page" anchory="page"/>
            </v:shape>
          </w:pict>
        </mc:Fallback>
      </mc:AlternateConten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7A54F6" w14:textId="19382E40" w:rsidR="00244011" w:rsidRDefault="00244011" w:rsidP="00EE1584">
    <w:pPr>
      <w:pStyle w:val="Brdtext"/>
    </w:pPr>
    <w:r>
      <w:rPr>
        <w:noProof/>
        <w:lang w:eastAsia="sv-SE"/>
      </w:rPr>
      <mc:AlternateContent>
        <mc:Choice Requires="wps">
          <w:drawing>
            <wp:anchor distT="0" distB="0" distL="0" distR="0" simplePos="0" relativeHeight="25165829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E17AF6" w14:textId="20FB22C4" w:rsidR="00244011" w:rsidRDefault="00926630" w:rsidP="00A118D8">
                          <w:pPr>
                            <w:pStyle w:val="Brdtext"/>
                            <w:jc w:val="left"/>
                          </w:pPr>
                          <w:sdt>
                            <w:sdtPr>
                              <w:alias w:val="NummerEtikett"/>
                              <w:tag w:val="NummerEtikett"/>
                              <w:id w:val="-1670549338"/>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258602861"/>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1A084130" w14:textId="48BD5675" w:rsidR="00C7375F" w:rsidRPr="00C7375F" w:rsidRDefault="00926630" w:rsidP="00C7375F">
                          <w:pPr>
                            <w:pStyle w:val="Brdtext"/>
                          </w:pPr>
                          <w:sdt>
                            <w:sdtPr>
                              <w:alias w:val="BilageEtikett"/>
                              <w:tag w:val="BilageEtikett"/>
                              <w:id w:val="-1821189308"/>
                              <w:lock w:val="sdtContentLocked"/>
                              <w:dataBinding w:prefixMappings="xmlns:ns0='http://rkdhs/mallar/lagstiftning/Prop/Prop.xsd'" w:xpath="/ns0:dokumentvärden[1]/ns0:bilagor[1]/ns0:bilaga[4]/@bilageetikett" w:storeItemID="{068625C3-B546-44A5-B525-B7CC092E5AD6}"/>
                              <w:text/>
                            </w:sdtPr>
                            <w:sdtEndPr/>
                            <w:sdtContent>
                              <w:r w:rsidR="00967DEF">
                                <w:t>Bilaga</w:t>
                              </w:r>
                            </w:sdtContent>
                          </w:sdt>
                          <w:r w:rsidR="00D32DA9">
                            <w:t xml:space="preserve"> </w:t>
                          </w:r>
                          <w:sdt>
                            <w:sdtPr>
                              <w:alias w:val="BilageNummer"/>
                              <w:tag w:val="BilageNummer"/>
                              <w:id w:val="579180189"/>
                              <w:lock w:val="sdtContentLocked"/>
                              <w:dataBinding w:prefixMappings="xmlns:ns0='http://rkdhs/mallar/lagstiftning/Prop/Prop.xsd'" w:xpath="/ns0:dokumentvärden[1]/ns0:bilagor[1]/ns0:bilaga[4]/@bilagenummer" w:storeItemID="{068625C3-B546-44A5-B525-B7CC092E5AD6}"/>
                              <w:text/>
                            </w:sdtPr>
                            <w:sdtEndPr/>
                            <w:sdtContent>
                              <w:r w:rsidR="00967DE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5" type="#_x0000_t202" style="position:absolute;left:0;text-align:left;margin-left:348.15pt;margin-top:35.45pt;width:89.85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tAGxkAIAAJMFAAAOAAAAZHJzL2Uyb0RvYy54bWysVN9P2zAQfp+0/8Hy+5qmFAYRKepAnSYh&#10;QCsTz65j02i2z7PdJt1fz9lJ2o7xwrSX5Oz75fvuu7u8arUiW+F8Daak+WhMiTAcqto8l/TH4+LT&#10;OSU+MFMxBUaUdCc8vZp9/HDZ2EJMYA2qEo5gEOOLxpZ0HYItsszztdDMj8AKg0oJTrOAR/ecVY41&#10;GF2rbDIen2UNuMo64MJ7vL3plHSW4kspeLiX0otAVEnxbSF9Xfqu4jebXbLi2TG7rnn/DPYPr9Cs&#10;Nph0H+qGBUY2rv4rlK65Aw8yjDjoDKSsuUg1YDX5+FU1yzWzItWC4Hi7h8n/v7D8bvvgSF2VdDKh&#10;xDCNPXoUbXAbLOAkwtNYX6DV0qJdaL9Ai20e7j1exqpb6XT8Yz0E9Qj0bg8uBiM8OuXTHDtGCUdd&#10;PskvJgn97OBtnQ9fBWgShZI6bF7ClG1vfcCXoOlgEpN5UHW1qJVKh0gYca0c2TJstQrpjejxh5Uy&#10;pCnp2cnpOAU2EN27yMrEMCJRpk8XK+8qTFLYKRFtlPkuJEKWCn0jN+NcmH3+ZB2tJKZ6j2Nvf3jV&#10;e5y7OtAjZQYT9s66NuBS9WnGDpBVPwfIZGePgB/VHcXQrtrElen5wIAVVDskhoNusrzlixq7d8t8&#10;eGAORwkbjush3ONHKkD0oZcoWYP7/dZ9tEeGo5aSBkezpP7XhjlBifpmkPsX+XQaZzkdpqefkUjE&#10;HWtWxxqz0deAlMhxEVmexGgf1CBKB/oJt8g8ZkUVMxxzlzQM4nXoFgZuIS7m82SE02tZuDVLy2Po&#10;CHPk5mP7xJztCRyQ+ncwDDErXvG4s42e3s43AbmYSB6B7lDtG4CTn7jfb6m4Wo7PyeqwS2cv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BtAGx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DE17AF6" w14:textId="20FB22C4" w:rsidR="00244011" w:rsidRDefault="00565E7D" w:rsidP="00A118D8">
                    <w:pPr>
                      <w:pStyle w:val="Brdtext"/>
                      <w:jc w:val="left"/>
                    </w:pPr>
                    <w:sdt>
                      <w:sdtPr>
                        <w:alias w:val="NummerEtikett"/>
                        <w:tag w:val="NummerEtikett"/>
                        <w:id w:val="-1670549338"/>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258602861"/>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1A084130" w14:textId="48BD5675" w:rsidR="00C7375F" w:rsidRPr="00C7375F" w:rsidRDefault="00565E7D" w:rsidP="00C7375F">
                    <w:pPr>
                      <w:pStyle w:val="Brdtext"/>
                    </w:pPr>
                    <w:sdt>
                      <w:sdtPr>
                        <w:alias w:val="BilageEtikett"/>
                        <w:tag w:val="BilageEtikett"/>
                        <w:id w:val="-1821189308"/>
                        <w:lock w:val="sdtContentLocked"/>
                        <w:dataBinding w:prefixMappings="xmlns:ns0='http://rkdhs/mallar/lagstiftning/Prop/Prop.xsd'" w:xpath="/ns0:dokumentvärden[1]/ns0:bilagor[1]/ns0:bilaga[4]/@bilageetikett" w:storeItemID="{068625C3-B546-44A5-B525-B7CC092E5AD6}"/>
                        <w:text/>
                      </w:sdtPr>
                      <w:sdtEndPr/>
                      <w:sdtContent>
                        <w:r w:rsidR="00967DEF">
                          <w:t>Bilaga</w:t>
                        </w:r>
                      </w:sdtContent>
                    </w:sdt>
                    <w:r w:rsidR="00D32DA9">
                      <w:t xml:space="preserve"> </w:t>
                    </w:r>
                    <w:sdt>
                      <w:sdtPr>
                        <w:alias w:val="BilageNummer"/>
                        <w:tag w:val="BilageNummer"/>
                        <w:id w:val="579180189"/>
                        <w:lock w:val="sdtContentLocked"/>
                        <w:dataBinding w:prefixMappings="xmlns:ns0='http://rkdhs/mallar/lagstiftning/Prop/Prop.xsd'" w:xpath="/ns0:dokumentvärden[1]/ns0:bilagor[1]/ns0:bilaga[4]/@bilagenummer" w:storeItemID="{068625C3-B546-44A5-B525-B7CC092E5AD6}"/>
                        <w:text/>
                      </w:sdtPr>
                      <w:sdtEndPr/>
                      <w:sdtContent>
                        <w:r w:rsidR="00967DEF">
                          <w:t>4</w:t>
                        </w:r>
                      </w:sdtContent>
                    </w:sdt>
                  </w:p>
                </w:txbxContent>
              </v:textbox>
              <w10:wrap type="square" anchorx="page" anchory="page"/>
            </v:shape>
          </w:pict>
        </mc:Fallback>
      </mc:AlternateConten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596BBB" w14:textId="77777777" w:rsidR="00244011" w:rsidRDefault="00244011" w:rsidP="00EE1584">
    <w:pPr>
      <w:pStyle w:val="Brdtext"/>
    </w:pP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62A51D" w14:textId="39C364B2" w:rsidR="00244011" w:rsidRDefault="00244011" w:rsidP="00664D04">
    <w:pPr>
      <w:pStyle w:val="Brdtext"/>
    </w:pPr>
    <w:r>
      <w:rPr>
        <w:noProof/>
        <w:lang w:eastAsia="sv-SE"/>
      </w:rPr>
      <mc:AlternateContent>
        <mc:Choice Requires="wps">
          <w:drawing>
            <wp:anchor distT="0" distB="0" distL="0" distR="0" simplePos="0" relativeHeight="25165827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BF278B" w14:textId="655D0A1F" w:rsidR="00244011" w:rsidRDefault="00926630" w:rsidP="00664D04">
                          <w:pPr>
                            <w:pStyle w:val="Brdtext"/>
                            <w:jc w:val="left"/>
                          </w:pPr>
                          <w:sdt>
                            <w:sdtPr>
                              <w:alias w:val="NummerEtikett"/>
                              <w:tag w:val="NummerEtikett"/>
                              <w:id w:val="2092503211"/>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138799194"/>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0DE897FC" w14:textId="054F333C" w:rsidR="00C7375F" w:rsidRPr="00C7375F" w:rsidRDefault="00926630" w:rsidP="00C7375F">
                          <w:pPr>
                            <w:pStyle w:val="Brdtext"/>
                          </w:pPr>
                          <w:sdt>
                            <w:sdtPr>
                              <w:alias w:val="BilageEtikett"/>
                              <w:tag w:val="BilageEtikett"/>
                              <w:id w:val="1580633405"/>
                              <w:lock w:val="sdtContentLocked"/>
                              <w:dataBinding w:prefixMappings="xmlns:ns0='http://rkdhs/mallar/lagstiftning/Prop/Prop.xsd'" w:xpath="/ns0:dokumentvärden[1]/ns0:bilagor[1]/ns0:bilaga[4]/@bilageetikett" w:storeItemID="{068625C3-B546-44A5-B525-B7CC092E5AD6}"/>
                              <w:text/>
                            </w:sdtPr>
                            <w:sdtEndPr/>
                            <w:sdtContent>
                              <w:r w:rsidR="00967DEF">
                                <w:t>Bilaga</w:t>
                              </w:r>
                            </w:sdtContent>
                          </w:sdt>
                          <w:r w:rsidR="00D32DA9">
                            <w:t xml:space="preserve"> </w:t>
                          </w:r>
                          <w:sdt>
                            <w:sdtPr>
                              <w:alias w:val="BilageNummer"/>
                              <w:tag w:val="BilageNummer"/>
                              <w:id w:val="-876999037"/>
                              <w:lock w:val="sdtContentLocked"/>
                              <w:dataBinding w:prefixMappings="xmlns:ns0='http://rkdhs/mallar/lagstiftning/Prop/Prop.xsd'" w:xpath="/ns0:dokumentvärden[1]/ns0:bilagor[1]/ns0:bilaga[4]/@bilagenummer" w:storeItemID="{068625C3-B546-44A5-B525-B7CC092E5AD6}"/>
                              <w:text/>
                            </w:sdtPr>
                            <w:sdtEndPr/>
                            <w:sdtContent>
                              <w:r w:rsidR="00967DE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9" type="#_x0000_t202" style="position:absolute;left:0;text-align:left;margin-left:29.4pt;margin-top:34.85pt;width:89.85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dE8hjwIAAJMFAAAOAAAAZHJzL2Uyb0RvYy54bWysVEtv2zAMvg/YfxB0Xx1nSbcGdYqsRYcB&#10;xVqsHXpWZKkxJokapcTOfv0o2Xms66XDLjYlvsSPH3l+0VnDNgpDA67i5cmIM+Uk1I17qvj3h+t3&#10;HzkLUbhaGHCq4lsV+MX87Zvz1s/UGFZgaoWMgrgwa33FVzH6WVEEuVJWhBPwypFSA1oR6YhPRY2i&#10;pejWFOPR6LRoAWuPIFUIdHvVK/k8x9dayXirdVCRmYrT22L+Yv4u07eYn4vZEwq/auTwDPEPr7Ci&#10;cZR0H+pKRMHW2PwVyjYSIYCOJxJsAVo3UuUaqJpy9Kya+5XwKtdC4AS/hyn8v7Dy6+YOWVNXfDzl&#10;zAlLPXpQXcQ1FTBO8LQ+zMjq3pNd7D5BR23e3Qe6TFV3Gm36Uz2M9AT0dg8uBWMyOZWTkjrGmSRd&#10;OS7Pxhn94uDtMcTPCixLQsWRmpcxFZubEOklZLozSckCmKa+bozJh0QYdWmQbQS12sT8RvL4w8o4&#10;1lb89P10lAM7SO59ZONSGJUpM6RLlfcVZilujUo2xn1TmiDLhb6QW0ip3D5/tk5WmlK9xnGwP7zq&#10;Nc59HeSRM4OLe2fbOMBcfZ6xA2T1jx1kurcnwI/qTmLsll3mynTPjCXUWyIGQj9Zwcvrhrp3I0K8&#10;E0ijRA2n9RBv6aMNEPowSJytAH+9dJ/sieGk5ayl0ax4+LkWqDgzXxxx/6ycTNIs58Nk+oGIxPBY&#10;szzWuLW9BKJESYvIyywm+2h2okawj7RFFikrqYSTlLvicSdexn5h0BaSarHIRjS9XsQbd+9lCp1g&#10;Ttx86B4F+oHAkaj/FXZDLGbPeNzbJs/gF+tIXMwkT0D3qA4NoMnP3B+2VFotx+dsddil89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Ht0TyG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6BF278B" w14:textId="655D0A1F" w:rsidR="00244011" w:rsidRDefault="00565E7D" w:rsidP="00664D04">
                    <w:pPr>
                      <w:pStyle w:val="Brdtext"/>
                      <w:jc w:val="left"/>
                    </w:pPr>
                    <w:sdt>
                      <w:sdtPr>
                        <w:alias w:val="NummerEtikett"/>
                        <w:tag w:val="NummerEtikett"/>
                        <w:id w:val="2092503211"/>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138799194"/>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0DE897FC" w14:textId="054F333C" w:rsidR="00C7375F" w:rsidRPr="00C7375F" w:rsidRDefault="00565E7D" w:rsidP="00C7375F">
                    <w:pPr>
                      <w:pStyle w:val="Brdtext"/>
                    </w:pPr>
                    <w:sdt>
                      <w:sdtPr>
                        <w:alias w:val="BilageEtikett"/>
                        <w:tag w:val="BilageEtikett"/>
                        <w:id w:val="1580633405"/>
                        <w:lock w:val="sdtContentLocked"/>
                        <w:dataBinding w:prefixMappings="xmlns:ns0='http://rkdhs/mallar/lagstiftning/Prop/Prop.xsd'" w:xpath="/ns0:dokumentvärden[1]/ns0:bilagor[1]/ns0:bilaga[4]/@bilageetikett" w:storeItemID="{068625C3-B546-44A5-B525-B7CC092E5AD6}"/>
                        <w:text/>
                      </w:sdtPr>
                      <w:sdtEndPr/>
                      <w:sdtContent>
                        <w:r w:rsidR="00967DEF">
                          <w:t>Bilaga</w:t>
                        </w:r>
                      </w:sdtContent>
                    </w:sdt>
                    <w:r w:rsidR="00D32DA9">
                      <w:t xml:space="preserve"> </w:t>
                    </w:r>
                    <w:sdt>
                      <w:sdtPr>
                        <w:alias w:val="BilageNummer"/>
                        <w:tag w:val="BilageNummer"/>
                        <w:id w:val="-876999037"/>
                        <w:lock w:val="sdtContentLocked"/>
                        <w:dataBinding w:prefixMappings="xmlns:ns0='http://rkdhs/mallar/lagstiftning/Prop/Prop.xsd'" w:xpath="/ns0:dokumentvärden[1]/ns0:bilagor[1]/ns0:bilaga[4]/@bilagenummer" w:storeItemID="{068625C3-B546-44A5-B525-B7CC092E5AD6}"/>
                        <w:text/>
                      </w:sdtPr>
                      <w:sdtEndPr/>
                      <w:sdtContent>
                        <w:r w:rsidR="00967DEF">
                          <w:t>4</w:t>
                        </w:r>
                      </w:sdtContent>
                    </w:sdt>
                  </w:p>
                </w:txbxContent>
              </v:textbox>
              <w10:wrap type="square" anchorx="page" anchory="page"/>
            </v:shape>
          </w:pict>
        </mc:Fallback>
      </mc:AlternateConten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412B93" w14:textId="0A617DC9" w:rsidR="00244011" w:rsidRDefault="00244011" w:rsidP="00EE1584">
    <w:pPr>
      <w:pStyle w:val="Brdtext"/>
    </w:pPr>
    <w:r>
      <w:rPr>
        <w:noProof/>
        <w:lang w:eastAsia="sv-SE"/>
      </w:rPr>
      <mc:AlternateContent>
        <mc:Choice Requires="wps">
          <w:drawing>
            <wp:anchor distT="0" distB="0" distL="0" distR="0" simplePos="0" relativeHeight="2516582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018AD0" w14:textId="462D6EAF" w:rsidR="00244011" w:rsidRDefault="00926630" w:rsidP="00A118D8">
                          <w:pPr>
                            <w:pStyle w:val="Brdtext"/>
                            <w:jc w:val="left"/>
                          </w:pPr>
                          <w:sdt>
                            <w:sdtPr>
                              <w:alias w:val="NummerEtikett"/>
                              <w:tag w:val="NummerEtikett"/>
                              <w:id w:val="913134071"/>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148507920"/>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6682E90F" w14:textId="58C481BE" w:rsidR="00C7375F" w:rsidRPr="00C7375F" w:rsidRDefault="00926630" w:rsidP="00C7375F">
                          <w:pPr>
                            <w:pStyle w:val="Brdtext"/>
                          </w:pPr>
                          <w:sdt>
                            <w:sdtPr>
                              <w:alias w:val="BilageEtikett"/>
                              <w:tag w:val="BilageEtikett"/>
                              <w:id w:val="-1905830918"/>
                              <w:lock w:val="sdtContentLocked"/>
                              <w:dataBinding w:prefixMappings="xmlns:ns0='http://rkdhs/mallar/lagstiftning/Prop/Prop.xsd'" w:xpath="/ns0:dokumentvärden[1]/ns0:bilagor[1]/ns0:bilaga[4]/@bilageetikett" w:storeItemID="{068625C3-B546-44A5-B525-B7CC092E5AD6}"/>
                              <w:text/>
                            </w:sdtPr>
                            <w:sdtEndPr/>
                            <w:sdtContent>
                              <w:r w:rsidR="00967DEF">
                                <w:t>Bilaga</w:t>
                              </w:r>
                            </w:sdtContent>
                          </w:sdt>
                          <w:r w:rsidR="00D32DA9">
                            <w:t xml:space="preserve"> </w:t>
                          </w:r>
                          <w:sdt>
                            <w:sdtPr>
                              <w:alias w:val="BilageNummer"/>
                              <w:tag w:val="BilageNummer"/>
                              <w:id w:val="-29650560"/>
                              <w:lock w:val="sdtContentLocked"/>
                              <w:dataBinding w:prefixMappings="xmlns:ns0='http://rkdhs/mallar/lagstiftning/Prop/Prop.xsd'" w:xpath="/ns0:dokumentvärden[1]/ns0:bilagor[1]/ns0:bilaga[4]/@bilagenummer" w:storeItemID="{068625C3-B546-44A5-B525-B7CC092E5AD6}"/>
                              <w:text/>
                            </w:sdtPr>
                            <w:sdtEndPr/>
                            <w:sdtContent>
                              <w:r w:rsidR="00967DE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0" type="#_x0000_t202" style="position:absolute;left:0;text-align:left;margin-left:348.15pt;margin-top:35.45pt;width:89.85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rxgA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G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JCvGAC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9018AD0" w14:textId="462D6EAF" w:rsidR="00244011" w:rsidRDefault="00565E7D" w:rsidP="00A118D8">
                    <w:pPr>
                      <w:pStyle w:val="Brdtext"/>
                      <w:jc w:val="left"/>
                    </w:pPr>
                    <w:sdt>
                      <w:sdtPr>
                        <w:alias w:val="NummerEtikett"/>
                        <w:tag w:val="NummerEtikett"/>
                        <w:id w:val="913134071"/>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148507920"/>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6682E90F" w14:textId="58C481BE" w:rsidR="00C7375F" w:rsidRPr="00C7375F" w:rsidRDefault="00565E7D" w:rsidP="00C7375F">
                    <w:pPr>
                      <w:pStyle w:val="Brdtext"/>
                    </w:pPr>
                    <w:sdt>
                      <w:sdtPr>
                        <w:alias w:val="BilageEtikett"/>
                        <w:tag w:val="BilageEtikett"/>
                        <w:id w:val="-1905830918"/>
                        <w:lock w:val="sdtContentLocked"/>
                        <w:dataBinding w:prefixMappings="xmlns:ns0='http://rkdhs/mallar/lagstiftning/Prop/Prop.xsd'" w:xpath="/ns0:dokumentvärden[1]/ns0:bilagor[1]/ns0:bilaga[4]/@bilageetikett" w:storeItemID="{068625C3-B546-44A5-B525-B7CC092E5AD6}"/>
                        <w:text/>
                      </w:sdtPr>
                      <w:sdtEndPr/>
                      <w:sdtContent>
                        <w:r w:rsidR="00967DEF">
                          <w:t>Bilaga</w:t>
                        </w:r>
                      </w:sdtContent>
                    </w:sdt>
                    <w:r w:rsidR="00D32DA9">
                      <w:t xml:space="preserve"> </w:t>
                    </w:r>
                    <w:sdt>
                      <w:sdtPr>
                        <w:alias w:val="BilageNummer"/>
                        <w:tag w:val="BilageNummer"/>
                        <w:id w:val="-29650560"/>
                        <w:lock w:val="sdtContentLocked"/>
                        <w:dataBinding w:prefixMappings="xmlns:ns0='http://rkdhs/mallar/lagstiftning/Prop/Prop.xsd'" w:xpath="/ns0:dokumentvärden[1]/ns0:bilagor[1]/ns0:bilaga[4]/@bilagenummer" w:storeItemID="{068625C3-B546-44A5-B525-B7CC092E5AD6}"/>
                        <w:text/>
                      </w:sdtPr>
                      <w:sdtEndPr/>
                      <w:sdtContent>
                        <w:r w:rsidR="00967DEF">
                          <w:t>4</w:t>
                        </w:r>
                      </w:sdtContent>
                    </w:sdt>
                  </w:p>
                </w:txbxContent>
              </v:textbox>
              <w10:wrap type="square" anchorx="page" anchory="page"/>
            </v:shape>
          </w:pict>
        </mc:Fallback>
      </mc:AlternateConten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AA7C9B" w14:textId="77777777" w:rsidR="00244011" w:rsidRDefault="00244011" w:rsidP="00664D04">
    <w:pPr>
      <w:pStyle w:val="Brdtext"/>
    </w:pPr>
    <w:r>
      <w:rPr>
        <w:noProof/>
        <w:lang w:eastAsia="sv-SE"/>
      </w:rPr>
      <mc:AlternateContent>
        <mc:Choice Requires="wps">
          <w:drawing>
            <wp:anchor distT="0" distB="0" distL="0" distR="0" simplePos="0" relativeHeight="25165827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96D8B6" w14:textId="7DBF599F" w:rsidR="00244011" w:rsidRDefault="00926630" w:rsidP="00664D04">
                          <w:pPr>
                            <w:pStyle w:val="Brdtext"/>
                            <w:jc w:val="left"/>
                          </w:pPr>
                          <w:sdt>
                            <w:sdtPr>
                              <w:alias w:val="NummerEtikett"/>
                              <w:tag w:val="NummerEtikett"/>
                              <w:id w:val="-334999791"/>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886327440"/>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2F3BF46A" w14:textId="208F7B33" w:rsidR="00C7375F" w:rsidRPr="00C7375F" w:rsidRDefault="00926630" w:rsidP="00C7375F">
                          <w:pPr>
                            <w:pStyle w:val="Brdtext"/>
                          </w:pPr>
                          <w:sdt>
                            <w:sdtPr>
                              <w:alias w:val="BilageEtikett"/>
                              <w:tag w:val="BilageEtikett"/>
                              <w:id w:val="1412971058"/>
                              <w:lock w:val="sdtContentLocked"/>
                              <w:dataBinding w:prefixMappings="xmlns:ns0='http://rkdhs/mallar/lagstiftning/Prop/Prop.xsd'" w:xpath="/ns0:dokumentvärden[1]/ns0:bilagor[1]/ns0:bilaga[4]/@bilageetikett" w:storeItemID="{068625C3-B546-44A5-B525-B7CC092E5AD6}"/>
                              <w:text/>
                            </w:sdtPr>
                            <w:sdtEndPr/>
                            <w:sdtContent>
                              <w:r w:rsidR="00967DEF">
                                <w:t>Bilaga</w:t>
                              </w:r>
                            </w:sdtContent>
                          </w:sdt>
                          <w:r w:rsidR="00D32DA9">
                            <w:t xml:space="preserve"> </w:t>
                          </w:r>
                          <w:sdt>
                            <w:sdtPr>
                              <w:alias w:val="BilageNummer"/>
                              <w:tag w:val="BilageNummer"/>
                              <w:id w:val="-574125849"/>
                              <w:lock w:val="sdtContentLocked"/>
                              <w:dataBinding w:prefixMappings="xmlns:ns0='http://rkdhs/mallar/lagstiftning/Prop/Prop.xsd'" w:xpath="/ns0:dokumentvärden[1]/ns0:bilagor[1]/ns0:bilaga[4]/@bilagenummer" w:storeItemID="{068625C3-B546-44A5-B525-B7CC092E5AD6}"/>
                              <w:text/>
                            </w:sdtPr>
                            <w:sdtEndPr/>
                            <w:sdtContent>
                              <w:r w:rsidR="00967DE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4" type="#_x0000_t202" style="position:absolute;left:0;text-align:left;margin-left:29.4pt;margin-top:34.85pt;width:89.85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39ZQkAIAAJMFAAAOAAAAZHJzL2Uyb0RvYy54bWysVN9v2jAQfp+0/8Hy+whh0K6IUDEqpklV&#10;W62d+mwcG6LZPs82JOyv39lJgHV96bSX5Oz75fvuu5tdN1qRvXC+AlPQfDCkRBgOZWU2Bf3+tPrw&#10;iRIfmCmZAiMKehCeXs/fv5vVdipGsAVVCkcwiPHT2hZ0G4KdZpnnW6GZH4AVBpUSnGYBj26TlY7V&#10;GF2rbDQcXmQ1uNI64MJ7vL1plXSe4kspeLiX0otAVEHxbSF9Xfqu4zebz9h045jdVrx7BvuHV2hW&#10;GUx6DHXDAiM7V/0VSlfcgQcZBhx0BlJWXKQasJp8+KKaxy2zItWC4Hh7hMn/v7D8bv/gSFUWdHRJ&#10;iWEae/QkmuB2WMAowlNbP0WrR4t2ofkMDba5v/d4GatupNPxj/UQ1CPQhyO4GIzw6JSPc+wYJRx1&#10;+Si/GiX0s5O3dT58EaBJFArqsHkJU7a/9QFfgqa9SUzmQVXlqlIqHSJhxFI5smfYahXSG9HjDytl&#10;SF3Qi4+TYQpsILq3kZWJYUSiTJcuVt5WmKRwUCLaKPNNSIQsFfpKbsa5MMf8yTpaSUz1FsfO/vSq&#10;tzi3daBHygwmHJ11ZcCl6tOMnSArf/SQydYeAT+rO4qhWTeJK5PLngFrKA9IDAftZHnLVxV275b5&#10;8MAcjhI2HNdDuMePVIDoQydRsgX367X7aI8MRy0lNY5mQf3PHXOCEvXVIPev8vE4znI6jCeXSCTi&#10;zjXrc43Z6SUgJXJcRJYnMdoH1YvSgX7GLbKIWVHFDMfcBQ29uAztwsAtxMVikYxwei0Lt+bR8hg6&#10;why5+dQ8M2c7Agek/h30Q8ymL3jc2kZPbxe7gFxMJI9At6h2DcDJT9zvtlRcLefnZHXa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r39ZQ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096D8B6" w14:textId="7DBF599F" w:rsidR="00244011" w:rsidRDefault="00565E7D" w:rsidP="00664D04">
                    <w:pPr>
                      <w:pStyle w:val="Brdtext"/>
                      <w:jc w:val="left"/>
                    </w:pPr>
                    <w:sdt>
                      <w:sdtPr>
                        <w:alias w:val="NummerEtikett"/>
                        <w:tag w:val="NummerEtikett"/>
                        <w:id w:val="-334999791"/>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886327440"/>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2F3BF46A" w14:textId="208F7B33" w:rsidR="00C7375F" w:rsidRPr="00C7375F" w:rsidRDefault="00565E7D" w:rsidP="00C7375F">
                    <w:pPr>
                      <w:pStyle w:val="Brdtext"/>
                    </w:pPr>
                    <w:sdt>
                      <w:sdtPr>
                        <w:alias w:val="BilageEtikett"/>
                        <w:tag w:val="BilageEtikett"/>
                        <w:id w:val="1412971058"/>
                        <w:lock w:val="sdtContentLocked"/>
                        <w:dataBinding w:prefixMappings="xmlns:ns0='http://rkdhs/mallar/lagstiftning/Prop/Prop.xsd'" w:xpath="/ns0:dokumentvärden[1]/ns0:bilagor[1]/ns0:bilaga[4]/@bilageetikett" w:storeItemID="{068625C3-B546-44A5-B525-B7CC092E5AD6}"/>
                        <w:text/>
                      </w:sdtPr>
                      <w:sdtEndPr/>
                      <w:sdtContent>
                        <w:r w:rsidR="00967DEF">
                          <w:t>Bilaga</w:t>
                        </w:r>
                      </w:sdtContent>
                    </w:sdt>
                    <w:r w:rsidR="00D32DA9">
                      <w:t xml:space="preserve"> </w:t>
                    </w:r>
                    <w:sdt>
                      <w:sdtPr>
                        <w:alias w:val="BilageNummer"/>
                        <w:tag w:val="BilageNummer"/>
                        <w:id w:val="-574125849"/>
                        <w:lock w:val="sdtContentLocked"/>
                        <w:dataBinding w:prefixMappings="xmlns:ns0='http://rkdhs/mallar/lagstiftning/Prop/Prop.xsd'" w:xpath="/ns0:dokumentvärden[1]/ns0:bilagor[1]/ns0:bilaga[4]/@bilagenummer" w:storeItemID="{068625C3-B546-44A5-B525-B7CC092E5AD6}"/>
                        <w:text/>
                      </w:sdtPr>
                      <w:sdtEndPr/>
                      <w:sdtContent>
                        <w:r w:rsidR="00967DEF">
                          <w:t>4</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C80461" w14:textId="77777777" w:rsidR="00244011" w:rsidRDefault="00244011" w:rsidP="00EE1584">
    <w:pPr>
      <w:pStyle w:val="Brdtext"/>
    </w:pPr>
    <w:r>
      <w:rPr>
        <w:noProof/>
        <w:lang w:eastAsia="sv-SE"/>
      </w:rPr>
      <mc:AlternateContent>
        <mc:Choice Requires="wps">
          <w:drawing>
            <wp:anchor distT="0" distB="0" distL="0" distR="0" simplePos="0" relativeHeight="25165829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26BBA3" w14:textId="548EAC38" w:rsidR="00244011" w:rsidRDefault="00926630" w:rsidP="00A118D8">
                          <w:pPr>
                            <w:pStyle w:val="Brdtext"/>
                            <w:jc w:val="left"/>
                          </w:pPr>
                          <w:sdt>
                            <w:sdtPr>
                              <w:alias w:val="NummerEtikett"/>
                              <w:tag w:val="NummerEtikett"/>
                              <w:id w:val="-269392737"/>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925338018"/>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7B9EB1E5" w14:textId="3D169F15" w:rsidR="00C7375F" w:rsidRPr="00C7375F" w:rsidRDefault="00926630" w:rsidP="00C7375F">
                          <w:pPr>
                            <w:pStyle w:val="Brdtext"/>
                          </w:pPr>
                          <w:sdt>
                            <w:sdtPr>
                              <w:alias w:val="BilageEtikett"/>
                              <w:tag w:val="BilageEtikett"/>
                              <w:id w:val="607554100"/>
                              <w:lock w:val="sdtContentLocked"/>
                              <w:dataBinding w:prefixMappings="xmlns:ns0='http://rkdhs/mallar/lagstiftning/Prop/Prop.xsd'" w:xpath="/ns0:dokumentvärden[1]/ns0:bilagor[1]/ns0:bilaga[4]/@bilageetikett" w:storeItemID="{068625C3-B546-44A5-B525-B7CC092E5AD6}"/>
                              <w:text/>
                            </w:sdtPr>
                            <w:sdtEndPr/>
                            <w:sdtContent>
                              <w:r w:rsidR="00967DEF">
                                <w:t>Bilaga</w:t>
                              </w:r>
                            </w:sdtContent>
                          </w:sdt>
                          <w:r w:rsidR="00D32DA9">
                            <w:t xml:space="preserve"> </w:t>
                          </w:r>
                          <w:sdt>
                            <w:sdtPr>
                              <w:alias w:val="BilageNummer"/>
                              <w:tag w:val="BilageNummer"/>
                              <w:id w:val="1082726399"/>
                              <w:lock w:val="sdtContentLocked"/>
                              <w:dataBinding w:prefixMappings="xmlns:ns0='http://rkdhs/mallar/lagstiftning/Prop/Prop.xsd'" w:xpath="/ns0:dokumentvärden[1]/ns0:bilagor[1]/ns0:bilaga[4]/@bilagenummer" w:storeItemID="{068625C3-B546-44A5-B525-B7CC092E5AD6}"/>
                              <w:text/>
                            </w:sdtPr>
                            <w:sdtEndPr/>
                            <w:sdtContent>
                              <w:r w:rsidR="00967DE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5" type="#_x0000_t202" style="position:absolute;left:0;text-align:left;margin-left:348.15pt;margin-top:35.45pt;width:89.85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L3v/kAIAAJMFAAAOAAAAZHJzL2Uyb0RvYy54bWysVN9v2jAQfp+0/8Hy+wihwFrUULFWTJOq&#10;thqd+mwcu0SzfZ5tSNhf37OTAOv60mkvydn3y/fdd3d51WhFdsL5CkxB88GQEmE4lJV5LuiPx+Wn&#10;c0p8YKZkCowo6F54ejX/+OGytjMxgg2oUjiCQYyf1bagmxDsLMs83wjN/ACsMKiU4DQLeHTPWelY&#10;jdG1ykbD4TSrwZXWARfe4+1Nq6TzFF9KwcO9lF4EogqKbwvp69J3Hb/Z/JLNnh2zm4p3z2D/8ArN&#10;KoNJD6FuWGBk66q/QumKO/Agw4CDzkDKiotUA1aTD19Vs9owK1ItCI63B5j8/wvL73YPjlRlQUdT&#10;SgzT2KNH0QS3xQLOIjy19TO0Wlm0C80XaLDN/b3Hy1h1I52Of6yHoB6B3h/AxWCER6d8nGPHKOGo&#10;y0f5xSihnx29rfPhqwBNolBQh81LmLLdrQ/4EjTtTWIyD6oql5VS6RAJI66VIzuGrVYhvRE9/rBS&#10;htQFnZ5NhimwgejeRlYmhhGJMl26WHlbYZLCXoloo8x3IRGyVOgbuRnnwhzyJ+toJTHVexw7++Or&#10;3uPc1oEeKTOYcHDWlQGXqk8zdoSs/NlDJlt7BPyk7iiGZt0krkzOewasodwjMRy0k+UtX1bYvVvm&#10;wwNzOErYcFwP4R4/UgGiD51EyQbc77fuoz0yHLWU1DiaBfW/tswJStQ3g9y/yMfjOMvpMJ58RiIR&#10;d6pZn2rMVl8DUiLHRWR5EqN9UL0oHegn3CKLmBVVzHDMXdDQi9ehXRi4hbhYLJIRTq9l4dasLI+h&#10;I8yRm4/NE3O2I3BA6t9BP8Rs9orHrW309HaxDcjFRPIIdItq1wCc/MT9bkvF1XJ6TlbHXTp/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8L3v/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B26BBA3" w14:textId="548EAC38" w:rsidR="00244011" w:rsidRDefault="00565E7D" w:rsidP="00A118D8">
                    <w:pPr>
                      <w:pStyle w:val="Brdtext"/>
                      <w:jc w:val="left"/>
                    </w:pPr>
                    <w:sdt>
                      <w:sdtPr>
                        <w:alias w:val="NummerEtikett"/>
                        <w:tag w:val="NummerEtikett"/>
                        <w:id w:val="-269392737"/>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925338018"/>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7B9EB1E5" w14:textId="3D169F15" w:rsidR="00C7375F" w:rsidRPr="00C7375F" w:rsidRDefault="00565E7D" w:rsidP="00C7375F">
                    <w:pPr>
                      <w:pStyle w:val="Brdtext"/>
                    </w:pPr>
                    <w:sdt>
                      <w:sdtPr>
                        <w:alias w:val="BilageEtikett"/>
                        <w:tag w:val="BilageEtikett"/>
                        <w:id w:val="607554100"/>
                        <w:lock w:val="sdtContentLocked"/>
                        <w:dataBinding w:prefixMappings="xmlns:ns0='http://rkdhs/mallar/lagstiftning/Prop/Prop.xsd'" w:xpath="/ns0:dokumentvärden[1]/ns0:bilagor[1]/ns0:bilaga[4]/@bilageetikett" w:storeItemID="{068625C3-B546-44A5-B525-B7CC092E5AD6}"/>
                        <w:text/>
                      </w:sdtPr>
                      <w:sdtEndPr/>
                      <w:sdtContent>
                        <w:r w:rsidR="00967DEF">
                          <w:t>Bilaga</w:t>
                        </w:r>
                      </w:sdtContent>
                    </w:sdt>
                    <w:r w:rsidR="00D32DA9">
                      <w:t xml:space="preserve"> </w:t>
                    </w:r>
                    <w:sdt>
                      <w:sdtPr>
                        <w:alias w:val="BilageNummer"/>
                        <w:tag w:val="BilageNummer"/>
                        <w:id w:val="1082726399"/>
                        <w:lock w:val="sdtContentLocked"/>
                        <w:dataBinding w:prefixMappings="xmlns:ns0='http://rkdhs/mallar/lagstiftning/Prop/Prop.xsd'" w:xpath="/ns0:dokumentvärden[1]/ns0:bilagor[1]/ns0:bilaga[4]/@bilagenummer" w:storeItemID="{068625C3-B546-44A5-B525-B7CC092E5AD6}"/>
                        <w:text/>
                      </w:sdtPr>
                      <w:sdtEndPr/>
                      <w:sdtContent>
                        <w:r w:rsidR="00967DEF">
                          <w:t>4</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290A1F" w14:textId="55B84EBE" w:rsidR="00244011" w:rsidRDefault="00244011" w:rsidP="00664D04">
    <w:pPr>
      <w:pStyle w:val="Brdtext"/>
    </w:pPr>
    <w:r>
      <w:rPr>
        <w:noProof/>
        <w:lang w:eastAsia="sv-SE"/>
      </w:rPr>
      <mc:AlternateContent>
        <mc:Choice Requires="wps">
          <w:drawing>
            <wp:anchor distT="0" distB="0" distL="0" distR="0" simplePos="0" relativeHeight="25165828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3F127E" w14:textId="2864B334" w:rsidR="00244011" w:rsidRDefault="00926630" w:rsidP="00664D04">
                          <w:pPr>
                            <w:pStyle w:val="Brdtext"/>
                            <w:jc w:val="left"/>
                          </w:pPr>
                          <w:sdt>
                            <w:sdtPr>
                              <w:alias w:val="NummerEtikett"/>
                              <w:tag w:val="NummerEtikett"/>
                              <w:id w:val="761955747"/>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520442098"/>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5E352E38" w14:textId="1BA63EFE" w:rsidR="00C7375F" w:rsidRPr="00C7375F" w:rsidRDefault="00926630" w:rsidP="00C7375F">
                          <w:pPr>
                            <w:pStyle w:val="Brdtext"/>
                          </w:pPr>
                          <w:sdt>
                            <w:sdtPr>
                              <w:alias w:val="BilageEtikett"/>
                              <w:tag w:val="BilageEtikett"/>
                              <w:id w:val="1920291150"/>
                              <w:lock w:val="sdtContentLocked"/>
                              <w:dataBinding w:prefixMappings="xmlns:ns0='http://rkdhs/mallar/lagstiftning/Prop/Prop.xsd'" w:xpath="/ns0:dokumentvärden[1]/ns0:bilagor[1]/ns0:bilaga[4]/@bilageetikett" w:storeItemID="{068625C3-B546-44A5-B525-B7CC092E5AD6}"/>
                              <w:text/>
                            </w:sdtPr>
                            <w:sdtEndPr/>
                            <w:sdtContent>
                              <w:r w:rsidR="00967DEF">
                                <w:t>Bilaga</w:t>
                              </w:r>
                            </w:sdtContent>
                          </w:sdt>
                          <w:r w:rsidR="00D32DA9">
                            <w:t xml:space="preserve"> </w:t>
                          </w:r>
                          <w:sdt>
                            <w:sdtPr>
                              <w:alias w:val="BilageNummer"/>
                              <w:tag w:val="BilageNummer"/>
                              <w:id w:val="-2096319522"/>
                              <w:lock w:val="sdtContentLocked"/>
                              <w:dataBinding w:prefixMappings="xmlns:ns0='http://rkdhs/mallar/lagstiftning/Prop/Prop.xsd'" w:xpath="/ns0:dokumentvärden[1]/ns0:bilagor[1]/ns0:bilaga[4]/@bilagenummer" w:storeItemID="{068625C3-B546-44A5-B525-B7CC092E5AD6}"/>
                              <w:text/>
                            </w:sdtPr>
                            <w:sdtEndPr/>
                            <w:sdtContent>
                              <w:r w:rsidR="00967DE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9" type="#_x0000_t202" style="position:absolute;left:0;text-align:left;margin-left:29.4pt;margin-top:34.85pt;width:89.85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2cDzjwIAAJMFAAAOAAAAZHJzL2Uyb0RvYy54bWysVEtPGzEQvlfqf7B8L5tNAy0RG5SCqCoh&#10;QIWKs+O1yaq2xx072U1/PWPv5lHKhaqX3bHn5fnmmzk776xha4WhAVfx8mjEmXIS6sY9VfzHw9WH&#10;z5yFKFwtDDhV8Y0K/Hz2/t1Z66dqDEswtUJGQVyYtr7iyxj9tCiCXCorwhF45UipAa2IdMSnokbR&#10;UnRrivFodFK0gLVHkCoEur3slXyW42utZLzVOqjITMXpbTF/MX8X6VvMzsT0CYVfNnJ4hviHV1jR&#10;OEq6C3UpomArbP4KZRuJEEDHIwm2AK0bqXINVE05elHN/VJ4lWshcILfwRT+X1h5s75D1tQVH59y&#10;5oSlHj2oLuKKChgneFofpmR178kudl+gozZv7wNdpqo7jTb9qR5GegJ6swOXgjGZnMpJSR3jTJKu&#10;HJen44x+sff2GOJXBZYloeJIzcuYivV1iPQSMt2apGQBTFNfNcbkQyKMujDI1oJabWJ+I3n8YWUc&#10;ayt+8vF4lAM7SO59ZONSGJUpM6RLlfcVZilujEo2xn1XmiDLhb6SW0ip3C5/tk5WmlK9xXGw37/q&#10;Lc59HeSRM4OLO2fbOMBcfZ6xPWT1zy1kurcnwA/qTmLsFl3mysmOGQuoN0QMhH6ygpdXDXXvWoR4&#10;J5BGiRpO6yHe0kcbIPRhkDhbAv5+7T7ZE8NJy1lLo1nx8GslUHFmvjni/mk5maRZzofJ8SciEsND&#10;zeJQ41b2AogSJS0iL7OY7KPZihrBPtIWmaespBJOUu6Kx614EfuFQVtIqvk8G9H0ehGv3b2XKXSC&#10;OXHzoXsU6AcCR6L+DWyHWExf8Li3TZ7Bz1eRuJhJnoDuUR0aQJOfuT9sqbRaDs/Zar9LZ8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DzZwPO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83F127E" w14:textId="2864B334" w:rsidR="00244011" w:rsidRDefault="00565E7D" w:rsidP="00664D04">
                    <w:pPr>
                      <w:pStyle w:val="Brdtext"/>
                      <w:jc w:val="left"/>
                    </w:pPr>
                    <w:sdt>
                      <w:sdtPr>
                        <w:alias w:val="NummerEtikett"/>
                        <w:tag w:val="NummerEtikett"/>
                        <w:id w:val="761955747"/>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520442098"/>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5E352E38" w14:textId="1BA63EFE" w:rsidR="00C7375F" w:rsidRPr="00C7375F" w:rsidRDefault="00565E7D" w:rsidP="00C7375F">
                    <w:pPr>
                      <w:pStyle w:val="Brdtext"/>
                    </w:pPr>
                    <w:sdt>
                      <w:sdtPr>
                        <w:alias w:val="BilageEtikett"/>
                        <w:tag w:val="BilageEtikett"/>
                        <w:id w:val="1920291150"/>
                        <w:lock w:val="sdtContentLocked"/>
                        <w:dataBinding w:prefixMappings="xmlns:ns0='http://rkdhs/mallar/lagstiftning/Prop/Prop.xsd'" w:xpath="/ns0:dokumentvärden[1]/ns0:bilagor[1]/ns0:bilaga[4]/@bilageetikett" w:storeItemID="{068625C3-B546-44A5-B525-B7CC092E5AD6}"/>
                        <w:text/>
                      </w:sdtPr>
                      <w:sdtEndPr/>
                      <w:sdtContent>
                        <w:r w:rsidR="00967DEF">
                          <w:t>Bilaga</w:t>
                        </w:r>
                      </w:sdtContent>
                    </w:sdt>
                    <w:r w:rsidR="00D32DA9">
                      <w:t xml:space="preserve"> </w:t>
                    </w:r>
                    <w:sdt>
                      <w:sdtPr>
                        <w:alias w:val="BilageNummer"/>
                        <w:tag w:val="BilageNummer"/>
                        <w:id w:val="-2096319522"/>
                        <w:lock w:val="sdtContentLocked"/>
                        <w:dataBinding w:prefixMappings="xmlns:ns0='http://rkdhs/mallar/lagstiftning/Prop/Prop.xsd'" w:xpath="/ns0:dokumentvärden[1]/ns0:bilagor[1]/ns0:bilaga[4]/@bilagenummer" w:storeItemID="{068625C3-B546-44A5-B525-B7CC092E5AD6}"/>
                        <w:text/>
                      </w:sdtPr>
                      <w:sdtEndPr/>
                      <w:sdtContent>
                        <w:r w:rsidR="00967DEF">
                          <w:t>4</w:t>
                        </w:r>
                      </w:sdtContent>
                    </w:sdt>
                  </w:p>
                </w:txbxContent>
              </v:textbox>
              <w10:wrap type="square" anchorx="page" anchory="page"/>
            </v:shape>
          </w:pict>
        </mc:Fallback>
      </mc:AlternateConten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9CEBEB" w14:textId="37410DB9" w:rsidR="00244011" w:rsidRDefault="00244011" w:rsidP="00EE1584">
    <w:pPr>
      <w:pStyle w:val="Brdtext"/>
    </w:pPr>
    <w:r>
      <w:rPr>
        <w:noProof/>
        <w:lang w:eastAsia="sv-SE"/>
      </w:rPr>
      <mc:AlternateContent>
        <mc:Choice Requires="wps">
          <w:drawing>
            <wp:anchor distT="0" distB="0" distL="0" distR="0" simplePos="0" relativeHeight="25165829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F8054C" w14:textId="19165D36" w:rsidR="00244011" w:rsidRDefault="00926630" w:rsidP="00A118D8">
                          <w:pPr>
                            <w:pStyle w:val="Brdtext"/>
                            <w:jc w:val="left"/>
                          </w:pPr>
                          <w:sdt>
                            <w:sdtPr>
                              <w:alias w:val="NummerEtikett"/>
                              <w:tag w:val="NummerEtikett"/>
                              <w:id w:val="2111781879"/>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687207920"/>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2A6CBE5F" w14:textId="397FD4EC" w:rsidR="00C7375F" w:rsidRPr="00C7375F" w:rsidRDefault="00926630" w:rsidP="00C7375F">
                          <w:pPr>
                            <w:pStyle w:val="Brdtext"/>
                          </w:pPr>
                          <w:sdt>
                            <w:sdtPr>
                              <w:alias w:val="BilageEtikett"/>
                              <w:tag w:val="BilageEtikett"/>
                              <w:id w:val="1369415620"/>
                              <w:lock w:val="sdtContentLocked"/>
                              <w:dataBinding w:prefixMappings="xmlns:ns0='http://rkdhs/mallar/lagstiftning/Prop/Prop.xsd'" w:xpath="/ns0:dokumentvärden[1]/ns0:bilagor[1]/ns0:bilaga[4]/@bilageetikett" w:storeItemID="{068625C3-B546-44A5-B525-B7CC092E5AD6}"/>
                              <w:text/>
                            </w:sdtPr>
                            <w:sdtEndPr/>
                            <w:sdtContent>
                              <w:r w:rsidR="00967DEF">
                                <w:t>Bilaga</w:t>
                              </w:r>
                            </w:sdtContent>
                          </w:sdt>
                          <w:r w:rsidR="00D32DA9">
                            <w:t xml:space="preserve"> </w:t>
                          </w:r>
                          <w:sdt>
                            <w:sdtPr>
                              <w:alias w:val="BilageNummer"/>
                              <w:tag w:val="BilageNummer"/>
                              <w:id w:val="-1864971995"/>
                              <w:lock w:val="sdtContentLocked"/>
                              <w:dataBinding w:prefixMappings="xmlns:ns0='http://rkdhs/mallar/lagstiftning/Prop/Prop.xsd'" w:xpath="/ns0:dokumentvärden[1]/ns0:bilagor[1]/ns0:bilaga[4]/@bilagenummer" w:storeItemID="{068625C3-B546-44A5-B525-B7CC092E5AD6}"/>
                              <w:text/>
                            </w:sdtPr>
                            <w:sdtEndPr/>
                            <w:sdtContent>
                              <w:r w:rsidR="00967DE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0" type="#_x0000_t202" style="position:absolute;left:0;text-align:left;margin-left:348.15pt;margin-top:35.45pt;width:89.85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ApfS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xsLWGxDD236yguPXDbp3w0K8&#10;Zx6jhIZjPcQ7fKSyQN8OEiVL63+9dp/swXBoKWkxmhUNP1fMC0rUVwPun5WTSZrlfJicfASRiD/U&#10;LA41ZqUvLShRYhE5nsVkH9VWlN7qJ2yRecoKFTMcuSsat+Jl7BcGthAX83k2wvQ6Fm/Mg+MpdII5&#10;cfOxe2LeDQSOoP6t3Q4xm77gcW+bPIObryK4mEmegO5RHRqAyc/cH7ZUWi2H52y136Wz3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1wKX0o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4DF8054C" w14:textId="19165D36" w:rsidR="00244011" w:rsidRDefault="00565E7D" w:rsidP="00A118D8">
                    <w:pPr>
                      <w:pStyle w:val="Brdtext"/>
                      <w:jc w:val="left"/>
                    </w:pPr>
                    <w:sdt>
                      <w:sdtPr>
                        <w:alias w:val="NummerEtikett"/>
                        <w:tag w:val="NummerEtikett"/>
                        <w:id w:val="2111781879"/>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687207920"/>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2A6CBE5F" w14:textId="397FD4EC" w:rsidR="00C7375F" w:rsidRPr="00C7375F" w:rsidRDefault="00565E7D" w:rsidP="00C7375F">
                    <w:pPr>
                      <w:pStyle w:val="Brdtext"/>
                    </w:pPr>
                    <w:sdt>
                      <w:sdtPr>
                        <w:alias w:val="BilageEtikett"/>
                        <w:tag w:val="BilageEtikett"/>
                        <w:id w:val="1369415620"/>
                        <w:lock w:val="sdtContentLocked"/>
                        <w:dataBinding w:prefixMappings="xmlns:ns0='http://rkdhs/mallar/lagstiftning/Prop/Prop.xsd'" w:xpath="/ns0:dokumentvärden[1]/ns0:bilagor[1]/ns0:bilaga[4]/@bilageetikett" w:storeItemID="{068625C3-B546-44A5-B525-B7CC092E5AD6}"/>
                        <w:text/>
                      </w:sdtPr>
                      <w:sdtEndPr/>
                      <w:sdtContent>
                        <w:r w:rsidR="00967DEF">
                          <w:t>Bilaga</w:t>
                        </w:r>
                      </w:sdtContent>
                    </w:sdt>
                    <w:r w:rsidR="00D32DA9">
                      <w:t xml:space="preserve"> </w:t>
                    </w:r>
                    <w:sdt>
                      <w:sdtPr>
                        <w:alias w:val="BilageNummer"/>
                        <w:tag w:val="BilageNummer"/>
                        <w:id w:val="-1864971995"/>
                        <w:lock w:val="sdtContentLocked"/>
                        <w:dataBinding w:prefixMappings="xmlns:ns0='http://rkdhs/mallar/lagstiftning/Prop/Prop.xsd'" w:xpath="/ns0:dokumentvärden[1]/ns0:bilagor[1]/ns0:bilaga[4]/@bilagenummer" w:storeItemID="{068625C3-B546-44A5-B525-B7CC092E5AD6}"/>
                        <w:text/>
                      </w:sdtPr>
                      <w:sdtEndPr/>
                      <w:sdtContent>
                        <w:r w:rsidR="00967DEF">
                          <w:t>4</w:t>
                        </w:r>
                      </w:sdtContent>
                    </w:sdt>
                  </w:p>
                </w:txbxContent>
              </v:textbox>
              <w10:wrap type="square" anchorx="page" anchory="page"/>
            </v:shape>
          </w:pict>
        </mc:Fallback>
      </mc:AlternateConten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F1143A" w14:textId="32CF5F23" w:rsidR="00244011" w:rsidRDefault="00244011" w:rsidP="00664D04">
    <w:pPr>
      <w:pStyle w:val="Brdtext"/>
    </w:pPr>
    <w:r>
      <w:rPr>
        <w:noProof/>
        <w:lang w:eastAsia="sv-SE"/>
      </w:rPr>
      <mc:AlternateContent>
        <mc:Choice Requires="wps">
          <w:drawing>
            <wp:anchor distT="0" distB="0" distL="0" distR="0" simplePos="0" relativeHeight="25165828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11747F" w14:textId="22A16FBE" w:rsidR="00244011" w:rsidRDefault="00926630" w:rsidP="00664D04">
                          <w:pPr>
                            <w:pStyle w:val="Brdtext"/>
                            <w:jc w:val="left"/>
                          </w:pPr>
                          <w:sdt>
                            <w:sdtPr>
                              <w:alias w:val="NummerEtikett"/>
                              <w:tag w:val="NummerEtikett"/>
                              <w:id w:val="1096670699"/>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82072972"/>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47F75640" w14:textId="1D8B07D9" w:rsidR="00C7375F" w:rsidRPr="00C7375F" w:rsidRDefault="00926630" w:rsidP="00C7375F">
                          <w:pPr>
                            <w:pStyle w:val="Brdtext"/>
                          </w:pPr>
                          <w:sdt>
                            <w:sdtPr>
                              <w:alias w:val="BilageEtikett"/>
                              <w:tag w:val="BilageEtikett"/>
                              <w:id w:val="-311943736"/>
                              <w:lock w:val="sdtContentLocked"/>
                              <w:dataBinding w:prefixMappings="xmlns:ns0='http://rkdhs/mallar/lagstiftning/Prop/Prop.xsd'" w:xpath="/ns0:dokumentvärden[1]/ns0:bilagor[1]/ns0:bilaga[5]/@bilageetikett" w:storeItemID="{068625C3-B546-44A5-B525-B7CC092E5AD6}"/>
                              <w:text/>
                            </w:sdtPr>
                            <w:sdtEndPr/>
                            <w:sdtContent>
                              <w:r w:rsidR="00967DEF">
                                <w:t>Bilaga</w:t>
                              </w:r>
                            </w:sdtContent>
                          </w:sdt>
                          <w:r w:rsidR="00D32DA9">
                            <w:t xml:space="preserve"> </w:t>
                          </w:r>
                          <w:sdt>
                            <w:sdtPr>
                              <w:alias w:val="BilageNummer"/>
                              <w:tag w:val="BilageNummer"/>
                              <w:id w:val="-1063486369"/>
                              <w:lock w:val="sdtContentLocked"/>
                              <w:dataBinding w:prefixMappings="xmlns:ns0='http://rkdhs/mallar/lagstiftning/Prop/Prop.xsd'" w:xpath="/ns0:dokumentvärden[1]/ns0:bilagor[1]/ns0:bilaga[5]/@bilagenummer" w:storeItemID="{068625C3-B546-44A5-B525-B7CC092E5AD6}"/>
                              <w:text/>
                            </w:sdtPr>
                            <w:sdtEndPr/>
                            <w:sdtContent>
                              <w:r w:rsidR="00967DEF">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4" type="#_x0000_t202" style="position:absolute;left:0;text-align:left;margin-left:29.4pt;margin-top:34.85pt;width:89.85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TXI3kAIAAJMFAAAOAAAAZHJzL2Uyb0RvYy54bWysVFFP2zAQfp+0/2D5faQpBUZFijoQ0yQE&#10;aGXi2XVsGs2xPdtt0v16PjtJ2zFemPaS2L7v7nzffeeLy7ZWZCOcr4wuaH40okRobspKPxf0x+PN&#10;p8+U+MB0yZTRoqBb4enl7OOHi8ZOxdisjCqFIwii/bSxBV2FYKdZ5vlK1MwfGSs0jNK4mgVs3XNW&#10;OtYgeq2y8Wh0mjXGldYZLrzH6XVnpLMUX0rBw72UXgSiCoq7hfR16buM32x2wabPjtlVxftrsH+4&#10;Rc0qjaS7UNcsMLJ21V+h6oo7440MR9zUmZGy4iLVgGry0atqFitmRaoF5Hi7o8n/v7D8bvPgSFUW&#10;9DinRLMaPXoUbXBrFDCO9DTWT4FaWOBC+8W0aPNw7nEYq26lq+Mf9RDYQfR2Ry6CER6d8kmOjlHC&#10;YcvH+fk4sZ/tva3z4aswNYmLgjo0L3HKNrc+4CaADpCYzBtVlTeVUmkTBSOulCMbhlarkO4Ijz9Q&#10;SpOmoKfHJ6MUWJvo3kVWOoYRSTJ9ulh5V2Faha0SEaP0dyFBWSr0jdyMc6F3+RM6oiRSvcexx+9v&#10;9R7nrg54pMxGh51zXWnjUvVpxvaUlT8HymSHB+EHdcdlaJdt0srp2aCApSm3EIYz3WR5y28qdO+W&#10;+fDAHEYJDcfzEO7xkcqAfdOvKFkZ9/ut84iHwmGlpMFoFtT/WjMnKFHfNLR/nk8mcZbTZnJyBiER&#10;d2hZHlr0ur4ykATkjdulZcQHNSylM/UTXpF5zAoT0xy5CxqG5VXoHgy8QlzM5wmE6bUs3OqF5TF0&#10;pDlq87F9Ys72Ag6Q/p0ZhphNX+m4w0ZPb+frAC0mkUeiO1b7BmDyk/b7Vyo+LYf7hNq/pbMX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vTXI3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811747F" w14:textId="22A16FBE" w:rsidR="00244011" w:rsidRDefault="00565E7D" w:rsidP="00664D04">
                    <w:pPr>
                      <w:pStyle w:val="Brdtext"/>
                      <w:jc w:val="left"/>
                    </w:pPr>
                    <w:sdt>
                      <w:sdtPr>
                        <w:alias w:val="NummerEtikett"/>
                        <w:tag w:val="NummerEtikett"/>
                        <w:id w:val="1096670699"/>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82072972"/>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47F75640" w14:textId="1D8B07D9" w:rsidR="00C7375F" w:rsidRPr="00C7375F" w:rsidRDefault="00565E7D" w:rsidP="00C7375F">
                    <w:pPr>
                      <w:pStyle w:val="Brdtext"/>
                    </w:pPr>
                    <w:sdt>
                      <w:sdtPr>
                        <w:alias w:val="BilageEtikett"/>
                        <w:tag w:val="BilageEtikett"/>
                        <w:id w:val="-311943736"/>
                        <w:lock w:val="sdtContentLocked"/>
                        <w:dataBinding w:prefixMappings="xmlns:ns0='http://rkdhs/mallar/lagstiftning/Prop/Prop.xsd'" w:xpath="/ns0:dokumentvärden[1]/ns0:bilagor[1]/ns0:bilaga[5]/@bilageetikett" w:storeItemID="{068625C3-B546-44A5-B525-B7CC092E5AD6}"/>
                        <w:text/>
                      </w:sdtPr>
                      <w:sdtEndPr/>
                      <w:sdtContent>
                        <w:r w:rsidR="00967DEF">
                          <w:t>Bilaga</w:t>
                        </w:r>
                      </w:sdtContent>
                    </w:sdt>
                    <w:r w:rsidR="00D32DA9">
                      <w:t xml:space="preserve"> </w:t>
                    </w:r>
                    <w:sdt>
                      <w:sdtPr>
                        <w:alias w:val="BilageNummer"/>
                        <w:tag w:val="BilageNummer"/>
                        <w:id w:val="-1063486369"/>
                        <w:lock w:val="sdtContentLocked"/>
                        <w:dataBinding w:prefixMappings="xmlns:ns0='http://rkdhs/mallar/lagstiftning/Prop/Prop.xsd'" w:xpath="/ns0:dokumentvärden[1]/ns0:bilagor[1]/ns0:bilaga[5]/@bilagenummer" w:storeItemID="{068625C3-B546-44A5-B525-B7CC092E5AD6}"/>
                        <w:text/>
                      </w:sdtPr>
                      <w:sdtEndPr/>
                      <w:sdtContent>
                        <w:r w:rsidR="00967DEF">
                          <w:t>5</w:t>
                        </w:r>
                      </w:sdtContent>
                    </w:sdt>
                  </w:p>
                </w:txbxContent>
              </v:textbox>
              <w10:wrap type="square" anchorx="page" anchory="page"/>
            </v:shape>
          </w:pict>
        </mc:Fallback>
      </mc:AlternateConten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DDD5CF" w14:textId="77777777" w:rsidR="00244011" w:rsidRDefault="00244011" w:rsidP="00EE1584">
    <w:pPr>
      <w:pStyle w:val="Brdtext"/>
    </w:pPr>
    <w:r>
      <w:rPr>
        <w:noProof/>
        <w:lang w:eastAsia="sv-SE"/>
      </w:rPr>
      <mc:AlternateContent>
        <mc:Choice Requires="wps">
          <w:drawing>
            <wp:anchor distT="0" distB="0" distL="0" distR="0" simplePos="0" relativeHeight="25165829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675994" w14:textId="495B2020" w:rsidR="00244011" w:rsidRDefault="00926630" w:rsidP="00A118D8">
                          <w:pPr>
                            <w:pStyle w:val="Brdtext"/>
                            <w:jc w:val="left"/>
                          </w:pPr>
                          <w:sdt>
                            <w:sdtPr>
                              <w:alias w:val="NummerEtikett"/>
                              <w:tag w:val="NummerEtikett"/>
                              <w:id w:val="-1681352485"/>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851062319"/>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41ADE08A" w14:textId="674239C7" w:rsidR="00C7375F" w:rsidRPr="00C7375F" w:rsidRDefault="00926630" w:rsidP="00C7375F">
                          <w:pPr>
                            <w:pStyle w:val="Brdtext"/>
                          </w:pPr>
                          <w:sdt>
                            <w:sdtPr>
                              <w:alias w:val="BilageEtikett"/>
                              <w:tag w:val="BilageEtikett"/>
                              <w:id w:val="-1927871711"/>
                              <w:lock w:val="sdtContentLocked"/>
                              <w:dataBinding w:prefixMappings="xmlns:ns0='http://rkdhs/mallar/lagstiftning/Prop/Prop.xsd'" w:xpath="/ns0:dokumentvärden[1]/ns0:bilagor[1]/ns0:bilaga[5]/@bilageetikett" w:storeItemID="{068625C3-B546-44A5-B525-B7CC092E5AD6}"/>
                              <w:text/>
                            </w:sdtPr>
                            <w:sdtEndPr/>
                            <w:sdtContent>
                              <w:r w:rsidR="00CD566C">
                                <w:t>Bilaga</w:t>
                              </w:r>
                            </w:sdtContent>
                          </w:sdt>
                          <w:r w:rsidR="00D32DA9">
                            <w:t xml:space="preserve"> </w:t>
                          </w:r>
                          <w:sdt>
                            <w:sdtPr>
                              <w:alias w:val="BilageNummer"/>
                              <w:tag w:val="BilageNummer"/>
                              <w:id w:val="1695262594"/>
                              <w:lock w:val="sdtContentLocked"/>
                              <w:dataBinding w:prefixMappings="xmlns:ns0='http://rkdhs/mallar/lagstiftning/Prop/Prop.xsd'" w:xpath="/ns0:dokumentvärden[1]/ns0:bilagor[1]/ns0:bilaga[5]/@bilagenummer" w:storeItemID="{068625C3-B546-44A5-B525-B7CC092E5AD6}"/>
                              <w:text/>
                            </w:sdtPr>
                            <w:sdtEndPr/>
                            <w:sdtContent>
                              <w:r w:rsidR="00CD566C">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5" type="#_x0000_t202" style="position:absolute;left:0;text-align:left;margin-left:348.15pt;margin-top:35.45pt;width:89.85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vd+YkAIAAJMFAAAOAAAAZHJzL2Uyb0RvYy54bWysVFFP2zAQfp+0/2D5faQphU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oL&#10;egx6NKvRo0fRBrdGAceRnsb6KVALC1xov5gWbR7OPQ5j1a10dfyjHgI7Im135CIY4dEpn+ToGCUc&#10;tnycn48T+9ne2zofvgpTk7goqEPzEqdsc+sDbgLoAInJvFFVeVMplTZRMOJKObJhaLUK6Y7w+AOl&#10;NGkKenp8MkqBtYnuXWSlYxiRJNOni5V3FaZV2CoRMUp/FxKUpULfyM04F3qXP6EjSiLVexx7/P5W&#10;73Hu6oBHymx02DnXlTYuVZ/e2J6y8udAmezwIPyg7rgM7bJNWjk9GxSwNOUWwnCme1ne8psK3btl&#10;Pjwwh6eEhmM8hHt8pDJg3/QrSlbG/X7rPOKhcFgpafA0C+p/rZkTlKhvGto/zycThA1pMzn5DCER&#10;d2hZHlr0ur4ykESOQWR5WkZ8UMNSOlM/YYrMY1aYmObIXdAwLK9CNzAwhbiYzxMIr9eycKsXlsfQ&#10;keaozcf2iTnbCzhA+ndmeMRs+krHHTZ6ejtfB2gxiTwS3bHaNwAvP2m/n1JxtBzuE2o/S2cv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4vd+Y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E675994" w14:textId="495B2020" w:rsidR="00244011" w:rsidRDefault="00565E7D" w:rsidP="00A118D8">
                    <w:pPr>
                      <w:pStyle w:val="Brdtext"/>
                      <w:jc w:val="left"/>
                    </w:pPr>
                    <w:sdt>
                      <w:sdtPr>
                        <w:alias w:val="NummerEtikett"/>
                        <w:tag w:val="NummerEtikett"/>
                        <w:id w:val="-1681352485"/>
                        <w:lock w:val="sdtContentLocked"/>
                        <w:dataBinding w:prefixMappings="xmlns:ns0='http://rkdhs/mallar/lagstiftning/Prop/Prop.xsd'" w:xpath="/ns0:dokumentvärden[1]/ns0:dokumentnummer[1]/@etikett" w:storeItemID="{068625C3-B546-44A5-B525-B7CC092E5AD6}"/>
                        <w:text/>
                      </w:sdtPr>
                      <w:sdtEndPr/>
                      <w:sdtContent>
                        <w:r w:rsidR="00967DEF">
                          <w:t>Prop.</w:t>
                        </w:r>
                      </w:sdtContent>
                    </w:sdt>
                    <w:r w:rsidR="00244011">
                      <w:t xml:space="preserve"> </w:t>
                    </w:r>
                    <w:sdt>
                      <w:sdtPr>
                        <w:alias w:val="Nummer"/>
                        <w:tag w:val="Nummer"/>
                        <w:id w:val="1851062319"/>
                        <w:lock w:val="sdtContentLocked"/>
                        <w:dataBinding w:prefixMappings="xmlns:ns0='http://rkdhs/mallar/lagstiftning/Prop/Prop.xsd'" w:xpath="/ns0:dokumentvärden[1]/ns0:dokumentnummer[1]" w:storeItemID="{068625C3-B546-44A5-B525-B7CC092E5AD6}"/>
                        <w:text/>
                      </w:sdtPr>
                      <w:sdtEndPr/>
                      <w:sdtContent>
                        <w:r w:rsidR="00014691">
                          <w:t>2021/22:277</w:t>
                        </w:r>
                      </w:sdtContent>
                    </w:sdt>
                  </w:p>
                  <w:p w14:paraId="41ADE08A" w14:textId="674239C7" w:rsidR="00C7375F" w:rsidRPr="00C7375F" w:rsidRDefault="00565E7D" w:rsidP="00C7375F">
                    <w:pPr>
                      <w:pStyle w:val="Brdtext"/>
                    </w:pPr>
                    <w:sdt>
                      <w:sdtPr>
                        <w:alias w:val="BilageEtikett"/>
                        <w:tag w:val="BilageEtikett"/>
                        <w:id w:val="-1927871711"/>
                        <w:lock w:val="sdtContentLocked"/>
                        <w:dataBinding w:prefixMappings="xmlns:ns0='http://rkdhs/mallar/lagstiftning/Prop/Prop.xsd'" w:xpath="/ns0:dokumentvärden[1]/ns0:bilagor[1]/ns0:bilaga[5]/@bilageetikett" w:storeItemID="{068625C3-B546-44A5-B525-B7CC092E5AD6}"/>
                        <w:text/>
                      </w:sdtPr>
                      <w:sdtEndPr/>
                      <w:sdtContent>
                        <w:r w:rsidR="00CD566C">
                          <w:t>Bilaga</w:t>
                        </w:r>
                      </w:sdtContent>
                    </w:sdt>
                    <w:r w:rsidR="00D32DA9">
                      <w:t xml:space="preserve"> </w:t>
                    </w:r>
                    <w:sdt>
                      <w:sdtPr>
                        <w:alias w:val="BilageNummer"/>
                        <w:tag w:val="BilageNummer"/>
                        <w:id w:val="1695262594"/>
                        <w:lock w:val="sdtContentLocked"/>
                        <w:dataBinding w:prefixMappings="xmlns:ns0='http://rkdhs/mallar/lagstiftning/Prop/Prop.xsd'" w:xpath="/ns0:dokumentvärden[1]/ns0:bilagor[1]/ns0:bilaga[5]/@bilagenummer" w:storeItemID="{068625C3-B546-44A5-B525-B7CC092E5AD6}"/>
                        <w:text/>
                      </w:sdtPr>
                      <w:sdtEndPr/>
                      <w:sdtContent>
                        <w:r w:rsidR="00CD566C">
                          <w:t>5</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D6BE13" w14:textId="77777777" w:rsidR="00244011" w:rsidRDefault="00244011" w:rsidP="00EE1584">
    <w:pPr>
      <w:pStyle w:val="Brdtext"/>
    </w:pP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07317E" w14:textId="77777777" w:rsidR="00244011" w:rsidRDefault="00244011" w:rsidP="00664D04">
    <w:pPr>
      <w:pStyle w:val="Brdtext"/>
    </w:pPr>
    <w:r>
      <w:rPr>
        <w:noProof/>
        <w:lang w:eastAsia="sv-SE"/>
      </w:rPr>
      <mc:AlternateContent>
        <mc:Choice Requires="wps">
          <w:drawing>
            <wp:anchor distT="0" distB="0" distL="0" distR="0" simplePos="0" relativeHeight="251658313" behindDoc="0" locked="0" layoutInCell="1" allowOverlap="0" wp14:anchorId="1E4AF79B" wp14:editId="3D09C482">
              <wp:simplePos x="0" y="0"/>
              <wp:positionH relativeFrom="page">
                <wp:posOffset>373380</wp:posOffset>
              </wp:positionH>
              <wp:positionV relativeFrom="page">
                <wp:posOffset>451485</wp:posOffset>
              </wp:positionV>
              <wp:extent cx="1141200" cy="121920"/>
              <wp:effectExtent l="0" t="0" r="1905" b="3810"/>
              <wp:wrapSquare wrapText="bothSides"/>
              <wp:docPr id="7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9D7E5D" w14:textId="77777777" w:rsidR="00244011" w:rsidRPr="00756E21" w:rsidRDefault="00926630" w:rsidP="00664D04">
                          <w:pPr>
                            <w:pStyle w:val="Brdtext"/>
                            <w:jc w:val="left"/>
                          </w:pPr>
                          <w:sdt>
                            <w:sdtPr>
                              <w:alias w:val="NummerEtikett"/>
                              <w:tag w:val="NummerEtikett"/>
                              <w:id w:val="1828399964"/>
                              <w:lock w:val="contentLocked"/>
                              <w:dataBinding w:prefixMappings="xmlns:ns0='http://rkdhs/mallar/lagstiftning/Prop/Prop.xsd'" w:xpath="/ns0:dokumentvärden[1]/ns0:dokumentnummer[1]/@etikett" w:storeItemID="{068625C3-B546-44A5-B525-B7CC092E5AD6}"/>
                              <w:text/>
                            </w:sdtPr>
                            <w:sdtEndPr/>
                            <w:sdtContent>
                              <w:r w:rsidR="00E42738">
                                <w:t>Prop.</w:t>
                              </w:r>
                            </w:sdtContent>
                          </w:sdt>
                          <w:r w:rsidR="00244011">
                            <w:t xml:space="preserve"> </w:t>
                          </w:r>
                          <w:sdt>
                            <w:sdtPr>
                              <w:alias w:val="Nummer"/>
                              <w:tag w:val="Nummer"/>
                              <w:id w:val="-1227228271"/>
                              <w:lock w:val="contentLocked"/>
                              <w:dataBinding w:prefixMappings="xmlns:ns0='http://rkdhs/mallar/lagstiftning/Prop/Prop.xsd'" w:xpath="/ns0:dokumentvärden[1]/ns0:dokumentnummer[1]" w:storeItemID="{068625C3-B546-44A5-B525-B7CC092E5AD6}"/>
                              <w:text/>
                            </w:sdtPr>
                            <w:sdtEndPr/>
                            <w:sdtContent>
                              <w:r w:rsidR="00E42738">
                                <w:t>2021/22:277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E4AF79B" id="_x0000_t202" coordsize="21600,21600" o:spt="202" path="m,l,21600r21600,l21600,xe">
              <v:stroke joinstyle="miter"/>
              <v:path gradientshapeok="t" o:connecttype="rect"/>
            </v:shapetype>
            <v:shape id="_x0000_s1098" type="#_x0000_t202" style="position:absolute;left:0;text-align:left;margin-left:29.4pt;margin-top:35.55pt;width:89.85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FOO3jgIAAJMFAAAOAAAAZHJzL2Uyb0RvYy54bWysVEtPGzEQvlfqf7B8L5tNA5SIDUpBVJUQ&#10;oELF2fHaZFXb49qT7Ka/vmPv5lHKhaqX3bHn5fnmmzm/6KxhaxViA67i5dGIM+Uk1I17rvj3x+sP&#10;nziLKFwtDDhV8Y2K/GL2/t1566dqDEswtQqMgrg4bX3Fl4h+WhRRLpUV8Qi8cqTUEKxAOobnog6i&#10;pejWFOPR6KRoIdQ+gFQx0u1Vr+SzHF9rJfFO66iQmYrT2zB/Q/4u0reYnYvpcxB+2cjhGeIfXmFF&#10;4yjpLtSVQMFWofkrlG1kgAgajyTYArRupMo1UDXl6EU1D0vhVa6FwIl+B1P8f2Hl7fo+sKau+OkJ&#10;Z05Y6tGj6jCsqIBxgqf1cUpWD57ssPsMHbV5ex/pMlXd6WDTn+phpCegNztwKRiTyamclNQxziTp&#10;ynF5Ns7oF3tvHyJ+UWBZEioeqHkZU7G+iUgvIdOtSUoWwTT1dWNMPiTCqEsT2FpQqw3mN5LHH1bG&#10;sbbiJx+PRzmwg+TeRzYuhVGZMkO6VHlfYZZwY1SyMe6b0gRZLvSV3EJK5Xb5s3Wy0pTqLY6D/f5V&#10;b3Hu6yCPnBkc7pxt4yDk6vOM7SGrf2wh0709AX5QdxKxW3Q9V3YMWEC9IWIE6CcrenndUPduRMR7&#10;EWiUqOG0HvCOPtoAoQ+DxNkSwq/X7pM9MZy0nLU0mhWPP1ciKM7MV0fcPysnkzTL+TA5PiUisXCo&#10;WRxq3MpeAlGipEXkZRaTPZqtqAPYJ9oi85SVVMJJyl1x3IqX2C8M2kJSzefZiKbXC7xxD16m0Anm&#10;xM3H7kkEPxAYifq3sB1iMX3B4942eUY/XyFxMZM8Ad2jOjSAJj9zf9hSabUcnrPVfpfOfgM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thTjt4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59D7E5D" w14:textId="77777777" w:rsidR="00244011" w:rsidRPr="00756E21" w:rsidRDefault="00565E7D" w:rsidP="00664D04">
                    <w:pPr>
                      <w:pStyle w:val="Brdtext"/>
                      <w:jc w:val="left"/>
                    </w:pPr>
                    <w:sdt>
                      <w:sdtPr>
                        <w:alias w:val="NummerEtikett"/>
                        <w:tag w:val="NummerEtikett"/>
                        <w:id w:val="1828399964"/>
                        <w:lock w:val="contentLocked"/>
                        <w:dataBinding w:prefixMappings="xmlns:ns0='http://rkdhs/mallar/lagstiftning/Prop/Prop.xsd'" w:xpath="/ns0:dokumentvärden[1]/ns0:dokumentnummer[1]/@etikett" w:storeItemID="{068625C3-B546-44A5-B525-B7CC092E5AD6}"/>
                        <w:text/>
                      </w:sdtPr>
                      <w:sdtEndPr/>
                      <w:sdtContent>
                        <w:r w:rsidR="00E42738">
                          <w:t>Prop.</w:t>
                        </w:r>
                      </w:sdtContent>
                    </w:sdt>
                    <w:r w:rsidR="00244011">
                      <w:t xml:space="preserve"> </w:t>
                    </w:r>
                    <w:sdt>
                      <w:sdtPr>
                        <w:alias w:val="Nummer"/>
                        <w:tag w:val="Nummer"/>
                        <w:id w:val="-1227228271"/>
                        <w:lock w:val="contentLocked"/>
                        <w:dataBinding w:prefixMappings="xmlns:ns0='http://rkdhs/mallar/lagstiftning/Prop/Prop.xsd'" w:xpath="/ns0:dokumentvärden[1]/ns0:dokumentnummer[1]" w:storeItemID="{068625C3-B546-44A5-B525-B7CC092E5AD6}"/>
                        <w:text/>
                      </w:sdtPr>
                      <w:sdtEndPr/>
                      <w:sdtContent>
                        <w:r w:rsidR="00E42738">
                          <w:t>2021/22:277</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AD7E52" w14:textId="77777777" w:rsidR="00244011" w:rsidRDefault="00244011" w:rsidP="00EE1584">
    <w:pPr>
      <w:pStyle w:val="Brdtext"/>
    </w:pPr>
    <w:r>
      <w:rPr>
        <w:noProof/>
        <w:lang w:eastAsia="sv-SE"/>
      </w:rPr>
      <mc:AlternateContent>
        <mc:Choice Requires="wps">
          <w:drawing>
            <wp:anchor distT="0" distB="0" distL="0" distR="0" simplePos="0" relativeHeight="251658314" behindDoc="0" locked="0" layoutInCell="1" allowOverlap="0" wp14:anchorId="3AC488D7" wp14:editId="20C2833D">
              <wp:simplePos x="0" y="0"/>
              <wp:positionH relativeFrom="page">
                <wp:posOffset>4419600</wp:posOffset>
              </wp:positionH>
              <wp:positionV relativeFrom="page">
                <wp:posOffset>457200</wp:posOffset>
              </wp:positionV>
              <wp:extent cx="1141200" cy="121920"/>
              <wp:effectExtent l="0" t="0" r="1905" b="3810"/>
              <wp:wrapSquare wrapText="bothSides"/>
              <wp:docPr id="7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058954" w14:textId="77777777" w:rsidR="00244011" w:rsidRPr="00756E21" w:rsidRDefault="00926630" w:rsidP="00A118D8">
                          <w:pPr>
                            <w:pStyle w:val="Brdtext"/>
                            <w:jc w:val="left"/>
                          </w:pPr>
                          <w:sdt>
                            <w:sdtPr>
                              <w:alias w:val="NummerEtikett"/>
                              <w:tag w:val="NummerEtikett"/>
                              <w:id w:val="290797359"/>
                              <w:lock w:val="sdtContentLocked"/>
                              <w:dataBinding w:prefixMappings="xmlns:ns0='http://rkdhs/mallar/lagstiftning/Prop/Prop.xsd'" w:xpath="/ns0:dokumentvärden[1]/ns0:dokumentnummer[1]/@etikett" w:storeItemID="{068625C3-B546-44A5-B525-B7CC092E5AD6}"/>
                              <w:text/>
                            </w:sdtPr>
                            <w:sdtEndPr/>
                            <w:sdtContent>
                              <w:r w:rsidR="00E42738">
                                <w:t>Prop.</w:t>
                              </w:r>
                            </w:sdtContent>
                          </w:sdt>
                          <w:r w:rsidR="00244011">
                            <w:t xml:space="preserve"> </w:t>
                          </w:r>
                          <w:sdt>
                            <w:sdtPr>
                              <w:alias w:val="Nummer"/>
                              <w:tag w:val="Nummer"/>
                              <w:id w:val="1655566340"/>
                              <w:lock w:val="sdtContentLocked"/>
                              <w:dataBinding w:prefixMappings="xmlns:ns0='http://rkdhs/mallar/lagstiftning/Prop/Prop.xsd'" w:xpath="/ns0:dokumentvärden[1]/ns0:dokumentnummer[1]" w:storeItemID="{068625C3-B546-44A5-B525-B7CC092E5AD6}"/>
                              <w:text/>
                            </w:sdtPr>
                            <w:sdtEndPr/>
                            <w:sdtContent>
                              <w:r w:rsidR="00E42738">
                                <w:t>2021/22:277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AC488D7" id="_x0000_t202" coordsize="21600,21600" o:spt="202" path="m,l,21600r21600,l21600,xe">
              <v:stroke joinstyle="miter"/>
              <v:path gradientshapeok="t" o:connecttype="rect"/>
            </v:shapetype>
            <v:shape id="_x0000_s1099" type="#_x0000_t202" style="position:absolute;left:0;text-align:left;margin-left:348pt;margin-top:36pt;width:89.85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rVrnjwIAAJMFAAAOAAAAZHJzL2Uyb0RvYy54bWysVN9v2jAQfp+0/8Hy+wihtKyooWKtmCah&#10;thqd+mwcu0SzfZ5tSNhf37OTAOv60mkvydn3y/fdd3d13WhFdsL5CkxB88GQEmE4lJV5LuiPx8Wn&#10;z5T4wEzJFBhR0L3w9Hr28cNVbadiBBtQpXAEgxg/rW1BNyHYaZZ5vhGa+QFYYVApwWkW8Oies9Kx&#10;GqNrlY2Gw4usBldaB1x4j7e3rZLOUnwpBQ/3UnoRiCoovi2kr0vfdfxmsys2fXbMbirePYP9wys0&#10;qwwmPYS6ZYGRrav+CqUr7sCDDAMOOgMpKy5SDVhNPnxVzWrDrEi1IDjeHmDy/y8sv9s9OFKVBZ1M&#10;KDFMY48eRRPcFgs4i/DU1k/RamXRLjRfoME29/ceL2PVjXQ6/rEegnoEen8AF4MRHp3ycY4do4Sj&#10;Lh/ll6OEfnb0ts6HrwI0iUJBHTYvYcp2Sx/wJWjam8RkHlRVLiql0iESRtwoR3YMW61CeiN6/GGl&#10;DKkLenF2PkyBDUT3NrIyMYxIlOnSxcrbCpMU9kpEG2W+C4mQpULfyM04F+aQP1lHK4mp3uPY2R9f&#10;9R7ntg70SJnBhIOzrgy4VH2asSNk5c8eMtnaI+AndUcxNOum5cqoZ8Aayj0Sw0E7Wd7yRYXdWzIf&#10;HpjDUcKG43oI9/iRChB96CRKNuB+v3Uf7ZHhqKWkxtEsqP+1ZU5Qor4Z5P5lPh7HWU6H8fkEiUTc&#10;qWZ9qjFbfQNIiRwXkeVJjPZB9aJ0oJ9wi8xjVlQxwzF3QUMv3oR2YeAW4mI+T0Y4vZaFpVlZHkNH&#10;mCM3H5sn5mxH4IDUv4N+iNn0FY9b2+jp7XwbkIuJ5BHoFtWuATj5ifvdloqr5fScrI67dPYC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DirVrn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76058954" w14:textId="77777777" w:rsidR="00244011" w:rsidRPr="00756E21" w:rsidRDefault="00565E7D" w:rsidP="00A118D8">
                    <w:pPr>
                      <w:pStyle w:val="Brdtext"/>
                      <w:jc w:val="left"/>
                    </w:pPr>
                    <w:sdt>
                      <w:sdtPr>
                        <w:alias w:val="NummerEtikett"/>
                        <w:tag w:val="NummerEtikett"/>
                        <w:id w:val="290797359"/>
                        <w:lock w:val="sdtContentLocked"/>
                        <w:dataBinding w:prefixMappings="xmlns:ns0='http://rkdhs/mallar/lagstiftning/Prop/Prop.xsd'" w:xpath="/ns0:dokumentvärden[1]/ns0:dokumentnummer[1]/@etikett" w:storeItemID="{068625C3-B546-44A5-B525-B7CC092E5AD6}"/>
                        <w:text/>
                      </w:sdtPr>
                      <w:sdtEndPr/>
                      <w:sdtContent>
                        <w:r w:rsidR="00E42738">
                          <w:t>Prop.</w:t>
                        </w:r>
                      </w:sdtContent>
                    </w:sdt>
                    <w:r w:rsidR="00244011">
                      <w:t xml:space="preserve"> </w:t>
                    </w:r>
                    <w:sdt>
                      <w:sdtPr>
                        <w:alias w:val="Nummer"/>
                        <w:tag w:val="Nummer"/>
                        <w:id w:val="1655566340"/>
                        <w:lock w:val="sdtContentLocked"/>
                        <w:dataBinding w:prefixMappings="xmlns:ns0='http://rkdhs/mallar/lagstiftning/Prop/Prop.xsd'" w:xpath="/ns0:dokumentvärden[1]/ns0:dokumentnummer[1]" w:storeItemID="{068625C3-B546-44A5-B525-B7CC092E5AD6}"/>
                        <w:text/>
                      </w:sdtPr>
                      <w:sdtEndPr/>
                      <w:sdtContent>
                        <w:r w:rsidR="00E42738">
                          <w:t>2021/22:277</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2E68CE"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56"/>
  <w:mirrorMargins/>
  <w:attachedTemplate r:id="rId1"/>
  <w:defaultTabStop w:val="1304"/>
  <w:hyphenationZone w:val="425"/>
  <w:evenAndOddHeaders/>
  <w:characterSpacingControl w:val="doNotCompress"/>
  <w:hdrShapeDefaults>
    <o:shapedefaults v:ext="edit" spidmax="552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81F33"/>
    <w:rsid w:val="000023F8"/>
    <w:rsid w:val="000070E2"/>
    <w:rsid w:val="0000783D"/>
    <w:rsid w:val="000106C3"/>
    <w:rsid w:val="000127FF"/>
    <w:rsid w:val="00012B15"/>
    <w:rsid w:val="000140A3"/>
    <w:rsid w:val="00014691"/>
    <w:rsid w:val="000163C7"/>
    <w:rsid w:val="000211BF"/>
    <w:rsid w:val="00024D3B"/>
    <w:rsid w:val="00025171"/>
    <w:rsid w:val="000276E3"/>
    <w:rsid w:val="00032E6D"/>
    <w:rsid w:val="00040A0F"/>
    <w:rsid w:val="00043AB1"/>
    <w:rsid w:val="00046417"/>
    <w:rsid w:val="00047664"/>
    <w:rsid w:val="00051B6E"/>
    <w:rsid w:val="0005267D"/>
    <w:rsid w:val="00055486"/>
    <w:rsid w:val="00056E74"/>
    <w:rsid w:val="00061989"/>
    <w:rsid w:val="000621CF"/>
    <w:rsid w:val="0006229C"/>
    <w:rsid w:val="000631A9"/>
    <w:rsid w:val="00067524"/>
    <w:rsid w:val="00070DFE"/>
    <w:rsid w:val="000713F3"/>
    <w:rsid w:val="00072689"/>
    <w:rsid w:val="00073CAC"/>
    <w:rsid w:val="00075F2D"/>
    <w:rsid w:val="000761F8"/>
    <w:rsid w:val="00080747"/>
    <w:rsid w:val="0008203A"/>
    <w:rsid w:val="00084C12"/>
    <w:rsid w:val="00085ABB"/>
    <w:rsid w:val="00085AEF"/>
    <w:rsid w:val="00085EFF"/>
    <w:rsid w:val="000879B3"/>
    <w:rsid w:val="0009544E"/>
    <w:rsid w:val="00096CFD"/>
    <w:rsid w:val="000978DE"/>
    <w:rsid w:val="000A1209"/>
    <w:rsid w:val="000A3EEB"/>
    <w:rsid w:val="000A40DD"/>
    <w:rsid w:val="000A6489"/>
    <w:rsid w:val="000A66BE"/>
    <w:rsid w:val="000A6F2D"/>
    <w:rsid w:val="000A7047"/>
    <w:rsid w:val="000B3DDA"/>
    <w:rsid w:val="000B64AB"/>
    <w:rsid w:val="000B7DEE"/>
    <w:rsid w:val="000C0142"/>
    <w:rsid w:val="000C0772"/>
    <w:rsid w:val="000C5CDD"/>
    <w:rsid w:val="000C7233"/>
    <w:rsid w:val="000E67B7"/>
    <w:rsid w:val="000E6A30"/>
    <w:rsid w:val="000E6F5D"/>
    <w:rsid w:val="000E7DA9"/>
    <w:rsid w:val="000F4D13"/>
    <w:rsid w:val="000F4DD6"/>
    <w:rsid w:val="000F73EB"/>
    <w:rsid w:val="001028C5"/>
    <w:rsid w:val="001062C5"/>
    <w:rsid w:val="00107129"/>
    <w:rsid w:val="00110C85"/>
    <w:rsid w:val="00113CC6"/>
    <w:rsid w:val="00115516"/>
    <w:rsid w:val="00116299"/>
    <w:rsid w:val="001166EB"/>
    <w:rsid w:val="0012094D"/>
    <w:rsid w:val="00122565"/>
    <w:rsid w:val="0012360F"/>
    <w:rsid w:val="00125F18"/>
    <w:rsid w:val="00127836"/>
    <w:rsid w:val="00131972"/>
    <w:rsid w:val="00131E77"/>
    <w:rsid w:val="0013464D"/>
    <w:rsid w:val="00135343"/>
    <w:rsid w:val="00141C57"/>
    <w:rsid w:val="00144361"/>
    <w:rsid w:val="001456A0"/>
    <w:rsid w:val="00152749"/>
    <w:rsid w:val="00152BB9"/>
    <w:rsid w:val="001531B4"/>
    <w:rsid w:val="001538AB"/>
    <w:rsid w:val="0015502E"/>
    <w:rsid w:val="00155500"/>
    <w:rsid w:val="00157EF7"/>
    <w:rsid w:val="00160E05"/>
    <w:rsid w:val="00162BB7"/>
    <w:rsid w:val="001636E2"/>
    <w:rsid w:val="00163D57"/>
    <w:rsid w:val="00166139"/>
    <w:rsid w:val="00167106"/>
    <w:rsid w:val="001736CB"/>
    <w:rsid w:val="00174E46"/>
    <w:rsid w:val="00175A45"/>
    <w:rsid w:val="00176E54"/>
    <w:rsid w:val="00181DAB"/>
    <w:rsid w:val="00184BDC"/>
    <w:rsid w:val="00185AD6"/>
    <w:rsid w:val="00187EA3"/>
    <w:rsid w:val="0019074D"/>
    <w:rsid w:val="00191DF8"/>
    <w:rsid w:val="00194C95"/>
    <w:rsid w:val="00195571"/>
    <w:rsid w:val="001958FF"/>
    <w:rsid w:val="001A0FB9"/>
    <w:rsid w:val="001A1846"/>
    <w:rsid w:val="001A1D82"/>
    <w:rsid w:val="001A465E"/>
    <w:rsid w:val="001A4767"/>
    <w:rsid w:val="001A5048"/>
    <w:rsid w:val="001A6FAB"/>
    <w:rsid w:val="001B24FA"/>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16226"/>
    <w:rsid w:val="00233E31"/>
    <w:rsid w:val="00235765"/>
    <w:rsid w:val="002367E5"/>
    <w:rsid w:val="002405D8"/>
    <w:rsid w:val="00244011"/>
    <w:rsid w:val="002479AB"/>
    <w:rsid w:val="002522C8"/>
    <w:rsid w:val="00252C4D"/>
    <w:rsid w:val="002603EF"/>
    <w:rsid w:val="00263274"/>
    <w:rsid w:val="00263817"/>
    <w:rsid w:val="002675C4"/>
    <w:rsid w:val="00277353"/>
    <w:rsid w:val="0028089D"/>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176B"/>
    <w:rsid w:val="002E219E"/>
    <w:rsid w:val="002E57AD"/>
    <w:rsid w:val="002E5F6A"/>
    <w:rsid w:val="002E60D4"/>
    <w:rsid w:val="002F073E"/>
    <w:rsid w:val="002F434A"/>
    <w:rsid w:val="002F4A14"/>
    <w:rsid w:val="002F4DD9"/>
    <w:rsid w:val="00306A11"/>
    <w:rsid w:val="0031012B"/>
    <w:rsid w:val="00312E5A"/>
    <w:rsid w:val="00317CC4"/>
    <w:rsid w:val="00320896"/>
    <w:rsid w:val="00327E6C"/>
    <w:rsid w:val="00332455"/>
    <w:rsid w:val="00332DE2"/>
    <w:rsid w:val="00342D4D"/>
    <w:rsid w:val="00344E28"/>
    <w:rsid w:val="00345CFD"/>
    <w:rsid w:val="0034791C"/>
    <w:rsid w:val="00351E66"/>
    <w:rsid w:val="0035347F"/>
    <w:rsid w:val="0035356C"/>
    <w:rsid w:val="00354C75"/>
    <w:rsid w:val="00355582"/>
    <w:rsid w:val="00356C7C"/>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0A85"/>
    <w:rsid w:val="00397521"/>
    <w:rsid w:val="003979B4"/>
    <w:rsid w:val="00397DF2"/>
    <w:rsid w:val="003A1544"/>
    <w:rsid w:val="003B024C"/>
    <w:rsid w:val="003B0EF7"/>
    <w:rsid w:val="003B26C6"/>
    <w:rsid w:val="003B640B"/>
    <w:rsid w:val="003B735E"/>
    <w:rsid w:val="003C0194"/>
    <w:rsid w:val="003C626A"/>
    <w:rsid w:val="003D02E8"/>
    <w:rsid w:val="003D0E6F"/>
    <w:rsid w:val="003D565A"/>
    <w:rsid w:val="003D6631"/>
    <w:rsid w:val="003E1270"/>
    <w:rsid w:val="003E28D3"/>
    <w:rsid w:val="003E2E9A"/>
    <w:rsid w:val="003E3D11"/>
    <w:rsid w:val="003E4276"/>
    <w:rsid w:val="003F2744"/>
    <w:rsid w:val="003F3D8A"/>
    <w:rsid w:val="003F4295"/>
    <w:rsid w:val="003F6CBA"/>
    <w:rsid w:val="00411BC8"/>
    <w:rsid w:val="00414A77"/>
    <w:rsid w:val="004158C3"/>
    <w:rsid w:val="0042549F"/>
    <w:rsid w:val="0042561B"/>
    <w:rsid w:val="0042584F"/>
    <w:rsid w:val="00432371"/>
    <w:rsid w:val="004457A0"/>
    <w:rsid w:val="00445801"/>
    <w:rsid w:val="00446747"/>
    <w:rsid w:val="00450482"/>
    <w:rsid w:val="004506DF"/>
    <w:rsid w:val="00451C3E"/>
    <w:rsid w:val="00452D99"/>
    <w:rsid w:val="00453091"/>
    <w:rsid w:val="00454D1F"/>
    <w:rsid w:val="00465E66"/>
    <w:rsid w:val="004727BD"/>
    <w:rsid w:val="004734CD"/>
    <w:rsid w:val="004738C6"/>
    <w:rsid w:val="00474983"/>
    <w:rsid w:val="00477ABF"/>
    <w:rsid w:val="00484FCB"/>
    <w:rsid w:val="00487BE9"/>
    <w:rsid w:val="00490ACA"/>
    <w:rsid w:val="004917D3"/>
    <w:rsid w:val="004930DE"/>
    <w:rsid w:val="00494489"/>
    <w:rsid w:val="004A4D23"/>
    <w:rsid w:val="004A4E94"/>
    <w:rsid w:val="004B0D39"/>
    <w:rsid w:val="004B3468"/>
    <w:rsid w:val="004B5C2E"/>
    <w:rsid w:val="004B6A37"/>
    <w:rsid w:val="004B771E"/>
    <w:rsid w:val="004C3AEF"/>
    <w:rsid w:val="004C6EBB"/>
    <w:rsid w:val="004C70F2"/>
    <w:rsid w:val="004D6D83"/>
    <w:rsid w:val="004D7475"/>
    <w:rsid w:val="004D7A3D"/>
    <w:rsid w:val="004E0277"/>
    <w:rsid w:val="004E62A0"/>
    <w:rsid w:val="004F013F"/>
    <w:rsid w:val="004F0E48"/>
    <w:rsid w:val="004F29B2"/>
    <w:rsid w:val="004F4804"/>
    <w:rsid w:val="00500B7A"/>
    <w:rsid w:val="0050181A"/>
    <w:rsid w:val="00504ADE"/>
    <w:rsid w:val="00506A6B"/>
    <w:rsid w:val="0050742E"/>
    <w:rsid w:val="00510DD2"/>
    <w:rsid w:val="0051351F"/>
    <w:rsid w:val="00513F14"/>
    <w:rsid w:val="00515EC7"/>
    <w:rsid w:val="0052775B"/>
    <w:rsid w:val="005311C5"/>
    <w:rsid w:val="00533460"/>
    <w:rsid w:val="0053355B"/>
    <w:rsid w:val="00535212"/>
    <w:rsid w:val="005358B1"/>
    <w:rsid w:val="00535995"/>
    <w:rsid w:val="00536700"/>
    <w:rsid w:val="00537022"/>
    <w:rsid w:val="00537049"/>
    <w:rsid w:val="00537F4C"/>
    <w:rsid w:val="00540DF7"/>
    <w:rsid w:val="0054196B"/>
    <w:rsid w:val="005429E7"/>
    <w:rsid w:val="00542DDB"/>
    <w:rsid w:val="00544938"/>
    <w:rsid w:val="00552454"/>
    <w:rsid w:val="0055246E"/>
    <w:rsid w:val="00552E8C"/>
    <w:rsid w:val="00556424"/>
    <w:rsid w:val="00556B6F"/>
    <w:rsid w:val="00561D74"/>
    <w:rsid w:val="0056410E"/>
    <w:rsid w:val="00564D4D"/>
    <w:rsid w:val="005652A9"/>
    <w:rsid w:val="005722ED"/>
    <w:rsid w:val="00574282"/>
    <w:rsid w:val="00574F50"/>
    <w:rsid w:val="00581ECC"/>
    <w:rsid w:val="00584FCD"/>
    <w:rsid w:val="005870F4"/>
    <w:rsid w:val="005926A7"/>
    <w:rsid w:val="005A0098"/>
    <w:rsid w:val="005A2C12"/>
    <w:rsid w:val="005A3B52"/>
    <w:rsid w:val="005A3B8A"/>
    <w:rsid w:val="005A72C8"/>
    <w:rsid w:val="005A7EB1"/>
    <w:rsid w:val="005B49A2"/>
    <w:rsid w:val="005C0FDC"/>
    <w:rsid w:val="005C11AF"/>
    <w:rsid w:val="005C2E5B"/>
    <w:rsid w:val="005C5DD2"/>
    <w:rsid w:val="005D31A4"/>
    <w:rsid w:val="005D3B15"/>
    <w:rsid w:val="005D515D"/>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2CC9"/>
    <w:rsid w:val="00634C6C"/>
    <w:rsid w:val="00640C08"/>
    <w:rsid w:val="006428CC"/>
    <w:rsid w:val="00643088"/>
    <w:rsid w:val="0064389E"/>
    <w:rsid w:val="0064723F"/>
    <w:rsid w:val="00650A95"/>
    <w:rsid w:val="0065293C"/>
    <w:rsid w:val="00652B2E"/>
    <w:rsid w:val="00663F46"/>
    <w:rsid w:val="00664D04"/>
    <w:rsid w:val="0066533B"/>
    <w:rsid w:val="00667FC2"/>
    <w:rsid w:val="00670FDB"/>
    <w:rsid w:val="00673433"/>
    <w:rsid w:val="006737AA"/>
    <w:rsid w:val="00674574"/>
    <w:rsid w:val="00676699"/>
    <w:rsid w:val="00676752"/>
    <w:rsid w:val="00684F41"/>
    <w:rsid w:val="0068579B"/>
    <w:rsid w:val="006923D1"/>
    <w:rsid w:val="006949B8"/>
    <w:rsid w:val="00695382"/>
    <w:rsid w:val="006A0759"/>
    <w:rsid w:val="006A2EEC"/>
    <w:rsid w:val="006A6FF1"/>
    <w:rsid w:val="006B06C4"/>
    <w:rsid w:val="006B2E43"/>
    <w:rsid w:val="006B6F5C"/>
    <w:rsid w:val="006C671A"/>
    <w:rsid w:val="006D232A"/>
    <w:rsid w:val="006D4A59"/>
    <w:rsid w:val="006D4C91"/>
    <w:rsid w:val="006D6F79"/>
    <w:rsid w:val="006E0779"/>
    <w:rsid w:val="006E0B12"/>
    <w:rsid w:val="006E234F"/>
    <w:rsid w:val="006E345B"/>
    <w:rsid w:val="006E34F6"/>
    <w:rsid w:val="006E3E47"/>
    <w:rsid w:val="006E4743"/>
    <w:rsid w:val="006E5A48"/>
    <w:rsid w:val="006E5BA0"/>
    <w:rsid w:val="006F017A"/>
    <w:rsid w:val="006F1889"/>
    <w:rsid w:val="006F2296"/>
    <w:rsid w:val="006F3954"/>
    <w:rsid w:val="006F4745"/>
    <w:rsid w:val="007020D6"/>
    <w:rsid w:val="007030C4"/>
    <w:rsid w:val="007064DA"/>
    <w:rsid w:val="00712EDD"/>
    <w:rsid w:val="007159FE"/>
    <w:rsid w:val="00733324"/>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56"/>
    <w:rsid w:val="007754D6"/>
    <w:rsid w:val="00777AB3"/>
    <w:rsid w:val="00781161"/>
    <w:rsid w:val="00782D59"/>
    <w:rsid w:val="00787BEC"/>
    <w:rsid w:val="00791898"/>
    <w:rsid w:val="007A040D"/>
    <w:rsid w:val="007A0AC8"/>
    <w:rsid w:val="007A2097"/>
    <w:rsid w:val="007A4089"/>
    <w:rsid w:val="007B4EE0"/>
    <w:rsid w:val="007C03DA"/>
    <w:rsid w:val="007C1483"/>
    <w:rsid w:val="007C15BE"/>
    <w:rsid w:val="007C6631"/>
    <w:rsid w:val="007C6E37"/>
    <w:rsid w:val="007D045C"/>
    <w:rsid w:val="007D25ED"/>
    <w:rsid w:val="007E44F8"/>
    <w:rsid w:val="007E70C6"/>
    <w:rsid w:val="007F1AC2"/>
    <w:rsid w:val="007F35A1"/>
    <w:rsid w:val="007F5652"/>
    <w:rsid w:val="00803FA2"/>
    <w:rsid w:val="008054AE"/>
    <w:rsid w:val="00806287"/>
    <w:rsid w:val="00811E52"/>
    <w:rsid w:val="008141FF"/>
    <w:rsid w:val="00814CC2"/>
    <w:rsid w:val="0081778B"/>
    <w:rsid w:val="008212D3"/>
    <w:rsid w:val="00823968"/>
    <w:rsid w:val="008260B3"/>
    <w:rsid w:val="00830602"/>
    <w:rsid w:val="008321F8"/>
    <w:rsid w:val="00834815"/>
    <w:rsid w:val="008429D1"/>
    <w:rsid w:val="008449F4"/>
    <w:rsid w:val="008463D8"/>
    <w:rsid w:val="008478BB"/>
    <w:rsid w:val="008524DA"/>
    <w:rsid w:val="00853C1F"/>
    <w:rsid w:val="008568B8"/>
    <w:rsid w:val="0085711F"/>
    <w:rsid w:val="00862380"/>
    <w:rsid w:val="00863AA1"/>
    <w:rsid w:val="00863C1F"/>
    <w:rsid w:val="00863FAF"/>
    <w:rsid w:val="00866582"/>
    <w:rsid w:val="00874757"/>
    <w:rsid w:val="0087615E"/>
    <w:rsid w:val="00876795"/>
    <w:rsid w:val="00882820"/>
    <w:rsid w:val="00884D66"/>
    <w:rsid w:val="00885324"/>
    <w:rsid w:val="008857B8"/>
    <w:rsid w:val="00890F70"/>
    <w:rsid w:val="00892DD8"/>
    <w:rsid w:val="008937E3"/>
    <w:rsid w:val="008960D5"/>
    <w:rsid w:val="00897BD6"/>
    <w:rsid w:val="008A1705"/>
    <w:rsid w:val="008A48C1"/>
    <w:rsid w:val="008B1C1B"/>
    <w:rsid w:val="008B48D7"/>
    <w:rsid w:val="008B5B8D"/>
    <w:rsid w:val="008B6943"/>
    <w:rsid w:val="008B7616"/>
    <w:rsid w:val="008C6FA5"/>
    <w:rsid w:val="008C728F"/>
    <w:rsid w:val="008D5418"/>
    <w:rsid w:val="008E1047"/>
    <w:rsid w:val="008E337D"/>
    <w:rsid w:val="008E3691"/>
    <w:rsid w:val="008E434C"/>
    <w:rsid w:val="008E643A"/>
    <w:rsid w:val="008F0389"/>
    <w:rsid w:val="008F0733"/>
    <w:rsid w:val="008F2013"/>
    <w:rsid w:val="008F61C6"/>
    <w:rsid w:val="008F6391"/>
    <w:rsid w:val="008F7951"/>
    <w:rsid w:val="008F7DD7"/>
    <w:rsid w:val="00900A87"/>
    <w:rsid w:val="009026BB"/>
    <w:rsid w:val="009030A1"/>
    <w:rsid w:val="00903C0C"/>
    <w:rsid w:val="00905F14"/>
    <w:rsid w:val="00906FC8"/>
    <w:rsid w:val="00906FDE"/>
    <w:rsid w:val="0091172E"/>
    <w:rsid w:val="009134A9"/>
    <w:rsid w:val="00914A74"/>
    <w:rsid w:val="00915BF3"/>
    <w:rsid w:val="009161B5"/>
    <w:rsid w:val="00920097"/>
    <w:rsid w:val="009205B3"/>
    <w:rsid w:val="00922E83"/>
    <w:rsid w:val="00926630"/>
    <w:rsid w:val="0093096C"/>
    <w:rsid w:val="00932F55"/>
    <w:rsid w:val="00936B1B"/>
    <w:rsid w:val="009415C3"/>
    <w:rsid w:val="0094324D"/>
    <w:rsid w:val="00947731"/>
    <w:rsid w:val="009478EA"/>
    <w:rsid w:val="00951955"/>
    <w:rsid w:val="00952E1E"/>
    <w:rsid w:val="00953D04"/>
    <w:rsid w:val="00955249"/>
    <w:rsid w:val="00957E37"/>
    <w:rsid w:val="00960FDF"/>
    <w:rsid w:val="00967DEF"/>
    <w:rsid w:val="0097221B"/>
    <w:rsid w:val="00975EA3"/>
    <w:rsid w:val="00980016"/>
    <w:rsid w:val="00981CF6"/>
    <w:rsid w:val="009831A0"/>
    <w:rsid w:val="00985624"/>
    <w:rsid w:val="00985FDE"/>
    <w:rsid w:val="00987008"/>
    <w:rsid w:val="009A4473"/>
    <w:rsid w:val="009A46D7"/>
    <w:rsid w:val="009A4FDE"/>
    <w:rsid w:val="009A51D0"/>
    <w:rsid w:val="009A7B86"/>
    <w:rsid w:val="009B16F7"/>
    <w:rsid w:val="009C0F31"/>
    <w:rsid w:val="009C2B67"/>
    <w:rsid w:val="009C38E8"/>
    <w:rsid w:val="009C5051"/>
    <w:rsid w:val="009C52B1"/>
    <w:rsid w:val="009C61A6"/>
    <w:rsid w:val="009C6229"/>
    <w:rsid w:val="009D0CFD"/>
    <w:rsid w:val="009D1AD6"/>
    <w:rsid w:val="009D60A7"/>
    <w:rsid w:val="009D6A5E"/>
    <w:rsid w:val="009D7B25"/>
    <w:rsid w:val="009D7EF0"/>
    <w:rsid w:val="009E6305"/>
    <w:rsid w:val="009F2AC6"/>
    <w:rsid w:val="009F38FB"/>
    <w:rsid w:val="00A11315"/>
    <w:rsid w:val="00A118D8"/>
    <w:rsid w:val="00A11C77"/>
    <w:rsid w:val="00A13A71"/>
    <w:rsid w:val="00A16183"/>
    <w:rsid w:val="00A177C7"/>
    <w:rsid w:val="00A20FD6"/>
    <w:rsid w:val="00A2108E"/>
    <w:rsid w:val="00A22920"/>
    <w:rsid w:val="00A22B78"/>
    <w:rsid w:val="00A27153"/>
    <w:rsid w:val="00A27C03"/>
    <w:rsid w:val="00A30AE8"/>
    <w:rsid w:val="00A32406"/>
    <w:rsid w:val="00A32BF1"/>
    <w:rsid w:val="00A40190"/>
    <w:rsid w:val="00A401C4"/>
    <w:rsid w:val="00A4086F"/>
    <w:rsid w:val="00A46AD1"/>
    <w:rsid w:val="00A476E3"/>
    <w:rsid w:val="00A51BC6"/>
    <w:rsid w:val="00A538A3"/>
    <w:rsid w:val="00A579E5"/>
    <w:rsid w:val="00A640C6"/>
    <w:rsid w:val="00A643CF"/>
    <w:rsid w:val="00A7163B"/>
    <w:rsid w:val="00A7165A"/>
    <w:rsid w:val="00A72FE2"/>
    <w:rsid w:val="00A738F0"/>
    <w:rsid w:val="00A73FCD"/>
    <w:rsid w:val="00A76360"/>
    <w:rsid w:val="00A77512"/>
    <w:rsid w:val="00A80877"/>
    <w:rsid w:val="00A81F33"/>
    <w:rsid w:val="00A82617"/>
    <w:rsid w:val="00A851EA"/>
    <w:rsid w:val="00A8548C"/>
    <w:rsid w:val="00A856B5"/>
    <w:rsid w:val="00A858C5"/>
    <w:rsid w:val="00A8707F"/>
    <w:rsid w:val="00A93215"/>
    <w:rsid w:val="00A932B0"/>
    <w:rsid w:val="00A937DF"/>
    <w:rsid w:val="00A94369"/>
    <w:rsid w:val="00A950D5"/>
    <w:rsid w:val="00A9696C"/>
    <w:rsid w:val="00AA1AF4"/>
    <w:rsid w:val="00AA2A75"/>
    <w:rsid w:val="00AA5DA5"/>
    <w:rsid w:val="00AB35DF"/>
    <w:rsid w:val="00AB469C"/>
    <w:rsid w:val="00AB67EF"/>
    <w:rsid w:val="00AC0393"/>
    <w:rsid w:val="00AC259F"/>
    <w:rsid w:val="00AC3E3B"/>
    <w:rsid w:val="00AC484C"/>
    <w:rsid w:val="00AC5183"/>
    <w:rsid w:val="00AC64FC"/>
    <w:rsid w:val="00AC77DF"/>
    <w:rsid w:val="00AD6662"/>
    <w:rsid w:val="00AE121A"/>
    <w:rsid w:val="00AE41F9"/>
    <w:rsid w:val="00AE553C"/>
    <w:rsid w:val="00AE711D"/>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52A"/>
    <w:rsid w:val="00B439B9"/>
    <w:rsid w:val="00B43E6A"/>
    <w:rsid w:val="00B444D4"/>
    <w:rsid w:val="00B46CE4"/>
    <w:rsid w:val="00B50A9C"/>
    <w:rsid w:val="00B50C12"/>
    <w:rsid w:val="00B50DBD"/>
    <w:rsid w:val="00B61F4F"/>
    <w:rsid w:val="00B6470E"/>
    <w:rsid w:val="00B66357"/>
    <w:rsid w:val="00B669F3"/>
    <w:rsid w:val="00B711B7"/>
    <w:rsid w:val="00B72B1A"/>
    <w:rsid w:val="00B7567C"/>
    <w:rsid w:val="00B76245"/>
    <w:rsid w:val="00B7625D"/>
    <w:rsid w:val="00B82B71"/>
    <w:rsid w:val="00B836ED"/>
    <w:rsid w:val="00B849B0"/>
    <w:rsid w:val="00B87498"/>
    <w:rsid w:val="00B92D32"/>
    <w:rsid w:val="00B937F4"/>
    <w:rsid w:val="00B9461D"/>
    <w:rsid w:val="00B9682E"/>
    <w:rsid w:val="00BA0E3C"/>
    <w:rsid w:val="00BA6701"/>
    <w:rsid w:val="00BA6DA2"/>
    <w:rsid w:val="00BA760C"/>
    <w:rsid w:val="00BA79AD"/>
    <w:rsid w:val="00BB3F51"/>
    <w:rsid w:val="00BB4010"/>
    <w:rsid w:val="00BC0372"/>
    <w:rsid w:val="00BC06AC"/>
    <w:rsid w:val="00BC2840"/>
    <w:rsid w:val="00BC333A"/>
    <w:rsid w:val="00BC4B2B"/>
    <w:rsid w:val="00BC4EBF"/>
    <w:rsid w:val="00BD0368"/>
    <w:rsid w:val="00BD1624"/>
    <w:rsid w:val="00BD2F42"/>
    <w:rsid w:val="00BD3326"/>
    <w:rsid w:val="00BD6947"/>
    <w:rsid w:val="00BD794E"/>
    <w:rsid w:val="00BE673F"/>
    <w:rsid w:val="00BE67A7"/>
    <w:rsid w:val="00BF40F4"/>
    <w:rsid w:val="00BF449B"/>
    <w:rsid w:val="00BF5F66"/>
    <w:rsid w:val="00BF6960"/>
    <w:rsid w:val="00C015F7"/>
    <w:rsid w:val="00C026B4"/>
    <w:rsid w:val="00C0313C"/>
    <w:rsid w:val="00C0514A"/>
    <w:rsid w:val="00C05B93"/>
    <w:rsid w:val="00C06FD5"/>
    <w:rsid w:val="00C13B63"/>
    <w:rsid w:val="00C17119"/>
    <w:rsid w:val="00C22664"/>
    <w:rsid w:val="00C22958"/>
    <w:rsid w:val="00C24C3D"/>
    <w:rsid w:val="00C250F3"/>
    <w:rsid w:val="00C3241F"/>
    <w:rsid w:val="00C3691B"/>
    <w:rsid w:val="00C41CB9"/>
    <w:rsid w:val="00C430AD"/>
    <w:rsid w:val="00C47A8A"/>
    <w:rsid w:val="00C511B9"/>
    <w:rsid w:val="00C51FD8"/>
    <w:rsid w:val="00C53245"/>
    <w:rsid w:val="00C544DB"/>
    <w:rsid w:val="00C545C4"/>
    <w:rsid w:val="00C54F93"/>
    <w:rsid w:val="00C57448"/>
    <w:rsid w:val="00C57856"/>
    <w:rsid w:val="00C57E30"/>
    <w:rsid w:val="00C60629"/>
    <w:rsid w:val="00C6365E"/>
    <w:rsid w:val="00C67150"/>
    <w:rsid w:val="00C70289"/>
    <w:rsid w:val="00C71644"/>
    <w:rsid w:val="00C716D6"/>
    <w:rsid w:val="00C746D2"/>
    <w:rsid w:val="00C758DB"/>
    <w:rsid w:val="00C75B2E"/>
    <w:rsid w:val="00C76EC8"/>
    <w:rsid w:val="00C779B1"/>
    <w:rsid w:val="00C77A48"/>
    <w:rsid w:val="00C77C20"/>
    <w:rsid w:val="00C8425B"/>
    <w:rsid w:val="00C86D2E"/>
    <w:rsid w:val="00C92EDF"/>
    <w:rsid w:val="00C95AD1"/>
    <w:rsid w:val="00C97F02"/>
    <w:rsid w:val="00CA161B"/>
    <w:rsid w:val="00CA1B36"/>
    <w:rsid w:val="00CA644F"/>
    <w:rsid w:val="00CA71C5"/>
    <w:rsid w:val="00CB1467"/>
    <w:rsid w:val="00CB2205"/>
    <w:rsid w:val="00CB67B4"/>
    <w:rsid w:val="00CC2B15"/>
    <w:rsid w:val="00CC3895"/>
    <w:rsid w:val="00CC7E2B"/>
    <w:rsid w:val="00CD3194"/>
    <w:rsid w:val="00CD41FA"/>
    <w:rsid w:val="00CD497D"/>
    <w:rsid w:val="00CD566C"/>
    <w:rsid w:val="00CD63CC"/>
    <w:rsid w:val="00CE0113"/>
    <w:rsid w:val="00CE501F"/>
    <w:rsid w:val="00CE5186"/>
    <w:rsid w:val="00CE59E7"/>
    <w:rsid w:val="00CE5F1A"/>
    <w:rsid w:val="00CE65F7"/>
    <w:rsid w:val="00CF0598"/>
    <w:rsid w:val="00CF1CB5"/>
    <w:rsid w:val="00CF2B9C"/>
    <w:rsid w:val="00CF3744"/>
    <w:rsid w:val="00CF791F"/>
    <w:rsid w:val="00D04A06"/>
    <w:rsid w:val="00D04A47"/>
    <w:rsid w:val="00D04EC3"/>
    <w:rsid w:val="00D06B1B"/>
    <w:rsid w:val="00D143D5"/>
    <w:rsid w:val="00D32DA9"/>
    <w:rsid w:val="00D332B5"/>
    <w:rsid w:val="00D42F0C"/>
    <w:rsid w:val="00D45DEE"/>
    <w:rsid w:val="00D465BF"/>
    <w:rsid w:val="00D477A5"/>
    <w:rsid w:val="00D50784"/>
    <w:rsid w:val="00D51C77"/>
    <w:rsid w:val="00D51E13"/>
    <w:rsid w:val="00D53197"/>
    <w:rsid w:val="00D64754"/>
    <w:rsid w:val="00D66E01"/>
    <w:rsid w:val="00D67F3D"/>
    <w:rsid w:val="00D74FDC"/>
    <w:rsid w:val="00D75981"/>
    <w:rsid w:val="00D76584"/>
    <w:rsid w:val="00D76F42"/>
    <w:rsid w:val="00D909BB"/>
    <w:rsid w:val="00D9256D"/>
    <w:rsid w:val="00D92C98"/>
    <w:rsid w:val="00D9410D"/>
    <w:rsid w:val="00D947BA"/>
    <w:rsid w:val="00D97121"/>
    <w:rsid w:val="00DA29AA"/>
    <w:rsid w:val="00DA524D"/>
    <w:rsid w:val="00DA612D"/>
    <w:rsid w:val="00DA7065"/>
    <w:rsid w:val="00DB3C2B"/>
    <w:rsid w:val="00DB5937"/>
    <w:rsid w:val="00DB62B9"/>
    <w:rsid w:val="00DC55EB"/>
    <w:rsid w:val="00DD1584"/>
    <w:rsid w:val="00DD26CE"/>
    <w:rsid w:val="00DD706C"/>
    <w:rsid w:val="00DD7177"/>
    <w:rsid w:val="00DE4A8A"/>
    <w:rsid w:val="00DE581C"/>
    <w:rsid w:val="00DE62BC"/>
    <w:rsid w:val="00DE6481"/>
    <w:rsid w:val="00DF45B6"/>
    <w:rsid w:val="00DF5E55"/>
    <w:rsid w:val="00E01018"/>
    <w:rsid w:val="00E05B09"/>
    <w:rsid w:val="00E07DD1"/>
    <w:rsid w:val="00E169B3"/>
    <w:rsid w:val="00E16D60"/>
    <w:rsid w:val="00E22AC9"/>
    <w:rsid w:val="00E245D1"/>
    <w:rsid w:val="00E24CE3"/>
    <w:rsid w:val="00E2570A"/>
    <w:rsid w:val="00E257CC"/>
    <w:rsid w:val="00E2734F"/>
    <w:rsid w:val="00E27E0F"/>
    <w:rsid w:val="00E357BE"/>
    <w:rsid w:val="00E36098"/>
    <w:rsid w:val="00E371B7"/>
    <w:rsid w:val="00E42738"/>
    <w:rsid w:val="00E43EBB"/>
    <w:rsid w:val="00E444C3"/>
    <w:rsid w:val="00E46004"/>
    <w:rsid w:val="00E465F6"/>
    <w:rsid w:val="00E47E59"/>
    <w:rsid w:val="00E52261"/>
    <w:rsid w:val="00E57C43"/>
    <w:rsid w:val="00E672A6"/>
    <w:rsid w:val="00E678BE"/>
    <w:rsid w:val="00E70466"/>
    <w:rsid w:val="00E72942"/>
    <w:rsid w:val="00E7514C"/>
    <w:rsid w:val="00E77951"/>
    <w:rsid w:val="00E77BE5"/>
    <w:rsid w:val="00E80DA0"/>
    <w:rsid w:val="00E81CE9"/>
    <w:rsid w:val="00E81F6B"/>
    <w:rsid w:val="00E823D2"/>
    <w:rsid w:val="00E90753"/>
    <w:rsid w:val="00E93706"/>
    <w:rsid w:val="00E95234"/>
    <w:rsid w:val="00EA1F6C"/>
    <w:rsid w:val="00EA4366"/>
    <w:rsid w:val="00EA7762"/>
    <w:rsid w:val="00EB2528"/>
    <w:rsid w:val="00EC1A95"/>
    <w:rsid w:val="00EC3063"/>
    <w:rsid w:val="00EC442C"/>
    <w:rsid w:val="00EC4A73"/>
    <w:rsid w:val="00ED5748"/>
    <w:rsid w:val="00ED633C"/>
    <w:rsid w:val="00ED6918"/>
    <w:rsid w:val="00EE1584"/>
    <w:rsid w:val="00EE5DA5"/>
    <w:rsid w:val="00EE68A2"/>
    <w:rsid w:val="00EF34A0"/>
    <w:rsid w:val="00EF37DD"/>
    <w:rsid w:val="00EF4F11"/>
    <w:rsid w:val="00EF74DE"/>
    <w:rsid w:val="00EF75BB"/>
    <w:rsid w:val="00F007F3"/>
    <w:rsid w:val="00F00C64"/>
    <w:rsid w:val="00F030DF"/>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03A4"/>
    <w:rsid w:val="00F925FA"/>
    <w:rsid w:val="00F93877"/>
    <w:rsid w:val="00F93B76"/>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25B3"/>
    <w:rsid w:val="00FE41BD"/>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55297"/>
    <o:shapelayout v:ext="edit">
      <o:idmap v:ext="edit" data="1"/>
    </o:shapelayout>
  </w:shapeDefaults>
  <w:decimalSymbol w:val=","/>
  <w:listSeparator w:val=";"/>
  <w14:docId w14:val="1084B1CA"/>
  <w15:docId w15:val="{4F699345-E2F5-4C60-B233-7C34ED0A2F0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Kommentarer">
    <w:name w:val="annotation text"/>
    <w:basedOn w:val="Normal"/>
    <w:link w:val="KommentarerChar"/>
    <w:uiPriority w:val="99"/>
    <w:semiHidden/>
    <w:pPr>
      <w:spacing w:line="240" w:lineRule="auto"/>
    </w:pPr>
    <w:rPr>
      <w:sz w:val="20"/>
    </w:rPr>
  </w:style>
  <w:style w:type="character" w:customStyle="1" w:styleId="KommentarerChar">
    <w:name w:val="Kommentarer Char"/>
    <w:basedOn w:val="Standardstycketeckensnitt"/>
    <w:link w:val="Kommentarer"/>
    <w:uiPriority w:val="99"/>
    <w:semiHidden/>
    <w:rPr>
      <w:rFonts w:eastAsia="Times New Roman" w:cs="Times New Roman"/>
      <w:sz w:val="20"/>
      <w:szCs w:val="20"/>
    </w:rPr>
  </w:style>
  <w:style w:type="character" w:styleId="Kommentarsreferens">
    <w:name w:val="annotation reference"/>
    <w:basedOn w:val="Standardstycketeckensnitt"/>
    <w:uiPriority w:val="99"/>
    <w:semiHidden/>
    <w:rPr>
      <w:sz w:val="16"/>
      <w:szCs w:val="16"/>
    </w:rPr>
  </w:style>
  <w:style w:type="paragraph" w:styleId="Kommentarsmne">
    <w:name w:val="annotation subject"/>
    <w:basedOn w:val="Kommentarer"/>
    <w:next w:val="Kommentarer"/>
    <w:link w:val="KommentarsmneChar"/>
    <w:uiPriority w:val="99"/>
    <w:semiHidden/>
    <w:rsid w:val="00024D3B"/>
    <w:rPr>
      <w:b/>
      <w:bCs/>
    </w:rPr>
  </w:style>
  <w:style w:type="character" w:customStyle="1" w:styleId="KommentarsmneChar">
    <w:name w:val="Kommentarsämne Char"/>
    <w:basedOn w:val="KommentarerChar"/>
    <w:link w:val="Kommentarsmne"/>
    <w:uiPriority w:val="99"/>
    <w:semiHidden/>
    <w:rsid w:val="00024D3B"/>
    <w:rPr>
      <w:rFonts w:eastAsia="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05576884">
      <w:bodyDiv w:val="1"/>
      <w:marLeft w:val="0"/>
      <w:marRight w:val="0"/>
      <w:marTop w:val="0"/>
      <w:marBottom w:val="0"/>
      <w:divBdr>
        <w:top w:val="none" w:sz="0" w:space="0" w:color="auto"/>
        <w:left w:val="none" w:sz="0" w:space="0" w:color="auto"/>
        <w:bottom w:val="none" w:sz="0" w:space="0" w:color="auto"/>
        <w:right w:val="none" w:sz="0" w:space="0" w:color="auto"/>
      </w:divBdr>
    </w:div>
    <w:div w:id="867837212">
      <w:bodyDiv w:val="1"/>
      <w:marLeft w:val="0"/>
      <w:marRight w:val="0"/>
      <w:marTop w:val="0"/>
      <w:marBottom w:val="0"/>
      <w:divBdr>
        <w:top w:val="none" w:sz="0" w:space="0" w:color="auto"/>
        <w:left w:val="none" w:sz="0" w:space="0" w:color="auto"/>
        <w:bottom w:val="none" w:sz="0" w:space="0" w:color="auto"/>
        <w:right w:val="none" w:sz="0" w:space="0" w:color="auto"/>
      </w:divBdr>
    </w:div>
    <w:div w:id="138047353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footer" Target="footer5.xml"/><Relationship Id="rId21" Type="http://schemas.openxmlformats.org/officeDocument/2006/relationships/header" Target="header3.xml"/><Relationship Id="rId34" Type="http://schemas.openxmlformats.org/officeDocument/2006/relationships/header" Target="header9.xml"/><Relationship Id="rId42" Type="http://schemas.openxmlformats.org/officeDocument/2006/relationships/footer" Target="footer13.xml"/><Relationship Id="rId47" Type="http://schemas.openxmlformats.org/officeDocument/2006/relationships/header" Target="header16.xml"/><Relationship Id="rId50" Type="http://schemas.openxmlformats.org/officeDocument/2006/relationships/header" Target="header17.xml"/><Relationship Id="rId55" Type="http://schemas.openxmlformats.org/officeDocument/2006/relationships/footer" Target="footer20.xml"/><Relationship Id="rId63" Type="http://schemas.openxmlformats.org/officeDocument/2006/relationships/header" Target="header23.xml"/><Relationship Id="rId68" Type="http://schemas.openxmlformats.org/officeDocument/2006/relationships/footer" Target="footer27.xml"/><Relationship Id="rId76" Type="http://schemas.openxmlformats.org/officeDocument/2006/relationships/header" Target="header30.xml"/><Relationship Id="rId84" Type="http://schemas.openxmlformats.org/officeDocument/2006/relationships/footer" Target="footer36.xml"/><Relationship Id="rId89" Type="http://schemas.openxmlformats.org/officeDocument/2006/relationships/footer" Target="footer39.xml"/><Relationship Id="rId97" Type="http://schemas.openxmlformats.org/officeDocument/2006/relationships/footer" Target="footer42.xml"/><Relationship Id="rId7" Type="http://schemas.openxmlformats.org/officeDocument/2006/relationships/customXml" Target="../customXml/item7.xml"/><Relationship Id="rId71" Type="http://schemas.openxmlformats.org/officeDocument/2006/relationships/footer" Target="footer28.xml"/><Relationship Id="rId92" Type="http://schemas.openxmlformats.org/officeDocument/2006/relationships/footer" Target="footer40.xml"/><Relationship Id="rId2" Type="http://schemas.openxmlformats.org/officeDocument/2006/relationships/customXml" Target="../customXml/item2.xml"/><Relationship Id="rId16" Type="http://schemas.openxmlformats.org/officeDocument/2006/relationships/image" Target="media/image10.emf"/><Relationship Id="rId29" Type="http://schemas.openxmlformats.org/officeDocument/2006/relationships/header" Target="header7.xml"/><Relationship Id="rId11" Type="http://schemas.openxmlformats.org/officeDocument/2006/relationships/settings" Target="settings.xml"/><Relationship Id="rId24" Type="http://schemas.openxmlformats.org/officeDocument/2006/relationships/header" Target="header5.xml"/><Relationship Id="rId32" Type="http://schemas.openxmlformats.org/officeDocument/2006/relationships/footer" Target="footer9.xml"/><Relationship Id="rId37" Type="http://schemas.openxmlformats.org/officeDocument/2006/relationships/header" Target="header10.xml"/><Relationship Id="rId40" Type="http://schemas.openxmlformats.org/officeDocument/2006/relationships/header" Target="header12.xml"/><Relationship Id="rId45" Type="http://schemas.openxmlformats.org/officeDocument/2006/relationships/footer" Target="footer15.xml"/><Relationship Id="rId53" Type="http://schemas.openxmlformats.org/officeDocument/2006/relationships/header" Target="header19.xml"/><Relationship Id="rId58" Type="http://schemas.openxmlformats.org/officeDocument/2006/relationships/header" Target="header21.xml"/><Relationship Id="rId66" Type="http://schemas.openxmlformats.org/officeDocument/2006/relationships/footer" Target="footer26.xml"/><Relationship Id="rId74" Type="http://schemas.openxmlformats.org/officeDocument/2006/relationships/footer" Target="footer30.xml"/><Relationship Id="rId79" Type="http://schemas.openxmlformats.org/officeDocument/2006/relationships/footer" Target="footer33.xml"/><Relationship Id="rId87" Type="http://schemas.openxmlformats.org/officeDocument/2006/relationships/footer" Target="footer37.xml"/><Relationship Id="rId102"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footer" Target="footer24.xml"/><Relationship Id="rId82" Type="http://schemas.openxmlformats.org/officeDocument/2006/relationships/footer" Target="footer34.xml"/><Relationship Id="rId90" Type="http://schemas.openxmlformats.org/officeDocument/2006/relationships/header" Target="header35.xml"/><Relationship Id="rId95" Type="http://schemas.openxmlformats.org/officeDocument/2006/relationships/header" Target="header38.xml"/><Relationship Id="rId19" Type="http://schemas.openxmlformats.org/officeDocument/2006/relationships/footer" Target="footer1.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footer" Target="footer10.xml"/><Relationship Id="rId43" Type="http://schemas.openxmlformats.org/officeDocument/2006/relationships/footer" Target="footer14.xml"/><Relationship Id="rId48" Type="http://schemas.openxmlformats.org/officeDocument/2006/relationships/footer" Target="footer16.xml"/><Relationship Id="rId56" Type="http://schemas.openxmlformats.org/officeDocument/2006/relationships/footer" Target="footer21.xml"/><Relationship Id="rId64" Type="http://schemas.openxmlformats.org/officeDocument/2006/relationships/header" Target="header24.xml"/><Relationship Id="rId69" Type="http://schemas.openxmlformats.org/officeDocument/2006/relationships/header" Target="header26.xml"/><Relationship Id="rId77" Type="http://schemas.openxmlformats.org/officeDocument/2006/relationships/footer" Target="footer31.xml"/><Relationship Id="rId100" Type="http://schemas.openxmlformats.org/officeDocument/2006/relationships/footer" Target="footer44.xml"/><Relationship Id="rId8" Type="http://schemas.openxmlformats.org/officeDocument/2006/relationships/customXml" Target="../customXml/item8.xml"/><Relationship Id="rId51" Type="http://schemas.openxmlformats.org/officeDocument/2006/relationships/footer" Target="footer18.xml"/><Relationship Id="rId72" Type="http://schemas.openxmlformats.org/officeDocument/2006/relationships/footer" Target="footer29.xml"/><Relationship Id="rId80" Type="http://schemas.openxmlformats.org/officeDocument/2006/relationships/header" Target="header31.xml"/><Relationship Id="rId85" Type="http://schemas.openxmlformats.org/officeDocument/2006/relationships/header" Target="header33.xml"/><Relationship Id="rId93" Type="http://schemas.openxmlformats.org/officeDocument/2006/relationships/header" Target="header37.xml"/><Relationship Id="rId98" Type="http://schemas.openxmlformats.org/officeDocument/2006/relationships/footer" Target="footer43.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footer" Target="footer4.xml"/><Relationship Id="rId33" Type="http://schemas.openxmlformats.org/officeDocument/2006/relationships/header" Target="header8.xml"/><Relationship Id="rId38" Type="http://schemas.openxmlformats.org/officeDocument/2006/relationships/footer" Target="footer12.xml"/><Relationship Id="rId46" Type="http://schemas.openxmlformats.org/officeDocument/2006/relationships/header" Target="header15.xml"/><Relationship Id="rId59" Type="http://schemas.openxmlformats.org/officeDocument/2006/relationships/footer" Target="footer22.xml"/><Relationship Id="rId67" Type="http://schemas.openxmlformats.org/officeDocument/2006/relationships/header" Target="header25.xml"/><Relationship Id="rId20" Type="http://schemas.openxmlformats.org/officeDocument/2006/relationships/footer" Target="footer2.xml"/><Relationship Id="rId41" Type="http://schemas.openxmlformats.org/officeDocument/2006/relationships/header" Target="header13.xml"/><Relationship Id="rId54" Type="http://schemas.openxmlformats.org/officeDocument/2006/relationships/footer" Target="footer19.xml"/><Relationship Id="rId62" Type="http://schemas.openxmlformats.org/officeDocument/2006/relationships/header" Target="header22.xml"/><Relationship Id="rId70" Type="http://schemas.openxmlformats.org/officeDocument/2006/relationships/header" Target="header27.xml"/><Relationship Id="rId75" Type="http://schemas.openxmlformats.org/officeDocument/2006/relationships/header" Target="header29.xml"/><Relationship Id="rId83" Type="http://schemas.openxmlformats.org/officeDocument/2006/relationships/footer" Target="footer35.xml"/><Relationship Id="rId88" Type="http://schemas.openxmlformats.org/officeDocument/2006/relationships/footer" Target="footer38.xml"/><Relationship Id="rId91" Type="http://schemas.openxmlformats.org/officeDocument/2006/relationships/header" Target="header36.xml"/><Relationship Id="rId96" Type="http://schemas.openxmlformats.org/officeDocument/2006/relationships/header" Target="header39.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4.xml"/><Relationship Id="rId28" Type="http://schemas.openxmlformats.org/officeDocument/2006/relationships/header" Target="header6.xml"/><Relationship Id="rId36" Type="http://schemas.openxmlformats.org/officeDocument/2006/relationships/footer" Target="footer11.xml"/><Relationship Id="rId49" Type="http://schemas.openxmlformats.org/officeDocument/2006/relationships/footer" Target="footer17.xml"/><Relationship Id="rId57" Type="http://schemas.openxmlformats.org/officeDocument/2006/relationships/header" Target="header20.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4.xml"/><Relationship Id="rId52" Type="http://schemas.openxmlformats.org/officeDocument/2006/relationships/header" Target="header18.xml"/><Relationship Id="rId60" Type="http://schemas.openxmlformats.org/officeDocument/2006/relationships/footer" Target="footer23.xml"/><Relationship Id="rId65" Type="http://schemas.openxmlformats.org/officeDocument/2006/relationships/footer" Target="footer25.xml"/><Relationship Id="rId73" Type="http://schemas.openxmlformats.org/officeDocument/2006/relationships/header" Target="header28.xml"/><Relationship Id="rId78" Type="http://schemas.openxmlformats.org/officeDocument/2006/relationships/footer" Target="footer32.xml"/><Relationship Id="rId81" Type="http://schemas.openxmlformats.org/officeDocument/2006/relationships/header" Target="header32.xml"/><Relationship Id="rId86" Type="http://schemas.openxmlformats.org/officeDocument/2006/relationships/header" Target="header34.xml"/><Relationship Id="rId94" Type="http://schemas.openxmlformats.org/officeDocument/2006/relationships/footer" Target="footer41.xml"/><Relationship Id="rId99" Type="http://schemas.openxmlformats.org/officeDocument/2006/relationships/header" Target="header40.xml"/><Relationship Id="rId10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header" Target="header2.xml"/><Relationship Id="rId39" Type="http://schemas.openxmlformats.org/officeDocument/2006/relationships/header" Target="header11.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ju-L1/Propositioner/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dokumentvärden xmlns="http://rkdhs/mallar/lagstiftning/Prop/Prop.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statsråden Johansson, ordförande, Hallengren, Linde, Ekström, Dahlgren, Nordmark, Danielsson </närvarande>
  <föredragande>statsminister Andersson, ordförande, och statsråden Johansson, Hallengren, Hultqvist, Damberg, Shekarabi, Ygeman, Linde, Ekström, Strandhäll, Eneroth, Dahlgren, Ernkrans, Hallberg, Nordmark, Sätherberg, Thorwaldsson, Gustafsdotter, Axelsson Kihlblom, Elger, Farmanbar, Danielsson, Karkiainen </föredragande>
  <departementsenhet id="Justitiedepartementet"/>
  <dokumentnummer etikett="Prop.">2021/22:277</dokumentnummer>
  <titel>Ett oberoende tvistlösningsförfarande för kollektiva hyrestvister</titel>
  <template id="14"/>
  <kapitel/>
  <avsnitt/>
  <fastaavsnitt/>
  <bilagor>
    <bilaga bilagenummer="1" bilageetikett="Bilaga"/>
    <bilaga bilagenummer="2" bilageetikett="Bilaga"/>
    <bilaga bilagenummer="3" bilageetikett="Bilaga"/>
    <bilaga bilagenummer="4" bilageetikett="Bilaga"/>
    <bilaga bilageetikett="Bilaga" bilagenummer="5"/>
  </bilagor>
</dokumentvärde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d07acfae-4dfa-4949-99a8-259efd31a6ae" ContentTypeId="0x010100BBA312BF02777149882D207184EC35C032" PreviousValue="false"/>
</file>

<file path=customXml/item4.xml><?xml version="1.0" encoding="utf-8"?>
<?mso-contentType ?>
<customXsn xmlns="http://schemas.microsoft.com/office/2006/metadata/customXsn">
  <xsnLocation/>
  <cached>True</cached>
  <openByDefault>False</openByDefault>
  <xsnScope/>
</customXsn>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8" ma:contentTypeDescription="Skapa nytt dokument med möjlighet att välja RK-mall" ma:contentTypeScope="" ma:versionID="7eb0ca854e9200630794cb76d0a0c041">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1</Value>
    </TaxCatchAll>
    <DirtyMigration xmlns="4e9c2f0c-7bf8-49af-8356-cbf363fc78a7">false</DirtyMigration>
    <RKNyckelord xmlns="18f3d968-6251-40b0-9f11-012b293496c2" xsi:nil="true"/>
    <_dlc_DocId xmlns="4f5ca95d-8798-43a8-9b50-3b2f8b9416bf">6VV7YVCVAJZ7-373442560-10774</_dlc_DocId>
    <_dlc_DocIdUrl xmlns="4f5ca95d-8798-43a8-9b50-3b2f8b9416bf">
      <Url>https://dhs.sp.regeringskansliet.se/yta/sb-gransk/_layouts/15/DocIdRedir.aspx?ID=6VV7YVCVAJZ7-373442560-10774</Url>
      <Description>6VV7YVCVAJZ7-373442560-10774</Description>
    </_dlc_DocIdUrl>
  </documentManagement>
</p:properties>
</file>

<file path=customXml/itemProps1.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2.xml><?xml version="1.0" encoding="utf-8"?>
<ds:datastoreItem xmlns:ds="http://schemas.openxmlformats.org/officeDocument/2006/customXml" ds:itemID="{FBB15616-09D0-4290-8A06-8F3E89152700}">
  <ds:schemaRefs>
    <ds:schemaRef ds:uri="http://schemas.microsoft.com/sharepoint/v3/contenttype/forms"/>
  </ds:schemaRefs>
</ds:datastoreItem>
</file>

<file path=customXml/itemProps3.xml><?xml version="1.0" encoding="utf-8"?>
<ds:datastoreItem xmlns:ds="http://schemas.openxmlformats.org/officeDocument/2006/customXml" ds:itemID="{4AE5EC62-9021-4EFC-96C1-AC9BF0B98509}"/>
</file>

<file path=customXml/itemProps4.xml><?xml version="1.0" encoding="utf-8"?>
<ds:datastoreItem xmlns:ds="http://schemas.openxmlformats.org/officeDocument/2006/customXml" ds:itemID="{E6B042E1-4C1C-4B41-95DE-A0DD828472A1}">
  <ds:schemaRefs>
    <ds:schemaRef ds:uri="http://schemas.microsoft.com/office/2006/metadata/customXsn"/>
  </ds:schemaRefs>
</ds:datastoreItem>
</file>

<file path=customXml/itemProps5.xml><?xml version="1.0" encoding="utf-8"?>
<ds:datastoreItem xmlns:ds="http://schemas.openxmlformats.org/officeDocument/2006/customXml" ds:itemID="{6AD49CBD-FBB8-40E9-8EDF-AB09C52E1F86}">
  <ds:schemaRefs>
    <ds:schemaRef ds:uri="http://schemas.openxmlformats.org/officeDocument/2006/bibliography"/>
  </ds:schemaRefs>
</ds:datastoreItem>
</file>

<file path=customXml/itemProps6.xml><?xml version="1.0" encoding="utf-8"?>
<ds:datastoreItem xmlns:ds="http://schemas.openxmlformats.org/officeDocument/2006/customXml" ds:itemID="{B7F7ADB8-1D82-4D9F-9C1D-0E7D2BCB5277}"/>
</file>

<file path=customXml/itemProps7.xml><?xml version="1.0" encoding="utf-8"?>
<ds:datastoreItem xmlns:ds="http://schemas.openxmlformats.org/officeDocument/2006/customXml" ds:itemID="{36BADB2D-F2F1-4316-BFE1-3418B7B551BA}">
  <ds:schemaRefs>
    <ds:schemaRef ds:uri="http://schemas.microsoft.com/sharepoint/events"/>
  </ds:schemaRefs>
</ds:datastoreItem>
</file>

<file path=customXml/itemProps8.xml><?xml version="1.0" encoding="utf-8"?>
<ds:datastoreItem xmlns:ds="http://schemas.openxmlformats.org/officeDocument/2006/customXml" ds:itemID="{41A21023-5832-4C72-B992-11A94E78C318}">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cc625d36-bb37-4650-91b9-0c96159295ba"/>
    <ds:schemaRef ds:uri="54bc373b-173f-43c8-bad7-c6b6f1754f2d"/>
    <ds:schemaRef ds:uri="http://schemas.openxmlformats.org/package/2006/metadata/core-properties"/>
    <ds:schemaRef ds:uri="http://purl.org/dc/terms/"/>
    <ds:schemaRef ds:uri="18f3d968-6251-40b0-9f11-012b293496c2"/>
    <ds:schemaRef ds:uri="4e9c2f0c-7bf8-49af-8356-cbf363fc78a7"/>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91</Pages>
  <Words>35614</Words>
  <Characters>188755</Characters>
  <Application>Microsoft Office Word</Application>
  <DocSecurity>0</DocSecurity>
  <Lines>1572</Lines>
  <Paragraphs>447</Paragraphs>
  <ScaleCrop>false</ScaleCrop>
  <HeadingPairs>
    <vt:vector size="2" baseType="variant">
      <vt:variant>
        <vt:lpstr>Rubrik</vt:lpstr>
      </vt:variant>
      <vt:variant>
        <vt:i4>1</vt:i4>
      </vt:variant>
    </vt:vector>
  </HeadingPairs>
  <TitlesOfParts>
    <vt:vector size="1" baseType="lpstr">
      <vt:lpstr>Ett oberoende tvistlösningsförfarande för kollektiva hyrestvister</vt:lpstr>
    </vt:vector>
  </TitlesOfParts>
  <Company>Regeringskansliet</Company>
  <LinksUpToDate>false</LinksUpToDate>
  <CharactersWithSpaces>223922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Ett oberoende tvistlösningsförfarande för kollektiva hyrestvister</dc:title>
  <dc:creator>Susanna Wiener</dc:creator>
  <dc:description/>
  <cp:lastModifiedBy>Susanna Wiener</cp:lastModifiedBy>
  <cp:revision>88</cp:revision>
  <cp:lastPrinted>2022-07-07T09:35:00Z</cp:lastPrinted>
  <dcterms:created xsi:type="dcterms:W3CDTF">2022-06-08T15:38:00Z</dcterms:created>
  <dcterms:modified xsi:type="dcterms:W3CDTF">2022-07-07T09:37:00Z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95922cb9-6edd-4f9a-9dc0-04eb6e2d1742</vt:lpwstr>
  </property>
  <property fmtid="{D5CDD505-2E9C-101B-9397-08002B2CF9AE}" pid="4" name="Organisation">
    <vt:lpwstr>1;#Justitiedepartementet|75210908-dd30-49f2-afb6-71c3d988f75d</vt:lpwstr>
  </property>
  <property fmtid="{D5CDD505-2E9C-101B-9397-08002B2CF9AE}" pid="5" name="ActivityCategory">
    <vt:lpwstr/>
  </property>
</Properties>
</file>