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header13.xml" ContentType="application/vnd.openxmlformats-officedocument.wordprocessingml.header+xml"/>
  <Override PartName="/word/header14.xml" ContentType="application/vnd.openxmlformats-officedocument.wordprocessingml.header+xml"/>
  <Override PartName="/word/footer13.xml" ContentType="application/vnd.openxmlformats-officedocument.wordprocessingml.footer+xml"/>
  <Override PartName="/word/footer14.xml" ContentType="application/vnd.openxmlformats-officedocument.wordprocessingml.footer+xml"/>
  <Override PartName="/word/header15.xml" ContentType="application/vnd.openxmlformats-officedocument.wordprocessingml.header+xml"/>
  <Override PartName="/word/footer15.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88CD81A" w14:textId="77777777" w:rsidR="003276FB" w:rsidRDefault="003276FB" w:rsidP="00333C9D">
      <w:pPr>
        <w:pStyle w:val="Prophuvudrubrik"/>
      </w:pPr>
      <w:r>
        <w:t>Regeringens proposition</w:t>
      </w:r>
      <w:r>
        <w:rPr>
          <w:noProof/>
          <w:lang w:eastAsia="sv-SE"/>
        </w:rPr>
        <mc:AlternateContent>
          <mc:Choice Requires="wps">
            <w:drawing>
              <wp:anchor distT="0" distB="0" distL="114300" distR="114300" simplePos="0" relativeHeight="251659264" behindDoc="1" locked="0" layoutInCell="1" allowOverlap="1" wp14:anchorId="2EE6B633" wp14:editId="63E88BA8">
                <wp:simplePos x="0" y="0"/>
                <wp:positionH relativeFrom="column">
                  <wp:posOffset>3683000</wp:posOffset>
                </wp:positionH>
                <wp:positionV relativeFrom="paragraph">
                  <wp:posOffset>-277495</wp:posOffset>
                </wp:positionV>
                <wp:extent cx="716400" cy="1036800"/>
                <wp:effectExtent l="0" t="0" r="0" b="0"/>
                <wp:wrapNone/>
                <wp:docPr id="1" name="Textruta 10"/>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txBox="1">
                        <a:spLocks noChangeAspect="1"/>
                      </wps:cNvSpPr>
                      <wps:spPr>
                        <a:xfrm>
                          <a:off x="0" y="0"/>
                          <a:ext cx="716400" cy="1036800"/>
                        </a:xfrm>
                        <a:prstGeom prst="rect">
                          <a:avLst/>
                        </a:prstGeom>
                        <a:noFill/>
                        <a:ln w="6350">
                          <a:noFill/>
                        </a:ln>
                        <a:effectLst/>
                      </wps:spPr>
                      <wps:txb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45AD75AB" w14:textId="77777777" w:rsidR="003276FB" w:rsidRPr="00811BB8" w:rsidRDefault="003276FB" w:rsidP="00C37AA0">
                                <w:pPr>
                                  <w:pStyle w:val="Brdtext"/>
                                </w:pPr>
                                <w:r>
                                  <w:rPr>
                                    <w:noProof/>
                                    <w:lang w:eastAsia="sv-SE"/>
                                  </w:rPr>
                                  <w:drawing>
                                    <wp:inline distT="0" distB="0" distL="0" distR="0" wp14:anchorId="3EE71334" wp14:editId="41D87853">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2EE6B633" id="_x0000_t202" coordsize="21600,21600" o:spt="202" path="m,l,21600r21600,l21600,xe">
                <v:stroke joinstyle="miter"/>
                <v:path gradientshapeok="t" o:connecttype="rect"/>
              </v:shapetype>
              <v:shape id="Textruta 10" o:spid="_x0000_s1026" type="#_x0000_t202" style="position:absolute;margin-left:290pt;margin-top:-21.85pt;width:56.4pt;height:81.6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9YhRFMgIAAGYEAAAOAAAAZHJzL2Uyb0RvYy54bWysVEtv2zAMvg/YfxB0X2ynadoZcYosRYYB&#10;QVsgHXpWZCk2JouapMTOfv0o2Xmg22nYRSZF6uPro2cPXaPIQVhXgy5oNkopEZpDWetdQb+/rj7d&#10;U+I80yVToEVBj8LRh/nHD7PW5GIMFahSWIIg2uWtKWjlvcmTxPFKNMyNwAiNRgm2YR5Vu0tKy1pE&#10;b1QyTtNp0oItjQUunMPbx95I5xFfSsH9s5ROeKIKirn5eNp4bsOZzGcs31lmqpoPabB/yKJhtcag&#10;Z6hH5hnZ2/oPqKbmFhxIP+LQJCBlzUWsAavJ0nfVbCpmRKwFm+PMuU3u/8Hyp8PGvFjiuy/Q4QBj&#10;Ec6sgf9wRMOyYnonFs5gI4MV25W0xuXDs9BmlzsECLV30jbhi1URxMJ2H88tFp0nHC/vsukkRQtH&#10;U5beTO9RCaCX18Y6/1VAQ4JQUIuRY1LssHa+dz25hGAaVrVScYxKk7ag05vbND44WxBc6eArIiEG&#10;mEvmQfLdtkOQIG6hPGJHLPRkcYavakxlzZx/YRbZgekj4/0zHlIBhoRBoqQC++tv98Efh4ZWSlpk&#10;W0Hdzz2zghL1TeM4P2eTSaBnVCa3d2NU7LVle23R+2YJSOgMd8vwKAZ/r06itNC84WIsQlQ0Mc0x&#10;dkH9SVz6fgdwsbhYLKITEtIwv9Ybw09ECI1+7d6YNcM0PM7xCU68ZPm7ofS+/VgWew+yjhO7dHWg&#10;D5I5znxYvLAt13r0uvwe5r8BAAD//wMAUEsDBBQABgAIAAAAIQCviE/n4wAAAAsBAAAPAAAAZHJz&#10;L2Rvd25yZXYueG1sTI9BT4NAEIXvJv6HzZh4a5eiRYosTUPSmBg9tPbibWC3QGRnkd226K93POlx&#10;Mi/vfV++nmwvzmb0nSMFi3kEwlDtdEeNgsPbdpaC8AFJY+/IKPgyHtbF9VWOmXYX2pnzPjSCS8hn&#10;qKANYcik9HVrLPq5Gwzx7+hGi4HPsZF6xAuX217GUZRIix3xQouDKVtTf+xPVsFzuX3FXRXb9Lsv&#10;n16Om+Hz8L5U6vZm2jyCCGYKf2H4xWd0KJipcifSXvQKlmnELkHB7P7uAQQnklXMMhVHF6sEZJHL&#10;/w7FDwAAAP//AwBQSwECLQAUAAYACAAAACEAtoM4kv4AAADhAQAAEwAAAAAAAAAAAAAAAAAAAAAA&#10;W0NvbnRlbnRfVHlwZXNdLnhtbFBLAQItABQABgAIAAAAIQA4/SH/1gAAAJQBAAALAAAAAAAAAAAA&#10;AAAAAC8BAABfcmVscy8ucmVsc1BLAQItABQABgAIAAAAIQD9YhRFMgIAAGYEAAAOAAAAAAAAAAAA&#10;AAAAAC4CAABkcnMvZTJvRG9jLnhtbFBLAQItABQABgAIAAAAIQCviE/n4wAAAAsBAAAPAAAAAAAA&#10;AAAAAAAAAIwEAABkcnMvZG93bnJldi54bWxQSwUGAAAAAAQABADzAAAAnAUAAAAA&#10;" filled="f" stroked="f" strokeweight=".5pt">
                <o:lock v:ext="edit" aspectratio="t"/>
                <v:textbox>
                  <w:txbxContent>
                    <w:sdt>
                      <w:sdtPr>
                        <w:alias w:val="PropLogo"/>
                        <w:tag w:val="PropLogo"/>
                        <w:id w:val="-838614461"/>
                        <w:lock w:val="contentLocked"/>
                        <w:dataBinding w:prefixMappings="xmlns:ns0='http://rkdhs/mallar/lagstiftning/Prop/Prop.xsd'" w:xpath="/ns0:dokumentvärden[1]/ns0:logos[1]/ns0:logo[@id='26']" w:storeItemID="{068625C3-B546-44A5-B525-B7CC092E5AD6}"/>
                        <w:picture/>
                      </w:sdtPr>
                      <w:sdtEndPr/>
                      <w:sdtContent>
                        <w:p w14:paraId="45AD75AB" w14:textId="77777777" w:rsidR="003276FB" w:rsidRPr="00811BB8" w:rsidRDefault="003276FB" w:rsidP="00C37AA0">
                          <w:pPr>
                            <w:pStyle w:val="Brdtext"/>
                          </w:pPr>
                          <w:r>
                            <w:rPr>
                              <w:noProof/>
                              <w:lang w:eastAsia="sv-SE"/>
                            </w:rPr>
                            <w:drawing>
                              <wp:inline distT="0" distB="0" distL="0" distR="0" wp14:anchorId="3EE71334" wp14:editId="41D87853">
                                <wp:extent cx="514155" cy="921598"/>
                                <wp:effectExtent l="0" t="0" r="635" b="0"/>
                                <wp:docPr id="2" name="Bild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Bild 3"/>
                                        <pic:cNvPicPr>
                                          <a:picLocks noChangeAspect="1" noChangeArrowheads="1"/>
                                        </pic:cNvPicPr>
                                      </pic:nvPicPr>
                                      <pic:blipFill>
                                        <a:blip r:embed="rId14"/>
                                        <a:stretch>
                                          <a:fillRect/>
                                        </a:stretch>
                                      </pic:blipFill>
                                      <pic:spPr bwMode="auto">
                                        <a:xfrm>
                                          <a:off x="0" y="0"/>
                                          <a:ext cx="514155" cy="921598"/>
                                        </a:xfrm>
                                        <a:prstGeom prst="rect">
                                          <a:avLst/>
                                        </a:prstGeom>
                                        <a:noFill/>
                                        <a:ln>
                                          <a:noFill/>
                                        </a:ln>
                                      </pic:spPr>
                                    </pic:pic>
                                  </a:graphicData>
                                </a:graphic>
                              </wp:inline>
                            </w:drawing>
                          </w:r>
                        </w:p>
                      </w:sdtContent>
                    </w:sdt>
                  </w:txbxContent>
                </v:textbox>
              </v:shape>
            </w:pict>
          </mc:Fallback>
        </mc:AlternateContent>
      </w:r>
    </w:p>
    <w:sdt>
      <w:sdtPr>
        <w:alias w:val="Nummer"/>
        <w:tag w:val="Nummer"/>
        <w:id w:val="-1816559108"/>
        <w:lock w:val="contentLocked"/>
        <w:dataBinding w:prefixMappings="xmlns:ns0='http://rkdhs/mallar/lagstiftning/Prop/Prop.xsd'" w:xpath="/ns0:dokumentvärden[1]/ns0:dokumentnummer[1]" w:storeItemID="{068625C3-B546-44A5-B525-B7CC092E5AD6}"/>
        <w:text/>
      </w:sdtPr>
      <w:sdtEndPr/>
      <w:sdtContent>
        <w:p w14:paraId="3E4B3004" w14:textId="53AC2107" w:rsidR="003276FB" w:rsidRDefault="003A5A9E" w:rsidP="00333C9D">
          <w:pPr>
            <w:pStyle w:val="Prophuvudrubrik"/>
          </w:pPr>
          <w:r>
            <w:t>2022/23:118</w:t>
          </w:r>
        </w:p>
      </w:sdtContent>
    </w:sdt>
    <w:p w14:paraId="657DE9BC" w14:textId="77777777" w:rsidR="003276FB" w:rsidRPr="005F407A" w:rsidRDefault="003276FB" w:rsidP="00333C9D">
      <w:pPr>
        <w:pStyle w:val="Brdtext"/>
        <w:spacing w:after="40"/>
        <w:jc w:val="left"/>
        <w:rPr>
          <w:sz w:val="18"/>
          <w:szCs w:val="18"/>
        </w:rPr>
      </w:pPr>
    </w:p>
    <w:tbl>
      <w:tblPr>
        <w:tblW w:w="7513" w:type="dxa"/>
        <w:tblInd w:w="28" w:type="dxa"/>
        <w:tblBorders>
          <w:bottom w:val="single" w:sz="4" w:space="0" w:color="auto"/>
        </w:tblBorders>
        <w:tblCellMar>
          <w:left w:w="28" w:type="dxa"/>
          <w:right w:w="28" w:type="dxa"/>
        </w:tblCellMar>
        <w:tblLook w:val="0000" w:firstRow="0" w:lastRow="0" w:firstColumn="0" w:lastColumn="0" w:noHBand="0" w:noVBand="0"/>
      </w:tblPr>
      <w:tblGrid>
        <w:gridCol w:w="5917"/>
        <w:gridCol w:w="1596"/>
      </w:tblGrid>
      <w:tr w:rsidR="003276FB" w14:paraId="737665A9" w14:textId="77777777" w:rsidTr="00333C9D">
        <w:sdt>
          <w:sdtPr>
            <w:alias w:val="Rubrik"/>
            <w:tag w:val="Rubrik"/>
            <w:id w:val="-283352459"/>
            <w:temporary/>
            <w:dataBinding w:prefixMappings="xmlns:ns0='http://rkdhs/mallar/lagstiftning/Prop/Prop.xsd'" w:xpath="/ns0:dokumentvärden[1]/ns0:titel[1]" w:storeItemID="{068625C3-B546-44A5-B525-B7CC092E5AD6}"/>
            <w:text w:multiLine="1"/>
          </w:sdtPr>
          <w:sdtEndPr/>
          <w:sdtContent>
            <w:tc>
              <w:tcPr>
                <w:tcW w:w="5834" w:type="dxa"/>
                <w:tcMar>
                  <w:left w:w="0" w:type="dxa"/>
                </w:tcMar>
              </w:tcPr>
              <w:p w14:paraId="2A7CBACC" w14:textId="1DA85386" w:rsidR="003276FB" w:rsidRDefault="003A5A9E" w:rsidP="00333C9D">
                <w:pPr>
                  <w:pStyle w:val="Proprubrik"/>
                  <w:spacing w:after="20"/>
                </w:pPr>
                <w:r>
                  <w:t>Ändring i skatteavtalet mellan Sverige och Tyskland</w:t>
                </w:r>
              </w:p>
            </w:tc>
          </w:sdtContent>
        </w:sdt>
        <w:tc>
          <w:tcPr>
            <w:tcW w:w="1571" w:type="dxa"/>
          </w:tcPr>
          <w:sdt>
            <w:sdtPr>
              <w:alias w:val="NummerEtikett"/>
              <w:tag w:val="NummerEtikett"/>
              <w:id w:val="1988590602"/>
              <w:lock w:val="contentLocked"/>
              <w:dataBinding w:prefixMappings="xmlns:ns0='http://rkdhs/mallar/lagstiftning/Prop/Prop.xsd'" w:xpath="/ns0:dokumentvärden[1]/ns0:dokumentnummer[1]/@etikett" w:storeItemID="{068625C3-B546-44A5-B525-B7CC092E5AD6}"/>
              <w:text/>
            </w:sdtPr>
            <w:sdtEndPr/>
            <w:sdtContent>
              <w:p w14:paraId="0E16F45C" w14:textId="67B0F122" w:rsidR="003276FB" w:rsidRDefault="003A5A9E" w:rsidP="00333C9D">
                <w:pPr>
                  <w:pStyle w:val="Proprubrik"/>
                </w:pPr>
                <w:r>
                  <w:t>Prop.</w:t>
                </w:r>
              </w:p>
            </w:sdtContent>
          </w:sdt>
          <w:sdt>
            <w:sdtPr>
              <w:rPr>
                <w:szCs w:val="26"/>
              </w:rPr>
              <w:alias w:val="Nummer"/>
              <w:tag w:val="Nummer"/>
              <w:id w:val="-348560707"/>
              <w:lock w:val="contentLocked"/>
              <w:dataBinding w:prefixMappings="xmlns:ns0='http://rkdhs/mallar/lagstiftning/Prop/Prop.xsd'" w:xpath="/ns0:dokumentvärden[1]/ns0:dokumentnummer[1]" w:storeItemID="{068625C3-B546-44A5-B525-B7CC092E5AD6}"/>
              <w:text/>
            </w:sdtPr>
            <w:sdtEndPr/>
            <w:sdtContent>
              <w:p w14:paraId="21A93581" w14:textId="70362E18" w:rsidR="003276FB" w:rsidRPr="00141F91" w:rsidRDefault="003A5A9E" w:rsidP="00333C9D">
                <w:pPr>
                  <w:pStyle w:val="Proprubrik"/>
                  <w:rPr>
                    <w:szCs w:val="26"/>
                  </w:rPr>
                </w:pPr>
                <w:r>
                  <w:rPr>
                    <w:szCs w:val="26"/>
                  </w:rPr>
                  <w:t>2022/23:118</w:t>
                </w:r>
              </w:p>
            </w:sdtContent>
          </w:sdt>
        </w:tc>
      </w:tr>
    </w:tbl>
    <w:p w14:paraId="2026EF65" w14:textId="77777777" w:rsidR="003276FB" w:rsidRDefault="003276FB" w:rsidP="00333C9D">
      <w:pPr>
        <w:pStyle w:val="Brdtext"/>
        <w:spacing w:before="60"/>
      </w:pPr>
    </w:p>
    <w:p w14:paraId="10BAB7DB" w14:textId="77777777" w:rsidR="003276FB" w:rsidRDefault="003276FB" w:rsidP="00333C9D">
      <w:pPr>
        <w:pStyle w:val="Brdtext"/>
      </w:pPr>
      <w:r>
        <w:t>Regeringen överlämnar denna proposition till riksdagen.</w:t>
      </w:r>
    </w:p>
    <w:p w14:paraId="662C0EF1" w14:textId="77777777" w:rsidR="003276FB" w:rsidRDefault="003276FB" w:rsidP="00333C9D">
      <w:pPr>
        <w:pStyle w:val="Brdtext"/>
      </w:pPr>
    </w:p>
    <w:p w14:paraId="43463135" w14:textId="7E6C6519" w:rsidR="003276FB" w:rsidRDefault="003276FB" w:rsidP="00333C9D">
      <w:pPr>
        <w:pStyle w:val="Brdtext"/>
      </w:pPr>
      <w:r>
        <w:t xml:space="preserve">Stockholm </w:t>
      </w:r>
      <w:sdt>
        <w:sdtPr>
          <w:alias w:val="Datum"/>
          <w:tag w:val="Datum"/>
          <w:id w:val="-1894106154"/>
          <w:date w:fullDate="2023-05-25T00:00:00Z">
            <w:dateFormat w:val="'den' d MMMM yyyy"/>
            <w:lid w:val="sv-SE"/>
            <w:storeMappedDataAs w:val="dateTime"/>
            <w:calendar w:val="gregorian"/>
          </w:date>
        </w:sdtPr>
        <w:sdtEndPr/>
        <w:sdtContent>
          <w:r w:rsidR="007F3D8C">
            <w:t>den 25 maj 2023</w:t>
          </w:r>
        </w:sdtContent>
      </w:sdt>
    </w:p>
    <w:p w14:paraId="76DA892E" w14:textId="77777777" w:rsidR="003276FB" w:rsidRDefault="003276FB" w:rsidP="00333C9D">
      <w:pPr>
        <w:pStyle w:val="Brdtextmedindrag"/>
      </w:pPr>
    </w:p>
    <w:p w14:paraId="38CD9C21" w14:textId="3320C9B6" w:rsidR="003276FB" w:rsidRDefault="003276FB" w:rsidP="00333C9D">
      <w:pPr>
        <w:pStyle w:val="Propnamnunderskrift1"/>
      </w:pPr>
      <w:r>
        <w:t>Ulf Kristersson</w:t>
      </w:r>
    </w:p>
    <w:p w14:paraId="42EB5F8D" w14:textId="48EF616D" w:rsidR="003276FB" w:rsidRDefault="003276FB" w:rsidP="00333C9D">
      <w:pPr>
        <w:pStyle w:val="Propnamnunderskrift2"/>
        <w:tabs>
          <w:tab w:val="clear" w:pos="2693"/>
          <w:tab w:val="clear" w:pos="7474"/>
          <w:tab w:val="left" w:pos="2126"/>
        </w:tabs>
      </w:pPr>
      <w:r>
        <w:tab/>
        <w:t>Elisabeth Svantesson</w:t>
      </w:r>
    </w:p>
    <w:p w14:paraId="5ABD7B96" w14:textId="021018E8" w:rsidR="003276FB" w:rsidRPr="008624B2" w:rsidRDefault="003276FB" w:rsidP="00BB2C9D">
      <w:pPr>
        <w:pStyle w:val="Propnamnunderskrift2medplatsefter"/>
      </w:pPr>
      <w:r>
        <w:tab/>
      </w:r>
      <w:r w:rsidRPr="008F01E7">
        <w:rPr>
          <w:i w:val="0"/>
          <w:iCs w:val="0"/>
        </w:rPr>
        <w:t>(</w:t>
      </w:r>
      <w:sdt>
        <w:sdtPr>
          <w:rPr>
            <w:i w:val="0"/>
          </w:rPr>
          <w:alias w:val="Departementsnamn"/>
          <w:tag w:val="Departementsnamn"/>
          <w:id w:val="596381816"/>
          <w:lock w:val="contentLocked"/>
          <w:dataBinding w:prefixMappings="xmlns:ns0='http://rkdhs/mallar/lagstiftning/Prop/Prop.xsd'" w:xpath="/ns0:dokumentvärden[1]/ns0:departementsnamn[1]" w:storeItemID="{068625C3-B546-44A5-B525-B7CC092E5AD6}"/>
          <w:text/>
        </w:sdtPr>
        <w:sdtEndPr/>
        <w:sdtContent>
          <w:r w:rsidR="003A5A9E">
            <w:rPr>
              <w:i w:val="0"/>
            </w:rPr>
            <w:t>Finansdepartementet</w:t>
          </w:r>
        </w:sdtContent>
      </w:sdt>
      <w:r w:rsidRPr="008F01E7">
        <w:rPr>
          <w:i w:val="0"/>
          <w:iCs w:val="0"/>
        </w:rPr>
        <w:t>)</w:t>
      </w:r>
    </w:p>
    <w:p w14:paraId="323B21C1" w14:textId="77777777" w:rsidR="003276FB" w:rsidRDefault="003276FB" w:rsidP="00333C9D">
      <w:pPr>
        <w:pStyle w:val="Proprubrik"/>
        <w:spacing w:before="80" w:after="400"/>
      </w:pPr>
      <w:r>
        <w:t>Propositionens huvudsakliga innehåll</w:t>
      </w:r>
    </w:p>
    <w:p w14:paraId="00CB04CB" w14:textId="00594E1F" w:rsidR="003276FB" w:rsidRDefault="003276FB" w:rsidP="003276FB">
      <w:pPr>
        <w:pStyle w:val="Brdtext"/>
      </w:pPr>
      <w:r>
        <w:t>I propositionen föreslås att riksdagen godkänner ett protokoll undertecknat den 18</w:t>
      </w:r>
      <w:r w:rsidR="008B028F">
        <w:t> </w:t>
      </w:r>
      <w:r>
        <w:t xml:space="preserve">januari 2023 om ändring i </w:t>
      </w:r>
      <w:r w:rsidRPr="00C23D30">
        <w:t xml:space="preserve">avtalet </w:t>
      </w:r>
      <w:r>
        <w:t xml:space="preserve">den 14 juli 1992 </w:t>
      </w:r>
      <w:r w:rsidRPr="00C23D30">
        <w:t xml:space="preserve">mellan </w:t>
      </w:r>
      <w:r>
        <w:t>Sverige</w:t>
      </w:r>
      <w:r w:rsidRPr="00C23D30">
        <w:t xml:space="preserve"> </w:t>
      </w:r>
      <w:r>
        <w:t>och Tyskland</w:t>
      </w:r>
      <w:r w:rsidRPr="00C23D30">
        <w:t xml:space="preserve"> för </w:t>
      </w:r>
      <w:r>
        <w:t>att undvika</w:t>
      </w:r>
      <w:r w:rsidRPr="00C23D30">
        <w:t xml:space="preserve"> dubbelbeskattning beträffande skatter på inkomst</w:t>
      </w:r>
      <w:r>
        <w:t xml:space="preserve"> och förmögenhet och på arv och gåva samt för att lämna ömsesidig handräckning vid beskattning. Vidare föreslås att riksdagen antar en lag om ändring i lagen (1992:1193) om dubbelbeskattningsavtal mellan Sverige och Tyskland. </w:t>
      </w:r>
    </w:p>
    <w:p w14:paraId="07838CDB" w14:textId="2AEE8CC2" w:rsidR="003276FB" w:rsidRDefault="003276FB" w:rsidP="003276FB">
      <w:pPr>
        <w:pStyle w:val="Brdtextmedindrag"/>
      </w:pPr>
      <w:r>
        <w:t xml:space="preserve">Protokollet innebär att avtalet inte längre omfattar arvs- och gåvoskatt. </w:t>
      </w:r>
      <w:bookmarkStart w:id="0" w:name="_Hlk530051957"/>
      <w:r>
        <w:t>Till följd av det projekt som OECD och G20 har genomfört för att motverka skattebaserosion och flyttning av vinster, det s.k. BEPS-projektet, införs nya minimistandarder på skatteavtalsområdet. I detta avseende förtydligas i avtalets ingress att avtalet inte syftar till att skapa förutsättningar för icke-beskattning eller minskad skatt genom skatte</w:t>
      </w:r>
      <w:r>
        <w:softHyphen/>
        <w:t>undandragande eller skatteflykt. Vidare uppdateras bestämmelserna om tvistlösning genom s.k. ömsesidig överenskommelse och en bestämmelse införs som ger möjlighet för en avtalsslutande stat att neka avtalsförmåner i fall där ett av de huvudsakliga syftena med en transaktion eller ett arrangemang var att få förmånen.</w:t>
      </w:r>
    </w:p>
    <w:p w14:paraId="5CBF6E5F" w14:textId="63096081" w:rsidR="003276FB" w:rsidRDefault="003276FB" w:rsidP="003276FB">
      <w:pPr>
        <w:pStyle w:val="Brdtextmedindrag"/>
      </w:pPr>
      <w:bookmarkStart w:id="1" w:name="_Hlk133926091"/>
      <w:bookmarkStart w:id="2" w:name="_Hlk133934174"/>
      <w:r>
        <w:t>Slutligen uppdateras ett flertal av avtalets övriga bestämmelser</w:t>
      </w:r>
      <w:bookmarkEnd w:id="1"/>
      <w:r>
        <w:t xml:space="preserve">, </w:t>
      </w:r>
      <w:proofErr w:type="gramStart"/>
      <w:r>
        <w:t>t.ex.</w:t>
      </w:r>
      <w:proofErr w:type="gramEnd"/>
      <w:r>
        <w:t xml:space="preserve"> bestämmelserna om personer på vilka avtalet tillämpas,</w:t>
      </w:r>
      <w:bookmarkEnd w:id="2"/>
      <w:r>
        <w:t xml:space="preserve"> hemvist, inkomst av rörelse, företag med intressegemenskap samt handräckning i form av utbyte av upplysningar och bistånd med indrivning av skatt.</w:t>
      </w:r>
    </w:p>
    <w:p w14:paraId="218AB10C" w14:textId="36FA1C6C" w:rsidR="003276FB" w:rsidRDefault="003276FB" w:rsidP="005A7DCE">
      <w:pPr>
        <w:pStyle w:val="Brdtextmedindrag"/>
      </w:pPr>
      <w:r>
        <w:t>De nya bestämmelserna föreslås träda i kraft den dag som regeringen bestämmer.</w:t>
      </w:r>
      <w:bookmarkEnd w:id="0"/>
    </w:p>
    <w:p w14:paraId="60B6DB38" w14:textId="77777777" w:rsidR="003276FB" w:rsidRPr="008F2013" w:rsidRDefault="003276FB" w:rsidP="005E3C60">
      <w:pPr>
        <w:pStyle w:val="Innehllsfrteckning"/>
        <w:pageBreakBefore/>
        <w:rPr>
          <w:sz w:val="30"/>
          <w:szCs w:val="30"/>
        </w:rPr>
      </w:pPr>
      <w:r>
        <w:rPr>
          <w:rFonts w:eastAsiaTheme="minorHAnsi"/>
        </w:rPr>
        <w:lastRenderedPageBreak/>
        <w:t>Innehållsförteckning</w:t>
      </w:r>
    </w:p>
    <w:p w14:paraId="57E60781" w14:textId="4604A9EA" w:rsidR="00D70C4C" w:rsidRDefault="003276FB">
      <w:pPr>
        <w:pStyle w:val="Innehll1"/>
        <w:rPr>
          <w:rFonts w:asciiTheme="minorHAnsi" w:eastAsiaTheme="minorEastAsia" w:hAnsiTheme="minorHAnsi"/>
          <w:sz w:val="22"/>
          <w:lang w:eastAsia="sv-SE"/>
        </w:rPr>
      </w:pPr>
      <w:r>
        <w:rPr>
          <w:b/>
          <w:sz w:val="25"/>
          <w:szCs w:val="25"/>
        </w:rPr>
        <w:fldChar w:fldCharType="begin"/>
      </w:r>
      <w:r>
        <w:rPr>
          <w:b/>
          <w:sz w:val="25"/>
          <w:szCs w:val="25"/>
        </w:rPr>
        <w:instrText xml:space="preserve"> TOC \h \z \t "</w:instrText>
      </w:r>
      <w:r w:rsidRPr="00613168">
        <w:rPr>
          <w:b/>
          <w:sz w:val="25"/>
          <w:szCs w:val="25"/>
        </w:rPr>
        <w:instrText>Rubrik 1;1; Heading 1;1;Rubrik 2;2; Heading 2;2;Rubrik 3;3; Heading 3;3;Bilaga rubrik;4;Prop. utdrag;5, Rubrik 1,1, Heading 1,1,Rubrik 2,2, Heading 2,2,Rubrik 3,3, Heading 3,3,Bilaga rubrik,4,Prop. utdrag,5</w:instrText>
      </w:r>
      <w:r>
        <w:rPr>
          <w:b/>
          <w:sz w:val="25"/>
          <w:szCs w:val="25"/>
        </w:rPr>
        <w:instrText xml:space="preserve">" </w:instrText>
      </w:r>
      <w:r>
        <w:rPr>
          <w:b/>
          <w:sz w:val="25"/>
          <w:szCs w:val="25"/>
        </w:rPr>
        <w:fldChar w:fldCharType="separate"/>
      </w:r>
      <w:hyperlink w:anchor="_Toc135751867" w:history="1">
        <w:r w:rsidR="00D70C4C" w:rsidRPr="004C67A6">
          <w:rPr>
            <w:rStyle w:val="Hyperlnk"/>
          </w:rPr>
          <w:t>1</w:t>
        </w:r>
        <w:r w:rsidR="00D70C4C">
          <w:rPr>
            <w:rFonts w:asciiTheme="minorHAnsi" w:eastAsiaTheme="minorEastAsia" w:hAnsiTheme="minorHAnsi"/>
            <w:sz w:val="22"/>
            <w:lang w:eastAsia="sv-SE"/>
          </w:rPr>
          <w:tab/>
        </w:r>
        <w:r w:rsidR="00D70C4C" w:rsidRPr="004C67A6">
          <w:rPr>
            <w:rStyle w:val="Hyperlnk"/>
          </w:rPr>
          <w:t>Förslag till riksdagsbeslut</w:t>
        </w:r>
        <w:r w:rsidR="00D70C4C">
          <w:rPr>
            <w:webHidden/>
          </w:rPr>
          <w:tab/>
        </w:r>
        <w:r w:rsidR="00D70C4C">
          <w:rPr>
            <w:webHidden/>
          </w:rPr>
          <w:fldChar w:fldCharType="begin"/>
        </w:r>
        <w:r w:rsidR="00D70C4C">
          <w:rPr>
            <w:webHidden/>
          </w:rPr>
          <w:instrText xml:space="preserve"> PAGEREF _Toc135751867 \h </w:instrText>
        </w:r>
        <w:r w:rsidR="00D70C4C">
          <w:rPr>
            <w:webHidden/>
          </w:rPr>
        </w:r>
        <w:r w:rsidR="00D70C4C">
          <w:rPr>
            <w:webHidden/>
          </w:rPr>
          <w:fldChar w:fldCharType="separate"/>
        </w:r>
        <w:r w:rsidR="00E570B0">
          <w:rPr>
            <w:webHidden/>
          </w:rPr>
          <w:t>3</w:t>
        </w:r>
        <w:r w:rsidR="00D70C4C">
          <w:rPr>
            <w:webHidden/>
          </w:rPr>
          <w:fldChar w:fldCharType="end"/>
        </w:r>
      </w:hyperlink>
    </w:p>
    <w:p w14:paraId="2EBACD1C" w14:textId="446D62A0" w:rsidR="00D70C4C" w:rsidRDefault="00E570B0">
      <w:pPr>
        <w:pStyle w:val="Innehll1"/>
        <w:rPr>
          <w:rFonts w:asciiTheme="minorHAnsi" w:eastAsiaTheme="minorEastAsia" w:hAnsiTheme="minorHAnsi"/>
          <w:sz w:val="22"/>
          <w:lang w:eastAsia="sv-SE"/>
        </w:rPr>
      </w:pPr>
      <w:hyperlink w:anchor="_Toc135751868" w:history="1">
        <w:r w:rsidR="00D70C4C" w:rsidRPr="004C67A6">
          <w:rPr>
            <w:rStyle w:val="Hyperlnk"/>
          </w:rPr>
          <w:t>2</w:t>
        </w:r>
        <w:r w:rsidR="00D70C4C">
          <w:rPr>
            <w:rFonts w:asciiTheme="minorHAnsi" w:eastAsiaTheme="minorEastAsia" w:hAnsiTheme="minorHAnsi"/>
            <w:sz w:val="22"/>
            <w:lang w:eastAsia="sv-SE"/>
          </w:rPr>
          <w:tab/>
        </w:r>
        <w:r w:rsidR="00D70C4C" w:rsidRPr="004C67A6">
          <w:rPr>
            <w:rStyle w:val="Hyperlnk"/>
          </w:rPr>
          <w:t>Förslag till lag om ändring i lagen (1992:1193) om dubbelbeskattningsavtal mellan Sverige och Tyskland</w:t>
        </w:r>
        <w:r w:rsidR="00D70C4C">
          <w:rPr>
            <w:webHidden/>
          </w:rPr>
          <w:tab/>
        </w:r>
        <w:r w:rsidR="00D70C4C">
          <w:rPr>
            <w:webHidden/>
          </w:rPr>
          <w:fldChar w:fldCharType="begin"/>
        </w:r>
        <w:r w:rsidR="00D70C4C">
          <w:rPr>
            <w:webHidden/>
          </w:rPr>
          <w:instrText xml:space="preserve"> PAGEREF _Toc135751868 \h </w:instrText>
        </w:r>
        <w:r w:rsidR="00D70C4C">
          <w:rPr>
            <w:webHidden/>
          </w:rPr>
        </w:r>
        <w:r w:rsidR="00D70C4C">
          <w:rPr>
            <w:webHidden/>
          </w:rPr>
          <w:fldChar w:fldCharType="separate"/>
        </w:r>
        <w:r>
          <w:rPr>
            <w:webHidden/>
          </w:rPr>
          <w:t>4</w:t>
        </w:r>
        <w:r w:rsidR="00D70C4C">
          <w:rPr>
            <w:webHidden/>
          </w:rPr>
          <w:fldChar w:fldCharType="end"/>
        </w:r>
      </w:hyperlink>
    </w:p>
    <w:p w14:paraId="4F5B7E91" w14:textId="07825585" w:rsidR="00D70C4C" w:rsidRDefault="00E570B0">
      <w:pPr>
        <w:pStyle w:val="Innehll1"/>
        <w:rPr>
          <w:rFonts w:asciiTheme="minorHAnsi" w:eastAsiaTheme="minorEastAsia" w:hAnsiTheme="minorHAnsi"/>
          <w:sz w:val="22"/>
          <w:lang w:eastAsia="sv-SE"/>
        </w:rPr>
      </w:pPr>
      <w:hyperlink w:anchor="_Toc135751869" w:history="1">
        <w:r w:rsidR="00D70C4C" w:rsidRPr="004C67A6">
          <w:rPr>
            <w:rStyle w:val="Hyperlnk"/>
          </w:rPr>
          <w:t>3</w:t>
        </w:r>
        <w:r w:rsidR="00D70C4C">
          <w:rPr>
            <w:rFonts w:asciiTheme="minorHAnsi" w:eastAsiaTheme="minorEastAsia" w:hAnsiTheme="minorHAnsi"/>
            <w:sz w:val="22"/>
            <w:lang w:eastAsia="sv-SE"/>
          </w:rPr>
          <w:tab/>
        </w:r>
        <w:r w:rsidR="00D70C4C" w:rsidRPr="004C67A6">
          <w:rPr>
            <w:rStyle w:val="Hyperlnk"/>
          </w:rPr>
          <w:t>Ärendet och dess beredning</w:t>
        </w:r>
        <w:r w:rsidR="00D70C4C">
          <w:rPr>
            <w:webHidden/>
          </w:rPr>
          <w:tab/>
        </w:r>
        <w:r w:rsidR="00D70C4C">
          <w:rPr>
            <w:webHidden/>
          </w:rPr>
          <w:fldChar w:fldCharType="begin"/>
        </w:r>
        <w:r w:rsidR="00D70C4C">
          <w:rPr>
            <w:webHidden/>
          </w:rPr>
          <w:instrText xml:space="preserve"> PAGEREF _Toc135751869 \h </w:instrText>
        </w:r>
        <w:r w:rsidR="00D70C4C">
          <w:rPr>
            <w:webHidden/>
          </w:rPr>
        </w:r>
        <w:r w:rsidR="00D70C4C">
          <w:rPr>
            <w:webHidden/>
          </w:rPr>
          <w:fldChar w:fldCharType="separate"/>
        </w:r>
        <w:r>
          <w:rPr>
            <w:webHidden/>
          </w:rPr>
          <w:t>59</w:t>
        </w:r>
        <w:r w:rsidR="00D70C4C">
          <w:rPr>
            <w:webHidden/>
          </w:rPr>
          <w:fldChar w:fldCharType="end"/>
        </w:r>
      </w:hyperlink>
    </w:p>
    <w:p w14:paraId="041360E3" w14:textId="56691E45" w:rsidR="00D70C4C" w:rsidRDefault="00E570B0">
      <w:pPr>
        <w:pStyle w:val="Innehll1"/>
        <w:rPr>
          <w:rFonts w:asciiTheme="minorHAnsi" w:eastAsiaTheme="minorEastAsia" w:hAnsiTheme="minorHAnsi"/>
          <w:sz w:val="22"/>
          <w:lang w:eastAsia="sv-SE"/>
        </w:rPr>
      </w:pPr>
      <w:hyperlink w:anchor="_Toc135751870" w:history="1">
        <w:r w:rsidR="00D70C4C" w:rsidRPr="004C67A6">
          <w:rPr>
            <w:rStyle w:val="Hyperlnk"/>
          </w:rPr>
          <w:t>4</w:t>
        </w:r>
        <w:r w:rsidR="00D70C4C">
          <w:rPr>
            <w:rFonts w:asciiTheme="minorHAnsi" w:eastAsiaTheme="minorEastAsia" w:hAnsiTheme="minorHAnsi"/>
            <w:sz w:val="22"/>
            <w:lang w:eastAsia="sv-SE"/>
          </w:rPr>
          <w:tab/>
        </w:r>
        <w:r w:rsidR="00D70C4C" w:rsidRPr="004C67A6">
          <w:rPr>
            <w:rStyle w:val="Hyperlnk"/>
          </w:rPr>
          <w:t>Protokollet om ändring i skatteavtalet mellan Sverige och Tyskland</w:t>
        </w:r>
        <w:r w:rsidR="00D70C4C">
          <w:rPr>
            <w:webHidden/>
          </w:rPr>
          <w:tab/>
        </w:r>
        <w:r w:rsidR="00D70C4C">
          <w:rPr>
            <w:webHidden/>
          </w:rPr>
          <w:fldChar w:fldCharType="begin"/>
        </w:r>
        <w:r w:rsidR="00D70C4C">
          <w:rPr>
            <w:webHidden/>
          </w:rPr>
          <w:instrText xml:space="preserve"> PAGEREF _Toc135751870 \h </w:instrText>
        </w:r>
        <w:r w:rsidR="00D70C4C">
          <w:rPr>
            <w:webHidden/>
          </w:rPr>
        </w:r>
        <w:r w:rsidR="00D70C4C">
          <w:rPr>
            <w:webHidden/>
          </w:rPr>
          <w:fldChar w:fldCharType="separate"/>
        </w:r>
        <w:r>
          <w:rPr>
            <w:webHidden/>
          </w:rPr>
          <w:t>60</w:t>
        </w:r>
        <w:r w:rsidR="00D70C4C">
          <w:rPr>
            <w:webHidden/>
          </w:rPr>
          <w:fldChar w:fldCharType="end"/>
        </w:r>
      </w:hyperlink>
    </w:p>
    <w:p w14:paraId="7678A0A1" w14:textId="3D55C6D2" w:rsidR="00D70C4C" w:rsidRDefault="00E570B0">
      <w:pPr>
        <w:pStyle w:val="Innehll2"/>
        <w:rPr>
          <w:rFonts w:asciiTheme="minorHAnsi" w:eastAsiaTheme="minorEastAsia" w:hAnsiTheme="minorHAnsi" w:cstheme="minorBidi"/>
          <w:sz w:val="22"/>
          <w:szCs w:val="22"/>
          <w:lang w:eastAsia="sv-SE"/>
        </w:rPr>
      </w:pPr>
      <w:hyperlink w:anchor="_Toc135751871" w:history="1">
        <w:r w:rsidR="00D70C4C" w:rsidRPr="004C67A6">
          <w:rPr>
            <w:rStyle w:val="Hyperlnk"/>
            <w:rFonts w:eastAsiaTheme="majorEastAsia"/>
          </w:rPr>
          <w:t>4.1</w:t>
        </w:r>
        <w:r w:rsidR="00D70C4C">
          <w:rPr>
            <w:rFonts w:asciiTheme="minorHAnsi" w:eastAsiaTheme="minorEastAsia" w:hAnsiTheme="minorHAnsi" w:cstheme="minorBidi"/>
            <w:sz w:val="22"/>
            <w:szCs w:val="22"/>
            <w:lang w:eastAsia="sv-SE"/>
          </w:rPr>
          <w:tab/>
        </w:r>
        <w:r w:rsidR="00D70C4C" w:rsidRPr="004C67A6">
          <w:rPr>
            <w:rStyle w:val="Hyperlnk"/>
            <w:rFonts w:eastAsiaTheme="majorEastAsia"/>
          </w:rPr>
          <w:t>Protokollets innehåll</w:t>
        </w:r>
        <w:r w:rsidR="00D70C4C">
          <w:rPr>
            <w:webHidden/>
          </w:rPr>
          <w:tab/>
        </w:r>
        <w:r w:rsidR="00D70C4C">
          <w:rPr>
            <w:webHidden/>
          </w:rPr>
          <w:fldChar w:fldCharType="begin"/>
        </w:r>
        <w:r w:rsidR="00D70C4C">
          <w:rPr>
            <w:webHidden/>
          </w:rPr>
          <w:instrText xml:space="preserve"> PAGEREF _Toc135751871 \h </w:instrText>
        </w:r>
        <w:r w:rsidR="00D70C4C">
          <w:rPr>
            <w:webHidden/>
          </w:rPr>
        </w:r>
        <w:r w:rsidR="00D70C4C">
          <w:rPr>
            <w:webHidden/>
          </w:rPr>
          <w:fldChar w:fldCharType="separate"/>
        </w:r>
        <w:r>
          <w:rPr>
            <w:webHidden/>
          </w:rPr>
          <w:t>63</w:t>
        </w:r>
        <w:r w:rsidR="00D70C4C">
          <w:rPr>
            <w:webHidden/>
          </w:rPr>
          <w:fldChar w:fldCharType="end"/>
        </w:r>
      </w:hyperlink>
    </w:p>
    <w:p w14:paraId="0CB73B39" w14:textId="40FB44E6" w:rsidR="00D70C4C" w:rsidRDefault="00E570B0">
      <w:pPr>
        <w:pStyle w:val="Innehll3"/>
        <w:tabs>
          <w:tab w:val="left" w:pos="1985"/>
        </w:tabs>
        <w:rPr>
          <w:rFonts w:asciiTheme="minorHAnsi" w:eastAsiaTheme="minorEastAsia" w:hAnsiTheme="minorHAnsi" w:cstheme="minorBidi"/>
          <w:sz w:val="22"/>
          <w:szCs w:val="22"/>
          <w:lang w:eastAsia="sv-SE"/>
        </w:rPr>
      </w:pPr>
      <w:hyperlink w:anchor="_Toc135751872" w:history="1">
        <w:r w:rsidR="00D70C4C" w:rsidRPr="004C67A6">
          <w:rPr>
            <w:rStyle w:val="Hyperlnk"/>
            <w:rFonts w:eastAsiaTheme="majorEastAsia"/>
          </w:rPr>
          <w:t>4.1.1</w:t>
        </w:r>
        <w:r w:rsidR="00D70C4C">
          <w:rPr>
            <w:rFonts w:asciiTheme="minorHAnsi" w:eastAsiaTheme="minorEastAsia" w:hAnsiTheme="minorHAnsi" w:cstheme="minorBidi"/>
            <w:sz w:val="22"/>
            <w:szCs w:val="22"/>
            <w:lang w:eastAsia="sv-SE"/>
          </w:rPr>
          <w:tab/>
        </w:r>
        <w:r w:rsidR="00D70C4C" w:rsidRPr="004C67A6">
          <w:rPr>
            <w:rStyle w:val="Hyperlnk"/>
            <w:rFonts w:eastAsiaTheme="majorEastAsia"/>
          </w:rPr>
          <w:t>Avtalets titel</w:t>
        </w:r>
        <w:r w:rsidR="00D70C4C">
          <w:rPr>
            <w:webHidden/>
          </w:rPr>
          <w:tab/>
        </w:r>
        <w:r w:rsidR="00D70C4C">
          <w:rPr>
            <w:webHidden/>
          </w:rPr>
          <w:fldChar w:fldCharType="begin"/>
        </w:r>
        <w:r w:rsidR="00D70C4C">
          <w:rPr>
            <w:webHidden/>
          </w:rPr>
          <w:instrText xml:space="preserve"> PAGEREF _Toc135751872 \h </w:instrText>
        </w:r>
        <w:r w:rsidR="00D70C4C">
          <w:rPr>
            <w:webHidden/>
          </w:rPr>
        </w:r>
        <w:r w:rsidR="00D70C4C">
          <w:rPr>
            <w:webHidden/>
          </w:rPr>
          <w:fldChar w:fldCharType="separate"/>
        </w:r>
        <w:r>
          <w:rPr>
            <w:webHidden/>
          </w:rPr>
          <w:t>63</w:t>
        </w:r>
        <w:r w:rsidR="00D70C4C">
          <w:rPr>
            <w:webHidden/>
          </w:rPr>
          <w:fldChar w:fldCharType="end"/>
        </w:r>
      </w:hyperlink>
    </w:p>
    <w:p w14:paraId="6C67C190" w14:textId="417BC022" w:rsidR="00D70C4C" w:rsidRDefault="00E570B0">
      <w:pPr>
        <w:pStyle w:val="Innehll3"/>
        <w:tabs>
          <w:tab w:val="left" w:pos="1985"/>
        </w:tabs>
        <w:rPr>
          <w:rFonts w:asciiTheme="minorHAnsi" w:eastAsiaTheme="minorEastAsia" w:hAnsiTheme="minorHAnsi" w:cstheme="minorBidi"/>
          <w:sz w:val="22"/>
          <w:szCs w:val="22"/>
          <w:lang w:eastAsia="sv-SE"/>
        </w:rPr>
      </w:pPr>
      <w:hyperlink w:anchor="_Toc135751873" w:history="1">
        <w:r w:rsidR="00D70C4C" w:rsidRPr="004C67A6">
          <w:rPr>
            <w:rStyle w:val="Hyperlnk"/>
            <w:rFonts w:eastAsiaTheme="majorEastAsia"/>
          </w:rPr>
          <w:t>4.1.2</w:t>
        </w:r>
        <w:r w:rsidR="00D70C4C">
          <w:rPr>
            <w:rFonts w:asciiTheme="minorHAnsi" w:eastAsiaTheme="minorEastAsia" w:hAnsiTheme="minorHAnsi" w:cstheme="minorBidi"/>
            <w:sz w:val="22"/>
            <w:szCs w:val="22"/>
            <w:lang w:eastAsia="sv-SE"/>
          </w:rPr>
          <w:tab/>
        </w:r>
        <w:r w:rsidR="00D70C4C" w:rsidRPr="004C67A6">
          <w:rPr>
            <w:rStyle w:val="Hyperlnk"/>
            <w:rFonts w:eastAsiaTheme="majorEastAsia"/>
          </w:rPr>
          <w:t>Avtalets ingress</w:t>
        </w:r>
        <w:r w:rsidR="00D70C4C">
          <w:rPr>
            <w:webHidden/>
          </w:rPr>
          <w:tab/>
        </w:r>
        <w:r w:rsidR="00D70C4C">
          <w:rPr>
            <w:webHidden/>
          </w:rPr>
          <w:fldChar w:fldCharType="begin"/>
        </w:r>
        <w:r w:rsidR="00D70C4C">
          <w:rPr>
            <w:webHidden/>
          </w:rPr>
          <w:instrText xml:space="preserve"> PAGEREF _Toc135751873 \h </w:instrText>
        </w:r>
        <w:r w:rsidR="00D70C4C">
          <w:rPr>
            <w:webHidden/>
          </w:rPr>
        </w:r>
        <w:r w:rsidR="00D70C4C">
          <w:rPr>
            <w:webHidden/>
          </w:rPr>
          <w:fldChar w:fldCharType="separate"/>
        </w:r>
        <w:r>
          <w:rPr>
            <w:webHidden/>
          </w:rPr>
          <w:t>63</w:t>
        </w:r>
        <w:r w:rsidR="00D70C4C">
          <w:rPr>
            <w:webHidden/>
          </w:rPr>
          <w:fldChar w:fldCharType="end"/>
        </w:r>
      </w:hyperlink>
    </w:p>
    <w:p w14:paraId="63799291" w14:textId="22B97B9B" w:rsidR="00D70C4C" w:rsidRDefault="00E570B0">
      <w:pPr>
        <w:pStyle w:val="Innehll3"/>
        <w:tabs>
          <w:tab w:val="left" w:pos="1985"/>
        </w:tabs>
        <w:rPr>
          <w:rFonts w:asciiTheme="minorHAnsi" w:eastAsiaTheme="minorEastAsia" w:hAnsiTheme="minorHAnsi" w:cstheme="minorBidi"/>
          <w:sz w:val="22"/>
          <w:szCs w:val="22"/>
          <w:lang w:eastAsia="sv-SE"/>
        </w:rPr>
      </w:pPr>
      <w:hyperlink w:anchor="_Toc135751874" w:history="1">
        <w:r w:rsidR="00D70C4C" w:rsidRPr="004C67A6">
          <w:rPr>
            <w:rStyle w:val="Hyperlnk"/>
            <w:rFonts w:eastAsiaTheme="majorEastAsia"/>
          </w:rPr>
          <w:t>4.1.3</w:t>
        </w:r>
        <w:r w:rsidR="00D70C4C">
          <w:rPr>
            <w:rFonts w:asciiTheme="minorHAnsi" w:eastAsiaTheme="minorEastAsia" w:hAnsiTheme="minorHAnsi" w:cstheme="minorBidi"/>
            <w:sz w:val="22"/>
            <w:szCs w:val="22"/>
            <w:lang w:eastAsia="sv-SE"/>
          </w:rPr>
          <w:tab/>
        </w:r>
        <w:r w:rsidR="00D70C4C" w:rsidRPr="004C67A6">
          <w:rPr>
            <w:rStyle w:val="Hyperlnk"/>
            <w:rFonts w:eastAsiaTheme="majorEastAsia"/>
          </w:rPr>
          <w:t>Personer på vilka avtalet tillämpas</w:t>
        </w:r>
        <w:r w:rsidR="00D70C4C">
          <w:rPr>
            <w:webHidden/>
          </w:rPr>
          <w:tab/>
        </w:r>
        <w:r w:rsidR="00D70C4C">
          <w:rPr>
            <w:webHidden/>
          </w:rPr>
          <w:fldChar w:fldCharType="begin"/>
        </w:r>
        <w:r w:rsidR="00D70C4C">
          <w:rPr>
            <w:webHidden/>
          </w:rPr>
          <w:instrText xml:space="preserve"> PAGEREF _Toc135751874 \h </w:instrText>
        </w:r>
        <w:r w:rsidR="00D70C4C">
          <w:rPr>
            <w:webHidden/>
          </w:rPr>
        </w:r>
        <w:r w:rsidR="00D70C4C">
          <w:rPr>
            <w:webHidden/>
          </w:rPr>
          <w:fldChar w:fldCharType="separate"/>
        </w:r>
        <w:r>
          <w:rPr>
            <w:webHidden/>
          </w:rPr>
          <w:t>64</w:t>
        </w:r>
        <w:r w:rsidR="00D70C4C">
          <w:rPr>
            <w:webHidden/>
          </w:rPr>
          <w:fldChar w:fldCharType="end"/>
        </w:r>
      </w:hyperlink>
    </w:p>
    <w:p w14:paraId="49F8BC30" w14:textId="4721024F" w:rsidR="00D70C4C" w:rsidRDefault="00E570B0">
      <w:pPr>
        <w:pStyle w:val="Innehll3"/>
        <w:tabs>
          <w:tab w:val="left" w:pos="1985"/>
        </w:tabs>
        <w:rPr>
          <w:rFonts w:asciiTheme="minorHAnsi" w:eastAsiaTheme="minorEastAsia" w:hAnsiTheme="minorHAnsi" w:cstheme="minorBidi"/>
          <w:sz w:val="22"/>
          <w:szCs w:val="22"/>
          <w:lang w:eastAsia="sv-SE"/>
        </w:rPr>
      </w:pPr>
      <w:hyperlink w:anchor="_Toc135751875" w:history="1">
        <w:r w:rsidR="00D70C4C" w:rsidRPr="004C67A6">
          <w:rPr>
            <w:rStyle w:val="Hyperlnk"/>
            <w:rFonts w:eastAsiaTheme="majorEastAsia"/>
          </w:rPr>
          <w:t>4.1.4</w:t>
        </w:r>
        <w:r w:rsidR="00D70C4C">
          <w:rPr>
            <w:rFonts w:asciiTheme="minorHAnsi" w:eastAsiaTheme="minorEastAsia" w:hAnsiTheme="minorHAnsi" w:cstheme="minorBidi"/>
            <w:sz w:val="22"/>
            <w:szCs w:val="22"/>
            <w:lang w:eastAsia="sv-SE"/>
          </w:rPr>
          <w:tab/>
        </w:r>
        <w:r w:rsidR="00D70C4C" w:rsidRPr="004C67A6">
          <w:rPr>
            <w:rStyle w:val="Hyperlnk"/>
            <w:rFonts w:eastAsiaTheme="majorEastAsia"/>
          </w:rPr>
          <w:t>Skatter som omfattas av avtalet</w:t>
        </w:r>
        <w:r w:rsidR="00D70C4C">
          <w:rPr>
            <w:webHidden/>
          </w:rPr>
          <w:tab/>
        </w:r>
        <w:r w:rsidR="00D70C4C">
          <w:rPr>
            <w:webHidden/>
          </w:rPr>
          <w:fldChar w:fldCharType="begin"/>
        </w:r>
        <w:r w:rsidR="00D70C4C">
          <w:rPr>
            <w:webHidden/>
          </w:rPr>
          <w:instrText xml:space="preserve"> PAGEREF _Toc135751875 \h </w:instrText>
        </w:r>
        <w:r w:rsidR="00D70C4C">
          <w:rPr>
            <w:webHidden/>
          </w:rPr>
        </w:r>
        <w:r w:rsidR="00D70C4C">
          <w:rPr>
            <w:webHidden/>
          </w:rPr>
          <w:fldChar w:fldCharType="separate"/>
        </w:r>
        <w:r>
          <w:rPr>
            <w:webHidden/>
          </w:rPr>
          <w:t>64</w:t>
        </w:r>
        <w:r w:rsidR="00D70C4C">
          <w:rPr>
            <w:webHidden/>
          </w:rPr>
          <w:fldChar w:fldCharType="end"/>
        </w:r>
      </w:hyperlink>
    </w:p>
    <w:p w14:paraId="66584C69" w14:textId="530B3CE4" w:rsidR="00D70C4C" w:rsidRDefault="00E570B0">
      <w:pPr>
        <w:pStyle w:val="Innehll3"/>
        <w:tabs>
          <w:tab w:val="left" w:pos="1985"/>
        </w:tabs>
        <w:rPr>
          <w:rFonts w:asciiTheme="minorHAnsi" w:eastAsiaTheme="minorEastAsia" w:hAnsiTheme="minorHAnsi" w:cstheme="minorBidi"/>
          <w:sz w:val="22"/>
          <w:szCs w:val="22"/>
          <w:lang w:eastAsia="sv-SE"/>
        </w:rPr>
      </w:pPr>
      <w:hyperlink w:anchor="_Toc135751876" w:history="1">
        <w:r w:rsidR="00D70C4C" w:rsidRPr="004C67A6">
          <w:rPr>
            <w:rStyle w:val="Hyperlnk"/>
            <w:rFonts w:eastAsiaTheme="majorEastAsia"/>
          </w:rPr>
          <w:t>4.1.5</w:t>
        </w:r>
        <w:r w:rsidR="00D70C4C">
          <w:rPr>
            <w:rFonts w:asciiTheme="minorHAnsi" w:eastAsiaTheme="minorEastAsia" w:hAnsiTheme="minorHAnsi" w:cstheme="minorBidi"/>
            <w:sz w:val="22"/>
            <w:szCs w:val="22"/>
            <w:lang w:eastAsia="sv-SE"/>
          </w:rPr>
          <w:tab/>
        </w:r>
        <w:r w:rsidR="00D70C4C" w:rsidRPr="004C67A6">
          <w:rPr>
            <w:rStyle w:val="Hyperlnk"/>
            <w:rFonts w:eastAsiaTheme="majorEastAsia"/>
          </w:rPr>
          <w:t>Allmänna definitioner</w:t>
        </w:r>
        <w:r w:rsidR="00D70C4C">
          <w:rPr>
            <w:webHidden/>
          </w:rPr>
          <w:tab/>
        </w:r>
        <w:r w:rsidR="00D70C4C">
          <w:rPr>
            <w:webHidden/>
          </w:rPr>
          <w:fldChar w:fldCharType="begin"/>
        </w:r>
        <w:r w:rsidR="00D70C4C">
          <w:rPr>
            <w:webHidden/>
          </w:rPr>
          <w:instrText xml:space="preserve"> PAGEREF _Toc135751876 \h </w:instrText>
        </w:r>
        <w:r w:rsidR="00D70C4C">
          <w:rPr>
            <w:webHidden/>
          </w:rPr>
        </w:r>
        <w:r w:rsidR="00D70C4C">
          <w:rPr>
            <w:webHidden/>
          </w:rPr>
          <w:fldChar w:fldCharType="separate"/>
        </w:r>
        <w:r>
          <w:rPr>
            <w:webHidden/>
          </w:rPr>
          <w:t>65</w:t>
        </w:r>
        <w:r w:rsidR="00D70C4C">
          <w:rPr>
            <w:webHidden/>
          </w:rPr>
          <w:fldChar w:fldCharType="end"/>
        </w:r>
      </w:hyperlink>
    </w:p>
    <w:p w14:paraId="64784337" w14:textId="38670800" w:rsidR="00D70C4C" w:rsidRDefault="00E570B0">
      <w:pPr>
        <w:pStyle w:val="Innehll3"/>
        <w:tabs>
          <w:tab w:val="left" w:pos="1985"/>
        </w:tabs>
        <w:rPr>
          <w:rFonts w:asciiTheme="minorHAnsi" w:eastAsiaTheme="minorEastAsia" w:hAnsiTheme="minorHAnsi" w:cstheme="minorBidi"/>
          <w:sz w:val="22"/>
          <w:szCs w:val="22"/>
          <w:lang w:eastAsia="sv-SE"/>
        </w:rPr>
      </w:pPr>
      <w:hyperlink w:anchor="_Toc135751877" w:history="1">
        <w:r w:rsidR="00D70C4C" w:rsidRPr="004C67A6">
          <w:rPr>
            <w:rStyle w:val="Hyperlnk"/>
            <w:rFonts w:eastAsiaTheme="majorEastAsia"/>
          </w:rPr>
          <w:t>4.1.6</w:t>
        </w:r>
        <w:r w:rsidR="00D70C4C">
          <w:rPr>
            <w:rFonts w:asciiTheme="minorHAnsi" w:eastAsiaTheme="minorEastAsia" w:hAnsiTheme="minorHAnsi" w:cstheme="minorBidi"/>
            <w:sz w:val="22"/>
            <w:szCs w:val="22"/>
            <w:lang w:eastAsia="sv-SE"/>
          </w:rPr>
          <w:tab/>
        </w:r>
        <w:r w:rsidR="00D70C4C" w:rsidRPr="004C67A6">
          <w:rPr>
            <w:rStyle w:val="Hyperlnk"/>
            <w:rFonts w:eastAsiaTheme="majorEastAsia"/>
          </w:rPr>
          <w:t>Hemvist</w:t>
        </w:r>
        <w:r w:rsidR="00D70C4C">
          <w:rPr>
            <w:webHidden/>
          </w:rPr>
          <w:tab/>
        </w:r>
        <w:r w:rsidR="00D70C4C">
          <w:rPr>
            <w:webHidden/>
          </w:rPr>
          <w:fldChar w:fldCharType="begin"/>
        </w:r>
        <w:r w:rsidR="00D70C4C">
          <w:rPr>
            <w:webHidden/>
          </w:rPr>
          <w:instrText xml:space="preserve"> PAGEREF _Toc135751877 \h </w:instrText>
        </w:r>
        <w:r w:rsidR="00D70C4C">
          <w:rPr>
            <w:webHidden/>
          </w:rPr>
        </w:r>
        <w:r w:rsidR="00D70C4C">
          <w:rPr>
            <w:webHidden/>
          </w:rPr>
          <w:fldChar w:fldCharType="separate"/>
        </w:r>
        <w:r>
          <w:rPr>
            <w:webHidden/>
          </w:rPr>
          <w:t>65</w:t>
        </w:r>
        <w:r w:rsidR="00D70C4C">
          <w:rPr>
            <w:webHidden/>
          </w:rPr>
          <w:fldChar w:fldCharType="end"/>
        </w:r>
      </w:hyperlink>
    </w:p>
    <w:p w14:paraId="74B78479" w14:textId="29B59CF3" w:rsidR="00D70C4C" w:rsidRDefault="00E570B0">
      <w:pPr>
        <w:pStyle w:val="Innehll3"/>
        <w:tabs>
          <w:tab w:val="left" w:pos="1985"/>
        </w:tabs>
        <w:rPr>
          <w:rFonts w:asciiTheme="minorHAnsi" w:eastAsiaTheme="minorEastAsia" w:hAnsiTheme="minorHAnsi" w:cstheme="minorBidi"/>
          <w:sz w:val="22"/>
          <w:szCs w:val="22"/>
          <w:lang w:eastAsia="sv-SE"/>
        </w:rPr>
      </w:pPr>
      <w:hyperlink w:anchor="_Toc135751878" w:history="1">
        <w:r w:rsidR="00D70C4C" w:rsidRPr="004C67A6">
          <w:rPr>
            <w:rStyle w:val="Hyperlnk"/>
            <w:rFonts w:eastAsiaTheme="majorEastAsia"/>
          </w:rPr>
          <w:t>4.1.7</w:t>
        </w:r>
        <w:r w:rsidR="00D70C4C">
          <w:rPr>
            <w:rFonts w:asciiTheme="minorHAnsi" w:eastAsiaTheme="minorEastAsia" w:hAnsiTheme="minorHAnsi" w:cstheme="minorBidi"/>
            <w:sz w:val="22"/>
            <w:szCs w:val="22"/>
            <w:lang w:eastAsia="sv-SE"/>
          </w:rPr>
          <w:tab/>
        </w:r>
        <w:r w:rsidR="00D70C4C" w:rsidRPr="004C67A6">
          <w:rPr>
            <w:rStyle w:val="Hyperlnk"/>
            <w:rFonts w:eastAsiaTheme="majorEastAsia"/>
          </w:rPr>
          <w:t>Inkomst av rörelse</w:t>
        </w:r>
        <w:r w:rsidR="00D70C4C">
          <w:rPr>
            <w:webHidden/>
          </w:rPr>
          <w:tab/>
        </w:r>
        <w:r w:rsidR="00D70C4C">
          <w:rPr>
            <w:webHidden/>
          </w:rPr>
          <w:fldChar w:fldCharType="begin"/>
        </w:r>
        <w:r w:rsidR="00D70C4C">
          <w:rPr>
            <w:webHidden/>
          </w:rPr>
          <w:instrText xml:space="preserve"> PAGEREF _Toc135751878 \h </w:instrText>
        </w:r>
        <w:r w:rsidR="00D70C4C">
          <w:rPr>
            <w:webHidden/>
          </w:rPr>
        </w:r>
        <w:r w:rsidR="00D70C4C">
          <w:rPr>
            <w:webHidden/>
          </w:rPr>
          <w:fldChar w:fldCharType="separate"/>
        </w:r>
        <w:r>
          <w:rPr>
            <w:webHidden/>
          </w:rPr>
          <w:t>65</w:t>
        </w:r>
        <w:r w:rsidR="00D70C4C">
          <w:rPr>
            <w:webHidden/>
          </w:rPr>
          <w:fldChar w:fldCharType="end"/>
        </w:r>
      </w:hyperlink>
    </w:p>
    <w:p w14:paraId="3F61FA96" w14:textId="02CFCC37" w:rsidR="00D70C4C" w:rsidRDefault="00E570B0">
      <w:pPr>
        <w:pStyle w:val="Innehll3"/>
        <w:tabs>
          <w:tab w:val="left" w:pos="1985"/>
        </w:tabs>
        <w:rPr>
          <w:rFonts w:asciiTheme="minorHAnsi" w:eastAsiaTheme="minorEastAsia" w:hAnsiTheme="minorHAnsi" w:cstheme="minorBidi"/>
          <w:sz w:val="22"/>
          <w:szCs w:val="22"/>
          <w:lang w:eastAsia="sv-SE"/>
        </w:rPr>
      </w:pPr>
      <w:hyperlink w:anchor="_Toc135751879" w:history="1">
        <w:r w:rsidR="00D70C4C" w:rsidRPr="004C67A6">
          <w:rPr>
            <w:rStyle w:val="Hyperlnk"/>
            <w:rFonts w:eastAsiaTheme="majorEastAsia"/>
          </w:rPr>
          <w:t>4.1.8</w:t>
        </w:r>
        <w:r w:rsidR="00D70C4C">
          <w:rPr>
            <w:rFonts w:asciiTheme="minorHAnsi" w:eastAsiaTheme="minorEastAsia" w:hAnsiTheme="minorHAnsi" w:cstheme="minorBidi"/>
            <w:sz w:val="22"/>
            <w:szCs w:val="22"/>
            <w:lang w:eastAsia="sv-SE"/>
          </w:rPr>
          <w:tab/>
        </w:r>
        <w:r w:rsidR="00D70C4C" w:rsidRPr="004C67A6">
          <w:rPr>
            <w:rStyle w:val="Hyperlnk"/>
            <w:rFonts w:eastAsiaTheme="majorEastAsia"/>
          </w:rPr>
          <w:t>Justering av inkomst</w:t>
        </w:r>
        <w:r w:rsidR="00D70C4C">
          <w:rPr>
            <w:webHidden/>
          </w:rPr>
          <w:tab/>
        </w:r>
        <w:r w:rsidR="00D70C4C">
          <w:rPr>
            <w:webHidden/>
          </w:rPr>
          <w:fldChar w:fldCharType="begin"/>
        </w:r>
        <w:r w:rsidR="00D70C4C">
          <w:rPr>
            <w:webHidden/>
          </w:rPr>
          <w:instrText xml:space="preserve"> PAGEREF _Toc135751879 \h </w:instrText>
        </w:r>
        <w:r w:rsidR="00D70C4C">
          <w:rPr>
            <w:webHidden/>
          </w:rPr>
        </w:r>
        <w:r w:rsidR="00D70C4C">
          <w:rPr>
            <w:webHidden/>
          </w:rPr>
          <w:fldChar w:fldCharType="separate"/>
        </w:r>
        <w:r>
          <w:rPr>
            <w:webHidden/>
          </w:rPr>
          <w:t>66</w:t>
        </w:r>
        <w:r w:rsidR="00D70C4C">
          <w:rPr>
            <w:webHidden/>
          </w:rPr>
          <w:fldChar w:fldCharType="end"/>
        </w:r>
      </w:hyperlink>
    </w:p>
    <w:p w14:paraId="2CD7243C" w14:textId="5E4929F0" w:rsidR="00D70C4C" w:rsidRDefault="00E570B0">
      <w:pPr>
        <w:pStyle w:val="Innehll3"/>
        <w:tabs>
          <w:tab w:val="left" w:pos="1985"/>
        </w:tabs>
        <w:rPr>
          <w:rFonts w:asciiTheme="minorHAnsi" w:eastAsiaTheme="minorEastAsia" w:hAnsiTheme="minorHAnsi" w:cstheme="minorBidi"/>
          <w:sz w:val="22"/>
          <w:szCs w:val="22"/>
          <w:lang w:eastAsia="sv-SE"/>
        </w:rPr>
      </w:pPr>
      <w:hyperlink w:anchor="_Toc135751880" w:history="1">
        <w:r w:rsidR="00D70C4C" w:rsidRPr="004C67A6">
          <w:rPr>
            <w:rStyle w:val="Hyperlnk"/>
            <w:rFonts w:eastAsiaTheme="majorEastAsia"/>
          </w:rPr>
          <w:t>4.1.9</w:t>
        </w:r>
        <w:r w:rsidR="00D70C4C">
          <w:rPr>
            <w:rFonts w:asciiTheme="minorHAnsi" w:eastAsiaTheme="minorEastAsia" w:hAnsiTheme="minorHAnsi" w:cstheme="minorBidi"/>
            <w:sz w:val="22"/>
            <w:szCs w:val="22"/>
            <w:lang w:eastAsia="sv-SE"/>
          </w:rPr>
          <w:tab/>
        </w:r>
        <w:r w:rsidR="00D70C4C" w:rsidRPr="004C67A6">
          <w:rPr>
            <w:rStyle w:val="Hyperlnk"/>
            <w:rFonts w:eastAsiaTheme="majorEastAsia"/>
          </w:rPr>
          <w:t>Offentlig tjänst</w:t>
        </w:r>
        <w:r w:rsidR="00D70C4C">
          <w:rPr>
            <w:webHidden/>
          </w:rPr>
          <w:tab/>
        </w:r>
        <w:r w:rsidR="00D70C4C">
          <w:rPr>
            <w:webHidden/>
          </w:rPr>
          <w:fldChar w:fldCharType="begin"/>
        </w:r>
        <w:r w:rsidR="00D70C4C">
          <w:rPr>
            <w:webHidden/>
          </w:rPr>
          <w:instrText xml:space="preserve"> PAGEREF _Toc135751880 \h </w:instrText>
        </w:r>
        <w:r w:rsidR="00D70C4C">
          <w:rPr>
            <w:webHidden/>
          </w:rPr>
        </w:r>
        <w:r w:rsidR="00D70C4C">
          <w:rPr>
            <w:webHidden/>
          </w:rPr>
          <w:fldChar w:fldCharType="separate"/>
        </w:r>
        <w:r>
          <w:rPr>
            <w:webHidden/>
          </w:rPr>
          <w:t>66</w:t>
        </w:r>
        <w:r w:rsidR="00D70C4C">
          <w:rPr>
            <w:webHidden/>
          </w:rPr>
          <w:fldChar w:fldCharType="end"/>
        </w:r>
      </w:hyperlink>
    </w:p>
    <w:p w14:paraId="5495E02C" w14:textId="5F601B5D" w:rsidR="00D70C4C" w:rsidRDefault="00E570B0">
      <w:pPr>
        <w:pStyle w:val="Innehll3"/>
        <w:tabs>
          <w:tab w:val="left" w:pos="1985"/>
        </w:tabs>
        <w:rPr>
          <w:rFonts w:asciiTheme="minorHAnsi" w:eastAsiaTheme="minorEastAsia" w:hAnsiTheme="minorHAnsi" w:cstheme="minorBidi"/>
          <w:sz w:val="22"/>
          <w:szCs w:val="22"/>
          <w:lang w:eastAsia="sv-SE"/>
        </w:rPr>
      </w:pPr>
      <w:hyperlink w:anchor="_Toc135751881" w:history="1">
        <w:r w:rsidR="00D70C4C" w:rsidRPr="004C67A6">
          <w:rPr>
            <w:rStyle w:val="Hyperlnk"/>
            <w:rFonts w:eastAsiaTheme="majorEastAsia"/>
          </w:rPr>
          <w:t>4.1.10</w:t>
        </w:r>
        <w:r w:rsidR="00D70C4C">
          <w:rPr>
            <w:rFonts w:asciiTheme="minorHAnsi" w:eastAsiaTheme="minorEastAsia" w:hAnsiTheme="minorHAnsi" w:cstheme="minorBidi"/>
            <w:sz w:val="22"/>
            <w:szCs w:val="22"/>
            <w:lang w:eastAsia="sv-SE"/>
          </w:rPr>
          <w:tab/>
        </w:r>
        <w:r w:rsidR="00D70C4C" w:rsidRPr="004C67A6">
          <w:rPr>
            <w:rStyle w:val="Hyperlnk"/>
            <w:rFonts w:eastAsiaTheme="majorEastAsia"/>
          </w:rPr>
          <w:t>Beskattning av kvarlåtenskap, arv och gåva</w:t>
        </w:r>
        <w:r w:rsidR="00D70C4C">
          <w:rPr>
            <w:webHidden/>
          </w:rPr>
          <w:tab/>
        </w:r>
        <w:r w:rsidR="00D70C4C">
          <w:rPr>
            <w:webHidden/>
          </w:rPr>
          <w:fldChar w:fldCharType="begin"/>
        </w:r>
        <w:r w:rsidR="00D70C4C">
          <w:rPr>
            <w:webHidden/>
          </w:rPr>
          <w:instrText xml:space="preserve"> PAGEREF _Toc135751881 \h </w:instrText>
        </w:r>
        <w:r w:rsidR="00D70C4C">
          <w:rPr>
            <w:webHidden/>
          </w:rPr>
        </w:r>
        <w:r w:rsidR="00D70C4C">
          <w:rPr>
            <w:webHidden/>
          </w:rPr>
          <w:fldChar w:fldCharType="separate"/>
        </w:r>
        <w:r>
          <w:rPr>
            <w:webHidden/>
          </w:rPr>
          <w:t>66</w:t>
        </w:r>
        <w:r w:rsidR="00D70C4C">
          <w:rPr>
            <w:webHidden/>
          </w:rPr>
          <w:fldChar w:fldCharType="end"/>
        </w:r>
      </w:hyperlink>
    </w:p>
    <w:p w14:paraId="14C5D1AD" w14:textId="6D24D53D" w:rsidR="00D70C4C" w:rsidRDefault="00E570B0">
      <w:pPr>
        <w:pStyle w:val="Innehll3"/>
        <w:tabs>
          <w:tab w:val="left" w:pos="1985"/>
        </w:tabs>
        <w:rPr>
          <w:rFonts w:asciiTheme="minorHAnsi" w:eastAsiaTheme="minorEastAsia" w:hAnsiTheme="minorHAnsi" w:cstheme="minorBidi"/>
          <w:sz w:val="22"/>
          <w:szCs w:val="22"/>
          <w:lang w:eastAsia="sv-SE"/>
        </w:rPr>
      </w:pPr>
      <w:hyperlink w:anchor="_Toc135751882" w:history="1">
        <w:r w:rsidR="00D70C4C" w:rsidRPr="004C67A6">
          <w:rPr>
            <w:rStyle w:val="Hyperlnk"/>
            <w:rFonts w:eastAsiaTheme="majorEastAsia"/>
          </w:rPr>
          <w:t>4.1.11</w:t>
        </w:r>
        <w:r w:rsidR="00D70C4C">
          <w:rPr>
            <w:rFonts w:asciiTheme="minorHAnsi" w:eastAsiaTheme="minorEastAsia" w:hAnsiTheme="minorHAnsi" w:cstheme="minorBidi"/>
            <w:sz w:val="22"/>
            <w:szCs w:val="22"/>
            <w:lang w:eastAsia="sv-SE"/>
          </w:rPr>
          <w:tab/>
        </w:r>
        <w:r w:rsidR="00D70C4C" w:rsidRPr="004C67A6">
          <w:rPr>
            <w:rStyle w:val="Hyperlnk"/>
            <w:rFonts w:eastAsiaTheme="majorEastAsia"/>
          </w:rPr>
          <w:t>Utbyte av upplysningar och bistånd vid indrivning av skatter</w:t>
        </w:r>
        <w:r w:rsidR="00D70C4C">
          <w:rPr>
            <w:webHidden/>
          </w:rPr>
          <w:tab/>
        </w:r>
        <w:r w:rsidR="00D70C4C">
          <w:rPr>
            <w:webHidden/>
          </w:rPr>
          <w:fldChar w:fldCharType="begin"/>
        </w:r>
        <w:r w:rsidR="00D70C4C">
          <w:rPr>
            <w:webHidden/>
          </w:rPr>
          <w:instrText xml:space="preserve"> PAGEREF _Toc135751882 \h </w:instrText>
        </w:r>
        <w:r w:rsidR="00D70C4C">
          <w:rPr>
            <w:webHidden/>
          </w:rPr>
        </w:r>
        <w:r w:rsidR="00D70C4C">
          <w:rPr>
            <w:webHidden/>
          </w:rPr>
          <w:fldChar w:fldCharType="separate"/>
        </w:r>
        <w:r>
          <w:rPr>
            <w:webHidden/>
          </w:rPr>
          <w:t>67</w:t>
        </w:r>
        <w:r w:rsidR="00D70C4C">
          <w:rPr>
            <w:webHidden/>
          </w:rPr>
          <w:fldChar w:fldCharType="end"/>
        </w:r>
      </w:hyperlink>
    </w:p>
    <w:p w14:paraId="04099D96" w14:textId="05BBFFCD" w:rsidR="00D70C4C" w:rsidRDefault="00E570B0">
      <w:pPr>
        <w:pStyle w:val="Innehll3"/>
        <w:tabs>
          <w:tab w:val="left" w:pos="1985"/>
        </w:tabs>
        <w:rPr>
          <w:rFonts w:asciiTheme="minorHAnsi" w:eastAsiaTheme="minorEastAsia" w:hAnsiTheme="minorHAnsi" w:cstheme="minorBidi"/>
          <w:sz w:val="22"/>
          <w:szCs w:val="22"/>
          <w:lang w:eastAsia="sv-SE"/>
        </w:rPr>
      </w:pPr>
      <w:hyperlink w:anchor="_Toc135751883" w:history="1">
        <w:r w:rsidR="00D70C4C" w:rsidRPr="004C67A6">
          <w:rPr>
            <w:rStyle w:val="Hyperlnk"/>
            <w:rFonts w:eastAsiaTheme="majorEastAsia"/>
          </w:rPr>
          <w:t>4.1.12</w:t>
        </w:r>
        <w:r w:rsidR="00D70C4C">
          <w:rPr>
            <w:rFonts w:asciiTheme="minorHAnsi" w:eastAsiaTheme="minorEastAsia" w:hAnsiTheme="minorHAnsi" w:cstheme="minorBidi"/>
            <w:sz w:val="22"/>
            <w:szCs w:val="22"/>
            <w:lang w:eastAsia="sv-SE"/>
          </w:rPr>
          <w:tab/>
        </w:r>
        <w:r w:rsidR="00D70C4C" w:rsidRPr="004C67A6">
          <w:rPr>
            <w:rStyle w:val="Hyperlnk"/>
            <w:rFonts w:eastAsiaTheme="majorEastAsia"/>
          </w:rPr>
          <w:t>Förbud mot diskriminering</w:t>
        </w:r>
        <w:r w:rsidR="00D70C4C">
          <w:rPr>
            <w:webHidden/>
          </w:rPr>
          <w:tab/>
        </w:r>
        <w:r w:rsidR="00D70C4C">
          <w:rPr>
            <w:webHidden/>
          </w:rPr>
          <w:fldChar w:fldCharType="begin"/>
        </w:r>
        <w:r w:rsidR="00D70C4C">
          <w:rPr>
            <w:webHidden/>
          </w:rPr>
          <w:instrText xml:space="preserve"> PAGEREF _Toc135751883 \h </w:instrText>
        </w:r>
        <w:r w:rsidR="00D70C4C">
          <w:rPr>
            <w:webHidden/>
          </w:rPr>
        </w:r>
        <w:r w:rsidR="00D70C4C">
          <w:rPr>
            <w:webHidden/>
          </w:rPr>
          <w:fldChar w:fldCharType="separate"/>
        </w:r>
        <w:r>
          <w:rPr>
            <w:webHidden/>
          </w:rPr>
          <w:t>69</w:t>
        </w:r>
        <w:r w:rsidR="00D70C4C">
          <w:rPr>
            <w:webHidden/>
          </w:rPr>
          <w:fldChar w:fldCharType="end"/>
        </w:r>
      </w:hyperlink>
    </w:p>
    <w:p w14:paraId="7FEF3EC2" w14:textId="77614156" w:rsidR="00D70C4C" w:rsidRDefault="00E570B0">
      <w:pPr>
        <w:pStyle w:val="Innehll3"/>
        <w:tabs>
          <w:tab w:val="left" w:pos="1985"/>
        </w:tabs>
        <w:rPr>
          <w:rFonts w:asciiTheme="minorHAnsi" w:eastAsiaTheme="minorEastAsia" w:hAnsiTheme="minorHAnsi" w:cstheme="minorBidi"/>
          <w:sz w:val="22"/>
          <w:szCs w:val="22"/>
          <w:lang w:eastAsia="sv-SE"/>
        </w:rPr>
      </w:pPr>
      <w:hyperlink w:anchor="_Toc135751884" w:history="1">
        <w:r w:rsidR="00D70C4C" w:rsidRPr="004C67A6">
          <w:rPr>
            <w:rStyle w:val="Hyperlnk"/>
            <w:rFonts w:eastAsiaTheme="majorEastAsia"/>
          </w:rPr>
          <w:t>4.1.13</w:t>
        </w:r>
        <w:r w:rsidR="00D70C4C">
          <w:rPr>
            <w:rFonts w:asciiTheme="minorHAnsi" w:eastAsiaTheme="minorEastAsia" w:hAnsiTheme="minorHAnsi" w:cstheme="minorBidi"/>
            <w:sz w:val="22"/>
            <w:szCs w:val="22"/>
            <w:lang w:eastAsia="sv-SE"/>
          </w:rPr>
          <w:tab/>
        </w:r>
        <w:r w:rsidR="00D70C4C" w:rsidRPr="004C67A6">
          <w:rPr>
            <w:rStyle w:val="Hyperlnk"/>
            <w:rFonts w:eastAsiaTheme="majorEastAsia"/>
          </w:rPr>
          <w:t>Förfarandet vid ömsesidig överenskommelse</w:t>
        </w:r>
        <w:r w:rsidR="00D70C4C">
          <w:rPr>
            <w:webHidden/>
          </w:rPr>
          <w:tab/>
        </w:r>
        <w:r w:rsidR="00D70C4C">
          <w:rPr>
            <w:webHidden/>
          </w:rPr>
          <w:fldChar w:fldCharType="begin"/>
        </w:r>
        <w:r w:rsidR="00D70C4C">
          <w:rPr>
            <w:webHidden/>
          </w:rPr>
          <w:instrText xml:space="preserve"> PAGEREF _Toc135751884 \h </w:instrText>
        </w:r>
        <w:r w:rsidR="00D70C4C">
          <w:rPr>
            <w:webHidden/>
          </w:rPr>
        </w:r>
        <w:r w:rsidR="00D70C4C">
          <w:rPr>
            <w:webHidden/>
          </w:rPr>
          <w:fldChar w:fldCharType="separate"/>
        </w:r>
        <w:r>
          <w:rPr>
            <w:webHidden/>
          </w:rPr>
          <w:t>69</w:t>
        </w:r>
        <w:r w:rsidR="00D70C4C">
          <w:rPr>
            <w:webHidden/>
          </w:rPr>
          <w:fldChar w:fldCharType="end"/>
        </w:r>
      </w:hyperlink>
    </w:p>
    <w:p w14:paraId="18478C52" w14:textId="5140165E" w:rsidR="00D70C4C" w:rsidRDefault="00E570B0">
      <w:pPr>
        <w:pStyle w:val="Innehll3"/>
        <w:tabs>
          <w:tab w:val="left" w:pos="1985"/>
        </w:tabs>
        <w:rPr>
          <w:rFonts w:asciiTheme="minorHAnsi" w:eastAsiaTheme="minorEastAsia" w:hAnsiTheme="minorHAnsi" w:cstheme="minorBidi"/>
          <w:sz w:val="22"/>
          <w:szCs w:val="22"/>
          <w:lang w:eastAsia="sv-SE"/>
        </w:rPr>
      </w:pPr>
      <w:hyperlink w:anchor="_Toc135751885" w:history="1">
        <w:r w:rsidR="00D70C4C" w:rsidRPr="004C67A6">
          <w:rPr>
            <w:rStyle w:val="Hyperlnk"/>
            <w:rFonts w:eastAsiaTheme="majorEastAsia"/>
          </w:rPr>
          <w:t>4.1.14</w:t>
        </w:r>
        <w:r w:rsidR="00D70C4C">
          <w:rPr>
            <w:rFonts w:asciiTheme="minorHAnsi" w:eastAsiaTheme="minorEastAsia" w:hAnsiTheme="minorHAnsi" w:cstheme="minorBidi"/>
            <w:sz w:val="22"/>
            <w:szCs w:val="22"/>
            <w:lang w:eastAsia="sv-SE"/>
          </w:rPr>
          <w:tab/>
        </w:r>
        <w:r w:rsidR="00D70C4C" w:rsidRPr="004C67A6">
          <w:rPr>
            <w:rStyle w:val="Hyperlnk"/>
            <w:rFonts w:eastAsiaTheme="majorEastAsia"/>
          </w:rPr>
          <w:t>Tillämpning av avtalet i vissa fall</w:t>
        </w:r>
        <w:r w:rsidR="00D70C4C">
          <w:rPr>
            <w:webHidden/>
          </w:rPr>
          <w:tab/>
        </w:r>
        <w:r w:rsidR="00D70C4C">
          <w:rPr>
            <w:webHidden/>
          </w:rPr>
          <w:fldChar w:fldCharType="begin"/>
        </w:r>
        <w:r w:rsidR="00D70C4C">
          <w:rPr>
            <w:webHidden/>
          </w:rPr>
          <w:instrText xml:space="preserve"> PAGEREF _Toc135751885 \h </w:instrText>
        </w:r>
        <w:r w:rsidR="00D70C4C">
          <w:rPr>
            <w:webHidden/>
          </w:rPr>
        </w:r>
        <w:r w:rsidR="00D70C4C">
          <w:rPr>
            <w:webHidden/>
          </w:rPr>
          <w:fldChar w:fldCharType="separate"/>
        </w:r>
        <w:r>
          <w:rPr>
            <w:webHidden/>
          </w:rPr>
          <w:t>70</w:t>
        </w:r>
        <w:r w:rsidR="00D70C4C">
          <w:rPr>
            <w:webHidden/>
          </w:rPr>
          <w:fldChar w:fldCharType="end"/>
        </w:r>
      </w:hyperlink>
    </w:p>
    <w:p w14:paraId="0BDED260" w14:textId="788EF9E2" w:rsidR="00D70C4C" w:rsidRDefault="00E570B0">
      <w:pPr>
        <w:pStyle w:val="Innehll3"/>
        <w:tabs>
          <w:tab w:val="left" w:pos="1985"/>
        </w:tabs>
        <w:rPr>
          <w:rFonts w:asciiTheme="minorHAnsi" w:eastAsiaTheme="minorEastAsia" w:hAnsiTheme="minorHAnsi" w:cstheme="minorBidi"/>
          <w:sz w:val="22"/>
          <w:szCs w:val="22"/>
          <w:lang w:eastAsia="sv-SE"/>
        </w:rPr>
      </w:pPr>
      <w:hyperlink w:anchor="_Toc135751886" w:history="1">
        <w:r w:rsidR="00D70C4C" w:rsidRPr="004C67A6">
          <w:rPr>
            <w:rStyle w:val="Hyperlnk"/>
            <w:rFonts w:eastAsiaTheme="majorEastAsia"/>
          </w:rPr>
          <w:t>4.1.15</w:t>
        </w:r>
        <w:r w:rsidR="00D70C4C">
          <w:rPr>
            <w:rFonts w:asciiTheme="minorHAnsi" w:eastAsiaTheme="minorEastAsia" w:hAnsiTheme="minorHAnsi" w:cstheme="minorBidi"/>
            <w:sz w:val="22"/>
            <w:szCs w:val="22"/>
            <w:lang w:eastAsia="sv-SE"/>
          </w:rPr>
          <w:tab/>
        </w:r>
        <w:r w:rsidR="00D70C4C" w:rsidRPr="004C67A6">
          <w:rPr>
            <w:rStyle w:val="Hyperlnk"/>
            <w:rFonts w:eastAsiaTheme="majorEastAsia"/>
          </w:rPr>
          <w:t>Tilläggsprotokollet</w:t>
        </w:r>
        <w:r w:rsidR="00D70C4C">
          <w:rPr>
            <w:webHidden/>
          </w:rPr>
          <w:tab/>
        </w:r>
        <w:r w:rsidR="00D70C4C">
          <w:rPr>
            <w:webHidden/>
          </w:rPr>
          <w:fldChar w:fldCharType="begin"/>
        </w:r>
        <w:r w:rsidR="00D70C4C">
          <w:rPr>
            <w:webHidden/>
          </w:rPr>
          <w:instrText xml:space="preserve"> PAGEREF _Toc135751886 \h </w:instrText>
        </w:r>
        <w:r w:rsidR="00D70C4C">
          <w:rPr>
            <w:webHidden/>
          </w:rPr>
        </w:r>
        <w:r w:rsidR="00D70C4C">
          <w:rPr>
            <w:webHidden/>
          </w:rPr>
          <w:fldChar w:fldCharType="separate"/>
        </w:r>
        <w:r>
          <w:rPr>
            <w:webHidden/>
          </w:rPr>
          <w:t>70</w:t>
        </w:r>
        <w:r w:rsidR="00D70C4C">
          <w:rPr>
            <w:webHidden/>
          </w:rPr>
          <w:fldChar w:fldCharType="end"/>
        </w:r>
      </w:hyperlink>
    </w:p>
    <w:p w14:paraId="7E396345" w14:textId="69ABB13A" w:rsidR="00D70C4C" w:rsidRDefault="00E570B0">
      <w:pPr>
        <w:pStyle w:val="Innehll3"/>
        <w:tabs>
          <w:tab w:val="left" w:pos="1985"/>
        </w:tabs>
        <w:rPr>
          <w:rFonts w:asciiTheme="minorHAnsi" w:eastAsiaTheme="minorEastAsia" w:hAnsiTheme="minorHAnsi" w:cstheme="minorBidi"/>
          <w:sz w:val="22"/>
          <w:szCs w:val="22"/>
          <w:lang w:eastAsia="sv-SE"/>
        </w:rPr>
      </w:pPr>
      <w:hyperlink w:anchor="_Toc135751887" w:history="1">
        <w:r w:rsidR="00D70C4C" w:rsidRPr="004C67A6">
          <w:rPr>
            <w:rStyle w:val="Hyperlnk"/>
            <w:rFonts w:eastAsiaTheme="majorEastAsia"/>
          </w:rPr>
          <w:t>4.1.16</w:t>
        </w:r>
        <w:r w:rsidR="00D70C4C">
          <w:rPr>
            <w:rFonts w:asciiTheme="minorHAnsi" w:eastAsiaTheme="minorEastAsia" w:hAnsiTheme="minorHAnsi" w:cstheme="minorBidi"/>
            <w:sz w:val="22"/>
            <w:szCs w:val="22"/>
            <w:lang w:eastAsia="sv-SE"/>
          </w:rPr>
          <w:tab/>
        </w:r>
        <w:r w:rsidR="00D70C4C" w:rsidRPr="004C67A6">
          <w:rPr>
            <w:rStyle w:val="Hyperlnk"/>
            <w:rFonts w:eastAsiaTheme="majorEastAsia"/>
          </w:rPr>
          <w:t>Övriga ändringar</w:t>
        </w:r>
        <w:r w:rsidR="00D70C4C">
          <w:rPr>
            <w:webHidden/>
          </w:rPr>
          <w:tab/>
        </w:r>
        <w:r w:rsidR="00D70C4C">
          <w:rPr>
            <w:webHidden/>
          </w:rPr>
          <w:fldChar w:fldCharType="begin"/>
        </w:r>
        <w:r w:rsidR="00D70C4C">
          <w:rPr>
            <w:webHidden/>
          </w:rPr>
          <w:instrText xml:space="preserve"> PAGEREF _Toc135751887 \h </w:instrText>
        </w:r>
        <w:r w:rsidR="00D70C4C">
          <w:rPr>
            <w:webHidden/>
          </w:rPr>
        </w:r>
        <w:r w:rsidR="00D70C4C">
          <w:rPr>
            <w:webHidden/>
          </w:rPr>
          <w:fldChar w:fldCharType="separate"/>
        </w:r>
        <w:r>
          <w:rPr>
            <w:webHidden/>
          </w:rPr>
          <w:t>71</w:t>
        </w:r>
        <w:r w:rsidR="00D70C4C">
          <w:rPr>
            <w:webHidden/>
          </w:rPr>
          <w:fldChar w:fldCharType="end"/>
        </w:r>
      </w:hyperlink>
    </w:p>
    <w:p w14:paraId="7AA24952" w14:textId="6F415D10" w:rsidR="00D70C4C" w:rsidRDefault="00E570B0">
      <w:pPr>
        <w:pStyle w:val="Innehll3"/>
        <w:tabs>
          <w:tab w:val="left" w:pos="1985"/>
        </w:tabs>
        <w:rPr>
          <w:rFonts w:asciiTheme="minorHAnsi" w:eastAsiaTheme="minorEastAsia" w:hAnsiTheme="minorHAnsi" w:cstheme="minorBidi"/>
          <w:sz w:val="22"/>
          <w:szCs w:val="22"/>
          <w:lang w:eastAsia="sv-SE"/>
        </w:rPr>
      </w:pPr>
      <w:hyperlink w:anchor="_Toc135751888" w:history="1">
        <w:r w:rsidR="00D70C4C" w:rsidRPr="004C67A6">
          <w:rPr>
            <w:rStyle w:val="Hyperlnk"/>
            <w:rFonts w:eastAsiaTheme="majorEastAsia"/>
          </w:rPr>
          <w:t>4.1.17</w:t>
        </w:r>
        <w:r w:rsidR="00D70C4C">
          <w:rPr>
            <w:rFonts w:asciiTheme="minorHAnsi" w:eastAsiaTheme="minorEastAsia" w:hAnsiTheme="minorHAnsi" w:cstheme="minorBidi"/>
            <w:sz w:val="22"/>
            <w:szCs w:val="22"/>
            <w:lang w:eastAsia="sv-SE"/>
          </w:rPr>
          <w:tab/>
        </w:r>
        <w:r w:rsidR="00D70C4C" w:rsidRPr="004C67A6">
          <w:rPr>
            <w:rStyle w:val="Hyperlnk"/>
            <w:rFonts w:eastAsiaTheme="majorEastAsia"/>
          </w:rPr>
          <w:t>Protokollets ikraftträdande</w:t>
        </w:r>
        <w:r w:rsidR="00D70C4C">
          <w:rPr>
            <w:webHidden/>
          </w:rPr>
          <w:tab/>
        </w:r>
        <w:r w:rsidR="00D70C4C">
          <w:rPr>
            <w:webHidden/>
          </w:rPr>
          <w:fldChar w:fldCharType="begin"/>
        </w:r>
        <w:r w:rsidR="00D70C4C">
          <w:rPr>
            <w:webHidden/>
          </w:rPr>
          <w:instrText xml:space="preserve"> PAGEREF _Toc135751888 \h </w:instrText>
        </w:r>
        <w:r w:rsidR="00D70C4C">
          <w:rPr>
            <w:webHidden/>
          </w:rPr>
        </w:r>
        <w:r w:rsidR="00D70C4C">
          <w:rPr>
            <w:webHidden/>
          </w:rPr>
          <w:fldChar w:fldCharType="separate"/>
        </w:r>
        <w:r>
          <w:rPr>
            <w:webHidden/>
          </w:rPr>
          <w:t>71</w:t>
        </w:r>
        <w:r w:rsidR="00D70C4C">
          <w:rPr>
            <w:webHidden/>
          </w:rPr>
          <w:fldChar w:fldCharType="end"/>
        </w:r>
      </w:hyperlink>
    </w:p>
    <w:p w14:paraId="3EE3C759" w14:textId="3312F442" w:rsidR="00D70C4C" w:rsidRDefault="00E570B0">
      <w:pPr>
        <w:pStyle w:val="Innehll1"/>
        <w:rPr>
          <w:rFonts w:asciiTheme="minorHAnsi" w:eastAsiaTheme="minorEastAsia" w:hAnsiTheme="minorHAnsi"/>
          <w:sz w:val="22"/>
          <w:lang w:eastAsia="sv-SE"/>
        </w:rPr>
      </w:pPr>
      <w:hyperlink w:anchor="_Toc135751889" w:history="1">
        <w:r w:rsidR="00D70C4C" w:rsidRPr="004C67A6">
          <w:rPr>
            <w:rStyle w:val="Hyperlnk"/>
          </w:rPr>
          <w:t>5</w:t>
        </w:r>
        <w:r w:rsidR="00D70C4C">
          <w:rPr>
            <w:rFonts w:asciiTheme="minorHAnsi" w:eastAsiaTheme="minorEastAsia" w:hAnsiTheme="minorHAnsi"/>
            <w:sz w:val="22"/>
            <w:lang w:eastAsia="sv-SE"/>
          </w:rPr>
          <w:tab/>
        </w:r>
        <w:r w:rsidR="00D70C4C" w:rsidRPr="004C67A6">
          <w:rPr>
            <w:rStyle w:val="Hyperlnk"/>
          </w:rPr>
          <w:t>Konsekvenser</w:t>
        </w:r>
        <w:r w:rsidR="00D70C4C">
          <w:rPr>
            <w:webHidden/>
          </w:rPr>
          <w:tab/>
        </w:r>
        <w:r w:rsidR="00D70C4C">
          <w:rPr>
            <w:webHidden/>
          </w:rPr>
          <w:fldChar w:fldCharType="begin"/>
        </w:r>
        <w:r w:rsidR="00D70C4C">
          <w:rPr>
            <w:webHidden/>
          </w:rPr>
          <w:instrText xml:space="preserve"> PAGEREF _Toc135751889 \h </w:instrText>
        </w:r>
        <w:r w:rsidR="00D70C4C">
          <w:rPr>
            <w:webHidden/>
          </w:rPr>
        </w:r>
        <w:r w:rsidR="00D70C4C">
          <w:rPr>
            <w:webHidden/>
          </w:rPr>
          <w:fldChar w:fldCharType="separate"/>
        </w:r>
        <w:r>
          <w:rPr>
            <w:webHidden/>
          </w:rPr>
          <w:t>71</w:t>
        </w:r>
        <w:r w:rsidR="00D70C4C">
          <w:rPr>
            <w:webHidden/>
          </w:rPr>
          <w:fldChar w:fldCharType="end"/>
        </w:r>
      </w:hyperlink>
    </w:p>
    <w:p w14:paraId="43638536" w14:textId="76ECBBCF" w:rsidR="00D70C4C" w:rsidRDefault="00E570B0">
      <w:pPr>
        <w:pStyle w:val="Innehll4"/>
        <w:rPr>
          <w:rFonts w:asciiTheme="minorHAnsi" w:eastAsiaTheme="minorEastAsia" w:hAnsiTheme="minorHAnsi"/>
          <w:noProof/>
          <w:sz w:val="22"/>
          <w:lang w:eastAsia="sv-SE"/>
        </w:rPr>
      </w:pPr>
      <w:hyperlink w:anchor="_Toc135751890" w:history="1">
        <w:r w:rsidR="00D70C4C" w:rsidRPr="004C67A6">
          <w:rPr>
            <w:rStyle w:val="Hyperlnk"/>
            <w:noProof/>
          </w:rPr>
          <w:t>Protokollet</w:t>
        </w:r>
        <w:r w:rsidR="00D70C4C">
          <w:rPr>
            <w:noProof/>
            <w:webHidden/>
          </w:rPr>
          <w:tab/>
        </w:r>
        <w:r w:rsidR="00D70C4C">
          <w:rPr>
            <w:noProof/>
            <w:webHidden/>
          </w:rPr>
          <w:fldChar w:fldCharType="begin"/>
        </w:r>
        <w:r w:rsidR="00D70C4C">
          <w:rPr>
            <w:noProof/>
            <w:webHidden/>
          </w:rPr>
          <w:instrText xml:space="preserve"> PAGEREF _Toc135751890 \h </w:instrText>
        </w:r>
        <w:r w:rsidR="00D70C4C">
          <w:rPr>
            <w:noProof/>
            <w:webHidden/>
          </w:rPr>
        </w:r>
        <w:r w:rsidR="00D70C4C">
          <w:rPr>
            <w:noProof/>
            <w:webHidden/>
          </w:rPr>
          <w:fldChar w:fldCharType="separate"/>
        </w:r>
        <w:r>
          <w:rPr>
            <w:noProof/>
            <w:webHidden/>
          </w:rPr>
          <w:t>72</w:t>
        </w:r>
        <w:r w:rsidR="00D70C4C">
          <w:rPr>
            <w:noProof/>
            <w:webHidden/>
          </w:rPr>
          <w:fldChar w:fldCharType="end"/>
        </w:r>
      </w:hyperlink>
    </w:p>
    <w:p w14:paraId="5BFA4753" w14:textId="2DDCE422" w:rsidR="00D70C4C" w:rsidRDefault="00E570B0">
      <w:pPr>
        <w:pStyle w:val="Innehll5"/>
        <w:rPr>
          <w:rFonts w:asciiTheme="minorHAnsi" w:eastAsiaTheme="minorEastAsia" w:hAnsiTheme="minorHAnsi"/>
          <w:noProof/>
          <w:sz w:val="22"/>
          <w:lang w:eastAsia="sv-SE"/>
        </w:rPr>
      </w:pPr>
      <w:hyperlink w:anchor="_Toc135751891" w:history="1">
        <w:r w:rsidR="00D70C4C" w:rsidRPr="004C67A6">
          <w:rPr>
            <w:rStyle w:val="Hyperlnk"/>
            <w:noProof/>
          </w:rPr>
          <w:t>Utdrag ur protokoll vid regeringssammanträde den 25 maj 2023</w:t>
        </w:r>
        <w:r w:rsidR="00D70C4C">
          <w:rPr>
            <w:noProof/>
            <w:webHidden/>
          </w:rPr>
          <w:tab/>
        </w:r>
        <w:r w:rsidR="00D70C4C">
          <w:rPr>
            <w:noProof/>
            <w:webHidden/>
          </w:rPr>
          <w:fldChar w:fldCharType="begin"/>
        </w:r>
        <w:r w:rsidR="00D70C4C">
          <w:rPr>
            <w:noProof/>
            <w:webHidden/>
          </w:rPr>
          <w:instrText xml:space="preserve"> PAGEREF _Toc135751891 \h </w:instrText>
        </w:r>
        <w:r w:rsidR="00D70C4C">
          <w:rPr>
            <w:noProof/>
            <w:webHidden/>
          </w:rPr>
        </w:r>
        <w:r w:rsidR="00D70C4C">
          <w:rPr>
            <w:noProof/>
            <w:webHidden/>
          </w:rPr>
          <w:fldChar w:fldCharType="separate"/>
        </w:r>
        <w:r>
          <w:rPr>
            <w:noProof/>
            <w:webHidden/>
          </w:rPr>
          <w:t>93</w:t>
        </w:r>
        <w:r w:rsidR="00D70C4C">
          <w:rPr>
            <w:noProof/>
            <w:webHidden/>
          </w:rPr>
          <w:fldChar w:fldCharType="end"/>
        </w:r>
      </w:hyperlink>
    </w:p>
    <w:p w14:paraId="710EC9E7" w14:textId="2B8F2BC5" w:rsidR="003276FB" w:rsidRDefault="003276FB" w:rsidP="005E3C60">
      <w:pPr>
        <w:pStyle w:val="Brdtext"/>
      </w:pPr>
      <w:r>
        <w:fldChar w:fldCharType="end"/>
      </w:r>
    </w:p>
    <w:p w14:paraId="5F6492B6" w14:textId="77777777" w:rsidR="003276FB" w:rsidRPr="005A72C8" w:rsidRDefault="003276FB" w:rsidP="00333C9D">
      <w:pPr>
        <w:pStyle w:val="Rubrik1"/>
      </w:pPr>
      <w:r>
        <w:br w:type="page"/>
      </w:r>
      <w:bookmarkStart w:id="3" w:name="_Toc337112318"/>
      <w:bookmarkStart w:id="4" w:name="_Toc4079163"/>
      <w:bookmarkStart w:id="5" w:name="_Toc135751867"/>
      <w:r w:rsidRPr="005A72C8">
        <w:lastRenderedPageBreak/>
        <w:t>Förslag till riksdagsbeslut</w:t>
      </w:r>
      <w:bookmarkEnd w:id="3"/>
      <w:bookmarkEnd w:id="4"/>
      <w:bookmarkEnd w:id="5"/>
    </w:p>
    <w:p w14:paraId="305D2A42" w14:textId="77777777" w:rsidR="003276FB" w:rsidRDefault="003276FB" w:rsidP="00333C9D">
      <w:pPr>
        <w:pStyle w:val="Brdtext"/>
      </w:pPr>
      <w:r w:rsidRPr="009831A0">
        <w:t>Regeringens förslag:</w:t>
      </w:r>
    </w:p>
    <w:p w14:paraId="4306D78B" w14:textId="313983A8" w:rsidR="003276FB" w:rsidRDefault="003276FB" w:rsidP="003276FB">
      <w:pPr>
        <w:pStyle w:val="Numreradlista"/>
      </w:pPr>
      <w:r>
        <w:t>Riksdagen godkänner protokollet undertecknat den 18 januari 2023 om ändring i avtalet mellan Konungariket Sverige och Förbunds</w:t>
      </w:r>
      <w:r>
        <w:softHyphen/>
        <w:t>republiken Tyskland för att undvika dubbelbeskattning beträffande skatter på inkomst och förmögenhet och på arv och gåva samt för att lämna ömsesidig handräckning vid beskattning.</w:t>
      </w:r>
    </w:p>
    <w:p w14:paraId="012AED2A" w14:textId="3BA21D21" w:rsidR="003276FB" w:rsidRDefault="003276FB" w:rsidP="003276FB">
      <w:pPr>
        <w:pStyle w:val="Numreradlista"/>
      </w:pPr>
      <w:r>
        <w:t>Riksdagen antar regeringens förslag till lag om ändring i lagen (1992:1193) om dubbelbeskattningsavtal mellan Sverige och Tysk-land.</w:t>
      </w:r>
    </w:p>
    <w:p w14:paraId="55444E4F" w14:textId="77777777" w:rsidR="003276FB" w:rsidRPr="00144361" w:rsidRDefault="003276FB" w:rsidP="003276FB">
      <w:pPr>
        <w:pStyle w:val="Brdtextefternumreradlista"/>
      </w:pPr>
    </w:p>
    <w:p w14:paraId="66D906CC" w14:textId="77777777" w:rsidR="003276FB" w:rsidRPr="00152749" w:rsidRDefault="003276FB" w:rsidP="00152749">
      <w:pPr>
        <w:pStyle w:val="Brdtextmedindrag"/>
      </w:pPr>
      <w:r>
        <w:br w:type="page"/>
      </w:r>
    </w:p>
    <w:p w14:paraId="4AEDD7EA" w14:textId="77777777" w:rsidR="00DB62B9" w:rsidRPr="00152749" w:rsidRDefault="00DB62B9" w:rsidP="00152749">
      <w:pPr>
        <w:pStyle w:val="Brdtextmedindrag"/>
        <w:sectPr w:rsidR="00DB62B9" w:rsidRPr="00152749" w:rsidSect="00155500">
          <w:headerReference w:type="even" r:id="rId15"/>
          <w:headerReference w:type="default" r:id="rId16"/>
          <w:footerReference w:type="even" r:id="rId17"/>
          <w:footerReference w:type="default" r:id="rId18"/>
          <w:headerReference w:type="first" r:id="rId19"/>
          <w:footerReference w:type="first" r:id="rId20"/>
          <w:type w:val="continuous"/>
          <w:pgSz w:w="9356" w:h="13721" w:code="9"/>
          <w:pgMar w:top="794" w:right="2438" w:bottom="1191" w:left="1021" w:header="0" w:footer="709" w:gutter="0"/>
          <w:cols w:space="708"/>
          <w:titlePg/>
          <w:docGrid w:linePitch="360"/>
        </w:sectPr>
      </w:pPr>
    </w:p>
    <w:p w14:paraId="5739B7A4" w14:textId="77777777" w:rsidR="008E0CEA" w:rsidRPr="008E0CEA" w:rsidRDefault="003A5A9E" w:rsidP="008E0CEA">
      <w:pPr>
        <w:pStyle w:val="Rubrik1"/>
        <w:spacing w:before="0"/>
      </w:pPr>
      <w:bookmarkStart w:id="6" w:name="_Toc135751868"/>
      <w:r w:rsidRPr="008E0CEA">
        <w:lastRenderedPageBreak/>
        <w:t>Förslag till lag om ändring i lagen (1992:1193) om dubbelbeskattningsavtal mellan Sverige och Tyskland</w:t>
      </w:r>
      <w:bookmarkEnd w:id="6"/>
    </w:p>
    <w:p w14:paraId="7E3724C7" w14:textId="77777777" w:rsidR="008E0CEA" w:rsidRDefault="003A5A9E" w:rsidP="008E0CEA">
      <w:pPr>
        <w:pStyle w:val="Brdtextmedindrag"/>
        <w:ind w:firstLine="0"/>
      </w:pPr>
      <w:r>
        <w:t xml:space="preserve">Härigenom föreskrivs i fråga om lagen </w:t>
      </w:r>
      <w:bookmarkStart w:id="7" w:name="_Hlk518991556"/>
      <w:bookmarkStart w:id="8" w:name="_Hlk518993579"/>
      <w:r>
        <w:t>(1992:1193) om dubbelbeskatt</w:t>
      </w:r>
      <w:r>
        <w:softHyphen/>
        <w:t xml:space="preserve">ningsavtal mellan Sverige och </w:t>
      </w:r>
      <w:bookmarkEnd w:id="7"/>
      <w:bookmarkEnd w:id="8"/>
      <w:r>
        <w:t>Tyskland</w:t>
      </w:r>
    </w:p>
    <w:p w14:paraId="248AD497" w14:textId="085F8057" w:rsidR="008E0CEA" w:rsidRDefault="003A5A9E" w:rsidP="008E0CEA">
      <w:pPr>
        <w:pStyle w:val="Brdtextmedindrag"/>
      </w:pPr>
      <w:r>
        <w:rPr>
          <w:i/>
        </w:rPr>
        <w:t xml:space="preserve">dels </w:t>
      </w:r>
      <w:r>
        <w:t>att 3 och 4 §§ ska upphöra att gälla,</w:t>
      </w:r>
    </w:p>
    <w:p w14:paraId="7D0A66B7" w14:textId="57B43A2A" w:rsidR="008E0CEA" w:rsidRDefault="003A5A9E" w:rsidP="008E0CEA">
      <w:pPr>
        <w:pStyle w:val="Brdtextmedindrag"/>
      </w:pPr>
      <w:r>
        <w:rPr>
          <w:i/>
        </w:rPr>
        <w:t xml:space="preserve">dels </w:t>
      </w:r>
      <w:r>
        <w:t>att 1 och 2 §§ och bilagan ska ha följande lydelse.</w:t>
      </w:r>
    </w:p>
    <w:p w14:paraId="13136DB9" w14:textId="77777777" w:rsidR="008E0CEA" w:rsidRDefault="00E570B0" w:rsidP="008E0CEA">
      <w:pPr>
        <w:pStyle w:val="Brdtextmedindrag"/>
      </w:pPr>
    </w:p>
    <w:tbl>
      <w:tblPr>
        <w:tblW w:w="5000" w:type="pct"/>
        <w:tblCellMar>
          <w:left w:w="125" w:type="dxa"/>
          <w:right w:w="125" w:type="dxa"/>
        </w:tblCellMar>
        <w:tblLook w:val="0000" w:firstRow="0" w:lastRow="0" w:firstColumn="0" w:lastColumn="0" w:noHBand="0" w:noVBand="0"/>
      </w:tblPr>
      <w:tblGrid>
        <w:gridCol w:w="2948"/>
        <w:gridCol w:w="2949"/>
      </w:tblGrid>
      <w:tr w:rsidR="008E0CEA" w14:paraId="619EF9DE" w14:textId="77777777" w:rsidTr="00BC2FEE">
        <w:tc>
          <w:tcPr>
            <w:tcW w:w="2500" w:type="pct"/>
            <w:shd w:val="clear" w:color="auto" w:fill="auto"/>
            <w:tcMar>
              <w:left w:w="0" w:type="dxa"/>
            </w:tcMar>
          </w:tcPr>
          <w:p w14:paraId="6B6513C4" w14:textId="77777777" w:rsidR="008E0CEA" w:rsidRPr="005B0E77" w:rsidRDefault="003A5A9E" w:rsidP="00BC2FEE">
            <w:pPr>
              <w:pStyle w:val="Brdtext"/>
              <w:rPr>
                <w:i/>
              </w:rPr>
            </w:pPr>
            <w:r w:rsidRPr="005B0E77">
              <w:rPr>
                <w:i/>
              </w:rPr>
              <w:t>Nuvarande lydelse</w:t>
            </w:r>
          </w:p>
        </w:tc>
        <w:tc>
          <w:tcPr>
            <w:tcW w:w="2500" w:type="pct"/>
            <w:shd w:val="clear" w:color="auto" w:fill="auto"/>
            <w:tcMar>
              <w:right w:w="0" w:type="dxa"/>
            </w:tcMar>
          </w:tcPr>
          <w:p w14:paraId="1FB443EF" w14:textId="77777777" w:rsidR="008E0CEA" w:rsidRPr="005B0E77" w:rsidRDefault="003A5A9E" w:rsidP="00BC2FEE">
            <w:pPr>
              <w:pStyle w:val="Brdtext"/>
              <w:rPr>
                <w:i/>
              </w:rPr>
            </w:pPr>
            <w:r w:rsidRPr="005B0E77">
              <w:rPr>
                <w:i/>
              </w:rPr>
              <w:t>Föreslagen lydelse</w:t>
            </w:r>
          </w:p>
        </w:tc>
      </w:tr>
    </w:tbl>
    <w:p w14:paraId="2AE4B5E2" w14:textId="77777777" w:rsidR="008E0CEA" w:rsidRDefault="00E570B0" w:rsidP="008E0CEA">
      <w:pPr>
        <w:pStyle w:val="Brdtext"/>
        <w:jc w:val="center"/>
      </w:pPr>
    </w:p>
    <w:p w14:paraId="232258B9" w14:textId="77777777" w:rsidR="008E0CEA" w:rsidRDefault="003A5A9E" w:rsidP="008E0CEA">
      <w:pPr>
        <w:pStyle w:val="Brdtext"/>
        <w:jc w:val="center"/>
      </w:pPr>
      <w:r>
        <w:t>1 §</w:t>
      </w:r>
    </w:p>
    <w:tbl>
      <w:tblPr>
        <w:tblW w:w="5000" w:type="pct"/>
        <w:tblCellMar>
          <w:left w:w="125" w:type="dxa"/>
          <w:right w:w="125" w:type="dxa"/>
        </w:tblCellMar>
        <w:tblLook w:val="0000" w:firstRow="0" w:lastRow="0" w:firstColumn="0" w:lastColumn="0" w:noHBand="0" w:noVBand="0"/>
      </w:tblPr>
      <w:tblGrid>
        <w:gridCol w:w="2948"/>
        <w:gridCol w:w="2949"/>
      </w:tblGrid>
      <w:tr w:rsidR="008E0CEA" w14:paraId="6C66F03D" w14:textId="77777777" w:rsidTr="00BC2FEE">
        <w:tc>
          <w:tcPr>
            <w:tcW w:w="2500" w:type="pct"/>
            <w:shd w:val="clear" w:color="auto" w:fill="auto"/>
            <w:tcMar>
              <w:left w:w="0" w:type="dxa"/>
            </w:tcMar>
          </w:tcPr>
          <w:p w14:paraId="77B27ED4" w14:textId="0DC0A83C" w:rsidR="008E0CEA" w:rsidRDefault="003A5A9E" w:rsidP="00BC2FEE">
            <w:pPr>
              <w:pStyle w:val="Brdtextmedindrag"/>
            </w:pPr>
            <w:r>
              <w:t xml:space="preserve">Det avtal för </w:t>
            </w:r>
            <w:r w:rsidRPr="00CE2F7B">
              <w:rPr>
                <w:i/>
                <w:iCs/>
              </w:rPr>
              <w:t>att undvika</w:t>
            </w:r>
            <w:r>
              <w:t xml:space="preserve"> dubbel</w:t>
            </w:r>
            <w:r>
              <w:softHyphen/>
              <w:t>beskattning beträffande skatter på inkomst och förmögenhet och på arv och gåva samt för att lämna ömsesidig handräckning vid be</w:t>
            </w:r>
            <w:r>
              <w:softHyphen/>
              <w:t>skattning som Sverige och Tysk</w:t>
            </w:r>
            <w:r>
              <w:softHyphen/>
              <w:t xml:space="preserve">land undertecknade den 14 juli 1992 </w:t>
            </w:r>
            <w:r w:rsidRPr="00DA0CC5">
              <w:rPr>
                <w:i/>
              </w:rPr>
              <w:t>skall</w:t>
            </w:r>
            <w:r>
              <w:t xml:space="preserve"> gälla som lag här i landet.</w:t>
            </w:r>
          </w:p>
          <w:p w14:paraId="15B8921D" w14:textId="6FB87322" w:rsidR="008E0CEA" w:rsidRDefault="00E570B0" w:rsidP="00BC2FEE">
            <w:pPr>
              <w:pStyle w:val="Brdtextmedindrag"/>
            </w:pPr>
          </w:p>
        </w:tc>
        <w:tc>
          <w:tcPr>
            <w:tcW w:w="2500" w:type="pct"/>
            <w:shd w:val="clear" w:color="auto" w:fill="auto"/>
            <w:tcMar>
              <w:right w:w="0" w:type="dxa"/>
            </w:tcMar>
          </w:tcPr>
          <w:p w14:paraId="3A9B21A8" w14:textId="413CEB4C" w:rsidR="008E0CEA" w:rsidRDefault="003A5A9E" w:rsidP="00A132C4">
            <w:pPr>
              <w:pStyle w:val="Brdtextmedindrag"/>
            </w:pPr>
            <w:r>
              <w:t xml:space="preserve">Det avtal för </w:t>
            </w:r>
            <w:r w:rsidRPr="00CE2F7B">
              <w:rPr>
                <w:i/>
                <w:iCs/>
              </w:rPr>
              <w:t>undvikande av</w:t>
            </w:r>
            <w:r>
              <w:t xml:space="preserve"> dub</w:t>
            </w:r>
            <w:r>
              <w:softHyphen/>
              <w:t>belbeskattning beträffande skatter på inkomst och förmögenhet och på arv och gåva samt för att lämna ömsesidig handräckning vid be</w:t>
            </w:r>
            <w:r>
              <w:softHyphen/>
              <w:t>skattning som Sverige och Tysk</w:t>
            </w:r>
            <w:r>
              <w:softHyphen/>
              <w:t xml:space="preserve">land undertecknade den 14 juli 1992 </w:t>
            </w:r>
            <w:r w:rsidRPr="002A5163">
              <w:rPr>
                <w:i/>
                <w:iCs/>
              </w:rPr>
              <w:t>ska,</w:t>
            </w:r>
            <w:r>
              <w:rPr>
                <w:i/>
              </w:rPr>
              <w:t xml:space="preserve"> tillsammans med det protokoll som är fogat till avtalet och utgör en del av detta, i den lydelse som detta har genom det protokoll om ändring i avtalet som undertecknades den 18 januari 2023,</w:t>
            </w:r>
            <w:r>
              <w:t xml:space="preserve"> gälla som lag här i landet.</w:t>
            </w:r>
          </w:p>
        </w:tc>
      </w:tr>
      <w:tr w:rsidR="00A132C4" w14:paraId="5481EA52" w14:textId="77777777" w:rsidTr="00BC2FEE">
        <w:tc>
          <w:tcPr>
            <w:tcW w:w="2500" w:type="pct"/>
            <w:shd w:val="clear" w:color="auto" w:fill="auto"/>
            <w:tcMar>
              <w:left w:w="0" w:type="dxa"/>
            </w:tcMar>
          </w:tcPr>
          <w:p w14:paraId="39453633" w14:textId="4BCE8508" w:rsidR="00A132C4" w:rsidRDefault="00A132C4" w:rsidP="00BC2FEE">
            <w:pPr>
              <w:pStyle w:val="Brdtextmedindrag"/>
            </w:pPr>
            <w:r>
              <w:t>Avtalet är intaget som bilaga till denna lag.</w:t>
            </w:r>
          </w:p>
        </w:tc>
        <w:tc>
          <w:tcPr>
            <w:tcW w:w="2500" w:type="pct"/>
            <w:shd w:val="clear" w:color="auto" w:fill="auto"/>
            <w:tcMar>
              <w:right w:w="0" w:type="dxa"/>
            </w:tcMar>
          </w:tcPr>
          <w:p w14:paraId="2F3D0F55" w14:textId="441483F1" w:rsidR="00A132C4" w:rsidRDefault="00A132C4" w:rsidP="00BC2FEE">
            <w:pPr>
              <w:pStyle w:val="Brdtextmedindrag"/>
            </w:pPr>
            <w:r>
              <w:t xml:space="preserve">Avtalet </w:t>
            </w:r>
            <w:r>
              <w:rPr>
                <w:i/>
              </w:rPr>
              <w:t xml:space="preserve">i dess genom protokollet ändrade lydelse </w:t>
            </w:r>
            <w:r>
              <w:t>är intaget som bilaga till denna lag.</w:t>
            </w:r>
          </w:p>
        </w:tc>
      </w:tr>
    </w:tbl>
    <w:p w14:paraId="441B3591" w14:textId="7BF52FA7" w:rsidR="008E0CEA" w:rsidRDefault="003A5A9E" w:rsidP="008E0CEA">
      <w:pPr>
        <w:pStyle w:val="Brdtext"/>
        <w:spacing w:before="230"/>
        <w:jc w:val="center"/>
      </w:pPr>
      <w:r>
        <w:t>2 §</w:t>
      </w:r>
    </w:p>
    <w:tbl>
      <w:tblPr>
        <w:tblW w:w="5000" w:type="pct"/>
        <w:tblCellMar>
          <w:left w:w="125" w:type="dxa"/>
          <w:right w:w="125" w:type="dxa"/>
        </w:tblCellMar>
        <w:tblLook w:val="0000" w:firstRow="0" w:lastRow="0" w:firstColumn="0" w:lastColumn="0" w:noHBand="0" w:noVBand="0"/>
      </w:tblPr>
      <w:tblGrid>
        <w:gridCol w:w="2948"/>
        <w:gridCol w:w="2949"/>
      </w:tblGrid>
      <w:tr w:rsidR="008E0CEA" w14:paraId="1DC0C615" w14:textId="77777777" w:rsidTr="00BC2FEE">
        <w:tc>
          <w:tcPr>
            <w:tcW w:w="2500" w:type="pct"/>
            <w:shd w:val="clear" w:color="auto" w:fill="auto"/>
            <w:tcMar>
              <w:left w:w="0" w:type="dxa"/>
            </w:tcMar>
          </w:tcPr>
          <w:p w14:paraId="62E2DA9C" w14:textId="77777777" w:rsidR="008E0CEA" w:rsidRDefault="003A5A9E" w:rsidP="00BC2FEE">
            <w:pPr>
              <w:pStyle w:val="Brdtextmedindrag"/>
            </w:pPr>
            <w:r w:rsidRPr="00272B08">
              <w:t xml:space="preserve">Avtalets beskattningsregler </w:t>
            </w:r>
            <w:r w:rsidRPr="00142F0A">
              <w:rPr>
                <w:i/>
                <w:iCs/>
              </w:rPr>
              <w:t>skall</w:t>
            </w:r>
            <w:r w:rsidRPr="00272B08">
              <w:t xml:space="preserve"> tillämpas endast </w:t>
            </w:r>
            <w:r w:rsidRPr="00C86810">
              <w:rPr>
                <w:i/>
                <w:iCs/>
              </w:rPr>
              <w:t>i den mån</w:t>
            </w:r>
            <w:r w:rsidRPr="00272B08">
              <w:t xml:space="preserve"> dessa medför inskränkning av den skatt</w:t>
            </w:r>
            <w:r>
              <w:softHyphen/>
            </w:r>
            <w:r w:rsidRPr="00272B08">
              <w:t>skyldighet i Sverige som annars skulle föreligga.</w:t>
            </w:r>
          </w:p>
        </w:tc>
        <w:tc>
          <w:tcPr>
            <w:tcW w:w="2500" w:type="pct"/>
            <w:shd w:val="clear" w:color="auto" w:fill="auto"/>
            <w:tcMar>
              <w:right w:w="0" w:type="dxa"/>
            </w:tcMar>
          </w:tcPr>
          <w:p w14:paraId="33E971D5" w14:textId="77777777" w:rsidR="008E0CEA" w:rsidRDefault="003A5A9E" w:rsidP="00BC2FEE">
            <w:pPr>
              <w:pStyle w:val="Brdtextmedindrag"/>
            </w:pPr>
            <w:r w:rsidRPr="00392C54">
              <w:t xml:space="preserve">Avtalets beskattningsregler </w:t>
            </w:r>
            <w:r w:rsidRPr="00142F0A">
              <w:rPr>
                <w:i/>
                <w:iCs/>
              </w:rPr>
              <w:t>ska</w:t>
            </w:r>
            <w:r w:rsidRPr="00392C54">
              <w:t xml:space="preserve"> tillämpas endast </w:t>
            </w:r>
            <w:r>
              <w:rPr>
                <w:i/>
                <w:iCs/>
              </w:rPr>
              <w:t>till den del</w:t>
            </w:r>
            <w:r w:rsidRPr="00392C54">
              <w:t xml:space="preserve"> dessa medför inskränkning av den skatt</w:t>
            </w:r>
            <w:r>
              <w:softHyphen/>
            </w:r>
            <w:r w:rsidRPr="00392C54">
              <w:t>skyldighet i Sverige som annars skulle föreligga.</w:t>
            </w:r>
          </w:p>
        </w:tc>
      </w:tr>
    </w:tbl>
    <w:p w14:paraId="34A5F08E" w14:textId="77777777" w:rsidR="008E0CEA" w:rsidRPr="00811E52" w:rsidRDefault="003A5A9E" w:rsidP="008E0CEA">
      <w:pPr>
        <w:pStyle w:val="Slutstreck"/>
      </w:pPr>
      <w:r w:rsidRPr="00811E52">
        <w:t>                      </w:t>
      </w:r>
    </w:p>
    <w:p w14:paraId="5D0A55D8" w14:textId="77777777" w:rsidR="008E0CEA" w:rsidRDefault="003A5A9E" w:rsidP="008E0CEA">
      <w:pPr>
        <w:pStyle w:val="Brdtextmedindrag"/>
      </w:pPr>
      <w:r>
        <w:t xml:space="preserve">1. Denna lag träder i kraft den dag som regeringen bestämmer. </w:t>
      </w:r>
    </w:p>
    <w:p w14:paraId="708C2CA3" w14:textId="77777777" w:rsidR="008E0CEA" w:rsidRPr="000D1DC2" w:rsidRDefault="003A5A9E" w:rsidP="008E0CEA">
      <w:pPr>
        <w:pStyle w:val="Brdtextmedindrag"/>
      </w:pPr>
      <w:r w:rsidRPr="000D1DC2">
        <w:t>2. Lagen tillämpas första gången i fråga om</w:t>
      </w:r>
    </w:p>
    <w:p w14:paraId="4C995C01" w14:textId="263058DE" w:rsidR="008E0CEA" w:rsidRDefault="003A5A9E" w:rsidP="008E0CEA">
      <w:pPr>
        <w:pStyle w:val="Brdtextmedindrag"/>
      </w:pPr>
      <w:r>
        <w:t>a) källskatter, på belopp som betalas eller tillgodoförs den 1 januari det kalenderår som följer närmast efter den dag då lagen träder i kraft eller senare,</w:t>
      </w:r>
    </w:p>
    <w:p w14:paraId="326B76B2" w14:textId="13F5D072" w:rsidR="008E0CEA" w:rsidRDefault="003A5A9E" w:rsidP="008E0CEA">
      <w:pPr>
        <w:pStyle w:val="Brdtextmedindrag"/>
      </w:pPr>
      <w:r>
        <w:t>b) andra skatter på inkomst och på förmögenhet, på skatt som påförs för beskattningsperiod som börjar den 1 januari det kalenderår som följer närmast efter den dag då lagen träder i kraft eller senare,</w:t>
      </w:r>
    </w:p>
    <w:p w14:paraId="5FB54675" w14:textId="2408BBB6" w:rsidR="008E0CEA" w:rsidRDefault="003A5A9E" w:rsidP="008E0CEA">
      <w:pPr>
        <w:pStyle w:val="Brdtextmedindrag"/>
      </w:pPr>
      <w:r>
        <w:t>c) arvskatt, på kvarlåtenskap efter person som avlider den 1 januari det kalenderår som följer närmast efter den dag då lagen träder i kraft eller senare, och</w:t>
      </w:r>
    </w:p>
    <w:p w14:paraId="485CCE65" w14:textId="5A1F1344" w:rsidR="008E0CEA" w:rsidRDefault="003A5A9E" w:rsidP="008E0CEA">
      <w:pPr>
        <w:pStyle w:val="Brdtextmedindrag"/>
      </w:pPr>
      <w:r>
        <w:lastRenderedPageBreak/>
        <w:t>d) gåvoskatt, på gåva som sker den 1 januari det kalenderår som följer närmast efter den dag då lagen träder i kraft eller senare.</w:t>
      </w:r>
    </w:p>
    <w:p w14:paraId="2B66D501" w14:textId="424606AE" w:rsidR="008E0CEA" w:rsidRDefault="003A5A9E" w:rsidP="008E0CEA">
      <w:pPr>
        <w:pStyle w:val="Brdtextmedindrag"/>
      </w:pPr>
      <w:r>
        <w:t>3. Informationsutbyte enligt artikel 29 i avtalet och bistånd vid indriv</w:t>
      </w:r>
      <w:r>
        <w:softHyphen/>
        <w:t xml:space="preserve">ning av skatter enligt artikel 30 i avtalet, på begäran som framställs den dag då lagen träder i kraft eller senare, </w:t>
      </w:r>
      <w:r w:rsidRPr="008A2F4F">
        <w:t>oavsett vilk</w:t>
      </w:r>
      <w:r>
        <w:t xml:space="preserve">en beskattningsperiod som frågan eller </w:t>
      </w:r>
      <w:r w:rsidRPr="008A2F4F">
        <w:t>beskattnings</w:t>
      </w:r>
      <w:r>
        <w:t xml:space="preserve">anspråket </w:t>
      </w:r>
      <w:r w:rsidRPr="008A2F4F">
        <w:t>hänför sig till</w:t>
      </w:r>
      <w:r>
        <w:t>.</w:t>
      </w:r>
    </w:p>
    <w:p w14:paraId="230658D0" w14:textId="3B429D93" w:rsidR="008E0CEA" w:rsidRDefault="003A5A9E" w:rsidP="008E0CEA">
      <w:pPr>
        <w:pStyle w:val="Brdtextmedindrag"/>
      </w:pPr>
      <w:r>
        <w:t>4. De upphävda artiklarna 24–28 i avtalet gäller dock fortfarande i fråga om</w:t>
      </w:r>
    </w:p>
    <w:p w14:paraId="4589E80C" w14:textId="6BC4F456" w:rsidR="008E0CEA" w:rsidRDefault="003A5A9E" w:rsidP="008E0CEA">
      <w:pPr>
        <w:pStyle w:val="Brdtextmedindrag"/>
      </w:pPr>
      <w:r>
        <w:t>a) arvsskatt, på kvarlåtenskap efter person som avlider före den 1 januari det kalenderår som närmast följer efter den dag då lagen träder i kraft, och</w:t>
      </w:r>
    </w:p>
    <w:p w14:paraId="5697EEF2" w14:textId="750310CE" w:rsidR="008E0CEA" w:rsidRDefault="003A5A9E" w:rsidP="008E0CEA">
      <w:pPr>
        <w:pStyle w:val="Brdtextmedindrag"/>
      </w:pPr>
      <w:r>
        <w:t>b) gåvoskatt, på gåva som sker före den 1 januari det kalenderår som närmast följer efter den dag då lagen träder i kraft.</w:t>
      </w:r>
    </w:p>
    <w:p w14:paraId="1DB6AAE9" w14:textId="61D1CB98" w:rsidR="008E0CEA" w:rsidRDefault="003A5A9E" w:rsidP="008E0CEA">
      <w:pPr>
        <w:pStyle w:val="Brdtextmedindrag"/>
      </w:pPr>
      <w:r>
        <w:t xml:space="preserve">5. De upphävda 3 och 4 §§ </w:t>
      </w:r>
      <w:r w:rsidRPr="00953DFC">
        <w:t xml:space="preserve">gäller dock fortfarande </w:t>
      </w:r>
      <w:r>
        <w:t>om</w:t>
      </w:r>
      <w:r w:rsidRPr="00953DFC">
        <w:t xml:space="preserve"> skattskyldighet enligt lagen (1941:416) om arvsskatt och gåvoskatt har inträtt före ut</w:t>
      </w:r>
      <w:r>
        <w:softHyphen/>
      </w:r>
      <w:r w:rsidRPr="00953DFC">
        <w:t>gången av 2004.</w:t>
      </w:r>
    </w:p>
    <w:p w14:paraId="25C6AAC1" w14:textId="11A8A8E6" w:rsidR="00DB62B9" w:rsidRDefault="00DB62B9" w:rsidP="008E0CEA">
      <w:pPr>
        <w:pStyle w:val="Brdtext"/>
      </w:pPr>
    </w:p>
    <w:p w14:paraId="0E642EFD" w14:textId="346B5290" w:rsidR="008E0CEA" w:rsidRDefault="00E570B0" w:rsidP="008E0CEA">
      <w:pPr>
        <w:pStyle w:val="Brdtextmedindrag"/>
      </w:pPr>
    </w:p>
    <w:p w14:paraId="144B3010" w14:textId="237F8FCF" w:rsidR="008E0CEA" w:rsidRDefault="003A5A9E">
      <w:pPr>
        <w:spacing w:line="2" w:lineRule="auto"/>
        <w:rPr>
          <w:rFonts w:ascii="Times New Roman" w:hAnsi="Times New Roman"/>
          <w:sz w:val="20"/>
        </w:rPr>
      </w:pPr>
      <w:r>
        <w:br w:type="page"/>
      </w:r>
    </w:p>
    <w:tbl>
      <w:tblPr>
        <w:tblW w:w="5001" w:type="pct"/>
        <w:tblCellMar>
          <w:left w:w="125" w:type="dxa"/>
          <w:right w:w="125" w:type="dxa"/>
        </w:tblCellMar>
        <w:tblLook w:val="0000" w:firstRow="0" w:lastRow="0" w:firstColumn="0" w:lastColumn="0" w:noHBand="0" w:noVBand="0"/>
      </w:tblPr>
      <w:tblGrid>
        <w:gridCol w:w="2949"/>
        <w:gridCol w:w="2949"/>
      </w:tblGrid>
      <w:tr w:rsidR="008E0CEA" w14:paraId="2D2C7EC6" w14:textId="77777777" w:rsidTr="00BC2FEE">
        <w:tc>
          <w:tcPr>
            <w:tcW w:w="2500" w:type="pct"/>
            <w:shd w:val="clear" w:color="auto" w:fill="auto"/>
            <w:tcMar>
              <w:right w:w="0" w:type="dxa"/>
            </w:tcMar>
          </w:tcPr>
          <w:p w14:paraId="486DA8FC" w14:textId="77777777" w:rsidR="008E0CEA" w:rsidRPr="00DF40F9" w:rsidRDefault="00E570B0" w:rsidP="00BC2FEE">
            <w:pPr>
              <w:pStyle w:val="Brdtext"/>
              <w:jc w:val="right"/>
              <w:rPr>
                <w:i/>
              </w:rPr>
            </w:pPr>
          </w:p>
        </w:tc>
        <w:tc>
          <w:tcPr>
            <w:tcW w:w="2500" w:type="pct"/>
          </w:tcPr>
          <w:p w14:paraId="31F8B45F" w14:textId="77777777" w:rsidR="008E0CEA" w:rsidRPr="003D7914" w:rsidRDefault="003A5A9E" w:rsidP="00BC2FEE">
            <w:pPr>
              <w:pStyle w:val="Brdtext"/>
              <w:jc w:val="right"/>
              <w:rPr>
                <w:i/>
                <w:lang w:val="de-DE"/>
              </w:rPr>
            </w:pPr>
            <w:proofErr w:type="spellStart"/>
            <w:r w:rsidRPr="003D7914">
              <w:rPr>
                <w:i/>
                <w:lang w:val="de-DE"/>
              </w:rPr>
              <w:t>Bilaga</w:t>
            </w:r>
            <w:proofErr w:type="spellEnd"/>
            <w:r w:rsidRPr="00CA529D">
              <w:rPr>
                <w:rStyle w:val="Fotnotsreferens"/>
                <w:iCs/>
                <w:lang w:val="de-DE"/>
              </w:rPr>
              <w:footnoteReference w:id="2"/>
            </w:r>
          </w:p>
        </w:tc>
      </w:tr>
      <w:tr w:rsidR="008E0CEA" w14:paraId="4A666B52" w14:textId="77777777" w:rsidTr="00BC2FEE">
        <w:tc>
          <w:tcPr>
            <w:tcW w:w="2500" w:type="pct"/>
            <w:shd w:val="clear" w:color="auto" w:fill="auto"/>
            <w:tcMar>
              <w:right w:w="0" w:type="dxa"/>
            </w:tcMar>
          </w:tcPr>
          <w:p w14:paraId="1F0838BD" w14:textId="77777777" w:rsidR="008E0CEA" w:rsidRPr="00DF40F9" w:rsidRDefault="00E570B0" w:rsidP="00BC2FEE">
            <w:pPr>
              <w:pStyle w:val="Brdtext"/>
              <w:rPr>
                <w:b/>
              </w:rPr>
            </w:pPr>
          </w:p>
        </w:tc>
        <w:tc>
          <w:tcPr>
            <w:tcW w:w="2500" w:type="pct"/>
          </w:tcPr>
          <w:p w14:paraId="19757717" w14:textId="77777777" w:rsidR="008E0CEA" w:rsidRPr="003D7914" w:rsidRDefault="00E570B0" w:rsidP="00BC2FEE">
            <w:pPr>
              <w:pStyle w:val="Brdtext"/>
              <w:rPr>
                <w:b/>
                <w:lang w:val="de-DE"/>
              </w:rPr>
            </w:pPr>
          </w:p>
        </w:tc>
      </w:tr>
      <w:tr w:rsidR="008E0CEA" w:rsidRPr="0035629B" w14:paraId="5F1E6425" w14:textId="77777777" w:rsidTr="00BC2FEE">
        <w:tc>
          <w:tcPr>
            <w:tcW w:w="2500" w:type="pct"/>
            <w:shd w:val="clear" w:color="auto" w:fill="auto"/>
            <w:tcMar>
              <w:right w:w="0" w:type="dxa"/>
            </w:tcMar>
          </w:tcPr>
          <w:p w14:paraId="56300AF2" w14:textId="77777777" w:rsidR="008E0CEA" w:rsidRPr="00C67C81" w:rsidRDefault="003A5A9E" w:rsidP="00BC2FEE">
            <w:pPr>
              <w:pStyle w:val="Brdtext"/>
              <w:rPr>
                <w:b/>
              </w:rPr>
            </w:pPr>
            <w:r w:rsidRPr="00C67C81">
              <w:rPr>
                <w:b/>
              </w:rPr>
              <w:t>Avtal mellan Konungariket Sverige och Förbundsrepubliken Tyskland för undvikande av dubbelbeskattning beträffande skatter på inkomst och på för</w:t>
            </w:r>
            <w:r w:rsidRPr="00C67C81">
              <w:rPr>
                <w:b/>
              </w:rPr>
              <w:softHyphen/>
              <w:t>mögenhet samt förhindrande av skatteflykt och skatteundandra</w:t>
            </w:r>
            <w:r w:rsidRPr="00C67C81">
              <w:rPr>
                <w:b/>
              </w:rPr>
              <w:softHyphen/>
              <w:t>gande</w:t>
            </w:r>
            <w:r w:rsidRPr="008E0CEA">
              <w:rPr>
                <w:rStyle w:val="Fotnotsreferens"/>
                <w:bCs/>
              </w:rPr>
              <w:footnoteReference w:id="3"/>
            </w:r>
          </w:p>
        </w:tc>
        <w:tc>
          <w:tcPr>
            <w:tcW w:w="2500" w:type="pct"/>
          </w:tcPr>
          <w:p w14:paraId="0C20BDCF" w14:textId="62964D38" w:rsidR="008E0CEA" w:rsidRPr="00362B4D" w:rsidRDefault="003A5A9E" w:rsidP="00BC2FEE">
            <w:pPr>
              <w:pStyle w:val="Brdtext"/>
              <w:rPr>
                <w:b/>
                <w:lang w:val="de-DE"/>
              </w:rPr>
            </w:pPr>
            <w:r w:rsidRPr="00362B4D">
              <w:rPr>
                <w:b/>
                <w:lang w:val="de-DE"/>
              </w:rPr>
              <w:t>Abkommen zwischen dem Königreich Schweden und der Bundesrepublik Deutschland zur Beseitigung der Doppel</w:t>
            </w:r>
            <w:r>
              <w:rPr>
                <w:b/>
                <w:lang w:val="de-DE"/>
              </w:rPr>
              <w:softHyphen/>
            </w:r>
            <w:r w:rsidRPr="00362B4D">
              <w:rPr>
                <w:b/>
                <w:lang w:val="de-DE"/>
              </w:rPr>
              <w:t>besteuerung auf dem Gebiet der Steuern vom Einkommen und vom Vermögen sowie zur Ver</w:t>
            </w:r>
            <w:r w:rsidRPr="00362B4D">
              <w:rPr>
                <w:b/>
                <w:lang w:val="de-DE"/>
              </w:rPr>
              <w:softHyphen/>
              <w:t>hinderung der Steuerverkür</w:t>
            </w:r>
            <w:r w:rsidRPr="00362B4D">
              <w:rPr>
                <w:b/>
                <w:lang w:val="de-DE"/>
              </w:rPr>
              <w:softHyphen/>
              <w:t>zung und -umgehung</w:t>
            </w:r>
          </w:p>
        </w:tc>
      </w:tr>
      <w:tr w:rsidR="008E0CEA" w:rsidRPr="0035629B" w14:paraId="7881A2AB" w14:textId="77777777" w:rsidTr="00BC2FEE">
        <w:tc>
          <w:tcPr>
            <w:tcW w:w="2500" w:type="pct"/>
            <w:shd w:val="clear" w:color="auto" w:fill="auto"/>
            <w:tcMar>
              <w:right w:w="0" w:type="dxa"/>
            </w:tcMar>
          </w:tcPr>
          <w:p w14:paraId="2BF4D741" w14:textId="77777777" w:rsidR="008E0CEA" w:rsidRPr="00C67C81" w:rsidRDefault="00E570B0" w:rsidP="00BC2FEE">
            <w:pPr>
              <w:pStyle w:val="Brdtext"/>
              <w:rPr>
                <w:b/>
                <w:lang w:val="de-DE"/>
              </w:rPr>
            </w:pPr>
          </w:p>
        </w:tc>
        <w:tc>
          <w:tcPr>
            <w:tcW w:w="2500" w:type="pct"/>
          </w:tcPr>
          <w:p w14:paraId="6AF29D18" w14:textId="77777777" w:rsidR="008E0CEA" w:rsidRPr="003D7914" w:rsidRDefault="00E570B0" w:rsidP="00BC2FEE">
            <w:pPr>
              <w:pStyle w:val="Brdtext"/>
              <w:rPr>
                <w:b/>
                <w:lang w:val="de-DE"/>
              </w:rPr>
            </w:pPr>
          </w:p>
        </w:tc>
      </w:tr>
      <w:tr w:rsidR="008E0CEA" w:rsidRPr="0035629B" w14:paraId="0BFE3101" w14:textId="77777777" w:rsidTr="00BC2FEE">
        <w:tc>
          <w:tcPr>
            <w:tcW w:w="2500" w:type="pct"/>
            <w:shd w:val="clear" w:color="auto" w:fill="auto"/>
            <w:tcMar>
              <w:right w:w="0" w:type="dxa"/>
            </w:tcMar>
          </w:tcPr>
          <w:p w14:paraId="204A6B31" w14:textId="77777777" w:rsidR="008E0CEA" w:rsidRPr="00C67C81" w:rsidRDefault="003A5A9E" w:rsidP="00BC2FEE">
            <w:pPr>
              <w:pStyle w:val="Brdtextmedindrag"/>
            </w:pPr>
            <w:r w:rsidRPr="00C67C81">
              <w:t>Konungariket Sverige och För</w:t>
            </w:r>
            <w:r w:rsidRPr="00C67C81">
              <w:softHyphen/>
              <w:t>bundsrepubliken Tyskland,</w:t>
            </w:r>
          </w:p>
        </w:tc>
        <w:tc>
          <w:tcPr>
            <w:tcW w:w="2500" w:type="pct"/>
          </w:tcPr>
          <w:p w14:paraId="61FEEE05" w14:textId="12009706" w:rsidR="008E0CEA" w:rsidRPr="00362B4D" w:rsidRDefault="003A5A9E" w:rsidP="00BC2FEE">
            <w:pPr>
              <w:pStyle w:val="Brdtextmedindrag"/>
              <w:rPr>
                <w:lang w:val="de-DE"/>
              </w:rPr>
            </w:pPr>
            <w:r w:rsidRPr="00362B4D">
              <w:rPr>
                <w:lang w:val="de-DE"/>
              </w:rPr>
              <w:t xml:space="preserve">Das Königreich Schweden und </w:t>
            </w:r>
            <w:r>
              <w:rPr>
                <w:lang w:val="de-DE"/>
              </w:rPr>
              <w:t>d</w:t>
            </w:r>
            <w:r w:rsidRPr="00362B4D">
              <w:rPr>
                <w:lang w:val="de-DE"/>
              </w:rPr>
              <w:t>ie Bundesrepublik Deutschland–</w:t>
            </w:r>
          </w:p>
        </w:tc>
      </w:tr>
      <w:tr w:rsidR="008E0CEA" w:rsidRPr="0035629B" w14:paraId="117E341E" w14:textId="77777777" w:rsidTr="00BC2FEE">
        <w:tc>
          <w:tcPr>
            <w:tcW w:w="2500" w:type="pct"/>
            <w:shd w:val="clear" w:color="auto" w:fill="auto"/>
            <w:tcMar>
              <w:right w:w="0" w:type="dxa"/>
            </w:tcMar>
          </w:tcPr>
          <w:p w14:paraId="31AA9827" w14:textId="77777777" w:rsidR="008E0CEA" w:rsidRPr="00C67C81" w:rsidRDefault="003A5A9E" w:rsidP="00BC2FEE">
            <w:pPr>
              <w:pStyle w:val="Brdtextmedindrag"/>
            </w:pPr>
            <w:r w:rsidRPr="00C67C81">
              <w:t>som önskar att ytterligare ut</w:t>
            </w:r>
            <w:r w:rsidRPr="00C67C81">
              <w:softHyphen/>
              <w:t>veckla sina ekonomiska förbin</w:t>
            </w:r>
            <w:r w:rsidRPr="00C67C81">
              <w:softHyphen/>
              <w:t>delser och fördjupa sitt samarbete i skattefrågor,</w:t>
            </w:r>
          </w:p>
        </w:tc>
        <w:tc>
          <w:tcPr>
            <w:tcW w:w="2500" w:type="pct"/>
          </w:tcPr>
          <w:p w14:paraId="789BF11F" w14:textId="5467BD23" w:rsidR="008E0CEA" w:rsidRPr="00362B4D" w:rsidRDefault="003A5A9E" w:rsidP="00BC2FEE">
            <w:pPr>
              <w:pStyle w:val="Brdtextmedindrag"/>
              <w:rPr>
                <w:lang w:val="de-DE"/>
              </w:rPr>
            </w:pPr>
            <w:r w:rsidRPr="00362B4D">
              <w:rPr>
                <w:lang w:val="de-DE"/>
              </w:rPr>
              <w:t xml:space="preserve">von dem Wunsch geleitet, ihre wirtschaftlichen Beziehungen </w:t>
            </w:r>
            <w:r w:rsidR="00EB1E28">
              <w:rPr>
                <w:lang w:val="de-DE"/>
              </w:rPr>
              <w:t>w</w:t>
            </w:r>
            <w:r w:rsidR="00A504AD">
              <w:rPr>
                <w:lang w:val="de-DE"/>
              </w:rPr>
              <w:t>ei</w:t>
            </w:r>
            <w:r w:rsidRPr="00362B4D">
              <w:rPr>
                <w:lang w:val="de-DE"/>
              </w:rPr>
              <w:t>terzuentwickeln und ihre Zu</w:t>
            </w:r>
            <w:r w:rsidRPr="00362B4D">
              <w:rPr>
                <w:lang w:val="de-DE"/>
              </w:rPr>
              <w:softHyphen/>
              <w:t>sammenarbeit in Steuersachen zu vertiefen,</w:t>
            </w:r>
          </w:p>
        </w:tc>
      </w:tr>
      <w:tr w:rsidR="008E0CEA" w:rsidRPr="0035629B" w14:paraId="27FB7E47" w14:textId="77777777" w:rsidTr="00BC2FEE">
        <w:tc>
          <w:tcPr>
            <w:tcW w:w="2500" w:type="pct"/>
            <w:shd w:val="clear" w:color="auto" w:fill="auto"/>
            <w:tcMar>
              <w:right w:w="0" w:type="dxa"/>
            </w:tcMar>
          </w:tcPr>
          <w:p w14:paraId="31A20E22" w14:textId="77777777" w:rsidR="008E0CEA" w:rsidRPr="00C67C81" w:rsidRDefault="003A5A9E" w:rsidP="00BC2FEE">
            <w:pPr>
              <w:pStyle w:val="Brdtextmedindrag"/>
            </w:pPr>
            <w:r w:rsidRPr="00C67C81">
              <w:t>som avser att undvika dubbelbe</w:t>
            </w:r>
            <w:r w:rsidRPr="00C67C81">
              <w:softHyphen/>
              <w:t>skattning beträffande skatter på in</w:t>
            </w:r>
            <w:r w:rsidRPr="00C67C81">
              <w:softHyphen/>
              <w:t>komst och på förmögenhet utan att skapa förutsättningar för icke-beskattning eller minskad skatt genom skatteflykt eller skatteun</w:t>
            </w:r>
            <w:r w:rsidRPr="00C67C81">
              <w:softHyphen/>
              <w:t>dandragande (däri inbegripet ge</w:t>
            </w:r>
            <w:r w:rsidRPr="00C67C81">
              <w:softHyphen/>
              <w:t>nom så kallad ”</w:t>
            </w:r>
            <w:proofErr w:type="spellStart"/>
            <w:r w:rsidRPr="00C67C81">
              <w:t>treaty</w:t>
            </w:r>
            <w:proofErr w:type="spellEnd"/>
            <w:r w:rsidRPr="00C67C81">
              <w:t>-shopping”, som syftar till att personer med hemvist i en stat som inte är part till detta avtal indirekt ska få förmåner enligt detta avtal),</w:t>
            </w:r>
          </w:p>
        </w:tc>
        <w:tc>
          <w:tcPr>
            <w:tcW w:w="2500" w:type="pct"/>
          </w:tcPr>
          <w:p w14:paraId="310500C6" w14:textId="56212556" w:rsidR="008E0CEA" w:rsidRPr="00362B4D" w:rsidRDefault="003A5A9E" w:rsidP="00BC2FEE">
            <w:pPr>
              <w:pStyle w:val="Brdtextmedindrag"/>
              <w:rPr>
                <w:lang w:val="de-DE"/>
              </w:rPr>
            </w:pPr>
            <w:r w:rsidRPr="00362B4D">
              <w:rPr>
                <w:lang w:val="de-DE"/>
              </w:rPr>
              <w:t>in der Absicht, auf dem Gebiet der Steuern vom Einkommen und vom Vermögen</w:t>
            </w:r>
            <w:r>
              <w:rPr>
                <w:lang w:val="de-DE"/>
              </w:rPr>
              <w:t xml:space="preserve"> </w:t>
            </w:r>
            <w:r w:rsidRPr="00362B4D">
              <w:rPr>
                <w:lang w:val="de-DE"/>
              </w:rPr>
              <w:t>eine Doppelbe</w:t>
            </w:r>
            <w:r w:rsidRPr="00362B4D">
              <w:rPr>
                <w:lang w:val="de-DE"/>
              </w:rPr>
              <w:softHyphen/>
              <w:t>steuerung zu beseitigen, ohne Möglichkeiten zur Nicht- oder Niedrigbesteuerung durch Steuer</w:t>
            </w:r>
            <w:r w:rsidRPr="00362B4D">
              <w:rPr>
                <w:lang w:val="de-DE"/>
              </w:rPr>
              <w:softHyphen/>
              <w:t>verkürzung oder -umgehung (un</w:t>
            </w:r>
            <w:r w:rsidRPr="00362B4D">
              <w:rPr>
                <w:lang w:val="de-DE"/>
              </w:rPr>
              <w:softHyphen/>
              <w:t>ter anderem durch missbräuch</w:t>
            </w:r>
            <w:r w:rsidRPr="00362B4D">
              <w:rPr>
                <w:lang w:val="de-DE"/>
              </w:rPr>
              <w:softHyphen/>
              <w:t>liche Gestaltungen mit dem Ziel des Erhalts von in diesem Ab</w:t>
            </w:r>
            <w:r w:rsidRPr="00362B4D">
              <w:rPr>
                <w:lang w:val="de-DE"/>
              </w:rPr>
              <w:softHyphen/>
              <w:t>kommen vorgesehenen Erleichte</w:t>
            </w:r>
            <w:r w:rsidRPr="00362B4D">
              <w:rPr>
                <w:lang w:val="de-DE"/>
              </w:rPr>
              <w:softHyphen/>
              <w:t>rungen zum mittelbaren Nutzen von in Drittstaaten ansässigen Personen) zu schaffen –</w:t>
            </w:r>
          </w:p>
        </w:tc>
      </w:tr>
      <w:tr w:rsidR="008E0CEA" w14:paraId="52286C3F" w14:textId="77777777" w:rsidTr="00BC2FEE">
        <w:tc>
          <w:tcPr>
            <w:tcW w:w="2500" w:type="pct"/>
            <w:shd w:val="clear" w:color="auto" w:fill="auto"/>
            <w:tcMar>
              <w:right w:w="0" w:type="dxa"/>
            </w:tcMar>
          </w:tcPr>
          <w:p w14:paraId="7628352B" w14:textId="77777777" w:rsidR="008E0CEA" w:rsidRPr="00C67C81" w:rsidRDefault="003A5A9E" w:rsidP="00BC2FEE">
            <w:pPr>
              <w:pStyle w:val="Brdtextmedindrag"/>
            </w:pPr>
            <w:r w:rsidRPr="00C67C81">
              <w:t>har kommit överens om följ</w:t>
            </w:r>
            <w:r>
              <w:softHyphen/>
            </w:r>
            <w:r w:rsidRPr="00C67C81">
              <w:t>ande:</w:t>
            </w:r>
            <w:r w:rsidRPr="00C67C81">
              <w:rPr>
                <w:rStyle w:val="Fotnotsreferens"/>
              </w:rPr>
              <w:footnoteReference w:id="4"/>
            </w:r>
          </w:p>
        </w:tc>
        <w:tc>
          <w:tcPr>
            <w:tcW w:w="2500" w:type="pct"/>
          </w:tcPr>
          <w:p w14:paraId="7F8CA87B" w14:textId="77777777" w:rsidR="008E0CEA" w:rsidRPr="00362B4D" w:rsidRDefault="003A5A9E" w:rsidP="00BC2FEE">
            <w:pPr>
              <w:pStyle w:val="Brdtextmedindrag"/>
              <w:rPr>
                <w:lang w:val="de-DE"/>
              </w:rPr>
            </w:pPr>
            <w:r w:rsidRPr="00362B4D">
              <w:rPr>
                <w:lang w:val="de-DE"/>
              </w:rPr>
              <w:t>sind wie folgt übereingekom</w:t>
            </w:r>
            <w:r w:rsidRPr="00362B4D">
              <w:rPr>
                <w:lang w:val="de-DE"/>
              </w:rPr>
              <w:softHyphen/>
              <w:t>men:</w:t>
            </w:r>
          </w:p>
        </w:tc>
      </w:tr>
      <w:tr w:rsidR="008E0CEA" w14:paraId="48E3D322" w14:textId="77777777" w:rsidTr="00BC2FEE">
        <w:tc>
          <w:tcPr>
            <w:tcW w:w="2500" w:type="pct"/>
            <w:shd w:val="clear" w:color="auto" w:fill="auto"/>
            <w:tcMar>
              <w:right w:w="0" w:type="dxa"/>
            </w:tcMar>
          </w:tcPr>
          <w:p w14:paraId="73CD8693" w14:textId="77777777" w:rsidR="008E0CEA" w:rsidRPr="00C67C81" w:rsidRDefault="00E570B0" w:rsidP="00BC2FEE">
            <w:pPr>
              <w:pStyle w:val="Brdtext"/>
            </w:pPr>
          </w:p>
        </w:tc>
        <w:tc>
          <w:tcPr>
            <w:tcW w:w="2500" w:type="pct"/>
          </w:tcPr>
          <w:p w14:paraId="2EB09F81" w14:textId="77777777" w:rsidR="008E0CEA" w:rsidRPr="003D7914" w:rsidRDefault="00E570B0" w:rsidP="00BC2FEE">
            <w:pPr>
              <w:pStyle w:val="Brdtext"/>
              <w:rPr>
                <w:lang w:val="de-DE"/>
              </w:rPr>
            </w:pPr>
          </w:p>
        </w:tc>
      </w:tr>
      <w:tr w:rsidR="008E0CEA" w14:paraId="3D31C163" w14:textId="77777777" w:rsidTr="00BC2FEE">
        <w:tc>
          <w:tcPr>
            <w:tcW w:w="2500" w:type="pct"/>
            <w:shd w:val="clear" w:color="auto" w:fill="auto"/>
            <w:tcMar>
              <w:right w:w="0" w:type="dxa"/>
            </w:tcMar>
          </w:tcPr>
          <w:p w14:paraId="67278CD3" w14:textId="77777777" w:rsidR="008E0CEA" w:rsidRDefault="00E570B0" w:rsidP="00BC2FEE">
            <w:pPr>
              <w:pStyle w:val="Brdtext"/>
            </w:pPr>
          </w:p>
        </w:tc>
        <w:tc>
          <w:tcPr>
            <w:tcW w:w="2500" w:type="pct"/>
          </w:tcPr>
          <w:p w14:paraId="735273CF" w14:textId="77777777" w:rsidR="008E0CEA" w:rsidRDefault="00E570B0" w:rsidP="00BC2FEE">
            <w:pPr>
              <w:pStyle w:val="Brdtext"/>
              <w:rPr>
                <w:lang w:val="de-DE"/>
              </w:rPr>
            </w:pPr>
          </w:p>
        </w:tc>
      </w:tr>
      <w:tr w:rsidR="008E0CEA" w14:paraId="57E9A3CE" w14:textId="77777777" w:rsidTr="00BC2FEE">
        <w:tc>
          <w:tcPr>
            <w:tcW w:w="2500" w:type="pct"/>
            <w:shd w:val="clear" w:color="auto" w:fill="auto"/>
            <w:tcMar>
              <w:right w:w="0" w:type="dxa"/>
            </w:tcMar>
          </w:tcPr>
          <w:p w14:paraId="38D4D01A" w14:textId="77777777" w:rsidR="008E0CEA" w:rsidRDefault="00E570B0" w:rsidP="00BC2FEE">
            <w:pPr>
              <w:pStyle w:val="Brdtext"/>
            </w:pPr>
          </w:p>
        </w:tc>
        <w:tc>
          <w:tcPr>
            <w:tcW w:w="2500" w:type="pct"/>
          </w:tcPr>
          <w:p w14:paraId="574046D1" w14:textId="77777777" w:rsidR="008E0CEA" w:rsidRDefault="00E570B0" w:rsidP="00BC2FEE">
            <w:pPr>
              <w:pStyle w:val="Brdtext"/>
              <w:rPr>
                <w:lang w:val="de-DE"/>
              </w:rPr>
            </w:pPr>
          </w:p>
        </w:tc>
      </w:tr>
      <w:tr w:rsidR="008E0CEA" w14:paraId="345C579A" w14:textId="77777777" w:rsidTr="00BC2FEE">
        <w:tc>
          <w:tcPr>
            <w:tcW w:w="2500" w:type="pct"/>
            <w:shd w:val="clear" w:color="auto" w:fill="auto"/>
            <w:tcMar>
              <w:right w:w="0" w:type="dxa"/>
            </w:tcMar>
          </w:tcPr>
          <w:p w14:paraId="393DF48C" w14:textId="77777777" w:rsidR="008E0CEA" w:rsidRDefault="00E570B0" w:rsidP="00BC2FEE">
            <w:pPr>
              <w:pStyle w:val="Brdtext"/>
            </w:pPr>
          </w:p>
        </w:tc>
        <w:tc>
          <w:tcPr>
            <w:tcW w:w="2500" w:type="pct"/>
          </w:tcPr>
          <w:p w14:paraId="18DB691E" w14:textId="77777777" w:rsidR="008E0CEA" w:rsidRDefault="00E570B0" w:rsidP="00BC2FEE">
            <w:pPr>
              <w:pStyle w:val="Brdtext"/>
              <w:rPr>
                <w:lang w:val="de-DE"/>
              </w:rPr>
            </w:pPr>
          </w:p>
        </w:tc>
      </w:tr>
      <w:tr w:rsidR="008E0CEA" w14:paraId="0E42E116" w14:textId="77777777" w:rsidTr="00BC2FEE">
        <w:tc>
          <w:tcPr>
            <w:tcW w:w="2500" w:type="pct"/>
            <w:shd w:val="clear" w:color="auto" w:fill="auto"/>
            <w:tcMar>
              <w:right w:w="0" w:type="dxa"/>
            </w:tcMar>
          </w:tcPr>
          <w:p w14:paraId="55996F28" w14:textId="77777777" w:rsidR="008E0CEA" w:rsidRDefault="00E570B0" w:rsidP="00BC2FEE">
            <w:pPr>
              <w:pStyle w:val="Brdtext"/>
            </w:pPr>
          </w:p>
        </w:tc>
        <w:tc>
          <w:tcPr>
            <w:tcW w:w="2500" w:type="pct"/>
          </w:tcPr>
          <w:p w14:paraId="7A4A44EB" w14:textId="77777777" w:rsidR="008E0CEA" w:rsidRDefault="00E570B0" w:rsidP="00BC2FEE">
            <w:pPr>
              <w:pStyle w:val="Brdtext"/>
              <w:rPr>
                <w:lang w:val="de-DE"/>
              </w:rPr>
            </w:pPr>
          </w:p>
        </w:tc>
      </w:tr>
      <w:tr w:rsidR="008E0CEA" w14:paraId="143A3AFA" w14:textId="77777777" w:rsidTr="00BC2FEE">
        <w:tc>
          <w:tcPr>
            <w:tcW w:w="2500" w:type="pct"/>
            <w:shd w:val="clear" w:color="auto" w:fill="auto"/>
            <w:tcMar>
              <w:right w:w="0" w:type="dxa"/>
            </w:tcMar>
          </w:tcPr>
          <w:p w14:paraId="36C1CA41" w14:textId="77777777" w:rsidR="008E0CEA" w:rsidRDefault="00E570B0" w:rsidP="00BC2FEE">
            <w:pPr>
              <w:pStyle w:val="Brdtext"/>
            </w:pPr>
          </w:p>
        </w:tc>
        <w:tc>
          <w:tcPr>
            <w:tcW w:w="2500" w:type="pct"/>
          </w:tcPr>
          <w:p w14:paraId="43790178" w14:textId="77777777" w:rsidR="008E0CEA" w:rsidRDefault="00E570B0" w:rsidP="00BC2FEE">
            <w:pPr>
              <w:pStyle w:val="Brdtext"/>
              <w:rPr>
                <w:lang w:val="de-DE"/>
              </w:rPr>
            </w:pPr>
          </w:p>
        </w:tc>
      </w:tr>
      <w:tr w:rsidR="008E0CEA" w14:paraId="702FA6E2" w14:textId="77777777" w:rsidTr="00BC2FEE">
        <w:tc>
          <w:tcPr>
            <w:tcW w:w="2500" w:type="pct"/>
            <w:shd w:val="clear" w:color="auto" w:fill="auto"/>
            <w:tcMar>
              <w:right w:w="0" w:type="dxa"/>
            </w:tcMar>
          </w:tcPr>
          <w:p w14:paraId="18F54F41" w14:textId="77777777" w:rsidR="008E0CEA" w:rsidRDefault="00E570B0" w:rsidP="00BC2FEE">
            <w:pPr>
              <w:pStyle w:val="Brdtext"/>
            </w:pPr>
          </w:p>
        </w:tc>
        <w:tc>
          <w:tcPr>
            <w:tcW w:w="2500" w:type="pct"/>
          </w:tcPr>
          <w:p w14:paraId="15EE4091" w14:textId="77777777" w:rsidR="008E0CEA" w:rsidRDefault="00E570B0" w:rsidP="00BC2FEE">
            <w:pPr>
              <w:pStyle w:val="Brdtext"/>
              <w:rPr>
                <w:lang w:val="de-DE"/>
              </w:rPr>
            </w:pPr>
          </w:p>
        </w:tc>
      </w:tr>
      <w:tr w:rsidR="008E0CEA" w14:paraId="656796A3" w14:textId="77777777" w:rsidTr="00BC2FEE">
        <w:tc>
          <w:tcPr>
            <w:tcW w:w="2500" w:type="pct"/>
            <w:shd w:val="clear" w:color="auto" w:fill="auto"/>
            <w:tcMar>
              <w:right w:w="0" w:type="dxa"/>
            </w:tcMar>
          </w:tcPr>
          <w:p w14:paraId="6F220C62" w14:textId="77777777" w:rsidR="008E0CEA" w:rsidRDefault="00E570B0" w:rsidP="00BC2FEE">
            <w:pPr>
              <w:pStyle w:val="Brdtext"/>
            </w:pPr>
          </w:p>
        </w:tc>
        <w:tc>
          <w:tcPr>
            <w:tcW w:w="2500" w:type="pct"/>
          </w:tcPr>
          <w:p w14:paraId="0841F52E" w14:textId="77777777" w:rsidR="008E0CEA" w:rsidRDefault="00E570B0" w:rsidP="00BC2FEE">
            <w:pPr>
              <w:pStyle w:val="Brdtext"/>
              <w:rPr>
                <w:lang w:val="de-DE"/>
              </w:rPr>
            </w:pPr>
          </w:p>
        </w:tc>
      </w:tr>
      <w:tr w:rsidR="008E0CEA" w14:paraId="534E12A5" w14:textId="77777777" w:rsidTr="00BC2FEE">
        <w:tc>
          <w:tcPr>
            <w:tcW w:w="2500" w:type="pct"/>
            <w:shd w:val="clear" w:color="auto" w:fill="auto"/>
            <w:tcMar>
              <w:right w:w="0" w:type="dxa"/>
            </w:tcMar>
          </w:tcPr>
          <w:p w14:paraId="520ADC81" w14:textId="77777777" w:rsidR="008E0CEA" w:rsidRDefault="00E570B0" w:rsidP="00BC2FEE">
            <w:pPr>
              <w:pStyle w:val="Brdtext"/>
            </w:pPr>
          </w:p>
        </w:tc>
        <w:tc>
          <w:tcPr>
            <w:tcW w:w="2500" w:type="pct"/>
          </w:tcPr>
          <w:p w14:paraId="05BA3348" w14:textId="77777777" w:rsidR="008E0CEA" w:rsidRDefault="00E570B0" w:rsidP="00BC2FEE">
            <w:pPr>
              <w:pStyle w:val="Brdtext"/>
              <w:rPr>
                <w:lang w:val="de-DE"/>
              </w:rPr>
            </w:pPr>
          </w:p>
        </w:tc>
      </w:tr>
      <w:tr w:rsidR="008E0CEA" w14:paraId="3C9678AF" w14:textId="77777777" w:rsidTr="00BC2FEE">
        <w:tc>
          <w:tcPr>
            <w:tcW w:w="2500" w:type="pct"/>
            <w:shd w:val="clear" w:color="auto" w:fill="auto"/>
            <w:tcMar>
              <w:right w:w="0" w:type="dxa"/>
            </w:tcMar>
          </w:tcPr>
          <w:p w14:paraId="752E1456" w14:textId="77777777" w:rsidR="008E0CEA" w:rsidRDefault="00E570B0" w:rsidP="00BC2FEE">
            <w:pPr>
              <w:pStyle w:val="Brdtext"/>
            </w:pPr>
          </w:p>
        </w:tc>
        <w:tc>
          <w:tcPr>
            <w:tcW w:w="2500" w:type="pct"/>
          </w:tcPr>
          <w:p w14:paraId="03CF23A1" w14:textId="77777777" w:rsidR="008E0CEA" w:rsidRDefault="00E570B0" w:rsidP="00BC2FEE">
            <w:pPr>
              <w:pStyle w:val="Brdtext"/>
              <w:rPr>
                <w:lang w:val="de-DE"/>
              </w:rPr>
            </w:pPr>
          </w:p>
        </w:tc>
      </w:tr>
      <w:tr w:rsidR="008E0CEA" w14:paraId="1A877907" w14:textId="77777777" w:rsidTr="00BC2FEE">
        <w:tc>
          <w:tcPr>
            <w:tcW w:w="2500" w:type="pct"/>
            <w:shd w:val="clear" w:color="auto" w:fill="auto"/>
            <w:tcMar>
              <w:right w:w="0" w:type="dxa"/>
            </w:tcMar>
          </w:tcPr>
          <w:p w14:paraId="73A096F4" w14:textId="77777777" w:rsidR="008E0CEA" w:rsidRPr="00C67C81" w:rsidRDefault="00E570B0" w:rsidP="00BC2FEE">
            <w:pPr>
              <w:pStyle w:val="Brdtext"/>
            </w:pPr>
          </w:p>
        </w:tc>
        <w:tc>
          <w:tcPr>
            <w:tcW w:w="2500" w:type="pct"/>
          </w:tcPr>
          <w:p w14:paraId="72CC167C" w14:textId="77777777" w:rsidR="008E0CEA" w:rsidRPr="003D7914" w:rsidRDefault="00E570B0" w:rsidP="00BC2FEE">
            <w:pPr>
              <w:pStyle w:val="Brdtext"/>
              <w:rPr>
                <w:lang w:val="de-DE"/>
              </w:rPr>
            </w:pPr>
          </w:p>
        </w:tc>
      </w:tr>
      <w:tr w:rsidR="008E0CEA" w14:paraId="0F8DDEC7" w14:textId="77777777" w:rsidTr="00BC2FEE">
        <w:tc>
          <w:tcPr>
            <w:tcW w:w="2500" w:type="pct"/>
            <w:shd w:val="clear" w:color="auto" w:fill="auto"/>
            <w:tcMar>
              <w:right w:w="0" w:type="dxa"/>
            </w:tcMar>
          </w:tcPr>
          <w:p w14:paraId="5A3ABD42" w14:textId="77777777" w:rsidR="008E0CEA" w:rsidRPr="00C67C81" w:rsidRDefault="003A5A9E" w:rsidP="00BC2FEE">
            <w:pPr>
              <w:pStyle w:val="Brdtext"/>
            </w:pPr>
            <w:r w:rsidRPr="00C67C81">
              <w:lastRenderedPageBreak/>
              <w:t>Kapitel I</w:t>
            </w:r>
          </w:p>
        </w:tc>
        <w:tc>
          <w:tcPr>
            <w:tcW w:w="2500" w:type="pct"/>
          </w:tcPr>
          <w:p w14:paraId="1A7B8444" w14:textId="77777777" w:rsidR="008E0CEA" w:rsidRPr="003D7914" w:rsidRDefault="003A5A9E" w:rsidP="00BC2FEE">
            <w:pPr>
              <w:pStyle w:val="Brdtext"/>
              <w:rPr>
                <w:lang w:val="de-DE"/>
              </w:rPr>
            </w:pPr>
            <w:r w:rsidRPr="003D7914">
              <w:rPr>
                <w:lang w:val="de-DE"/>
              </w:rPr>
              <w:t>Abschnitt I</w:t>
            </w:r>
          </w:p>
        </w:tc>
      </w:tr>
      <w:tr w:rsidR="008E0CEA" w14:paraId="6CFBF657" w14:textId="77777777" w:rsidTr="00BC2FEE">
        <w:tc>
          <w:tcPr>
            <w:tcW w:w="2500" w:type="pct"/>
            <w:shd w:val="clear" w:color="auto" w:fill="auto"/>
            <w:tcMar>
              <w:right w:w="0" w:type="dxa"/>
            </w:tcMar>
          </w:tcPr>
          <w:p w14:paraId="50A82300" w14:textId="77777777" w:rsidR="008E0CEA" w:rsidRPr="00C67C81" w:rsidRDefault="003A5A9E" w:rsidP="00BC2FEE">
            <w:pPr>
              <w:pStyle w:val="Brdtext"/>
            </w:pPr>
            <w:r w:rsidRPr="00C67C81">
              <w:t>Allmänna bestämmelser</w:t>
            </w:r>
          </w:p>
        </w:tc>
        <w:tc>
          <w:tcPr>
            <w:tcW w:w="2500" w:type="pct"/>
          </w:tcPr>
          <w:p w14:paraId="5D53A55E" w14:textId="77777777" w:rsidR="008E0CEA" w:rsidRPr="003D7914" w:rsidRDefault="003A5A9E" w:rsidP="00BC2FEE">
            <w:pPr>
              <w:pStyle w:val="Brdtext"/>
              <w:rPr>
                <w:lang w:val="de-DE"/>
              </w:rPr>
            </w:pPr>
            <w:r w:rsidRPr="003D7914">
              <w:rPr>
                <w:lang w:val="de-DE"/>
              </w:rPr>
              <w:t>Allgemeine Bestimmungen</w:t>
            </w:r>
          </w:p>
        </w:tc>
      </w:tr>
      <w:tr w:rsidR="008E0CEA" w14:paraId="375D7234" w14:textId="77777777" w:rsidTr="00BC2FEE">
        <w:tc>
          <w:tcPr>
            <w:tcW w:w="2500" w:type="pct"/>
            <w:shd w:val="clear" w:color="auto" w:fill="auto"/>
            <w:tcMar>
              <w:right w:w="0" w:type="dxa"/>
            </w:tcMar>
          </w:tcPr>
          <w:p w14:paraId="192656BA" w14:textId="77777777" w:rsidR="008E0CEA" w:rsidRPr="00C67C81" w:rsidRDefault="00E570B0" w:rsidP="00BC2FEE">
            <w:pPr>
              <w:pStyle w:val="Brdtext"/>
            </w:pPr>
          </w:p>
        </w:tc>
        <w:tc>
          <w:tcPr>
            <w:tcW w:w="2500" w:type="pct"/>
          </w:tcPr>
          <w:p w14:paraId="6ED9DF6E" w14:textId="77777777" w:rsidR="008E0CEA" w:rsidRPr="003D7914" w:rsidRDefault="00E570B0" w:rsidP="00BC2FEE">
            <w:pPr>
              <w:pStyle w:val="Brdtext"/>
              <w:rPr>
                <w:lang w:val="de-DE"/>
              </w:rPr>
            </w:pPr>
          </w:p>
        </w:tc>
      </w:tr>
      <w:tr w:rsidR="008E0CEA" w14:paraId="5FF2281F" w14:textId="77777777" w:rsidTr="00BC2FEE">
        <w:tc>
          <w:tcPr>
            <w:tcW w:w="2500" w:type="pct"/>
            <w:shd w:val="clear" w:color="auto" w:fill="auto"/>
            <w:tcMar>
              <w:right w:w="0" w:type="dxa"/>
            </w:tcMar>
          </w:tcPr>
          <w:p w14:paraId="16F2F675" w14:textId="77777777" w:rsidR="008E0CEA" w:rsidRPr="00C67C81" w:rsidRDefault="003A5A9E" w:rsidP="00BC2FEE">
            <w:pPr>
              <w:pStyle w:val="Brdtext"/>
            </w:pPr>
            <w:r w:rsidRPr="00C67C81">
              <w:t>Artikel 1</w:t>
            </w:r>
            <w:r w:rsidRPr="00C67C81">
              <w:rPr>
                <w:rStyle w:val="Fotnotsreferens"/>
              </w:rPr>
              <w:footnoteReference w:id="5"/>
            </w:r>
          </w:p>
        </w:tc>
        <w:tc>
          <w:tcPr>
            <w:tcW w:w="2500" w:type="pct"/>
          </w:tcPr>
          <w:p w14:paraId="01E59783" w14:textId="77777777" w:rsidR="008E0CEA" w:rsidRPr="00362B4D" w:rsidRDefault="003A5A9E" w:rsidP="00BC2FEE">
            <w:pPr>
              <w:pStyle w:val="Brdtext"/>
              <w:rPr>
                <w:lang w:val="de-DE"/>
              </w:rPr>
            </w:pPr>
            <w:r w:rsidRPr="00362B4D">
              <w:rPr>
                <w:lang w:val="de-DE"/>
              </w:rPr>
              <w:t>Artikel 1</w:t>
            </w:r>
          </w:p>
        </w:tc>
      </w:tr>
      <w:tr w:rsidR="008E0CEA" w14:paraId="7B51B6BC" w14:textId="77777777" w:rsidTr="00BC2FEE">
        <w:tc>
          <w:tcPr>
            <w:tcW w:w="2500" w:type="pct"/>
            <w:shd w:val="clear" w:color="auto" w:fill="auto"/>
            <w:tcMar>
              <w:right w:w="0" w:type="dxa"/>
            </w:tcMar>
          </w:tcPr>
          <w:p w14:paraId="67FA1B8E" w14:textId="77777777" w:rsidR="008E0CEA" w:rsidRPr="00C67C81" w:rsidRDefault="00E570B0" w:rsidP="00BC2FEE">
            <w:pPr>
              <w:pStyle w:val="Brdtext"/>
            </w:pPr>
          </w:p>
        </w:tc>
        <w:tc>
          <w:tcPr>
            <w:tcW w:w="2500" w:type="pct"/>
          </w:tcPr>
          <w:p w14:paraId="010015D1" w14:textId="77777777" w:rsidR="008E0CEA" w:rsidRPr="00362B4D" w:rsidRDefault="00E570B0" w:rsidP="00BC2FEE">
            <w:pPr>
              <w:pStyle w:val="Brdtext"/>
              <w:rPr>
                <w:lang w:val="de-DE"/>
              </w:rPr>
            </w:pPr>
          </w:p>
        </w:tc>
      </w:tr>
      <w:tr w:rsidR="008E0CEA" w:rsidRPr="0035629B" w14:paraId="5461EBE6" w14:textId="77777777" w:rsidTr="00BC2FEE">
        <w:tc>
          <w:tcPr>
            <w:tcW w:w="2500" w:type="pct"/>
            <w:shd w:val="clear" w:color="auto" w:fill="auto"/>
            <w:tcMar>
              <w:right w:w="0" w:type="dxa"/>
            </w:tcMar>
          </w:tcPr>
          <w:p w14:paraId="08DC32E7" w14:textId="77777777" w:rsidR="008E0CEA" w:rsidRPr="00C67C81" w:rsidRDefault="003A5A9E" w:rsidP="00BC2FEE">
            <w:pPr>
              <w:pStyle w:val="Brdtext"/>
              <w:rPr>
                <w:i/>
              </w:rPr>
            </w:pPr>
            <w:r w:rsidRPr="00C67C81">
              <w:rPr>
                <w:i/>
              </w:rPr>
              <w:t>Personer på vilka avtalet tillämpas</w:t>
            </w:r>
          </w:p>
        </w:tc>
        <w:tc>
          <w:tcPr>
            <w:tcW w:w="2500" w:type="pct"/>
          </w:tcPr>
          <w:p w14:paraId="02997674" w14:textId="77777777" w:rsidR="008E0CEA" w:rsidRPr="00362B4D" w:rsidRDefault="003A5A9E" w:rsidP="00BC2FEE">
            <w:pPr>
              <w:pStyle w:val="Brdtext"/>
              <w:rPr>
                <w:i/>
                <w:lang w:val="de-DE"/>
              </w:rPr>
            </w:pPr>
            <w:r w:rsidRPr="00362B4D">
              <w:rPr>
                <w:i/>
                <w:lang w:val="de-DE"/>
              </w:rPr>
              <w:t>Unter das Abkommen fallende Personen</w:t>
            </w:r>
          </w:p>
        </w:tc>
      </w:tr>
      <w:tr w:rsidR="008E0CEA" w:rsidRPr="0035629B" w14:paraId="6562A119" w14:textId="77777777" w:rsidTr="00BC2FEE">
        <w:tc>
          <w:tcPr>
            <w:tcW w:w="2500" w:type="pct"/>
            <w:shd w:val="clear" w:color="auto" w:fill="auto"/>
            <w:tcMar>
              <w:right w:w="0" w:type="dxa"/>
            </w:tcMar>
          </w:tcPr>
          <w:p w14:paraId="4BA3B365" w14:textId="77777777" w:rsidR="008E0CEA" w:rsidRPr="002D30E8" w:rsidRDefault="00E570B0" w:rsidP="00BC2FEE">
            <w:pPr>
              <w:pStyle w:val="Brdtext"/>
              <w:rPr>
                <w:i/>
                <w:u w:val="single"/>
                <w:lang w:val="de-DE"/>
              </w:rPr>
            </w:pPr>
          </w:p>
        </w:tc>
        <w:tc>
          <w:tcPr>
            <w:tcW w:w="2500" w:type="pct"/>
          </w:tcPr>
          <w:p w14:paraId="6225F631" w14:textId="77777777" w:rsidR="008E0CEA" w:rsidRPr="00362B4D" w:rsidRDefault="00E570B0" w:rsidP="00BC2FEE">
            <w:pPr>
              <w:pStyle w:val="Brdtext"/>
              <w:rPr>
                <w:i/>
                <w:lang w:val="de-DE"/>
              </w:rPr>
            </w:pPr>
          </w:p>
        </w:tc>
      </w:tr>
      <w:tr w:rsidR="008E0CEA" w:rsidRPr="0035629B" w14:paraId="65F3290C" w14:textId="77777777" w:rsidTr="00BC2FEE">
        <w:tc>
          <w:tcPr>
            <w:tcW w:w="2500" w:type="pct"/>
            <w:shd w:val="clear" w:color="auto" w:fill="auto"/>
            <w:tcMar>
              <w:right w:w="0" w:type="dxa"/>
            </w:tcMar>
          </w:tcPr>
          <w:p w14:paraId="13CB1A1F" w14:textId="2B347085" w:rsidR="008E0CEA" w:rsidRPr="00C67C81" w:rsidRDefault="003A5A9E" w:rsidP="00BC2FEE">
            <w:pPr>
              <w:pStyle w:val="Brdtextmedindrag"/>
            </w:pPr>
            <w:r w:rsidRPr="00C67C81">
              <w:t>1.</w:t>
            </w:r>
            <w:r w:rsidR="008B028F">
              <w:t> </w:t>
            </w:r>
            <w:r w:rsidRPr="00C67C81">
              <w:t>Detta avtal tillämpas på per</w:t>
            </w:r>
            <w:r w:rsidRPr="00C67C81">
              <w:softHyphen/>
              <w:t>soner som har hemvist i en avtals</w:t>
            </w:r>
            <w:r>
              <w:softHyphen/>
            </w:r>
            <w:r w:rsidRPr="00C67C81">
              <w:t>slutande stat eller i båda avtals</w:t>
            </w:r>
            <w:r w:rsidR="00EB1E28">
              <w:softHyphen/>
            </w:r>
            <w:r w:rsidRPr="00C67C81">
              <w:t>slutande staterna.</w:t>
            </w:r>
          </w:p>
        </w:tc>
        <w:tc>
          <w:tcPr>
            <w:tcW w:w="2500" w:type="pct"/>
          </w:tcPr>
          <w:p w14:paraId="71B5C929" w14:textId="31DEE287" w:rsidR="008E0CEA" w:rsidRPr="00362B4D" w:rsidRDefault="003A5A9E" w:rsidP="00BC2FEE">
            <w:pPr>
              <w:pStyle w:val="Brdtextmedindrag"/>
              <w:rPr>
                <w:lang w:val="de-DE"/>
              </w:rPr>
            </w:pPr>
            <w:r w:rsidRPr="00362B4D">
              <w:rPr>
                <w:lang w:val="de-DE"/>
              </w:rPr>
              <w:t>(1)</w:t>
            </w:r>
            <w:r w:rsidR="008B028F">
              <w:rPr>
                <w:lang w:val="de-DE"/>
              </w:rPr>
              <w:t> </w:t>
            </w:r>
            <w:r w:rsidRPr="00362B4D">
              <w:rPr>
                <w:lang w:val="de-DE"/>
              </w:rPr>
              <w:t>Dieses Abkommen gilt für Personen, die in einem Vertrags</w:t>
            </w:r>
            <w:r w:rsidRPr="00362B4D">
              <w:rPr>
                <w:lang w:val="de-DE"/>
              </w:rPr>
              <w:softHyphen/>
              <w:t>staat oder in beiden Vertrags</w:t>
            </w:r>
            <w:r w:rsidRPr="00362B4D">
              <w:rPr>
                <w:lang w:val="de-DE"/>
              </w:rPr>
              <w:softHyphen/>
              <w:t>staaten ansässig sind.</w:t>
            </w:r>
            <w:r w:rsidRPr="00362B4D">
              <w:rPr>
                <w:lang w:val="de-DE"/>
              </w:rPr>
              <w:tab/>
            </w:r>
          </w:p>
        </w:tc>
      </w:tr>
      <w:tr w:rsidR="008E0CEA" w:rsidRPr="0035629B" w14:paraId="6B859D23" w14:textId="77777777" w:rsidTr="00BC2FEE">
        <w:tc>
          <w:tcPr>
            <w:tcW w:w="2500" w:type="pct"/>
            <w:shd w:val="clear" w:color="auto" w:fill="auto"/>
            <w:tcMar>
              <w:right w:w="0" w:type="dxa"/>
            </w:tcMar>
          </w:tcPr>
          <w:p w14:paraId="3C7A94A4" w14:textId="09FF12B5" w:rsidR="008E0CEA" w:rsidRPr="00C67C81" w:rsidRDefault="003A5A9E" w:rsidP="00BC2FEE">
            <w:pPr>
              <w:pStyle w:val="Brdtextmedindrag"/>
            </w:pPr>
            <w:r w:rsidRPr="00C67C81">
              <w:t>2.</w:t>
            </w:r>
            <w:r w:rsidR="008B028F">
              <w:t> </w:t>
            </w:r>
            <w:r w:rsidRPr="00C67C81">
              <w:t>Vid tillämpningen av detta avtal ska inkomst som förvärvas av eller genom en sammanslutning eller ett arrangemang, som enligt skattelagstiftningen i någon av de avtalsslutande staterna helt eller delvis är föremål för delägarbe</w:t>
            </w:r>
            <w:r w:rsidRPr="00C67C81">
              <w:softHyphen/>
              <w:t>skattning, anses förvärvad av en person med hemvist i en avtals</w:t>
            </w:r>
            <w:r w:rsidRPr="00C67C81">
              <w:softHyphen/>
              <w:t>slutande stat till den del som in</w:t>
            </w:r>
            <w:r w:rsidRPr="00C67C81">
              <w:softHyphen/>
              <w:t>komsten enligt skattelagstiftningen i den staten behandlas som inkomst hos en person med hemvist i staten i fråga.</w:t>
            </w:r>
          </w:p>
        </w:tc>
        <w:tc>
          <w:tcPr>
            <w:tcW w:w="2500" w:type="pct"/>
          </w:tcPr>
          <w:p w14:paraId="45A524E7" w14:textId="090C4F2A" w:rsidR="008E0CEA" w:rsidRPr="00362B4D" w:rsidRDefault="003A5A9E" w:rsidP="00BC2FEE">
            <w:pPr>
              <w:pStyle w:val="Brdtextmedindrag"/>
              <w:rPr>
                <w:lang w:val="de-DE"/>
              </w:rPr>
            </w:pPr>
            <w:r w:rsidRPr="00362B4D">
              <w:rPr>
                <w:lang w:val="de-DE"/>
              </w:rPr>
              <w:t>(2)</w:t>
            </w:r>
            <w:r w:rsidR="008B028F">
              <w:rPr>
                <w:lang w:val="de-DE"/>
              </w:rPr>
              <w:t> </w:t>
            </w:r>
            <w:r w:rsidRPr="00362B4D">
              <w:rPr>
                <w:lang w:val="de-DE"/>
              </w:rPr>
              <w:t>Im Sinne dieses Ab</w:t>
            </w:r>
            <w:r w:rsidRPr="00362B4D">
              <w:rPr>
                <w:lang w:val="de-DE"/>
              </w:rPr>
              <w:softHyphen/>
              <w:t>kommens gelten Einkünfte, die von Rechtsträgern oder Gebilden oder über Rechtsträger oder Ge</w:t>
            </w:r>
            <w:r w:rsidR="008C7829">
              <w:rPr>
                <w:lang w:val="de-DE"/>
              </w:rPr>
              <w:softHyphen/>
            </w:r>
            <w:r w:rsidRPr="00362B4D">
              <w:rPr>
                <w:lang w:val="de-DE"/>
              </w:rPr>
              <w:t>bilde bezogen werden, die nach dem Steuerrecht eines der Ver</w:t>
            </w:r>
            <w:r w:rsidR="008C7829">
              <w:rPr>
                <w:lang w:val="de-DE"/>
              </w:rPr>
              <w:softHyphen/>
            </w:r>
            <w:r w:rsidRPr="00362B4D">
              <w:rPr>
                <w:lang w:val="de-DE"/>
              </w:rPr>
              <w:t>tragsstaaten als vollständig oder teilweise steuerlich transparent behandelt werden, als Einkünfte einer in einem Vertragsstaat an</w:t>
            </w:r>
            <w:r w:rsidR="008C7829">
              <w:rPr>
                <w:lang w:val="de-DE"/>
              </w:rPr>
              <w:softHyphen/>
            </w:r>
            <w:r w:rsidRPr="00362B4D">
              <w:rPr>
                <w:lang w:val="de-DE"/>
              </w:rPr>
              <w:t>sässigen Person, jedoch nur, soweit die Einkünfte für Zwecke der Besteuerung durch diesen Staat als Einkünfte einer in diesem Staat ansässigen Person behandelt werden.</w:t>
            </w:r>
          </w:p>
        </w:tc>
      </w:tr>
      <w:tr w:rsidR="008E0CEA" w:rsidRPr="0035629B" w14:paraId="0B0CF540" w14:textId="77777777" w:rsidTr="00BC2FEE">
        <w:tc>
          <w:tcPr>
            <w:tcW w:w="2500" w:type="pct"/>
            <w:shd w:val="clear" w:color="auto" w:fill="auto"/>
            <w:tcMar>
              <w:right w:w="0" w:type="dxa"/>
            </w:tcMar>
          </w:tcPr>
          <w:p w14:paraId="7FEA4524" w14:textId="77777777" w:rsidR="008E0CEA" w:rsidRPr="002D30E8" w:rsidRDefault="00E570B0" w:rsidP="00BC2FEE">
            <w:pPr>
              <w:pStyle w:val="Brdtextmedindrag"/>
              <w:rPr>
                <w:lang w:val="de-DE"/>
              </w:rPr>
            </w:pPr>
          </w:p>
        </w:tc>
        <w:tc>
          <w:tcPr>
            <w:tcW w:w="2500" w:type="pct"/>
          </w:tcPr>
          <w:p w14:paraId="596B78FA" w14:textId="77777777" w:rsidR="008E0CEA" w:rsidRPr="00362B4D" w:rsidRDefault="00E570B0" w:rsidP="00BC2FEE">
            <w:pPr>
              <w:pStyle w:val="Brdtextmedindrag"/>
              <w:rPr>
                <w:lang w:val="de-DE"/>
              </w:rPr>
            </w:pPr>
          </w:p>
        </w:tc>
      </w:tr>
      <w:tr w:rsidR="008E0CEA" w14:paraId="7C9170F6" w14:textId="77777777" w:rsidTr="00BC2FEE">
        <w:tc>
          <w:tcPr>
            <w:tcW w:w="2500" w:type="pct"/>
            <w:shd w:val="clear" w:color="auto" w:fill="auto"/>
            <w:tcMar>
              <w:right w:w="0" w:type="dxa"/>
            </w:tcMar>
          </w:tcPr>
          <w:p w14:paraId="0B295758" w14:textId="77777777" w:rsidR="008E0CEA" w:rsidRPr="00DB0A1A" w:rsidRDefault="003A5A9E" w:rsidP="00BC2FEE">
            <w:pPr>
              <w:pStyle w:val="Brdtext"/>
            </w:pPr>
            <w:r w:rsidRPr="00DB0A1A">
              <w:t>Artikel 2</w:t>
            </w:r>
            <w:r w:rsidRPr="00DB0A1A">
              <w:rPr>
                <w:rStyle w:val="Fotnotsreferens"/>
              </w:rPr>
              <w:footnoteReference w:id="6"/>
            </w:r>
          </w:p>
        </w:tc>
        <w:tc>
          <w:tcPr>
            <w:tcW w:w="2500" w:type="pct"/>
          </w:tcPr>
          <w:p w14:paraId="4C087C32" w14:textId="77777777" w:rsidR="008E0CEA" w:rsidRPr="00DB0A1A" w:rsidRDefault="003A5A9E" w:rsidP="00BC2FEE">
            <w:pPr>
              <w:pStyle w:val="Brdtext"/>
              <w:rPr>
                <w:lang w:val="de-DE"/>
              </w:rPr>
            </w:pPr>
            <w:r w:rsidRPr="00DB0A1A">
              <w:rPr>
                <w:lang w:val="de-DE"/>
              </w:rPr>
              <w:t>Artikel 2</w:t>
            </w:r>
          </w:p>
        </w:tc>
      </w:tr>
      <w:tr w:rsidR="008E0CEA" w14:paraId="0E8D0AA6" w14:textId="77777777" w:rsidTr="00BC2FEE">
        <w:tc>
          <w:tcPr>
            <w:tcW w:w="2500" w:type="pct"/>
            <w:shd w:val="clear" w:color="auto" w:fill="auto"/>
            <w:tcMar>
              <w:right w:w="0" w:type="dxa"/>
            </w:tcMar>
          </w:tcPr>
          <w:p w14:paraId="72A795A9" w14:textId="77777777" w:rsidR="008E0CEA" w:rsidRPr="00AC14CE" w:rsidRDefault="00E570B0" w:rsidP="00BC2FEE">
            <w:pPr>
              <w:pStyle w:val="Brdtext"/>
              <w:rPr>
                <w:u w:val="single"/>
              </w:rPr>
            </w:pPr>
          </w:p>
        </w:tc>
        <w:tc>
          <w:tcPr>
            <w:tcW w:w="2500" w:type="pct"/>
          </w:tcPr>
          <w:p w14:paraId="22255DD2" w14:textId="77777777" w:rsidR="008E0CEA" w:rsidRPr="00362B4D" w:rsidRDefault="00E570B0" w:rsidP="00BC2FEE">
            <w:pPr>
              <w:pStyle w:val="Brdtext"/>
              <w:rPr>
                <w:lang w:val="de-DE"/>
              </w:rPr>
            </w:pPr>
          </w:p>
        </w:tc>
      </w:tr>
      <w:tr w:rsidR="008E0CEA" w:rsidRPr="0035629B" w14:paraId="6EBE9EA2" w14:textId="77777777" w:rsidTr="00BC2FEE">
        <w:tc>
          <w:tcPr>
            <w:tcW w:w="2500" w:type="pct"/>
            <w:shd w:val="clear" w:color="auto" w:fill="auto"/>
            <w:tcMar>
              <w:right w:w="0" w:type="dxa"/>
            </w:tcMar>
          </w:tcPr>
          <w:p w14:paraId="53DE2F1C" w14:textId="77777777" w:rsidR="008E0CEA" w:rsidRPr="00DB0A1A" w:rsidRDefault="003A5A9E" w:rsidP="00BC2FEE">
            <w:pPr>
              <w:pStyle w:val="Brdtext"/>
              <w:rPr>
                <w:i/>
              </w:rPr>
            </w:pPr>
            <w:r w:rsidRPr="00DB0A1A">
              <w:rPr>
                <w:i/>
              </w:rPr>
              <w:t>Skatter som omfattas av avtalet</w:t>
            </w:r>
          </w:p>
        </w:tc>
        <w:tc>
          <w:tcPr>
            <w:tcW w:w="2500" w:type="pct"/>
          </w:tcPr>
          <w:p w14:paraId="0DC236D7" w14:textId="77777777" w:rsidR="008E0CEA" w:rsidRPr="00362B4D" w:rsidRDefault="003A5A9E" w:rsidP="00BC2FEE">
            <w:pPr>
              <w:pStyle w:val="Brdtext"/>
              <w:rPr>
                <w:i/>
                <w:lang w:val="de-DE"/>
              </w:rPr>
            </w:pPr>
            <w:r w:rsidRPr="00362B4D">
              <w:rPr>
                <w:i/>
                <w:lang w:val="de-DE"/>
              </w:rPr>
              <w:t>Unter das Abkommen fallende Steuern</w:t>
            </w:r>
          </w:p>
        </w:tc>
      </w:tr>
      <w:tr w:rsidR="008E0CEA" w:rsidRPr="0035629B" w14:paraId="5BF83C5B" w14:textId="77777777" w:rsidTr="00BC2FEE">
        <w:tc>
          <w:tcPr>
            <w:tcW w:w="2500" w:type="pct"/>
            <w:shd w:val="clear" w:color="auto" w:fill="auto"/>
            <w:tcMar>
              <w:right w:w="0" w:type="dxa"/>
            </w:tcMar>
          </w:tcPr>
          <w:p w14:paraId="21D8A676" w14:textId="77777777" w:rsidR="008E0CEA" w:rsidRPr="002D30E8" w:rsidRDefault="00E570B0" w:rsidP="00BC2FEE">
            <w:pPr>
              <w:pStyle w:val="Brdtext"/>
              <w:rPr>
                <w:i/>
                <w:u w:val="single"/>
                <w:lang w:val="de-DE"/>
              </w:rPr>
            </w:pPr>
          </w:p>
        </w:tc>
        <w:tc>
          <w:tcPr>
            <w:tcW w:w="2500" w:type="pct"/>
          </w:tcPr>
          <w:p w14:paraId="0F76CF37" w14:textId="77777777" w:rsidR="008E0CEA" w:rsidRPr="00362B4D" w:rsidRDefault="00E570B0" w:rsidP="00BC2FEE">
            <w:pPr>
              <w:pStyle w:val="Brdtext"/>
              <w:rPr>
                <w:i/>
                <w:lang w:val="de-DE"/>
              </w:rPr>
            </w:pPr>
          </w:p>
        </w:tc>
      </w:tr>
      <w:tr w:rsidR="008E0CEA" w:rsidRPr="0035629B" w14:paraId="23084A92" w14:textId="77777777" w:rsidTr="00BC2FEE">
        <w:tc>
          <w:tcPr>
            <w:tcW w:w="2500" w:type="pct"/>
            <w:shd w:val="clear" w:color="auto" w:fill="auto"/>
            <w:tcMar>
              <w:right w:w="0" w:type="dxa"/>
            </w:tcMar>
          </w:tcPr>
          <w:p w14:paraId="5D3064EB" w14:textId="563DC0DD" w:rsidR="008E0CEA" w:rsidRPr="00C67C81" w:rsidRDefault="003A5A9E" w:rsidP="00BC2FEE">
            <w:pPr>
              <w:pStyle w:val="Brdtextmedindrag"/>
            </w:pPr>
            <w:r w:rsidRPr="00C67C81">
              <w:t>1.</w:t>
            </w:r>
            <w:r w:rsidR="008B028F">
              <w:t> </w:t>
            </w:r>
            <w:r w:rsidRPr="00C67C81">
              <w:t>Detta avtal ska tillämpas på skatter på inkomst och på förmö</w:t>
            </w:r>
            <w:r w:rsidRPr="00C67C81">
              <w:softHyphen/>
              <w:t>genhet som påförs för en avtals</w:t>
            </w:r>
            <w:r w:rsidRPr="00C67C81">
              <w:softHyphen/>
              <w:t>slutande stats, dess politiska under</w:t>
            </w:r>
            <w:r w:rsidRPr="00C67C81">
              <w:softHyphen/>
              <w:t>avdelningars eller lokala myndig</w:t>
            </w:r>
            <w:r w:rsidRPr="00C67C81">
              <w:softHyphen/>
              <w:t>heters räkning, oberoende av det sätt på vilket skatterna tas ut.</w:t>
            </w:r>
          </w:p>
        </w:tc>
        <w:tc>
          <w:tcPr>
            <w:tcW w:w="2500" w:type="pct"/>
          </w:tcPr>
          <w:p w14:paraId="249C80DC" w14:textId="06B2DACB" w:rsidR="008E0CEA" w:rsidRPr="00362B4D" w:rsidRDefault="003A5A9E" w:rsidP="00BC2FEE">
            <w:pPr>
              <w:pStyle w:val="Brdtextmedindrag"/>
              <w:rPr>
                <w:lang w:val="de-DE"/>
              </w:rPr>
            </w:pPr>
            <w:r w:rsidRPr="00362B4D">
              <w:rPr>
                <w:lang w:val="de-DE"/>
              </w:rPr>
              <w:t>(1)</w:t>
            </w:r>
            <w:r w:rsidR="008B028F">
              <w:rPr>
                <w:lang w:val="de-DE"/>
              </w:rPr>
              <w:t> </w:t>
            </w:r>
            <w:r w:rsidRPr="00362B4D">
              <w:rPr>
                <w:lang w:val="de-DE"/>
              </w:rPr>
              <w:t>Dieses Abkommen gilt, ohne Rücksicht auf die Art der Erhebung, für Steuern vom Einkommen und vom Vermögen, die für Rechnung eines Vertrags</w:t>
            </w:r>
            <w:r w:rsidRPr="00362B4D">
              <w:rPr>
                <w:lang w:val="de-DE"/>
              </w:rPr>
              <w:softHyphen/>
              <w:t>staats oder seiner Gebietskörper</w:t>
            </w:r>
            <w:r w:rsidRPr="00362B4D">
              <w:rPr>
                <w:lang w:val="de-DE"/>
              </w:rPr>
              <w:softHyphen/>
              <w:t>schaften erhoben werden.</w:t>
            </w:r>
          </w:p>
        </w:tc>
      </w:tr>
      <w:tr w:rsidR="008E0CEA" w:rsidRPr="0035629B" w14:paraId="505218F1" w14:textId="77777777" w:rsidTr="00BC2FEE">
        <w:tc>
          <w:tcPr>
            <w:tcW w:w="2500" w:type="pct"/>
            <w:shd w:val="clear" w:color="auto" w:fill="auto"/>
            <w:tcMar>
              <w:right w:w="0" w:type="dxa"/>
            </w:tcMar>
          </w:tcPr>
          <w:p w14:paraId="102183EE" w14:textId="1F3B5A63" w:rsidR="008E0CEA" w:rsidRPr="00C67C81" w:rsidRDefault="003A5A9E" w:rsidP="00BC2FEE">
            <w:pPr>
              <w:pStyle w:val="Brdtextmedindrag"/>
            </w:pPr>
            <w:r w:rsidRPr="00C67C81">
              <w:t>2.</w:t>
            </w:r>
            <w:r w:rsidR="008B028F">
              <w:t> </w:t>
            </w:r>
            <w:r w:rsidRPr="00C67C81">
              <w:t>Med skatter på inkomst och på förmögenhet förstås alla skatter som tas ut på inkomst eller för</w:t>
            </w:r>
            <w:r w:rsidRPr="00C67C81">
              <w:softHyphen/>
              <w:t xml:space="preserve">mögenhet i dess helhet eller på delar av inkomst eller förmögenhet, </w:t>
            </w:r>
            <w:r w:rsidRPr="00C67C81">
              <w:lastRenderedPageBreak/>
              <w:t>däri inbegripet skatter på vinst på grund av överlåtelse av lös eller fast egendom, samt skatter på värde</w:t>
            </w:r>
            <w:r w:rsidRPr="00C67C81">
              <w:softHyphen/>
              <w:t>stegring.</w:t>
            </w:r>
          </w:p>
        </w:tc>
        <w:tc>
          <w:tcPr>
            <w:tcW w:w="2500" w:type="pct"/>
          </w:tcPr>
          <w:p w14:paraId="70CF0079" w14:textId="146C3946" w:rsidR="008E0CEA" w:rsidRPr="00362B4D" w:rsidRDefault="003A5A9E" w:rsidP="00BC2FEE">
            <w:pPr>
              <w:pStyle w:val="Brdtextmedindrag"/>
              <w:rPr>
                <w:lang w:val="de-DE"/>
              </w:rPr>
            </w:pPr>
            <w:r w:rsidRPr="00362B4D">
              <w:rPr>
                <w:lang w:val="de-DE"/>
              </w:rPr>
              <w:lastRenderedPageBreak/>
              <w:t>(2)</w:t>
            </w:r>
            <w:r w:rsidR="008B028F">
              <w:rPr>
                <w:lang w:val="de-DE"/>
              </w:rPr>
              <w:t> </w:t>
            </w:r>
            <w:r w:rsidRPr="00362B4D">
              <w:rPr>
                <w:lang w:val="de-DE"/>
              </w:rPr>
              <w:t>Als Steuern vom Ein</w:t>
            </w:r>
            <w:r w:rsidRPr="00362B4D">
              <w:rPr>
                <w:lang w:val="de-DE"/>
              </w:rPr>
              <w:softHyphen/>
              <w:t>kommen und vom Vermögen gelten alle Steuern, die vom Ge</w:t>
            </w:r>
            <w:r>
              <w:rPr>
                <w:lang w:val="de-DE"/>
              </w:rPr>
              <w:softHyphen/>
            </w:r>
            <w:r w:rsidRPr="00362B4D">
              <w:rPr>
                <w:lang w:val="de-DE"/>
              </w:rPr>
              <w:t>samteinkommen, vom Gesamt</w:t>
            </w:r>
            <w:r>
              <w:rPr>
                <w:lang w:val="de-DE"/>
              </w:rPr>
              <w:softHyphen/>
            </w:r>
            <w:r w:rsidRPr="00362B4D">
              <w:rPr>
                <w:lang w:val="de-DE"/>
              </w:rPr>
              <w:t xml:space="preserve">vermögen oder von Teilen des </w:t>
            </w:r>
            <w:r w:rsidRPr="00362B4D">
              <w:rPr>
                <w:lang w:val="de-DE"/>
              </w:rPr>
              <w:lastRenderedPageBreak/>
              <w:t>Einkommens oder des Vermö</w:t>
            </w:r>
            <w:r>
              <w:rPr>
                <w:lang w:val="de-DE"/>
              </w:rPr>
              <w:softHyphen/>
            </w:r>
            <w:r w:rsidRPr="00362B4D">
              <w:rPr>
                <w:lang w:val="de-DE"/>
              </w:rPr>
              <w:t>gens erhoben werden, einschließ</w:t>
            </w:r>
            <w:r>
              <w:rPr>
                <w:lang w:val="de-DE"/>
              </w:rPr>
              <w:softHyphen/>
            </w:r>
            <w:r w:rsidRPr="00362B4D">
              <w:rPr>
                <w:lang w:val="de-DE"/>
              </w:rPr>
              <w:t>lich der Steuern vom Gewinn aus der Veräußerung beweglichen oder unbeweglichen Vermögens sowie der Steuern vom Vermö</w:t>
            </w:r>
            <w:r>
              <w:rPr>
                <w:lang w:val="de-DE"/>
              </w:rPr>
              <w:softHyphen/>
            </w:r>
            <w:r w:rsidRPr="00362B4D">
              <w:rPr>
                <w:lang w:val="de-DE"/>
              </w:rPr>
              <w:t>genszuwachs.</w:t>
            </w:r>
          </w:p>
        </w:tc>
      </w:tr>
      <w:tr w:rsidR="008E0CEA" w:rsidRPr="0035629B" w14:paraId="1098659D" w14:textId="77777777" w:rsidTr="00BC2FEE">
        <w:tc>
          <w:tcPr>
            <w:tcW w:w="2500" w:type="pct"/>
            <w:shd w:val="clear" w:color="auto" w:fill="auto"/>
            <w:tcMar>
              <w:right w:w="0" w:type="dxa"/>
            </w:tcMar>
          </w:tcPr>
          <w:p w14:paraId="7893C078" w14:textId="662168D3" w:rsidR="008E0CEA" w:rsidRPr="00C67C81" w:rsidRDefault="003A5A9E" w:rsidP="00BC2FEE">
            <w:pPr>
              <w:pStyle w:val="Brdtextmedindrag"/>
            </w:pPr>
            <w:r w:rsidRPr="00C67C81">
              <w:lastRenderedPageBreak/>
              <w:t>3.</w:t>
            </w:r>
            <w:r w:rsidR="008B028F">
              <w:t> </w:t>
            </w:r>
            <w:r w:rsidRPr="00C67C81">
              <w:t>De skatter på vilka detta avtal tillämpas är:</w:t>
            </w:r>
          </w:p>
        </w:tc>
        <w:tc>
          <w:tcPr>
            <w:tcW w:w="2500" w:type="pct"/>
          </w:tcPr>
          <w:p w14:paraId="574BC383" w14:textId="307FDDEA" w:rsidR="008E0CEA" w:rsidRPr="00362B4D" w:rsidRDefault="003A5A9E" w:rsidP="00BC2FEE">
            <w:pPr>
              <w:pStyle w:val="Brdtextmedindrag"/>
              <w:rPr>
                <w:lang w:val="de-DE"/>
              </w:rPr>
            </w:pPr>
            <w:r w:rsidRPr="00362B4D">
              <w:rPr>
                <w:lang w:val="de-DE"/>
              </w:rPr>
              <w:t>(3)</w:t>
            </w:r>
            <w:r w:rsidR="008B028F">
              <w:rPr>
                <w:lang w:val="de-DE"/>
              </w:rPr>
              <w:t> </w:t>
            </w:r>
            <w:r w:rsidRPr="00362B4D">
              <w:rPr>
                <w:lang w:val="de-DE"/>
              </w:rPr>
              <w:t>Zu den Steuern, für die das Abkommen gilt, gehören</w:t>
            </w:r>
          </w:p>
        </w:tc>
      </w:tr>
      <w:tr w:rsidR="008E0CEA" w:rsidRPr="0035629B" w14:paraId="0E86FBA9" w14:textId="77777777" w:rsidTr="00BC2FEE">
        <w:tc>
          <w:tcPr>
            <w:tcW w:w="2500" w:type="pct"/>
            <w:shd w:val="clear" w:color="auto" w:fill="auto"/>
            <w:tcMar>
              <w:right w:w="0" w:type="dxa"/>
            </w:tcMar>
          </w:tcPr>
          <w:p w14:paraId="417EF687" w14:textId="195F6DCF" w:rsidR="008E0CEA" w:rsidRPr="00C67C81" w:rsidRDefault="003A5A9E" w:rsidP="00BC2FEE">
            <w:pPr>
              <w:pStyle w:val="Brdtextmedindrag"/>
            </w:pPr>
            <w:r w:rsidRPr="00C67C81">
              <w:t>a)</w:t>
            </w:r>
            <w:r w:rsidR="008B028F">
              <w:t> </w:t>
            </w:r>
            <w:r w:rsidRPr="00C67C81">
              <w:t>i Förbundsrepubliken Tysk</w:t>
            </w:r>
            <w:r w:rsidRPr="00C67C81">
              <w:softHyphen/>
              <w:t>land:</w:t>
            </w:r>
          </w:p>
        </w:tc>
        <w:tc>
          <w:tcPr>
            <w:tcW w:w="2500" w:type="pct"/>
          </w:tcPr>
          <w:p w14:paraId="3EC45F40" w14:textId="7FFAC3AA" w:rsidR="008E0CEA" w:rsidRPr="00362B4D" w:rsidRDefault="003A5A9E" w:rsidP="00BC2FEE">
            <w:pPr>
              <w:pStyle w:val="Brdtextmedindrag"/>
              <w:rPr>
                <w:lang w:val="de-DE"/>
              </w:rPr>
            </w:pPr>
            <w:r w:rsidRPr="00362B4D">
              <w:rPr>
                <w:lang w:val="de-DE"/>
              </w:rPr>
              <w:t>a)</w:t>
            </w:r>
            <w:r w:rsidR="008B028F">
              <w:rPr>
                <w:lang w:val="de-DE"/>
              </w:rPr>
              <w:t> </w:t>
            </w:r>
            <w:r w:rsidRPr="00362B4D">
              <w:rPr>
                <w:lang w:val="de-DE"/>
              </w:rPr>
              <w:t>in der Bundesrepublik Deutschland</w:t>
            </w:r>
          </w:p>
        </w:tc>
      </w:tr>
      <w:tr w:rsidR="008E0CEA" w14:paraId="1D929CAE" w14:textId="77777777" w:rsidTr="00BC2FEE">
        <w:tc>
          <w:tcPr>
            <w:tcW w:w="2500" w:type="pct"/>
            <w:shd w:val="clear" w:color="auto" w:fill="auto"/>
            <w:tcMar>
              <w:right w:w="0" w:type="dxa"/>
            </w:tcMar>
          </w:tcPr>
          <w:p w14:paraId="6B713AF7" w14:textId="3824FDA4" w:rsidR="008E0CEA" w:rsidRPr="00C67C81" w:rsidRDefault="003A5A9E" w:rsidP="00BC2FEE">
            <w:pPr>
              <w:pStyle w:val="Brdtextmedindrag"/>
            </w:pPr>
            <w:r w:rsidRPr="00C67C81">
              <w:t>1)</w:t>
            </w:r>
            <w:r w:rsidR="008B028F">
              <w:t> </w:t>
            </w:r>
            <w:r w:rsidRPr="00C67C81">
              <w:t>inkomstskatten (</w:t>
            </w:r>
            <w:proofErr w:type="spellStart"/>
            <w:r w:rsidRPr="00C67C81">
              <w:t>die</w:t>
            </w:r>
            <w:proofErr w:type="spellEnd"/>
            <w:r w:rsidRPr="00C67C81">
              <w:t xml:space="preserve"> </w:t>
            </w:r>
            <w:proofErr w:type="spellStart"/>
            <w:r w:rsidRPr="00C67C81">
              <w:t>Einkom</w:t>
            </w:r>
            <w:r w:rsidRPr="00C67C81">
              <w:softHyphen/>
              <w:t>mensteuer</w:t>
            </w:r>
            <w:proofErr w:type="spellEnd"/>
            <w:r w:rsidRPr="00C67C81">
              <w:t>),</w:t>
            </w:r>
          </w:p>
        </w:tc>
        <w:tc>
          <w:tcPr>
            <w:tcW w:w="2500" w:type="pct"/>
          </w:tcPr>
          <w:p w14:paraId="71EFF4E3" w14:textId="08AFFCCB" w:rsidR="008E0CEA" w:rsidRPr="00362B4D" w:rsidRDefault="003A5A9E" w:rsidP="00BC2FEE">
            <w:pPr>
              <w:pStyle w:val="Brdtextmedindrag"/>
              <w:rPr>
                <w:lang w:val="de-DE"/>
              </w:rPr>
            </w:pPr>
            <w:r w:rsidRPr="00362B4D">
              <w:rPr>
                <w:lang w:val="de-DE"/>
              </w:rPr>
              <w:t>1)</w:t>
            </w:r>
            <w:r w:rsidR="008B028F">
              <w:rPr>
                <w:lang w:val="de-DE"/>
              </w:rPr>
              <w:t> </w:t>
            </w:r>
            <w:r w:rsidRPr="00362B4D">
              <w:rPr>
                <w:lang w:val="de-DE"/>
              </w:rPr>
              <w:t>die Einkommensteuer,</w:t>
            </w:r>
          </w:p>
        </w:tc>
      </w:tr>
      <w:tr w:rsidR="008E0CEA" w14:paraId="65556863" w14:textId="77777777" w:rsidTr="00BC2FEE">
        <w:tc>
          <w:tcPr>
            <w:tcW w:w="2500" w:type="pct"/>
            <w:shd w:val="clear" w:color="auto" w:fill="auto"/>
            <w:tcMar>
              <w:right w:w="0" w:type="dxa"/>
            </w:tcMar>
          </w:tcPr>
          <w:p w14:paraId="1C918E90" w14:textId="10418DFA" w:rsidR="008E0CEA" w:rsidRPr="00C67C81" w:rsidRDefault="003A5A9E" w:rsidP="00BC2FEE">
            <w:pPr>
              <w:pStyle w:val="Brdtextmedindrag"/>
            </w:pPr>
            <w:r w:rsidRPr="00C67C81">
              <w:t>2)</w:t>
            </w:r>
            <w:r w:rsidR="008B028F">
              <w:t> </w:t>
            </w:r>
            <w:r w:rsidRPr="00C67C81">
              <w:t>bolagsskatten (</w:t>
            </w:r>
            <w:proofErr w:type="spellStart"/>
            <w:r w:rsidRPr="00C67C81">
              <w:t>die</w:t>
            </w:r>
            <w:proofErr w:type="spellEnd"/>
            <w:r w:rsidRPr="00C67C81">
              <w:t xml:space="preserve"> </w:t>
            </w:r>
            <w:proofErr w:type="spellStart"/>
            <w:r w:rsidRPr="00C67C81">
              <w:t>Körper</w:t>
            </w:r>
            <w:r w:rsidRPr="00C67C81">
              <w:softHyphen/>
              <w:t>schaftsteuer</w:t>
            </w:r>
            <w:proofErr w:type="spellEnd"/>
            <w:r w:rsidRPr="00C67C81">
              <w:t>),</w:t>
            </w:r>
          </w:p>
        </w:tc>
        <w:tc>
          <w:tcPr>
            <w:tcW w:w="2500" w:type="pct"/>
          </w:tcPr>
          <w:p w14:paraId="1716EB81" w14:textId="5928CB82" w:rsidR="008E0CEA" w:rsidRPr="00362B4D" w:rsidRDefault="003A5A9E" w:rsidP="00BC2FEE">
            <w:pPr>
              <w:pStyle w:val="Brdtextmedindrag"/>
              <w:rPr>
                <w:lang w:val="de-DE"/>
              </w:rPr>
            </w:pPr>
            <w:r w:rsidRPr="00362B4D">
              <w:rPr>
                <w:lang w:val="de-DE"/>
              </w:rPr>
              <w:t>2)</w:t>
            </w:r>
            <w:r w:rsidR="008B028F">
              <w:rPr>
                <w:lang w:val="de-DE"/>
              </w:rPr>
              <w:t> </w:t>
            </w:r>
            <w:r w:rsidRPr="00362B4D">
              <w:rPr>
                <w:lang w:val="de-DE"/>
              </w:rPr>
              <w:t>die Körperschaftsteuer,</w:t>
            </w:r>
          </w:p>
        </w:tc>
      </w:tr>
      <w:tr w:rsidR="008E0CEA" w14:paraId="78759B23" w14:textId="77777777" w:rsidTr="00BC2FEE">
        <w:tc>
          <w:tcPr>
            <w:tcW w:w="2500" w:type="pct"/>
            <w:shd w:val="clear" w:color="auto" w:fill="auto"/>
            <w:tcMar>
              <w:right w:w="0" w:type="dxa"/>
            </w:tcMar>
          </w:tcPr>
          <w:p w14:paraId="18928478" w14:textId="65D2FD8F" w:rsidR="008E0CEA" w:rsidRPr="00C67C81" w:rsidRDefault="003A5A9E" w:rsidP="00BC2FEE">
            <w:pPr>
              <w:pStyle w:val="Brdtextmedindrag"/>
            </w:pPr>
            <w:r w:rsidRPr="00C67C81">
              <w:t>3)</w:t>
            </w:r>
            <w:r w:rsidR="008B028F">
              <w:t> </w:t>
            </w:r>
            <w:r w:rsidRPr="00C67C81">
              <w:t>näringsskatten (</w:t>
            </w:r>
            <w:proofErr w:type="spellStart"/>
            <w:r w:rsidRPr="00C67C81">
              <w:t>die</w:t>
            </w:r>
            <w:proofErr w:type="spellEnd"/>
            <w:r w:rsidRPr="00C67C81">
              <w:t xml:space="preserve"> </w:t>
            </w:r>
            <w:proofErr w:type="spellStart"/>
            <w:r w:rsidRPr="00C67C81">
              <w:t>Gewerbe</w:t>
            </w:r>
            <w:r w:rsidRPr="00C67C81">
              <w:softHyphen/>
              <w:t>steuer</w:t>
            </w:r>
            <w:proofErr w:type="spellEnd"/>
            <w:r w:rsidRPr="00C67C81">
              <w:t>), och</w:t>
            </w:r>
          </w:p>
        </w:tc>
        <w:tc>
          <w:tcPr>
            <w:tcW w:w="2500" w:type="pct"/>
          </w:tcPr>
          <w:p w14:paraId="47F0B5A7" w14:textId="64DA2328" w:rsidR="008E0CEA" w:rsidRPr="00362B4D" w:rsidRDefault="003A5A9E" w:rsidP="00BC2FEE">
            <w:pPr>
              <w:pStyle w:val="Brdtextmedindrag"/>
              <w:rPr>
                <w:lang w:val="de-DE"/>
              </w:rPr>
            </w:pPr>
            <w:r w:rsidRPr="00362B4D">
              <w:rPr>
                <w:lang w:val="de-DE"/>
              </w:rPr>
              <w:t>3)</w:t>
            </w:r>
            <w:r w:rsidR="008B028F">
              <w:rPr>
                <w:lang w:val="de-DE"/>
              </w:rPr>
              <w:t> </w:t>
            </w:r>
            <w:r w:rsidRPr="00362B4D">
              <w:rPr>
                <w:lang w:val="de-DE"/>
              </w:rPr>
              <w:t>die Gewerbesteuer und</w:t>
            </w:r>
          </w:p>
        </w:tc>
      </w:tr>
      <w:tr w:rsidR="008E0CEA" w14:paraId="347931C7" w14:textId="77777777" w:rsidTr="00BC2FEE">
        <w:tc>
          <w:tcPr>
            <w:tcW w:w="2500" w:type="pct"/>
            <w:shd w:val="clear" w:color="auto" w:fill="auto"/>
            <w:tcMar>
              <w:right w:w="0" w:type="dxa"/>
            </w:tcMar>
          </w:tcPr>
          <w:p w14:paraId="52CD74E4" w14:textId="7A3D97E0" w:rsidR="008E0CEA" w:rsidRPr="00C67C81" w:rsidRDefault="003A5A9E" w:rsidP="00BC2FEE">
            <w:pPr>
              <w:pStyle w:val="Brdtextmedindrag"/>
            </w:pPr>
            <w:r w:rsidRPr="00C67C81">
              <w:t>4)</w:t>
            </w:r>
            <w:r w:rsidR="008B028F">
              <w:t> </w:t>
            </w:r>
            <w:r w:rsidRPr="00C67C81">
              <w:t>förmögenhetskatten (</w:t>
            </w:r>
            <w:proofErr w:type="spellStart"/>
            <w:r w:rsidRPr="00C67C81">
              <w:t>die</w:t>
            </w:r>
            <w:proofErr w:type="spellEnd"/>
            <w:r w:rsidRPr="00C67C81">
              <w:t xml:space="preserve"> </w:t>
            </w:r>
            <w:proofErr w:type="spellStart"/>
            <w:r w:rsidRPr="00C67C81">
              <w:t>Ver</w:t>
            </w:r>
            <w:r w:rsidRPr="00C67C81">
              <w:softHyphen/>
              <w:t>mögensteuer</w:t>
            </w:r>
            <w:proofErr w:type="spellEnd"/>
            <w:r w:rsidRPr="00C67C81">
              <w:t>),</w:t>
            </w:r>
          </w:p>
        </w:tc>
        <w:tc>
          <w:tcPr>
            <w:tcW w:w="2500" w:type="pct"/>
          </w:tcPr>
          <w:p w14:paraId="2F0A2D50" w14:textId="27FEAC46" w:rsidR="008E0CEA" w:rsidRPr="00362B4D" w:rsidRDefault="003A5A9E" w:rsidP="00BC2FEE">
            <w:pPr>
              <w:pStyle w:val="Brdtextmedindrag"/>
              <w:rPr>
                <w:lang w:val="de-DE"/>
              </w:rPr>
            </w:pPr>
            <w:r w:rsidRPr="00362B4D">
              <w:rPr>
                <w:lang w:val="de-DE"/>
              </w:rPr>
              <w:t>4)</w:t>
            </w:r>
            <w:r w:rsidR="008B028F">
              <w:rPr>
                <w:lang w:val="de-DE"/>
              </w:rPr>
              <w:t> </w:t>
            </w:r>
            <w:r w:rsidRPr="00362B4D">
              <w:rPr>
                <w:lang w:val="de-DE"/>
              </w:rPr>
              <w:t>die Vermögensteuer,</w:t>
            </w:r>
          </w:p>
        </w:tc>
      </w:tr>
      <w:tr w:rsidR="008E0CEA" w:rsidRPr="0035629B" w14:paraId="2BD0782F" w14:textId="77777777" w:rsidTr="00BC2FEE">
        <w:tc>
          <w:tcPr>
            <w:tcW w:w="2500" w:type="pct"/>
            <w:shd w:val="clear" w:color="auto" w:fill="auto"/>
            <w:tcMar>
              <w:right w:w="0" w:type="dxa"/>
            </w:tcMar>
          </w:tcPr>
          <w:p w14:paraId="28775F5C" w14:textId="77777777" w:rsidR="008E0CEA" w:rsidRPr="00C67C81" w:rsidRDefault="003A5A9E" w:rsidP="00BC2FEE">
            <w:pPr>
              <w:pStyle w:val="Brdtextmedindrag"/>
            </w:pPr>
            <w:r w:rsidRPr="00C67C81">
              <w:t>däri inbegripet de tillägg som tas ut därpå (i det följande benämnd ”tysk skatt”),</w:t>
            </w:r>
          </w:p>
        </w:tc>
        <w:tc>
          <w:tcPr>
            <w:tcW w:w="2500" w:type="pct"/>
          </w:tcPr>
          <w:p w14:paraId="06920B84" w14:textId="77777777" w:rsidR="008E0CEA" w:rsidRPr="00362B4D" w:rsidRDefault="003A5A9E" w:rsidP="00BC2FEE">
            <w:pPr>
              <w:pStyle w:val="Brdtextmedindrag"/>
              <w:rPr>
                <w:lang w:val="de-DE"/>
              </w:rPr>
            </w:pPr>
            <w:r w:rsidRPr="00362B4D">
              <w:rPr>
                <w:lang w:val="de-DE"/>
              </w:rPr>
              <w:t>einschließlich der hierauf erho</w:t>
            </w:r>
            <w:r w:rsidRPr="00362B4D">
              <w:rPr>
                <w:lang w:val="de-DE"/>
              </w:rPr>
              <w:softHyphen/>
              <w:t>benen Zuschläge (im Folgenden als „deutsche Steuer“ bezeich</w:t>
            </w:r>
            <w:r w:rsidRPr="00362B4D">
              <w:rPr>
                <w:lang w:val="de-DE"/>
              </w:rPr>
              <w:softHyphen/>
              <w:t>net);</w:t>
            </w:r>
          </w:p>
        </w:tc>
      </w:tr>
      <w:tr w:rsidR="008E0CEA" w14:paraId="3E9E29BE" w14:textId="77777777" w:rsidTr="00BC2FEE">
        <w:tc>
          <w:tcPr>
            <w:tcW w:w="2500" w:type="pct"/>
            <w:shd w:val="clear" w:color="auto" w:fill="auto"/>
            <w:tcMar>
              <w:right w:w="0" w:type="dxa"/>
            </w:tcMar>
          </w:tcPr>
          <w:p w14:paraId="779F6382" w14:textId="6E8C6562" w:rsidR="008E0CEA" w:rsidRPr="00C67C81" w:rsidRDefault="003A5A9E" w:rsidP="00BC2FEE">
            <w:pPr>
              <w:pStyle w:val="Brdtextmedindrag"/>
            </w:pPr>
            <w:r w:rsidRPr="00C67C81">
              <w:t>b)</w:t>
            </w:r>
            <w:r w:rsidR="008B028F">
              <w:t> </w:t>
            </w:r>
            <w:r w:rsidRPr="00C67C81">
              <w:t>i Sverige:</w:t>
            </w:r>
          </w:p>
        </w:tc>
        <w:tc>
          <w:tcPr>
            <w:tcW w:w="2500" w:type="pct"/>
          </w:tcPr>
          <w:p w14:paraId="38B97A86" w14:textId="714FF397" w:rsidR="008E0CEA" w:rsidRPr="00362B4D" w:rsidRDefault="003A5A9E" w:rsidP="00BC2FEE">
            <w:pPr>
              <w:pStyle w:val="Brdtextmedindrag"/>
              <w:rPr>
                <w:lang w:val="de-DE"/>
              </w:rPr>
            </w:pPr>
            <w:r w:rsidRPr="00362B4D">
              <w:rPr>
                <w:lang w:val="de-DE"/>
              </w:rPr>
              <w:t>b)</w:t>
            </w:r>
            <w:r w:rsidR="008B028F">
              <w:rPr>
                <w:lang w:val="de-DE"/>
              </w:rPr>
              <w:t> </w:t>
            </w:r>
            <w:r w:rsidRPr="00362B4D">
              <w:rPr>
                <w:lang w:val="de-DE"/>
              </w:rPr>
              <w:t>in Schweden</w:t>
            </w:r>
          </w:p>
        </w:tc>
      </w:tr>
      <w:tr w:rsidR="008E0CEA" w:rsidRPr="0035629B" w14:paraId="30AC288F" w14:textId="77777777" w:rsidTr="00BC2FEE">
        <w:tc>
          <w:tcPr>
            <w:tcW w:w="2500" w:type="pct"/>
            <w:shd w:val="clear" w:color="auto" w:fill="auto"/>
            <w:tcMar>
              <w:right w:w="0" w:type="dxa"/>
            </w:tcMar>
          </w:tcPr>
          <w:p w14:paraId="54B4274D" w14:textId="5C39CA79" w:rsidR="008E0CEA" w:rsidRPr="00C67C81" w:rsidRDefault="003A5A9E" w:rsidP="00BC2FEE">
            <w:pPr>
              <w:pStyle w:val="Brdtextmedindrag"/>
            </w:pPr>
            <w:r w:rsidRPr="00C67C81">
              <w:t>1)</w:t>
            </w:r>
            <w:r w:rsidR="008B028F">
              <w:t> </w:t>
            </w:r>
            <w:r w:rsidRPr="00C67C81">
              <w:t>den statliga inkomstskatten,</w:t>
            </w:r>
          </w:p>
        </w:tc>
        <w:tc>
          <w:tcPr>
            <w:tcW w:w="2500" w:type="pct"/>
          </w:tcPr>
          <w:p w14:paraId="1E54A78A" w14:textId="6C86AB62" w:rsidR="008E0CEA" w:rsidRPr="00362B4D" w:rsidRDefault="003A5A9E" w:rsidP="00BC2FEE">
            <w:pPr>
              <w:pStyle w:val="Brdtextmedindrag"/>
              <w:rPr>
                <w:lang w:val="de-DE"/>
              </w:rPr>
            </w:pPr>
            <w:r w:rsidRPr="00362B4D">
              <w:rPr>
                <w:lang w:val="de-DE"/>
              </w:rPr>
              <w:t>1)</w:t>
            </w:r>
            <w:r w:rsidR="008B028F">
              <w:rPr>
                <w:lang w:val="de-DE"/>
              </w:rPr>
              <w:t> </w:t>
            </w:r>
            <w:r w:rsidRPr="00362B4D">
              <w:rPr>
                <w:lang w:val="de-DE"/>
              </w:rPr>
              <w:t>die staatliche Einkommen</w:t>
            </w:r>
            <w:r w:rsidRPr="00362B4D">
              <w:rPr>
                <w:lang w:val="de-DE"/>
              </w:rPr>
              <w:softHyphen/>
              <w:t xml:space="preserve">steuer (den </w:t>
            </w:r>
            <w:proofErr w:type="spellStart"/>
            <w:r w:rsidRPr="00362B4D">
              <w:rPr>
                <w:lang w:val="de-DE"/>
              </w:rPr>
              <w:t>statliga</w:t>
            </w:r>
            <w:proofErr w:type="spellEnd"/>
            <w:r w:rsidRPr="00362B4D">
              <w:rPr>
                <w:lang w:val="de-DE"/>
              </w:rPr>
              <w:t xml:space="preserve"> </w:t>
            </w:r>
            <w:proofErr w:type="spellStart"/>
            <w:r w:rsidRPr="00362B4D">
              <w:rPr>
                <w:lang w:val="de-DE"/>
              </w:rPr>
              <w:t>inkomst</w:t>
            </w:r>
            <w:r w:rsidRPr="00362B4D">
              <w:rPr>
                <w:lang w:val="de-DE"/>
              </w:rPr>
              <w:softHyphen/>
              <w:t>skatten</w:t>
            </w:r>
            <w:proofErr w:type="spellEnd"/>
            <w:r w:rsidRPr="00362B4D">
              <w:rPr>
                <w:lang w:val="de-DE"/>
              </w:rPr>
              <w:t>),</w:t>
            </w:r>
          </w:p>
        </w:tc>
      </w:tr>
      <w:tr w:rsidR="008E0CEA" w:rsidRPr="0035629B" w14:paraId="36283648" w14:textId="77777777" w:rsidTr="00BC2FEE">
        <w:tc>
          <w:tcPr>
            <w:tcW w:w="2500" w:type="pct"/>
            <w:shd w:val="clear" w:color="auto" w:fill="auto"/>
            <w:tcMar>
              <w:right w:w="0" w:type="dxa"/>
            </w:tcMar>
          </w:tcPr>
          <w:p w14:paraId="579CBE1B" w14:textId="10D9BA4D" w:rsidR="008E0CEA" w:rsidRPr="00C67C81" w:rsidRDefault="003A5A9E" w:rsidP="00BC2FEE">
            <w:pPr>
              <w:pStyle w:val="Brdtextmedindrag"/>
            </w:pPr>
            <w:r w:rsidRPr="00C67C81">
              <w:t>2)</w:t>
            </w:r>
            <w:r w:rsidR="008B028F">
              <w:t> </w:t>
            </w:r>
            <w:r w:rsidRPr="00C67C81">
              <w:t>kupongskatten,</w:t>
            </w:r>
          </w:p>
        </w:tc>
        <w:tc>
          <w:tcPr>
            <w:tcW w:w="2500" w:type="pct"/>
          </w:tcPr>
          <w:p w14:paraId="3335E894" w14:textId="3DD20DF0" w:rsidR="008E0CEA" w:rsidRPr="00362B4D" w:rsidRDefault="003A5A9E" w:rsidP="00BC2FEE">
            <w:pPr>
              <w:pStyle w:val="Brdtextmedindrag"/>
              <w:rPr>
                <w:lang w:val="de-DE"/>
              </w:rPr>
            </w:pPr>
            <w:r w:rsidRPr="00362B4D">
              <w:rPr>
                <w:lang w:val="de-DE"/>
              </w:rPr>
              <w:t>2)</w:t>
            </w:r>
            <w:r w:rsidR="008B028F">
              <w:rPr>
                <w:lang w:val="de-DE"/>
              </w:rPr>
              <w:t> </w:t>
            </w:r>
            <w:r w:rsidRPr="00362B4D">
              <w:rPr>
                <w:lang w:val="de-DE"/>
              </w:rPr>
              <w:t>die Abzugsteuer auf Divi</w:t>
            </w:r>
            <w:r w:rsidRPr="00362B4D">
              <w:rPr>
                <w:lang w:val="de-DE"/>
              </w:rPr>
              <w:softHyphen/>
              <w:t>denden (</w:t>
            </w:r>
            <w:proofErr w:type="spellStart"/>
            <w:r w:rsidRPr="00362B4D">
              <w:rPr>
                <w:lang w:val="de-DE"/>
              </w:rPr>
              <w:t>kupongskatten</w:t>
            </w:r>
            <w:proofErr w:type="spellEnd"/>
            <w:r w:rsidRPr="00362B4D">
              <w:rPr>
                <w:lang w:val="de-DE"/>
              </w:rPr>
              <w:t>),</w:t>
            </w:r>
          </w:p>
        </w:tc>
      </w:tr>
      <w:tr w:rsidR="008E0CEA" w14:paraId="6926FD17" w14:textId="77777777" w:rsidTr="00BC2FEE">
        <w:tc>
          <w:tcPr>
            <w:tcW w:w="2500" w:type="pct"/>
            <w:shd w:val="clear" w:color="auto" w:fill="auto"/>
            <w:tcMar>
              <w:right w:w="0" w:type="dxa"/>
            </w:tcMar>
          </w:tcPr>
          <w:p w14:paraId="3FB72AB1" w14:textId="1E5D32BB" w:rsidR="008E0CEA" w:rsidRPr="00C67C81" w:rsidRDefault="003A5A9E" w:rsidP="00BC2FEE">
            <w:pPr>
              <w:pStyle w:val="Brdtextmedindrag"/>
            </w:pPr>
            <w:r w:rsidRPr="00C67C81">
              <w:t>3)</w:t>
            </w:r>
            <w:r w:rsidR="008B028F">
              <w:t> </w:t>
            </w:r>
            <w:r w:rsidRPr="00C67C81">
              <w:t>den särskilda inkomstskatten för utomlands bosatta,</w:t>
            </w:r>
          </w:p>
        </w:tc>
        <w:tc>
          <w:tcPr>
            <w:tcW w:w="2500" w:type="pct"/>
          </w:tcPr>
          <w:p w14:paraId="70EDAD87" w14:textId="5CF26826" w:rsidR="008E0CEA" w:rsidRPr="00362B4D" w:rsidRDefault="003A5A9E" w:rsidP="00BC2FEE">
            <w:pPr>
              <w:pStyle w:val="Brdtextmedindrag"/>
              <w:rPr>
                <w:lang w:val="de-DE"/>
              </w:rPr>
            </w:pPr>
            <w:r w:rsidRPr="00362B4D">
              <w:rPr>
                <w:lang w:val="de-DE"/>
              </w:rPr>
              <w:t>3)</w:t>
            </w:r>
            <w:r w:rsidR="008B028F">
              <w:rPr>
                <w:lang w:val="de-DE"/>
              </w:rPr>
              <w:t> </w:t>
            </w:r>
            <w:r w:rsidRPr="00362B4D">
              <w:rPr>
                <w:lang w:val="de-DE"/>
              </w:rPr>
              <w:t xml:space="preserve">die Einkommensteuer für beschränkt Steuerpflichtige (den </w:t>
            </w:r>
            <w:proofErr w:type="spellStart"/>
            <w:r w:rsidRPr="00362B4D">
              <w:rPr>
                <w:lang w:val="de-DE"/>
              </w:rPr>
              <w:t>särskilda</w:t>
            </w:r>
            <w:proofErr w:type="spellEnd"/>
            <w:r w:rsidRPr="00362B4D">
              <w:rPr>
                <w:lang w:val="de-DE"/>
              </w:rPr>
              <w:t xml:space="preserve"> </w:t>
            </w:r>
            <w:proofErr w:type="spellStart"/>
            <w:r w:rsidRPr="00362B4D">
              <w:rPr>
                <w:lang w:val="de-DE"/>
              </w:rPr>
              <w:t>inkomstskatten</w:t>
            </w:r>
            <w:proofErr w:type="spellEnd"/>
            <w:r w:rsidRPr="00362B4D">
              <w:rPr>
                <w:lang w:val="de-DE"/>
              </w:rPr>
              <w:t xml:space="preserve"> </w:t>
            </w:r>
            <w:proofErr w:type="spellStart"/>
            <w:r w:rsidRPr="00362B4D">
              <w:rPr>
                <w:lang w:val="de-DE"/>
              </w:rPr>
              <w:t>för</w:t>
            </w:r>
            <w:proofErr w:type="spellEnd"/>
            <w:r w:rsidRPr="00362B4D">
              <w:rPr>
                <w:lang w:val="de-DE"/>
              </w:rPr>
              <w:t xml:space="preserve"> </w:t>
            </w:r>
            <w:proofErr w:type="spellStart"/>
            <w:r w:rsidRPr="00362B4D">
              <w:rPr>
                <w:lang w:val="de-DE"/>
              </w:rPr>
              <w:t>utomlands</w:t>
            </w:r>
            <w:proofErr w:type="spellEnd"/>
            <w:r w:rsidRPr="00362B4D">
              <w:rPr>
                <w:lang w:val="de-DE"/>
              </w:rPr>
              <w:t xml:space="preserve"> </w:t>
            </w:r>
            <w:proofErr w:type="spellStart"/>
            <w:r w:rsidRPr="00362B4D">
              <w:rPr>
                <w:lang w:val="de-DE"/>
              </w:rPr>
              <w:t>bosatta</w:t>
            </w:r>
            <w:proofErr w:type="spellEnd"/>
            <w:r w:rsidRPr="00362B4D">
              <w:rPr>
                <w:lang w:val="de-DE"/>
              </w:rPr>
              <w:t>),</w:t>
            </w:r>
          </w:p>
        </w:tc>
      </w:tr>
      <w:tr w:rsidR="008E0CEA" w:rsidRPr="0035629B" w14:paraId="711EDDF4" w14:textId="77777777" w:rsidTr="00BC2FEE">
        <w:tc>
          <w:tcPr>
            <w:tcW w:w="2500" w:type="pct"/>
            <w:shd w:val="clear" w:color="auto" w:fill="auto"/>
            <w:tcMar>
              <w:right w:w="0" w:type="dxa"/>
            </w:tcMar>
          </w:tcPr>
          <w:p w14:paraId="17C84EAC" w14:textId="4B51D9FF" w:rsidR="008E0CEA" w:rsidRPr="00C67C81" w:rsidRDefault="003A5A9E" w:rsidP="00BC2FEE">
            <w:pPr>
              <w:pStyle w:val="Brdtextmedindrag"/>
            </w:pPr>
            <w:r w:rsidRPr="00C67C81">
              <w:t>4)</w:t>
            </w:r>
            <w:r w:rsidR="008B028F">
              <w:t> </w:t>
            </w:r>
            <w:r w:rsidRPr="00C67C81">
              <w:t xml:space="preserve">den särskilda inkomstskatten för utomlands bosatta artister </w:t>
            </w:r>
            <w:proofErr w:type="gramStart"/>
            <w:r w:rsidRPr="00C67C81">
              <w:t>m.fl.</w:t>
            </w:r>
            <w:proofErr w:type="gramEnd"/>
            <w:r w:rsidRPr="00C67C81">
              <w:t>,</w:t>
            </w:r>
          </w:p>
        </w:tc>
        <w:tc>
          <w:tcPr>
            <w:tcW w:w="2500" w:type="pct"/>
          </w:tcPr>
          <w:p w14:paraId="7A7EE4DD" w14:textId="4736B756" w:rsidR="008E0CEA" w:rsidRPr="00362B4D" w:rsidRDefault="003A5A9E" w:rsidP="00BC2FEE">
            <w:pPr>
              <w:pStyle w:val="Brdtextmedindrag"/>
              <w:rPr>
                <w:lang w:val="de-DE"/>
              </w:rPr>
            </w:pPr>
            <w:r w:rsidRPr="00362B4D">
              <w:rPr>
                <w:lang w:val="de-DE"/>
              </w:rPr>
              <w:t>4)</w:t>
            </w:r>
            <w:r w:rsidR="008B028F">
              <w:rPr>
                <w:lang w:val="de-DE"/>
              </w:rPr>
              <w:t> </w:t>
            </w:r>
            <w:r w:rsidRPr="00362B4D">
              <w:rPr>
                <w:lang w:val="de-DE"/>
              </w:rPr>
              <w:t>die Einkommensteuer für be</w:t>
            </w:r>
            <w:r w:rsidR="003D4388">
              <w:rPr>
                <w:lang w:val="de-DE"/>
              </w:rPr>
              <w:softHyphen/>
            </w:r>
            <w:r w:rsidRPr="00362B4D">
              <w:rPr>
                <w:lang w:val="de-DE"/>
              </w:rPr>
              <w:t xml:space="preserve">schränkt steuerpflichtige Künstler und Sportler (den </w:t>
            </w:r>
            <w:proofErr w:type="spellStart"/>
            <w:r w:rsidRPr="00362B4D">
              <w:rPr>
                <w:lang w:val="de-DE"/>
              </w:rPr>
              <w:t>särskilda</w:t>
            </w:r>
            <w:proofErr w:type="spellEnd"/>
            <w:r w:rsidRPr="00362B4D">
              <w:rPr>
                <w:lang w:val="de-DE"/>
              </w:rPr>
              <w:t xml:space="preserve"> </w:t>
            </w:r>
            <w:proofErr w:type="spellStart"/>
            <w:r w:rsidRPr="00362B4D">
              <w:rPr>
                <w:lang w:val="de-DE"/>
              </w:rPr>
              <w:t>in</w:t>
            </w:r>
            <w:r w:rsidR="003D4388">
              <w:rPr>
                <w:lang w:val="de-DE"/>
              </w:rPr>
              <w:softHyphen/>
            </w:r>
            <w:r w:rsidRPr="00362B4D">
              <w:rPr>
                <w:lang w:val="de-DE"/>
              </w:rPr>
              <w:t>komstskatten</w:t>
            </w:r>
            <w:proofErr w:type="spellEnd"/>
            <w:r w:rsidRPr="00362B4D">
              <w:rPr>
                <w:lang w:val="de-DE"/>
              </w:rPr>
              <w:t xml:space="preserve"> </w:t>
            </w:r>
            <w:proofErr w:type="spellStart"/>
            <w:r w:rsidRPr="00362B4D">
              <w:rPr>
                <w:lang w:val="de-DE"/>
              </w:rPr>
              <w:t>för</w:t>
            </w:r>
            <w:proofErr w:type="spellEnd"/>
            <w:r w:rsidRPr="00362B4D">
              <w:rPr>
                <w:lang w:val="de-DE"/>
              </w:rPr>
              <w:t xml:space="preserve"> </w:t>
            </w:r>
            <w:proofErr w:type="spellStart"/>
            <w:r w:rsidRPr="00362B4D">
              <w:rPr>
                <w:lang w:val="de-DE"/>
              </w:rPr>
              <w:t>utomlands</w:t>
            </w:r>
            <w:proofErr w:type="spellEnd"/>
            <w:r w:rsidRPr="00362B4D">
              <w:rPr>
                <w:lang w:val="de-DE"/>
              </w:rPr>
              <w:t xml:space="preserve"> </w:t>
            </w:r>
            <w:proofErr w:type="spellStart"/>
            <w:r w:rsidRPr="00362B4D">
              <w:rPr>
                <w:lang w:val="de-DE"/>
              </w:rPr>
              <w:t>bo</w:t>
            </w:r>
            <w:r w:rsidR="003D4388">
              <w:rPr>
                <w:lang w:val="de-DE"/>
              </w:rPr>
              <w:softHyphen/>
            </w:r>
            <w:r w:rsidRPr="00362B4D">
              <w:rPr>
                <w:lang w:val="de-DE"/>
              </w:rPr>
              <w:t>satta</w:t>
            </w:r>
            <w:proofErr w:type="spellEnd"/>
            <w:r w:rsidRPr="00362B4D">
              <w:rPr>
                <w:lang w:val="de-DE"/>
              </w:rPr>
              <w:t xml:space="preserve"> </w:t>
            </w:r>
            <w:proofErr w:type="spellStart"/>
            <w:r w:rsidRPr="00362B4D">
              <w:rPr>
                <w:lang w:val="de-DE"/>
              </w:rPr>
              <w:t>artister</w:t>
            </w:r>
            <w:proofErr w:type="spellEnd"/>
            <w:r w:rsidRPr="00362B4D">
              <w:rPr>
                <w:lang w:val="de-DE"/>
              </w:rPr>
              <w:t xml:space="preserve"> </w:t>
            </w:r>
            <w:proofErr w:type="spellStart"/>
            <w:r w:rsidRPr="00362B4D">
              <w:rPr>
                <w:lang w:val="de-DE"/>
              </w:rPr>
              <w:t>m.fl</w:t>
            </w:r>
            <w:proofErr w:type="spellEnd"/>
            <w:r w:rsidRPr="00362B4D">
              <w:rPr>
                <w:lang w:val="de-DE"/>
              </w:rPr>
              <w:t>.),</w:t>
            </w:r>
          </w:p>
        </w:tc>
      </w:tr>
      <w:tr w:rsidR="008E0CEA" w:rsidRPr="0035629B" w14:paraId="58DC123E" w14:textId="77777777" w:rsidTr="00BC2FEE">
        <w:tc>
          <w:tcPr>
            <w:tcW w:w="2500" w:type="pct"/>
            <w:shd w:val="clear" w:color="auto" w:fill="auto"/>
            <w:tcMar>
              <w:right w:w="0" w:type="dxa"/>
            </w:tcMar>
          </w:tcPr>
          <w:p w14:paraId="4835DA98" w14:textId="08440ABE" w:rsidR="008E0CEA" w:rsidRPr="00C67C81" w:rsidRDefault="003A5A9E" w:rsidP="00BC2FEE">
            <w:pPr>
              <w:pStyle w:val="Brdtextmedindrag"/>
            </w:pPr>
            <w:r w:rsidRPr="00C67C81">
              <w:t>5)</w:t>
            </w:r>
            <w:r w:rsidR="008B028F">
              <w:t> </w:t>
            </w:r>
            <w:r w:rsidRPr="00C67C81">
              <w:t>den kommunala inkomstskatt</w:t>
            </w:r>
            <w:r w:rsidRPr="00C67C81">
              <w:softHyphen/>
              <w:t>en, och</w:t>
            </w:r>
          </w:p>
        </w:tc>
        <w:tc>
          <w:tcPr>
            <w:tcW w:w="2500" w:type="pct"/>
          </w:tcPr>
          <w:p w14:paraId="550FC3EC" w14:textId="0DDE8008" w:rsidR="008E0CEA" w:rsidRPr="00362B4D" w:rsidRDefault="003A5A9E" w:rsidP="00BC2FEE">
            <w:pPr>
              <w:pStyle w:val="Brdtextmedindrag"/>
              <w:rPr>
                <w:lang w:val="de-DE"/>
              </w:rPr>
            </w:pPr>
            <w:r w:rsidRPr="00362B4D">
              <w:rPr>
                <w:lang w:val="de-DE"/>
              </w:rPr>
              <w:t>5)</w:t>
            </w:r>
            <w:r w:rsidR="008B028F">
              <w:rPr>
                <w:lang w:val="de-DE"/>
              </w:rPr>
              <w:t> </w:t>
            </w:r>
            <w:r w:rsidRPr="00362B4D">
              <w:rPr>
                <w:lang w:val="de-DE"/>
              </w:rPr>
              <w:t>die Gemeindeeinkommen</w:t>
            </w:r>
            <w:r w:rsidRPr="00362B4D">
              <w:rPr>
                <w:lang w:val="de-DE"/>
              </w:rPr>
              <w:softHyphen/>
              <w:t xml:space="preserve">steuer (den </w:t>
            </w:r>
            <w:proofErr w:type="spellStart"/>
            <w:r w:rsidRPr="00362B4D">
              <w:rPr>
                <w:lang w:val="de-DE"/>
              </w:rPr>
              <w:t>kommunala</w:t>
            </w:r>
            <w:proofErr w:type="spellEnd"/>
            <w:r w:rsidRPr="00362B4D">
              <w:rPr>
                <w:lang w:val="de-DE"/>
              </w:rPr>
              <w:t xml:space="preserve"> </w:t>
            </w:r>
            <w:proofErr w:type="spellStart"/>
            <w:r w:rsidRPr="00362B4D">
              <w:rPr>
                <w:lang w:val="de-DE"/>
              </w:rPr>
              <w:t>inkomst</w:t>
            </w:r>
            <w:r w:rsidRPr="00362B4D">
              <w:rPr>
                <w:lang w:val="de-DE"/>
              </w:rPr>
              <w:softHyphen/>
              <w:t>skatten</w:t>
            </w:r>
            <w:proofErr w:type="spellEnd"/>
            <w:r w:rsidRPr="00362B4D">
              <w:rPr>
                <w:lang w:val="de-DE"/>
              </w:rPr>
              <w:t>) und</w:t>
            </w:r>
          </w:p>
        </w:tc>
      </w:tr>
      <w:tr w:rsidR="008E0CEA" w14:paraId="06A0B669" w14:textId="77777777" w:rsidTr="00BC2FEE">
        <w:tc>
          <w:tcPr>
            <w:tcW w:w="2500" w:type="pct"/>
            <w:shd w:val="clear" w:color="auto" w:fill="auto"/>
            <w:tcMar>
              <w:right w:w="0" w:type="dxa"/>
            </w:tcMar>
          </w:tcPr>
          <w:p w14:paraId="0DB4C8BE" w14:textId="17D43060" w:rsidR="008E0CEA" w:rsidRPr="00C67C81" w:rsidRDefault="003A5A9E" w:rsidP="00BC2FEE">
            <w:pPr>
              <w:pStyle w:val="Brdtextmedindrag"/>
            </w:pPr>
            <w:r w:rsidRPr="00C67C81">
              <w:t>6)</w:t>
            </w:r>
            <w:r w:rsidR="008B028F">
              <w:t> </w:t>
            </w:r>
            <w:r w:rsidRPr="00C67C81">
              <w:t>statlig förmögenhetsskatt,</w:t>
            </w:r>
          </w:p>
        </w:tc>
        <w:tc>
          <w:tcPr>
            <w:tcW w:w="2500" w:type="pct"/>
          </w:tcPr>
          <w:p w14:paraId="6B85C9EF" w14:textId="5B88D79A" w:rsidR="008E0CEA" w:rsidRPr="00362B4D" w:rsidRDefault="003A5A9E" w:rsidP="00BC2FEE">
            <w:pPr>
              <w:pStyle w:val="Brdtextmedindrag"/>
              <w:rPr>
                <w:lang w:val="de-DE"/>
              </w:rPr>
            </w:pPr>
            <w:r w:rsidRPr="00362B4D">
              <w:rPr>
                <w:lang w:val="de-DE"/>
              </w:rPr>
              <w:t>6)</w:t>
            </w:r>
            <w:r w:rsidR="008B028F">
              <w:rPr>
                <w:lang w:val="de-DE"/>
              </w:rPr>
              <w:t> </w:t>
            </w:r>
            <w:r w:rsidRPr="00362B4D">
              <w:rPr>
                <w:lang w:val="de-DE"/>
              </w:rPr>
              <w:t>die Vermögensteuer (</w:t>
            </w:r>
            <w:proofErr w:type="spellStart"/>
            <w:r w:rsidRPr="00362B4D">
              <w:rPr>
                <w:lang w:val="de-DE"/>
              </w:rPr>
              <w:t>statlig</w:t>
            </w:r>
            <w:proofErr w:type="spellEnd"/>
            <w:r w:rsidRPr="00362B4D">
              <w:rPr>
                <w:lang w:val="de-DE"/>
              </w:rPr>
              <w:t xml:space="preserve"> </w:t>
            </w:r>
            <w:proofErr w:type="spellStart"/>
            <w:r w:rsidRPr="00362B4D">
              <w:rPr>
                <w:lang w:val="de-DE"/>
              </w:rPr>
              <w:t>förmögenhetsskatt</w:t>
            </w:r>
            <w:proofErr w:type="spellEnd"/>
            <w:r w:rsidRPr="00362B4D">
              <w:rPr>
                <w:lang w:val="de-DE"/>
              </w:rPr>
              <w:t>)</w:t>
            </w:r>
          </w:p>
        </w:tc>
      </w:tr>
      <w:tr w:rsidR="008E0CEA" w:rsidRPr="0035629B" w14:paraId="58C6160F" w14:textId="77777777" w:rsidTr="00BC2FEE">
        <w:tc>
          <w:tcPr>
            <w:tcW w:w="2500" w:type="pct"/>
            <w:shd w:val="clear" w:color="auto" w:fill="auto"/>
            <w:tcMar>
              <w:right w:w="0" w:type="dxa"/>
            </w:tcMar>
          </w:tcPr>
          <w:p w14:paraId="5E8292DD" w14:textId="77777777" w:rsidR="008E0CEA" w:rsidRPr="00C67C81" w:rsidRDefault="003A5A9E" w:rsidP="00BC2FEE">
            <w:pPr>
              <w:pStyle w:val="Brdtextmedindrag"/>
            </w:pPr>
            <w:r w:rsidRPr="00C67C81">
              <w:t>(i det följande benämnd ”svensk skatt”).</w:t>
            </w:r>
          </w:p>
        </w:tc>
        <w:tc>
          <w:tcPr>
            <w:tcW w:w="2500" w:type="pct"/>
          </w:tcPr>
          <w:p w14:paraId="52491561" w14:textId="77777777" w:rsidR="008E0CEA" w:rsidRPr="00362B4D" w:rsidRDefault="003A5A9E" w:rsidP="00BC2FEE">
            <w:pPr>
              <w:pStyle w:val="Brdtextmedindrag"/>
              <w:rPr>
                <w:lang w:val="de-DE"/>
              </w:rPr>
            </w:pPr>
            <w:r w:rsidRPr="00362B4D">
              <w:rPr>
                <w:lang w:val="de-DE"/>
              </w:rPr>
              <w:t>(im Folgenden als „schwe</w:t>
            </w:r>
            <w:r w:rsidRPr="00362B4D">
              <w:rPr>
                <w:lang w:val="de-DE"/>
              </w:rPr>
              <w:softHyphen/>
              <w:t>dische Steuer“ bezeichnet).</w:t>
            </w:r>
          </w:p>
        </w:tc>
      </w:tr>
      <w:tr w:rsidR="008E0CEA" w:rsidRPr="0035629B" w14:paraId="294220A8" w14:textId="77777777" w:rsidTr="00BC2FEE">
        <w:tc>
          <w:tcPr>
            <w:tcW w:w="2500" w:type="pct"/>
            <w:shd w:val="clear" w:color="auto" w:fill="auto"/>
            <w:tcMar>
              <w:right w:w="0" w:type="dxa"/>
            </w:tcMar>
          </w:tcPr>
          <w:p w14:paraId="424925E6" w14:textId="05265A71" w:rsidR="008E0CEA" w:rsidRPr="00C67C81" w:rsidRDefault="003A5A9E" w:rsidP="00BC2FEE">
            <w:pPr>
              <w:pStyle w:val="Brdtextmedindrag"/>
            </w:pPr>
            <w:r w:rsidRPr="00C67C81">
              <w:t>4.</w:t>
            </w:r>
            <w:r w:rsidR="008B028F">
              <w:t> </w:t>
            </w:r>
            <w:r w:rsidRPr="00C67C81">
              <w:t>Avtalet tillämpas även på skatter av samma eller i huvudsak likartat slag, som efter under</w:t>
            </w:r>
            <w:r w:rsidRPr="00C67C81">
              <w:softHyphen/>
              <w:t xml:space="preserve">tecknandet av avtalet tas ut vid sidan av eller i stället för de skatter som anges i punkt 3. De behöriga </w:t>
            </w:r>
            <w:r w:rsidRPr="00C67C81">
              <w:lastRenderedPageBreak/>
              <w:t>myndigheterna i de avtalsslutande staterna ska meddela varandra de väsentliga ändringar som gjorts i deras skattelagstiftning.</w:t>
            </w:r>
          </w:p>
        </w:tc>
        <w:tc>
          <w:tcPr>
            <w:tcW w:w="2500" w:type="pct"/>
          </w:tcPr>
          <w:p w14:paraId="0B3FCA57" w14:textId="14E268CD" w:rsidR="008E0CEA" w:rsidRPr="00362B4D" w:rsidRDefault="003A5A9E" w:rsidP="00BC2FEE">
            <w:pPr>
              <w:pStyle w:val="Brdtextmedindrag"/>
              <w:rPr>
                <w:lang w:val="de-DE"/>
              </w:rPr>
            </w:pPr>
            <w:r w:rsidRPr="00362B4D">
              <w:rPr>
                <w:lang w:val="de-DE"/>
              </w:rPr>
              <w:lastRenderedPageBreak/>
              <w:t>(4)</w:t>
            </w:r>
            <w:r w:rsidR="008B028F">
              <w:rPr>
                <w:lang w:val="de-DE"/>
              </w:rPr>
              <w:t> </w:t>
            </w:r>
            <w:r w:rsidRPr="00362B4D">
              <w:rPr>
                <w:lang w:val="de-DE"/>
              </w:rPr>
              <w:t>Das Abkommen gilt auch für alle Steuern gleicher oder im Wesentlichen ähnlicher Art, die nach der Unterzeichnung des Ab</w:t>
            </w:r>
            <w:r>
              <w:rPr>
                <w:lang w:val="de-DE"/>
              </w:rPr>
              <w:softHyphen/>
            </w:r>
            <w:r w:rsidRPr="00362B4D">
              <w:rPr>
                <w:lang w:val="de-DE"/>
              </w:rPr>
              <w:t xml:space="preserve">kommens neben den in Absatz 3 genannten Steuern oder an deren </w:t>
            </w:r>
            <w:r w:rsidRPr="00362B4D">
              <w:rPr>
                <w:lang w:val="de-DE"/>
              </w:rPr>
              <w:lastRenderedPageBreak/>
              <w:t>Stelle erhoben werden. Die zuständigen Behörden der Ver</w:t>
            </w:r>
            <w:r w:rsidRPr="00362B4D">
              <w:rPr>
                <w:lang w:val="de-DE"/>
              </w:rPr>
              <w:softHyphen/>
              <w:t>tragsstaaten teilen einander die in ihren Steuergesetzen eingetre</w:t>
            </w:r>
            <w:r w:rsidRPr="00362B4D">
              <w:rPr>
                <w:lang w:val="de-DE"/>
              </w:rPr>
              <w:softHyphen/>
              <w:t>tenen bedeutsamen Änderungen mit.</w:t>
            </w:r>
          </w:p>
        </w:tc>
      </w:tr>
      <w:tr w:rsidR="008E0CEA" w:rsidRPr="0035629B" w14:paraId="2C51D345" w14:textId="77777777" w:rsidTr="00BC2FEE">
        <w:tc>
          <w:tcPr>
            <w:tcW w:w="2500" w:type="pct"/>
            <w:shd w:val="clear" w:color="auto" w:fill="auto"/>
            <w:tcMar>
              <w:right w:w="0" w:type="dxa"/>
            </w:tcMar>
          </w:tcPr>
          <w:p w14:paraId="68EB9795" w14:textId="77777777" w:rsidR="008E0CEA" w:rsidRPr="002D30E8" w:rsidRDefault="00E570B0" w:rsidP="00BC2FEE">
            <w:pPr>
              <w:pStyle w:val="Brdtext"/>
              <w:rPr>
                <w:lang w:val="de-DE"/>
              </w:rPr>
            </w:pPr>
          </w:p>
        </w:tc>
        <w:tc>
          <w:tcPr>
            <w:tcW w:w="2500" w:type="pct"/>
          </w:tcPr>
          <w:p w14:paraId="31232511" w14:textId="77777777" w:rsidR="008E0CEA" w:rsidRPr="003D7914" w:rsidRDefault="00E570B0" w:rsidP="00BC2FEE">
            <w:pPr>
              <w:pStyle w:val="Brdtext"/>
              <w:rPr>
                <w:lang w:val="de-DE"/>
              </w:rPr>
            </w:pPr>
          </w:p>
        </w:tc>
      </w:tr>
      <w:tr w:rsidR="008E0CEA" w14:paraId="6725E48A" w14:textId="77777777" w:rsidTr="00BC2FEE">
        <w:tc>
          <w:tcPr>
            <w:tcW w:w="2500" w:type="pct"/>
            <w:shd w:val="clear" w:color="auto" w:fill="auto"/>
            <w:tcMar>
              <w:right w:w="0" w:type="dxa"/>
            </w:tcMar>
          </w:tcPr>
          <w:p w14:paraId="5A22CC97" w14:textId="77777777" w:rsidR="008E0CEA" w:rsidRPr="00DF40F9" w:rsidRDefault="003A5A9E" w:rsidP="00BC2FEE">
            <w:pPr>
              <w:pStyle w:val="Brdtext"/>
            </w:pPr>
            <w:r w:rsidRPr="00DF40F9">
              <w:t>Artikel 3</w:t>
            </w:r>
          </w:p>
        </w:tc>
        <w:tc>
          <w:tcPr>
            <w:tcW w:w="2500" w:type="pct"/>
          </w:tcPr>
          <w:p w14:paraId="040FA47C" w14:textId="77777777" w:rsidR="008E0CEA" w:rsidRPr="003D7914" w:rsidRDefault="003A5A9E" w:rsidP="00BC2FEE">
            <w:pPr>
              <w:pStyle w:val="Brdtext"/>
              <w:rPr>
                <w:lang w:val="de-DE"/>
              </w:rPr>
            </w:pPr>
            <w:r w:rsidRPr="003D7914">
              <w:rPr>
                <w:lang w:val="de-DE"/>
              </w:rPr>
              <w:t>Artikel 3</w:t>
            </w:r>
          </w:p>
        </w:tc>
      </w:tr>
      <w:tr w:rsidR="008E0CEA" w14:paraId="598ABFE9" w14:textId="77777777" w:rsidTr="00BC2FEE">
        <w:tc>
          <w:tcPr>
            <w:tcW w:w="2500" w:type="pct"/>
            <w:shd w:val="clear" w:color="auto" w:fill="auto"/>
            <w:tcMar>
              <w:right w:w="0" w:type="dxa"/>
            </w:tcMar>
          </w:tcPr>
          <w:p w14:paraId="33BD6484" w14:textId="77777777" w:rsidR="008E0CEA" w:rsidRPr="00DF40F9" w:rsidRDefault="00E570B0" w:rsidP="00BC2FEE">
            <w:pPr>
              <w:pStyle w:val="Brdtext"/>
              <w:rPr>
                <w:i/>
              </w:rPr>
            </w:pPr>
          </w:p>
        </w:tc>
        <w:tc>
          <w:tcPr>
            <w:tcW w:w="2500" w:type="pct"/>
          </w:tcPr>
          <w:p w14:paraId="03C5E264" w14:textId="77777777" w:rsidR="008E0CEA" w:rsidRPr="003D7914" w:rsidRDefault="00E570B0" w:rsidP="00BC2FEE">
            <w:pPr>
              <w:pStyle w:val="Brdtext"/>
              <w:jc w:val="left"/>
              <w:rPr>
                <w:i/>
                <w:lang w:val="de-DE"/>
              </w:rPr>
            </w:pPr>
          </w:p>
        </w:tc>
      </w:tr>
      <w:tr w:rsidR="008E0CEA" w14:paraId="4CFCC1DC" w14:textId="77777777" w:rsidTr="00BC2FEE">
        <w:tc>
          <w:tcPr>
            <w:tcW w:w="2500" w:type="pct"/>
            <w:shd w:val="clear" w:color="auto" w:fill="auto"/>
            <w:tcMar>
              <w:right w:w="0" w:type="dxa"/>
            </w:tcMar>
          </w:tcPr>
          <w:p w14:paraId="3AF14694" w14:textId="77777777" w:rsidR="008E0CEA" w:rsidRPr="00DF40F9" w:rsidRDefault="003A5A9E" w:rsidP="00BC2FEE">
            <w:pPr>
              <w:pStyle w:val="Brdtext"/>
              <w:rPr>
                <w:i/>
              </w:rPr>
            </w:pPr>
            <w:r w:rsidRPr="00DF40F9">
              <w:rPr>
                <w:i/>
              </w:rPr>
              <w:t>Allmänna definitioner</w:t>
            </w:r>
          </w:p>
        </w:tc>
        <w:tc>
          <w:tcPr>
            <w:tcW w:w="2500" w:type="pct"/>
          </w:tcPr>
          <w:p w14:paraId="552D7C0C" w14:textId="77777777" w:rsidR="008E0CEA" w:rsidRPr="003D7914" w:rsidRDefault="003A5A9E" w:rsidP="00BC2FEE">
            <w:pPr>
              <w:pStyle w:val="Brdtext"/>
              <w:jc w:val="left"/>
              <w:rPr>
                <w:i/>
                <w:lang w:val="de-DE"/>
              </w:rPr>
            </w:pPr>
            <w:r w:rsidRPr="003D7914">
              <w:rPr>
                <w:i/>
                <w:lang w:val="de-DE"/>
              </w:rPr>
              <w:t>Allgemeine Begriffsbestim</w:t>
            </w:r>
            <w:r>
              <w:rPr>
                <w:i/>
                <w:lang w:val="de-DE"/>
              </w:rPr>
              <w:softHyphen/>
            </w:r>
            <w:r w:rsidRPr="003D7914">
              <w:rPr>
                <w:i/>
                <w:lang w:val="de-DE"/>
              </w:rPr>
              <w:t>mungen</w:t>
            </w:r>
          </w:p>
        </w:tc>
      </w:tr>
      <w:tr w:rsidR="008E0CEA" w14:paraId="37AB08FA" w14:textId="77777777" w:rsidTr="00BC2FEE">
        <w:tc>
          <w:tcPr>
            <w:tcW w:w="2500" w:type="pct"/>
            <w:shd w:val="clear" w:color="auto" w:fill="auto"/>
            <w:tcMar>
              <w:right w:w="0" w:type="dxa"/>
            </w:tcMar>
          </w:tcPr>
          <w:p w14:paraId="17A5E52C" w14:textId="77777777" w:rsidR="008E0CEA" w:rsidRPr="00DF40F9" w:rsidRDefault="00E570B0" w:rsidP="00BC2FEE">
            <w:pPr>
              <w:pStyle w:val="Brdtextmedindrag"/>
            </w:pPr>
          </w:p>
        </w:tc>
        <w:tc>
          <w:tcPr>
            <w:tcW w:w="2500" w:type="pct"/>
          </w:tcPr>
          <w:p w14:paraId="52559111" w14:textId="77777777" w:rsidR="008E0CEA" w:rsidRPr="003D7914" w:rsidRDefault="00E570B0" w:rsidP="00BC2FEE">
            <w:pPr>
              <w:pStyle w:val="Brdtextmedindrag"/>
              <w:rPr>
                <w:lang w:val="de-DE"/>
              </w:rPr>
            </w:pPr>
          </w:p>
        </w:tc>
      </w:tr>
      <w:tr w:rsidR="008E0CEA" w:rsidRPr="0035629B" w14:paraId="35B9BF82" w14:textId="77777777" w:rsidTr="00BC2FEE">
        <w:tc>
          <w:tcPr>
            <w:tcW w:w="2500" w:type="pct"/>
            <w:shd w:val="clear" w:color="auto" w:fill="auto"/>
            <w:tcMar>
              <w:right w:w="0" w:type="dxa"/>
            </w:tcMar>
          </w:tcPr>
          <w:p w14:paraId="37842375" w14:textId="5BFBCE93" w:rsidR="008E0CEA" w:rsidRPr="00DF40F9" w:rsidRDefault="003A5A9E" w:rsidP="00BC2FEE">
            <w:pPr>
              <w:pStyle w:val="Brdtextmedindrag"/>
            </w:pPr>
            <w:r w:rsidRPr="00DF40F9">
              <w:t>1.</w:t>
            </w:r>
            <w:r w:rsidR="008B028F">
              <w:t> </w:t>
            </w:r>
            <w:r w:rsidRPr="00DF40F9">
              <w:t>Om inte sammanhanget föran</w:t>
            </w:r>
            <w:r>
              <w:softHyphen/>
            </w:r>
            <w:r w:rsidRPr="00DF40F9">
              <w:t>leder annat, har vid tillämpningen av detta avtal följande uttryck nedan angiven betydelse:</w:t>
            </w:r>
          </w:p>
        </w:tc>
        <w:tc>
          <w:tcPr>
            <w:tcW w:w="2500" w:type="pct"/>
          </w:tcPr>
          <w:p w14:paraId="635101AA" w14:textId="46D0AE18" w:rsidR="008E0CEA" w:rsidRPr="003D7914" w:rsidRDefault="003A5A9E" w:rsidP="00BC2FEE">
            <w:pPr>
              <w:pStyle w:val="Brdtextmedindrag"/>
              <w:rPr>
                <w:lang w:val="de-DE"/>
              </w:rPr>
            </w:pPr>
            <w:r w:rsidRPr="003D7914">
              <w:rPr>
                <w:lang w:val="de-DE"/>
              </w:rPr>
              <w:t>(1)</w:t>
            </w:r>
            <w:r w:rsidR="008B028F">
              <w:rPr>
                <w:lang w:val="de-DE"/>
              </w:rPr>
              <w:t> </w:t>
            </w:r>
            <w:r w:rsidRPr="003D7914">
              <w:rPr>
                <w:lang w:val="de-DE"/>
              </w:rPr>
              <w:t>Im Sinne dieses Abkom</w:t>
            </w:r>
            <w:r w:rsidRPr="003D7914">
              <w:rPr>
                <w:lang w:val="de-DE"/>
              </w:rPr>
              <w:softHyphen/>
              <w:t>mens, wenn der Zusammenhang nichts anderes erfordert:</w:t>
            </w:r>
          </w:p>
        </w:tc>
      </w:tr>
      <w:tr w:rsidR="008E0CEA" w:rsidRPr="0035629B" w14:paraId="3F328EF0" w14:textId="77777777" w:rsidTr="00BC2FEE">
        <w:tc>
          <w:tcPr>
            <w:tcW w:w="2500" w:type="pct"/>
            <w:shd w:val="clear" w:color="auto" w:fill="auto"/>
            <w:tcMar>
              <w:right w:w="0" w:type="dxa"/>
            </w:tcMar>
          </w:tcPr>
          <w:p w14:paraId="31F4B585" w14:textId="2EA89AD0" w:rsidR="008E0CEA" w:rsidRPr="00C67C81" w:rsidRDefault="003A5A9E" w:rsidP="00BC2FEE">
            <w:pPr>
              <w:pStyle w:val="Brdtextmedindrag"/>
            </w:pPr>
            <w:r w:rsidRPr="00C67C81">
              <w:t>a)</w:t>
            </w:r>
            <w:r w:rsidRPr="00C67C81">
              <w:rPr>
                <w:rStyle w:val="Fotnotsreferens"/>
              </w:rPr>
              <w:footnoteReference w:id="7"/>
            </w:r>
            <w:r w:rsidR="008B028F">
              <w:t> </w:t>
            </w:r>
            <w:r w:rsidRPr="00C67C81">
              <w:t>”Förbundsrepubliken Tysk</w:t>
            </w:r>
            <w:r w:rsidRPr="00C67C81">
              <w:softHyphen/>
              <w:t>land” åsyftar, när uttrycket används i geografisk betydelse, såväl För</w:t>
            </w:r>
            <w:r w:rsidRPr="00C67C81">
              <w:softHyphen/>
              <w:t>bundsrepubliken Tysklands territo</w:t>
            </w:r>
            <w:r w:rsidRPr="00C67C81">
              <w:softHyphen/>
              <w:t>rium som den del av havsbottnen, dess underlag och överliggande vatten i anslutning till territorial</w:t>
            </w:r>
            <w:r w:rsidRPr="00C67C81">
              <w:softHyphen/>
              <w:t>havet, över vilka Förbundsrepu</w:t>
            </w:r>
            <w:r w:rsidRPr="00C67C81">
              <w:softHyphen/>
              <w:t>bliken Tyskland i överensstäm</w:t>
            </w:r>
            <w:r w:rsidRPr="00C67C81">
              <w:softHyphen/>
              <w:t>melse med folkrätten och sin interna lagstiftning utövar suveräna rättigheter eller jurisdiktion i syfte att utforska, utnyttja, bevara eller kontrollera såväl levande som icke-levande naturtillgångar eller för att producera energi från förnybara energikällor,</w:t>
            </w:r>
          </w:p>
        </w:tc>
        <w:tc>
          <w:tcPr>
            <w:tcW w:w="2500" w:type="pct"/>
          </w:tcPr>
          <w:p w14:paraId="13E47A3F" w14:textId="6C852456" w:rsidR="008E0CEA" w:rsidRPr="004B4E61" w:rsidRDefault="003A5A9E" w:rsidP="00BC2FEE">
            <w:pPr>
              <w:pStyle w:val="Brdtextmedindrag"/>
              <w:rPr>
                <w:lang w:val="de-DE"/>
              </w:rPr>
            </w:pPr>
            <w:r w:rsidRPr="004B4E61">
              <w:rPr>
                <w:lang w:val="de-DE"/>
              </w:rPr>
              <w:t>a)</w:t>
            </w:r>
            <w:r w:rsidR="008B028F">
              <w:rPr>
                <w:lang w:val="de-DE"/>
              </w:rPr>
              <w:t> </w:t>
            </w:r>
            <w:proofErr w:type="spellStart"/>
            <w:r w:rsidRPr="004B4E61">
              <w:rPr>
                <w:lang w:val="de-DE"/>
              </w:rPr>
              <w:t>umfa</w:t>
            </w:r>
            <w:r w:rsidRPr="003D7914">
              <w:rPr>
                <w:lang w:val="de-DE"/>
              </w:rPr>
              <w:t>ß</w:t>
            </w:r>
            <w:r w:rsidRPr="004B4E61">
              <w:rPr>
                <w:lang w:val="de-DE"/>
              </w:rPr>
              <w:t>t</w:t>
            </w:r>
            <w:proofErr w:type="spellEnd"/>
            <w:r w:rsidRPr="004B4E61">
              <w:rPr>
                <w:lang w:val="de-DE"/>
              </w:rPr>
              <w:t xml:space="preserve"> der Ausdruck „Bun</w:t>
            </w:r>
            <w:r w:rsidRPr="004B4E61">
              <w:rPr>
                <w:lang w:val="de-DE"/>
              </w:rPr>
              <w:softHyphen/>
              <w:t>desrepublik Deutschland“, wenn im geographischen Sinn ver</w:t>
            </w:r>
            <w:r w:rsidRPr="004B4E61">
              <w:rPr>
                <w:lang w:val="de-DE"/>
              </w:rPr>
              <w:softHyphen/>
              <w:t>wendet, das Hoheitsgebiet der Bundesrepublik Deutschland so</w:t>
            </w:r>
            <w:r>
              <w:rPr>
                <w:lang w:val="de-DE"/>
              </w:rPr>
              <w:softHyphen/>
            </w:r>
            <w:r w:rsidRPr="004B4E61">
              <w:rPr>
                <w:lang w:val="de-DE"/>
              </w:rPr>
              <w:t>wie das an das Küstenmeer angrenzende Gebiet des Meeres</w:t>
            </w:r>
            <w:r w:rsidRPr="004B4E61">
              <w:rPr>
                <w:lang w:val="de-DE"/>
              </w:rPr>
              <w:softHyphen/>
              <w:t>bodens, seines Untergrunds und der darüberliegenden Wasser</w:t>
            </w:r>
            <w:r w:rsidRPr="004B4E61">
              <w:rPr>
                <w:lang w:val="de-DE"/>
              </w:rPr>
              <w:softHyphen/>
              <w:t>säule, in dem die Bundesrepublik Deutschland in Übereinstimmung mit dem Völkerrecht und ihren innerstaatlichen Rechtsvorschrif</w:t>
            </w:r>
            <w:r w:rsidRPr="004B4E61">
              <w:rPr>
                <w:lang w:val="de-DE"/>
              </w:rPr>
              <w:softHyphen/>
              <w:t>ten souveräne Rechte oder Ho</w:t>
            </w:r>
            <w:r w:rsidRPr="004B4E61">
              <w:rPr>
                <w:lang w:val="de-DE"/>
              </w:rPr>
              <w:softHyphen/>
              <w:t>heitsbefugnisse zum Zweck der Erforschung, Ausbeutung, Erhal</w:t>
            </w:r>
            <w:r w:rsidRPr="004B4E61">
              <w:rPr>
                <w:lang w:val="de-DE"/>
              </w:rPr>
              <w:softHyphen/>
              <w:t>tung und Bewirtschaftung der lebenden und nicht lebenden natürlichen Ressourcen oder zur Energieerzeugung aus erneuer</w:t>
            </w:r>
            <w:r w:rsidRPr="004B4E61">
              <w:rPr>
                <w:lang w:val="de-DE"/>
              </w:rPr>
              <w:softHyphen/>
              <w:t>baren Energieträgern ausübt;</w:t>
            </w:r>
          </w:p>
        </w:tc>
      </w:tr>
      <w:tr w:rsidR="008E0CEA" w:rsidRPr="0035629B" w14:paraId="230FF5ED" w14:textId="77777777" w:rsidTr="00BC2FEE">
        <w:tc>
          <w:tcPr>
            <w:tcW w:w="2500" w:type="pct"/>
            <w:shd w:val="clear" w:color="auto" w:fill="auto"/>
            <w:tcMar>
              <w:right w:w="0" w:type="dxa"/>
            </w:tcMar>
          </w:tcPr>
          <w:p w14:paraId="11A2750B" w14:textId="506F9B2D" w:rsidR="008E0CEA" w:rsidRPr="00C67C81" w:rsidRDefault="003A5A9E" w:rsidP="00BC2FEE">
            <w:pPr>
              <w:pStyle w:val="Brdtextmedindrag"/>
            </w:pPr>
            <w:r w:rsidRPr="00C67C81">
              <w:t>b)</w:t>
            </w:r>
            <w:r w:rsidRPr="00C67C81">
              <w:rPr>
                <w:rStyle w:val="Fotnotsreferens"/>
              </w:rPr>
              <w:footnoteReference w:id="8"/>
            </w:r>
            <w:r w:rsidR="008B028F">
              <w:t> </w:t>
            </w:r>
            <w:r w:rsidRPr="00C67C81">
              <w:t>”Sverige” åsyftar Konunga</w:t>
            </w:r>
            <w:r w:rsidRPr="00C67C81">
              <w:softHyphen/>
              <w:t>riket Sverige och, när uttrycket används i geografisk betydelse, innefattar Sveriges territorium, Sveriges territorialhav och andra havsområden över vilka Sverige i överensstämmelse med folkrättens regler utövar suveräna rättigheter eller jurisdiktion,</w:t>
            </w:r>
          </w:p>
        </w:tc>
        <w:tc>
          <w:tcPr>
            <w:tcW w:w="2500" w:type="pct"/>
          </w:tcPr>
          <w:p w14:paraId="2070D108" w14:textId="21BE852E" w:rsidR="008E0CEA" w:rsidRPr="004B4E61" w:rsidRDefault="003A5A9E" w:rsidP="00BC2FEE">
            <w:pPr>
              <w:pStyle w:val="Brdtextmedindrag"/>
              <w:rPr>
                <w:lang w:val="de-DE"/>
              </w:rPr>
            </w:pPr>
            <w:r w:rsidRPr="004B4E61">
              <w:rPr>
                <w:lang w:val="de-DE"/>
              </w:rPr>
              <w:t>b)</w:t>
            </w:r>
            <w:r w:rsidR="008B028F">
              <w:rPr>
                <w:lang w:val="de-DE"/>
              </w:rPr>
              <w:t> </w:t>
            </w:r>
            <w:r w:rsidRPr="004B4E61">
              <w:rPr>
                <w:lang w:val="de-DE"/>
              </w:rPr>
              <w:t>bedeutet der Ausdruck „Schweden“ das Königreich Schweden und umfasst, wenn im geographischen Sinn verwendet, das Staatsgebiet, das Küstenmeer Schwedens sowie sonstige Mee</w:t>
            </w:r>
            <w:r w:rsidRPr="004B4E61">
              <w:rPr>
                <w:lang w:val="de-DE"/>
              </w:rPr>
              <w:softHyphen/>
              <w:t>resgebiete, in denen Schweden nach dem Völkerrecht souveräne Rechte oder Hoheitsbefugnisse ausübt;</w:t>
            </w:r>
          </w:p>
        </w:tc>
      </w:tr>
      <w:tr w:rsidR="008E0CEA" w:rsidRPr="0035629B" w14:paraId="24D359FE" w14:textId="77777777" w:rsidTr="00BC2FEE">
        <w:tc>
          <w:tcPr>
            <w:tcW w:w="2500" w:type="pct"/>
            <w:shd w:val="clear" w:color="auto" w:fill="auto"/>
            <w:tcMar>
              <w:right w:w="0" w:type="dxa"/>
            </w:tcMar>
          </w:tcPr>
          <w:p w14:paraId="365A4CA8" w14:textId="409AFD29" w:rsidR="008E0CEA" w:rsidRPr="00DF40F9" w:rsidRDefault="003A5A9E" w:rsidP="00BC2FEE">
            <w:pPr>
              <w:pStyle w:val="Brdtextmedindrag"/>
            </w:pPr>
            <w:r w:rsidRPr="00DF40F9">
              <w:lastRenderedPageBreak/>
              <w:t>c)</w:t>
            </w:r>
            <w:r w:rsidR="00DE521F">
              <w:t> </w:t>
            </w:r>
            <w:r w:rsidRPr="00DF40F9">
              <w:t>”en avtalsslutande stat” eller ”den andra avtalsslutande staten” åsyftar Förbundsrepubliken Tysk</w:t>
            </w:r>
            <w:r>
              <w:softHyphen/>
            </w:r>
            <w:r w:rsidRPr="00DF40F9">
              <w:t>land eller Sverige, beroende på sammanhanget,</w:t>
            </w:r>
          </w:p>
        </w:tc>
        <w:tc>
          <w:tcPr>
            <w:tcW w:w="2500" w:type="pct"/>
          </w:tcPr>
          <w:p w14:paraId="413B8E6A" w14:textId="27E5D147" w:rsidR="008E0CEA" w:rsidRPr="003D7914" w:rsidRDefault="003A5A9E" w:rsidP="00BC2FEE">
            <w:pPr>
              <w:pStyle w:val="Brdtextmedindrag"/>
              <w:rPr>
                <w:lang w:val="de-DE"/>
              </w:rPr>
            </w:pPr>
            <w:r w:rsidRPr="003D7914">
              <w:rPr>
                <w:lang w:val="de-DE"/>
              </w:rPr>
              <w:t>c)</w:t>
            </w:r>
            <w:r w:rsidR="00DE521F">
              <w:rPr>
                <w:lang w:val="de-DE"/>
              </w:rPr>
              <w:t> </w:t>
            </w:r>
            <w:r w:rsidRPr="003D7914">
              <w:rPr>
                <w:lang w:val="de-DE"/>
              </w:rPr>
              <w:t>bedeuten die Ausdrücke „ein Vertragsstaat” und „der andere Vertragsstaat”, je nach dem Zu</w:t>
            </w:r>
            <w:r w:rsidRPr="003D7914">
              <w:rPr>
                <w:lang w:val="de-DE"/>
              </w:rPr>
              <w:softHyphen/>
              <w:t>sammenhang, die Bundesrepublik Deutschland oder Schweden;</w:t>
            </w:r>
          </w:p>
        </w:tc>
      </w:tr>
      <w:tr w:rsidR="008E0CEA" w:rsidRPr="0035629B" w14:paraId="02665406" w14:textId="77777777" w:rsidTr="00BC2FEE">
        <w:tc>
          <w:tcPr>
            <w:tcW w:w="2500" w:type="pct"/>
            <w:shd w:val="clear" w:color="auto" w:fill="auto"/>
            <w:tcMar>
              <w:right w:w="0" w:type="dxa"/>
            </w:tcMar>
          </w:tcPr>
          <w:p w14:paraId="5B3024D0" w14:textId="21C3F0E5" w:rsidR="008E0CEA" w:rsidRPr="00DF40F9" w:rsidRDefault="003A5A9E" w:rsidP="00BC2FEE">
            <w:pPr>
              <w:pStyle w:val="Brdtextmedindrag"/>
            </w:pPr>
            <w:r w:rsidRPr="00DF40F9">
              <w:t>d)</w:t>
            </w:r>
            <w:r w:rsidR="00DE521F">
              <w:t> </w:t>
            </w:r>
            <w:r w:rsidRPr="00DF40F9">
              <w:t>”person” inbegriper fysisk person och bolag,</w:t>
            </w:r>
          </w:p>
        </w:tc>
        <w:tc>
          <w:tcPr>
            <w:tcW w:w="2500" w:type="pct"/>
          </w:tcPr>
          <w:p w14:paraId="61011A99" w14:textId="77943022" w:rsidR="008E0CEA" w:rsidRPr="003D7914" w:rsidRDefault="003A5A9E" w:rsidP="00BC2FEE">
            <w:pPr>
              <w:pStyle w:val="Brdtextmedindrag"/>
              <w:rPr>
                <w:lang w:val="de-DE"/>
              </w:rPr>
            </w:pPr>
            <w:r w:rsidRPr="003D7914">
              <w:rPr>
                <w:lang w:val="de-DE"/>
              </w:rPr>
              <w:t>d)</w:t>
            </w:r>
            <w:r w:rsidR="00DE521F">
              <w:rPr>
                <w:lang w:val="de-DE"/>
              </w:rPr>
              <w:t> </w:t>
            </w:r>
            <w:proofErr w:type="spellStart"/>
            <w:r w:rsidRPr="003D7914">
              <w:rPr>
                <w:lang w:val="de-DE"/>
              </w:rPr>
              <w:t>umfaßt</w:t>
            </w:r>
            <w:proofErr w:type="spellEnd"/>
            <w:r w:rsidRPr="003D7914">
              <w:rPr>
                <w:lang w:val="de-DE"/>
              </w:rPr>
              <w:t xml:space="preserve"> der Ausdruck „Per</w:t>
            </w:r>
            <w:r>
              <w:rPr>
                <w:lang w:val="de-DE"/>
              </w:rPr>
              <w:softHyphen/>
            </w:r>
            <w:r w:rsidRPr="003D7914">
              <w:rPr>
                <w:lang w:val="de-DE"/>
              </w:rPr>
              <w:t>son” natürliche Personen und Gesellschaften;</w:t>
            </w:r>
          </w:p>
        </w:tc>
      </w:tr>
      <w:tr w:rsidR="008E0CEA" w:rsidRPr="0035629B" w14:paraId="35E009B2" w14:textId="77777777" w:rsidTr="00BC2FEE">
        <w:tc>
          <w:tcPr>
            <w:tcW w:w="2500" w:type="pct"/>
            <w:shd w:val="clear" w:color="auto" w:fill="auto"/>
            <w:tcMar>
              <w:right w:w="0" w:type="dxa"/>
            </w:tcMar>
          </w:tcPr>
          <w:p w14:paraId="2AB227FF" w14:textId="1FCF36C7" w:rsidR="008E0CEA" w:rsidRPr="00DF40F9" w:rsidRDefault="003A5A9E" w:rsidP="00BC2FEE">
            <w:pPr>
              <w:pStyle w:val="Brdtextmedindrag"/>
            </w:pPr>
            <w:r w:rsidRPr="00DF40F9">
              <w:t>e)</w:t>
            </w:r>
            <w:r w:rsidR="00DE521F">
              <w:t> </w:t>
            </w:r>
            <w:r w:rsidRPr="00DF40F9">
              <w:t>”bolag” åsyftar juridisk person eller annan som vid beskattningen behandlas som juridisk person,</w:t>
            </w:r>
          </w:p>
        </w:tc>
        <w:tc>
          <w:tcPr>
            <w:tcW w:w="2500" w:type="pct"/>
          </w:tcPr>
          <w:p w14:paraId="0FB535DD" w14:textId="637F218B" w:rsidR="008E0CEA" w:rsidRPr="003D7914" w:rsidRDefault="003A5A9E" w:rsidP="00BC2FEE">
            <w:pPr>
              <w:pStyle w:val="Brdtextmedindrag"/>
              <w:rPr>
                <w:lang w:val="de-DE"/>
              </w:rPr>
            </w:pPr>
            <w:r w:rsidRPr="003D7914">
              <w:rPr>
                <w:lang w:val="de-DE"/>
              </w:rPr>
              <w:t>e)</w:t>
            </w:r>
            <w:r w:rsidR="00DE521F">
              <w:rPr>
                <w:lang w:val="de-DE"/>
              </w:rPr>
              <w:t> </w:t>
            </w:r>
            <w:r w:rsidRPr="003D7914">
              <w:rPr>
                <w:lang w:val="de-DE"/>
              </w:rPr>
              <w:t>bedeutet der Ausdruck „Gesellschaft” juristische Per</w:t>
            </w:r>
            <w:r w:rsidRPr="003D7914">
              <w:rPr>
                <w:lang w:val="de-DE"/>
              </w:rPr>
              <w:softHyphen/>
              <w:t>sonen oder Rechtsträger, die für die Besteuerung wie juristische Personen behandelt werden;</w:t>
            </w:r>
          </w:p>
        </w:tc>
      </w:tr>
      <w:tr w:rsidR="008E0CEA" w:rsidRPr="0035629B" w14:paraId="7DDD08DF" w14:textId="77777777" w:rsidTr="00BC2FEE">
        <w:tc>
          <w:tcPr>
            <w:tcW w:w="2500" w:type="pct"/>
            <w:shd w:val="clear" w:color="auto" w:fill="auto"/>
            <w:tcMar>
              <w:right w:w="0" w:type="dxa"/>
            </w:tcMar>
          </w:tcPr>
          <w:p w14:paraId="6EE0C428" w14:textId="3C504113" w:rsidR="008E0CEA" w:rsidRPr="00DF40F9" w:rsidRDefault="003A5A9E" w:rsidP="00BC2FEE">
            <w:pPr>
              <w:pStyle w:val="Brdtextmedindrag"/>
            </w:pPr>
            <w:r w:rsidRPr="00DF40F9">
              <w:t>f)</w:t>
            </w:r>
            <w:r w:rsidR="00DE521F">
              <w:t> </w:t>
            </w:r>
            <w:r w:rsidRPr="00DF40F9">
              <w:t>”företag i en avtalsslutande stat” och ”företag i den andra avtalsslutande staten” åsyftar före</w:t>
            </w:r>
            <w:r>
              <w:softHyphen/>
            </w:r>
            <w:r w:rsidRPr="00DF40F9">
              <w:t>tag som bedrivs av person med hemvist i en avtalsslutande stat, respektive företag som bedrivs av person med hemvist i den andra avtalsslutande staten,</w:t>
            </w:r>
          </w:p>
        </w:tc>
        <w:tc>
          <w:tcPr>
            <w:tcW w:w="2500" w:type="pct"/>
          </w:tcPr>
          <w:p w14:paraId="3FD23236" w14:textId="5BFDB08A" w:rsidR="008E0CEA" w:rsidRPr="003D7914" w:rsidRDefault="003A5A9E" w:rsidP="00BC2FEE">
            <w:pPr>
              <w:pStyle w:val="Brdtextmedindrag"/>
              <w:rPr>
                <w:lang w:val="de-DE"/>
              </w:rPr>
            </w:pPr>
            <w:r w:rsidRPr="003D7914">
              <w:rPr>
                <w:lang w:val="de-DE"/>
              </w:rPr>
              <w:t>f)</w:t>
            </w:r>
            <w:r w:rsidR="00DE521F">
              <w:rPr>
                <w:lang w:val="de-DE"/>
              </w:rPr>
              <w:t> </w:t>
            </w:r>
            <w:r w:rsidRPr="003D7914">
              <w:rPr>
                <w:lang w:val="de-DE"/>
              </w:rPr>
              <w:t>bedeuten die Ausdrücke</w:t>
            </w:r>
            <w:r>
              <w:rPr>
                <w:lang w:val="de-DE"/>
              </w:rPr>
              <w:t xml:space="preserve"> </w:t>
            </w:r>
            <w:r w:rsidRPr="003D7914">
              <w:rPr>
                <w:lang w:val="de-DE"/>
              </w:rPr>
              <w:t>„Unter</w:t>
            </w:r>
            <w:r>
              <w:rPr>
                <w:lang w:val="de-DE"/>
              </w:rPr>
              <w:t>n</w:t>
            </w:r>
            <w:r w:rsidRPr="003D7914">
              <w:rPr>
                <w:lang w:val="de-DE"/>
              </w:rPr>
              <w:t>ehmen eines Vertrags</w:t>
            </w:r>
            <w:r w:rsidRPr="003D7914">
              <w:rPr>
                <w:lang w:val="de-DE"/>
              </w:rPr>
              <w:softHyphen/>
              <w:t>staats” und „Unternehmen des an</w:t>
            </w:r>
            <w:r w:rsidR="00EB1E28">
              <w:rPr>
                <w:lang w:val="de-DE"/>
              </w:rPr>
              <w:softHyphen/>
            </w:r>
            <w:r w:rsidRPr="003D7914">
              <w:rPr>
                <w:lang w:val="de-DE"/>
              </w:rPr>
              <w:t>deren Vertragsstaats”, je nach</w:t>
            </w:r>
            <w:r w:rsidRPr="003D7914">
              <w:rPr>
                <w:lang w:val="de-DE"/>
              </w:rPr>
              <w:softHyphen/>
              <w:t>dem, ein Unternehmen, das von einer in einem Vertragsstaat an</w:t>
            </w:r>
            <w:r w:rsidR="00EB1E28">
              <w:rPr>
                <w:lang w:val="de-DE"/>
              </w:rPr>
              <w:softHyphen/>
            </w:r>
            <w:r w:rsidRPr="003D7914">
              <w:rPr>
                <w:lang w:val="de-DE"/>
              </w:rPr>
              <w:t xml:space="preserve">sässigen Person betrieben wird, oder ein </w:t>
            </w:r>
            <w:proofErr w:type="gramStart"/>
            <w:r w:rsidRPr="003D7914">
              <w:rPr>
                <w:lang w:val="de-DE"/>
              </w:rPr>
              <w:t>Unternehmen</w:t>
            </w:r>
            <w:proofErr w:type="gramEnd"/>
            <w:r w:rsidRPr="003D7914">
              <w:rPr>
                <w:lang w:val="de-DE"/>
              </w:rPr>
              <w:t xml:space="preserve"> das von einer in dem anderen Vertrags</w:t>
            </w:r>
            <w:r w:rsidRPr="003D7914">
              <w:rPr>
                <w:lang w:val="de-DE"/>
              </w:rPr>
              <w:softHyphen/>
              <w:t>staat ansässigen Person betrieben wird;</w:t>
            </w:r>
          </w:p>
        </w:tc>
      </w:tr>
      <w:tr w:rsidR="008E0CEA" w:rsidRPr="0035629B" w14:paraId="74793A56" w14:textId="77777777" w:rsidTr="00BC2FEE">
        <w:tc>
          <w:tcPr>
            <w:tcW w:w="2500" w:type="pct"/>
            <w:shd w:val="clear" w:color="auto" w:fill="auto"/>
            <w:tcMar>
              <w:right w:w="0" w:type="dxa"/>
            </w:tcMar>
          </w:tcPr>
          <w:p w14:paraId="23AA4940" w14:textId="7A5CBE1D" w:rsidR="008E0CEA" w:rsidRPr="00DF40F9" w:rsidRDefault="003A5A9E" w:rsidP="00BC2FEE">
            <w:pPr>
              <w:pStyle w:val="Brdtextmedindrag"/>
            </w:pPr>
            <w:r w:rsidRPr="00DF40F9">
              <w:t>g)</w:t>
            </w:r>
            <w:r w:rsidR="00DE521F">
              <w:t> </w:t>
            </w:r>
            <w:r w:rsidRPr="00DF40F9">
              <w:t>”internationell trafik” omfattar varje transport med skepp eller luftfartyg som används av företag i en avtalsslutande stat, utom då skeppet eller luftfartyget används uteslutande mellan platser i den andra avtalsslutande staten,</w:t>
            </w:r>
          </w:p>
        </w:tc>
        <w:tc>
          <w:tcPr>
            <w:tcW w:w="2500" w:type="pct"/>
          </w:tcPr>
          <w:p w14:paraId="56C8E800" w14:textId="15AED43E" w:rsidR="008E0CEA" w:rsidRPr="003D7914" w:rsidRDefault="003A5A9E" w:rsidP="00BC2FEE">
            <w:pPr>
              <w:pStyle w:val="Brdtextmedindrag"/>
              <w:rPr>
                <w:lang w:val="de-DE"/>
              </w:rPr>
            </w:pPr>
            <w:r w:rsidRPr="003D7914">
              <w:rPr>
                <w:lang w:val="de-DE"/>
              </w:rPr>
              <w:t>g)</w:t>
            </w:r>
            <w:r w:rsidR="00DE521F">
              <w:rPr>
                <w:lang w:val="de-DE"/>
              </w:rPr>
              <w:t> </w:t>
            </w:r>
            <w:proofErr w:type="spellStart"/>
            <w:r w:rsidRPr="003D7914">
              <w:rPr>
                <w:lang w:val="de-DE"/>
              </w:rPr>
              <w:t>umfaßt</w:t>
            </w:r>
            <w:proofErr w:type="spellEnd"/>
            <w:r w:rsidRPr="003D7914">
              <w:rPr>
                <w:lang w:val="de-DE"/>
              </w:rPr>
              <w:t xml:space="preserve"> der Ausdruck „inter</w:t>
            </w:r>
            <w:r w:rsidR="009012C6">
              <w:rPr>
                <w:lang w:val="de-DE"/>
              </w:rPr>
              <w:softHyphen/>
            </w:r>
            <w:r w:rsidRPr="003D7914">
              <w:rPr>
                <w:lang w:val="de-DE"/>
              </w:rPr>
              <w:t>nationaler Verkehr” jede Beför</w:t>
            </w:r>
            <w:r w:rsidR="009012C6">
              <w:rPr>
                <w:lang w:val="de-DE"/>
              </w:rPr>
              <w:softHyphen/>
            </w:r>
            <w:r w:rsidRPr="003D7914">
              <w:rPr>
                <w:lang w:val="de-DE"/>
              </w:rPr>
              <w:t>derung mit einem Seeschiff oder Luftfahrzeug, das von einem Un</w:t>
            </w:r>
            <w:r w:rsidR="00EB1E28">
              <w:rPr>
                <w:lang w:val="de-DE"/>
              </w:rPr>
              <w:softHyphen/>
            </w:r>
            <w:r w:rsidRPr="003D7914">
              <w:rPr>
                <w:lang w:val="de-DE"/>
              </w:rPr>
              <w:t>ternehmen eines Vertragsstaats betrieben wird, es sei denn, das Seeschiff oder Luftfahrzeug wird ausschließlich zwischen Orten im anderen Vertragsstaat betrieben;</w:t>
            </w:r>
          </w:p>
        </w:tc>
      </w:tr>
      <w:tr w:rsidR="008E0CEA" w:rsidRPr="0035629B" w14:paraId="6DAD2EF9" w14:textId="77777777" w:rsidTr="00BC2FEE">
        <w:tc>
          <w:tcPr>
            <w:tcW w:w="2500" w:type="pct"/>
            <w:shd w:val="clear" w:color="auto" w:fill="auto"/>
            <w:tcMar>
              <w:right w:w="0" w:type="dxa"/>
            </w:tcMar>
          </w:tcPr>
          <w:p w14:paraId="69BFFC7C" w14:textId="1BB93724" w:rsidR="008E0CEA" w:rsidRPr="00DF40F9" w:rsidRDefault="003A5A9E" w:rsidP="00BC2FEE">
            <w:pPr>
              <w:pStyle w:val="Brdtextmedindrag"/>
            </w:pPr>
            <w:r w:rsidRPr="00DF40F9">
              <w:t>h)</w:t>
            </w:r>
            <w:r w:rsidR="00DE521F">
              <w:t> </w:t>
            </w:r>
            <w:r w:rsidRPr="00DF40F9">
              <w:t>”fast egendom” har den betydelse som uttrycket har enligt lagstiftningen i den avtalsslutande stat där egendomen är belägen. Uttrycket inbegriper dock alltid tillbehör till fast egendom, levande och döda inventarier i lantbruk och skogsbruk, byggnader, rättigheter på vilka bestämmelserna i privat</w:t>
            </w:r>
            <w:r>
              <w:softHyphen/>
            </w:r>
            <w:r w:rsidRPr="00DF40F9">
              <w:t>rätten om fast egendom tillämpas, nyttjanderätt till fast egendom samt rätt till föränderliga eller fasta ersättningar för nyttjandet av eller rätten att nyttja mineralförekomst, källa eller annan naturtillgång. Skepp och luftfartyg anses inte vara fast egendom.</w:t>
            </w:r>
          </w:p>
        </w:tc>
        <w:tc>
          <w:tcPr>
            <w:tcW w:w="2500" w:type="pct"/>
          </w:tcPr>
          <w:p w14:paraId="05461C02" w14:textId="6B0BACFC" w:rsidR="008E0CEA" w:rsidRPr="003D7914" w:rsidRDefault="003A5A9E" w:rsidP="00BC2FEE">
            <w:pPr>
              <w:pStyle w:val="Brdtextmedindrag"/>
              <w:rPr>
                <w:lang w:val="de-DE"/>
              </w:rPr>
            </w:pPr>
            <w:r w:rsidRPr="003D7914">
              <w:rPr>
                <w:lang w:val="de-DE"/>
              </w:rPr>
              <w:t>h)</w:t>
            </w:r>
            <w:r w:rsidR="00DE521F">
              <w:rPr>
                <w:lang w:val="de-DE"/>
              </w:rPr>
              <w:t> </w:t>
            </w:r>
            <w:r w:rsidRPr="003D7914">
              <w:rPr>
                <w:lang w:val="de-DE"/>
              </w:rPr>
              <w:t>hat der Ausdruck „unbeweg</w:t>
            </w:r>
            <w:r>
              <w:rPr>
                <w:lang w:val="de-DE"/>
              </w:rPr>
              <w:softHyphen/>
            </w:r>
            <w:r w:rsidRPr="003D7914">
              <w:rPr>
                <w:lang w:val="de-DE"/>
              </w:rPr>
              <w:t>liches Vermögen” die Bedeutung, die ihm nach dem Recht des Vertragsstaats zukommt, in dem das Vermögen liegt. Der Aus</w:t>
            </w:r>
            <w:r>
              <w:rPr>
                <w:lang w:val="de-DE"/>
              </w:rPr>
              <w:softHyphen/>
            </w:r>
            <w:r w:rsidRPr="003D7914">
              <w:rPr>
                <w:lang w:val="de-DE"/>
              </w:rPr>
              <w:t xml:space="preserve">druck </w:t>
            </w:r>
            <w:proofErr w:type="spellStart"/>
            <w:r w:rsidRPr="003D7914">
              <w:rPr>
                <w:lang w:val="de-DE"/>
              </w:rPr>
              <w:t>umfaßt</w:t>
            </w:r>
            <w:proofErr w:type="spellEnd"/>
            <w:r w:rsidRPr="003D7914">
              <w:rPr>
                <w:lang w:val="de-DE"/>
              </w:rPr>
              <w:t xml:space="preserve"> in jedem Fall das Zubehör zum unbeweglichen Vermögen, das lebende und tote Inventar land- und forstwirt</w:t>
            </w:r>
            <w:r>
              <w:rPr>
                <w:lang w:val="de-DE"/>
              </w:rPr>
              <w:softHyphen/>
            </w:r>
            <w:r w:rsidRPr="003D7914">
              <w:rPr>
                <w:lang w:val="de-DE"/>
              </w:rPr>
              <w:t>schaftlicher Betriebe, Gebäude, die Rechte, für die die Vor</w:t>
            </w:r>
            <w:r>
              <w:rPr>
                <w:lang w:val="de-DE"/>
              </w:rPr>
              <w:softHyphen/>
            </w:r>
            <w:r w:rsidRPr="003D7914">
              <w:rPr>
                <w:lang w:val="de-DE"/>
              </w:rPr>
              <w:t>schriften des Privatrechts über Grundstücke gelten, Nutzungs</w:t>
            </w:r>
            <w:r>
              <w:rPr>
                <w:lang w:val="de-DE"/>
              </w:rPr>
              <w:softHyphen/>
            </w:r>
            <w:r w:rsidRPr="003D7914">
              <w:rPr>
                <w:lang w:val="de-DE"/>
              </w:rPr>
              <w:t>rechte an unbeweglichem Vermö</w:t>
            </w:r>
            <w:r>
              <w:rPr>
                <w:lang w:val="de-DE"/>
              </w:rPr>
              <w:softHyphen/>
            </w:r>
            <w:r w:rsidRPr="003D7914">
              <w:rPr>
                <w:lang w:val="de-DE"/>
              </w:rPr>
              <w:t>gen sowie Rechte auf veränder</w:t>
            </w:r>
            <w:r>
              <w:rPr>
                <w:lang w:val="de-DE"/>
              </w:rPr>
              <w:softHyphen/>
            </w:r>
            <w:r w:rsidRPr="003D7914">
              <w:rPr>
                <w:lang w:val="de-DE"/>
              </w:rPr>
              <w:t>liche oder feste Vergütungen für die Ausbeutung oder das Recht auf Ausbeutung von Mineralvor</w:t>
            </w:r>
            <w:r>
              <w:rPr>
                <w:lang w:val="de-DE"/>
              </w:rPr>
              <w:softHyphen/>
            </w:r>
            <w:r w:rsidRPr="003D7914">
              <w:rPr>
                <w:lang w:val="de-DE"/>
              </w:rPr>
              <w:lastRenderedPageBreak/>
              <w:t>kommen, Quellen und anderen Bodenschätzen; Schiffe und Luft</w:t>
            </w:r>
            <w:r>
              <w:rPr>
                <w:lang w:val="de-DE"/>
              </w:rPr>
              <w:softHyphen/>
            </w:r>
            <w:r w:rsidRPr="003D7914">
              <w:rPr>
                <w:lang w:val="de-DE"/>
              </w:rPr>
              <w:t>fahrzeuge gelten nicht als unbe</w:t>
            </w:r>
            <w:r>
              <w:rPr>
                <w:lang w:val="de-DE"/>
              </w:rPr>
              <w:softHyphen/>
            </w:r>
            <w:r w:rsidRPr="003D7914">
              <w:rPr>
                <w:lang w:val="de-DE"/>
              </w:rPr>
              <w:t>wegliches Vermögen;</w:t>
            </w:r>
          </w:p>
        </w:tc>
      </w:tr>
      <w:tr w:rsidR="008E0CEA" w:rsidRPr="0035629B" w14:paraId="1DFE2FFE" w14:textId="77777777" w:rsidTr="00BC2FEE">
        <w:tc>
          <w:tcPr>
            <w:tcW w:w="2500" w:type="pct"/>
            <w:shd w:val="clear" w:color="auto" w:fill="auto"/>
            <w:tcMar>
              <w:right w:w="0" w:type="dxa"/>
            </w:tcMar>
          </w:tcPr>
          <w:p w14:paraId="27EFF3C7" w14:textId="6CEDF553" w:rsidR="008E0CEA" w:rsidRPr="00C67C81" w:rsidRDefault="003A5A9E" w:rsidP="00BC2FEE">
            <w:pPr>
              <w:pStyle w:val="Brdtextmedindrag"/>
            </w:pPr>
            <w:r w:rsidRPr="00C67C81">
              <w:lastRenderedPageBreak/>
              <w:t>i)</w:t>
            </w:r>
            <w:r w:rsidRPr="00C67C81">
              <w:rPr>
                <w:rStyle w:val="Fotnotsreferens"/>
              </w:rPr>
              <w:footnoteReference w:id="9"/>
            </w:r>
            <w:r w:rsidR="00DE521F">
              <w:t> </w:t>
            </w:r>
            <w:r w:rsidRPr="00C67C81">
              <w:t>”medborgare” åsyftar</w:t>
            </w:r>
          </w:p>
        </w:tc>
        <w:tc>
          <w:tcPr>
            <w:tcW w:w="2500" w:type="pct"/>
          </w:tcPr>
          <w:p w14:paraId="3B67F3BB" w14:textId="159A9D23" w:rsidR="008E0CEA" w:rsidRPr="00B7429C" w:rsidRDefault="003A5A9E" w:rsidP="00BC2FEE">
            <w:pPr>
              <w:pStyle w:val="Brdtextmedindrag"/>
              <w:rPr>
                <w:lang w:val="de-DE"/>
              </w:rPr>
            </w:pPr>
            <w:r w:rsidRPr="00B7429C">
              <w:rPr>
                <w:lang w:val="de-DE"/>
              </w:rPr>
              <w:t>i)</w:t>
            </w:r>
            <w:r w:rsidRPr="00B7429C">
              <w:rPr>
                <w:rStyle w:val="Fotnotsreferens"/>
                <w:lang w:val="de-DE"/>
              </w:rPr>
              <w:footnoteReference w:id="10"/>
            </w:r>
            <w:r w:rsidR="00DE521F">
              <w:rPr>
                <w:lang w:val="de-DE"/>
              </w:rPr>
              <w:t> </w:t>
            </w:r>
            <w:r w:rsidRPr="00B7429C">
              <w:rPr>
                <w:lang w:val="de-DE"/>
              </w:rPr>
              <w:t xml:space="preserve">bedeutet der Ausdruck ‚Staatsangehöriger‘ </w:t>
            </w:r>
          </w:p>
        </w:tc>
      </w:tr>
      <w:tr w:rsidR="008E0CEA" w:rsidRPr="0035629B" w14:paraId="4D4B3668" w14:textId="77777777" w:rsidTr="00BC2FEE">
        <w:tc>
          <w:tcPr>
            <w:tcW w:w="2500" w:type="pct"/>
            <w:shd w:val="clear" w:color="auto" w:fill="auto"/>
            <w:tcMar>
              <w:right w:w="0" w:type="dxa"/>
            </w:tcMar>
          </w:tcPr>
          <w:p w14:paraId="3B83DBB2" w14:textId="243B5902" w:rsidR="008E0CEA" w:rsidRPr="00C67C81" w:rsidRDefault="003A5A9E" w:rsidP="00BC2FEE">
            <w:pPr>
              <w:pStyle w:val="Brdtextmedindrag"/>
            </w:pPr>
            <w:r w:rsidRPr="00C67C81">
              <w:t>1)</w:t>
            </w:r>
            <w:r w:rsidR="00DE521F">
              <w:t> </w:t>
            </w:r>
            <w:r w:rsidRPr="00C67C81">
              <w:t>i fråga om Förbunds</w:t>
            </w:r>
            <w:r w:rsidR="00DE521F">
              <w:softHyphen/>
            </w:r>
            <w:r w:rsidRPr="00C67C81">
              <w:t>republiken Tyskland, alla tyskar i den betydelse detta uttryck har i Förbundsrepubliken Tysklands grundlag och alla juridiska personer, handelsbolag eller andra personsammanslutningar som bildats enligt den lagstiftning som gäller i Förbundsrepubliken Tyskland,</w:t>
            </w:r>
          </w:p>
        </w:tc>
        <w:tc>
          <w:tcPr>
            <w:tcW w:w="2500" w:type="pct"/>
          </w:tcPr>
          <w:p w14:paraId="4C900CE3" w14:textId="42B04FF6" w:rsidR="008E0CEA" w:rsidRPr="00B7429C" w:rsidRDefault="003A5A9E" w:rsidP="00BC2FEE">
            <w:pPr>
              <w:pStyle w:val="Brdtextmedindrag"/>
              <w:rPr>
                <w:lang w:val="de-DE"/>
              </w:rPr>
            </w:pPr>
            <w:r w:rsidRPr="00B7429C">
              <w:rPr>
                <w:lang w:val="de-DE"/>
              </w:rPr>
              <w:t>1)</w:t>
            </w:r>
            <w:r w:rsidR="00DE521F">
              <w:rPr>
                <w:lang w:val="de-DE"/>
              </w:rPr>
              <w:t> </w:t>
            </w:r>
            <w:r w:rsidRPr="00B7429C">
              <w:rPr>
                <w:lang w:val="de-DE"/>
              </w:rPr>
              <w:t xml:space="preserve">in </w:t>
            </w:r>
            <w:proofErr w:type="spellStart"/>
            <w:proofErr w:type="gramStart"/>
            <w:r>
              <w:rPr>
                <w:lang w:val="de-DE"/>
              </w:rPr>
              <w:t>b</w:t>
            </w:r>
            <w:r w:rsidRPr="00B7429C">
              <w:rPr>
                <w:lang w:val="de-DE"/>
              </w:rPr>
              <w:t>ezug</w:t>
            </w:r>
            <w:proofErr w:type="spellEnd"/>
            <w:proofErr w:type="gramEnd"/>
            <w:r w:rsidRPr="00B7429C">
              <w:rPr>
                <w:lang w:val="de-DE"/>
              </w:rPr>
              <w:t xml:space="preserve"> auf die Bundes</w:t>
            </w:r>
            <w:r w:rsidRPr="00B7429C">
              <w:rPr>
                <w:lang w:val="de-DE"/>
              </w:rPr>
              <w:softHyphen/>
              <w:t>republik Deutschland alle Deut</w:t>
            </w:r>
            <w:r w:rsidRPr="00B7429C">
              <w:rPr>
                <w:lang w:val="de-DE"/>
              </w:rPr>
              <w:softHyphen/>
              <w:t>schen im Sinne des Grundge</w:t>
            </w:r>
            <w:r w:rsidRPr="00B7429C">
              <w:rPr>
                <w:lang w:val="de-DE"/>
              </w:rPr>
              <w:softHyphen/>
              <w:t>setzes für die Bundesrepublik Deutschland und alle juristischen Personen, Personengesellschaften und anderen Personenvereini</w:t>
            </w:r>
            <w:r w:rsidRPr="00B7429C">
              <w:rPr>
                <w:lang w:val="de-DE"/>
              </w:rPr>
              <w:softHyphen/>
              <w:t>gungen, die nach dem in der Bundesrepublik Deutschland gel</w:t>
            </w:r>
            <w:r w:rsidRPr="00B7429C">
              <w:rPr>
                <w:lang w:val="de-DE"/>
              </w:rPr>
              <w:softHyphen/>
              <w:t>tenden Recht errichtet worden sind;</w:t>
            </w:r>
          </w:p>
        </w:tc>
      </w:tr>
      <w:tr w:rsidR="008E0CEA" w:rsidRPr="0035629B" w14:paraId="28FC0495" w14:textId="77777777" w:rsidTr="00BC2FEE">
        <w:tc>
          <w:tcPr>
            <w:tcW w:w="2500" w:type="pct"/>
            <w:shd w:val="clear" w:color="auto" w:fill="auto"/>
            <w:tcMar>
              <w:right w:w="0" w:type="dxa"/>
            </w:tcMar>
          </w:tcPr>
          <w:p w14:paraId="59731ABB" w14:textId="45018A86" w:rsidR="008E0CEA" w:rsidRPr="00C67C81" w:rsidRDefault="003A5A9E" w:rsidP="00BC2FEE">
            <w:pPr>
              <w:pStyle w:val="Brdtextmedindrag"/>
            </w:pPr>
            <w:r w:rsidRPr="00C67C81">
              <w:t>2)</w:t>
            </w:r>
            <w:r w:rsidR="00DE521F">
              <w:t> </w:t>
            </w:r>
            <w:r w:rsidRPr="00C67C81">
              <w:t>i fråga om Sverige, alla fysiska personer som är svenska medborg</w:t>
            </w:r>
            <w:r w:rsidRPr="00C67C81">
              <w:softHyphen/>
              <w:t>are och alla juridiska personer, han</w:t>
            </w:r>
            <w:r w:rsidRPr="00C67C81">
              <w:softHyphen/>
              <w:t>delsbolag eller andra personsam</w:t>
            </w:r>
            <w:r w:rsidRPr="00C67C81">
              <w:softHyphen/>
              <w:t>manslutningar som bildats enligt den lagstiftning som gäller i Sverige,</w:t>
            </w:r>
          </w:p>
        </w:tc>
        <w:tc>
          <w:tcPr>
            <w:tcW w:w="2500" w:type="pct"/>
          </w:tcPr>
          <w:p w14:paraId="2FD567CE" w14:textId="3F5FBE1A" w:rsidR="008E0CEA" w:rsidRPr="00B7429C" w:rsidRDefault="003A5A9E" w:rsidP="00BC2FEE">
            <w:pPr>
              <w:pStyle w:val="Brdtextmedindrag"/>
              <w:rPr>
                <w:lang w:val="de-DE"/>
              </w:rPr>
            </w:pPr>
            <w:r w:rsidRPr="00B7429C">
              <w:rPr>
                <w:lang w:val="de-DE"/>
              </w:rPr>
              <w:t>2)</w:t>
            </w:r>
            <w:r w:rsidR="00DE521F">
              <w:rPr>
                <w:lang w:val="de-DE"/>
              </w:rPr>
              <w:t> </w:t>
            </w:r>
            <w:r w:rsidRPr="00B7429C">
              <w:rPr>
                <w:lang w:val="de-DE"/>
              </w:rPr>
              <w:t xml:space="preserve">in </w:t>
            </w:r>
            <w:proofErr w:type="spellStart"/>
            <w:proofErr w:type="gramStart"/>
            <w:r w:rsidRPr="00B7429C">
              <w:rPr>
                <w:lang w:val="de-DE"/>
              </w:rPr>
              <w:t>bezug</w:t>
            </w:r>
            <w:proofErr w:type="spellEnd"/>
            <w:proofErr w:type="gramEnd"/>
            <w:r w:rsidRPr="00B7429C">
              <w:rPr>
                <w:lang w:val="de-DE"/>
              </w:rPr>
              <w:t xml:space="preserve"> auf Schweden alle natürlichen Personen, die die schwedische Staatsangehörigkeit besitzen und alle juristischen Personen, Personengesellschaften und anderen Personenvereini</w:t>
            </w:r>
            <w:r w:rsidRPr="00B7429C">
              <w:rPr>
                <w:lang w:val="de-DE"/>
              </w:rPr>
              <w:softHyphen/>
              <w:t>gungen, die nach dem in Schwe</w:t>
            </w:r>
            <w:r w:rsidRPr="00B7429C">
              <w:rPr>
                <w:lang w:val="de-DE"/>
              </w:rPr>
              <w:softHyphen/>
              <w:t>den geltenden Recht errichtet worden sind;</w:t>
            </w:r>
          </w:p>
        </w:tc>
      </w:tr>
      <w:tr w:rsidR="008E0CEA" w:rsidRPr="0035629B" w14:paraId="49DA11D5" w14:textId="77777777" w:rsidTr="00BC2FEE">
        <w:tc>
          <w:tcPr>
            <w:tcW w:w="2500" w:type="pct"/>
            <w:shd w:val="clear" w:color="auto" w:fill="auto"/>
            <w:tcMar>
              <w:right w:w="0" w:type="dxa"/>
            </w:tcMar>
          </w:tcPr>
          <w:p w14:paraId="67488B30" w14:textId="4AD050ED" w:rsidR="008E0CEA" w:rsidRPr="00C67C81" w:rsidRDefault="003A5A9E" w:rsidP="00BC2FEE">
            <w:pPr>
              <w:pStyle w:val="Brdtextmedindrag"/>
            </w:pPr>
            <w:r w:rsidRPr="00C67C81">
              <w:t>j)</w:t>
            </w:r>
            <w:r w:rsidRPr="00C67C81">
              <w:rPr>
                <w:rStyle w:val="Fotnotsreferens"/>
              </w:rPr>
              <w:footnoteReference w:id="11"/>
            </w:r>
            <w:r w:rsidR="00DE521F">
              <w:t> </w:t>
            </w:r>
            <w:r w:rsidRPr="00C67C81">
              <w:t>”behörig myndighet” åsyftar</w:t>
            </w:r>
          </w:p>
        </w:tc>
        <w:tc>
          <w:tcPr>
            <w:tcW w:w="2500" w:type="pct"/>
          </w:tcPr>
          <w:p w14:paraId="6510A014" w14:textId="598F0350" w:rsidR="008E0CEA" w:rsidRPr="00B7429C" w:rsidRDefault="003A5A9E" w:rsidP="00BC2FEE">
            <w:pPr>
              <w:pStyle w:val="Brdtextmedindrag"/>
              <w:rPr>
                <w:lang w:val="de-DE"/>
              </w:rPr>
            </w:pPr>
            <w:r w:rsidRPr="00B7429C">
              <w:rPr>
                <w:lang w:val="de-DE"/>
              </w:rPr>
              <w:t>j)</w:t>
            </w:r>
            <w:r w:rsidR="00DE521F">
              <w:rPr>
                <w:lang w:val="de-DE"/>
              </w:rPr>
              <w:t> </w:t>
            </w:r>
            <w:r w:rsidRPr="00B7429C">
              <w:rPr>
                <w:lang w:val="de-DE"/>
              </w:rPr>
              <w:t>bedeutet der Ausdruck „zu</w:t>
            </w:r>
            <w:r w:rsidRPr="00B7429C">
              <w:rPr>
                <w:lang w:val="de-DE"/>
              </w:rPr>
              <w:softHyphen/>
              <w:t>ständige Behörde”</w:t>
            </w:r>
          </w:p>
        </w:tc>
      </w:tr>
      <w:tr w:rsidR="008E0CEA" w:rsidRPr="0035629B" w14:paraId="67AC940A" w14:textId="77777777" w:rsidTr="00BC2FEE">
        <w:tc>
          <w:tcPr>
            <w:tcW w:w="2500" w:type="pct"/>
            <w:shd w:val="clear" w:color="auto" w:fill="auto"/>
            <w:tcMar>
              <w:right w:w="0" w:type="dxa"/>
            </w:tcMar>
          </w:tcPr>
          <w:p w14:paraId="4DEAE7CD" w14:textId="76F39E19" w:rsidR="008E0CEA" w:rsidRPr="00C67C81" w:rsidRDefault="003A5A9E" w:rsidP="00BC2FEE">
            <w:pPr>
              <w:pStyle w:val="Brdtextmedindrag"/>
            </w:pPr>
            <w:r w:rsidRPr="00C67C81">
              <w:t>1)</w:t>
            </w:r>
            <w:r w:rsidR="00DE521F">
              <w:t> </w:t>
            </w:r>
            <w:r w:rsidRPr="00C67C81">
              <w:t>i Förbundsrepubliken Tysk</w:t>
            </w:r>
            <w:r w:rsidRPr="00C67C81">
              <w:softHyphen/>
              <w:t>land, den federala finansministern eller den myndighet till vilken denne har delegerat sina befogen</w:t>
            </w:r>
            <w:r w:rsidRPr="00C67C81">
              <w:softHyphen/>
              <w:t>heter,</w:t>
            </w:r>
          </w:p>
        </w:tc>
        <w:tc>
          <w:tcPr>
            <w:tcW w:w="2500" w:type="pct"/>
          </w:tcPr>
          <w:p w14:paraId="47CB91FE" w14:textId="79040352" w:rsidR="008E0CEA" w:rsidRPr="00B7429C" w:rsidRDefault="003A5A9E" w:rsidP="00BC2FEE">
            <w:pPr>
              <w:pStyle w:val="Brdtextmedindrag"/>
              <w:rPr>
                <w:lang w:val="de-DE"/>
              </w:rPr>
            </w:pPr>
            <w:r w:rsidRPr="00B7429C">
              <w:rPr>
                <w:lang w:val="de-DE"/>
              </w:rPr>
              <w:t>1)</w:t>
            </w:r>
            <w:r w:rsidR="00DE521F">
              <w:rPr>
                <w:lang w:val="de-DE"/>
              </w:rPr>
              <w:t> </w:t>
            </w:r>
            <w:r w:rsidRPr="00B7429C">
              <w:rPr>
                <w:lang w:val="de-DE"/>
              </w:rPr>
              <w:t>in der Bundesrepublik Deutschland den Bundesminister der Finanzen oder die Behörde, an die er seine Befugnisse delegiert hat;</w:t>
            </w:r>
          </w:p>
        </w:tc>
      </w:tr>
      <w:tr w:rsidR="008E0CEA" w:rsidRPr="0035629B" w14:paraId="1448FEDB" w14:textId="77777777" w:rsidTr="00BC2FEE">
        <w:tc>
          <w:tcPr>
            <w:tcW w:w="2500" w:type="pct"/>
            <w:shd w:val="clear" w:color="auto" w:fill="auto"/>
            <w:tcMar>
              <w:right w:w="0" w:type="dxa"/>
            </w:tcMar>
          </w:tcPr>
          <w:p w14:paraId="62B82A82" w14:textId="35A520AA" w:rsidR="008E0CEA" w:rsidRPr="00C67C81" w:rsidRDefault="003A5A9E" w:rsidP="00BC2FEE">
            <w:pPr>
              <w:pStyle w:val="Brdtextmedindrag"/>
            </w:pPr>
            <w:r w:rsidRPr="00C67C81">
              <w:t>2)</w:t>
            </w:r>
            <w:r w:rsidR="00DE521F">
              <w:t> </w:t>
            </w:r>
            <w:r w:rsidRPr="00C67C81">
              <w:t>i Sverige, finansministern, dennes befullmäktigade ombud eller den myndighet till vilken denne har delegerat sina befogen</w:t>
            </w:r>
            <w:r w:rsidRPr="00C67C81">
              <w:softHyphen/>
              <w:t>heter.</w:t>
            </w:r>
          </w:p>
        </w:tc>
        <w:tc>
          <w:tcPr>
            <w:tcW w:w="2500" w:type="pct"/>
          </w:tcPr>
          <w:p w14:paraId="4E43A620" w14:textId="249F25FF" w:rsidR="008E0CEA" w:rsidRPr="00B7429C" w:rsidRDefault="003A5A9E" w:rsidP="00BC2FEE">
            <w:pPr>
              <w:pStyle w:val="Brdtextmedindrag"/>
              <w:rPr>
                <w:lang w:val="de-DE"/>
              </w:rPr>
            </w:pPr>
            <w:r w:rsidRPr="00B7429C">
              <w:rPr>
                <w:lang w:val="de-DE"/>
              </w:rPr>
              <w:t>2)</w:t>
            </w:r>
            <w:r w:rsidR="00DE521F">
              <w:rPr>
                <w:lang w:val="de-DE"/>
              </w:rPr>
              <w:t> </w:t>
            </w:r>
            <w:r w:rsidRPr="00B7429C">
              <w:rPr>
                <w:lang w:val="de-DE"/>
              </w:rPr>
              <w:t>in Schweden den Finanz</w:t>
            </w:r>
            <w:r w:rsidRPr="00B7429C">
              <w:rPr>
                <w:lang w:val="de-DE"/>
              </w:rPr>
              <w:softHyphen/>
              <w:t>minister, seinen Bevollmächtig</w:t>
            </w:r>
            <w:r w:rsidRPr="00B7429C">
              <w:rPr>
                <w:lang w:val="de-DE"/>
              </w:rPr>
              <w:softHyphen/>
              <w:t>ten oder die Behörde, an die er seine Befugnisse delegiert hat.</w:t>
            </w:r>
          </w:p>
        </w:tc>
      </w:tr>
      <w:tr w:rsidR="008E0CEA" w:rsidRPr="0035629B" w14:paraId="6E3393BE" w14:textId="77777777" w:rsidTr="00BC2FEE">
        <w:tc>
          <w:tcPr>
            <w:tcW w:w="2500" w:type="pct"/>
            <w:shd w:val="clear" w:color="auto" w:fill="auto"/>
            <w:tcMar>
              <w:right w:w="0" w:type="dxa"/>
            </w:tcMar>
          </w:tcPr>
          <w:p w14:paraId="4F65DA3F" w14:textId="09865FFE" w:rsidR="008E0CEA" w:rsidRPr="00C67C81" w:rsidRDefault="003A5A9E" w:rsidP="00BC2FEE">
            <w:pPr>
              <w:pStyle w:val="Brdtextmedindrag"/>
            </w:pPr>
            <w:r w:rsidRPr="00C67C81">
              <w:t>2.</w:t>
            </w:r>
            <w:r w:rsidRPr="00C67C81">
              <w:rPr>
                <w:rStyle w:val="Fotnotsreferens"/>
              </w:rPr>
              <w:footnoteReference w:id="12"/>
            </w:r>
            <w:r w:rsidR="00DE521F">
              <w:t> </w:t>
            </w:r>
            <w:r w:rsidRPr="00C67C81">
              <w:t xml:space="preserve">Då en avtalsslutande stat tillämpar avtalet vid någon tidpunkt anses, såvida inte sammanhanget föranleder annat, varje uttryck som </w:t>
            </w:r>
            <w:r w:rsidRPr="00C67C81">
              <w:lastRenderedPageBreak/>
              <w:t>inte definierats i avtalet ha den betydelse som uttrycket har vid denna tidpunkt enligt den statens lagstiftning i fråga om sådana skatter på vilka avtalet tillämpas, och den betydelse som uttrycket har enligt tillämplig skattelagstiftning i denna stat äger företräde framför den betydelse uttrycket ges i annan lagstiftning i denna stat.</w:t>
            </w:r>
          </w:p>
        </w:tc>
        <w:tc>
          <w:tcPr>
            <w:tcW w:w="2500" w:type="pct"/>
          </w:tcPr>
          <w:p w14:paraId="11726FB1" w14:textId="7B59B9CD" w:rsidR="008E0CEA" w:rsidRPr="00B7429C" w:rsidRDefault="003A5A9E" w:rsidP="00BC2FEE">
            <w:pPr>
              <w:pStyle w:val="Brdtextmedindrag"/>
              <w:rPr>
                <w:lang w:val="de-DE"/>
              </w:rPr>
            </w:pPr>
            <w:r w:rsidRPr="00B7429C">
              <w:rPr>
                <w:lang w:val="de-DE"/>
              </w:rPr>
              <w:lastRenderedPageBreak/>
              <w:t>(2)</w:t>
            </w:r>
            <w:r w:rsidR="00DE521F">
              <w:rPr>
                <w:lang w:val="de-DE"/>
              </w:rPr>
              <w:t> </w:t>
            </w:r>
            <w:r w:rsidRPr="00B7429C">
              <w:rPr>
                <w:lang w:val="de-DE"/>
              </w:rPr>
              <w:t>Bei der Anwendung des Abkommens durch einen Ver</w:t>
            </w:r>
            <w:r w:rsidRPr="00B7429C">
              <w:rPr>
                <w:lang w:val="de-DE"/>
              </w:rPr>
              <w:softHyphen/>
              <w:t>tragsstaat hat, wenn der Zusam</w:t>
            </w:r>
            <w:r w:rsidRPr="00B7429C">
              <w:rPr>
                <w:lang w:val="de-DE"/>
              </w:rPr>
              <w:softHyphen/>
              <w:t xml:space="preserve">menhang nichts anderes erfordert, </w:t>
            </w:r>
            <w:r w:rsidRPr="00B7429C">
              <w:rPr>
                <w:lang w:val="de-DE"/>
              </w:rPr>
              <w:lastRenderedPageBreak/>
              <w:t>jeder im Abkommen nicht defini</w:t>
            </w:r>
            <w:r w:rsidRPr="00B7429C">
              <w:rPr>
                <w:lang w:val="de-DE"/>
              </w:rPr>
              <w:softHyphen/>
              <w:t>erte Ausdruck die Bedeutung, die ihm im Anwendungszeitraum nach dem Recht dieses Staates über die Steuern zukommt, für die das Abkommen gilt, wobei die Bedeutung nach dem in diesem Staat anzuwendenden Steuerrecht den Vorrang vor einer Bedeutung hat, die der Ausdruck nach an</w:t>
            </w:r>
            <w:r w:rsidR="00EB1E28">
              <w:rPr>
                <w:lang w:val="de-DE"/>
              </w:rPr>
              <w:softHyphen/>
            </w:r>
            <w:r w:rsidRPr="00B7429C">
              <w:rPr>
                <w:lang w:val="de-DE"/>
              </w:rPr>
              <w:t>derem Recht dieses Staates hat.</w:t>
            </w:r>
          </w:p>
        </w:tc>
      </w:tr>
      <w:tr w:rsidR="008E0CEA" w:rsidRPr="0035629B" w14:paraId="51EB7637" w14:textId="77777777" w:rsidTr="00BC2FEE">
        <w:tc>
          <w:tcPr>
            <w:tcW w:w="2500" w:type="pct"/>
            <w:shd w:val="clear" w:color="auto" w:fill="auto"/>
            <w:tcMar>
              <w:right w:w="0" w:type="dxa"/>
            </w:tcMar>
          </w:tcPr>
          <w:p w14:paraId="4BB7D3F0" w14:textId="77777777" w:rsidR="008E0CEA" w:rsidRPr="002D30E8" w:rsidRDefault="00E570B0" w:rsidP="00BC2FEE">
            <w:pPr>
              <w:pStyle w:val="Brdtextmedindrag"/>
              <w:rPr>
                <w:lang w:val="de-DE"/>
              </w:rPr>
            </w:pPr>
          </w:p>
        </w:tc>
        <w:tc>
          <w:tcPr>
            <w:tcW w:w="2500" w:type="pct"/>
          </w:tcPr>
          <w:p w14:paraId="664A7806" w14:textId="77777777" w:rsidR="008E0CEA" w:rsidRPr="003D7914" w:rsidRDefault="00E570B0" w:rsidP="00BC2FEE">
            <w:pPr>
              <w:pStyle w:val="Brdtextmedindrag"/>
              <w:rPr>
                <w:lang w:val="de-DE"/>
              </w:rPr>
            </w:pPr>
          </w:p>
        </w:tc>
      </w:tr>
      <w:tr w:rsidR="008E0CEA" w14:paraId="45CB1D6A" w14:textId="77777777" w:rsidTr="00BC2FEE">
        <w:tc>
          <w:tcPr>
            <w:tcW w:w="2500" w:type="pct"/>
            <w:shd w:val="clear" w:color="auto" w:fill="auto"/>
            <w:tcMar>
              <w:right w:w="0" w:type="dxa"/>
            </w:tcMar>
          </w:tcPr>
          <w:p w14:paraId="5122F55F" w14:textId="77777777" w:rsidR="008E0CEA" w:rsidRPr="00DF40F9" w:rsidRDefault="003A5A9E" w:rsidP="00BC2FEE">
            <w:pPr>
              <w:pStyle w:val="Brdtext"/>
            </w:pPr>
            <w:r w:rsidRPr="00DF40F9">
              <w:t>Artikel 4</w:t>
            </w:r>
          </w:p>
        </w:tc>
        <w:tc>
          <w:tcPr>
            <w:tcW w:w="2500" w:type="pct"/>
          </w:tcPr>
          <w:p w14:paraId="452C0BBD" w14:textId="77777777" w:rsidR="008E0CEA" w:rsidRPr="003D7914" w:rsidRDefault="003A5A9E" w:rsidP="00BC2FEE">
            <w:pPr>
              <w:pStyle w:val="Brdtext"/>
              <w:rPr>
                <w:lang w:val="de-DE"/>
              </w:rPr>
            </w:pPr>
            <w:r w:rsidRPr="003D7914">
              <w:rPr>
                <w:lang w:val="de-DE"/>
              </w:rPr>
              <w:t>Artikel 4</w:t>
            </w:r>
          </w:p>
        </w:tc>
      </w:tr>
      <w:tr w:rsidR="008E0CEA" w14:paraId="5B962EFB" w14:textId="77777777" w:rsidTr="00BC2FEE">
        <w:tc>
          <w:tcPr>
            <w:tcW w:w="2500" w:type="pct"/>
            <w:shd w:val="clear" w:color="auto" w:fill="auto"/>
            <w:tcMar>
              <w:right w:w="0" w:type="dxa"/>
            </w:tcMar>
          </w:tcPr>
          <w:p w14:paraId="1C34377D" w14:textId="77777777" w:rsidR="008E0CEA" w:rsidRPr="00DF40F9" w:rsidRDefault="00E570B0" w:rsidP="00BC2FEE">
            <w:pPr>
              <w:pStyle w:val="Brdtext"/>
              <w:rPr>
                <w:i/>
              </w:rPr>
            </w:pPr>
          </w:p>
        </w:tc>
        <w:tc>
          <w:tcPr>
            <w:tcW w:w="2500" w:type="pct"/>
          </w:tcPr>
          <w:p w14:paraId="1A4170EF" w14:textId="77777777" w:rsidR="008E0CEA" w:rsidRPr="003D7914" w:rsidRDefault="00E570B0" w:rsidP="00BC2FEE">
            <w:pPr>
              <w:pStyle w:val="Brdtext"/>
              <w:rPr>
                <w:i/>
                <w:lang w:val="de-DE"/>
              </w:rPr>
            </w:pPr>
          </w:p>
        </w:tc>
      </w:tr>
      <w:tr w:rsidR="008E0CEA" w14:paraId="46452AB5" w14:textId="77777777" w:rsidTr="00BC2FEE">
        <w:tc>
          <w:tcPr>
            <w:tcW w:w="2500" w:type="pct"/>
            <w:shd w:val="clear" w:color="auto" w:fill="auto"/>
            <w:tcMar>
              <w:right w:w="0" w:type="dxa"/>
            </w:tcMar>
          </w:tcPr>
          <w:p w14:paraId="2B9528D4" w14:textId="77777777" w:rsidR="008E0CEA" w:rsidRPr="00DF40F9" w:rsidRDefault="003A5A9E" w:rsidP="00BC2FEE">
            <w:pPr>
              <w:pStyle w:val="Brdtext"/>
              <w:rPr>
                <w:i/>
              </w:rPr>
            </w:pPr>
            <w:r w:rsidRPr="00DF40F9">
              <w:rPr>
                <w:i/>
              </w:rPr>
              <w:t>Hemvist</w:t>
            </w:r>
          </w:p>
        </w:tc>
        <w:tc>
          <w:tcPr>
            <w:tcW w:w="2500" w:type="pct"/>
          </w:tcPr>
          <w:p w14:paraId="144C1819" w14:textId="77777777" w:rsidR="008E0CEA" w:rsidRPr="003D7914" w:rsidRDefault="003A5A9E" w:rsidP="00BC2FEE">
            <w:pPr>
              <w:pStyle w:val="Brdtext"/>
              <w:rPr>
                <w:i/>
                <w:lang w:val="de-DE"/>
              </w:rPr>
            </w:pPr>
            <w:r w:rsidRPr="003D7914">
              <w:rPr>
                <w:i/>
                <w:lang w:val="de-DE"/>
              </w:rPr>
              <w:t>Ansässige Person</w:t>
            </w:r>
          </w:p>
        </w:tc>
      </w:tr>
      <w:tr w:rsidR="008E0CEA" w14:paraId="0D3C68CD" w14:textId="77777777" w:rsidTr="00BC2FEE">
        <w:tc>
          <w:tcPr>
            <w:tcW w:w="2500" w:type="pct"/>
            <w:shd w:val="clear" w:color="auto" w:fill="auto"/>
            <w:tcMar>
              <w:right w:w="0" w:type="dxa"/>
            </w:tcMar>
          </w:tcPr>
          <w:p w14:paraId="6684415C" w14:textId="77777777" w:rsidR="008E0CEA" w:rsidRPr="00DF40F9" w:rsidRDefault="00E570B0" w:rsidP="00BC2FEE">
            <w:pPr>
              <w:pStyle w:val="Brdtextmedindrag"/>
            </w:pPr>
          </w:p>
        </w:tc>
        <w:tc>
          <w:tcPr>
            <w:tcW w:w="2500" w:type="pct"/>
          </w:tcPr>
          <w:p w14:paraId="7ACC5DEE" w14:textId="77777777" w:rsidR="008E0CEA" w:rsidRPr="003D7914" w:rsidRDefault="00E570B0" w:rsidP="00BC2FEE">
            <w:pPr>
              <w:pStyle w:val="Brdtextmedindrag"/>
              <w:rPr>
                <w:lang w:val="de-DE"/>
              </w:rPr>
            </w:pPr>
          </w:p>
        </w:tc>
      </w:tr>
      <w:tr w:rsidR="008E0CEA" w:rsidRPr="0035629B" w14:paraId="1E29B44E" w14:textId="77777777" w:rsidTr="00BC2FEE">
        <w:tc>
          <w:tcPr>
            <w:tcW w:w="2500" w:type="pct"/>
            <w:shd w:val="clear" w:color="auto" w:fill="auto"/>
            <w:tcMar>
              <w:right w:w="0" w:type="dxa"/>
            </w:tcMar>
          </w:tcPr>
          <w:p w14:paraId="618D4554" w14:textId="108DBBAD" w:rsidR="008E0CEA" w:rsidRPr="00C67C81" w:rsidRDefault="003A5A9E" w:rsidP="00BC2FEE">
            <w:pPr>
              <w:pStyle w:val="Brdtextmedindrag"/>
            </w:pPr>
            <w:r w:rsidRPr="00C67C81">
              <w:t>1.</w:t>
            </w:r>
            <w:r w:rsidRPr="00C67C81">
              <w:rPr>
                <w:rStyle w:val="Fotnotsreferens"/>
              </w:rPr>
              <w:footnoteReference w:id="13"/>
            </w:r>
            <w:r w:rsidR="00DE521F">
              <w:t> </w:t>
            </w:r>
            <w:r w:rsidRPr="00C67C81">
              <w:t>Vid tillämpningen av detta avtal avser uttrycket ”person med hemvist i en avtalsslutande stat” person som enligt lagstiftningen i denna stat är skattskyldig där på grund av domicil, bosättning, plats för företagsledning eller annan liknande omständighet och inne</w:t>
            </w:r>
            <w:r w:rsidRPr="00C67C81">
              <w:softHyphen/>
              <w:t>fattar också denna stat, dess poli</w:t>
            </w:r>
            <w:r w:rsidRPr="00C67C81">
              <w:softHyphen/>
              <w:t>tiska underavdelningar eller lokala myndigheter. Detta uttryck inbe</w:t>
            </w:r>
            <w:r w:rsidRPr="00C67C81">
              <w:softHyphen/>
              <w:t>griper emellertid inte person som är skattskyldig i denna stat endast för inkomst från källa i denna stat eller för förmögenhet belägen där.</w:t>
            </w:r>
          </w:p>
        </w:tc>
        <w:tc>
          <w:tcPr>
            <w:tcW w:w="2500" w:type="pct"/>
          </w:tcPr>
          <w:p w14:paraId="03A9A4F3" w14:textId="75B1CFFF" w:rsidR="008E0CEA" w:rsidRPr="00B7429C" w:rsidRDefault="003A5A9E" w:rsidP="00BC2FEE">
            <w:pPr>
              <w:pStyle w:val="Brdtextmedindrag"/>
              <w:rPr>
                <w:lang w:val="de-DE"/>
              </w:rPr>
            </w:pPr>
            <w:r w:rsidRPr="00B7429C">
              <w:rPr>
                <w:lang w:val="de-DE"/>
              </w:rPr>
              <w:t>(1)</w:t>
            </w:r>
            <w:r w:rsidR="00DE521F">
              <w:rPr>
                <w:lang w:val="de-DE"/>
              </w:rPr>
              <w:t> </w:t>
            </w:r>
            <w:r w:rsidRPr="00B7429C">
              <w:rPr>
                <w:lang w:val="de-DE"/>
              </w:rPr>
              <w:t>Im Sinne dieses Abkom</w:t>
            </w:r>
            <w:r w:rsidRPr="00B7429C">
              <w:rPr>
                <w:lang w:val="de-DE"/>
              </w:rPr>
              <w:softHyphen/>
              <w:t>mens bedeutet der Ausdruck „in einem Vertragsstaat ansässige Person“ eine Person, die nach dem Recht dieses Staates dort auf</w:t>
            </w:r>
            <w:r w:rsidRPr="00B7429C">
              <w:rPr>
                <w:lang w:val="de-DE"/>
              </w:rPr>
              <w:softHyphen/>
              <w:t>grund ihres Wohnsitzes, ihres ständigen Aufenthalts, des Ortes ihrer Geschäftsleitung oder eines anderen ähnlichen Merkmals steuerpflichtig ist, und umfasst auch diesen Staat und jede seiner Gebietskörperschaften. Der Aus</w:t>
            </w:r>
            <w:r w:rsidRPr="00B7429C">
              <w:rPr>
                <w:lang w:val="de-DE"/>
              </w:rPr>
              <w:softHyphen/>
              <w:t>druck umfasst jedoch nicht eine Person, die in diesem Staat nur mit Einkünften aus Quellen in diesem Staat oder mit in diesem Staat gelegenem Vermögen steu</w:t>
            </w:r>
            <w:r w:rsidRPr="00B7429C">
              <w:rPr>
                <w:lang w:val="de-DE"/>
              </w:rPr>
              <w:softHyphen/>
              <w:t>erpflichtig ist.</w:t>
            </w:r>
          </w:p>
        </w:tc>
      </w:tr>
      <w:tr w:rsidR="008E0CEA" w:rsidRPr="0035629B" w14:paraId="7E122343" w14:textId="77777777" w:rsidTr="00BC2FEE">
        <w:tc>
          <w:tcPr>
            <w:tcW w:w="2500" w:type="pct"/>
            <w:shd w:val="clear" w:color="auto" w:fill="auto"/>
            <w:tcMar>
              <w:right w:w="0" w:type="dxa"/>
            </w:tcMar>
          </w:tcPr>
          <w:p w14:paraId="40F6C663" w14:textId="6F5FEC41" w:rsidR="008E0CEA" w:rsidRPr="00DF40F9" w:rsidRDefault="003A5A9E" w:rsidP="00BC2FEE">
            <w:pPr>
              <w:pStyle w:val="Brdtextmedindrag"/>
            </w:pPr>
            <w:r w:rsidRPr="00DF40F9">
              <w:t>2.</w:t>
            </w:r>
            <w:r w:rsidR="00DE521F">
              <w:t> </w:t>
            </w:r>
            <w:r w:rsidRPr="00DF40F9">
              <w:t>Då på grund av bestämmel</w:t>
            </w:r>
            <w:r>
              <w:softHyphen/>
            </w:r>
            <w:r w:rsidRPr="00DF40F9">
              <w:t>serna i punkt 1 fysisk person har hemvist i båda avtalsslutande stat</w:t>
            </w:r>
            <w:r w:rsidR="00EB1E28">
              <w:softHyphen/>
            </w:r>
            <w:r w:rsidRPr="00DF40F9">
              <w:t>erna, bestäms hans hemvist på följande sätt:</w:t>
            </w:r>
          </w:p>
        </w:tc>
        <w:tc>
          <w:tcPr>
            <w:tcW w:w="2500" w:type="pct"/>
          </w:tcPr>
          <w:p w14:paraId="5625AAB1" w14:textId="3663DA1F" w:rsidR="008E0CEA" w:rsidRPr="003D7914" w:rsidRDefault="003A5A9E" w:rsidP="00BC2FEE">
            <w:pPr>
              <w:pStyle w:val="Brdtextmedindrag"/>
              <w:rPr>
                <w:lang w:val="de-DE"/>
              </w:rPr>
            </w:pPr>
            <w:r w:rsidRPr="003D7914">
              <w:rPr>
                <w:lang w:val="de-DE"/>
              </w:rPr>
              <w:t>(2)</w:t>
            </w:r>
            <w:r w:rsidR="00DE521F">
              <w:rPr>
                <w:lang w:val="de-DE"/>
              </w:rPr>
              <w:t> </w:t>
            </w:r>
            <w:r w:rsidRPr="003D7914">
              <w:rPr>
                <w:lang w:val="de-DE"/>
              </w:rPr>
              <w:t>Ist nach Absatz 1 eine natür</w:t>
            </w:r>
            <w:r>
              <w:rPr>
                <w:lang w:val="de-DE"/>
              </w:rPr>
              <w:softHyphen/>
            </w:r>
            <w:r w:rsidRPr="003D7914">
              <w:rPr>
                <w:lang w:val="de-DE"/>
              </w:rPr>
              <w:t>liche Person in beiden Vertrags</w:t>
            </w:r>
            <w:r>
              <w:rPr>
                <w:lang w:val="de-DE"/>
              </w:rPr>
              <w:softHyphen/>
            </w:r>
            <w:r w:rsidRPr="003D7914">
              <w:rPr>
                <w:lang w:val="de-DE"/>
              </w:rPr>
              <w:t>staaten ansässig, so gilt folgen</w:t>
            </w:r>
            <w:r>
              <w:rPr>
                <w:lang w:val="de-DE"/>
              </w:rPr>
              <w:softHyphen/>
            </w:r>
            <w:r w:rsidRPr="003D7914">
              <w:rPr>
                <w:lang w:val="de-DE"/>
              </w:rPr>
              <w:t>des:</w:t>
            </w:r>
          </w:p>
        </w:tc>
      </w:tr>
      <w:tr w:rsidR="008E0CEA" w:rsidRPr="0035629B" w14:paraId="7C5B9936" w14:textId="77777777" w:rsidTr="00BC2FEE">
        <w:tc>
          <w:tcPr>
            <w:tcW w:w="2500" w:type="pct"/>
            <w:shd w:val="clear" w:color="auto" w:fill="auto"/>
            <w:tcMar>
              <w:right w:w="0" w:type="dxa"/>
            </w:tcMar>
          </w:tcPr>
          <w:p w14:paraId="18DFAED0" w14:textId="1EA064F2" w:rsidR="008E0CEA" w:rsidRPr="00DF40F9" w:rsidRDefault="003A5A9E" w:rsidP="00BC2FEE">
            <w:pPr>
              <w:pStyle w:val="Brdtextmedindrag"/>
            </w:pPr>
            <w:r w:rsidRPr="00DF40F9">
              <w:t>a)</w:t>
            </w:r>
            <w:r w:rsidR="00DE521F">
              <w:t> </w:t>
            </w:r>
            <w:r w:rsidRPr="00DF40F9">
              <w:t>Han anses ha hemvist i den stat där han har en bostad som stadig</w:t>
            </w:r>
            <w:r>
              <w:softHyphen/>
            </w:r>
            <w:r w:rsidRPr="00DF40F9">
              <w:t>varande står till hans förfogande; om han har en sådan bostad i båda staterna, anses han ha hemvist i den stat med vilken hans personliga och ekonomiska förbindelser är starkast (centrum för levnadsintressena),</w:t>
            </w:r>
          </w:p>
        </w:tc>
        <w:tc>
          <w:tcPr>
            <w:tcW w:w="2500" w:type="pct"/>
          </w:tcPr>
          <w:p w14:paraId="58422393" w14:textId="164F2DA0" w:rsidR="008E0CEA" w:rsidRPr="003D7914" w:rsidRDefault="003A5A9E" w:rsidP="00BC2FEE">
            <w:pPr>
              <w:pStyle w:val="Brdtextmedindrag"/>
              <w:rPr>
                <w:lang w:val="de-DE"/>
              </w:rPr>
            </w:pPr>
            <w:r w:rsidRPr="003D7914">
              <w:rPr>
                <w:lang w:val="de-DE"/>
              </w:rPr>
              <w:t>a)</w:t>
            </w:r>
            <w:r w:rsidR="00DE521F">
              <w:rPr>
                <w:lang w:val="de-DE"/>
              </w:rPr>
              <w:t> </w:t>
            </w:r>
            <w:r w:rsidRPr="003D7914">
              <w:rPr>
                <w:lang w:val="de-DE"/>
              </w:rPr>
              <w:t>Die Person gilt als in dem Staat ansässig, in dem sie über eine ständige Wohnstätte verfügt; verfügt sie in beiden Staaten über eine ständige Wohnstätte, so gilt sie als in dem Staat ansässig, zu dem sie die engeren persönlichen und wirtschaftlichen Beziehun</w:t>
            </w:r>
            <w:r>
              <w:rPr>
                <w:lang w:val="de-DE"/>
              </w:rPr>
              <w:softHyphen/>
            </w:r>
            <w:r w:rsidRPr="003D7914">
              <w:rPr>
                <w:lang w:val="de-DE"/>
              </w:rPr>
              <w:lastRenderedPageBreak/>
              <w:t>gen hat (Mittelpunkt der Lebens</w:t>
            </w:r>
            <w:r>
              <w:rPr>
                <w:lang w:val="de-DE"/>
              </w:rPr>
              <w:softHyphen/>
            </w:r>
            <w:r w:rsidRPr="003D7914">
              <w:rPr>
                <w:lang w:val="de-DE"/>
              </w:rPr>
              <w:t>interessen);</w:t>
            </w:r>
          </w:p>
        </w:tc>
      </w:tr>
      <w:tr w:rsidR="008E0CEA" w:rsidRPr="0035629B" w14:paraId="60E49751" w14:textId="77777777" w:rsidTr="00BC2FEE">
        <w:tc>
          <w:tcPr>
            <w:tcW w:w="2500" w:type="pct"/>
            <w:shd w:val="clear" w:color="auto" w:fill="auto"/>
            <w:tcMar>
              <w:right w:w="0" w:type="dxa"/>
            </w:tcMar>
          </w:tcPr>
          <w:p w14:paraId="6111B283" w14:textId="5677CE10" w:rsidR="008E0CEA" w:rsidRPr="00DF40F9" w:rsidRDefault="003A5A9E" w:rsidP="00BC2FEE">
            <w:pPr>
              <w:pStyle w:val="Brdtextmedindrag"/>
            </w:pPr>
            <w:r w:rsidRPr="00DF40F9">
              <w:lastRenderedPageBreak/>
              <w:t>b)</w:t>
            </w:r>
            <w:r w:rsidR="00DE521F">
              <w:t> </w:t>
            </w:r>
            <w:r w:rsidRPr="00DF40F9">
              <w:t>om det inte kan avgöras i vilken stat han har centrum för sina levnadsintressen eller om han inte i någondera staten har en bostad som stadigvarande står till hans för</w:t>
            </w:r>
            <w:r>
              <w:softHyphen/>
            </w:r>
            <w:r w:rsidRPr="00DF40F9">
              <w:t>fogande, anses han ha hemvist i den stat där han stadigvarande vistas,</w:t>
            </w:r>
          </w:p>
        </w:tc>
        <w:tc>
          <w:tcPr>
            <w:tcW w:w="2500" w:type="pct"/>
          </w:tcPr>
          <w:p w14:paraId="7EFA3C34" w14:textId="60959B11" w:rsidR="008E0CEA" w:rsidRPr="003D7914" w:rsidRDefault="003A5A9E" w:rsidP="00BC2FEE">
            <w:pPr>
              <w:pStyle w:val="Brdtextmedindrag"/>
              <w:rPr>
                <w:lang w:val="de-DE"/>
              </w:rPr>
            </w:pPr>
            <w:r w:rsidRPr="003D7914">
              <w:rPr>
                <w:lang w:val="de-DE"/>
              </w:rPr>
              <w:t>b)</w:t>
            </w:r>
            <w:r w:rsidR="00DE521F">
              <w:rPr>
                <w:lang w:val="de-DE"/>
              </w:rPr>
              <w:t> </w:t>
            </w:r>
            <w:r w:rsidRPr="003D7914">
              <w:rPr>
                <w:lang w:val="de-DE"/>
              </w:rPr>
              <w:t>kann nicht bestimmt werden, in welchem Staat die Person den Mittelpunkt ihrer Lebensinteres</w:t>
            </w:r>
            <w:r>
              <w:rPr>
                <w:lang w:val="de-DE"/>
              </w:rPr>
              <w:softHyphen/>
            </w:r>
            <w:r w:rsidRPr="003D7914">
              <w:rPr>
                <w:lang w:val="de-DE"/>
              </w:rPr>
              <w:t>sen hat, oder verfügt sie in keinem der Staaten über eine ständige Wohnstätte, so gilt sie als in dem Staat ansässig, in dem sie ihren gewöhnlichen Aufenthalt hat;</w:t>
            </w:r>
          </w:p>
        </w:tc>
      </w:tr>
      <w:tr w:rsidR="008E0CEA" w:rsidRPr="0035629B" w14:paraId="5FE8B375" w14:textId="77777777" w:rsidTr="00BC2FEE">
        <w:tc>
          <w:tcPr>
            <w:tcW w:w="2500" w:type="pct"/>
            <w:shd w:val="clear" w:color="auto" w:fill="auto"/>
            <w:tcMar>
              <w:right w:w="0" w:type="dxa"/>
            </w:tcMar>
          </w:tcPr>
          <w:p w14:paraId="3C8DE527" w14:textId="2683AA22" w:rsidR="008E0CEA" w:rsidRPr="00DF40F9" w:rsidRDefault="003A5A9E" w:rsidP="00BC2FEE">
            <w:pPr>
              <w:pStyle w:val="Brdtextmedindrag"/>
            </w:pPr>
            <w:r w:rsidRPr="00DF40F9">
              <w:t>c)</w:t>
            </w:r>
            <w:r w:rsidR="00DE521F">
              <w:t> </w:t>
            </w:r>
            <w:r w:rsidRPr="00DF40F9">
              <w:t>om han stadigvarande vistas i båda staterna eller om han inte vistas stadigvarande i någon av dem, anses han ha hemvist i den stat där han är medborgare,</w:t>
            </w:r>
          </w:p>
        </w:tc>
        <w:tc>
          <w:tcPr>
            <w:tcW w:w="2500" w:type="pct"/>
          </w:tcPr>
          <w:p w14:paraId="2A9CE422" w14:textId="0C5EBAA8" w:rsidR="008E0CEA" w:rsidRPr="003D7914" w:rsidRDefault="003A5A9E" w:rsidP="00BC2FEE">
            <w:pPr>
              <w:pStyle w:val="Brdtextmedindrag"/>
              <w:rPr>
                <w:lang w:val="de-DE"/>
              </w:rPr>
            </w:pPr>
            <w:r w:rsidRPr="003D7914">
              <w:rPr>
                <w:lang w:val="de-DE"/>
              </w:rPr>
              <w:t>c)</w:t>
            </w:r>
            <w:r w:rsidR="00DE521F">
              <w:rPr>
                <w:lang w:val="de-DE"/>
              </w:rPr>
              <w:t> </w:t>
            </w:r>
            <w:r w:rsidRPr="003D7914">
              <w:rPr>
                <w:lang w:val="de-DE"/>
              </w:rPr>
              <w:t>hat die Person ihren gewöhn</w:t>
            </w:r>
            <w:r>
              <w:rPr>
                <w:lang w:val="de-DE"/>
              </w:rPr>
              <w:softHyphen/>
            </w:r>
            <w:r w:rsidRPr="003D7914">
              <w:rPr>
                <w:lang w:val="de-DE"/>
              </w:rPr>
              <w:t>lichen Aufenthalt in beiden Staa</w:t>
            </w:r>
            <w:r w:rsidR="00771306">
              <w:rPr>
                <w:lang w:val="de-DE"/>
              </w:rPr>
              <w:softHyphen/>
            </w:r>
            <w:r w:rsidRPr="003D7914">
              <w:rPr>
                <w:lang w:val="de-DE"/>
              </w:rPr>
              <w:t>ten oder in keinem der Staaten, so gilt sie als in dem Staat ansässig, dessen Staatsangehöriger sie ist;</w:t>
            </w:r>
          </w:p>
        </w:tc>
      </w:tr>
      <w:tr w:rsidR="008E0CEA" w:rsidRPr="0035629B" w14:paraId="7E6C0FF0" w14:textId="77777777" w:rsidTr="00BC2FEE">
        <w:tc>
          <w:tcPr>
            <w:tcW w:w="2500" w:type="pct"/>
            <w:shd w:val="clear" w:color="auto" w:fill="auto"/>
            <w:tcMar>
              <w:right w:w="0" w:type="dxa"/>
            </w:tcMar>
          </w:tcPr>
          <w:p w14:paraId="7D3977CD" w14:textId="4CAEF6AD" w:rsidR="008E0CEA" w:rsidRPr="00DF40F9" w:rsidRDefault="003A5A9E" w:rsidP="00BC2FEE">
            <w:pPr>
              <w:pStyle w:val="Brdtextmedindrag"/>
            </w:pPr>
            <w:r w:rsidRPr="00DF40F9">
              <w:t>d)</w:t>
            </w:r>
            <w:r w:rsidR="00DE521F">
              <w:t> </w:t>
            </w:r>
            <w:r w:rsidRPr="00DF40F9">
              <w:t>om han är medborgare i båda staterna eller om han inte är med</w:t>
            </w:r>
            <w:r>
              <w:softHyphen/>
            </w:r>
            <w:r w:rsidRPr="00DF40F9">
              <w:t>borgare i någon av dem, avgör de behöriga myndigheterna i de av</w:t>
            </w:r>
            <w:r>
              <w:softHyphen/>
            </w:r>
            <w:r w:rsidRPr="00DF40F9">
              <w:t>talsslutande staterna frågan genom ömsesidig överenskommelse.</w:t>
            </w:r>
          </w:p>
        </w:tc>
        <w:tc>
          <w:tcPr>
            <w:tcW w:w="2500" w:type="pct"/>
          </w:tcPr>
          <w:p w14:paraId="20B5EDAF" w14:textId="740976C2" w:rsidR="008E0CEA" w:rsidRPr="003D7914" w:rsidRDefault="003A5A9E" w:rsidP="00BC2FEE">
            <w:pPr>
              <w:pStyle w:val="Brdtextmedindrag"/>
              <w:rPr>
                <w:lang w:val="de-DE"/>
              </w:rPr>
            </w:pPr>
            <w:r w:rsidRPr="003D7914">
              <w:rPr>
                <w:lang w:val="de-DE"/>
              </w:rPr>
              <w:t>d)</w:t>
            </w:r>
            <w:r w:rsidR="005270B3">
              <w:rPr>
                <w:lang w:val="de-DE"/>
              </w:rPr>
              <w:t> </w:t>
            </w:r>
            <w:r w:rsidRPr="003D7914">
              <w:rPr>
                <w:lang w:val="de-DE"/>
              </w:rPr>
              <w:t>ist die Person Staatsange</w:t>
            </w:r>
            <w:r>
              <w:rPr>
                <w:lang w:val="de-DE"/>
              </w:rPr>
              <w:softHyphen/>
            </w:r>
            <w:r w:rsidRPr="003D7914">
              <w:rPr>
                <w:lang w:val="de-DE"/>
              </w:rPr>
              <w:t>höriger beider Staaten oder keines der Staaten, so regeln die zustän</w:t>
            </w:r>
            <w:r>
              <w:rPr>
                <w:lang w:val="de-DE"/>
              </w:rPr>
              <w:softHyphen/>
            </w:r>
            <w:r w:rsidRPr="003D7914">
              <w:rPr>
                <w:lang w:val="de-DE"/>
              </w:rPr>
              <w:t>digen Behörden der Vertrags</w:t>
            </w:r>
            <w:r>
              <w:rPr>
                <w:lang w:val="de-DE"/>
              </w:rPr>
              <w:softHyphen/>
            </w:r>
            <w:r w:rsidRPr="003D7914">
              <w:rPr>
                <w:lang w:val="de-DE"/>
              </w:rPr>
              <w:t>staaten die Frage in gegenseiti</w:t>
            </w:r>
            <w:r>
              <w:rPr>
                <w:lang w:val="de-DE"/>
              </w:rPr>
              <w:softHyphen/>
            </w:r>
            <w:r w:rsidRPr="003D7914">
              <w:rPr>
                <w:lang w:val="de-DE"/>
              </w:rPr>
              <w:t>gem Einvernehmen.</w:t>
            </w:r>
          </w:p>
        </w:tc>
      </w:tr>
      <w:tr w:rsidR="008E0CEA" w:rsidRPr="0035629B" w14:paraId="7F199C5B" w14:textId="77777777" w:rsidTr="00BC2FEE">
        <w:tc>
          <w:tcPr>
            <w:tcW w:w="2500" w:type="pct"/>
            <w:shd w:val="clear" w:color="auto" w:fill="auto"/>
            <w:tcMar>
              <w:right w:w="0" w:type="dxa"/>
            </w:tcMar>
          </w:tcPr>
          <w:p w14:paraId="12AC6154" w14:textId="38B05F55" w:rsidR="008E0CEA" w:rsidRPr="00DF40F9" w:rsidRDefault="003A5A9E" w:rsidP="00BC2FEE">
            <w:pPr>
              <w:pStyle w:val="Brdtextmedindrag"/>
            </w:pPr>
            <w:r w:rsidRPr="00DF40F9">
              <w:t>3.</w:t>
            </w:r>
            <w:r w:rsidR="005270B3">
              <w:t> </w:t>
            </w:r>
            <w:r w:rsidRPr="00DF40F9">
              <w:t>Då på grund av bestämmel</w:t>
            </w:r>
            <w:r>
              <w:softHyphen/>
            </w:r>
            <w:r w:rsidRPr="00DF40F9">
              <w:t>serna i punkt 1 annan person än fysisk person har hemvist i båda avtalsslutande staterna, anses per</w:t>
            </w:r>
            <w:r>
              <w:softHyphen/>
            </w:r>
            <w:r w:rsidRPr="00DF40F9">
              <w:t>sonen i fråga ha hemvist i den stat där den har sin verkliga ledning.</w:t>
            </w:r>
          </w:p>
        </w:tc>
        <w:tc>
          <w:tcPr>
            <w:tcW w:w="2500" w:type="pct"/>
          </w:tcPr>
          <w:p w14:paraId="7A1E7FCC" w14:textId="3AC9A24C" w:rsidR="008E0CEA" w:rsidRPr="003D7914" w:rsidRDefault="003A5A9E" w:rsidP="00BC2FEE">
            <w:pPr>
              <w:pStyle w:val="Brdtextmedindrag"/>
              <w:rPr>
                <w:lang w:val="de-DE"/>
              </w:rPr>
            </w:pPr>
            <w:r w:rsidRPr="003D7914">
              <w:rPr>
                <w:lang w:val="de-DE"/>
              </w:rPr>
              <w:t>(3)</w:t>
            </w:r>
            <w:r w:rsidR="005270B3">
              <w:rPr>
                <w:lang w:val="de-DE"/>
              </w:rPr>
              <w:t> </w:t>
            </w:r>
            <w:r w:rsidRPr="003D7914">
              <w:rPr>
                <w:lang w:val="de-DE"/>
              </w:rPr>
              <w:t>Ist nach Absatz 1 eine an</w:t>
            </w:r>
            <w:r>
              <w:rPr>
                <w:lang w:val="de-DE"/>
              </w:rPr>
              <w:softHyphen/>
            </w:r>
            <w:r w:rsidRPr="003D7914">
              <w:rPr>
                <w:lang w:val="de-DE"/>
              </w:rPr>
              <w:t>dere als eine natürliche Person in beiden Vertragsstaaten ansässig, so gilt sie als in dem Staat ansässig, in dem sich der Ort ihrer tatsächlichen Geschäftsleitung befindet.</w:t>
            </w:r>
          </w:p>
        </w:tc>
      </w:tr>
      <w:tr w:rsidR="008E0CEA" w:rsidRPr="0035629B" w14:paraId="2A8FA64C" w14:textId="77777777" w:rsidTr="00BC2FEE">
        <w:tc>
          <w:tcPr>
            <w:tcW w:w="2500" w:type="pct"/>
            <w:shd w:val="clear" w:color="auto" w:fill="auto"/>
            <w:tcMar>
              <w:right w:w="0" w:type="dxa"/>
            </w:tcMar>
          </w:tcPr>
          <w:p w14:paraId="14905AF4" w14:textId="77777777" w:rsidR="008E0CEA" w:rsidRPr="00750B64" w:rsidRDefault="00E570B0" w:rsidP="00BC2FEE">
            <w:pPr>
              <w:pStyle w:val="Brdtextmedindrag"/>
              <w:rPr>
                <w:lang w:val="de-DE"/>
              </w:rPr>
            </w:pPr>
          </w:p>
        </w:tc>
        <w:tc>
          <w:tcPr>
            <w:tcW w:w="2500" w:type="pct"/>
          </w:tcPr>
          <w:p w14:paraId="00FDFAEA" w14:textId="77777777" w:rsidR="008E0CEA" w:rsidRPr="003D7914" w:rsidRDefault="00E570B0" w:rsidP="00BC2FEE">
            <w:pPr>
              <w:pStyle w:val="Brdtextmedindrag"/>
              <w:rPr>
                <w:lang w:val="de-DE"/>
              </w:rPr>
            </w:pPr>
          </w:p>
        </w:tc>
      </w:tr>
      <w:tr w:rsidR="008E0CEA" w14:paraId="6A5F62EA" w14:textId="77777777" w:rsidTr="00BC2FEE">
        <w:tc>
          <w:tcPr>
            <w:tcW w:w="2500" w:type="pct"/>
            <w:shd w:val="clear" w:color="auto" w:fill="auto"/>
            <w:tcMar>
              <w:right w:w="0" w:type="dxa"/>
            </w:tcMar>
          </w:tcPr>
          <w:p w14:paraId="63EB696E" w14:textId="77777777" w:rsidR="008E0CEA" w:rsidRPr="00DF40F9" w:rsidRDefault="003A5A9E" w:rsidP="00BC2FEE">
            <w:pPr>
              <w:pStyle w:val="Brdtext"/>
            </w:pPr>
            <w:r w:rsidRPr="00DF40F9">
              <w:t>Artikel 5</w:t>
            </w:r>
          </w:p>
        </w:tc>
        <w:tc>
          <w:tcPr>
            <w:tcW w:w="2500" w:type="pct"/>
          </w:tcPr>
          <w:p w14:paraId="593892AA" w14:textId="77777777" w:rsidR="008E0CEA" w:rsidRPr="003D7914" w:rsidRDefault="003A5A9E" w:rsidP="00BC2FEE">
            <w:pPr>
              <w:pStyle w:val="Brdtext"/>
              <w:rPr>
                <w:lang w:val="de-DE"/>
              </w:rPr>
            </w:pPr>
            <w:r w:rsidRPr="003D7914">
              <w:rPr>
                <w:lang w:val="de-DE"/>
              </w:rPr>
              <w:t>Artikel 5</w:t>
            </w:r>
          </w:p>
        </w:tc>
      </w:tr>
      <w:tr w:rsidR="008E0CEA" w14:paraId="266ED5FD" w14:textId="77777777" w:rsidTr="00BC2FEE">
        <w:tc>
          <w:tcPr>
            <w:tcW w:w="2500" w:type="pct"/>
            <w:shd w:val="clear" w:color="auto" w:fill="auto"/>
            <w:tcMar>
              <w:right w:w="0" w:type="dxa"/>
            </w:tcMar>
          </w:tcPr>
          <w:p w14:paraId="68629F12" w14:textId="77777777" w:rsidR="008E0CEA" w:rsidRPr="00DF40F9" w:rsidRDefault="00E570B0" w:rsidP="00BC2FEE">
            <w:pPr>
              <w:pStyle w:val="Brdtext"/>
              <w:rPr>
                <w:i/>
              </w:rPr>
            </w:pPr>
          </w:p>
        </w:tc>
        <w:tc>
          <w:tcPr>
            <w:tcW w:w="2500" w:type="pct"/>
          </w:tcPr>
          <w:p w14:paraId="2A7D5D3E" w14:textId="77777777" w:rsidR="008E0CEA" w:rsidRPr="003D7914" w:rsidRDefault="00E570B0" w:rsidP="00BC2FEE">
            <w:pPr>
              <w:pStyle w:val="Brdtext"/>
              <w:rPr>
                <w:i/>
                <w:lang w:val="de-DE"/>
              </w:rPr>
            </w:pPr>
          </w:p>
        </w:tc>
      </w:tr>
      <w:tr w:rsidR="008E0CEA" w14:paraId="3A6DC727" w14:textId="77777777" w:rsidTr="00BC2FEE">
        <w:tc>
          <w:tcPr>
            <w:tcW w:w="2500" w:type="pct"/>
            <w:shd w:val="clear" w:color="auto" w:fill="auto"/>
            <w:tcMar>
              <w:right w:w="0" w:type="dxa"/>
            </w:tcMar>
          </w:tcPr>
          <w:p w14:paraId="051402D0" w14:textId="77777777" w:rsidR="008E0CEA" w:rsidRPr="00DF40F9" w:rsidRDefault="003A5A9E" w:rsidP="00BC2FEE">
            <w:pPr>
              <w:pStyle w:val="Brdtext"/>
              <w:rPr>
                <w:i/>
              </w:rPr>
            </w:pPr>
            <w:r w:rsidRPr="00DF40F9">
              <w:rPr>
                <w:i/>
              </w:rPr>
              <w:t>Fast driftställe</w:t>
            </w:r>
          </w:p>
        </w:tc>
        <w:tc>
          <w:tcPr>
            <w:tcW w:w="2500" w:type="pct"/>
          </w:tcPr>
          <w:p w14:paraId="6BBC8601" w14:textId="77777777" w:rsidR="008E0CEA" w:rsidRPr="003D7914" w:rsidRDefault="003A5A9E" w:rsidP="00BC2FEE">
            <w:pPr>
              <w:pStyle w:val="Brdtext"/>
              <w:rPr>
                <w:i/>
                <w:lang w:val="de-DE"/>
              </w:rPr>
            </w:pPr>
            <w:r w:rsidRPr="003D7914">
              <w:rPr>
                <w:i/>
                <w:lang w:val="de-DE"/>
              </w:rPr>
              <w:t>Betriebsstätte</w:t>
            </w:r>
          </w:p>
        </w:tc>
      </w:tr>
      <w:tr w:rsidR="008E0CEA" w14:paraId="798A9622" w14:textId="77777777" w:rsidTr="00BC2FEE">
        <w:tc>
          <w:tcPr>
            <w:tcW w:w="2500" w:type="pct"/>
            <w:shd w:val="clear" w:color="auto" w:fill="auto"/>
            <w:tcMar>
              <w:right w:w="0" w:type="dxa"/>
            </w:tcMar>
          </w:tcPr>
          <w:p w14:paraId="207E0780" w14:textId="77777777" w:rsidR="008E0CEA" w:rsidRPr="00DF40F9" w:rsidRDefault="00E570B0" w:rsidP="00BC2FEE">
            <w:pPr>
              <w:pStyle w:val="Brdtextmedindrag"/>
            </w:pPr>
          </w:p>
        </w:tc>
        <w:tc>
          <w:tcPr>
            <w:tcW w:w="2500" w:type="pct"/>
          </w:tcPr>
          <w:p w14:paraId="1DF2754C" w14:textId="77777777" w:rsidR="008E0CEA" w:rsidRPr="003D7914" w:rsidRDefault="00E570B0" w:rsidP="00BC2FEE">
            <w:pPr>
              <w:pStyle w:val="Brdtextmedindrag"/>
              <w:rPr>
                <w:lang w:val="de-DE"/>
              </w:rPr>
            </w:pPr>
          </w:p>
        </w:tc>
      </w:tr>
      <w:tr w:rsidR="008E0CEA" w:rsidRPr="0035629B" w14:paraId="09153EC3" w14:textId="77777777" w:rsidTr="00BC2FEE">
        <w:tc>
          <w:tcPr>
            <w:tcW w:w="2500" w:type="pct"/>
            <w:shd w:val="clear" w:color="auto" w:fill="auto"/>
            <w:tcMar>
              <w:right w:w="0" w:type="dxa"/>
            </w:tcMar>
          </w:tcPr>
          <w:p w14:paraId="54AE9907" w14:textId="404CB245" w:rsidR="008E0CEA" w:rsidRPr="00DF40F9" w:rsidRDefault="003A5A9E" w:rsidP="00BC2FEE">
            <w:pPr>
              <w:pStyle w:val="Brdtextmedindrag"/>
            </w:pPr>
            <w:r w:rsidRPr="00DF40F9">
              <w:t>1.</w:t>
            </w:r>
            <w:r w:rsidR="005270B3">
              <w:t> </w:t>
            </w:r>
            <w:r w:rsidRPr="00DF40F9">
              <w:t>Vid tillämpningen av detta avtal åsyftar uttrycket ”fast drift</w:t>
            </w:r>
            <w:r>
              <w:softHyphen/>
            </w:r>
            <w:r w:rsidRPr="00DF40F9">
              <w:t>ställe” en stadigvarande plats för affärsverksamhet, från vilken ett företags verksamhet helt eller del</w:t>
            </w:r>
            <w:r>
              <w:softHyphen/>
            </w:r>
            <w:r w:rsidRPr="00DF40F9">
              <w:t>vis bedrivs.</w:t>
            </w:r>
          </w:p>
        </w:tc>
        <w:tc>
          <w:tcPr>
            <w:tcW w:w="2500" w:type="pct"/>
          </w:tcPr>
          <w:p w14:paraId="493172FD" w14:textId="2A724144" w:rsidR="008E0CEA" w:rsidRPr="003D7914" w:rsidRDefault="003A5A9E" w:rsidP="00BC2FEE">
            <w:pPr>
              <w:pStyle w:val="Brdtextmedindrag"/>
              <w:rPr>
                <w:lang w:val="de-DE"/>
              </w:rPr>
            </w:pPr>
            <w:r w:rsidRPr="003D7914">
              <w:rPr>
                <w:lang w:val="de-DE"/>
              </w:rPr>
              <w:t>(1)</w:t>
            </w:r>
            <w:r w:rsidR="005270B3">
              <w:rPr>
                <w:lang w:val="de-DE"/>
              </w:rPr>
              <w:t> </w:t>
            </w:r>
            <w:r w:rsidRPr="003D7914">
              <w:rPr>
                <w:lang w:val="de-DE"/>
              </w:rPr>
              <w:t>Im Sinne dieses Abkom</w:t>
            </w:r>
            <w:r>
              <w:rPr>
                <w:lang w:val="de-DE"/>
              </w:rPr>
              <w:softHyphen/>
            </w:r>
            <w:r w:rsidRPr="003D7914">
              <w:rPr>
                <w:lang w:val="de-DE"/>
              </w:rPr>
              <w:t>mens bedeutet der Ausdruck „Betriebsstätte” eine feste Ge</w:t>
            </w:r>
            <w:r>
              <w:rPr>
                <w:lang w:val="de-DE"/>
              </w:rPr>
              <w:softHyphen/>
            </w:r>
            <w:r w:rsidRPr="003D7914">
              <w:rPr>
                <w:lang w:val="de-DE"/>
              </w:rPr>
              <w:t>schäftseinrichtung, durch die die Tätigkeit eines Unternehmens ganz oder teilweise ausgeübt wird.</w:t>
            </w:r>
          </w:p>
        </w:tc>
      </w:tr>
      <w:tr w:rsidR="008E0CEA" w:rsidRPr="0035629B" w14:paraId="31403E61" w14:textId="77777777" w:rsidTr="00BC2FEE">
        <w:tc>
          <w:tcPr>
            <w:tcW w:w="2500" w:type="pct"/>
            <w:shd w:val="clear" w:color="auto" w:fill="auto"/>
            <w:tcMar>
              <w:right w:w="0" w:type="dxa"/>
            </w:tcMar>
          </w:tcPr>
          <w:p w14:paraId="0F157311" w14:textId="0B06A455" w:rsidR="008E0CEA" w:rsidRPr="00DF40F9" w:rsidRDefault="003A5A9E" w:rsidP="00BC2FEE">
            <w:pPr>
              <w:pStyle w:val="Brdtextmedindrag"/>
            </w:pPr>
            <w:r w:rsidRPr="00DF40F9">
              <w:t>2.</w:t>
            </w:r>
            <w:r w:rsidR="005270B3">
              <w:t> </w:t>
            </w:r>
            <w:r w:rsidRPr="00DF40F9">
              <w:t>Uttrycket ”fast driftställe” innefattar särskilt:</w:t>
            </w:r>
          </w:p>
        </w:tc>
        <w:tc>
          <w:tcPr>
            <w:tcW w:w="2500" w:type="pct"/>
          </w:tcPr>
          <w:p w14:paraId="44EC1DCE" w14:textId="359BCFD7" w:rsidR="008E0CEA" w:rsidRPr="003D7914" w:rsidRDefault="003A5A9E" w:rsidP="00BC2FEE">
            <w:pPr>
              <w:pStyle w:val="Brdtextmedindrag"/>
              <w:rPr>
                <w:lang w:val="de-DE"/>
              </w:rPr>
            </w:pPr>
            <w:r w:rsidRPr="003D7914">
              <w:rPr>
                <w:lang w:val="de-DE"/>
              </w:rPr>
              <w:t>(2)</w:t>
            </w:r>
            <w:r w:rsidR="005270B3">
              <w:rPr>
                <w:lang w:val="de-DE"/>
              </w:rPr>
              <w:t> </w:t>
            </w:r>
            <w:r w:rsidRPr="003D7914">
              <w:rPr>
                <w:lang w:val="de-DE"/>
              </w:rPr>
              <w:t>Der Ausdruck „Betriebs</w:t>
            </w:r>
            <w:r>
              <w:rPr>
                <w:lang w:val="de-DE"/>
              </w:rPr>
              <w:softHyphen/>
            </w:r>
            <w:r w:rsidRPr="003D7914">
              <w:rPr>
                <w:lang w:val="de-DE"/>
              </w:rPr>
              <w:t>s</w:t>
            </w:r>
            <w:r>
              <w:rPr>
                <w:lang w:val="de-DE"/>
              </w:rPr>
              <w:t>t</w:t>
            </w:r>
            <w:r w:rsidRPr="003D7914">
              <w:rPr>
                <w:lang w:val="de-DE"/>
              </w:rPr>
              <w:t xml:space="preserve">ätte” </w:t>
            </w:r>
            <w:proofErr w:type="spellStart"/>
            <w:r w:rsidRPr="003D7914">
              <w:rPr>
                <w:lang w:val="de-DE"/>
              </w:rPr>
              <w:t>umfaßt</w:t>
            </w:r>
            <w:proofErr w:type="spellEnd"/>
            <w:r w:rsidRPr="003D7914">
              <w:rPr>
                <w:lang w:val="de-DE"/>
              </w:rPr>
              <w:t xml:space="preserve"> insbesondere:</w:t>
            </w:r>
          </w:p>
        </w:tc>
      </w:tr>
      <w:tr w:rsidR="008E0CEA" w:rsidRPr="0035629B" w14:paraId="2C36E30F" w14:textId="77777777" w:rsidTr="00BC2FEE">
        <w:tc>
          <w:tcPr>
            <w:tcW w:w="2500" w:type="pct"/>
            <w:shd w:val="clear" w:color="auto" w:fill="auto"/>
            <w:tcMar>
              <w:right w:w="0" w:type="dxa"/>
            </w:tcMar>
          </w:tcPr>
          <w:p w14:paraId="08A5E137" w14:textId="5CD18342" w:rsidR="008E0CEA" w:rsidRPr="00DF40F9" w:rsidRDefault="003A5A9E" w:rsidP="00BC2FEE">
            <w:pPr>
              <w:pStyle w:val="Brdtextmedindrag"/>
            </w:pPr>
            <w:r w:rsidRPr="00DF40F9">
              <w:t>a)</w:t>
            </w:r>
            <w:r w:rsidR="005270B3">
              <w:t> </w:t>
            </w:r>
            <w:r w:rsidRPr="00DF40F9">
              <w:t>plats för företagsledning,</w:t>
            </w:r>
          </w:p>
        </w:tc>
        <w:tc>
          <w:tcPr>
            <w:tcW w:w="2500" w:type="pct"/>
          </w:tcPr>
          <w:p w14:paraId="5EBDA384" w14:textId="3F0112D1" w:rsidR="008E0CEA" w:rsidRPr="003D7914" w:rsidRDefault="003A5A9E" w:rsidP="00BC2FEE">
            <w:pPr>
              <w:pStyle w:val="Brdtextmedindrag"/>
              <w:rPr>
                <w:lang w:val="de-DE"/>
              </w:rPr>
            </w:pPr>
            <w:r w:rsidRPr="003D7914">
              <w:rPr>
                <w:lang w:val="de-DE"/>
              </w:rPr>
              <w:t>a)</w:t>
            </w:r>
            <w:r w:rsidR="005270B3">
              <w:rPr>
                <w:lang w:val="de-DE"/>
              </w:rPr>
              <w:t> </w:t>
            </w:r>
            <w:r w:rsidRPr="003D7914">
              <w:rPr>
                <w:lang w:val="de-DE"/>
              </w:rPr>
              <w:t>einen Ort der Leitung,</w:t>
            </w:r>
          </w:p>
        </w:tc>
      </w:tr>
      <w:tr w:rsidR="008E0CEA" w14:paraId="03C5FB59" w14:textId="77777777" w:rsidTr="00BC2FEE">
        <w:tc>
          <w:tcPr>
            <w:tcW w:w="2500" w:type="pct"/>
            <w:shd w:val="clear" w:color="auto" w:fill="auto"/>
            <w:tcMar>
              <w:right w:w="0" w:type="dxa"/>
            </w:tcMar>
          </w:tcPr>
          <w:p w14:paraId="50B183B3" w14:textId="1B426012" w:rsidR="008E0CEA" w:rsidRPr="00DF40F9" w:rsidRDefault="003A5A9E" w:rsidP="00BC2FEE">
            <w:pPr>
              <w:pStyle w:val="Brdtextmedindrag"/>
            </w:pPr>
            <w:r w:rsidRPr="00DF40F9">
              <w:t>b)</w:t>
            </w:r>
            <w:r w:rsidR="005270B3">
              <w:t> </w:t>
            </w:r>
            <w:r w:rsidRPr="00DF40F9">
              <w:t>filial,</w:t>
            </w:r>
          </w:p>
        </w:tc>
        <w:tc>
          <w:tcPr>
            <w:tcW w:w="2500" w:type="pct"/>
          </w:tcPr>
          <w:p w14:paraId="45164E48" w14:textId="4D75F155" w:rsidR="008E0CEA" w:rsidRPr="003D7914" w:rsidRDefault="003A5A9E" w:rsidP="00BC2FEE">
            <w:pPr>
              <w:pStyle w:val="Brdtextmedindrag"/>
              <w:rPr>
                <w:lang w:val="de-DE"/>
              </w:rPr>
            </w:pPr>
            <w:r w:rsidRPr="003D7914">
              <w:rPr>
                <w:lang w:val="de-DE"/>
              </w:rPr>
              <w:t>b)</w:t>
            </w:r>
            <w:r w:rsidR="005270B3">
              <w:rPr>
                <w:lang w:val="de-DE"/>
              </w:rPr>
              <w:t> </w:t>
            </w:r>
            <w:r w:rsidRPr="003D7914">
              <w:rPr>
                <w:lang w:val="de-DE"/>
              </w:rPr>
              <w:t>eine Zweigniederlassung,</w:t>
            </w:r>
          </w:p>
        </w:tc>
      </w:tr>
      <w:tr w:rsidR="008E0CEA" w14:paraId="50E4F93B" w14:textId="77777777" w:rsidTr="00BC2FEE">
        <w:tc>
          <w:tcPr>
            <w:tcW w:w="2500" w:type="pct"/>
            <w:shd w:val="clear" w:color="auto" w:fill="auto"/>
            <w:tcMar>
              <w:right w:w="0" w:type="dxa"/>
            </w:tcMar>
          </w:tcPr>
          <w:p w14:paraId="5D483AFB" w14:textId="5623F413" w:rsidR="008E0CEA" w:rsidRPr="00DF40F9" w:rsidRDefault="003A5A9E" w:rsidP="00BC2FEE">
            <w:pPr>
              <w:pStyle w:val="Brdtextmedindrag"/>
            </w:pPr>
            <w:r w:rsidRPr="00DF40F9">
              <w:t>c)</w:t>
            </w:r>
            <w:r w:rsidR="005270B3">
              <w:t> </w:t>
            </w:r>
            <w:r w:rsidRPr="00DF40F9">
              <w:t>kontor,</w:t>
            </w:r>
          </w:p>
        </w:tc>
        <w:tc>
          <w:tcPr>
            <w:tcW w:w="2500" w:type="pct"/>
          </w:tcPr>
          <w:p w14:paraId="370B8B1F" w14:textId="01C8EE54" w:rsidR="008E0CEA" w:rsidRPr="003D7914" w:rsidRDefault="003A5A9E" w:rsidP="00BC2FEE">
            <w:pPr>
              <w:pStyle w:val="Brdtextmedindrag"/>
              <w:rPr>
                <w:lang w:val="de-DE"/>
              </w:rPr>
            </w:pPr>
            <w:r w:rsidRPr="003D7914">
              <w:rPr>
                <w:lang w:val="de-DE"/>
              </w:rPr>
              <w:t>c)</w:t>
            </w:r>
            <w:r w:rsidR="005270B3">
              <w:rPr>
                <w:lang w:val="de-DE"/>
              </w:rPr>
              <w:t> </w:t>
            </w:r>
            <w:r w:rsidRPr="003D7914">
              <w:rPr>
                <w:lang w:val="de-DE"/>
              </w:rPr>
              <w:t>eine Geschäftsstelle,</w:t>
            </w:r>
          </w:p>
        </w:tc>
      </w:tr>
      <w:tr w:rsidR="008E0CEA" w14:paraId="223824EE" w14:textId="77777777" w:rsidTr="00BC2FEE">
        <w:tc>
          <w:tcPr>
            <w:tcW w:w="2500" w:type="pct"/>
            <w:shd w:val="clear" w:color="auto" w:fill="auto"/>
            <w:tcMar>
              <w:right w:w="0" w:type="dxa"/>
            </w:tcMar>
          </w:tcPr>
          <w:p w14:paraId="7B3A2585" w14:textId="700FB1A9" w:rsidR="008E0CEA" w:rsidRPr="00DF40F9" w:rsidRDefault="003A5A9E" w:rsidP="00BC2FEE">
            <w:pPr>
              <w:pStyle w:val="Brdtextmedindrag"/>
            </w:pPr>
            <w:r w:rsidRPr="00DF40F9">
              <w:t>d)</w:t>
            </w:r>
            <w:r w:rsidR="005270B3">
              <w:t> </w:t>
            </w:r>
            <w:r w:rsidRPr="00DF40F9">
              <w:t>fabrik,</w:t>
            </w:r>
          </w:p>
        </w:tc>
        <w:tc>
          <w:tcPr>
            <w:tcW w:w="2500" w:type="pct"/>
          </w:tcPr>
          <w:p w14:paraId="00BE5E66" w14:textId="36EEAD9C" w:rsidR="008E0CEA" w:rsidRPr="003D7914" w:rsidRDefault="003A5A9E" w:rsidP="00BC2FEE">
            <w:pPr>
              <w:pStyle w:val="Brdtextmedindrag"/>
              <w:rPr>
                <w:lang w:val="de-DE"/>
              </w:rPr>
            </w:pPr>
            <w:r w:rsidRPr="003D7914">
              <w:rPr>
                <w:lang w:val="de-DE"/>
              </w:rPr>
              <w:t>d)</w:t>
            </w:r>
            <w:r w:rsidR="005270B3">
              <w:rPr>
                <w:lang w:val="de-DE"/>
              </w:rPr>
              <w:t> </w:t>
            </w:r>
            <w:r w:rsidRPr="003D7914">
              <w:rPr>
                <w:lang w:val="de-DE"/>
              </w:rPr>
              <w:t>eine Fabrikationsstätte,</w:t>
            </w:r>
          </w:p>
        </w:tc>
      </w:tr>
      <w:tr w:rsidR="008E0CEA" w14:paraId="1D9B6AEF" w14:textId="77777777" w:rsidTr="00BC2FEE">
        <w:tc>
          <w:tcPr>
            <w:tcW w:w="2500" w:type="pct"/>
            <w:shd w:val="clear" w:color="auto" w:fill="auto"/>
            <w:tcMar>
              <w:right w:w="0" w:type="dxa"/>
            </w:tcMar>
          </w:tcPr>
          <w:p w14:paraId="5EED88F0" w14:textId="669F50AB" w:rsidR="008E0CEA" w:rsidRPr="00DF40F9" w:rsidRDefault="003A5A9E" w:rsidP="00BC2FEE">
            <w:pPr>
              <w:pStyle w:val="Brdtextmedindrag"/>
            </w:pPr>
            <w:r w:rsidRPr="00DF40F9">
              <w:t>e)</w:t>
            </w:r>
            <w:r w:rsidR="005270B3">
              <w:t> </w:t>
            </w:r>
            <w:r w:rsidRPr="00DF40F9">
              <w:t>verkstad, och</w:t>
            </w:r>
          </w:p>
        </w:tc>
        <w:tc>
          <w:tcPr>
            <w:tcW w:w="2500" w:type="pct"/>
          </w:tcPr>
          <w:p w14:paraId="59AB59A8" w14:textId="036F54C2" w:rsidR="008E0CEA" w:rsidRPr="003D7914" w:rsidRDefault="003A5A9E" w:rsidP="00BC2FEE">
            <w:pPr>
              <w:pStyle w:val="Brdtextmedindrag"/>
              <w:rPr>
                <w:lang w:val="de-DE"/>
              </w:rPr>
            </w:pPr>
            <w:r w:rsidRPr="003D7914">
              <w:rPr>
                <w:lang w:val="de-DE"/>
              </w:rPr>
              <w:t>e)</w:t>
            </w:r>
            <w:r w:rsidR="005270B3">
              <w:rPr>
                <w:lang w:val="de-DE"/>
              </w:rPr>
              <w:t> </w:t>
            </w:r>
            <w:r w:rsidRPr="003D7914">
              <w:rPr>
                <w:lang w:val="de-DE"/>
              </w:rPr>
              <w:t>eine Werkstätte und</w:t>
            </w:r>
          </w:p>
        </w:tc>
      </w:tr>
      <w:tr w:rsidR="008E0CEA" w:rsidRPr="0035629B" w14:paraId="0DB437DD" w14:textId="77777777" w:rsidTr="00BC2FEE">
        <w:tc>
          <w:tcPr>
            <w:tcW w:w="2500" w:type="pct"/>
            <w:shd w:val="clear" w:color="auto" w:fill="auto"/>
            <w:tcMar>
              <w:right w:w="0" w:type="dxa"/>
            </w:tcMar>
          </w:tcPr>
          <w:p w14:paraId="6E6211B0" w14:textId="06C50088" w:rsidR="008E0CEA" w:rsidRPr="00DF40F9" w:rsidRDefault="003A5A9E" w:rsidP="00BC2FEE">
            <w:pPr>
              <w:pStyle w:val="Brdtextmedindrag"/>
            </w:pPr>
            <w:r w:rsidRPr="00DF40F9">
              <w:t>f)</w:t>
            </w:r>
            <w:r w:rsidR="005270B3">
              <w:t> </w:t>
            </w:r>
            <w:r w:rsidRPr="00DF40F9">
              <w:t>gruva, olje- eller gaskälla, stenbrott eller annan plats för utvinning av naturtillgångar.</w:t>
            </w:r>
          </w:p>
        </w:tc>
        <w:tc>
          <w:tcPr>
            <w:tcW w:w="2500" w:type="pct"/>
          </w:tcPr>
          <w:p w14:paraId="434D75FD" w14:textId="7B6ADA4D" w:rsidR="008E0CEA" w:rsidRPr="003D7914" w:rsidRDefault="003A5A9E" w:rsidP="00BC2FEE">
            <w:pPr>
              <w:pStyle w:val="Brdtextmedindrag"/>
              <w:rPr>
                <w:lang w:val="de-DE"/>
              </w:rPr>
            </w:pPr>
            <w:r w:rsidRPr="003D7914">
              <w:rPr>
                <w:lang w:val="de-DE"/>
              </w:rPr>
              <w:t>f)</w:t>
            </w:r>
            <w:r w:rsidR="005270B3">
              <w:rPr>
                <w:lang w:val="de-DE"/>
              </w:rPr>
              <w:t> </w:t>
            </w:r>
            <w:r w:rsidRPr="003D7914">
              <w:rPr>
                <w:lang w:val="de-DE"/>
              </w:rPr>
              <w:t>ein Bergwerk, ein Öl- oder Gasvorkommen,</w:t>
            </w:r>
            <w:r>
              <w:rPr>
                <w:lang w:val="de-DE"/>
              </w:rPr>
              <w:t xml:space="preserve"> </w:t>
            </w:r>
            <w:r w:rsidRPr="003D7914">
              <w:rPr>
                <w:lang w:val="de-DE"/>
              </w:rPr>
              <w:t>einen Stein</w:t>
            </w:r>
            <w:r>
              <w:rPr>
                <w:lang w:val="de-DE"/>
              </w:rPr>
              <w:softHyphen/>
            </w:r>
            <w:r w:rsidRPr="003D7914">
              <w:rPr>
                <w:lang w:val="de-DE"/>
              </w:rPr>
              <w:t>bruch oder eine andere Stätte der Ausbeutung von Bodenschätzen.</w:t>
            </w:r>
          </w:p>
        </w:tc>
      </w:tr>
      <w:tr w:rsidR="008E0CEA" w:rsidRPr="0035629B" w14:paraId="6362B079" w14:textId="77777777" w:rsidTr="00BC2FEE">
        <w:tc>
          <w:tcPr>
            <w:tcW w:w="2500" w:type="pct"/>
            <w:shd w:val="clear" w:color="auto" w:fill="auto"/>
            <w:tcMar>
              <w:right w:w="0" w:type="dxa"/>
            </w:tcMar>
          </w:tcPr>
          <w:p w14:paraId="55CFE1AA" w14:textId="30DC758B" w:rsidR="008E0CEA" w:rsidRPr="00DF40F9" w:rsidRDefault="003A5A9E" w:rsidP="00BC2FEE">
            <w:pPr>
              <w:pStyle w:val="Brdtextmedindrag"/>
            </w:pPr>
            <w:r w:rsidRPr="00DF40F9">
              <w:lastRenderedPageBreak/>
              <w:t>3.</w:t>
            </w:r>
            <w:r w:rsidR="005270B3">
              <w:t> </w:t>
            </w:r>
            <w:r w:rsidRPr="00DF40F9">
              <w:t>Plats för byggnads-, anläggnings-, eller installations</w:t>
            </w:r>
            <w:r>
              <w:softHyphen/>
            </w:r>
            <w:r w:rsidRPr="00DF40F9">
              <w:t>verksamhet utgör fast driftställe endast om verksamheten pågår mer än tolv månader.</w:t>
            </w:r>
          </w:p>
        </w:tc>
        <w:tc>
          <w:tcPr>
            <w:tcW w:w="2500" w:type="pct"/>
          </w:tcPr>
          <w:p w14:paraId="2311226F" w14:textId="04F99C8C" w:rsidR="008E0CEA" w:rsidRPr="003D7914" w:rsidRDefault="003A5A9E" w:rsidP="00BC2FEE">
            <w:pPr>
              <w:pStyle w:val="Brdtextmedindrag"/>
              <w:rPr>
                <w:lang w:val="de-DE"/>
              </w:rPr>
            </w:pPr>
            <w:r w:rsidRPr="003D7914">
              <w:rPr>
                <w:lang w:val="de-DE"/>
              </w:rPr>
              <w:t>(3)</w:t>
            </w:r>
            <w:r w:rsidR="005270B3">
              <w:rPr>
                <w:lang w:val="de-DE"/>
              </w:rPr>
              <w:t> </w:t>
            </w:r>
            <w:r w:rsidRPr="003D7914">
              <w:rPr>
                <w:lang w:val="de-DE"/>
              </w:rPr>
              <w:t>Eine Bauausführung oder Montage ist nur dann eine Be</w:t>
            </w:r>
            <w:r>
              <w:rPr>
                <w:lang w:val="de-DE"/>
              </w:rPr>
              <w:t>t</w:t>
            </w:r>
            <w:r w:rsidRPr="003D7914">
              <w:rPr>
                <w:lang w:val="de-DE"/>
              </w:rPr>
              <w:t>riebsstätte, wenn ihre Dauer zwölf Monate überschreitet.</w:t>
            </w:r>
          </w:p>
        </w:tc>
      </w:tr>
      <w:tr w:rsidR="008E0CEA" w:rsidRPr="0035629B" w14:paraId="0018A46F" w14:textId="77777777" w:rsidTr="00BC2FEE">
        <w:tc>
          <w:tcPr>
            <w:tcW w:w="2500" w:type="pct"/>
            <w:shd w:val="clear" w:color="auto" w:fill="auto"/>
            <w:tcMar>
              <w:right w:w="0" w:type="dxa"/>
            </w:tcMar>
          </w:tcPr>
          <w:p w14:paraId="5C18FBFB" w14:textId="02BDB782" w:rsidR="008E0CEA" w:rsidRPr="00DF40F9" w:rsidRDefault="003A5A9E" w:rsidP="00BC2FEE">
            <w:pPr>
              <w:pStyle w:val="Brdtextmedindrag"/>
            </w:pPr>
            <w:r w:rsidRPr="00DF40F9">
              <w:t>4.</w:t>
            </w:r>
            <w:r w:rsidR="005270B3">
              <w:t> </w:t>
            </w:r>
            <w:r w:rsidRPr="00DF40F9">
              <w:t>Utan hinder av föregående bestämmelser i denna artikel anses uttrycket ”fast driftställe” inte innefatta:</w:t>
            </w:r>
          </w:p>
        </w:tc>
        <w:tc>
          <w:tcPr>
            <w:tcW w:w="2500" w:type="pct"/>
          </w:tcPr>
          <w:p w14:paraId="4587A6D9" w14:textId="0437A13D" w:rsidR="008E0CEA" w:rsidRPr="003D7914" w:rsidRDefault="003A5A9E" w:rsidP="00BC2FEE">
            <w:pPr>
              <w:pStyle w:val="Brdtextmedindrag"/>
              <w:rPr>
                <w:lang w:val="de-DE"/>
              </w:rPr>
            </w:pPr>
            <w:r w:rsidRPr="003D7914">
              <w:rPr>
                <w:lang w:val="de-DE"/>
              </w:rPr>
              <w:t>(4)</w:t>
            </w:r>
            <w:r w:rsidR="005270B3">
              <w:rPr>
                <w:lang w:val="de-DE"/>
              </w:rPr>
              <w:t> </w:t>
            </w:r>
            <w:r w:rsidRPr="003D7914">
              <w:rPr>
                <w:lang w:val="de-DE"/>
              </w:rPr>
              <w:t>Ungeachtet der vorste</w:t>
            </w:r>
            <w:r>
              <w:rPr>
                <w:lang w:val="de-DE"/>
              </w:rPr>
              <w:softHyphen/>
            </w:r>
            <w:r w:rsidRPr="003D7914">
              <w:rPr>
                <w:lang w:val="de-DE"/>
              </w:rPr>
              <w:t>henden Bestimmungen dieses Ar</w:t>
            </w:r>
            <w:r>
              <w:rPr>
                <w:lang w:val="de-DE"/>
              </w:rPr>
              <w:softHyphen/>
            </w:r>
            <w:r w:rsidRPr="003D7914">
              <w:rPr>
                <w:lang w:val="de-DE"/>
              </w:rPr>
              <w:t>tikels gelten nicht als Betriebs</w:t>
            </w:r>
            <w:r>
              <w:rPr>
                <w:lang w:val="de-DE"/>
              </w:rPr>
              <w:softHyphen/>
            </w:r>
            <w:r w:rsidRPr="003D7914">
              <w:rPr>
                <w:lang w:val="de-DE"/>
              </w:rPr>
              <w:t>s</w:t>
            </w:r>
            <w:r>
              <w:rPr>
                <w:lang w:val="de-DE"/>
              </w:rPr>
              <w:t>t</w:t>
            </w:r>
            <w:r w:rsidRPr="003D7914">
              <w:rPr>
                <w:lang w:val="de-DE"/>
              </w:rPr>
              <w:t>ätten:</w:t>
            </w:r>
          </w:p>
        </w:tc>
      </w:tr>
      <w:tr w:rsidR="008E0CEA" w:rsidRPr="0035629B" w14:paraId="1488924C" w14:textId="77777777" w:rsidTr="00BC2FEE">
        <w:tc>
          <w:tcPr>
            <w:tcW w:w="2500" w:type="pct"/>
            <w:shd w:val="clear" w:color="auto" w:fill="auto"/>
            <w:tcMar>
              <w:right w:w="0" w:type="dxa"/>
            </w:tcMar>
          </w:tcPr>
          <w:p w14:paraId="4C68E262" w14:textId="4B655B9A" w:rsidR="008E0CEA" w:rsidRPr="00DF40F9" w:rsidRDefault="003A5A9E" w:rsidP="00BC2FEE">
            <w:pPr>
              <w:pStyle w:val="Brdtextmedindrag"/>
            </w:pPr>
            <w:r w:rsidRPr="00DF40F9">
              <w:t>a)</w:t>
            </w:r>
            <w:r w:rsidR="005270B3">
              <w:t> </w:t>
            </w:r>
            <w:r w:rsidRPr="00DF40F9">
              <w:t>användningen av anordningar uteslutande för lagring, utställning eller utlämnande av företaget till</w:t>
            </w:r>
            <w:r>
              <w:softHyphen/>
            </w:r>
            <w:r w:rsidRPr="00DF40F9">
              <w:t>höriga varor,</w:t>
            </w:r>
          </w:p>
        </w:tc>
        <w:tc>
          <w:tcPr>
            <w:tcW w:w="2500" w:type="pct"/>
          </w:tcPr>
          <w:p w14:paraId="6EC19BF2" w14:textId="403B1DB8" w:rsidR="008E0CEA" w:rsidRPr="003D7914" w:rsidRDefault="003A5A9E" w:rsidP="00BC2FEE">
            <w:pPr>
              <w:pStyle w:val="Brdtextmedindrag"/>
              <w:rPr>
                <w:lang w:val="de-DE"/>
              </w:rPr>
            </w:pPr>
            <w:r w:rsidRPr="003D7914">
              <w:rPr>
                <w:lang w:val="de-DE"/>
              </w:rPr>
              <w:t>a)</w:t>
            </w:r>
            <w:r w:rsidR="005270B3">
              <w:rPr>
                <w:lang w:val="de-DE"/>
              </w:rPr>
              <w:t> </w:t>
            </w:r>
            <w:r w:rsidRPr="003D7914">
              <w:rPr>
                <w:lang w:val="de-DE"/>
              </w:rPr>
              <w:t>Einrichtungen, die aus</w:t>
            </w:r>
            <w:r>
              <w:rPr>
                <w:lang w:val="de-DE"/>
              </w:rPr>
              <w:softHyphen/>
            </w:r>
            <w:r w:rsidRPr="003D7914">
              <w:rPr>
                <w:lang w:val="de-DE"/>
              </w:rPr>
              <w:t>schließlich zur Lagerung, Aus</w:t>
            </w:r>
            <w:r>
              <w:rPr>
                <w:lang w:val="de-DE"/>
              </w:rPr>
              <w:softHyphen/>
            </w:r>
            <w:r w:rsidRPr="003D7914">
              <w:rPr>
                <w:lang w:val="de-DE"/>
              </w:rPr>
              <w:t>stellung oder Auslieferung von Gütern oder Waren des Unter</w:t>
            </w:r>
            <w:r>
              <w:rPr>
                <w:lang w:val="de-DE"/>
              </w:rPr>
              <w:softHyphen/>
            </w:r>
            <w:r w:rsidRPr="003D7914">
              <w:rPr>
                <w:lang w:val="de-DE"/>
              </w:rPr>
              <w:t>nehmens benutzt werden;</w:t>
            </w:r>
          </w:p>
        </w:tc>
      </w:tr>
      <w:tr w:rsidR="008E0CEA" w:rsidRPr="0035629B" w14:paraId="753A18F4" w14:textId="77777777" w:rsidTr="00BC2FEE">
        <w:tc>
          <w:tcPr>
            <w:tcW w:w="2500" w:type="pct"/>
            <w:shd w:val="clear" w:color="auto" w:fill="auto"/>
            <w:tcMar>
              <w:right w:w="0" w:type="dxa"/>
            </w:tcMar>
          </w:tcPr>
          <w:p w14:paraId="566118FE" w14:textId="3D7D7564" w:rsidR="008E0CEA" w:rsidRPr="00DF40F9" w:rsidRDefault="003A5A9E" w:rsidP="00BC2FEE">
            <w:pPr>
              <w:pStyle w:val="Brdtextmedindrag"/>
            </w:pPr>
            <w:r w:rsidRPr="00DF40F9">
              <w:t>b)</w:t>
            </w:r>
            <w:r w:rsidR="005270B3">
              <w:t> </w:t>
            </w:r>
            <w:r w:rsidRPr="00DF40F9">
              <w:t>innehavet av ett företaget tillhörigt varulager uteslutande för lagring, utställning eller utläm</w:t>
            </w:r>
            <w:r>
              <w:softHyphen/>
            </w:r>
            <w:r w:rsidRPr="00DF40F9">
              <w:t>nande,</w:t>
            </w:r>
          </w:p>
        </w:tc>
        <w:tc>
          <w:tcPr>
            <w:tcW w:w="2500" w:type="pct"/>
          </w:tcPr>
          <w:p w14:paraId="6608A8A1" w14:textId="78DCCDD2" w:rsidR="008E0CEA" w:rsidRPr="003D7914" w:rsidRDefault="003A5A9E" w:rsidP="00BC2FEE">
            <w:pPr>
              <w:pStyle w:val="Brdtextmedindrag"/>
              <w:rPr>
                <w:lang w:val="de-DE"/>
              </w:rPr>
            </w:pPr>
            <w:r w:rsidRPr="003D7914">
              <w:rPr>
                <w:lang w:val="de-DE"/>
              </w:rPr>
              <w:t>b)</w:t>
            </w:r>
            <w:r w:rsidR="005270B3">
              <w:rPr>
                <w:lang w:val="de-DE"/>
              </w:rPr>
              <w:t> </w:t>
            </w:r>
            <w:r w:rsidRPr="003D7914">
              <w:rPr>
                <w:lang w:val="de-DE"/>
              </w:rPr>
              <w:t>Bestände von Gütern oder Waren des Unternehmens, die ausschließlich zur Lagerung, Ausstellung oder Auslieferung unterhalten werden;</w:t>
            </w:r>
          </w:p>
        </w:tc>
      </w:tr>
      <w:tr w:rsidR="008E0CEA" w:rsidRPr="0035629B" w14:paraId="3163847A" w14:textId="77777777" w:rsidTr="00BC2FEE">
        <w:tc>
          <w:tcPr>
            <w:tcW w:w="2500" w:type="pct"/>
            <w:shd w:val="clear" w:color="auto" w:fill="auto"/>
            <w:tcMar>
              <w:right w:w="0" w:type="dxa"/>
            </w:tcMar>
          </w:tcPr>
          <w:p w14:paraId="50DC3B21" w14:textId="245E0355" w:rsidR="008E0CEA" w:rsidRPr="00DF40F9" w:rsidRDefault="003A5A9E" w:rsidP="00BC2FEE">
            <w:pPr>
              <w:pStyle w:val="Brdtextmedindrag"/>
            </w:pPr>
            <w:r w:rsidRPr="00DF40F9">
              <w:t>c)</w:t>
            </w:r>
            <w:r w:rsidR="005270B3">
              <w:t> </w:t>
            </w:r>
            <w:r w:rsidRPr="00DF40F9">
              <w:t>innehavet av ett företaget tillhörigt varulager uteslutande för bearbetning eller förädling genom annat företags försorg,</w:t>
            </w:r>
          </w:p>
        </w:tc>
        <w:tc>
          <w:tcPr>
            <w:tcW w:w="2500" w:type="pct"/>
          </w:tcPr>
          <w:p w14:paraId="2BD54FCF" w14:textId="7BB1FFB1" w:rsidR="008E0CEA" w:rsidRPr="003D7914" w:rsidRDefault="003A5A9E" w:rsidP="00BC2FEE">
            <w:pPr>
              <w:pStyle w:val="Brdtextmedindrag"/>
              <w:rPr>
                <w:lang w:val="de-DE"/>
              </w:rPr>
            </w:pPr>
            <w:r w:rsidRPr="003D7914">
              <w:rPr>
                <w:lang w:val="de-DE"/>
              </w:rPr>
              <w:t>c)</w:t>
            </w:r>
            <w:r w:rsidR="005270B3">
              <w:rPr>
                <w:lang w:val="de-DE"/>
              </w:rPr>
              <w:t> </w:t>
            </w:r>
            <w:r w:rsidRPr="003D7914">
              <w:rPr>
                <w:lang w:val="de-DE"/>
              </w:rPr>
              <w:t>Bestände von Gütern oder Waren des Unternehmens, die ausschließlich zu dem Zweck unterhalten werden, durch ein an</w:t>
            </w:r>
            <w:r w:rsidR="00771306">
              <w:rPr>
                <w:lang w:val="de-DE"/>
              </w:rPr>
              <w:softHyphen/>
            </w:r>
            <w:r w:rsidRPr="003D7914">
              <w:rPr>
                <w:lang w:val="de-DE"/>
              </w:rPr>
              <w:t>deres Unternehmen bearbeitet oder verarbeitet zu werden;</w:t>
            </w:r>
          </w:p>
        </w:tc>
      </w:tr>
      <w:tr w:rsidR="008E0CEA" w:rsidRPr="0035629B" w14:paraId="18803119" w14:textId="77777777" w:rsidTr="00BC2FEE">
        <w:tc>
          <w:tcPr>
            <w:tcW w:w="2500" w:type="pct"/>
            <w:shd w:val="clear" w:color="auto" w:fill="auto"/>
            <w:tcMar>
              <w:right w:w="0" w:type="dxa"/>
            </w:tcMar>
          </w:tcPr>
          <w:p w14:paraId="51DE12B6" w14:textId="6D82E918" w:rsidR="008E0CEA" w:rsidRPr="00DF40F9" w:rsidRDefault="003A5A9E" w:rsidP="00BC2FEE">
            <w:pPr>
              <w:pStyle w:val="Brdtextmedindrag"/>
            </w:pPr>
            <w:r w:rsidRPr="00DF40F9">
              <w:t>d)</w:t>
            </w:r>
            <w:r w:rsidR="005270B3">
              <w:t> </w:t>
            </w:r>
            <w:r w:rsidRPr="00DF40F9">
              <w:t>innehavet av stadigvarande plats för affärsverksamhet uteslut</w:t>
            </w:r>
            <w:r>
              <w:softHyphen/>
            </w:r>
            <w:r w:rsidRPr="00DF40F9">
              <w:t>ande för inköp av varor eller inhämtande av upplysningar för företaget,</w:t>
            </w:r>
          </w:p>
        </w:tc>
        <w:tc>
          <w:tcPr>
            <w:tcW w:w="2500" w:type="pct"/>
          </w:tcPr>
          <w:p w14:paraId="4F80BA84" w14:textId="7E74BEAD" w:rsidR="008E0CEA" w:rsidRPr="003D7914" w:rsidRDefault="003A5A9E" w:rsidP="00BC2FEE">
            <w:pPr>
              <w:pStyle w:val="Brdtextmedindrag"/>
              <w:rPr>
                <w:lang w:val="de-DE"/>
              </w:rPr>
            </w:pPr>
            <w:r w:rsidRPr="003D7914">
              <w:rPr>
                <w:lang w:val="de-DE"/>
              </w:rPr>
              <w:t>d)</w:t>
            </w:r>
            <w:r w:rsidR="005270B3">
              <w:rPr>
                <w:lang w:val="de-DE"/>
              </w:rPr>
              <w:t> </w:t>
            </w:r>
            <w:r w:rsidRPr="003D7914">
              <w:rPr>
                <w:lang w:val="de-DE"/>
              </w:rPr>
              <w:t>eine feste Geschäftsein</w:t>
            </w:r>
            <w:r>
              <w:rPr>
                <w:lang w:val="de-DE"/>
              </w:rPr>
              <w:softHyphen/>
            </w:r>
            <w:r w:rsidRPr="003D7914">
              <w:rPr>
                <w:lang w:val="de-DE"/>
              </w:rPr>
              <w:t>richtung, die ausschließlich zu dem Zweck unterhalten wird, für das Unternehmen Güter oder Waren einzukaufen oder Informa</w:t>
            </w:r>
            <w:r>
              <w:rPr>
                <w:lang w:val="de-DE"/>
              </w:rPr>
              <w:softHyphen/>
            </w:r>
            <w:r w:rsidRPr="003D7914">
              <w:rPr>
                <w:lang w:val="de-DE"/>
              </w:rPr>
              <w:t>tionen zu beschaffen;</w:t>
            </w:r>
          </w:p>
        </w:tc>
      </w:tr>
      <w:tr w:rsidR="008E0CEA" w:rsidRPr="0035629B" w14:paraId="36BA8F44" w14:textId="77777777" w:rsidTr="00BC2FEE">
        <w:tc>
          <w:tcPr>
            <w:tcW w:w="2500" w:type="pct"/>
            <w:shd w:val="clear" w:color="auto" w:fill="auto"/>
            <w:tcMar>
              <w:right w:w="0" w:type="dxa"/>
            </w:tcMar>
          </w:tcPr>
          <w:p w14:paraId="08E84914" w14:textId="590B8BCA" w:rsidR="008E0CEA" w:rsidRPr="00DF40F9" w:rsidRDefault="003A5A9E" w:rsidP="00BC2FEE">
            <w:pPr>
              <w:pStyle w:val="Brdtextmedindrag"/>
            </w:pPr>
            <w:r w:rsidRPr="00DF40F9">
              <w:t>e)</w:t>
            </w:r>
            <w:r w:rsidR="005270B3">
              <w:t> </w:t>
            </w:r>
            <w:r w:rsidRPr="00DF40F9">
              <w:t>innehavet av stadigvarande plats för affärsverksamhet uteslut</w:t>
            </w:r>
            <w:r>
              <w:softHyphen/>
            </w:r>
            <w:r w:rsidRPr="00DF40F9">
              <w:t>ande för att för företaget ombesörja reklam, ge upplysningar, bedriva vetenskaplig forskning eller lik</w:t>
            </w:r>
            <w:r>
              <w:softHyphen/>
            </w:r>
            <w:r w:rsidRPr="00DF40F9">
              <w:t>nande verksamhet av förberedande eller biträdande art,</w:t>
            </w:r>
          </w:p>
        </w:tc>
        <w:tc>
          <w:tcPr>
            <w:tcW w:w="2500" w:type="pct"/>
          </w:tcPr>
          <w:p w14:paraId="52483232" w14:textId="68C50D09" w:rsidR="008E0CEA" w:rsidRPr="003D7914" w:rsidRDefault="003A5A9E" w:rsidP="00BC2FEE">
            <w:pPr>
              <w:pStyle w:val="Brdtextmedindrag"/>
              <w:rPr>
                <w:lang w:val="de-DE"/>
              </w:rPr>
            </w:pPr>
            <w:r w:rsidRPr="003D7914">
              <w:rPr>
                <w:lang w:val="de-DE"/>
              </w:rPr>
              <w:t>e)</w:t>
            </w:r>
            <w:r w:rsidR="005270B3">
              <w:rPr>
                <w:lang w:val="de-DE"/>
              </w:rPr>
              <w:t> </w:t>
            </w:r>
            <w:r w:rsidRPr="003D7914">
              <w:rPr>
                <w:lang w:val="de-DE"/>
              </w:rPr>
              <w:t>eine feste Geschäftseinrich</w:t>
            </w:r>
            <w:r>
              <w:rPr>
                <w:lang w:val="de-DE"/>
              </w:rPr>
              <w:softHyphen/>
            </w:r>
            <w:r w:rsidRPr="003D7914">
              <w:rPr>
                <w:lang w:val="de-DE"/>
              </w:rPr>
              <w:t>tung, die ausschließlich zu dem Zweck unterhalten wird, für das Unternehmen zu werben, Infor</w:t>
            </w:r>
            <w:r>
              <w:rPr>
                <w:lang w:val="de-DE"/>
              </w:rPr>
              <w:softHyphen/>
            </w:r>
            <w:r w:rsidRPr="003D7914">
              <w:rPr>
                <w:lang w:val="de-DE"/>
              </w:rPr>
              <w:t>mationen zu erteilen, wissen</w:t>
            </w:r>
            <w:r>
              <w:rPr>
                <w:lang w:val="de-DE"/>
              </w:rPr>
              <w:softHyphen/>
            </w:r>
            <w:r w:rsidRPr="003D7914">
              <w:rPr>
                <w:lang w:val="de-DE"/>
              </w:rPr>
              <w:t>schaftliche Forschung zu betrei</w:t>
            </w:r>
            <w:r>
              <w:rPr>
                <w:lang w:val="de-DE"/>
              </w:rPr>
              <w:softHyphen/>
            </w:r>
            <w:r w:rsidRPr="003D7914">
              <w:rPr>
                <w:lang w:val="de-DE"/>
              </w:rPr>
              <w:t>ben oder ähnliche Tätigkeiten auszuüben, die vorbereitender Art sind oder eine Hilfstätigkeit darstellen;</w:t>
            </w:r>
          </w:p>
        </w:tc>
      </w:tr>
      <w:tr w:rsidR="008E0CEA" w:rsidRPr="0035629B" w14:paraId="17F90183" w14:textId="77777777" w:rsidTr="00BC2FEE">
        <w:tc>
          <w:tcPr>
            <w:tcW w:w="2500" w:type="pct"/>
            <w:shd w:val="clear" w:color="auto" w:fill="auto"/>
            <w:tcMar>
              <w:right w:w="0" w:type="dxa"/>
            </w:tcMar>
          </w:tcPr>
          <w:p w14:paraId="2E16FB25" w14:textId="39C9AAC5" w:rsidR="008E0CEA" w:rsidRPr="00DF40F9" w:rsidRDefault="003A5A9E" w:rsidP="00BC2FEE">
            <w:pPr>
              <w:pStyle w:val="Brdtextmedindrag"/>
            </w:pPr>
            <w:r w:rsidRPr="00DF40F9">
              <w:t>f)</w:t>
            </w:r>
            <w:r w:rsidR="005270B3">
              <w:t> </w:t>
            </w:r>
            <w:r w:rsidRPr="00DF40F9">
              <w:t>innehavet av stadigvarande plats för affärsverksamhet uteslut</w:t>
            </w:r>
            <w:r>
              <w:softHyphen/>
            </w:r>
            <w:r w:rsidRPr="00DF40F9">
              <w:t>ande för att kombinera verksam</w:t>
            </w:r>
            <w:r>
              <w:softHyphen/>
            </w:r>
            <w:r w:rsidRPr="00DF40F9">
              <w:t>heter som anges i punkterna a</w:t>
            </w:r>
            <w:r>
              <w:t>–</w:t>
            </w:r>
            <w:r w:rsidRPr="00DF40F9">
              <w:t>e, under förutsättning att hela den verksamhet som bedrivs från den stadigvarande platsen för affärs</w:t>
            </w:r>
            <w:r>
              <w:softHyphen/>
            </w:r>
            <w:r w:rsidRPr="00DF40F9">
              <w:t>verksamhet på grund av denna kombination är av förberedande eller biträdande art.</w:t>
            </w:r>
          </w:p>
        </w:tc>
        <w:tc>
          <w:tcPr>
            <w:tcW w:w="2500" w:type="pct"/>
          </w:tcPr>
          <w:p w14:paraId="42AD934E" w14:textId="3C02FDF0" w:rsidR="008E0CEA" w:rsidRPr="003D7914" w:rsidRDefault="003A5A9E" w:rsidP="00BC2FEE">
            <w:pPr>
              <w:pStyle w:val="Brdtextmedindrag"/>
              <w:rPr>
                <w:lang w:val="de-DE"/>
              </w:rPr>
            </w:pPr>
            <w:r w:rsidRPr="003D7914">
              <w:rPr>
                <w:lang w:val="de-DE"/>
              </w:rPr>
              <w:t>f)</w:t>
            </w:r>
            <w:r w:rsidR="005270B3">
              <w:rPr>
                <w:lang w:val="de-DE"/>
              </w:rPr>
              <w:t> </w:t>
            </w:r>
            <w:r w:rsidRPr="003D7914">
              <w:rPr>
                <w:lang w:val="de-DE"/>
              </w:rPr>
              <w:t>eine feste Geschäftsein</w:t>
            </w:r>
            <w:r>
              <w:rPr>
                <w:lang w:val="de-DE"/>
              </w:rPr>
              <w:softHyphen/>
            </w:r>
            <w:r w:rsidRPr="003D7914">
              <w:rPr>
                <w:lang w:val="de-DE"/>
              </w:rPr>
              <w:t xml:space="preserve">richtung, die ausschließlich zu dem Zweck unterhalten wird, mehrere der unter den Buchstaben a bis e genannten Tätigkeiten auszuüben, vorausgesetzt, </w:t>
            </w:r>
            <w:proofErr w:type="spellStart"/>
            <w:r w:rsidRPr="003D7914">
              <w:rPr>
                <w:lang w:val="de-DE"/>
              </w:rPr>
              <w:t>daß</w:t>
            </w:r>
            <w:proofErr w:type="spellEnd"/>
            <w:r w:rsidRPr="003D7914">
              <w:rPr>
                <w:lang w:val="de-DE"/>
              </w:rPr>
              <w:t xml:space="preserve"> die sich daraus ergebende Gesamt</w:t>
            </w:r>
            <w:r>
              <w:rPr>
                <w:lang w:val="de-DE"/>
              </w:rPr>
              <w:softHyphen/>
            </w:r>
            <w:r w:rsidRPr="003D7914">
              <w:rPr>
                <w:lang w:val="de-DE"/>
              </w:rPr>
              <w:t>tätigkeit der festen Geschäftsein</w:t>
            </w:r>
            <w:r>
              <w:rPr>
                <w:lang w:val="de-DE"/>
              </w:rPr>
              <w:softHyphen/>
            </w:r>
            <w:r w:rsidRPr="003D7914">
              <w:rPr>
                <w:lang w:val="de-DE"/>
              </w:rPr>
              <w:t>richtung vorbereitender Art ist oder eine Hilfstätigkeit darstellt.</w:t>
            </w:r>
          </w:p>
        </w:tc>
      </w:tr>
      <w:tr w:rsidR="008E0CEA" w:rsidRPr="0035629B" w14:paraId="7D8865AE" w14:textId="77777777" w:rsidTr="00BC2FEE">
        <w:tc>
          <w:tcPr>
            <w:tcW w:w="2500" w:type="pct"/>
            <w:shd w:val="clear" w:color="auto" w:fill="auto"/>
            <w:tcMar>
              <w:right w:w="0" w:type="dxa"/>
            </w:tcMar>
          </w:tcPr>
          <w:p w14:paraId="46BBC0D4" w14:textId="7C711A79" w:rsidR="008E0CEA" w:rsidRPr="00DF40F9" w:rsidRDefault="003A5A9E" w:rsidP="00BC2FEE">
            <w:pPr>
              <w:pStyle w:val="Brdtextmedindrag"/>
            </w:pPr>
            <w:r w:rsidRPr="00DF40F9">
              <w:lastRenderedPageBreak/>
              <w:t>5.</w:t>
            </w:r>
            <w:r w:rsidR="005270B3">
              <w:t> </w:t>
            </w:r>
            <w:r w:rsidRPr="00DF40F9">
              <w:t>Om person, som inte är sådan oberoende representant på vilken punkt 6 tillämpas, är verksam för ett företag samt i en avtalsslutande stat har och där regelmässigt använder fullmakt att sluta avtal i företagets namn, anses detta företag</w:t>
            </w:r>
            <w:r>
              <w:t xml:space="preserve"> –</w:t>
            </w:r>
            <w:r w:rsidRPr="00DF40F9">
              <w:t xml:space="preserve"> utan hinder av bestämmelserna i punkterna 1 och 2</w:t>
            </w:r>
            <w:r>
              <w:t xml:space="preserve"> –</w:t>
            </w:r>
            <w:r w:rsidRPr="00DF40F9">
              <w:t xml:space="preserve"> ha fast drift</w:t>
            </w:r>
            <w:r>
              <w:softHyphen/>
            </w:r>
            <w:r w:rsidRPr="00DF40F9">
              <w:t xml:space="preserve">ställe i denna stat beträffande varje verksamhet som denna person bedriver för företaget. Detta gäller dock inte, om den verksamhet som denna person bedriver är begränsad till sådan som anges i punkt 4 och som </w:t>
            </w:r>
            <w:r>
              <w:t xml:space="preserve">– </w:t>
            </w:r>
            <w:r w:rsidRPr="00DF40F9">
              <w:t>om den bedrevs från en stadigvarande plats för affärsverk</w:t>
            </w:r>
            <w:r>
              <w:softHyphen/>
            </w:r>
            <w:r w:rsidRPr="00DF40F9">
              <w:t xml:space="preserve">samhet </w:t>
            </w:r>
            <w:r>
              <w:t xml:space="preserve">– </w:t>
            </w:r>
            <w:r w:rsidRPr="00DF40F9">
              <w:t>inte skulle göra denna stadigvarande plats för affärsverk</w:t>
            </w:r>
            <w:r>
              <w:softHyphen/>
            </w:r>
            <w:r w:rsidRPr="00DF40F9">
              <w:t>samhet till fast driftställe enligt bestämmelserna i nämnda punkt.</w:t>
            </w:r>
          </w:p>
        </w:tc>
        <w:tc>
          <w:tcPr>
            <w:tcW w:w="2500" w:type="pct"/>
          </w:tcPr>
          <w:p w14:paraId="2BE14E5F" w14:textId="0126C236" w:rsidR="008E0CEA" w:rsidRPr="003D7914" w:rsidRDefault="003A5A9E" w:rsidP="00BC2FEE">
            <w:pPr>
              <w:pStyle w:val="Brdtextmedindrag"/>
              <w:rPr>
                <w:lang w:val="de-DE"/>
              </w:rPr>
            </w:pPr>
            <w:r w:rsidRPr="003D7914">
              <w:rPr>
                <w:lang w:val="de-DE"/>
              </w:rPr>
              <w:t>(5)</w:t>
            </w:r>
            <w:r w:rsidR="005270B3">
              <w:rPr>
                <w:lang w:val="de-DE"/>
              </w:rPr>
              <w:t> </w:t>
            </w:r>
            <w:r w:rsidRPr="003D7914">
              <w:rPr>
                <w:lang w:val="de-DE"/>
              </w:rPr>
              <w:t>Ist eine Person</w:t>
            </w:r>
            <w:r>
              <w:rPr>
                <w:lang w:val="de-DE"/>
              </w:rPr>
              <w:t xml:space="preserve"> – </w:t>
            </w:r>
            <w:r w:rsidRPr="003D7914">
              <w:rPr>
                <w:lang w:val="de-DE"/>
              </w:rPr>
              <w:t>mit Aus</w:t>
            </w:r>
            <w:r>
              <w:rPr>
                <w:lang w:val="de-DE"/>
              </w:rPr>
              <w:softHyphen/>
            </w:r>
            <w:r w:rsidRPr="003D7914">
              <w:rPr>
                <w:lang w:val="de-DE"/>
              </w:rPr>
              <w:t>nahme eines unabhängigen Ver</w:t>
            </w:r>
            <w:r>
              <w:rPr>
                <w:lang w:val="de-DE"/>
              </w:rPr>
              <w:softHyphen/>
            </w:r>
            <w:r w:rsidRPr="003D7914">
              <w:rPr>
                <w:lang w:val="de-DE"/>
              </w:rPr>
              <w:t xml:space="preserve">treters im Sinne des Absatzes 6 </w:t>
            </w:r>
            <w:r>
              <w:rPr>
                <w:lang w:val="de-DE"/>
              </w:rPr>
              <w:t xml:space="preserve">– </w:t>
            </w:r>
            <w:r w:rsidRPr="003D7914">
              <w:rPr>
                <w:lang w:val="de-DE"/>
              </w:rPr>
              <w:t>für ein Unternehmen tätig und besitzt sie in einem Vertragsstaat die Vollmacht, im Namen des Unternehmens Verträge abzu</w:t>
            </w:r>
            <w:r>
              <w:rPr>
                <w:lang w:val="de-DE"/>
              </w:rPr>
              <w:softHyphen/>
            </w:r>
            <w:r w:rsidRPr="003D7914">
              <w:rPr>
                <w:lang w:val="de-DE"/>
              </w:rPr>
              <w:t>schließen, und übt sie die Voll</w:t>
            </w:r>
            <w:r w:rsidR="00771306">
              <w:rPr>
                <w:lang w:val="de-DE"/>
              </w:rPr>
              <w:softHyphen/>
            </w:r>
            <w:r w:rsidRPr="003D7914">
              <w:rPr>
                <w:lang w:val="de-DE"/>
              </w:rPr>
              <w:t>macht dort gewöhnlich aus, so wird das Unternehmen unge</w:t>
            </w:r>
            <w:r w:rsidR="00771306">
              <w:rPr>
                <w:lang w:val="de-DE"/>
              </w:rPr>
              <w:softHyphen/>
            </w:r>
            <w:r w:rsidRPr="003D7914">
              <w:rPr>
                <w:lang w:val="de-DE"/>
              </w:rPr>
              <w:t>achtet der Absätze 1 und 2 so behandelt, als habe es in diesem Staat für alle von der Person für das Unternehmen ausgeübten Tätigkeiten eine Betriebsstätte, es sei denn, diese Tätigkeiten be</w:t>
            </w:r>
            <w:r>
              <w:rPr>
                <w:lang w:val="de-DE"/>
              </w:rPr>
              <w:softHyphen/>
            </w:r>
            <w:r w:rsidRPr="003D7914">
              <w:rPr>
                <w:lang w:val="de-DE"/>
              </w:rPr>
              <w:t>schränken sich auf die in Absatz 4 genannten Tätigkeiten, die, wür</w:t>
            </w:r>
            <w:r>
              <w:rPr>
                <w:lang w:val="de-DE"/>
              </w:rPr>
              <w:softHyphen/>
            </w:r>
            <w:r w:rsidRPr="003D7914">
              <w:rPr>
                <w:lang w:val="de-DE"/>
              </w:rPr>
              <w:t>den sie durch eine feste Ge</w:t>
            </w:r>
            <w:r>
              <w:rPr>
                <w:lang w:val="de-DE"/>
              </w:rPr>
              <w:softHyphen/>
            </w:r>
            <w:r w:rsidRPr="003D7914">
              <w:rPr>
                <w:lang w:val="de-DE"/>
              </w:rPr>
              <w:t>schäftseinrichtung ausgeübt, die</w:t>
            </w:r>
            <w:r>
              <w:rPr>
                <w:lang w:val="de-DE"/>
              </w:rPr>
              <w:softHyphen/>
            </w:r>
            <w:r w:rsidRPr="003D7914">
              <w:rPr>
                <w:lang w:val="de-DE"/>
              </w:rPr>
              <w:t>se Einrichtung nach dem genann</w:t>
            </w:r>
            <w:r>
              <w:rPr>
                <w:lang w:val="de-DE"/>
              </w:rPr>
              <w:softHyphen/>
            </w:r>
            <w:r w:rsidRPr="003D7914">
              <w:rPr>
                <w:lang w:val="de-DE"/>
              </w:rPr>
              <w:t>ten Absatz nicht zu einer Be</w:t>
            </w:r>
            <w:r>
              <w:rPr>
                <w:lang w:val="de-DE"/>
              </w:rPr>
              <w:softHyphen/>
            </w:r>
            <w:r w:rsidRPr="003D7914">
              <w:rPr>
                <w:lang w:val="de-DE"/>
              </w:rPr>
              <w:t>triebsstätte machten.</w:t>
            </w:r>
          </w:p>
        </w:tc>
      </w:tr>
      <w:tr w:rsidR="008E0CEA" w:rsidRPr="0035629B" w14:paraId="3F26A742" w14:textId="77777777" w:rsidTr="00BC2FEE">
        <w:tc>
          <w:tcPr>
            <w:tcW w:w="2500" w:type="pct"/>
            <w:shd w:val="clear" w:color="auto" w:fill="auto"/>
            <w:tcMar>
              <w:right w:w="0" w:type="dxa"/>
            </w:tcMar>
          </w:tcPr>
          <w:p w14:paraId="74B1B5E0" w14:textId="293BFE15" w:rsidR="008E0CEA" w:rsidRPr="00DF40F9" w:rsidRDefault="003A5A9E" w:rsidP="00BC2FEE">
            <w:pPr>
              <w:pStyle w:val="Brdtextmedindrag"/>
            </w:pPr>
            <w:r w:rsidRPr="00DF40F9">
              <w:t>6.</w:t>
            </w:r>
            <w:r w:rsidR="005270B3">
              <w:t> </w:t>
            </w:r>
            <w:r w:rsidRPr="00DF40F9">
              <w:t>Företag anses inte ha fast driftställe i en avtalsslutande stat endast på den grund att företaget bedriver affärsverksamhet i denna stat genom förmedling av mäklare, kommissionär eller annan obero</w:t>
            </w:r>
            <w:r>
              <w:softHyphen/>
            </w:r>
            <w:r w:rsidRPr="00DF40F9">
              <w:t>ende representant, under förutsätt</w:t>
            </w:r>
            <w:r>
              <w:softHyphen/>
            </w:r>
            <w:r w:rsidRPr="00DF40F9">
              <w:t>ning att sådan person därvid bedriver sin sedvanliga affärsverk</w:t>
            </w:r>
            <w:r>
              <w:softHyphen/>
            </w:r>
            <w:r w:rsidRPr="00DF40F9">
              <w:t>samhet.</w:t>
            </w:r>
          </w:p>
        </w:tc>
        <w:tc>
          <w:tcPr>
            <w:tcW w:w="2500" w:type="pct"/>
          </w:tcPr>
          <w:p w14:paraId="609B4158" w14:textId="2E968EDB" w:rsidR="008E0CEA" w:rsidRPr="003D7914" w:rsidRDefault="003A5A9E" w:rsidP="00BC2FEE">
            <w:pPr>
              <w:pStyle w:val="Brdtextmedindrag"/>
              <w:rPr>
                <w:lang w:val="de-DE"/>
              </w:rPr>
            </w:pPr>
            <w:r w:rsidRPr="003D7914">
              <w:rPr>
                <w:lang w:val="de-DE"/>
              </w:rPr>
              <w:t>(6)</w:t>
            </w:r>
            <w:r w:rsidR="005270B3">
              <w:rPr>
                <w:lang w:val="de-DE"/>
              </w:rPr>
              <w:t> </w:t>
            </w:r>
            <w:r w:rsidRPr="003D7914">
              <w:rPr>
                <w:lang w:val="de-DE"/>
              </w:rPr>
              <w:t>Ein Unternehmen wird nicht schon deshalb so behandelt, als habe es eine Betriebsstätte in einem Vertragsstaat, weil es dort seine Tätigkeit durch einen Mak</w:t>
            </w:r>
            <w:r>
              <w:rPr>
                <w:lang w:val="de-DE"/>
              </w:rPr>
              <w:softHyphen/>
            </w:r>
            <w:r w:rsidRPr="003D7914">
              <w:rPr>
                <w:lang w:val="de-DE"/>
              </w:rPr>
              <w:t>ler, Kommissionär oder einen anderen unabhängigen Vertreter ausübt, sofern diese Personen im Rahmen ihrer ordentlichen Ge</w:t>
            </w:r>
            <w:r>
              <w:rPr>
                <w:lang w:val="de-DE"/>
              </w:rPr>
              <w:softHyphen/>
            </w:r>
            <w:r w:rsidRPr="003D7914">
              <w:rPr>
                <w:lang w:val="de-DE"/>
              </w:rPr>
              <w:t>schäftstätigkeit handeln.</w:t>
            </w:r>
          </w:p>
        </w:tc>
      </w:tr>
      <w:tr w:rsidR="008E0CEA" w:rsidRPr="0035629B" w14:paraId="08A716DD" w14:textId="77777777" w:rsidTr="00BC2FEE">
        <w:tc>
          <w:tcPr>
            <w:tcW w:w="2500" w:type="pct"/>
            <w:shd w:val="clear" w:color="auto" w:fill="auto"/>
            <w:tcMar>
              <w:right w:w="0" w:type="dxa"/>
            </w:tcMar>
          </w:tcPr>
          <w:p w14:paraId="48EB6418" w14:textId="37EE9F13" w:rsidR="008E0CEA" w:rsidRPr="00DF40F9" w:rsidRDefault="003A5A9E" w:rsidP="00BC2FEE">
            <w:pPr>
              <w:pStyle w:val="Brdtextmedindrag"/>
            </w:pPr>
            <w:r w:rsidRPr="00DF40F9">
              <w:t>7.</w:t>
            </w:r>
            <w:r w:rsidR="005270B3">
              <w:t> </w:t>
            </w:r>
            <w:r w:rsidRPr="00DF40F9">
              <w:t>Den omständigheten att ett bolag med hemvist i en avtals</w:t>
            </w:r>
            <w:r>
              <w:softHyphen/>
            </w:r>
            <w:r w:rsidRPr="00DF40F9">
              <w:t>slutande stat kontrollerar eller kontrolleras av ett bolag med hemvist i den andra avtalsslutande staten eller som bedriver affärs</w:t>
            </w:r>
            <w:r>
              <w:softHyphen/>
            </w:r>
            <w:r w:rsidRPr="00DF40F9">
              <w:t>verksamhet i denna andra stat (antingen från fast driftställe eller på annat sätt), medför inte att någotdera bolaget utgör fast drift</w:t>
            </w:r>
            <w:r>
              <w:softHyphen/>
            </w:r>
            <w:r w:rsidRPr="00DF40F9">
              <w:t>ställe för det andra.</w:t>
            </w:r>
          </w:p>
        </w:tc>
        <w:tc>
          <w:tcPr>
            <w:tcW w:w="2500" w:type="pct"/>
          </w:tcPr>
          <w:p w14:paraId="096BD3C0" w14:textId="3A3E3A4D" w:rsidR="008E0CEA" w:rsidRPr="003D7914" w:rsidRDefault="003A5A9E" w:rsidP="00BC2FEE">
            <w:pPr>
              <w:pStyle w:val="Brdtextmedindrag"/>
              <w:rPr>
                <w:lang w:val="de-DE"/>
              </w:rPr>
            </w:pPr>
            <w:r w:rsidRPr="003D7914">
              <w:rPr>
                <w:lang w:val="de-DE"/>
              </w:rPr>
              <w:t>(7)</w:t>
            </w:r>
            <w:r w:rsidR="005270B3">
              <w:rPr>
                <w:lang w:val="de-DE"/>
              </w:rPr>
              <w:t> </w:t>
            </w:r>
            <w:r w:rsidRPr="003D7914">
              <w:rPr>
                <w:lang w:val="de-DE"/>
              </w:rPr>
              <w:t xml:space="preserve">Allein dadurch, </w:t>
            </w:r>
            <w:proofErr w:type="spellStart"/>
            <w:r w:rsidRPr="003D7914">
              <w:rPr>
                <w:lang w:val="de-DE"/>
              </w:rPr>
              <w:t>daß</w:t>
            </w:r>
            <w:proofErr w:type="spellEnd"/>
            <w:r w:rsidRPr="003D7914">
              <w:rPr>
                <w:lang w:val="de-DE"/>
              </w:rPr>
              <w:t xml:space="preserve"> eine in einem Vertragsstaat ansässige Gesellschaft eine Gesellschaft beherrscht oder von einer Gesell</w:t>
            </w:r>
            <w:r>
              <w:rPr>
                <w:lang w:val="de-DE"/>
              </w:rPr>
              <w:softHyphen/>
            </w:r>
            <w:r w:rsidRPr="003D7914">
              <w:rPr>
                <w:lang w:val="de-DE"/>
              </w:rPr>
              <w:t>schaft beherrscht wird, die im anderen Vertragsstaat ansässig ist oder dort (entweder durch eine Betriebsstätte oder auf andere Weise) ihre Tätigkeit ausübt, wird keine der beiden Gesellschaften zur Betriebsstätte der anderen.</w:t>
            </w:r>
          </w:p>
        </w:tc>
      </w:tr>
      <w:tr w:rsidR="008E0CEA" w:rsidRPr="0035629B" w14:paraId="3E290363" w14:textId="77777777" w:rsidTr="00BC2FEE">
        <w:tc>
          <w:tcPr>
            <w:tcW w:w="2500" w:type="pct"/>
            <w:shd w:val="clear" w:color="auto" w:fill="auto"/>
            <w:tcMar>
              <w:right w:w="0" w:type="dxa"/>
            </w:tcMar>
          </w:tcPr>
          <w:p w14:paraId="0D24D2E9" w14:textId="77777777" w:rsidR="008E0CEA" w:rsidRDefault="00E570B0" w:rsidP="00BC2FEE">
            <w:pPr>
              <w:pStyle w:val="Brdtextmedindrag"/>
              <w:rPr>
                <w:lang w:val="de-DE"/>
              </w:rPr>
            </w:pPr>
          </w:p>
        </w:tc>
        <w:tc>
          <w:tcPr>
            <w:tcW w:w="2500" w:type="pct"/>
          </w:tcPr>
          <w:p w14:paraId="58BBF814" w14:textId="77777777" w:rsidR="008E0CEA" w:rsidRDefault="00E570B0" w:rsidP="00BC2FEE">
            <w:pPr>
              <w:pStyle w:val="Brdtextmedindrag"/>
              <w:rPr>
                <w:lang w:val="de-DE"/>
              </w:rPr>
            </w:pPr>
          </w:p>
        </w:tc>
      </w:tr>
      <w:tr w:rsidR="008E0CEA" w:rsidRPr="0035629B" w14:paraId="2B547A9B" w14:textId="77777777" w:rsidTr="00BC2FEE">
        <w:tc>
          <w:tcPr>
            <w:tcW w:w="2500" w:type="pct"/>
            <w:shd w:val="clear" w:color="auto" w:fill="auto"/>
            <w:tcMar>
              <w:right w:w="0" w:type="dxa"/>
            </w:tcMar>
          </w:tcPr>
          <w:p w14:paraId="4673CAED" w14:textId="77777777" w:rsidR="008E0CEA" w:rsidRPr="00D963AA" w:rsidRDefault="00E570B0" w:rsidP="00BC2FEE">
            <w:pPr>
              <w:pStyle w:val="Brdtextmedindrag"/>
              <w:rPr>
                <w:lang w:val="de-DE"/>
              </w:rPr>
            </w:pPr>
          </w:p>
        </w:tc>
        <w:tc>
          <w:tcPr>
            <w:tcW w:w="2500" w:type="pct"/>
          </w:tcPr>
          <w:p w14:paraId="633CB765" w14:textId="77777777" w:rsidR="008E0CEA" w:rsidRPr="003D7914" w:rsidRDefault="00E570B0" w:rsidP="00BC2FEE">
            <w:pPr>
              <w:pStyle w:val="Brdtextmedindrag"/>
              <w:rPr>
                <w:lang w:val="de-DE"/>
              </w:rPr>
            </w:pPr>
          </w:p>
        </w:tc>
      </w:tr>
      <w:tr w:rsidR="00EF6348" w:rsidRPr="0035629B" w14:paraId="4031CB7E" w14:textId="77777777" w:rsidTr="00BC2FEE">
        <w:tc>
          <w:tcPr>
            <w:tcW w:w="2500" w:type="pct"/>
            <w:shd w:val="clear" w:color="auto" w:fill="auto"/>
            <w:tcMar>
              <w:right w:w="0" w:type="dxa"/>
            </w:tcMar>
          </w:tcPr>
          <w:p w14:paraId="19F4F0CF" w14:textId="77777777" w:rsidR="00EF6348" w:rsidRDefault="00EF6348" w:rsidP="00BC2FEE">
            <w:pPr>
              <w:pStyle w:val="Brdtextmedindrag"/>
              <w:rPr>
                <w:lang w:val="de-DE"/>
              </w:rPr>
            </w:pPr>
          </w:p>
        </w:tc>
        <w:tc>
          <w:tcPr>
            <w:tcW w:w="2500" w:type="pct"/>
          </w:tcPr>
          <w:p w14:paraId="64C6F855" w14:textId="77777777" w:rsidR="00EF6348" w:rsidRDefault="00EF6348" w:rsidP="00BC2FEE">
            <w:pPr>
              <w:pStyle w:val="Brdtextmedindrag"/>
              <w:rPr>
                <w:lang w:val="de-DE"/>
              </w:rPr>
            </w:pPr>
          </w:p>
        </w:tc>
      </w:tr>
      <w:tr w:rsidR="00EF6348" w:rsidRPr="0035629B" w14:paraId="7B43E6BF" w14:textId="77777777" w:rsidTr="00BC2FEE">
        <w:tc>
          <w:tcPr>
            <w:tcW w:w="2500" w:type="pct"/>
            <w:shd w:val="clear" w:color="auto" w:fill="auto"/>
            <w:tcMar>
              <w:right w:w="0" w:type="dxa"/>
            </w:tcMar>
          </w:tcPr>
          <w:p w14:paraId="4B57EB64" w14:textId="77777777" w:rsidR="00EF6348" w:rsidRPr="00D963AA" w:rsidRDefault="00EF6348" w:rsidP="00BC2FEE">
            <w:pPr>
              <w:pStyle w:val="Brdtextmedindrag"/>
              <w:rPr>
                <w:lang w:val="de-DE"/>
              </w:rPr>
            </w:pPr>
          </w:p>
        </w:tc>
        <w:tc>
          <w:tcPr>
            <w:tcW w:w="2500" w:type="pct"/>
          </w:tcPr>
          <w:p w14:paraId="06EE33BF" w14:textId="77777777" w:rsidR="00EF6348" w:rsidRPr="003D7914" w:rsidRDefault="00EF6348" w:rsidP="00BC2FEE">
            <w:pPr>
              <w:pStyle w:val="Brdtextmedindrag"/>
              <w:rPr>
                <w:lang w:val="de-DE"/>
              </w:rPr>
            </w:pPr>
          </w:p>
        </w:tc>
      </w:tr>
      <w:tr w:rsidR="00771306" w:rsidRPr="0035629B" w14:paraId="336FF333" w14:textId="77777777" w:rsidTr="00BC2FEE">
        <w:tc>
          <w:tcPr>
            <w:tcW w:w="2500" w:type="pct"/>
            <w:shd w:val="clear" w:color="auto" w:fill="auto"/>
            <w:tcMar>
              <w:right w:w="0" w:type="dxa"/>
            </w:tcMar>
          </w:tcPr>
          <w:p w14:paraId="2C281208" w14:textId="77777777" w:rsidR="00771306" w:rsidRDefault="00771306" w:rsidP="00BC2FEE">
            <w:pPr>
              <w:pStyle w:val="Brdtextmedindrag"/>
              <w:rPr>
                <w:lang w:val="de-DE"/>
              </w:rPr>
            </w:pPr>
          </w:p>
        </w:tc>
        <w:tc>
          <w:tcPr>
            <w:tcW w:w="2500" w:type="pct"/>
          </w:tcPr>
          <w:p w14:paraId="1848945A" w14:textId="77777777" w:rsidR="00771306" w:rsidRDefault="00771306" w:rsidP="00BC2FEE">
            <w:pPr>
              <w:pStyle w:val="Brdtextmedindrag"/>
              <w:rPr>
                <w:lang w:val="de-DE"/>
              </w:rPr>
            </w:pPr>
          </w:p>
        </w:tc>
      </w:tr>
      <w:tr w:rsidR="00771306" w:rsidRPr="0035629B" w14:paraId="17E80C0B" w14:textId="77777777" w:rsidTr="00BC2FEE">
        <w:tc>
          <w:tcPr>
            <w:tcW w:w="2500" w:type="pct"/>
            <w:shd w:val="clear" w:color="auto" w:fill="auto"/>
            <w:tcMar>
              <w:right w:w="0" w:type="dxa"/>
            </w:tcMar>
          </w:tcPr>
          <w:p w14:paraId="16ED9883" w14:textId="77777777" w:rsidR="00771306" w:rsidRPr="00D963AA" w:rsidRDefault="00771306" w:rsidP="00BC2FEE">
            <w:pPr>
              <w:pStyle w:val="Brdtextmedindrag"/>
              <w:rPr>
                <w:lang w:val="de-DE"/>
              </w:rPr>
            </w:pPr>
          </w:p>
        </w:tc>
        <w:tc>
          <w:tcPr>
            <w:tcW w:w="2500" w:type="pct"/>
          </w:tcPr>
          <w:p w14:paraId="3400A5DE" w14:textId="77777777" w:rsidR="00771306" w:rsidRPr="003D7914" w:rsidRDefault="00771306" w:rsidP="00BC2FEE">
            <w:pPr>
              <w:pStyle w:val="Brdtextmedindrag"/>
              <w:rPr>
                <w:lang w:val="de-DE"/>
              </w:rPr>
            </w:pPr>
          </w:p>
        </w:tc>
      </w:tr>
      <w:tr w:rsidR="008E0CEA" w:rsidRPr="0035629B" w14:paraId="1886A993" w14:textId="77777777" w:rsidTr="00BC2FEE">
        <w:tc>
          <w:tcPr>
            <w:tcW w:w="2500" w:type="pct"/>
            <w:shd w:val="clear" w:color="auto" w:fill="auto"/>
            <w:tcMar>
              <w:right w:w="0" w:type="dxa"/>
            </w:tcMar>
          </w:tcPr>
          <w:p w14:paraId="62F048C6" w14:textId="77777777" w:rsidR="008E0CEA" w:rsidRPr="00D963AA" w:rsidRDefault="00E570B0" w:rsidP="00BC2FEE">
            <w:pPr>
              <w:pStyle w:val="Brdtextmedindrag"/>
              <w:rPr>
                <w:lang w:val="de-DE"/>
              </w:rPr>
            </w:pPr>
          </w:p>
        </w:tc>
        <w:tc>
          <w:tcPr>
            <w:tcW w:w="2500" w:type="pct"/>
          </w:tcPr>
          <w:p w14:paraId="3724C42C" w14:textId="77777777" w:rsidR="008E0CEA" w:rsidRPr="003D7914" w:rsidRDefault="00E570B0" w:rsidP="00BC2FEE">
            <w:pPr>
              <w:pStyle w:val="Brdtextmedindrag"/>
              <w:rPr>
                <w:lang w:val="de-DE"/>
              </w:rPr>
            </w:pPr>
          </w:p>
        </w:tc>
      </w:tr>
      <w:tr w:rsidR="008E0CEA" w14:paraId="382BFADD" w14:textId="77777777" w:rsidTr="00BC2FEE">
        <w:tc>
          <w:tcPr>
            <w:tcW w:w="2500" w:type="pct"/>
            <w:shd w:val="clear" w:color="auto" w:fill="auto"/>
            <w:tcMar>
              <w:right w:w="0" w:type="dxa"/>
            </w:tcMar>
          </w:tcPr>
          <w:p w14:paraId="01241ADD" w14:textId="77777777" w:rsidR="008E0CEA" w:rsidRPr="00DF40F9" w:rsidRDefault="003A5A9E" w:rsidP="00BC2FEE">
            <w:pPr>
              <w:pStyle w:val="Brdtext"/>
            </w:pPr>
            <w:r w:rsidRPr="00DF40F9">
              <w:lastRenderedPageBreak/>
              <w:t>Kapitel II</w:t>
            </w:r>
          </w:p>
        </w:tc>
        <w:tc>
          <w:tcPr>
            <w:tcW w:w="2500" w:type="pct"/>
          </w:tcPr>
          <w:p w14:paraId="61273513" w14:textId="77777777" w:rsidR="008E0CEA" w:rsidRPr="003D7914" w:rsidRDefault="003A5A9E" w:rsidP="00BC2FEE">
            <w:pPr>
              <w:pStyle w:val="Brdtext"/>
              <w:rPr>
                <w:lang w:val="de-DE"/>
              </w:rPr>
            </w:pPr>
            <w:r w:rsidRPr="003D7914">
              <w:rPr>
                <w:lang w:val="de-DE"/>
              </w:rPr>
              <w:t>Abschnitt II</w:t>
            </w:r>
          </w:p>
        </w:tc>
      </w:tr>
      <w:tr w:rsidR="008E0CEA" w:rsidRPr="0035629B" w14:paraId="34767AD9" w14:textId="77777777" w:rsidTr="00BC2FEE">
        <w:tc>
          <w:tcPr>
            <w:tcW w:w="2500" w:type="pct"/>
            <w:shd w:val="clear" w:color="auto" w:fill="auto"/>
            <w:tcMar>
              <w:right w:w="0" w:type="dxa"/>
            </w:tcMar>
          </w:tcPr>
          <w:p w14:paraId="0A43B0E0" w14:textId="77777777" w:rsidR="008E0CEA" w:rsidRPr="00DF40F9" w:rsidRDefault="003A5A9E" w:rsidP="00BC2FEE">
            <w:pPr>
              <w:pStyle w:val="Brdtext"/>
            </w:pPr>
            <w:r w:rsidRPr="00DF40F9">
              <w:t>Beskattning av inkomst och förmö</w:t>
            </w:r>
            <w:r>
              <w:softHyphen/>
            </w:r>
            <w:r w:rsidRPr="00DF40F9">
              <w:t>genhet</w:t>
            </w:r>
          </w:p>
        </w:tc>
        <w:tc>
          <w:tcPr>
            <w:tcW w:w="2500" w:type="pct"/>
          </w:tcPr>
          <w:p w14:paraId="61E54AE1" w14:textId="77777777" w:rsidR="008E0CEA" w:rsidRPr="003D7914" w:rsidRDefault="003A5A9E" w:rsidP="00BC2FEE">
            <w:pPr>
              <w:pStyle w:val="Brdtext"/>
              <w:rPr>
                <w:lang w:val="de-DE"/>
              </w:rPr>
            </w:pPr>
            <w:r w:rsidRPr="003D7914">
              <w:rPr>
                <w:lang w:val="de-DE"/>
              </w:rPr>
              <w:t>Besteuerung des Einkommens und Vermögens</w:t>
            </w:r>
          </w:p>
        </w:tc>
      </w:tr>
      <w:tr w:rsidR="008E0CEA" w:rsidRPr="0035629B" w14:paraId="59AF8128" w14:textId="77777777" w:rsidTr="00BC2FEE">
        <w:tc>
          <w:tcPr>
            <w:tcW w:w="2500" w:type="pct"/>
            <w:shd w:val="clear" w:color="auto" w:fill="auto"/>
            <w:tcMar>
              <w:right w:w="0" w:type="dxa"/>
            </w:tcMar>
          </w:tcPr>
          <w:p w14:paraId="405399E5" w14:textId="77777777" w:rsidR="008E0CEA" w:rsidRPr="00D963AA" w:rsidRDefault="00E570B0" w:rsidP="00BC2FEE">
            <w:pPr>
              <w:pStyle w:val="Brdtextmedindrag"/>
              <w:rPr>
                <w:lang w:val="de-DE"/>
              </w:rPr>
            </w:pPr>
          </w:p>
        </w:tc>
        <w:tc>
          <w:tcPr>
            <w:tcW w:w="2500" w:type="pct"/>
          </w:tcPr>
          <w:p w14:paraId="6243AF78" w14:textId="77777777" w:rsidR="008E0CEA" w:rsidRPr="003D7914" w:rsidRDefault="00E570B0" w:rsidP="00BC2FEE">
            <w:pPr>
              <w:pStyle w:val="Brdtextmedindrag"/>
              <w:rPr>
                <w:lang w:val="de-DE"/>
              </w:rPr>
            </w:pPr>
          </w:p>
        </w:tc>
      </w:tr>
      <w:tr w:rsidR="008E0CEA" w14:paraId="280D60AF" w14:textId="77777777" w:rsidTr="00BC2FEE">
        <w:tc>
          <w:tcPr>
            <w:tcW w:w="2500" w:type="pct"/>
            <w:shd w:val="clear" w:color="auto" w:fill="auto"/>
            <w:tcMar>
              <w:right w:w="0" w:type="dxa"/>
            </w:tcMar>
          </w:tcPr>
          <w:p w14:paraId="3CFAD152" w14:textId="77777777" w:rsidR="008E0CEA" w:rsidRPr="00DF40F9" w:rsidRDefault="003A5A9E" w:rsidP="00BC2FEE">
            <w:pPr>
              <w:pStyle w:val="Brdtext"/>
            </w:pPr>
            <w:r w:rsidRPr="00DF40F9">
              <w:t>Artikel 6</w:t>
            </w:r>
          </w:p>
        </w:tc>
        <w:tc>
          <w:tcPr>
            <w:tcW w:w="2500" w:type="pct"/>
          </w:tcPr>
          <w:p w14:paraId="7D3CFEF1" w14:textId="77777777" w:rsidR="008E0CEA" w:rsidRPr="003D7914" w:rsidRDefault="003A5A9E" w:rsidP="00BC2FEE">
            <w:pPr>
              <w:pStyle w:val="Brdtext"/>
              <w:rPr>
                <w:lang w:val="de-DE"/>
              </w:rPr>
            </w:pPr>
            <w:r w:rsidRPr="003D7914">
              <w:rPr>
                <w:lang w:val="de-DE"/>
              </w:rPr>
              <w:t>Artikel 6</w:t>
            </w:r>
          </w:p>
        </w:tc>
      </w:tr>
      <w:tr w:rsidR="008E0CEA" w14:paraId="2DC5F1D7" w14:textId="77777777" w:rsidTr="00BC2FEE">
        <w:tc>
          <w:tcPr>
            <w:tcW w:w="2500" w:type="pct"/>
            <w:shd w:val="clear" w:color="auto" w:fill="auto"/>
            <w:tcMar>
              <w:right w:w="0" w:type="dxa"/>
            </w:tcMar>
          </w:tcPr>
          <w:p w14:paraId="2442DA3D" w14:textId="77777777" w:rsidR="008E0CEA" w:rsidRPr="00DF40F9" w:rsidRDefault="00E570B0" w:rsidP="00BC2FEE">
            <w:pPr>
              <w:pStyle w:val="Brdtext"/>
              <w:rPr>
                <w:i/>
              </w:rPr>
            </w:pPr>
          </w:p>
        </w:tc>
        <w:tc>
          <w:tcPr>
            <w:tcW w:w="2500" w:type="pct"/>
          </w:tcPr>
          <w:p w14:paraId="33BB26A2" w14:textId="77777777" w:rsidR="008E0CEA" w:rsidRPr="003D7914" w:rsidRDefault="00E570B0" w:rsidP="00BC2FEE">
            <w:pPr>
              <w:pStyle w:val="Brdtext"/>
              <w:rPr>
                <w:i/>
                <w:lang w:val="de-DE"/>
              </w:rPr>
            </w:pPr>
          </w:p>
        </w:tc>
      </w:tr>
      <w:tr w:rsidR="008E0CEA" w14:paraId="6FED5592" w14:textId="77777777" w:rsidTr="00BC2FEE">
        <w:tc>
          <w:tcPr>
            <w:tcW w:w="2500" w:type="pct"/>
            <w:shd w:val="clear" w:color="auto" w:fill="auto"/>
            <w:tcMar>
              <w:right w:w="0" w:type="dxa"/>
            </w:tcMar>
          </w:tcPr>
          <w:p w14:paraId="1DDB888B" w14:textId="77777777" w:rsidR="008E0CEA" w:rsidRPr="00DF40F9" w:rsidRDefault="003A5A9E" w:rsidP="00BC2FEE">
            <w:pPr>
              <w:pStyle w:val="Brdtext"/>
              <w:rPr>
                <w:i/>
              </w:rPr>
            </w:pPr>
            <w:r w:rsidRPr="00DF40F9">
              <w:rPr>
                <w:i/>
              </w:rPr>
              <w:t>Inkomst av fast egendom</w:t>
            </w:r>
          </w:p>
        </w:tc>
        <w:tc>
          <w:tcPr>
            <w:tcW w:w="2500" w:type="pct"/>
          </w:tcPr>
          <w:p w14:paraId="0A120242" w14:textId="599DF54A" w:rsidR="008E0CEA" w:rsidRPr="003D7914" w:rsidRDefault="003A5A9E" w:rsidP="00BC2FEE">
            <w:pPr>
              <w:pStyle w:val="Brdtext"/>
              <w:rPr>
                <w:i/>
                <w:lang w:val="de-DE"/>
              </w:rPr>
            </w:pPr>
            <w:r w:rsidRPr="003D7914">
              <w:rPr>
                <w:i/>
                <w:lang w:val="de-DE"/>
              </w:rPr>
              <w:t>Einkünfte aus unbeweglichem Vermögen</w:t>
            </w:r>
          </w:p>
        </w:tc>
      </w:tr>
      <w:tr w:rsidR="008E0CEA" w:rsidRPr="0035629B" w14:paraId="35768DF7" w14:textId="77777777" w:rsidTr="00BC2FEE">
        <w:tc>
          <w:tcPr>
            <w:tcW w:w="2500" w:type="pct"/>
            <w:shd w:val="clear" w:color="auto" w:fill="auto"/>
            <w:tcMar>
              <w:right w:w="0" w:type="dxa"/>
            </w:tcMar>
          </w:tcPr>
          <w:p w14:paraId="7EF8B9B2" w14:textId="684E6908" w:rsidR="008E0CEA" w:rsidRPr="00DF40F9" w:rsidRDefault="003A5A9E" w:rsidP="00BC2FEE">
            <w:pPr>
              <w:pStyle w:val="Brdtextmedindrag"/>
            </w:pPr>
            <w:r w:rsidRPr="00DF40F9">
              <w:t>1.</w:t>
            </w:r>
            <w:r w:rsidR="005270B3">
              <w:t> </w:t>
            </w:r>
            <w:r w:rsidRPr="00DF40F9">
              <w:t>Inkomst, som person med hemvist i en avtalsslutande stat förvärvar av fast egendom (däri inbegripen inkomst av lantbruk och skogsbruk) belägen i den andra avtalsslutande staten, får beskattas i denna andra stat.</w:t>
            </w:r>
          </w:p>
        </w:tc>
        <w:tc>
          <w:tcPr>
            <w:tcW w:w="2500" w:type="pct"/>
          </w:tcPr>
          <w:p w14:paraId="26F8E504" w14:textId="1C6073A7" w:rsidR="008E0CEA" w:rsidRPr="003D7914" w:rsidRDefault="003A5A9E" w:rsidP="00BC2FEE">
            <w:pPr>
              <w:pStyle w:val="Brdtextmedindrag"/>
              <w:rPr>
                <w:lang w:val="de-DE"/>
              </w:rPr>
            </w:pPr>
            <w:r w:rsidRPr="003D7914">
              <w:rPr>
                <w:lang w:val="de-DE"/>
              </w:rPr>
              <w:t>(1)</w:t>
            </w:r>
            <w:r w:rsidR="005270B3">
              <w:rPr>
                <w:lang w:val="de-DE"/>
              </w:rPr>
              <w:t> </w:t>
            </w:r>
            <w:r w:rsidRPr="003D7914">
              <w:rPr>
                <w:lang w:val="de-DE"/>
              </w:rPr>
              <w:t xml:space="preserve">Einkünfte, die eine in einem Vertragsstaat ansässige Person aus unbeweglichem Vermögen (einschließlich der Einkünfte aus land- und forstwirtschaftlichen Betrieben) bezieht, </w:t>
            </w:r>
            <w:proofErr w:type="gramStart"/>
            <w:r w:rsidRPr="003D7914">
              <w:rPr>
                <w:lang w:val="de-DE"/>
              </w:rPr>
              <w:t>das</w:t>
            </w:r>
            <w:proofErr w:type="gramEnd"/>
            <w:r w:rsidRPr="003D7914">
              <w:rPr>
                <w:lang w:val="de-DE"/>
              </w:rPr>
              <w:t xml:space="preserve"> im ande</w:t>
            </w:r>
            <w:r>
              <w:rPr>
                <w:lang w:val="de-DE"/>
              </w:rPr>
              <w:softHyphen/>
            </w:r>
            <w:r w:rsidRPr="003D7914">
              <w:rPr>
                <w:lang w:val="de-DE"/>
              </w:rPr>
              <w:t>ren Vertragsstaat liegt, können im anderen Staat besteuert werden.</w:t>
            </w:r>
          </w:p>
        </w:tc>
      </w:tr>
      <w:tr w:rsidR="008E0CEA" w:rsidRPr="0035629B" w14:paraId="28D4ACA4" w14:textId="77777777" w:rsidTr="00BC2FEE">
        <w:tc>
          <w:tcPr>
            <w:tcW w:w="2500" w:type="pct"/>
            <w:shd w:val="clear" w:color="auto" w:fill="auto"/>
            <w:tcMar>
              <w:right w:w="0" w:type="dxa"/>
            </w:tcMar>
          </w:tcPr>
          <w:p w14:paraId="20310976" w14:textId="5C0D8871" w:rsidR="008E0CEA" w:rsidRPr="00DF40F9" w:rsidRDefault="003A5A9E" w:rsidP="00BC2FEE">
            <w:pPr>
              <w:pStyle w:val="Brdtextmedindrag"/>
            </w:pPr>
            <w:r w:rsidRPr="00DF40F9">
              <w:t>2.</w:t>
            </w:r>
            <w:r w:rsidR="005270B3">
              <w:t> </w:t>
            </w:r>
            <w:r w:rsidRPr="00DF40F9">
              <w:t>Bestämmelserna i punkt 1 tillämpas på inkomst som förvärvas genom omedelbart brukande, ge</w:t>
            </w:r>
            <w:r>
              <w:softHyphen/>
            </w:r>
            <w:r w:rsidRPr="00DF40F9">
              <w:t>nom uthyrning eller varje annan användning av fast egendom.</w:t>
            </w:r>
          </w:p>
        </w:tc>
        <w:tc>
          <w:tcPr>
            <w:tcW w:w="2500" w:type="pct"/>
          </w:tcPr>
          <w:p w14:paraId="1444A759" w14:textId="5978E13B" w:rsidR="008E0CEA" w:rsidRPr="003D7914" w:rsidRDefault="003A5A9E" w:rsidP="00BC2FEE">
            <w:pPr>
              <w:pStyle w:val="Brdtextmedindrag"/>
              <w:rPr>
                <w:lang w:val="de-DE"/>
              </w:rPr>
            </w:pPr>
            <w:r w:rsidRPr="003D7914">
              <w:rPr>
                <w:lang w:val="de-DE"/>
              </w:rPr>
              <w:t>(2)</w:t>
            </w:r>
            <w:r w:rsidR="005270B3">
              <w:rPr>
                <w:lang w:val="de-DE"/>
              </w:rPr>
              <w:t> </w:t>
            </w:r>
            <w:r w:rsidRPr="003D7914">
              <w:rPr>
                <w:lang w:val="de-DE"/>
              </w:rPr>
              <w:t>Absatz 1 gilt für Einkünfte aus der unmittelbaren Nutzung, der Vermietung oder Verpach</w:t>
            </w:r>
            <w:r>
              <w:rPr>
                <w:lang w:val="de-DE"/>
              </w:rPr>
              <w:softHyphen/>
            </w:r>
            <w:r w:rsidRPr="003D7914">
              <w:rPr>
                <w:lang w:val="de-DE"/>
              </w:rPr>
              <w:t>tung sowie jeder anderen Art der Nutzung unbeweglichen Vermö</w:t>
            </w:r>
            <w:r>
              <w:rPr>
                <w:lang w:val="de-DE"/>
              </w:rPr>
              <w:softHyphen/>
            </w:r>
            <w:r w:rsidRPr="003D7914">
              <w:rPr>
                <w:lang w:val="de-DE"/>
              </w:rPr>
              <w:t>gens.</w:t>
            </w:r>
          </w:p>
        </w:tc>
      </w:tr>
      <w:tr w:rsidR="008E0CEA" w:rsidRPr="0035629B" w14:paraId="22B5558C" w14:textId="77777777" w:rsidTr="00BC2FEE">
        <w:tc>
          <w:tcPr>
            <w:tcW w:w="2500" w:type="pct"/>
            <w:shd w:val="clear" w:color="auto" w:fill="auto"/>
            <w:tcMar>
              <w:right w:w="0" w:type="dxa"/>
            </w:tcMar>
          </w:tcPr>
          <w:p w14:paraId="01EFE8F9" w14:textId="42620C81" w:rsidR="008E0CEA" w:rsidRPr="00DF40F9" w:rsidRDefault="003A5A9E" w:rsidP="00BC2FEE">
            <w:pPr>
              <w:pStyle w:val="Brdtextmedindrag"/>
            </w:pPr>
            <w:r w:rsidRPr="00DF40F9">
              <w:t>3.</w:t>
            </w:r>
            <w:r w:rsidR="005270B3">
              <w:t> </w:t>
            </w:r>
            <w:r w:rsidRPr="00DF40F9">
              <w:t xml:space="preserve">Bestämmelserna i punkterna </w:t>
            </w:r>
            <w:r>
              <w:br/>
            </w:r>
            <w:r w:rsidRPr="00DF40F9">
              <w:t>1 och 2 tillämpas även på inkomst av fast egendom som</w:t>
            </w:r>
            <w:r>
              <w:t xml:space="preserve"> tillhör företag </w:t>
            </w:r>
            <w:r w:rsidRPr="00DF40F9">
              <w:t xml:space="preserve"> </w:t>
            </w:r>
            <w:r>
              <w:t xml:space="preserve"> och på inkomst av fast egendom som </w:t>
            </w:r>
            <w:r w:rsidRPr="00DF40F9">
              <w:t>används vid självständig yrkesutövning.</w:t>
            </w:r>
          </w:p>
        </w:tc>
        <w:tc>
          <w:tcPr>
            <w:tcW w:w="2500" w:type="pct"/>
          </w:tcPr>
          <w:p w14:paraId="6BC94051" w14:textId="1BF3F8DC" w:rsidR="008E0CEA" w:rsidRPr="003D7914" w:rsidRDefault="003A5A9E" w:rsidP="00BC2FEE">
            <w:pPr>
              <w:pStyle w:val="Brdtextmedindrag"/>
              <w:rPr>
                <w:lang w:val="de-DE"/>
              </w:rPr>
            </w:pPr>
            <w:r w:rsidRPr="003D7914">
              <w:rPr>
                <w:lang w:val="de-DE"/>
              </w:rPr>
              <w:t>(3)</w:t>
            </w:r>
            <w:r w:rsidR="005270B3">
              <w:rPr>
                <w:lang w:val="de-DE"/>
              </w:rPr>
              <w:t> </w:t>
            </w:r>
            <w:r w:rsidRPr="003D7914">
              <w:rPr>
                <w:lang w:val="de-DE"/>
              </w:rPr>
              <w:t>Die Absätze 1 und 2 gelten auch für Einkünfte aus unbeweg</w:t>
            </w:r>
            <w:r w:rsidR="00771306">
              <w:rPr>
                <w:lang w:val="de-DE"/>
              </w:rPr>
              <w:softHyphen/>
            </w:r>
            <w:r w:rsidRPr="003D7914">
              <w:rPr>
                <w:lang w:val="de-DE"/>
              </w:rPr>
              <w:t>lichem Vermögen eines Unter</w:t>
            </w:r>
            <w:r w:rsidR="00771306">
              <w:rPr>
                <w:lang w:val="de-DE"/>
              </w:rPr>
              <w:softHyphen/>
            </w:r>
            <w:r w:rsidRPr="003D7914">
              <w:rPr>
                <w:lang w:val="de-DE"/>
              </w:rPr>
              <w:t>nehmens und für Einkünfte aus unbeweglichem Vermögen, das der Ausübung einer selbständigen Arbeit dient.</w:t>
            </w:r>
          </w:p>
        </w:tc>
      </w:tr>
      <w:tr w:rsidR="008E0CEA" w:rsidRPr="0035629B" w14:paraId="35A70C0F" w14:textId="77777777" w:rsidTr="00BC2FEE">
        <w:tc>
          <w:tcPr>
            <w:tcW w:w="2500" w:type="pct"/>
            <w:shd w:val="clear" w:color="auto" w:fill="auto"/>
            <w:tcMar>
              <w:right w:w="0" w:type="dxa"/>
            </w:tcMar>
          </w:tcPr>
          <w:p w14:paraId="219F987B" w14:textId="77777777" w:rsidR="008E0CEA" w:rsidRPr="00D963AA" w:rsidRDefault="00E570B0" w:rsidP="00BC2FEE">
            <w:pPr>
              <w:pStyle w:val="Brdtextmedindrag"/>
              <w:rPr>
                <w:lang w:val="de-DE"/>
              </w:rPr>
            </w:pPr>
          </w:p>
        </w:tc>
        <w:tc>
          <w:tcPr>
            <w:tcW w:w="2500" w:type="pct"/>
          </w:tcPr>
          <w:p w14:paraId="02A95824" w14:textId="77777777" w:rsidR="008E0CEA" w:rsidRPr="003D7914" w:rsidRDefault="00E570B0" w:rsidP="00BC2FEE">
            <w:pPr>
              <w:pStyle w:val="Brdtextmedindrag"/>
              <w:rPr>
                <w:lang w:val="de-DE"/>
              </w:rPr>
            </w:pPr>
          </w:p>
        </w:tc>
      </w:tr>
      <w:tr w:rsidR="008E0CEA" w14:paraId="71F92A80" w14:textId="77777777" w:rsidTr="00BC2FEE">
        <w:tc>
          <w:tcPr>
            <w:tcW w:w="2500" w:type="pct"/>
            <w:shd w:val="clear" w:color="auto" w:fill="auto"/>
            <w:tcMar>
              <w:right w:w="0" w:type="dxa"/>
            </w:tcMar>
          </w:tcPr>
          <w:p w14:paraId="64867105" w14:textId="77777777" w:rsidR="008E0CEA" w:rsidRPr="00450FEC" w:rsidRDefault="003A5A9E" w:rsidP="00BC2FEE">
            <w:pPr>
              <w:pStyle w:val="Brdtext"/>
            </w:pPr>
            <w:r w:rsidRPr="00450FEC">
              <w:t>Artikel 7</w:t>
            </w:r>
            <w:r w:rsidRPr="00450FEC">
              <w:rPr>
                <w:rStyle w:val="Fotnotsreferens"/>
              </w:rPr>
              <w:footnoteReference w:id="14"/>
            </w:r>
          </w:p>
        </w:tc>
        <w:tc>
          <w:tcPr>
            <w:tcW w:w="2500" w:type="pct"/>
          </w:tcPr>
          <w:p w14:paraId="14AAA7EF" w14:textId="77777777" w:rsidR="008E0CEA" w:rsidRPr="00B7429C" w:rsidRDefault="003A5A9E" w:rsidP="00BC2FEE">
            <w:pPr>
              <w:pStyle w:val="Brdtext"/>
              <w:rPr>
                <w:lang w:val="de-DE"/>
              </w:rPr>
            </w:pPr>
            <w:r w:rsidRPr="00B7429C">
              <w:rPr>
                <w:lang w:val="de-DE"/>
              </w:rPr>
              <w:t>Artikel 7</w:t>
            </w:r>
          </w:p>
        </w:tc>
      </w:tr>
      <w:tr w:rsidR="008E0CEA" w14:paraId="026802F3" w14:textId="77777777" w:rsidTr="00BC2FEE">
        <w:tc>
          <w:tcPr>
            <w:tcW w:w="2500" w:type="pct"/>
            <w:shd w:val="clear" w:color="auto" w:fill="auto"/>
            <w:tcMar>
              <w:right w:w="0" w:type="dxa"/>
            </w:tcMar>
          </w:tcPr>
          <w:p w14:paraId="7EE076EB" w14:textId="77777777" w:rsidR="008E0CEA" w:rsidRPr="00450FEC" w:rsidRDefault="00E570B0" w:rsidP="00BC2FEE">
            <w:pPr>
              <w:pStyle w:val="Brdtext"/>
              <w:rPr>
                <w:i/>
              </w:rPr>
            </w:pPr>
          </w:p>
        </w:tc>
        <w:tc>
          <w:tcPr>
            <w:tcW w:w="2500" w:type="pct"/>
          </w:tcPr>
          <w:p w14:paraId="043F107B" w14:textId="77777777" w:rsidR="008E0CEA" w:rsidRPr="00B7429C" w:rsidRDefault="00E570B0" w:rsidP="00BC2FEE">
            <w:pPr>
              <w:pStyle w:val="Brdtext"/>
              <w:rPr>
                <w:i/>
                <w:lang w:val="de-DE"/>
              </w:rPr>
            </w:pPr>
          </w:p>
        </w:tc>
      </w:tr>
      <w:tr w:rsidR="008E0CEA" w14:paraId="7DF642D2" w14:textId="77777777" w:rsidTr="00BC2FEE">
        <w:tc>
          <w:tcPr>
            <w:tcW w:w="2500" w:type="pct"/>
            <w:shd w:val="clear" w:color="auto" w:fill="auto"/>
            <w:tcMar>
              <w:right w:w="0" w:type="dxa"/>
            </w:tcMar>
          </w:tcPr>
          <w:p w14:paraId="6B45C398" w14:textId="77777777" w:rsidR="008E0CEA" w:rsidRPr="00450FEC" w:rsidRDefault="003A5A9E" w:rsidP="00BC2FEE">
            <w:pPr>
              <w:pStyle w:val="Brdtext"/>
              <w:rPr>
                <w:i/>
              </w:rPr>
            </w:pPr>
            <w:r w:rsidRPr="00450FEC">
              <w:rPr>
                <w:i/>
              </w:rPr>
              <w:t>Inkomst av rörelse</w:t>
            </w:r>
          </w:p>
        </w:tc>
        <w:tc>
          <w:tcPr>
            <w:tcW w:w="2500" w:type="pct"/>
          </w:tcPr>
          <w:p w14:paraId="6E6D9B93" w14:textId="77777777" w:rsidR="008E0CEA" w:rsidRPr="00B7429C" w:rsidRDefault="003A5A9E" w:rsidP="00BC2FEE">
            <w:pPr>
              <w:pStyle w:val="Brdtext"/>
              <w:rPr>
                <w:i/>
                <w:lang w:val="de-DE"/>
              </w:rPr>
            </w:pPr>
            <w:r w:rsidRPr="00B7429C">
              <w:rPr>
                <w:i/>
                <w:lang w:val="de-DE"/>
              </w:rPr>
              <w:t>Unternehmensgewinne</w:t>
            </w:r>
          </w:p>
        </w:tc>
      </w:tr>
      <w:tr w:rsidR="008E0CEA" w14:paraId="6CFD98EE" w14:textId="77777777" w:rsidTr="00BC2FEE">
        <w:tc>
          <w:tcPr>
            <w:tcW w:w="2500" w:type="pct"/>
            <w:shd w:val="clear" w:color="auto" w:fill="auto"/>
            <w:tcMar>
              <w:right w:w="0" w:type="dxa"/>
            </w:tcMar>
          </w:tcPr>
          <w:p w14:paraId="6B6E6C32" w14:textId="77777777" w:rsidR="008E0CEA" w:rsidRPr="00450FEC" w:rsidRDefault="00E570B0" w:rsidP="00BC2FEE">
            <w:pPr>
              <w:pStyle w:val="Brdtextmedindrag"/>
            </w:pPr>
          </w:p>
        </w:tc>
        <w:tc>
          <w:tcPr>
            <w:tcW w:w="2500" w:type="pct"/>
          </w:tcPr>
          <w:p w14:paraId="0639A863" w14:textId="77777777" w:rsidR="008E0CEA" w:rsidRPr="00B7429C" w:rsidRDefault="00E570B0" w:rsidP="00BC2FEE">
            <w:pPr>
              <w:pStyle w:val="Brdtextmedindrag"/>
              <w:rPr>
                <w:lang w:val="de-DE"/>
              </w:rPr>
            </w:pPr>
          </w:p>
        </w:tc>
      </w:tr>
      <w:tr w:rsidR="008E0CEA" w:rsidRPr="0035629B" w14:paraId="06B96ED4" w14:textId="77777777" w:rsidTr="00BC2FEE">
        <w:tc>
          <w:tcPr>
            <w:tcW w:w="2500" w:type="pct"/>
            <w:shd w:val="clear" w:color="auto" w:fill="auto"/>
            <w:tcMar>
              <w:right w:w="0" w:type="dxa"/>
            </w:tcMar>
          </w:tcPr>
          <w:p w14:paraId="57E0E0CA" w14:textId="1824C35E" w:rsidR="008E0CEA" w:rsidRPr="00450FEC" w:rsidRDefault="003A5A9E" w:rsidP="00BC2FEE">
            <w:pPr>
              <w:pStyle w:val="Brdtextmedindrag"/>
            </w:pPr>
            <w:r w:rsidRPr="00450FEC">
              <w:t>1.</w:t>
            </w:r>
            <w:r w:rsidR="005270B3">
              <w:t> </w:t>
            </w:r>
            <w:r w:rsidRPr="00450FEC">
              <w:t>Inkomst av rörelse, som företag i en avtalsslutande stat förvärvar, beskattas endast i denna stat, såvida inte företaget bedriver rörelse i den andra avtalsslutande staten från där beläget fast driftställe. Om företaget bedriver rörelse på nyss angivet sätt, får företagets inkomst som är hänförlig till det fasta driftstället beskattas i den andra staten i enlighet med bestämmelserna i punkt 2.</w:t>
            </w:r>
          </w:p>
        </w:tc>
        <w:tc>
          <w:tcPr>
            <w:tcW w:w="2500" w:type="pct"/>
          </w:tcPr>
          <w:p w14:paraId="691C88CF" w14:textId="4DCD3ED7" w:rsidR="008E0CEA" w:rsidRPr="00B7429C" w:rsidRDefault="003A5A9E" w:rsidP="00BC2FEE">
            <w:pPr>
              <w:pStyle w:val="Brdtextmedindrag"/>
              <w:rPr>
                <w:lang w:val="de-DE"/>
              </w:rPr>
            </w:pPr>
            <w:r w:rsidRPr="00B7429C">
              <w:rPr>
                <w:lang w:val="de-DE"/>
              </w:rPr>
              <w:t>(1)</w:t>
            </w:r>
            <w:r w:rsidR="005270B3">
              <w:rPr>
                <w:lang w:val="de-DE"/>
              </w:rPr>
              <w:t> </w:t>
            </w:r>
            <w:r w:rsidRPr="00B7429C">
              <w:rPr>
                <w:lang w:val="de-DE"/>
              </w:rPr>
              <w:t>Gewinne eines Unter</w:t>
            </w:r>
            <w:r w:rsidRPr="00B7429C">
              <w:rPr>
                <w:lang w:val="de-DE"/>
              </w:rPr>
              <w:softHyphen/>
              <w:t>nehmens eines Vertragsstaats können nur in diesem Staat besteuert werden, es sei denn, das Unternehmen übt seine Ge</w:t>
            </w:r>
            <w:r w:rsidRPr="00B7429C">
              <w:rPr>
                <w:lang w:val="de-DE"/>
              </w:rPr>
              <w:softHyphen/>
              <w:t>schäftstätigkeit im anderen Ver</w:t>
            </w:r>
            <w:r w:rsidRPr="00B7429C">
              <w:rPr>
                <w:lang w:val="de-DE"/>
              </w:rPr>
              <w:softHyphen/>
              <w:t>tragsstaat durch eine dort gele</w:t>
            </w:r>
            <w:r w:rsidRPr="00B7429C">
              <w:rPr>
                <w:lang w:val="de-DE"/>
              </w:rPr>
              <w:softHyphen/>
              <w:t>gene Betriebstätte aus. Übt das Unternehmen seine Geschäftstä</w:t>
            </w:r>
            <w:r w:rsidRPr="00B7429C">
              <w:rPr>
                <w:lang w:val="de-DE"/>
              </w:rPr>
              <w:softHyphen/>
              <w:t>tigkeit auf diese Weise aus, so können die Gewinne, die der Betriebsstätte in Übereinstim</w:t>
            </w:r>
            <w:r w:rsidRPr="00B7429C">
              <w:rPr>
                <w:lang w:val="de-DE"/>
              </w:rPr>
              <w:softHyphen/>
              <w:t xml:space="preserve">mung mit Absatz 2 zugerechnet </w:t>
            </w:r>
            <w:r w:rsidRPr="00B7429C">
              <w:rPr>
                <w:lang w:val="de-DE"/>
              </w:rPr>
              <w:lastRenderedPageBreak/>
              <w:t>werden können, im anderen Staat besteuert werden.</w:t>
            </w:r>
          </w:p>
        </w:tc>
      </w:tr>
      <w:tr w:rsidR="008E0CEA" w:rsidRPr="0035629B" w14:paraId="13D3CA78" w14:textId="77777777" w:rsidTr="00BC2FEE">
        <w:tc>
          <w:tcPr>
            <w:tcW w:w="2500" w:type="pct"/>
            <w:shd w:val="clear" w:color="auto" w:fill="auto"/>
            <w:tcMar>
              <w:right w:w="0" w:type="dxa"/>
            </w:tcMar>
          </w:tcPr>
          <w:p w14:paraId="12DD77A3" w14:textId="200C4F88" w:rsidR="008E0CEA" w:rsidRPr="00450FEC" w:rsidRDefault="003A5A9E" w:rsidP="00BC2FEE">
            <w:pPr>
              <w:pStyle w:val="Brdtextmedindrag"/>
            </w:pPr>
            <w:bookmarkStart w:id="9" w:name="_Hlk527379101"/>
            <w:r w:rsidRPr="00450FEC">
              <w:lastRenderedPageBreak/>
              <w:t>2.</w:t>
            </w:r>
            <w:r w:rsidR="005270B3">
              <w:t> </w:t>
            </w:r>
            <w:r w:rsidRPr="00450FEC">
              <w:t>Vid tillämpningen av denna artikel och artikel 23, ska den inkomst som i vardera avtals</w:t>
            </w:r>
            <w:r w:rsidRPr="00450FEC">
              <w:softHyphen/>
              <w:t>slutande staten är hänförlig till det fasta driftstället som avses i punkt 1 vara den inkomst som det kan antas att driftstället skulle ha förvärvat, särskilt med avseende på drift</w:t>
            </w:r>
            <w:r w:rsidRPr="00450FEC">
              <w:softHyphen/>
              <w:t>ställets mellanhavanden med andra delar av företaget, om det hade varit ett fristående företag som bedrivit verksamhet av samma eller lik</w:t>
            </w:r>
            <w:r w:rsidRPr="00450FEC">
              <w:softHyphen/>
              <w:t>nande slag under samma eller liknande villkor, med beaktande av de funktioner som utförts, till</w:t>
            </w:r>
            <w:r w:rsidRPr="00450FEC">
              <w:softHyphen/>
              <w:t>gångar som har använts och risker som företaget har tagit genom det fasta driftstället och genom andra delar av företaget.</w:t>
            </w:r>
            <w:bookmarkEnd w:id="9"/>
          </w:p>
        </w:tc>
        <w:tc>
          <w:tcPr>
            <w:tcW w:w="2500" w:type="pct"/>
          </w:tcPr>
          <w:p w14:paraId="554359AB" w14:textId="343D0C1C" w:rsidR="008E0CEA" w:rsidRPr="00B7429C" w:rsidRDefault="003A5A9E" w:rsidP="00BC2FEE">
            <w:pPr>
              <w:pStyle w:val="Brdtextmedindrag"/>
              <w:rPr>
                <w:lang w:val="de-DE"/>
              </w:rPr>
            </w:pPr>
            <w:r w:rsidRPr="00B7429C">
              <w:rPr>
                <w:lang w:val="de-DE"/>
              </w:rPr>
              <w:t>(2)</w:t>
            </w:r>
            <w:r w:rsidR="005270B3">
              <w:rPr>
                <w:lang w:val="de-DE"/>
              </w:rPr>
              <w:t> </w:t>
            </w:r>
            <w:r w:rsidRPr="00B7429C">
              <w:rPr>
                <w:lang w:val="de-DE"/>
              </w:rPr>
              <w:t>Im Sinne dieses Artikels und des Artikels 23 handelt es sich bei den Gewinnen, die in jedem Vertragsstaat einer in Absatz 1 genannten Betriebsstätte zugerechnet werden können, um die Gewinne, welche die Be</w:t>
            </w:r>
            <w:r w:rsidRPr="00B7429C">
              <w:rPr>
                <w:lang w:val="de-DE"/>
              </w:rPr>
              <w:softHyphen/>
              <w:t>triebsstätte, insbesondere in ihren wirtschaftlichen Beziehungen mit anderen Teilen des Unterneh</w:t>
            </w:r>
            <w:r w:rsidRPr="00B7429C">
              <w:rPr>
                <w:lang w:val="de-DE"/>
              </w:rPr>
              <w:softHyphen/>
              <w:t>mens, voraussichtlich erzielen würde, wenn sie ein selbständiges und unabhängiges Unternehmen wäre, das die gleichen oder ähnliche Tätigkeiten unter den gleichen oder ähnlichen Bedin</w:t>
            </w:r>
            <w:r w:rsidRPr="00B7429C">
              <w:rPr>
                <w:lang w:val="de-DE"/>
              </w:rPr>
              <w:softHyphen/>
              <w:t>gungen ausübt, unter Berücksich</w:t>
            </w:r>
            <w:r w:rsidRPr="00B7429C">
              <w:rPr>
                <w:lang w:val="de-DE"/>
              </w:rPr>
              <w:softHyphen/>
              <w:t>tigung der von dem Unternehmen durch die Betriebsstätte und durch die anderen Teile des Unterneh</w:t>
            </w:r>
            <w:r w:rsidRPr="00B7429C">
              <w:rPr>
                <w:lang w:val="de-DE"/>
              </w:rPr>
              <w:softHyphen/>
              <w:t>mens ausgeübten Funktionen, genutzten Vermögenswerte und übernommenen Risiken.</w:t>
            </w:r>
          </w:p>
        </w:tc>
      </w:tr>
      <w:tr w:rsidR="008E0CEA" w:rsidRPr="0035629B" w14:paraId="09DFAA3E" w14:textId="77777777" w:rsidTr="00BC2FEE">
        <w:tc>
          <w:tcPr>
            <w:tcW w:w="2500" w:type="pct"/>
            <w:shd w:val="clear" w:color="auto" w:fill="auto"/>
            <w:tcMar>
              <w:right w:w="0" w:type="dxa"/>
            </w:tcMar>
          </w:tcPr>
          <w:p w14:paraId="3F0B0CCD" w14:textId="50F1DF33" w:rsidR="008E0CEA" w:rsidRPr="00450FEC" w:rsidRDefault="003A5A9E" w:rsidP="00BC2FEE">
            <w:pPr>
              <w:pStyle w:val="Brdtextmedindrag"/>
            </w:pPr>
            <w:r w:rsidRPr="00450FEC">
              <w:t>3.</w:t>
            </w:r>
            <w:r w:rsidR="005270B3">
              <w:t> </w:t>
            </w:r>
            <w:r w:rsidRPr="00450FEC">
              <w:t>Om en avtalsslutande stat, i enlighet med punkt 2, justerar de inkomster som är hänförliga till ett fast driftställe för ett företag med hemvist i en av de avtalsslutande staterna, och därmed beskattar före</w:t>
            </w:r>
            <w:r w:rsidRPr="00450FEC">
              <w:softHyphen/>
              <w:t>taget för inkomster som har varit föremål för beskattning i den andra staten, ska denna andra avtals</w:t>
            </w:r>
            <w:r w:rsidRPr="00450FEC">
              <w:softHyphen/>
              <w:t>slutande stat, i den utsträckning som är nödvändig för att undvika dubbelbeskattning avseende dessa inkomster, genomföra vederbörlig justering om den instämmer med den justering som gjorts av den förstnämnda staten. Om den andra avtalsslutande staten inte instäm</w:t>
            </w:r>
            <w:r w:rsidRPr="00450FEC">
              <w:softHyphen/>
              <w:t>mer, ska de avtalsslutande staterna genom ömsesidig överenskommel</w:t>
            </w:r>
            <w:r w:rsidRPr="00450FEC">
              <w:softHyphen/>
              <w:t>se söka undanröja uppkommen dubbelbeskattning.</w:t>
            </w:r>
          </w:p>
        </w:tc>
        <w:tc>
          <w:tcPr>
            <w:tcW w:w="2500" w:type="pct"/>
          </w:tcPr>
          <w:p w14:paraId="25F6D896" w14:textId="755738C8" w:rsidR="008E0CEA" w:rsidRPr="00B7429C" w:rsidRDefault="003A5A9E" w:rsidP="00BC2FEE">
            <w:pPr>
              <w:pStyle w:val="Brdtextmedindrag"/>
              <w:rPr>
                <w:lang w:val="de-DE"/>
              </w:rPr>
            </w:pPr>
            <w:r w:rsidRPr="00B7429C">
              <w:rPr>
                <w:lang w:val="de-DE"/>
              </w:rPr>
              <w:t>(3)</w:t>
            </w:r>
            <w:r w:rsidR="005270B3">
              <w:rPr>
                <w:lang w:val="de-DE"/>
              </w:rPr>
              <w:t> </w:t>
            </w:r>
            <w:r w:rsidRPr="00B7429C">
              <w:rPr>
                <w:lang w:val="de-DE"/>
              </w:rPr>
              <w:t>Wenn in Übereinstimmung mit Absatz 2 ein Vertragsstaat die Gewinne, die der Betriebsstätte eines Unternehmens eines Ver</w:t>
            </w:r>
            <w:r w:rsidRPr="00B7429C">
              <w:rPr>
                <w:lang w:val="de-DE"/>
              </w:rPr>
              <w:softHyphen/>
              <w:t>tragsstaats zugerechnet werden können, berichtigt und Gewinne des Unternehmens entsprechend besteuert, die bereits im anderen Staat besteuert wurden, wird der andere Vertragsstaat, soweit zur Beseitigung einer Doppelbesteue</w:t>
            </w:r>
            <w:r w:rsidRPr="00B7429C">
              <w:rPr>
                <w:lang w:val="de-DE"/>
              </w:rPr>
              <w:softHyphen/>
              <w:t>rung dieser Gewinne erforderlich, eine entsprechende Änderung vornehmen, wenn er der Berich</w:t>
            </w:r>
            <w:r w:rsidRPr="00B7429C">
              <w:rPr>
                <w:lang w:val="de-DE"/>
              </w:rPr>
              <w:softHyphen/>
              <w:t>tigung des erstgenannten Staates zustimmt; stimmt der andere Vertragsstaat nicht zu, so werden sich die Vertragsstaaten bemü</w:t>
            </w:r>
            <w:r w:rsidRPr="00B7429C">
              <w:rPr>
                <w:lang w:val="de-DE"/>
              </w:rPr>
              <w:softHyphen/>
              <w:t>hen, eine sich daraus ergebende Doppelbesteuerung durch Ver</w:t>
            </w:r>
            <w:r w:rsidRPr="00B7429C">
              <w:rPr>
                <w:lang w:val="de-DE"/>
              </w:rPr>
              <w:softHyphen/>
              <w:t>ständigung zu beseitigen.</w:t>
            </w:r>
          </w:p>
        </w:tc>
      </w:tr>
      <w:tr w:rsidR="008E0CEA" w:rsidRPr="0035629B" w14:paraId="689B1500" w14:textId="77777777" w:rsidTr="00BC2FEE">
        <w:tc>
          <w:tcPr>
            <w:tcW w:w="2500" w:type="pct"/>
            <w:shd w:val="clear" w:color="auto" w:fill="auto"/>
            <w:tcMar>
              <w:right w:w="0" w:type="dxa"/>
            </w:tcMar>
          </w:tcPr>
          <w:p w14:paraId="6492C564" w14:textId="0832D848" w:rsidR="008E0CEA" w:rsidRPr="00450FEC" w:rsidRDefault="003A5A9E" w:rsidP="00BC2FEE">
            <w:pPr>
              <w:pStyle w:val="Brdtextmedindrag"/>
            </w:pPr>
            <w:r w:rsidRPr="00450FEC">
              <w:t>4.</w:t>
            </w:r>
            <w:r w:rsidR="005270B3">
              <w:t> </w:t>
            </w:r>
            <w:r w:rsidRPr="00450FEC">
              <w:t>Om det i inkomst av rörelse ingår inkomst som behandlas sär</w:t>
            </w:r>
            <w:r w:rsidRPr="00450FEC">
              <w:softHyphen/>
              <w:t xml:space="preserve">skilt i andra artiklar i detta avtal, berörs bestämmelserna i dessa </w:t>
            </w:r>
            <w:r w:rsidRPr="00450FEC">
              <w:lastRenderedPageBreak/>
              <w:t>artiklar inte av bestämmelserna i denna artikel.</w:t>
            </w:r>
          </w:p>
        </w:tc>
        <w:tc>
          <w:tcPr>
            <w:tcW w:w="2500" w:type="pct"/>
          </w:tcPr>
          <w:p w14:paraId="6DAB885C" w14:textId="38A34ACF" w:rsidR="008E0CEA" w:rsidRPr="00B7429C" w:rsidRDefault="003A5A9E" w:rsidP="00BC2FEE">
            <w:pPr>
              <w:pStyle w:val="Brdtextmedindrag"/>
              <w:rPr>
                <w:lang w:val="de-DE"/>
              </w:rPr>
            </w:pPr>
            <w:r w:rsidRPr="00B7429C">
              <w:rPr>
                <w:lang w:val="de-DE"/>
              </w:rPr>
              <w:lastRenderedPageBreak/>
              <w:t>(4)</w:t>
            </w:r>
            <w:r w:rsidR="005270B3">
              <w:rPr>
                <w:lang w:val="de-DE"/>
              </w:rPr>
              <w:t> </w:t>
            </w:r>
            <w:r w:rsidRPr="00B7429C">
              <w:rPr>
                <w:lang w:val="de-DE"/>
              </w:rPr>
              <w:t>Gehören zu den Gewinnen Einkünfte, die in anderen Artikeln dieses Abkommens gesondert be</w:t>
            </w:r>
            <w:r w:rsidRPr="00B7429C">
              <w:rPr>
                <w:lang w:val="de-DE"/>
              </w:rPr>
              <w:softHyphen/>
              <w:t xml:space="preserve">handelt werden, so werden jene </w:t>
            </w:r>
            <w:r w:rsidRPr="00B7429C">
              <w:rPr>
                <w:lang w:val="de-DE"/>
              </w:rPr>
              <w:lastRenderedPageBreak/>
              <w:t>Artikel durch diesen Artikel nicht berührt.</w:t>
            </w:r>
          </w:p>
        </w:tc>
      </w:tr>
      <w:tr w:rsidR="008E0CEA" w:rsidRPr="0035629B" w14:paraId="0940F02A" w14:textId="77777777" w:rsidTr="00BC2FEE">
        <w:tc>
          <w:tcPr>
            <w:tcW w:w="2500" w:type="pct"/>
            <w:shd w:val="clear" w:color="auto" w:fill="auto"/>
            <w:tcMar>
              <w:right w:w="0" w:type="dxa"/>
            </w:tcMar>
          </w:tcPr>
          <w:p w14:paraId="20818A47" w14:textId="77777777" w:rsidR="008E0CEA" w:rsidRPr="002D30E8" w:rsidRDefault="00E570B0" w:rsidP="00BC2FEE">
            <w:pPr>
              <w:pStyle w:val="Brdtextmedindrag"/>
              <w:rPr>
                <w:lang w:val="de-DE"/>
              </w:rPr>
            </w:pPr>
          </w:p>
        </w:tc>
        <w:tc>
          <w:tcPr>
            <w:tcW w:w="2500" w:type="pct"/>
          </w:tcPr>
          <w:p w14:paraId="24A28123" w14:textId="77777777" w:rsidR="008E0CEA" w:rsidRPr="003D7914" w:rsidRDefault="00E570B0" w:rsidP="00BC2FEE">
            <w:pPr>
              <w:pStyle w:val="Brdtextmedindrag"/>
              <w:rPr>
                <w:lang w:val="de-DE"/>
              </w:rPr>
            </w:pPr>
          </w:p>
        </w:tc>
      </w:tr>
      <w:tr w:rsidR="008E0CEA" w14:paraId="62DC68C6" w14:textId="77777777" w:rsidTr="00BC2FEE">
        <w:tc>
          <w:tcPr>
            <w:tcW w:w="2500" w:type="pct"/>
            <w:shd w:val="clear" w:color="auto" w:fill="auto"/>
            <w:tcMar>
              <w:right w:w="0" w:type="dxa"/>
            </w:tcMar>
          </w:tcPr>
          <w:p w14:paraId="1B4A2392" w14:textId="77777777" w:rsidR="008E0CEA" w:rsidRPr="005D4F2C" w:rsidRDefault="003A5A9E" w:rsidP="00BC2FEE">
            <w:pPr>
              <w:pStyle w:val="Brdtext"/>
            </w:pPr>
            <w:r w:rsidRPr="005D4F2C">
              <w:t>Artikel 8</w:t>
            </w:r>
          </w:p>
        </w:tc>
        <w:tc>
          <w:tcPr>
            <w:tcW w:w="2500" w:type="pct"/>
          </w:tcPr>
          <w:p w14:paraId="0643673E" w14:textId="77777777" w:rsidR="008E0CEA" w:rsidRPr="003D7914" w:rsidRDefault="003A5A9E" w:rsidP="00BC2FEE">
            <w:pPr>
              <w:pStyle w:val="Brdtext"/>
              <w:rPr>
                <w:lang w:val="de-DE"/>
              </w:rPr>
            </w:pPr>
            <w:r w:rsidRPr="005D4F2C">
              <w:rPr>
                <w:lang w:val="de-DE"/>
              </w:rPr>
              <w:t>Artikel 8</w:t>
            </w:r>
          </w:p>
        </w:tc>
      </w:tr>
      <w:tr w:rsidR="008E0CEA" w14:paraId="779E57FD" w14:textId="77777777" w:rsidTr="00BC2FEE">
        <w:tc>
          <w:tcPr>
            <w:tcW w:w="2500" w:type="pct"/>
            <w:shd w:val="clear" w:color="auto" w:fill="auto"/>
            <w:tcMar>
              <w:right w:w="0" w:type="dxa"/>
            </w:tcMar>
          </w:tcPr>
          <w:p w14:paraId="3CAC570F" w14:textId="77777777" w:rsidR="008E0CEA" w:rsidRPr="00DF40F9" w:rsidRDefault="00E570B0" w:rsidP="00BC2FEE">
            <w:pPr>
              <w:pStyle w:val="Brdtext"/>
              <w:rPr>
                <w:i/>
              </w:rPr>
            </w:pPr>
          </w:p>
        </w:tc>
        <w:tc>
          <w:tcPr>
            <w:tcW w:w="2500" w:type="pct"/>
          </w:tcPr>
          <w:p w14:paraId="3A94C034" w14:textId="77777777" w:rsidR="008E0CEA" w:rsidRPr="003D7914" w:rsidRDefault="00E570B0" w:rsidP="00BC2FEE">
            <w:pPr>
              <w:pStyle w:val="Brdtext"/>
              <w:jc w:val="left"/>
              <w:rPr>
                <w:i/>
                <w:lang w:val="de-DE"/>
              </w:rPr>
            </w:pPr>
          </w:p>
        </w:tc>
      </w:tr>
      <w:tr w:rsidR="008E0CEA" w:rsidRPr="0035629B" w14:paraId="046B08C9" w14:textId="77777777" w:rsidTr="00BC2FEE">
        <w:tc>
          <w:tcPr>
            <w:tcW w:w="2500" w:type="pct"/>
            <w:shd w:val="clear" w:color="auto" w:fill="auto"/>
            <w:tcMar>
              <w:right w:w="0" w:type="dxa"/>
            </w:tcMar>
          </w:tcPr>
          <w:p w14:paraId="10A28198" w14:textId="77777777" w:rsidR="008E0CEA" w:rsidRPr="00DF40F9" w:rsidRDefault="003A5A9E" w:rsidP="00BC2FEE">
            <w:pPr>
              <w:pStyle w:val="Brdtext"/>
              <w:rPr>
                <w:i/>
              </w:rPr>
            </w:pPr>
            <w:r w:rsidRPr="00DF40F9">
              <w:rPr>
                <w:i/>
              </w:rPr>
              <w:t>Sjöfart, luftfart och användning av containers</w:t>
            </w:r>
          </w:p>
        </w:tc>
        <w:tc>
          <w:tcPr>
            <w:tcW w:w="2500" w:type="pct"/>
          </w:tcPr>
          <w:p w14:paraId="45526149" w14:textId="77777777" w:rsidR="008E0CEA" w:rsidRPr="003D7914" w:rsidRDefault="003A5A9E" w:rsidP="00BC2FEE">
            <w:pPr>
              <w:pStyle w:val="Brdtext"/>
              <w:jc w:val="left"/>
              <w:rPr>
                <w:i/>
                <w:lang w:val="de-DE"/>
              </w:rPr>
            </w:pPr>
            <w:r w:rsidRPr="003D7914">
              <w:rPr>
                <w:i/>
                <w:lang w:val="de-DE"/>
              </w:rPr>
              <w:t>Seeschif</w:t>
            </w:r>
            <w:r>
              <w:rPr>
                <w:i/>
                <w:lang w:val="de-DE"/>
              </w:rPr>
              <w:t>f</w:t>
            </w:r>
            <w:r w:rsidRPr="003D7914">
              <w:rPr>
                <w:i/>
                <w:lang w:val="de-DE"/>
              </w:rPr>
              <w:t>fahrt, Luftfahrt und Container-Betrieb</w:t>
            </w:r>
          </w:p>
        </w:tc>
      </w:tr>
      <w:tr w:rsidR="008E0CEA" w:rsidRPr="0035629B" w14:paraId="29823440" w14:textId="77777777" w:rsidTr="00BC2FEE">
        <w:tc>
          <w:tcPr>
            <w:tcW w:w="2500" w:type="pct"/>
            <w:shd w:val="clear" w:color="auto" w:fill="auto"/>
            <w:tcMar>
              <w:right w:w="0" w:type="dxa"/>
            </w:tcMar>
          </w:tcPr>
          <w:p w14:paraId="193CC3A4" w14:textId="77777777" w:rsidR="008E0CEA" w:rsidRPr="00D963AA" w:rsidRDefault="00E570B0" w:rsidP="00BC2FEE">
            <w:pPr>
              <w:pStyle w:val="Brdtextmedindrag"/>
              <w:rPr>
                <w:lang w:val="de-DE"/>
              </w:rPr>
            </w:pPr>
          </w:p>
        </w:tc>
        <w:tc>
          <w:tcPr>
            <w:tcW w:w="2500" w:type="pct"/>
          </w:tcPr>
          <w:p w14:paraId="4B2A1C08" w14:textId="77777777" w:rsidR="008E0CEA" w:rsidRPr="003D7914" w:rsidRDefault="00E570B0" w:rsidP="00BC2FEE">
            <w:pPr>
              <w:pStyle w:val="Brdtextmedindrag"/>
              <w:rPr>
                <w:lang w:val="de-DE"/>
              </w:rPr>
            </w:pPr>
          </w:p>
        </w:tc>
      </w:tr>
      <w:tr w:rsidR="008E0CEA" w:rsidRPr="0035629B" w14:paraId="5597C32A" w14:textId="77777777" w:rsidTr="00BC2FEE">
        <w:tc>
          <w:tcPr>
            <w:tcW w:w="2500" w:type="pct"/>
            <w:shd w:val="clear" w:color="auto" w:fill="auto"/>
            <w:tcMar>
              <w:right w:w="0" w:type="dxa"/>
            </w:tcMar>
          </w:tcPr>
          <w:p w14:paraId="031B50D2" w14:textId="78093695" w:rsidR="008E0CEA" w:rsidRPr="00DF40F9" w:rsidRDefault="003A5A9E" w:rsidP="00BC2FEE">
            <w:pPr>
              <w:pStyle w:val="Brdtextmedindrag"/>
            </w:pPr>
            <w:r w:rsidRPr="00DF40F9">
              <w:t>1.</w:t>
            </w:r>
            <w:r w:rsidR="005270B3">
              <w:t> </w:t>
            </w:r>
            <w:r w:rsidRPr="00DF40F9">
              <w:t>Inkomst, som företag i en avtalsslutande stat förvärvar genom användningen av skepp eller luft</w:t>
            </w:r>
            <w:r>
              <w:softHyphen/>
            </w:r>
            <w:r w:rsidRPr="00DF40F9">
              <w:t>fartyg i internationell trafik, be</w:t>
            </w:r>
            <w:r>
              <w:softHyphen/>
            </w:r>
            <w:r w:rsidRPr="00DF40F9">
              <w:t>skattas endast i denna stat.</w:t>
            </w:r>
          </w:p>
        </w:tc>
        <w:tc>
          <w:tcPr>
            <w:tcW w:w="2500" w:type="pct"/>
          </w:tcPr>
          <w:p w14:paraId="49F84C66" w14:textId="3B7167E6" w:rsidR="008E0CEA" w:rsidRPr="003D7914" w:rsidRDefault="003A5A9E" w:rsidP="00BC2FEE">
            <w:pPr>
              <w:pStyle w:val="Brdtextmedindrag"/>
              <w:rPr>
                <w:lang w:val="de-DE"/>
              </w:rPr>
            </w:pPr>
            <w:r w:rsidRPr="003D7914">
              <w:rPr>
                <w:lang w:val="de-DE"/>
              </w:rPr>
              <w:t>(1)</w:t>
            </w:r>
            <w:r w:rsidR="005270B3">
              <w:rPr>
                <w:lang w:val="de-DE"/>
              </w:rPr>
              <w:t> </w:t>
            </w:r>
            <w:r w:rsidRPr="003D7914">
              <w:rPr>
                <w:lang w:val="de-DE"/>
              </w:rPr>
              <w:t>Gewinne eines Unterneh</w:t>
            </w:r>
            <w:r>
              <w:rPr>
                <w:lang w:val="de-DE"/>
              </w:rPr>
              <w:softHyphen/>
            </w:r>
            <w:r w:rsidRPr="003D7914">
              <w:rPr>
                <w:lang w:val="de-DE"/>
              </w:rPr>
              <w:t>mens eines Vertragsstaats aus dem Betrieb von Seeschiffen oder Luftfahrzeugen im internationa</w:t>
            </w:r>
            <w:r>
              <w:rPr>
                <w:lang w:val="de-DE"/>
              </w:rPr>
              <w:softHyphen/>
            </w:r>
            <w:r w:rsidRPr="003D7914">
              <w:rPr>
                <w:lang w:val="de-DE"/>
              </w:rPr>
              <w:t>len Verkehr können nur in diesem Staat besteuert werden.</w:t>
            </w:r>
          </w:p>
        </w:tc>
      </w:tr>
      <w:tr w:rsidR="008E0CEA" w:rsidRPr="0035629B" w14:paraId="1C74B611" w14:textId="77777777" w:rsidTr="00BC2FEE">
        <w:tc>
          <w:tcPr>
            <w:tcW w:w="2500" w:type="pct"/>
            <w:shd w:val="clear" w:color="auto" w:fill="auto"/>
            <w:tcMar>
              <w:right w:w="0" w:type="dxa"/>
            </w:tcMar>
          </w:tcPr>
          <w:p w14:paraId="3A27187F" w14:textId="7C2C2512" w:rsidR="008E0CEA" w:rsidRPr="00DF40F9" w:rsidRDefault="003A5A9E" w:rsidP="00BC2FEE">
            <w:pPr>
              <w:pStyle w:val="Brdtextmedindrag"/>
            </w:pPr>
            <w:r w:rsidRPr="00DF40F9">
              <w:t>2.</w:t>
            </w:r>
            <w:r w:rsidR="005270B3">
              <w:t> </w:t>
            </w:r>
            <w:r w:rsidRPr="00DF40F9">
              <w:t>Inkomst, som företag i en avtalsslutande stat förvärvar genom användningen (eget nyttjande eller uthyrning) av containers som an</w:t>
            </w:r>
            <w:r>
              <w:softHyphen/>
            </w:r>
            <w:r w:rsidRPr="00DF40F9">
              <w:t>vänds i internationell trafik samt därtill hörande utrustning för tran</w:t>
            </w:r>
            <w:r>
              <w:softHyphen/>
            </w:r>
            <w:r w:rsidRPr="00DF40F9">
              <w:t>sport av containers, beskattas endast i denna stat.</w:t>
            </w:r>
          </w:p>
        </w:tc>
        <w:tc>
          <w:tcPr>
            <w:tcW w:w="2500" w:type="pct"/>
          </w:tcPr>
          <w:p w14:paraId="08E38BBE" w14:textId="30C14225" w:rsidR="008E0CEA" w:rsidRPr="003D7914" w:rsidRDefault="003A5A9E" w:rsidP="00BC2FEE">
            <w:pPr>
              <w:pStyle w:val="Brdtextmedindrag"/>
              <w:rPr>
                <w:lang w:val="de-DE"/>
              </w:rPr>
            </w:pPr>
            <w:r w:rsidRPr="003D7914">
              <w:rPr>
                <w:lang w:val="de-DE"/>
              </w:rPr>
              <w:t>(2)</w:t>
            </w:r>
            <w:r w:rsidR="005270B3">
              <w:rPr>
                <w:lang w:val="de-DE"/>
              </w:rPr>
              <w:t> </w:t>
            </w:r>
            <w:r w:rsidRPr="003D7914">
              <w:rPr>
                <w:lang w:val="de-DE"/>
              </w:rPr>
              <w:t>Gewinne eines Unterneh</w:t>
            </w:r>
            <w:r>
              <w:rPr>
                <w:lang w:val="de-DE"/>
              </w:rPr>
              <w:softHyphen/>
            </w:r>
            <w:r w:rsidRPr="003D7914">
              <w:rPr>
                <w:lang w:val="de-DE"/>
              </w:rPr>
              <w:t>mens eines Vertragsstaats aus dem Betrieb (Nutzung oder Vermietung) von Containern, die im internationalen Verkehr ver</w:t>
            </w:r>
            <w:r>
              <w:rPr>
                <w:lang w:val="de-DE"/>
              </w:rPr>
              <w:softHyphen/>
            </w:r>
            <w:r w:rsidRPr="003D7914">
              <w:rPr>
                <w:lang w:val="de-DE"/>
              </w:rPr>
              <w:t>wendet werden, und der dazuge</w:t>
            </w:r>
            <w:r>
              <w:rPr>
                <w:lang w:val="de-DE"/>
              </w:rPr>
              <w:softHyphen/>
            </w:r>
            <w:r w:rsidRPr="003D7914">
              <w:rPr>
                <w:lang w:val="de-DE"/>
              </w:rPr>
              <w:t>hörigen Ausrüstung für die Beför</w:t>
            </w:r>
            <w:r>
              <w:rPr>
                <w:lang w:val="de-DE"/>
              </w:rPr>
              <w:softHyphen/>
            </w:r>
            <w:r w:rsidRPr="003D7914">
              <w:rPr>
                <w:lang w:val="de-DE"/>
              </w:rPr>
              <w:t>derung der Container können nur in diesem Staat besteuert werden.</w:t>
            </w:r>
          </w:p>
        </w:tc>
      </w:tr>
      <w:tr w:rsidR="008E0CEA" w:rsidRPr="0035629B" w14:paraId="35F8C1B1" w14:textId="77777777" w:rsidTr="00BC2FEE">
        <w:tc>
          <w:tcPr>
            <w:tcW w:w="2500" w:type="pct"/>
            <w:shd w:val="clear" w:color="auto" w:fill="auto"/>
            <w:tcMar>
              <w:right w:w="0" w:type="dxa"/>
            </w:tcMar>
          </w:tcPr>
          <w:p w14:paraId="44796CF0" w14:textId="29FC621F" w:rsidR="008E0CEA" w:rsidRPr="00DF40F9" w:rsidRDefault="003A5A9E" w:rsidP="00BC2FEE">
            <w:pPr>
              <w:pStyle w:val="Brdtextmedindrag"/>
            </w:pPr>
            <w:r w:rsidRPr="00DF40F9">
              <w:t>3.</w:t>
            </w:r>
            <w:r w:rsidR="005270B3">
              <w:t> </w:t>
            </w:r>
            <w:r w:rsidRPr="00DF40F9">
              <w:t>Bestämmelserna i punkterna 1 och 2 tillämpas även på inkomst som förvärvas genom deltagande i en pool, ett gemensamt företag eller en internationell driftsorganisation.</w:t>
            </w:r>
          </w:p>
        </w:tc>
        <w:tc>
          <w:tcPr>
            <w:tcW w:w="2500" w:type="pct"/>
          </w:tcPr>
          <w:p w14:paraId="015506F6" w14:textId="1A9C3A75" w:rsidR="008E0CEA" w:rsidRPr="003D7914" w:rsidRDefault="003A5A9E" w:rsidP="00BC2FEE">
            <w:pPr>
              <w:pStyle w:val="Brdtextmedindrag"/>
              <w:rPr>
                <w:lang w:val="de-DE"/>
              </w:rPr>
            </w:pPr>
            <w:r w:rsidRPr="003D7914">
              <w:rPr>
                <w:lang w:val="de-DE"/>
              </w:rPr>
              <w:t>(3)</w:t>
            </w:r>
            <w:r w:rsidR="005270B3">
              <w:rPr>
                <w:lang w:val="de-DE"/>
              </w:rPr>
              <w:t> </w:t>
            </w:r>
            <w:r w:rsidRPr="003D7914">
              <w:rPr>
                <w:lang w:val="de-DE"/>
              </w:rPr>
              <w:t>Die Absätze 1 und 2 gelten auch für Gewinne aus der Beteili</w:t>
            </w:r>
            <w:r>
              <w:rPr>
                <w:lang w:val="de-DE"/>
              </w:rPr>
              <w:softHyphen/>
            </w:r>
            <w:r w:rsidRPr="003D7914">
              <w:rPr>
                <w:lang w:val="de-DE"/>
              </w:rPr>
              <w:t>gung an einem Pool, einer Be</w:t>
            </w:r>
            <w:r>
              <w:rPr>
                <w:lang w:val="de-DE"/>
              </w:rPr>
              <w:softHyphen/>
            </w:r>
            <w:r w:rsidRPr="003D7914">
              <w:rPr>
                <w:lang w:val="de-DE"/>
              </w:rPr>
              <w:t>triebsgemeinschaft oder einer internationalen Betriebsstelle.</w:t>
            </w:r>
          </w:p>
        </w:tc>
      </w:tr>
      <w:tr w:rsidR="008E0CEA" w:rsidRPr="0035629B" w14:paraId="243569BD" w14:textId="77777777" w:rsidTr="00BC2FEE">
        <w:tc>
          <w:tcPr>
            <w:tcW w:w="2500" w:type="pct"/>
            <w:shd w:val="clear" w:color="auto" w:fill="auto"/>
            <w:tcMar>
              <w:right w:w="0" w:type="dxa"/>
            </w:tcMar>
          </w:tcPr>
          <w:p w14:paraId="232B713B" w14:textId="77777777" w:rsidR="008E0CEA" w:rsidRPr="00D963AA" w:rsidRDefault="00E570B0" w:rsidP="00BC2FEE">
            <w:pPr>
              <w:pStyle w:val="Brdtextmedindrag"/>
              <w:rPr>
                <w:lang w:val="de-DE"/>
              </w:rPr>
            </w:pPr>
          </w:p>
        </w:tc>
        <w:tc>
          <w:tcPr>
            <w:tcW w:w="2500" w:type="pct"/>
          </w:tcPr>
          <w:p w14:paraId="54A39FC7" w14:textId="77777777" w:rsidR="008E0CEA" w:rsidRPr="003D7914" w:rsidRDefault="00E570B0" w:rsidP="00BC2FEE">
            <w:pPr>
              <w:pStyle w:val="Brdtextmedindrag"/>
              <w:rPr>
                <w:lang w:val="de-DE"/>
              </w:rPr>
            </w:pPr>
          </w:p>
        </w:tc>
      </w:tr>
      <w:tr w:rsidR="008E0CEA" w14:paraId="0D9A68AB" w14:textId="77777777" w:rsidTr="00BC2FEE">
        <w:tc>
          <w:tcPr>
            <w:tcW w:w="2500" w:type="pct"/>
            <w:shd w:val="clear" w:color="auto" w:fill="auto"/>
            <w:tcMar>
              <w:right w:w="0" w:type="dxa"/>
            </w:tcMar>
          </w:tcPr>
          <w:p w14:paraId="30264656" w14:textId="77777777" w:rsidR="008E0CEA" w:rsidRPr="00DF40F9" w:rsidRDefault="003A5A9E" w:rsidP="00BC2FEE">
            <w:pPr>
              <w:pStyle w:val="Brdtext"/>
            </w:pPr>
            <w:r w:rsidRPr="00DF40F9">
              <w:t>Artikel 9</w:t>
            </w:r>
          </w:p>
        </w:tc>
        <w:tc>
          <w:tcPr>
            <w:tcW w:w="2500" w:type="pct"/>
          </w:tcPr>
          <w:p w14:paraId="47652071" w14:textId="77777777" w:rsidR="008E0CEA" w:rsidRPr="003D7914" w:rsidRDefault="003A5A9E" w:rsidP="00BC2FEE">
            <w:pPr>
              <w:pStyle w:val="Brdtext"/>
              <w:rPr>
                <w:lang w:val="de-DE"/>
              </w:rPr>
            </w:pPr>
            <w:r w:rsidRPr="003D7914">
              <w:rPr>
                <w:lang w:val="de-DE"/>
              </w:rPr>
              <w:t>Artikel 9</w:t>
            </w:r>
          </w:p>
        </w:tc>
      </w:tr>
      <w:tr w:rsidR="008E0CEA" w14:paraId="562A7798" w14:textId="77777777" w:rsidTr="00BC2FEE">
        <w:tc>
          <w:tcPr>
            <w:tcW w:w="2500" w:type="pct"/>
            <w:shd w:val="clear" w:color="auto" w:fill="auto"/>
            <w:tcMar>
              <w:right w:w="0" w:type="dxa"/>
            </w:tcMar>
          </w:tcPr>
          <w:p w14:paraId="77AE24E3" w14:textId="77777777" w:rsidR="008E0CEA" w:rsidRPr="00DF40F9" w:rsidRDefault="00E570B0" w:rsidP="00BC2FEE">
            <w:pPr>
              <w:pStyle w:val="Brdtext"/>
              <w:rPr>
                <w:i/>
              </w:rPr>
            </w:pPr>
          </w:p>
        </w:tc>
        <w:tc>
          <w:tcPr>
            <w:tcW w:w="2500" w:type="pct"/>
          </w:tcPr>
          <w:p w14:paraId="6EC9FE37" w14:textId="77777777" w:rsidR="008E0CEA" w:rsidRPr="003D7914" w:rsidRDefault="00E570B0" w:rsidP="00BC2FEE">
            <w:pPr>
              <w:pStyle w:val="Brdtext"/>
              <w:rPr>
                <w:i/>
                <w:lang w:val="de-DE"/>
              </w:rPr>
            </w:pPr>
          </w:p>
        </w:tc>
      </w:tr>
      <w:tr w:rsidR="008E0CEA" w14:paraId="27355059" w14:textId="77777777" w:rsidTr="00BC2FEE">
        <w:tc>
          <w:tcPr>
            <w:tcW w:w="2500" w:type="pct"/>
            <w:shd w:val="clear" w:color="auto" w:fill="auto"/>
            <w:tcMar>
              <w:right w:w="0" w:type="dxa"/>
            </w:tcMar>
          </w:tcPr>
          <w:p w14:paraId="363AE68C" w14:textId="77777777" w:rsidR="008E0CEA" w:rsidRPr="00DF40F9" w:rsidRDefault="003A5A9E" w:rsidP="00BC2FEE">
            <w:pPr>
              <w:pStyle w:val="Brdtext"/>
              <w:rPr>
                <w:i/>
              </w:rPr>
            </w:pPr>
            <w:r w:rsidRPr="00DF40F9">
              <w:rPr>
                <w:i/>
              </w:rPr>
              <w:t>Företag med intressegemenskap</w:t>
            </w:r>
          </w:p>
        </w:tc>
        <w:tc>
          <w:tcPr>
            <w:tcW w:w="2500" w:type="pct"/>
          </w:tcPr>
          <w:p w14:paraId="0CAB6B05" w14:textId="77777777" w:rsidR="008E0CEA" w:rsidRPr="003D7914" w:rsidRDefault="003A5A9E" w:rsidP="00BC2FEE">
            <w:pPr>
              <w:pStyle w:val="Brdtext"/>
              <w:rPr>
                <w:i/>
                <w:lang w:val="de-DE"/>
              </w:rPr>
            </w:pPr>
            <w:r w:rsidRPr="003D7914">
              <w:rPr>
                <w:i/>
                <w:lang w:val="de-DE"/>
              </w:rPr>
              <w:t>Verbundene Unternehmen</w:t>
            </w:r>
          </w:p>
        </w:tc>
      </w:tr>
      <w:tr w:rsidR="008E0CEA" w14:paraId="449349CB" w14:textId="77777777" w:rsidTr="00BC2FEE">
        <w:tc>
          <w:tcPr>
            <w:tcW w:w="2500" w:type="pct"/>
            <w:shd w:val="clear" w:color="auto" w:fill="auto"/>
            <w:tcMar>
              <w:right w:w="0" w:type="dxa"/>
            </w:tcMar>
          </w:tcPr>
          <w:p w14:paraId="43581C48" w14:textId="77777777" w:rsidR="008E0CEA" w:rsidRPr="00DF40F9" w:rsidRDefault="00E570B0" w:rsidP="00BC2FEE">
            <w:pPr>
              <w:pStyle w:val="Brdtextmedindrag"/>
            </w:pPr>
          </w:p>
        </w:tc>
        <w:tc>
          <w:tcPr>
            <w:tcW w:w="2500" w:type="pct"/>
          </w:tcPr>
          <w:p w14:paraId="2641C79B" w14:textId="77777777" w:rsidR="008E0CEA" w:rsidRPr="003D7914" w:rsidRDefault="00E570B0" w:rsidP="00BC2FEE">
            <w:pPr>
              <w:pStyle w:val="Brdtextmedindrag"/>
              <w:rPr>
                <w:lang w:val="de-DE"/>
              </w:rPr>
            </w:pPr>
          </w:p>
        </w:tc>
      </w:tr>
      <w:tr w:rsidR="008E0CEA" w14:paraId="57C07D8E" w14:textId="77777777" w:rsidTr="00BC2FEE">
        <w:tc>
          <w:tcPr>
            <w:tcW w:w="2500" w:type="pct"/>
            <w:shd w:val="clear" w:color="auto" w:fill="auto"/>
            <w:tcMar>
              <w:right w:w="0" w:type="dxa"/>
            </w:tcMar>
          </w:tcPr>
          <w:p w14:paraId="6182CB55" w14:textId="44B9CE83" w:rsidR="008E0CEA" w:rsidRPr="00DF40F9" w:rsidRDefault="003A5A9E" w:rsidP="00BC2FEE">
            <w:pPr>
              <w:pStyle w:val="Brdtextmedindrag"/>
            </w:pPr>
            <w:r w:rsidRPr="00DF40F9">
              <w:t>1.</w:t>
            </w:r>
            <w:r w:rsidR="005270B3">
              <w:t> </w:t>
            </w:r>
            <w:proofErr w:type="gramStart"/>
            <w:r w:rsidRPr="00DF40F9">
              <w:t>I fall</w:t>
            </w:r>
            <w:proofErr w:type="gramEnd"/>
            <w:r w:rsidRPr="00DF40F9">
              <w:t xml:space="preserve"> då</w:t>
            </w:r>
          </w:p>
        </w:tc>
        <w:tc>
          <w:tcPr>
            <w:tcW w:w="2500" w:type="pct"/>
          </w:tcPr>
          <w:p w14:paraId="71BF6CDE" w14:textId="21535766" w:rsidR="008E0CEA" w:rsidRPr="003D7914" w:rsidRDefault="003A5A9E" w:rsidP="00BC2FEE">
            <w:pPr>
              <w:pStyle w:val="Brdtextmedindrag"/>
              <w:rPr>
                <w:lang w:val="de-DE"/>
              </w:rPr>
            </w:pPr>
            <w:r w:rsidRPr="003D7914">
              <w:rPr>
                <w:lang w:val="de-DE"/>
              </w:rPr>
              <w:t>(1)</w:t>
            </w:r>
            <w:r w:rsidR="005270B3">
              <w:rPr>
                <w:lang w:val="de-DE"/>
              </w:rPr>
              <w:t> </w:t>
            </w:r>
            <w:r w:rsidRPr="003D7914">
              <w:rPr>
                <w:lang w:val="de-DE"/>
              </w:rPr>
              <w:t>Wenn</w:t>
            </w:r>
          </w:p>
        </w:tc>
      </w:tr>
      <w:tr w:rsidR="008E0CEA" w:rsidRPr="0035629B" w14:paraId="3A70B0D4" w14:textId="77777777" w:rsidTr="00BC2FEE">
        <w:tc>
          <w:tcPr>
            <w:tcW w:w="2500" w:type="pct"/>
            <w:shd w:val="clear" w:color="auto" w:fill="auto"/>
            <w:tcMar>
              <w:right w:w="0" w:type="dxa"/>
            </w:tcMar>
          </w:tcPr>
          <w:p w14:paraId="0E9D82A3" w14:textId="019C3F79" w:rsidR="008E0CEA" w:rsidRPr="00DF40F9" w:rsidRDefault="003A5A9E" w:rsidP="00BC2FEE">
            <w:pPr>
              <w:pStyle w:val="Brdtextmedindrag"/>
            </w:pPr>
            <w:r w:rsidRPr="00DF40F9">
              <w:t>a)</w:t>
            </w:r>
            <w:r w:rsidR="005270B3">
              <w:t> </w:t>
            </w:r>
            <w:r w:rsidRPr="00DF40F9">
              <w:t>ett företag i en avtalsslutande stat direkt eller indirekt deltar i ledningen eller övervakningen av ett företag i den andra avtals</w:t>
            </w:r>
            <w:r>
              <w:softHyphen/>
            </w:r>
            <w:r w:rsidRPr="00DF40F9">
              <w:t xml:space="preserve">slutande staten eller äger del i detta </w:t>
            </w:r>
            <w:proofErr w:type="gramStart"/>
            <w:r w:rsidRPr="00DF40F9">
              <w:t>företags kapital</w:t>
            </w:r>
            <w:proofErr w:type="gramEnd"/>
            <w:r w:rsidRPr="00DF40F9">
              <w:t>, eller</w:t>
            </w:r>
          </w:p>
        </w:tc>
        <w:tc>
          <w:tcPr>
            <w:tcW w:w="2500" w:type="pct"/>
          </w:tcPr>
          <w:p w14:paraId="4BA956B8" w14:textId="086C1107" w:rsidR="008E0CEA" w:rsidRPr="003D7914" w:rsidRDefault="003A5A9E" w:rsidP="00BC2FEE">
            <w:pPr>
              <w:pStyle w:val="Brdtextmedindrag"/>
              <w:rPr>
                <w:lang w:val="de-DE"/>
              </w:rPr>
            </w:pPr>
            <w:r w:rsidRPr="003D7914">
              <w:rPr>
                <w:lang w:val="de-DE"/>
              </w:rPr>
              <w:t>a)</w:t>
            </w:r>
            <w:r w:rsidR="005270B3">
              <w:rPr>
                <w:lang w:val="de-DE"/>
              </w:rPr>
              <w:t> </w:t>
            </w:r>
            <w:r w:rsidRPr="003D7914">
              <w:rPr>
                <w:lang w:val="de-DE"/>
              </w:rPr>
              <w:t>ein Unternehmen eines Vertragsstaats unmittelbar oder mittelbar an der Geschäftsleitung, der Kontrolle oder dem Kapital eines Unternehmens des anderen Vertragsstaats beteiligt ist oder</w:t>
            </w:r>
          </w:p>
        </w:tc>
      </w:tr>
      <w:tr w:rsidR="008E0CEA" w:rsidRPr="0035629B" w14:paraId="7067F9A4" w14:textId="77777777" w:rsidTr="00BC2FEE">
        <w:tc>
          <w:tcPr>
            <w:tcW w:w="2500" w:type="pct"/>
            <w:shd w:val="clear" w:color="auto" w:fill="auto"/>
            <w:tcMar>
              <w:right w:w="0" w:type="dxa"/>
            </w:tcMar>
          </w:tcPr>
          <w:p w14:paraId="103C82A5" w14:textId="03FF32EB" w:rsidR="008E0CEA" w:rsidRPr="00DF40F9" w:rsidRDefault="003A5A9E" w:rsidP="00BC2FEE">
            <w:pPr>
              <w:pStyle w:val="Brdtextmedindrag"/>
            </w:pPr>
            <w:r w:rsidRPr="00DF40F9">
              <w:t>b)</w:t>
            </w:r>
            <w:r w:rsidR="005270B3">
              <w:t> </w:t>
            </w:r>
            <w:r w:rsidRPr="00DF40F9">
              <w:t xml:space="preserve">samma personer direkt eller indirekt deltar i ledningen eller övervakningen av såväl ett företag i en avtalsslutande stat som ett företag i den andra avtalsslutande staten eller äger del i båda dessa </w:t>
            </w:r>
            <w:proofErr w:type="gramStart"/>
            <w:r w:rsidRPr="00DF40F9">
              <w:t>företags kapital</w:t>
            </w:r>
            <w:proofErr w:type="gramEnd"/>
            <w:r w:rsidRPr="00DF40F9">
              <w:t>, iakttas följande.</w:t>
            </w:r>
          </w:p>
        </w:tc>
        <w:tc>
          <w:tcPr>
            <w:tcW w:w="2500" w:type="pct"/>
          </w:tcPr>
          <w:p w14:paraId="7C6CAE4F" w14:textId="600019BA" w:rsidR="008E0CEA" w:rsidRPr="003D7914" w:rsidRDefault="003A5A9E" w:rsidP="00BC2FEE">
            <w:pPr>
              <w:pStyle w:val="Brdtextmedindrag"/>
              <w:rPr>
                <w:lang w:val="de-DE"/>
              </w:rPr>
            </w:pPr>
            <w:r w:rsidRPr="003D7914">
              <w:rPr>
                <w:lang w:val="de-DE"/>
              </w:rPr>
              <w:t>b)</w:t>
            </w:r>
            <w:r w:rsidR="005270B3">
              <w:rPr>
                <w:lang w:val="de-DE"/>
              </w:rPr>
              <w:t> </w:t>
            </w:r>
            <w:r w:rsidRPr="003D7914">
              <w:rPr>
                <w:lang w:val="de-DE"/>
              </w:rPr>
              <w:t>dieselben Personen unmittel</w:t>
            </w:r>
            <w:r>
              <w:rPr>
                <w:lang w:val="de-DE"/>
              </w:rPr>
              <w:softHyphen/>
            </w:r>
            <w:r w:rsidRPr="003D7914">
              <w:rPr>
                <w:lang w:val="de-DE"/>
              </w:rPr>
              <w:t>bar oder mittelbar an der Ge</w:t>
            </w:r>
            <w:r>
              <w:rPr>
                <w:lang w:val="de-DE"/>
              </w:rPr>
              <w:softHyphen/>
            </w:r>
            <w:r w:rsidRPr="003D7914">
              <w:rPr>
                <w:lang w:val="de-DE"/>
              </w:rPr>
              <w:t>schäftsleitung, der Kontrolle oder dem Kapital eines Unternehmens eines Vertragsstaats und eines Unternehmens des anderen Ver</w:t>
            </w:r>
            <w:r>
              <w:rPr>
                <w:lang w:val="de-DE"/>
              </w:rPr>
              <w:softHyphen/>
            </w:r>
            <w:r w:rsidRPr="003D7914">
              <w:rPr>
                <w:lang w:val="de-DE"/>
              </w:rPr>
              <w:t>tragsstaats beteiligt sind</w:t>
            </w:r>
          </w:p>
        </w:tc>
      </w:tr>
      <w:tr w:rsidR="008E0CEA" w:rsidRPr="0035629B" w14:paraId="55A223A7" w14:textId="77777777" w:rsidTr="00BC2FEE">
        <w:tc>
          <w:tcPr>
            <w:tcW w:w="2500" w:type="pct"/>
            <w:shd w:val="clear" w:color="auto" w:fill="auto"/>
            <w:tcMar>
              <w:right w:w="0" w:type="dxa"/>
            </w:tcMar>
          </w:tcPr>
          <w:p w14:paraId="5FE10CFA" w14:textId="77777777" w:rsidR="008E0CEA" w:rsidRPr="00DF40F9" w:rsidRDefault="003A5A9E" w:rsidP="00BC2FEE">
            <w:pPr>
              <w:pStyle w:val="Brdtextmedindrag"/>
            </w:pPr>
            <w:r w:rsidRPr="00DF40F9">
              <w:t>Om mellan företagen i fråga om handelsförbindelser eller finansi</w:t>
            </w:r>
            <w:r>
              <w:softHyphen/>
            </w:r>
            <w:r w:rsidRPr="00DF40F9">
              <w:t>ella förbindelser avtalas eller före</w:t>
            </w:r>
            <w:r>
              <w:softHyphen/>
            </w:r>
            <w:r w:rsidRPr="00DF40F9">
              <w:t xml:space="preserve">skrivs villkor, som avviker från </w:t>
            </w:r>
            <w:r w:rsidRPr="00DF40F9">
              <w:lastRenderedPageBreak/>
              <w:t>dem som skulle ha avtalats mellan av varandra oberoende företag, får all inkomst, som utan sådana villkor skulle ha tillkommit det ena företaget men som på grund av villkoren i fråga inte tillkommit detta företag, inräknas i detta före</w:t>
            </w:r>
            <w:r>
              <w:softHyphen/>
            </w:r>
            <w:r w:rsidRPr="00DF40F9">
              <w:t>tags inkomst och beskattas i över</w:t>
            </w:r>
            <w:r>
              <w:softHyphen/>
            </w:r>
            <w:r w:rsidRPr="00DF40F9">
              <w:t>ensstämmelse därmed.</w:t>
            </w:r>
          </w:p>
        </w:tc>
        <w:tc>
          <w:tcPr>
            <w:tcW w:w="2500" w:type="pct"/>
          </w:tcPr>
          <w:p w14:paraId="57BBAB29" w14:textId="77777777" w:rsidR="008E0CEA" w:rsidRPr="003D7914" w:rsidRDefault="003A5A9E" w:rsidP="00BC2FEE">
            <w:pPr>
              <w:pStyle w:val="Brdtextmedindrag"/>
              <w:rPr>
                <w:lang w:val="de-DE"/>
              </w:rPr>
            </w:pPr>
            <w:r w:rsidRPr="003D7914">
              <w:rPr>
                <w:lang w:val="de-DE"/>
              </w:rPr>
              <w:lastRenderedPageBreak/>
              <w:t>und in diesen Fällen die beiden Unternehmen in ihren kaufmän</w:t>
            </w:r>
            <w:r>
              <w:rPr>
                <w:lang w:val="de-DE"/>
              </w:rPr>
              <w:softHyphen/>
            </w:r>
            <w:r w:rsidRPr="003D7914">
              <w:rPr>
                <w:lang w:val="de-DE"/>
              </w:rPr>
              <w:t>nischen oder finanziellen Bezie</w:t>
            </w:r>
            <w:r>
              <w:rPr>
                <w:lang w:val="de-DE"/>
              </w:rPr>
              <w:softHyphen/>
            </w:r>
            <w:r w:rsidRPr="003D7914">
              <w:rPr>
                <w:lang w:val="de-DE"/>
              </w:rPr>
              <w:t>hungen an vereinbarte oder auf</w:t>
            </w:r>
            <w:r>
              <w:rPr>
                <w:lang w:val="de-DE"/>
              </w:rPr>
              <w:softHyphen/>
            </w:r>
            <w:r w:rsidRPr="003D7914">
              <w:rPr>
                <w:lang w:val="de-DE"/>
              </w:rPr>
              <w:lastRenderedPageBreak/>
              <w:t>erlegte Bedingungen gebunden sind, die von denen abweichen, die unabhängige Unternehmen miteinander vereinbaren würden, so dürfen die Gewinne, die eines der Unternehmen ohne diese Bedingungen erzielt hätte, wegen dieser Bedingungen aber nicht erzielt hat, den Gewinnen dieses Unternehmens zugerechnet und entsprechend besteuert werden.</w:t>
            </w:r>
          </w:p>
        </w:tc>
      </w:tr>
      <w:tr w:rsidR="008E0CEA" w:rsidRPr="0035629B" w14:paraId="0013704B" w14:textId="77777777" w:rsidTr="00BC2FEE">
        <w:tc>
          <w:tcPr>
            <w:tcW w:w="2500" w:type="pct"/>
            <w:shd w:val="clear" w:color="auto" w:fill="auto"/>
            <w:tcMar>
              <w:right w:w="0" w:type="dxa"/>
            </w:tcMar>
          </w:tcPr>
          <w:p w14:paraId="483E9CC0" w14:textId="5A4688DB" w:rsidR="008E0CEA" w:rsidRPr="00140817" w:rsidRDefault="003A5A9E" w:rsidP="00BC2FEE">
            <w:pPr>
              <w:pStyle w:val="Brdtextmedindrag"/>
            </w:pPr>
            <w:r w:rsidRPr="00140817">
              <w:lastRenderedPageBreak/>
              <w:t>2.</w:t>
            </w:r>
            <w:r w:rsidRPr="00140817">
              <w:rPr>
                <w:rStyle w:val="Fotnotsreferens"/>
              </w:rPr>
              <w:footnoteReference w:id="15"/>
            </w:r>
            <w:r w:rsidR="005270B3">
              <w:t> </w:t>
            </w:r>
            <w:r w:rsidRPr="00140817">
              <w:t>I fall då en avtalsslutande stat i inkomsten för ett företag i denna stat inräknar – och i överensstäm</w:t>
            </w:r>
            <w:r w:rsidRPr="00140817">
              <w:softHyphen/>
              <w:t>melse därmed beskattar – inkomst, för vilken ett företag i den andra avtalsslutande staten beskattats i denna andra stat, samt den sålunda inräknade inkomsten är sådan som skulle ha tillkommit företaget i den förstnämnda staten om de villkor som avtalats mellan företagen hade varit sådana som skulle ha avtalats mellan av varandra oberoende före</w:t>
            </w:r>
            <w:r w:rsidR="00771306">
              <w:softHyphen/>
            </w:r>
            <w:r w:rsidRPr="00140817">
              <w:t>tag, ska denna andra stat genomföra vederbörlig justering av det skatte</w:t>
            </w:r>
            <w:r w:rsidR="00771306">
              <w:softHyphen/>
            </w:r>
            <w:r w:rsidRPr="00140817">
              <w:t>belopp som påförts inkomsten där. Vid sådan justering iakttas övriga bestämmelser i detta avtal och de behöriga myndigheterna i de av</w:t>
            </w:r>
            <w:r w:rsidR="00771306">
              <w:softHyphen/>
            </w:r>
            <w:r w:rsidRPr="00140817">
              <w:t>talsslutande staterna ska vid behov överlägga med varandra.</w:t>
            </w:r>
          </w:p>
        </w:tc>
        <w:tc>
          <w:tcPr>
            <w:tcW w:w="2500" w:type="pct"/>
          </w:tcPr>
          <w:p w14:paraId="25105ED9" w14:textId="78F6A799" w:rsidR="008E0CEA" w:rsidRPr="00B7429C" w:rsidRDefault="003A5A9E" w:rsidP="00BC2FEE">
            <w:pPr>
              <w:pStyle w:val="Brdtextmedindrag"/>
              <w:rPr>
                <w:lang w:val="de-DE"/>
              </w:rPr>
            </w:pPr>
            <w:r w:rsidRPr="00B7429C">
              <w:rPr>
                <w:lang w:val="de-DE"/>
              </w:rPr>
              <w:t>(2)</w:t>
            </w:r>
            <w:r w:rsidR="005270B3">
              <w:rPr>
                <w:lang w:val="de-DE"/>
              </w:rPr>
              <w:t> </w:t>
            </w:r>
            <w:r w:rsidRPr="00B7429C">
              <w:rPr>
                <w:lang w:val="de-DE"/>
              </w:rPr>
              <w:t>Werden in einem Vertrags</w:t>
            </w:r>
            <w:r w:rsidRPr="00B7429C">
              <w:rPr>
                <w:lang w:val="de-DE"/>
              </w:rPr>
              <w:softHyphen/>
              <w:t>staat den Gewinnen eines Unter</w:t>
            </w:r>
            <w:r w:rsidRPr="00B7429C">
              <w:rPr>
                <w:lang w:val="de-DE"/>
              </w:rPr>
              <w:softHyphen/>
              <w:t>nehmens dieses Staates Gewinne zugerechnet – und entsprechend besteuert –, mit denen ein Unter</w:t>
            </w:r>
            <w:r w:rsidRPr="00B7429C">
              <w:rPr>
                <w:lang w:val="de-DE"/>
              </w:rPr>
              <w:softHyphen/>
              <w:t>nehmen des anderen Vertrags</w:t>
            </w:r>
            <w:r w:rsidRPr="00B7429C">
              <w:rPr>
                <w:lang w:val="de-DE"/>
              </w:rPr>
              <w:softHyphen/>
              <w:t>staats in diesem anderen Staat besteuert worden ist, und handelt es sich bei den zugerechneten Gewinnen um solche, die das Unternehmen des erstgenannten Staates erzielt hätte, wenn die zwischen den beiden Unterneh</w:t>
            </w:r>
            <w:r w:rsidRPr="00B7429C">
              <w:rPr>
                <w:lang w:val="de-DE"/>
              </w:rPr>
              <w:softHyphen/>
              <w:t>men vereinbarten Bedingungen die gleichen gewesen wären, die unabhängige Unternehmen mit</w:t>
            </w:r>
            <w:r w:rsidRPr="00B7429C">
              <w:rPr>
                <w:lang w:val="de-DE"/>
              </w:rPr>
              <w:softHyphen/>
              <w:t>einander vereinbaren würden, so nimmt der andere Staat eine entsprechende Änderung der dort von diesen Gewinnen erhobenen Steuer vor. Bei dieser Änderung sind die übrigen Bestimmungen dieses Abkommens zu berück</w:t>
            </w:r>
            <w:r w:rsidRPr="00B7429C">
              <w:rPr>
                <w:lang w:val="de-DE"/>
              </w:rPr>
              <w:softHyphen/>
              <w:t>sichtigen; erforderlichenfalls wer</w:t>
            </w:r>
            <w:r w:rsidRPr="00B7429C">
              <w:rPr>
                <w:lang w:val="de-DE"/>
              </w:rPr>
              <w:softHyphen/>
              <w:t>den die zuständigen Behörden der Vertragsstaaten einander konsul</w:t>
            </w:r>
            <w:r w:rsidRPr="00B7429C">
              <w:rPr>
                <w:lang w:val="de-DE"/>
              </w:rPr>
              <w:softHyphen/>
              <w:t>tieren.</w:t>
            </w:r>
          </w:p>
        </w:tc>
      </w:tr>
      <w:tr w:rsidR="008E0CEA" w:rsidRPr="0035629B" w14:paraId="7EE40976" w14:textId="77777777" w:rsidTr="00BC2FEE">
        <w:tc>
          <w:tcPr>
            <w:tcW w:w="2500" w:type="pct"/>
            <w:shd w:val="clear" w:color="auto" w:fill="auto"/>
            <w:tcMar>
              <w:right w:w="0" w:type="dxa"/>
            </w:tcMar>
          </w:tcPr>
          <w:p w14:paraId="04C7AF56" w14:textId="77777777" w:rsidR="008E0CEA" w:rsidRPr="002D30E8" w:rsidRDefault="00E570B0" w:rsidP="00BC2FEE">
            <w:pPr>
              <w:pStyle w:val="Brdtextmedindrag"/>
              <w:rPr>
                <w:lang w:val="de-DE"/>
              </w:rPr>
            </w:pPr>
          </w:p>
        </w:tc>
        <w:tc>
          <w:tcPr>
            <w:tcW w:w="2500" w:type="pct"/>
          </w:tcPr>
          <w:p w14:paraId="7B9E31A9" w14:textId="77777777" w:rsidR="008E0CEA" w:rsidRPr="003D7914" w:rsidRDefault="00E570B0" w:rsidP="00BC2FEE">
            <w:pPr>
              <w:pStyle w:val="Brdtextmedindrag"/>
              <w:rPr>
                <w:lang w:val="de-DE"/>
              </w:rPr>
            </w:pPr>
          </w:p>
        </w:tc>
      </w:tr>
      <w:tr w:rsidR="008E0CEA" w14:paraId="0CA25B47" w14:textId="77777777" w:rsidTr="00BC2FEE">
        <w:tc>
          <w:tcPr>
            <w:tcW w:w="2500" w:type="pct"/>
            <w:shd w:val="clear" w:color="auto" w:fill="auto"/>
            <w:tcMar>
              <w:right w:w="0" w:type="dxa"/>
            </w:tcMar>
          </w:tcPr>
          <w:p w14:paraId="0D4BDF3E" w14:textId="77777777" w:rsidR="008E0CEA" w:rsidRPr="00DF40F9" w:rsidRDefault="003A5A9E" w:rsidP="00BC2FEE">
            <w:pPr>
              <w:pStyle w:val="Brdtext"/>
            </w:pPr>
            <w:r w:rsidRPr="00DF40F9">
              <w:t>Artikel 10</w:t>
            </w:r>
          </w:p>
        </w:tc>
        <w:tc>
          <w:tcPr>
            <w:tcW w:w="2500" w:type="pct"/>
          </w:tcPr>
          <w:p w14:paraId="32C00C3D" w14:textId="77777777" w:rsidR="008E0CEA" w:rsidRPr="003D7914" w:rsidRDefault="003A5A9E" w:rsidP="00BC2FEE">
            <w:pPr>
              <w:pStyle w:val="Brdtext"/>
              <w:rPr>
                <w:lang w:val="de-DE"/>
              </w:rPr>
            </w:pPr>
            <w:r w:rsidRPr="003D7914">
              <w:rPr>
                <w:lang w:val="de-DE"/>
              </w:rPr>
              <w:t>Artikel 10</w:t>
            </w:r>
          </w:p>
        </w:tc>
      </w:tr>
      <w:tr w:rsidR="008E0CEA" w14:paraId="51BA510C" w14:textId="77777777" w:rsidTr="00BC2FEE">
        <w:tc>
          <w:tcPr>
            <w:tcW w:w="2500" w:type="pct"/>
            <w:shd w:val="clear" w:color="auto" w:fill="auto"/>
            <w:tcMar>
              <w:right w:w="0" w:type="dxa"/>
            </w:tcMar>
          </w:tcPr>
          <w:p w14:paraId="4B946179" w14:textId="77777777" w:rsidR="008E0CEA" w:rsidRPr="00DF40F9" w:rsidRDefault="00E570B0" w:rsidP="00BC2FEE">
            <w:pPr>
              <w:pStyle w:val="Brdtext"/>
              <w:rPr>
                <w:i/>
              </w:rPr>
            </w:pPr>
          </w:p>
        </w:tc>
        <w:tc>
          <w:tcPr>
            <w:tcW w:w="2500" w:type="pct"/>
          </w:tcPr>
          <w:p w14:paraId="166C3F05" w14:textId="77777777" w:rsidR="008E0CEA" w:rsidRPr="003D7914" w:rsidRDefault="00E570B0" w:rsidP="00BC2FEE">
            <w:pPr>
              <w:pStyle w:val="Brdtext"/>
              <w:rPr>
                <w:i/>
                <w:lang w:val="de-DE"/>
              </w:rPr>
            </w:pPr>
          </w:p>
        </w:tc>
      </w:tr>
      <w:tr w:rsidR="008E0CEA" w14:paraId="3F2E94F2" w14:textId="77777777" w:rsidTr="00BC2FEE">
        <w:tc>
          <w:tcPr>
            <w:tcW w:w="2500" w:type="pct"/>
            <w:shd w:val="clear" w:color="auto" w:fill="auto"/>
            <w:tcMar>
              <w:right w:w="0" w:type="dxa"/>
            </w:tcMar>
          </w:tcPr>
          <w:p w14:paraId="73C415F8" w14:textId="77777777" w:rsidR="008E0CEA" w:rsidRPr="00DF40F9" w:rsidRDefault="003A5A9E" w:rsidP="00BC2FEE">
            <w:pPr>
              <w:pStyle w:val="Brdtext"/>
              <w:rPr>
                <w:i/>
              </w:rPr>
            </w:pPr>
            <w:r w:rsidRPr="00DF40F9">
              <w:rPr>
                <w:i/>
              </w:rPr>
              <w:t>Utdelning</w:t>
            </w:r>
          </w:p>
        </w:tc>
        <w:tc>
          <w:tcPr>
            <w:tcW w:w="2500" w:type="pct"/>
          </w:tcPr>
          <w:p w14:paraId="448BB86A" w14:textId="77777777" w:rsidR="008E0CEA" w:rsidRPr="003D7914" w:rsidRDefault="003A5A9E" w:rsidP="00BC2FEE">
            <w:pPr>
              <w:pStyle w:val="Brdtext"/>
              <w:rPr>
                <w:i/>
                <w:lang w:val="de-DE"/>
              </w:rPr>
            </w:pPr>
            <w:r w:rsidRPr="003D7914">
              <w:rPr>
                <w:i/>
                <w:lang w:val="de-DE"/>
              </w:rPr>
              <w:t>Dividenden</w:t>
            </w:r>
          </w:p>
        </w:tc>
      </w:tr>
      <w:tr w:rsidR="008E0CEA" w14:paraId="01B92B0A" w14:textId="77777777" w:rsidTr="00BC2FEE">
        <w:tc>
          <w:tcPr>
            <w:tcW w:w="2500" w:type="pct"/>
            <w:shd w:val="clear" w:color="auto" w:fill="auto"/>
            <w:tcMar>
              <w:right w:w="0" w:type="dxa"/>
            </w:tcMar>
          </w:tcPr>
          <w:p w14:paraId="7914EAF7" w14:textId="77777777" w:rsidR="008E0CEA" w:rsidRPr="00DF40F9" w:rsidRDefault="00E570B0" w:rsidP="00BC2FEE">
            <w:pPr>
              <w:pStyle w:val="Brdtextmedindrag"/>
            </w:pPr>
          </w:p>
        </w:tc>
        <w:tc>
          <w:tcPr>
            <w:tcW w:w="2500" w:type="pct"/>
          </w:tcPr>
          <w:p w14:paraId="32870AE1" w14:textId="77777777" w:rsidR="008E0CEA" w:rsidRPr="003D7914" w:rsidRDefault="00E570B0" w:rsidP="00BC2FEE">
            <w:pPr>
              <w:pStyle w:val="Brdtextmedindrag"/>
              <w:rPr>
                <w:lang w:val="de-DE"/>
              </w:rPr>
            </w:pPr>
          </w:p>
        </w:tc>
      </w:tr>
      <w:tr w:rsidR="008E0CEA" w:rsidRPr="0035629B" w14:paraId="0A173D62" w14:textId="77777777" w:rsidTr="00BC2FEE">
        <w:tc>
          <w:tcPr>
            <w:tcW w:w="2500" w:type="pct"/>
            <w:shd w:val="clear" w:color="auto" w:fill="auto"/>
            <w:tcMar>
              <w:right w:w="0" w:type="dxa"/>
            </w:tcMar>
          </w:tcPr>
          <w:p w14:paraId="37B4D52E" w14:textId="4583B52A" w:rsidR="008E0CEA" w:rsidRPr="00DF40F9" w:rsidRDefault="003A5A9E" w:rsidP="00BC2FEE">
            <w:pPr>
              <w:pStyle w:val="Brdtextmedindrag"/>
            </w:pPr>
            <w:r w:rsidRPr="00DF40F9">
              <w:t>1.</w:t>
            </w:r>
            <w:r w:rsidR="005270B3">
              <w:t> </w:t>
            </w:r>
            <w:r w:rsidRPr="00DF40F9">
              <w:t>Utdelning från bolag med hemvist i en avtalsslutande stat till person med hemvist i den andra avtalsslutande staten får beskattas i denna andra stat.</w:t>
            </w:r>
          </w:p>
        </w:tc>
        <w:tc>
          <w:tcPr>
            <w:tcW w:w="2500" w:type="pct"/>
          </w:tcPr>
          <w:p w14:paraId="2F63288C" w14:textId="14C4B452" w:rsidR="008E0CEA" w:rsidRPr="003D7914" w:rsidRDefault="003A5A9E" w:rsidP="00BC2FEE">
            <w:pPr>
              <w:pStyle w:val="Brdtextmedindrag"/>
              <w:rPr>
                <w:lang w:val="de-DE"/>
              </w:rPr>
            </w:pPr>
            <w:r w:rsidRPr="003D7914">
              <w:rPr>
                <w:lang w:val="de-DE"/>
              </w:rPr>
              <w:t>(1)</w:t>
            </w:r>
            <w:r w:rsidR="005270B3">
              <w:rPr>
                <w:lang w:val="de-DE"/>
              </w:rPr>
              <w:t> </w:t>
            </w:r>
            <w:r w:rsidRPr="003D7914">
              <w:rPr>
                <w:lang w:val="de-DE"/>
              </w:rPr>
              <w:t xml:space="preserve">Dividenden, die eine in einem Vertragsstaat ansässige Gesellschaft an eine im anderen Vertragsstaat ansässige Person </w:t>
            </w:r>
            <w:r w:rsidRPr="003D7914">
              <w:rPr>
                <w:lang w:val="de-DE"/>
              </w:rPr>
              <w:lastRenderedPageBreak/>
              <w:t>zahlt, können im anderen Staat besteuert werden.</w:t>
            </w:r>
          </w:p>
        </w:tc>
      </w:tr>
      <w:tr w:rsidR="008E0CEA" w:rsidRPr="0035629B" w14:paraId="31FBEE57" w14:textId="77777777" w:rsidTr="00BC2FEE">
        <w:tc>
          <w:tcPr>
            <w:tcW w:w="2500" w:type="pct"/>
            <w:shd w:val="clear" w:color="auto" w:fill="auto"/>
            <w:tcMar>
              <w:right w:w="0" w:type="dxa"/>
            </w:tcMar>
          </w:tcPr>
          <w:p w14:paraId="389A86C2" w14:textId="07AE329D" w:rsidR="008E0CEA" w:rsidRPr="00DF40F9" w:rsidRDefault="003A5A9E" w:rsidP="00BC2FEE">
            <w:pPr>
              <w:pStyle w:val="Brdtextmedindrag"/>
            </w:pPr>
            <w:r w:rsidRPr="00DF40F9">
              <w:lastRenderedPageBreak/>
              <w:t>2.</w:t>
            </w:r>
            <w:r w:rsidR="005270B3">
              <w:t> </w:t>
            </w:r>
            <w:r w:rsidRPr="00DF40F9">
              <w:t>Utdelningen får emellertid beskattas även i den avtalsslutande stat där bolaget som betalar utdel</w:t>
            </w:r>
            <w:r>
              <w:softHyphen/>
            </w:r>
            <w:r w:rsidRPr="00DF40F9">
              <w:t>ningen har hemvist, enligt lagstift</w:t>
            </w:r>
            <w:r>
              <w:softHyphen/>
            </w:r>
            <w:r w:rsidRPr="00DF40F9">
              <w:t>ningen i denna stat, men om mot</w:t>
            </w:r>
            <w:r>
              <w:softHyphen/>
            </w:r>
            <w:r w:rsidRPr="00DF40F9">
              <w:t>tagaren har rätt till utdelningen får skatten inte överstiga 15 procent av utdelningens bruttobelopp.</w:t>
            </w:r>
          </w:p>
        </w:tc>
        <w:tc>
          <w:tcPr>
            <w:tcW w:w="2500" w:type="pct"/>
          </w:tcPr>
          <w:p w14:paraId="1B30961F" w14:textId="73429E73" w:rsidR="008E0CEA" w:rsidRPr="003D7914" w:rsidRDefault="003A5A9E" w:rsidP="00BC2FEE">
            <w:pPr>
              <w:pStyle w:val="Brdtextmedindrag"/>
              <w:rPr>
                <w:lang w:val="de-DE"/>
              </w:rPr>
            </w:pPr>
            <w:r w:rsidRPr="003D7914">
              <w:rPr>
                <w:lang w:val="de-DE"/>
              </w:rPr>
              <w:t>(2)</w:t>
            </w:r>
            <w:r w:rsidR="005270B3">
              <w:rPr>
                <w:lang w:val="de-DE"/>
              </w:rPr>
              <w:t> </w:t>
            </w:r>
            <w:r w:rsidRPr="003D7914">
              <w:rPr>
                <w:lang w:val="de-DE"/>
              </w:rPr>
              <w:t>Diese Dividenden können jedoch auch in dem Vertragsstaat, in dem die die Dividenden zah</w:t>
            </w:r>
            <w:r>
              <w:rPr>
                <w:lang w:val="de-DE"/>
              </w:rPr>
              <w:softHyphen/>
            </w:r>
            <w:r w:rsidRPr="003D7914">
              <w:rPr>
                <w:lang w:val="de-DE"/>
              </w:rPr>
              <w:t>lende Gesellschaft ansässig ist, nach dem Recht dieses Staates besteuert werden; die Steuer darf aber, wenn der Empfänger der Dividenden der Nutzungsberech</w:t>
            </w:r>
            <w:r>
              <w:rPr>
                <w:lang w:val="de-DE"/>
              </w:rPr>
              <w:softHyphen/>
            </w:r>
            <w:r w:rsidRPr="003D7914">
              <w:rPr>
                <w:lang w:val="de-DE"/>
              </w:rPr>
              <w:t>tigte ist, 15 vom Hundert des Bruttobetrags der Dividenden nicht übersteigen.</w:t>
            </w:r>
          </w:p>
        </w:tc>
      </w:tr>
      <w:tr w:rsidR="008E0CEA" w:rsidRPr="0035629B" w14:paraId="7889C529" w14:textId="77777777" w:rsidTr="00BC2FEE">
        <w:tc>
          <w:tcPr>
            <w:tcW w:w="2500" w:type="pct"/>
            <w:shd w:val="clear" w:color="auto" w:fill="auto"/>
            <w:tcMar>
              <w:right w:w="0" w:type="dxa"/>
            </w:tcMar>
          </w:tcPr>
          <w:p w14:paraId="28F35999" w14:textId="77777777" w:rsidR="008E0CEA" w:rsidRPr="00DF40F9" w:rsidRDefault="003A5A9E" w:rsidP="00BC2FEE">
            <w:pPr>
              <w:pStyle w:val="Brdtextmedindrag"/>
            </w:pPr>
            <w:r w:rsidRPr="00DF40F9">
              <w:t>Denna punkt berör inte bolagets beskattning för vinst av vilken ut</w:t>
            </w:r>
            <w:r>
              <w:softHyphen/>
            </w:r>
            <w:r w:rsidRPr="00DF40F9">
              <w:t>delningen betalas.</w:t>
            </w:r>
          </w:p>
        </w:tc>
        <w:tc>
          <w:tcPr>
            <w:tcW w:w="2500" w:type="pct"/>
          </w:tcPr>
          <w:p w14:paraId="1AC0FBD4" w14:textId="77777777" w:rsidR="008E0CEA" w:rsidRPr="003D7914" w:rsidRDefault="003A5A9E" w:rsidP="00BC2FEE">
            <w:pPr>
              <w:pStyle w:val="Brdtextmedindrag"/>
              <w:rPr>
                <w:lang w:val="de-DE"/>
              </w:rPr>
            </w:pPr>
            <w:r w:rsidRPr="003D7914">
              <w:rPr>
                <w:lang w:val="de-DE"/>
              </w:rPr>
              <w:t xml:space="preserve">Dieser Absatz berührt nicht die Besteuerung der Gesellschaft in </w:t>
            </w:r>
            <w:proofErr w:type="spellStart"/>
            <w:proofErr w:type="gramStart"/>
            <w:r w:rsidRPr="003D7914">
              <w:rPr>
                <w:lang w:val="de-DE"/>
              </w:rPr>
              <w:t>bezug</w:t>
            </w:r>
            <w:proofErr w:type="spellEnd"/>
            <w:proofErr w:type="gramEnd"/>
            <w:r w:rsidRPr="003D7914">
              <w:rPr>
                <w:lang w:val="de-DE"/>
              </w:rPr>
              <w:t xml:space="preserve"> auf die Gewinne, aus denen die Dividenden gezahlt werden.</w:t>
            </w:r>
          </w:p>
        </w:tc>
      </w:tr>
      <w:tr w:rsidR="008E0CEA" w:rsidRPr="0035629B" w14:paraId="4AA3C119" w14:textId="77777777" w:rsidTr="00BC2FEE">
        <w:tc>
          <w:tcPr>
            <w:tcW w:w="2500" w:type="pct"/>
            <w:shd w:val="clear" w:color="auto" w:fill="auto"/>
            <w:tcMar>
              <w:right w:w="0" w:type="dxa"/>
            </w:tcMar>
          </w:tcPr>
          <w:p w14:paraId="585DAB3B" w14:textId="569F2DA2" w:rsidR="008E0CEA" w:rsidRPr="00DF40F9" w:rsidRDefault="003A5A9E" w:rsidP="00BC2FEE">
            <w:pPr>
              <w:pStyle w:val="Brdtextmedindrag"/>
            </w:pPr>
            <w:r w:rsidRPr="00DF40F9">
              <w:t>3.</w:t>
            </w:r>
            <w:r w:rsidR="005270B3">
              <w:t> </w:t>
            </w:r>
            <w:r w:rsidRPr="00DF40F9">
              <w:t>Med avvikelse från bestäm</w:t>
            </w:r>
            <w:r>
              <w:softHyphen/>
            </w:r>
            <w:r w:rsidRPr="00DF40F9">
              <w:t>melserna i punkt 2 får beträffande utdelning som tillfaller bolag som har rätt till utdelningen och som direkt äger minst 10 procent av det utbetalande bolagets kapital,</w:t>
            </w:r>
          </w:p>
        </w:tc>
        <w:tc>
          <w:tcPr>
            <w:tcW w:w="2500" w:type="pct"/>
          </w:tcPr>
          <w:p w14:paraId="1C7EE1A9" w14:textId="07B7962D" w:rsidR="008E0CEA" w:rsidRPr="003D7914" w:rsidRDefault="003A5A9E" w:rsidP="00BC2FEE">
            <w:pPr>
              <w:pStyle w:val="Brdtextmedindrag"/>
              <w:rPr>
                <w:lang w:val="de-DE"/>
              </w:rPr>
            </w:pPr>
            <w:r w:rsidRPr="003D7914">
              <w:rPr>
                <w:lang w:val="de-DE"/>
              </w:rPr>
              <w:t>(3)</w:t>
            </w:r>
            <w:r w:rsidR="005270B3">
              <w:rPr>
                <w:lang w:val="de-DE"/>
              </w:rPr>
              <w:t> </w:t>
            </w:r>
            <w:r w:rsidRPr="003D7914">
              <w:rPr>
                <w:lang w:val="de-DE"/>
              </w:rPr>
              <w:t>Abweichend von Absatz 2 darf bei Dividenden, deren Nut</w:t>
            </w:r>
            <w:r>
              <w:rPr>
                <w:lang w:val="de-DE"/>
              </w:rPr>
              <w:softHyphen/>
            </w:r>
            <w:r w:rsidRPr="003D7914">
              <w:rPr>
                <w:lang w:val="de-DE"/>
              </w:rPr>
              <w:t>zungsberechtigter eine Gesell</w:t>
            </w:r>
            <w:r>
              <w:rPr>
                <w:lang w:val="de-DE"/>
              </w:rPr>
              <w:softHyphen/>
            </w:r>
            <w:r w:rsidRPr="003D7914">
              <w:rPr>
                <w:lang w:val="de-DE"/>
              </w:rPr>
              <w:t>schaft ist, die unmittelbar über mindestens 10 vom Hundert des Kapitals der die Dividenden zah</w:t>
            </w:r>
            <w:r>
              <w:rPr>
                <w:lang w:val="de-DE"/>
              </w:rPr>
              <w:softHyphen/>
            </w:r>
            <w:r w:rsidRPr="003D7914">
              <w:rPr>
                <w:lang w:val="de-DE"/>
              </w:rPr>
              <w:t>lenden Gesellschaft verfügt,</w:t>
            </w:r>
          </w:p>
        </w:tc>
      </w:tr>
      <w:tr w:rsidR="008E0CEA" w:rsidRPr="0035629B" w14:paraId="272BAF75" w14:textId="77777777" w:rsidTr="00BC2FEE">
        <w:tc>
          <w:tcPr>
            <w:tcW w:w="2500" w:type="pct"/>
            <w:shd w:val="clear" w:color="auto" w:fill="auto"/>
            <w:tcMar>
              <w:right w:w="0" w:type="dxa"/>
            </w:tcMar>
          </w:tcPr>
          <w:p w14:paraId="0733B879" w14:textId="2FCFB6B7" w:rsidR="008E0CEA" w:rsidRPr="00DF40F9" w:rsidRDefault="003A5A9E" w:rsidP="00BC2FEE">
            <w:pPr>
              <w:pStyle w:val="Brdtextmedindrag"/>
            </w:pPr>
            <w:r w:rsidRPr="00DF40F9">
              <w:t>a)</w:t>
            </w:r>
            <w:r w:rsidR="005270B3">
              <w:t> </w:t>
            </w:r>
            <w:r w:rsidRPr="00DF40F9">
              <w:t>skatten inte tas ut om utdel</w:t>
            </w:r>
            <w:r>
              <w:softHyphen/>
            </w:r>
            <w:r w:rsidRPr="00DF40F9">
              <w:t>ningen betalas av ett i Sverige hemmahörande bolag, och</w:t>
            </w:r>
          </w:p>
        </w:tc>
        <w:tc>
          <w:tcPr>
            <w:tcW w:w="2500" w:type="pct"/>
          </w:tcPr>
          <w:p w14:paraId="6638AC02" w14:textId="2147ECDA" w:rsidR="008E0CEA" w:rsidRPr="003D7914" w:rsidRDefault="003A5A9E" w:rsidP="00BC2FEE">
            <w:pPr>
              <w:pStyle w:val="Brdtextmedindrag"/>
              <w:rPr>
                <w:lang w:val="de-DE"/>
              </w:rPr>
            </w:pPr>
            <w:r w:rsidRPr="003D7914">
              <w:rPr>
                <w:lang w:val="de-DE"/>
              </w:rPr>
              <w:t>a)</w:t>
            </w:r>
            <w:r w:rsidR="005270B3">
              <w:rPr>
                <w:lang w:val="de-DE"/>
              </w:rPr>
              <w:t> </w:t>
            </w:r>
            <w:r w:rsidRPr="003D7914">
              <w:rPr>
                <w:lang w:val="de-DE"/>
              </w:rPr>
              <w:t>die Steuer nicht erhoben werden, wenn die Dividenden von einer in Schweden ansässigen Gesellschaft gezahlt werden, und</w:t>
            </w:r>
          </w:p>
        </w:tc>
      </w:tr>
      <w:tr w:rsidR="008E0CEA" w:rsidRPr="0035629B" w14:paraId="31D1934F" w14:textId="77777777" w:rsidTr="00BC2FEE">
        <w:tc>
          <w:tcPr>
            <w:tcW w:w="2500" w:type="pct"/>
            <w:shd w:val="clear" w:color="auto" w:fill="auto"/>
            <w:tcMar>
              <w:right w:w="0" w:type="dxa"/>
            </w:tcMar>
          </w:tcPr>
          <w:p w14:paraId="51F6D01A" w14:textId="5119ED92" w:rsidR="008E0CEA" w:rsidRPr="00DF40F9" w:rsidRDefault="003A5A9E" w:rsidP="00BC2FEE">
            <w:pPr>
              <w:pStyle w:val="Brdtextmedindrag"/>
            </w:pPr>
            <w:r w:rsidRPr="00DF40F9">
              <w:t>b)</w:t>
            </w:r>
            <w:r w:rsidR="005270B3">
              <w:t> </w:t>
            </w:r>
            <w:r w:rsidRPr="00DF40F9">
              <w:t>skatten inte överstiga 5 procent av utdelningens brutto</w:t>
            </w:r>
            <w:r w:rsidR="00C52E84">
              <w:softHyphen/>
            </w:r>
            <w:r w:rsidRPr="00DF40F9">
              <w:t>belopp om utdelningen betalas av ett i Förbundsrepubliken Tyskland hemmahörande bolag vars delägare inte personligen ansvarar för bolagets förbindelser (</w:t>
            </w:r>
            <w:proofErr w:type="spellStart"/>
            <w:r w:rsidRPr="00DF40F9">
              <w:t>Kapital</w:t>
            </w:r>
            <w:r w:rsidR="00C52E84">
              <w:softHyphen/>
            </w:r>
            <w:r w:rsidRPr="00DF40F9">
              <w:t>gesellschaft</w:t>
            </w:r>
            <w:proofErr w:type="spellEnd"/>
            <w:r w:rsidRPr="00DF40F9">
              <w:t>); skatten får emellertid inte tas ut om skillnaden i bolagsskattesats mellan skatt på utdelad vinst och på icke utdelad vinst uppgår till mindre än 5 procentenheter.</w:t>
            </w:r>
          </w:p>
        </w:tc>
        <w:tc>
          <w:tcPr>
            <w:tcW w:w="2500" w:type="pct"/>
          </w:tcPr>
          <w:p w14:paraId="049A62EB" w14:textId="6CA9B61E" w:rsidR="008E0CEA" w:rsidRPr="003D7914" w:rsidRDefault="003A5A9E" w:rsidP="00BC2FEE">
            <w:pPr>
              <w:pStyle w:val="Brdtextmedindrag"/>
              <w:rPr>
                <w:lang w:val="de-DE"/>
              </w:rPr>
            </w:pPr>
            <w:r w:rsidRPr="003D7914">
              <w:rPr>
                <w:lang w:val="de-DE"/>
              </w:rPr>
              <w:t>b)</w:t>
            </w:r>
            <w:r w:rsidR="005270B3">
              <w:rPr>
                <w:lang w:val="de-DE"/>
              </w:rPr>
              <w:t> </w:t>
            </w:r>
            <w:r w:rsidRPr="003D7914">
              <w:rPr>
                <w:lang w:val="de-DE"/>
              </w:rPr>
              <w:t>die Steuer 5 vom Hundert des Bruttobetrags der Dividenden nicht übersteigen, wenn die Divi</w:t>
            </w:r>
            <w:r>
              <w:rPr>
                <w:lang w:val="de-DE"/>
              </w:rPr>
              <w:softHyphen/>
            </w:r>
            <w:r w:rsidRPr="003D7914">
              <w:rPr>
                <w:lang w:val="de-DE"/>
              </w:rPr>
              <w:t>denden von einer in der Bundes</w:t>
            </w:r>
            <w:r>
              <w:rPr>
                <w:lang w:val="de-DE"/>
              </w:rPr>
              <w:softHyphen/>
            </w:r>
            <w:r w:rsidRPr="003D7914">
              <w:rPr>
                <w:lang w:val="de-DE"/>
              </w:rPr>
              <w:t>republik Deutschland ansässigen Kapitalgesellschaft gezahlt wer</w:t>
            </w:r>
            <w:r>
              <w:rPr>
                <w:lang w:val="de-DE"/>
              </w:rPr>
              <w:softHyphen/>
            </w:r>
            <w:r w:rsidRPr="003D7914">
              <w:rPr>
                <w:lang w:val="de-DE"/>
              </w:rPr>
              <w:t>den; die Steuer darf jedoch nicht erhoben werden, wenn der Unter</w:t>
            </w:r>
            <w:r>
              <w:rPr>
                <w:lang w:val="de-DE"/>
              </w:rPr>
              <w:softHyphen/>
            </w:r>
            <w:r w:rsidRPr="003D7914">
              <w:rPr>
                <w:lang w:val="de-DE"/>
              </w:rPr>
              <w:t>schied zwischen den Sätzen der deutschen Körperschaftsteuer für ausgeschüttete Gewinne und nichtausgeschüttete Gewinne we</w:t>
            </w:r>
            <w:r>
              <w:rPr>
                <w:lang w:val="de-DE"/>
              </w:rPr>
              <w:softHyphen/>
            </w:r>
            <w:r w:rsidRPr="003D7914">
              <w:rPr>
                <w:lang w:val="de-DE"/>
              </w:rPr>
              <w:t>niger als 5 Prozentpunkte beträgt.</w:t>
            </w:r>
          </w:p>
        </w:tc>
      </w:tr>
      <w:tr w:rsidR="008E0CEA" w:rsidRPr="005270B3" w14:paraId="2671D2F9" w14:textId="77777777" w:rsidTr="00BC2FEE">
        <w:tc>
          <w:tcPr>
            <w:tcW w:w="2500" w:type="pct"/>
            <w:shd w:val="clear" w:color="auto" w:fill="auto"/>
            <w:tcMar>
              <w:right w:w="0" w:type="dxa"/>
            </w:tcMar>
          </w:tcPr>
          <w:p w14:paraId="500D118B" w14:textId="3C34AF67" w:rsidR="008E0CEA" w:rsidRPr="00DF40F9" w:rsidRDefault="003A5A9E" w:rsidP="00BC2FEE">
            <w:pPr>
              <w:pStyle w:val="Brdtextmedindrag"/>
            </w:pPr>
            <w:r w:rsidRPr="00DF40F9">
              <w:t>4.</w:t>
            </w:r>
            <w:r w:rsidR="005270B3">
              <w:t> </w:t>
            </w:r>
            <w:r w:rsidRPr="00DF40F9">
              <w:t>Med uttrycket ”utdelning” för</w:t>
            </w:r>
            <w:r>
              <w:softHyphen/>
            </w:r>
            <w:r w:rsidRPr="00DF40F9">
              <w:t xml:space="preserve">stås i denna </w:t>
            </w:r>
            <w:proofErr w:type="gramStart"/>
            <w:r w:rsidRPr="00DF40F9">
              <w:t>artikel</w:t>
            </w:r>
            <w:r w:rsidR="00E06CC2">
              <w:t xml:space="preserve"> </w:t>
            </w:r>
            <w:r w:rsidRPr="00DF40F9">
              <w:t>inkomst</w:t>
            </w:r>
            <w:proofErr w:type="gramEnd"/>
            <w:r w:rsidRPr="00DF40F9">
              <w:t xml:space="preserve"> av aktier, andelsbevis eller andra lik</w:t>
            </w:r>
            <w:r>
              <w:softHyphen/>
            </w:r>
            <w:r w:rsidRPr="00DF40F9">
              <w:t xml:space="preserve">nande bevis med rätt till andel i vinst, gruvaktier, stiftarandelar eller av andra andelar i bolag, om inkomsten av dessa andelar i bolag enligt lagstiftningen i den stat där det utdelande bolaget har hemvist i beskattningshänseende jämställs </w:t>
            </w:r>
            <w:r w:rsidRPr="00DF40F9">
              <w:lastRenderedPageBreak/>
              <w:t>med inkomst av aktier. Uttrycket utdelning omfattar också</w:t>
            </w:r>
          </w:p>
        </w:tc>
        <w:tc>
          <w:tcPr>
            <w:tcW w:w="2500" w:type="pct"/>
          </w:tcPr>
          <w:p w14:paraId="2066E527" w14:textId="40AD8A5B" w:rsidR="008E0CEA" w:rsidRPr="003D7914" w:rsidRDefault="003A5A9E" w:rsidP="00BC2FEE">
            <w:pPr>
              <w:pStyle w:val="Brdtextmedindrag"/>
              <w:rPr>
                <w:lang w:val="de-DE"/>
              </w:rPr>
            </w:pPr>
            <w:r w:rsidRPr="003D7914">
              <w:rPr>
                <w:lang w:val="de-DE"/>
              </w:rPr>
              <w:lastRenderedPageBreak/>
              <w:t>(4)</w:t>
            </w:r>
            <w:r w:rsidR="005270B3">
              <w:rPr>
                <w:lang w:val="de-DE"/>
              </w:rPr>
              <w:t> </w:t>
            </w:r>
            <w:r w:rsidRPr="003D7914">
              <w:rPr>
                <w:lang w:val="de-DE"/>
              </w:rPr>
              <w:t>Der Ausdruck „Dividen</w:t>
            </w:r>
            <w:r>
              <w:rPr>
                <w:lang w:val="de-DE"/>
              </w:rPr>
              <w:softHyphen/>
            </w:r>
            <w:r w:rsidRPr="003D7914">
              <w:rPr>
                <w:lang w:val="de-DE"/>
              </w:rPr>
              <w:t>den” bedeutet für die Zwecke dieses Artikels Einkünfte aus Ak</w:t>
            </w:r>
            <w:r>
              <w:rPr>
                <w:lang w:val="de-DE"/>
              </w:rPr>
              <w:softHyphen/>
            </w:r>
            <w:r w:rsidRPr="003D7914">
              <w:rPr>
                <w:lang w:val="de-DE"/>
              </w:rPr>
              <w:t xml:space="preserve">tien, </w:t>
            </w:r>
            <w:proofErr w:type="spellStart"/>
            <w:r w:rsidRPr="003D7914">
              <w:rPr>
                <w:lang w:val="de-DE"/>
              </w:rPr>
              <w:t>Genußrechten</w:t>
            </w:r>
            <w:proofErr w:type="spellEnd"/>
            <w:r w:rsidRPr="003D7914">
              <w:rPr>
                <w:lang w:val="de-DE"/>
              </w:rPr>
              <w:t xml:space="preserve"> oder </w:t>
            </w:r>
            <w:proofErr w:type="spellStart"/>
            <w:r w:rsidRPr="003D7914">
              <w:rPr>
                <w:lang w:val="de-DE"/>
              </w:rPr>
              <w:t>Genuß</w:t>
            </w:r>
            <w:r>
              <w:rPr>
                <w:lang w:val="de-DE"/>
              </w:rPr>
              <w:softHyphen/>
            </w:r>
            <w:r w:rsidRPr="003D7914">
              <w:rPr>
                <w:lang w:val="de-DE"/>
              </w:rPr>
              <w:t>scheinen</w:t>
            </w:r>
            <w:proofErr w:type="spellEnd"/>
            <w:r w:rsidRPr="003D7914">
              <w:rPr>
                <w:lang w:val="de-DE"/>
              </w:rPr>
              <w:t>, Kuxen, Gründerantei</w:t>
            </w:r>
            <w:r>
              <w:rPr>
                <w:lang w:val="de-DE"/>
              </w:rPr>
              <w:softHyphen/>
            </w:r>
            <w:r w:rsidRPr="003D7914">
              <w:rPr>
                <w:lang w:val="de-DE"/>
              </w:rPr>
              <w:t>len oder aus sonstigen Gesell</w:t>
            </w:r>
            <w:r>
              <w:rPr>
                <w:lang w:val="de-DE"/>
              </w:rPr>
              <w:softHyphen/>
            </w:r>
            <w:r w:rsidRPr="003D7914">
              <w:rPr>
                <w:lang w:val="de-DE"/>
              </w:rPr>
              <w:t>schaftsanteilen, wenn die Ein</w:t>
            </w:r>
            <w:r>
              <w:rPr>
                <w:lang w:val="de-DE"/>
              </w:rPr>
              <w:softHyphen/>
            </w:r>
            <w:r w:rsidRPr="003D7914">
              <w:rPr>
                <w:lang w:val="de-DE"/>
              </w:rPr>
              <w:t>künfte hieraus nach dem Recht des Staates, in dem die zahlende Gesellschaft ansässig ist, den Ein</w:t>
            </w:r>
            <w:r w:rsidR="0054587A">
              <w:rPr>
                <w:lang w:val="de-DE"/>
              </w:rPr>
              <w:softHyphen/>
            </w:r>
            <w:r w:rsidRPr="003D7914">
              <w:rPr>
                <w:lang w:val="de-DE"/>
              </w:rPr>
              <w:lastRenderedPageBreak/>
              <w:t xml:space="preserve">künften aus Aktien Steuerlich gleichgestellt sind. Der Ausdruck „Dividenden” </w:t>
            </w:r>
            <w:proofErr w:type="spellStart"/>
            <w:r w:rsidRPr="003D7914">
              <w:rPr>
                <w:lang w:val="de-DE"/>
              </w:rPr>
              <w:t>umfaßt</w:t>
            </w:r>
            <w:proofErr w:type="spellEnd"/>
            <w:r w:rsidRPr="003D7914">
              <w:rPr>
                <w:lang w:val="de-DE"/>
              </w:rPr>
              <w:t xml:space="preserve"> auch</w:t>
            </w:r>
          </w:p>
        </w:tc>
      </w:tr>
      <w:tr w:rsidR="008E0CEA" w:rsidRPr="0035629B" w14:paraId="009B2F54" w14:textId="77777777" w:rsidTr="00BC2FEE">
        <w:tc>
          <w:tcPr>
            <w:tcW w:w="2500" w:type="pct"/>
            <w:shd w:val="clear" w:color="auto" w:fill="auto"/>
            <w:tcMar>
              <w:right w:w="0" w:type="dxa"/>
            </w:tcMar>
          </w:tcPr>
          <w:p w14:paraId="77B77112" w14:textId="456B8B5D" w:rsidR="008E0CEA" w:rsidRPr="00DF40F9" w:rsidRDefault="003A5A9E" w:rsidP="00BC2FEE">
            <w:pPr>
              <w:pStyle w:val="Brdtextmedindrag"/>
            </w:pPr>
            <w:r w:rsidRPr="00DF40F9">
              <w:lastRenderedPageBreak/>
              <w:t>a)</w:t>
            </w:r>
            <w:r w:rsidR="005270B3">
              <w:t> </w:t>
            </w:r>
            <w:r w:rsidRPr="00DF40F9">
              <w:t>i Förbundsrepubliken Tysk</w:t>
            </w:r>
            <w:r>
              <w:softHyphen/>
            </w:r>
            <w:r w:rsidRPr="00DF40F9">
              <w:t>land,</w:t>
            </w:r>
          </w:p>
        </w:tc>
        <w:tc>
          <w:tcPr>
            <w:tcW w:w="2500" w:type="pct"/>
          </w:tcPr>
          <w:p w14:paraId="5379BED7" w14:textId="6F35E5CF" w:rsidR="008E0CEA" w:rsidRPr="003D7914" w:rsidRDefault="003A5A9E" w:rsidP="00BC2FEE">
            <w:pPr>
              <w:pStyle w:val="Brdtextmedindrag"/>
              <w:rPr>
                <w:lang w:val="de-DE"/>
              </w:rPr>
            </w:pPr>
            <w:r w:rsidRPr="003D7914">
              <w:rPr>
                <w:lang w:val="de-DE"/>
              </w:rPr>
              <w:t>a)</w:t>
            </w:r>
            <w:r w:rsidR="005270B3">
              <w:rPr>
                <w:lang w:val="de-DE"/>
              </w:rPr>
              <w:t> </w:t>
            </w:r>
            <w:r w:rsidRPr="003D7914">
              <w:rPr>
                <w:lang w:val="de-DE"/>
              </w:rPr>
              <w:t>in der Bundesrepublik Deutschland</w:t>
            </w:r>
          </w:p>
        </w:tc>
      </w:tr>
      <w:tr w:rsidR="008E0CEA" w:rsidRPr="0035629B" w14:paraId="1D618E0E" w14:textId="77777777" w:rsidTr="00BC2FEE">
        <w:tc>
          <w:tcPr>
            <w:tcW w:w="2500" w:type="pct"/>
            <w:shd w:val="clear" w:color="auto" w:fill="auto"/>
            <w:tcMar>
              <w:right w:w="0" w:type="dxa"/>
            </w:tcMar>
          </w:tcPr>
          <w:p w14:paraId="5C73483C" w14:textId="77777777" w:rsidR="008E0CEA" w:rsidRPr="00DF40F9" w:rsidRDefault="003A5A9E" w:rsidP="00BC2FEE">
            <w:pPr>
              <w:pStyle w:val="Brdtextmedindrag"/>
            </w:pPr>
            <w:r w:rsidRPr="00DF40F9">
              <w:t>inkomst som bolagsman i tyst bolag uppbär i denna egenskap, inkomst av vinstandelslån, inkomst av obligationer på vilka avkastning utgår i förhållande till vinsten och liknande vinstberoende ersättning</w:t>
            </w:r>
            <w:r>
              <w:softHyphen/>
            </w:r>
            <w:r w:rsidRPr="00DF40F9">
              <w:t>ar samt utdelning på andelsbevis i en ”</w:t>
            </w:r>
            <w:proofErr w:type="spellStart"/>
            <w:r w:rsidRPr="00DF40F9">
              <w:t>Investmentvermögen</w:t>
            </w:r>
            <w:proofErr w:type="spellEnd"/>
            <w:r w:rsidRPr="00DF40F9">
              <w:t>”,</w:t>
            </w:r>
          </w:p>
        </w:tc>
        <w:tc>
          <w:tcPr>
            <w:tcW w:w="2500" w:type="pct"/>
          </w:tcPr>
          <w:p w14:paraId="4DA711C5" w14:textId="4FDA8CB2" w:rsidR="008E0CEA" w:rsidRPr="003D7914" w:rsidRDefault="003A5A9E" w:rsidP="00BC2FEE">
            <w:pPr>
              <w:pStyle w:val="Brdtextmedindrag"/>
              <w:rPr>
                <w:lang w:val="de-DE"/>
              </w:rPr>
            </w:pPr>
            <w:r w:rsidRPr="003D7914">
              <w:rPr>
                <w:lang w:val="de-DE"/>
              </w:rPr>
              <w:t>Einkünfte eines stillen Gesell</w:t>
            </w:r>
            <w:r>
              <w:rPr>
                <w:lang w:val="de-DE"/>
              </w:rPr>
              <w:softHyphen/>
            </w:r>
            <w:r w:rsidRPr="003D7914">
              <w:rPr>
                <w:lang w:val="de-DE"/>
              </w:rPr>
              <w:t>schafters aus seiner Beteiligung als stiller Gesellschafter, Ein</w:t>
            </w:r>
            <w:r>
              <w:rPr>
                <w:lang w:val="de-DE"/>
              </w:rPr>
              <w:softHyphen/>
            </w:r>
            <w:r w:rsidRPr="003D7914">
              <w:rPr>
                <w:lang w:val="de-DE"/>
              </w:rPr>
              <w:t>künfte aus partiarischen Dar</w:t>
            </w:r>
            <w:r>
              <w:rPr>
                <w:lang w:val="de-DE"/>
              </w:rPr>
              <w:softHyphen/>
            </w:r>
            <w:r w:rsidRPr="003D7914">
              <w:rPr>
                <w:lang w:val="de-DE"/>
              </w:rPr>
              <w:t>lehen, Gewinnobligationen und ähnlichen gewinnabhängigen Vergütungen sowie Ausschüt</w:t>
            </w:r>
            <w:r>
              <w:rPr>
                <w:lang w:val="de-DE"/>
              </w:rPr>
              <w:softHyphen/>
            </w:r>
            <w:r w:rsidRPr="003D7914">
              <w:rPr>
                <w:lang w:val="de-DE"/>
              </w:rPr>
              <w:t>tungen auf Anteilscheine an einem Investmentvermögen:</w:t>
            </w:r>
          </w:p>
        </w:tc>
      </w:tr>
      <w:tr w:rsidR="008E0CEA" w14:paraId="010D1E19" w14:textId="77777777" w:rsidTr="00BC2FEE">
        <w:tc>
          <w:tcPr>
            <w:tcW w:w="2500" w:type="pct"/>
            <w:shd w:val="clear" w:color="auto" w:fill="auto"/>
            <w:tcMar>
              <w:right w:w="0" w:type="dxa"/>
            </w:tcMar>
          </w:tcPr>
          <w:p w14:paraId="4293809C" w14:textId="77777777" w:rsidR="008E0CEA" w:rsidRPr="00DF40F9" w:rsidRDefault="003A5A9E" w:rsidP="00BC2FEE">
            <w:pPr>
              <w:pStyle w:val="Brdtextmedindrag"/>
            </w:pPr>
            <w:r w:rsidRPr="00DF40F9">
              <w:t>i Sverige</w:t>
            </w:r>
          </w:p>
        </w:tc>
        <w:tc>
          <w:tcPr>
            <w:tcW w:w="2500" w:type="pct"/>
          </w:tcPr>
          <w:p w14:paraId="2FB9AC20" w14:textId="77777777" w:rsidR="008E0CEA" w:rsidRPr="003D7914" w:rsidRDefault="003A5A9E" w:rsidP="00BC2FEE">
            <w:pPr>
              <w:pStyle w:val="Brdtextmedindrag"/>
              <w:rPr>
                <w:lang w:val="de-DE"/>
              </w:rPr>
            </w:pPr>
            <w:r w:rsidRPr="003D7914">
              <w:rPr>
                <w:lang w:val="de-DE"/>
              </w:rPr>
              <w:t>in Schweden</w:t>
            </w:r>
          </w:p>
        </w:tc>
      </w:tr>
      <w:tr w:rsidR="008E0CEA" w:rsidRPr="0035629B" w14:paraId="323ECD57" w14:textId="77777777" w:rsidTr="00BC2FEE">
        <w:tc>
          <w:tcPr>
            <w:tcW w:w="2500" w:type="pct"/>
            <w:shd w:val="clear" w:color="auto" w:fill="auto"/>
            <w:tcMar>
              <w:right w:w="0" w:type="dxa"/>
            </w:tcMar>
          </w:tcPr>
          <w:p w14:paraId="6F4849B8" w14:textId="77777777" w:rsidR="008E0CEA" w:rsidRPr="00DF40F9" w:rsidRDefault="003A5A9E" w:rsidP="00BC2FEE">
            <w:pPr>
              <w:pStyle w:val="Brdtextmedindrag"/>
            </w:pPr>
            <w:r w:rsidRPr="00DF40F9">
              <w:t>utdelning på andelar i aktiefond,</w:t>
            </w:r>
          </w:p>
        </w:tc>
        <w:tc>
          <w:tcPr>
            <w:tcW w:w="2500" w:type="pct"/>
          </w:tcPr>
          <w:p w14:paraId="4341113B" w14:textId="77777777" w:rsidR="008E0CEA" w:rsidRPr="003D7914" w:rsidRDefault="003A5A9E" w:rsidP="00BC2FEE">
            <w:pPr>
              <w:pStyle w:val="Brdtextmedindrag"/>
              <w:rPr>
                <w:lang w:val="de-DE"/>
              </w:rPr>
            </w:pPr>
            <w:r w:rsidRPr="003D7914">
              <w:rPr>
                <w:lang w:val="de-DE"/>
              </w:rPr>
              <w:t>Ausschüttungen auf Anteil</w:t>
            </w:r>
            <w:r>
              <w:rPr>
                <w:lang w:val="de-DE"/>
              </w:rPr>
              <w:softHyphen/>
            </w:r>
            <w:r w:rsidRPr="003D7914">
              <w:rPr>
                <w:lang w:val="de-DE"/>
              </w:rPr>
              <w:t>scheine an einem „</w:t>
            </w:r>
            <w:proofErr w:type="spellStart"/>
            <w:r w:rsidRPr="003D7914">
              <w:rPr>
                <w:lang w:val="de-DE"/>
              </w:rPr>
              <w:t>Aktiefond</w:t>
            </w:r>
            <w:proofErr w:type="spellEnd"/>
            <w:r w:rsidRPr="003D7914">
              <w:rPr>
                <w:lang w:val="de-DE"/>
              </w:rPr>
              <w:t>”</w:t>
            </w:r>
          </w:p>
        </w:tc>
      </w:tr>
      <w:tr w:rsidR="008E0CEA" w:rsidRPr="0035629B" w14:paraId="01617525" w14:textId="77777777" w:rsidTr="00BC2FEE">
        <w:tc>
          <w:tcPr>
            <w:tcW w:w="2500" w:type="pct"/>
            <w:shd w:val="clear" w:color="auto" w:fill="auto"/>
            <w:tcMar>
              <w:right w:w="0" w:type="dxa"/>
            </w:tcMar>
          </w:tcPr>
          <w:p w14:paraId="2E585255" w14:textId="3B0D9EFC" w:rsidR="008E0CEA" w:rsidRPr="00DF40F9" w:rsidRDefault="003A5A9E" w:rsidP="00BC2FEE">
            <w:pPr>
              <w:pStyle w:val="Brdtextmedindrag"/>
            </w:pPr>
            <w:r w:rsidRPr="00DF40F9">
              <w:t>b)</w:t>
            </w:r>
            <w:r w:rsidR="005270B3">
              <w:t> </w:t>
            </w:r>
            <w:r w:rsidRPr="00DF40F9">
              <w:t>inkomst, som enligt lagstift</w:t>
            </w:r>
            <w:r>
              <w:softHyphen/>
            </w:r>
            <w:r w:rsidRPr="00DF40F9">
              <w:t>ningen i den stat där gäldenären har hemvist i beskattningshänseende jämställs med inkomst av andelar i bolag.</w:t>
            </w:r>
          </w:p>
        </w:tc>
        <w:tc>
          <w:tcPr>
            <w:tcW w:w="2500" w:type="pct"/>
          </w:tcPr>
          <w:p w14:paraId="0D5B448C" w14:textId="68E040A4" w:rsidR="008E0CEA" w:rsidRPr="003D7914" w:rsidRDefault="003A5A9E" w:rsidP="00BC2FEE">
            <w:pPr>
              <w:pStyle w:val="Brdtextmedindrag"/>
              <w:rPr>
                <w:lang w:val="de-DE"/>
              </w:rPr>
            </w:pPr>
            <w:r w:rsidRPr="003D7914">
              <w:rPr>
                <w:lang w:val="de-DE"/>
              </w:rPr>
              <w:t>b)</w:t>
            </w:r>
            <w:r w:rsidR="005270B3">
              <w:rPr>
                <w:lang w:val="de-DE"/>
              </w:rPr>
              <w:t> </w:t>
            </w:r>
            <w:r w:rsidRPr="003D7914">
              <w:rPr>
                <w:lang w:val="de-DE"/>
              </w:rPr>
              <w:t>andere Einkünfte, die nach dem Recht des Staates, in dem der Schuldner ansässig ist, den Ein</w:t>
            </w:r>
            <w:r>
              <w:rPr>
                <w:lang w:val="de-DE"/>
              </w:rPr>
              <w:softHyphen/>
            </w:r>
            <w:r w:rsidRPr="003D7914">
              <w:rPr>
                <w:lang w:val="de-DE"/>
              </w:rPr>
              <w:t>künften aus Anteilen an Gesell</w:t>
            </w:r>
            <w:r>
              <w:rPr>
                <w:lang w:val="de-DE"/>
              </w:rPr>
              <w:softHyphen/>
            </w:r>
            <w:r w:rsidRPr="003D7914">
              <w:rPr>
                <w:lang w:val="de-DE"/>
              </w:rPr>
              <w:t>schaften steuerlich gleichgestellt sind;</w:t>
            </w:r>
          </w:p>
        </w:tc>
      </w:tr>
      <w:tr w:rsidR="008E0CEA" w:rsidRPr="0035629B" w14:paraId="429C05AD" w14:textId="77777777" w:rsidTr="00BC2FEE">
        <w:tc>
          <w:tcPr>
            <w:tcW w:w="2500" w:type="pct"/>
            <w:shd w:val="clear" w:color="auto" w:fill="auto"/>
            <w:tcMar>
              <w:right w:w="0" w:type="dxa"/>
            </w:tcMar>
          </w:tcPr>
          <w:p w14:paraId="12D7CE75" w14:textId="1ADF4539" w:rsidR="008E0CEA" w:rsidRPr="00DF40F9" w:rsidRDefault="003A5A9E" w:rsidP="00BC2FEE">
            <w:pPr>
              <w:pStyle w:val="Brdtextmedindrag"/>
            </w:pPr>
            <w:r w:rsidRPr="00DF40F9">
              <w:t>5.</w:t>
            </w:r>
            <w:r w:rsidR="005270B3">
              <w:t> </w:t>
            </w:r>
            <w:r w:rsidRPr="00DF40F9">
              <w:t>Med avvikelse från bestäm</w:t>
            </w:r>
            <w:r>
              <w:softHyphen/>
            </w:r>
            <w:r w:rsidRPr="00DF40F9">
              <w:t>melserna i punkterna 1</w:t>
            </w:r>
            <w:r>
              <w:t>–</w:t>
            </w:r>
            <w:r w:rsidRPr="00DF40F9">
              <w:t>3 får in</w:t>
            </w:r>
            <w:r>
              <w:softHyphen/>
            </w:r>
            <w:r w:rsidRPr="00DF40F9">
              <w:t>komst av rättigheter eller fordringar med rätt till andel i vinst (i För</w:t>
            </w:r>
            <w:r>
              <w:softHyphen/>
            </w:r>
            <w:r w:rsidRPr="00DF40F9">
              <w:t>bundsrepubliken Tyskland innefat</w:t>
            </w:r>
            <w:r>
              <w:softHyphen/>
            </w:r>
            <w:r w:rsidRPr="00DF40F9">
              <w:t>tande inkomst som bolagsman i tyst bolag i denna egenskap uppbär eller inkomst av vinstandelslån och av obligationer på vilka avkastning utgår i förhållande till vinsten) beskattas enligt lagstiftningen i den stat från vilken inkomsten härrör, om den vid beräkningen av gälde</w:t>
            </w:r>
            <w:r>
              <w:softHyphen/>
            </w:r>
            <w:r w:rsidRPr="00DF40F9">
              <w:t>närens vinst är avdragsgill där.</w:t>
            </w:r>
          </w:p>
        </w:tc>
        <w:tc>
          <w:tcPr>
            <w:tcW w:w="2500" w:type="pct"/>
          </w:tcPr>
          <w:p w14:paraId="7C1812F4" w14:textId="195A0A9F" w:rsidR="008E0CEA" w:rsidRPr="003D7914" w:rsidRDefault="003A5A9E" w:rsidP="00BC2FEE">
            <w:pPr>
              <w:pStyle w:val="Brdtextmedindrag"/>
              <w:rPr>
                <w:lang w:val="de-DE"/>
              </w:rPr>
            </w:pPr>
            <w:r w:rsidRPr="003D7914">
              <w:rPr>
                <w:lang w:val="de-DE"/>
              </w:rPr>
              <w:t>(5)</w:t>
            </w:r>
            <w:r w:rsidR="005270B3">
              <w:rPr>
                <w:lang w:val="de-DE"/>
              </w:rPr>
              <w:t> </w:t>
            </w:r>
            <w:r w:rsidRPr="003D7914">
              <w:rPr>
                <w:lang w:val="de-DE"/>
              </w:rPr>
              <w:t>Abweichend von den Ab</w:t>
            </w:r>
            <w:r w:rsidR="0054587A">
              <w:rPr>
                <w:lang w:val="de-DE"/>
              </w:rPr>
              <w:softHyphen/>
            </w:r>
            <w:r w:rsidRPr="003D7914">
              <w:rPr>
                <w:lang w:val="de-DE"/>
              </w:rPr>
              <w:t>sätzen 1 bis 3 dürfen Einkünfte aus Rechten oder Forderungen mit Gewinnbeteiligung (in der Bundesrepublik Deutschland ein</w:t>
            </w:r>
            <w:r>
              <w:rPr>
                <w:lang w:val="de-DE"/>
              </w:rPr>
              <w:softHyphen/>
            </w:r>
            <w:r w:rsidRPr="003D7914">
              <w:rPr>
                <w:lang w:val="de-DE"/>
              </w:rPr>
              <w:t>schließlich der Einkünfte eines stillen Gesellschafters aus seiner Beteiligung als stiller Gesell</w:t>
            </w:r>
            <w:r>
              <w:rPr>
                <w:lang w:val="de-DE"/>
              </w:rPr>
              <w:softHyphen/>
            </w:r>
            <w:r w:rsidRPr="003D7914">
              <w:rPr>
                <w:lang w:val="de-DE"/>
              </w:rPr>
              <w:t>schafter oder aus partiarischen Darlehen und Gewinnobliga</w:t>
            </w:r>
            <w:r>
              <w:rPr>
                <w:lang w:val="de-DE"/>
              </w:rPr>
              <w:softHyphen/>
            </w:r>
            <w:r w:rsidRPr="003D7914">
              <w:rPr>
                <w:lang w:val="de-DE"/>
              </w:rPr>
              <w:t>tionen) nach dem Recht des Staates, aus dem sie stammen, besteuert werden, wenn sie dort bei der Ermittlung des Gewinns des Schuldners abzugsfähig sind.</w:t>
            </w:r>
          </w:p>
        </w:tc>
      </w:tr>
      <w:tr w:rsidR="008E0CEA" w:rsidRPr="005270B3" w14:paraId="19ED9F87" w14:textId="77777777" w:rsidTr="00BC2FEE">
        <w:tc>
          <w:tcPr>
            <w:tcW w:w="2500" w:type="pct"/>
            <w:shd w:val="clear" w:color="auto" w:fill="auto"/>
            <w:tcMar>
              <w:right w:w="0" w:type="dxa"/>
            </w:tcMar>
          </w:tcPr>
          <w:p w14:paraId="769296C9" w14:textId="438F95E0" w:rsidR="008E0CEA" w:rsidRPr="00DF40F9" w:rsidRDefault="003A5A9E" w:rsidP="00BC2FEE">
            <w:pPr>
              <w:pStyle w:val="Brdtextmedindrag"/>
            </w:pPr>
            <w:r w:rsidRPr="00DF40F9">
              <w:t>6.</w:t>
            </w:r>
            <w:r w:rsidR="005270B3">
              <w:t> </w:t>
            </w:r>
            <w:r w:rsidRPr="00DF40F9">
              <w:t>Bestämmelserna i punkterna 1</w:t>
            </w:r>
            <w:r>
              <w:t>–</w:t>
            </w:r>
            <w:r w:rsidRPr="00DF40F9">
              <w:t>3 tillämpas inte, om den som har rätt till utdelningen har hemvist i en avtalsslutande stat och bedriver rörelse i den andra avtalsslutande staten, där bolaget som betalar utdelningen har hemvist, från där beläget fast driftställe eller utövar självständig yrkesverksamhet i denna andra stat från där belägen stadigvarande anordning, samt den andel på grund av vilken utdel</w:t>
            </w:r>
            <w:r>
              <w:softHyphen/>
            </w:r>
            <w:r w:rsidRPr="00DF40F9">
              <w:t>ningen betalas äger verkligt sam</w:t>
            </w:r>
            <w:r w:rsidR="006F0C08">
              <w:softHyphen/>
            </w:r>
            <w:r w:rsidRPr="00DF40F9">
              <w:lastRenderedPageBreak/>
              <w:t>band med det fasta driftstället eller den stadigvarande anordningen. I sådant fall tillämpas bestäm</w:t>
            </w:r>
            <w:r>
              <w:softHyphen/>
            </w:r>
            <w:r w:rsidRPr="00DF40F9">
              <w:t>melserna i artikel 7 re</w:t>
            </w:r>
            <w:r>
              <w:t>s</w:t>
            </w:r>
            <w:r w:rsidRPr="00DF40F9">
              <w:t>pektive arti</w:t>
            </w:r>
            <w:r>
              <w:softHyphen/>
            </w:r>
            <w:r w:rsidRPr="00DF40F9">
              <w:t>kel 14.</w:t>
            </w:r>
          </w:p>
        </w:tc>
        <w:tc>
          <w:tcPr>
            <w:tcW w:w="2500" w:type="pct"/>
          </w:tcPr>
          <w:p w14:paraId="70AF8E29" w14:textId="736F982B" w:rsidR="008E0CEA" w:rsidRPr="003D7914" w:rsidRDefault="003A5A9E" w:rsidP="00BC2FEE">
            <w:pPr>
              <w:pStyle w:val="Brdtextmedindrag"/>
              <w:rPr>
                <w:lang w:val="de-DE"/>
              </w:rPr>
            </w:pPr>
            <w:r w:rsidRPr="003D7914">
              <w:rPr>
                <w:lang w:val="de-DE"/>
              </w:rPr>
              <w:lastRenderedPageBreak/>
              <w:t>(6)</w:t>
            </w:r>
            <w:r w:rsidR="005270B3">
              <w:rPr>
                <w:lang w:val="de-DE"/>
              </w:rPr>
              <w:t> </w:t>
            </w:r>
            <w:r w:rsidRPr="003D7914">
              <w:rPr>
                <w:lang w:val="de-DE"/>
              </w:rPr>
              <w:t>Die Absätze 1 bis 3 sind nicht anzuwenden, wenn der in einem Vertragsstaat ansässige Nutzungsberechtigte in anderen Vertragsstaat, in dem die die Dividenden zahlende Gesell</w:t>
            </w:r>
            <w:r>
              <w:rPr>
                <w:lang w:val="de-DE"/>
              </w:rPr>
              <w:softHyphen/>
            </w:r>
            <w:r w:rsidRPr="003D7914">
              <w:rPr>
                <w:lang w:val="de-DE"/>
              </w:rPr>
              <w:t>schaft ansässig ist, eine gewerb</w:t>
            </w:r>
            <w:r>
              <w:rPr>
                <w:lang w:val="de-DE"/>
              </w:rPr>
              <w:softHyphen/>
            </w:r>
            <w:r w:rsidRPr="003D7914">
              <w:rPr>
                <w:lang w:val="de-DE"/>
              </w:rPr>
              <w:t>liche Tätigkeit durch eine dort gelegene Betriebsstätte oder eine selbständige Arbeit durch eine dort gelegene feste Einrichtung ausübt und die Beteiligung, für die die Dividenden gezahlt wer</w:t>
            </w:r>
            <w:r>
              <w:rPr>
                <w:lang w:val="de-DE"/>
              </w:rPr>
              <w:softHyphen/>
            </w:r>
            <w:r w:rsidRPr="003D7914">
              <w:rPr>
                <w:lang w:val="de-DE"/>
              </w:rPr>
              <w:lastRenderedPageBreak/>
              <w:t>den, tatsächlich zu dieser Be</w:t>
            </w:r>
            <w:r>
              <w:rPr>
                <w:lang w:val="de-DE"/>
              </w:rPr>
              <w:softHyphen/>
            </w:r>
            <w:r w:rsidRPr="003D7914">
              <w:rPr>
                <w:lang w:val="de-DE"/>
              </w:rPr>
              <w:t>triebsstätte oder festen Einrich</w:t>
            </w:r>
            <w:r>
              <w:rPr>
                <w:lang w:val="de-DE"/>
              </w:rPr>
              <w:softHyphen/>
            </w:r>
            <w:r w:rsidRPr="003D7914">
              <w:rPr>
                <w:lang w:val="de-DE"/>
              </w:rPr>
              <w:t>tung gehört. In diesem Fall ist Artikel 7 beziehungsweise Arti</w:t>
            </w:r>
            <w:r>
              <w:rPr>
                <w:lang w:val="de-DE"/>
              </w:rPr>
              <w:softHyphen/>
            </w:r>
            <w:r w:rsidRPr="003D7914">
              <w:rPr>
                <w:lang w:val="de-DE"/>
              </w:rPr>
              <w:t>kel 14 anzuwenden.</w:t>
            </w:r>
          </w:p>
        </w:tc>
      </w:tr>
      <w:tr w:rsidR="008E0CEA" w:rsidRPr="0035629B" w14:paraId="242B8A5D" w14:textId="77777777" w:rsidTr="00BC2FEE">
        <w:tc>
          <w:tcPr>
            <w:tcW w:w="2500" w:type="pct"/>
            <w:shd w:val="clear" w:color="auto" w:fill="auto"/>
            <w:tcMar>
              <w:right w:w="0" w:type="dxa"/>
            </w:tcMar>
          </w:tcPr>
          <w:p w14:paraId="4C0DAF6C" w14:textId="4ACA330D" w:rsidR="008E0CEA" w:rsidRPr="00DF40F9" w:rsidRDefault="003A5A9E" w:rsidP="00BC2FEE">
            <w:pPr>
              <w:pStyle w:val="Brdtextmedindrag"/>
            </w:pPr>
            <w:r w:rsidRPr="00DF40F9">
              <w:lastRenderedPageBreak/>
              <w:t>7.</w:t>
            </w:r>
            <w:r w:rsidR="005270B3">
              <w:t> </w:t>
            </w:r>
            <w:r w:rsidRPr="00DF40F9">
              <w:t>Om bolag med hemvist i en avtalsslutande stat förvärvar in</w:t>
            </w:r>
            <w:r>
              <w:softHyphen/>
            </w:r>
            <w:r w:rsidRPr="00DF40F9">
              <w:t>komst från den andra avtals</w:t>
            </w:r>
            <w:r>
              <w:softHyphen/>
            </w:r>
            <w:r w:rsidRPr="00DF40F9">
              <w:t>slutande staten, får denna andra stat inte beskatta utdelning som bolaget betalar, utom i den mån utdel</w:t>
            </w:r>
            <w:r>
              <w:softHyphen/>
            </w:r>
            <w:r w:rsidRPr="00DF40F9">
              <w:t>ningen betalas till person med hemvist i denna andra stat eller i den mån den andel på grund av vilken utdelningen betalas äger verkligt samband med fast drift</w:t>
            </w:r>
            <w:r>
              <w:softHyphen/>
            </w:r>
            <w:r w:rsidRPr="00DF40F9">
              <w:t>ställe eller stadigvarande anordning i denna andra stat, och ej heller beskatta bolagets icke utdelade vinst, även om utdelningen eller den icke utdelade vinsten helt eller delvis utgörs av inkomst som uppkommit i denna andra stat.</w:t>
            </w:r>
          </w:p>
        </w:tc>
        <w:tc>
          <w:tcPr>
            <w:tcW w:w="2500" w:type="pct"/>
          </w:tcPr>
          <w:p w14:paraId="440F909C" w14:textId="16367020" w:rsidR="008E0CEA" w:rsidRPr="003D7914" w:rsidRDefault="003A5A9E" w:rsidP="00BC2FEE">
            <w:pPr>
              <w:pStyle w:val="Brdtextmedindrag"/>
              <w:rPr>
                <w:lang w:val="de-DE"/>
              </w:rPr>
            </w:pPr>
            <w:r w:rsidRPr="003D7914">
              <w:rPr>
                <w:lang w:val="de-DE"/>
              </w:rPr>
              <w:t>(7)</w:t>
            </w:r>
            <w:r w:rsidR="005270B3">
              <w:rPr>
                <w:lang w:val="de-DE"/>
              </w:rPr>
              <w:t> </w:t>
            </w:r>
            <w:r w:rsidRPr="003D7914">
              <w:rPr>
                <w:lang w:val="de-DE"/>
              </w:rPr>
              <w:t>Bezieht eine in einem Vertragsstaat ansässige Gesell</w:t>
            </w:r>
            <w:r>
              <w:rPr>
                <w:lang w:val="de-DE"/>
              </w:rPr>
              <w:softHyphen/>
            </w:r>
            <w:r w:rsidRPr="003D7914">
              <w:rPr>
                <w:lang w:val="de-DE"/>
              </w:rPr>
              <w:t xml:space="preserve">schaft Gewinne oder Einkünfte aus dem anderen Vertragsstaat, so darf dieser andere Staat weder die von der Gesellschaft gezahlten Dividenden besteuern, es sei denn, </w:t>
            </w:r>
            <w:proofErr w:type="spellStart"/>
            <w:r w:rsidRPr="003D7914">
              <w:rPr>
                <w:lang w:val="de-DE"/>
              </w:rPr>
              <w:t>daß</w:t>
            </w:r>
            <w:proofErr w:type="spellEnd"/>
            <w:r w:rsidRPr="003D7914">
              <w:rPr>
                <w:lang w:val="de-DE"/>
              </w:rPr>
              <w:t xml:space="preserve"> diese Dividenden an eine in diesem anderen Staat ansässige Person gezahlt werden oder </w:t>
            </w:r>
            <w:proofErr w:type="spellStart"/>
            <w:r w:rsidRPr="003D7914">
              <w:rPr>
                <w:lang w:val="de-DE"/>
              </w:rPr>
              <w:t>daß</w:t>
            </w:r>
            <w:proofErr w:type="spellEnd"/>
            <w:r w:rsidRPr="003D7914">
              <w:rPr>
                <w:lang w:val="de-DE"/>
              </w:rPr>
              <w:t xml:space="preserve"> die Beteiligung, für die die Dividenden gezahlt werden, tatsächlich zu einer in diesem anderen Staat gelegenen Betriebs</w:t>
            </w:r>
            <w:r>
              <w:rPr>
                <w:lang w:val="de-DE"/>
              </w:rPr>
              <w:softHyphen/>
            </w:r>
            <w:r w:rsidRPr="003D7914">
              <w:rPr>
                <w:lang w:val="de-DE"/>
              </w:rPr>
              <w:t>stätte oder festen Einrichtung gehört, noch Gewinne der Gesell</w:t>
            </w:r>
            <w:r>
              <w:rPr>
                <w:lang w:val="de-DE"/>
              </w:rPr>
              <w:softHyphen/>
            </w:r>
            <w:r w:rsidRPr="003D7914">
              <w:rPr>
                <w:lang w:val="de-DE"/>
              </w:rPr>
              <w:t>schaft einer Steuer für nichtausge</w:t>
            </w:r>
            <w:r>
              <w:rPr>
                <w:lang w:val="de-DE"/>
              </w:rPr>
              <w:softHyphen/>
            </w:r>
            <w:r w:rsidRPr="003D7914">
              <w:rPr>
                <w:lang w:val="de-DE"/>
              </w:rPr>
              <w:t>schüttete Gewinne unterwerfen, selbst wenn die gezahlten Divi</w:t>
            </w:r>
            <w:r>
              <w:rPr>
                <w:lang w:val="de-DE"/>
              </w:rPr>
              <w:softHyphen/>
            </w:r>
            <w:r w:rsidRPr="003D7914">
              <w:rPr>
                <w:lang w:val="de-DE"/>
              </w:rPr>
              <w:t>denden oder die nichtausge</w:t>
            </w:r>
            <w:r>
              <w:rPr>
                <w:lang w:val="de-DE"/>
              </w:rPr>
              <w:softHyphen/>
            </w:r>
            <w:r w:rsidRPr="003D7914">
              <w:rPr>
                <w:lang w:val="de-DE"/>
              </w:rPr>
              <w:t>schütteten Gewinne ganz oder teilweise aus im anderen Staat erzielten Gewinnen oder Einkünf</w:t>
            </w:r>
            <w:r>
              <w:rPr>
                <w:lang w:val="de-DE"/>
              </w:rPr>
              <w:softHyphen/>
            </w:r>
            <w:r w:rsidRPr="003D7914">
              <w:rPr>
                <w:lang w:val="de-DE"/>
              </w:rPr>
              <w:t>ten bestehen.</w:t>
            </w:r>
          </w:p>
        </w:tc>
      </w:tr>
      <w:tr w:rsidR="008E0CEA" w:rsidRPr="0035629B" w14:paraId="569DA7C1" w14:textId="77777777" w:rsidTr="00BC2FEE">
        <w:tc>
          <w:tcPr>
            <w:tcW w:w="2500" w:type="pct"/>
            <w:shd w:val="clear" w:color="auto" w:fill="auto"/>
            <w:tcMar>
              <w:right w:w="0" w:type="dxa"/>
            </w:tcMar>
          </w:tcPr>
          <w:p w14:paraId="3567D585" w14:textId="77777777" w:rsidR="008E0CEA" w:rsidRPr="00D963AA" w:rsidRDefault="00E570B0" w:rsidP="00BC2FEE">
            <w:pPr>
              <w:pStyle w:val="Brdtextmedindrag"/>
              <w:rPr>
                <w:lang w:val="de-DE"/>
              </w:rPr>
            </w:pPr>
          </w:p>
        </w:tc>
        <w:tc>
          <w:tcPr>
            <w:tcW w:w="2500" w:type="pct"/>
          </w:tcPr>
          <w:p w14:paraId="6B7730F2" w14:textId="77777777" w:rsidR="008E0CEA" w:rsidRPr="003D7914" w:rsidRDefault="00E570B0" w:rsidP="00BC2FEE">
            <w:pPr>
              <w:pStyle w:val="Brdtextmedindrag"/>
              <w:rPr>
                <w:lang w:val="de-DE"/>
              </w:rPr>
            </w:pPr>
          </w:p>
        </w:tc>
      </w:tr>
      <w:tr w:rsidR="008E0CEA" w14:paraId="551052A9" w14:textId="77777777" w:rsidTr="00BC2FEE">
        <w:tc>
          <w:tcPr>
            <w:tcW w:w="2500" w:type="pct"/>
            <w:shd w:val="clear" w:color="auto" w:fill="auto"/>
            <w:tcMar>
              <w:right w:w="0" w:type="dxa"/>
            </w:tcMar>
          </w:tcPr>
          <w:p w14:paraId="79396A0E" w14:textId="77777777" w:rsidR="008E0CEA" w:rsidRPr="00DF40F9" w:rsidRDefault="003A5A9E" w:rsidP="00BC2FEE">
            <w:pPr>
              <w:pStyle w:val="Brdtext"/>
            </w:pPr>
            <w:r w:rsidRPr="00DF40F9">
              <w:t>Artikel 11</w:t>
            </w:r>
          </w:p>
        </w:tc>
        <w:tc>
          <w:tcPr>
            <w:tcW w:w="2500" w:type="pct"/>
          </w:tcPr>
          <w:p w14:paraId="2AA69E36" w14:textId="77777777" w:rsidR="008E0CEA" w:rsidRPr="003D7914" w:rsidRDefault="003A5A9E" w:rsidP="00BC2FEE">
            <w:pPr>
              <w:pStyle w:val="Brdtext"/>
              <w:rPr>
                <w:lang w:val="de-DE"/>
              </w:rPr>
            </w:pPr>
            <w:r w:rsidRPr="003D7914">
              <w:rPr>
                <w:lang w:val="de-DE"/>
              </w:rPr>
              <w:t>Artikel 11</w:t>
            </w:r>
          </w:p>
        </w:tc>
      </w:tr>
      <w:tr w:rsidR="008E0CEA" w14:paraId="022D4BFD" w14:textId="77777777" w:rsidTr="00BC2FEE">
        <w:tc>
          <w:tcPr>
            <w:tcW w:w="2500" w:type="pct"/>
            <w:shd w:val="clear" w:color="auto" w:fill="auto"/>
            <w:tcMar>
              <w:right w:w="0" w:type="dxa"/>
            </w:tcMar>
          </w:tcPr>
          <w:p w14:paraId="6E3FFD73" w14:textId="77777777" w:rsidR="008E0CEA" w:rsidRPr="00DF40F9" w:rsidRDefault="00E570B0" w:rsidP="00BC2FEE">
            <w:pPr>
              <w:pStyle w:val="Brdtext"/>
              <w:rPr>
                <w:i/>
              </w:rPr>
            </w:pPr>
          </w:p>
        </w:tc>
        <w:tc>
          <w:tcPr>
            <w:tcW w:w="2500" w:type="pct"/>
          </w:tcPr>
          <w:p w14:paraId="27EB1FBD" w14:textId="77777777" w:rsidR="008E0CEA" w:rsidRPr="003D7914" w:rsidRDefault="00E570B0" w:rsidP="00BC2FEE">
            <w:pPr>
              <w:pStyle w:val="Brdtext"/>
              <w:rPr>
                <w:i/>
                <w:lang w:val="de-DE"/>
              </w:rPr>
            </w:pPr>
          </w:p>
        </w:tc>
      </w:tr>
      <w:tr w:rsidR="008E0CEA" w14:paraId="2B5FFFFE" w14:textId="77777777" w:rsidTr="00BC2FEE">
        <w:tc>
          <w:tcPr>
            <w:tcW w:w="2500" w:type="pct"/>
            <w:shd w:val="clear" w:color="auto" w:fill="auto"/>
            <w:tcMar>
              <w:right w:w="0" w:type="dxa"/>
            </w:tcMar>
          </w:tcPr>
          <w:p w14:paraId="1EC8D07A" w14:textId="77777777" w:rsidR="008E0CEA" w:rsidRPr="00DF40F9" w:rsidRDefault="003A5A9E" w:rsidP="00BC2FEE">
            <w:pPr>
              <w:pStyle w:val="Brdtext"/>
              <w:rPr>
                <w:i/>
              </w:rPr>
            </w:pPr>
            <w:r w:rsidRPr="00DF40F9">
              <w:rPr>
                <w:i/>
              </w:rPr>
              <w:t>Ränta</w:t>
            </w:r>
          </w:p>
        </w:tc>
        <w:tc>
          <w:tcPr>
            <w:tcW w:w="2500" w:type="pct"/>
          </w:tcPr>
          <w:p w14:paraId="18F28834" w14:textId="77777777" w:rsidR="008E0CEA" w:rsidRPr="003D7914" w:rsidRDefault="003A5A9E" w:rsidP="00BC2FEE">
            <w:pPr>
              <w:pStyle w:val="Brdtext"/>
              <w:rPr>
                <w:i/>
                <w:lang w:val="de-DE"/>
              </w:rPr>
            </w:pPr>
            <w:r w:rsidRPr="003D7914">
              <w:rPr>
                <w:i/>
                <w:lang w:val="de-DE"/>
              </w:rPr>
              <w:t>Zinsen</w:t>
            </w:r>
          </w:p>
        </w:tc>
      </w:tr>
      <w:tr w:rsidR="008E0CEA" w14:paraId="4A7350C8" w14:textId="77777777" w:rsidTr="00BC2FEE">
        <w:tc>
          <w:tcPr>
            <w:tcW w:w="2500" w:type="pct"/>
            <w:shd w:val="clear" w:color="auto" w:fill="auto"/>
            <w:tcMar>
              <w:right w:w="0" w:type="dxa"/>
            </w:tcMar>
          </w:tcPr>
          <w:p w14:paraId="1CEC8998" w14:textId="77777777" w:rsidR="008E0CEA" w:rsidRPr="00DF40F9" w:rsidRDefault="00E570B0" w:rsidP="00BC2FEE">
            <w:pPr>
              <w:pStyle w:val="Brdtextmedindrag"/>
            </w:pPr>
          </w:p>
        </w:tc>
        <w:tc>
          <w:tcPr>
            <w:tcW w:w="2500" w:type="pct"/>
          </w:tcPr>
          <w:p w14:paraId="39674949" w14:textId="77777777" w:rsidR="008E0CEA" w:rsidRPr="003D7914" w:rsidRDefault="00E570B0" w:rsidP="00BC2FEE">
            <w:pPr>
              <w:pStyle w:val="Brdtextmedindrag"/>
              <w:rPr>
                <w:lang w:val="de-DE"/>
              </w:rPr>
            </w:pPr>
          </w:p>
        </w:tc>
      </w:tr>
      <w:tr w:rsidR="008E0CEA" w:rsidRPr="0035629B" w14:paraId="57EB9C40" w14:textId="77777777" w:rsidTr="00BC2FEE">
        <w:tc>
          <w:tcPr>
            <w:tcW w:w="2500" w:type="pct"/>
            <w:shd w:val="clear" w:color="auto" w:fill="auto"/>
            <w:tcMar>
              <w:right w:w="0" w:type="dxa"/>
            </w:tcMar>
          </w:tcPr>
          <w:p w14:paraId="44EEEBA3" w14:textId="1130D75A" w:rsidR="008E0CEA" w:rsidRPr="00DF40F9" w:rsidRDefault="003A5A9E" w:rsidP="00BC2FEE">
            <w:pPr>
              <w:pStyle w:val="Brdtextmedindrag"/>
            </w:pPr>
            <w:r w:rsidRPr="00DF40F9">
              <w:t>1.</w:t>
            </w:r>
            <w:r w:rsidR="005270B3">
              <w:t> </w:t>
            </w:r>
            <w:r w:rsidRPr="00DF40F9">
              <w:t>Ränta, som härrör från en avtalsslutande stat och som betalas till person med hemvist i den andra avtalsslutande staten, beskattas endast i denna andra stat, om per</w:t>
            </w:r>
            <w:r>
              <w:softHyphen/>
            </w:r>
            <w:r w:rsidRPr="00DF40F9">
              <w:t>sonen i fråga har rätt till räntan.</w:t>
            </w:r>
          </w:p>
        </w:tc>
        <w:tc>
          <w:tcPr>
            <w:tcW w:w="2500" w:type="pct"/>
          </w:tcPr>
          <w:p w14:paraId="1CD2A409" w14:textId="48926D65" w:rsidR="008E0CEA" w:rsidRPr="003D7914" w:rsidRDefault="003A5A9E" w:rsidP="00BC2FEE">
            <w:pPr>
              <w:pStyle w:val="Brdtextmedindrag"/>
              <w:rPr>
                <w:lang w:val="de-DE"/>
              </w:rPr>
            </w:pPr>
            <w:r w:rsidRPr="003D7914">
              <w:rPr>
                <w:lang w:val="de-DE"/>
              </w:rPr>
              <w:t>(1)</w:t>
            </w:r>
            <w:r w:rsidR="005270B3">
              <w:rPr>
                <w:lang w:val="de-DE"/>
              </w:rPr>
              <w:t> </w:t>
            </w:r>
            <w:r w:rsidRPr="003D7914">
              <w:rPr>
                <w:lang w:val="de-DE"/>
              </w:rPr>
              <w:t>Zinsen, die aus einem Ver</w:t>
            </w:r>
            <w:r>
              <w:rPr>
                <w:lang w:val="de-DE"/>
              </w:rPr>
              <w:softHyphen/>
            </w:r>
            <w:r w:rsidRPr="003D7914">
              <w:rPr>
                <w:lang w:val="de-DE"/>
              </w:rPr>
              <w:t>tragsstaat stammen und an eine im anderen Vertragsstaat ansässige Person gezahlt werden, können, wenn diese Person der Nutzungs</w:t>
            </w:r>
            <w:r>
              <w:rPr>
                <w:lang w:val="de-DE"/>
              </w:rPr>
              <w:softHyphen/>
            </w:r>
            <w:r w:rsidRPr="003D7914">
              <w:rPr>
                <w:lang w:val="de-DE"/>
              </w:rPr>
              <w:t>berechtigte ist, nur im anderen Staat besteuert werden.</w:t>
            </w:r>
          </w:p>
        </w:tc>
      </w:tr>
      <w:tr w:rsidR="008E0CEA" w:rsidRPr="0035629B" w14:paraId="4EE6CB2A" w14:textId="77777777" w:rsidTr="00BC2FEE">
        <w:tc>
          <w:tcPr>
            <w:tcW w:w="2500" w:type="pct"/>
            <w:shd w:val="clear" w:color="auto" w:fill="auto"/>
            <w:tcMar>
              <w:right w:w="0" w:type="dxa"/>
            </w:tcMar>
          </w:tcPr>
          <w:p w14:paraId="04D618D2" w14:textId="6ABBDC31" w:rsidR="008E0CEA" w:rsidRPr="00DF40F9" w:rsidRDefault="003A5A9E" w:rsidP="00BC2FEE">
            <w:pPr>
              <w:pStyle w:val="Brdtextmedindrag"/>
            </w:pPr>
            <w:r w:rsidRPr="00DF40F9">
              <w:t>2.</w:t>
            </w:r>
            <w:r w:rsidR="009F354E">
              <w:t> </w:t>
            </w:r>
            <w:r w:rsidRPr="00DF40F9">
              <w:t xml:space="preserve">Med uttrycket ”ränta” förstås i denna </w:t>
            </w:r>
            <w:proofErr w:type="gramStart"/>
            <w:r w:rsidRPr="00DF40F9">
              <w:t>artikel inkomst</w:t>
            </w:r>
            <w:proofErr w:type="gramEnd"/>
            <w:r w:rsidRPr="00DF40F9">
              <w:t xml:space="preserve"> av varje slags fordran, antingen den säkerställts genom inteckning i fast egendom eller inte och antingen den medför rätt till andel i gäldenärens vinst eller inte. Uttrycket åsyftar särskilt inkomst av värdepapper som utfär</w:t>
            </w:r>
            <w:r>
              <w:softHyphen/>
            </w:r>
            <w:r w:rsidRPr="00DF40F9">
              <w:t>dats av staten och inkomst av obli</w:t>
            </w:r>
            <w:r>
              <w:softHyphen/>
            </w:r>
            <w:r w:rsidRPr="00DF40F9">
              <w:t>gationer eller debentures, däri inbe</w:t>
            </w:r>
            <w:r>
              <w:softHyphen/>
            </w:r>
            <w:r w:rsidRPr="00DF40F9">
              <w:lastRenderedPageBreak/>
              <w:t>gripna agiobelopp och vinster som hänför sig till sådana värdepapper, obligationer eller debentures. Straffavgift på grund av sen betal</w:t>
            </w:r>
            <w:r>
              <w:softHyphen/>
            </w:r>
            <w:r w:rsidRPr="00DF40F9">
              <w:t>ning anses inte som ränta vid tillämpningen av denna artikel. Ut</w:t>
            </w:r>
            <w:r>
              <w:softHyphen/>
            </w:r>
            <w:r w:rsidRPr="00DF40F9">
              <w:t>trycket ”ränta” innefattar inte de in</w:t>
            </w:r>
            <w:r>
              <w:softHyphen/>
            </w:r>
            <w:r w:rsidRPr="00DF40F9">
              <w:t>komster som behandlas i artikel 10.</w:t>
            </w:r>
          </w:p>
        </w:tc>
        <w:tc>
          <w:tcPr>
            <w:tcW w:w="2500" w:type="pct"/>
          </w:tcPr>
          <w:p w14:paraId="2482F467" w14:textId="7D23FD3E" w:rsidR="008E0CEA" w:rsidRPr="003D7914" w:rsidRDefault="003A5A9E" w:rsidP="00BC2FEE">
            <w:pPr>
              <w:pStyle w:val="Brdtextmedindrag"/>
              <w:rPr>
                <w:lang w:val="de-DE"/>
              </w:rPr>
            </w:pPr>
            <w:r w:rsidRPr="003D7914">
              <w:rPr>
                <w:lang w:val="de-DE"/>
              </w:rPr>
              <w:lastRenderedPageBreak/>
              <w:t>(2)</w:t>
            </w:r>
            <w:r w:rsidR="009F354E">
              <w:rPr>
                <w:lang w:val="de-DE"/>
              </w:rPr>
              <w:t> </w:t>
            </w:r>
            <w:r w:rsidRPr="003D7914">
              <w:rPr>
                <w:lang w:val="de-DE"/>
              </w:rPr>
              <w:t>Der in diesem Artikel verwendete Ausdruck „Zinsen” bedeutet Einkünfte aus Forde</w:t>
            </w:r>
            <w:r>
              <w:rPr>
                <w:lang w:val="de-DE"/>
              </w:rPr>
              <w:softHyphen/>
            </w:r>
            <w:r w:rsidRPr="003D7914">
              <w:rPr>
                <w:lang w:val="de-DE"/>
              </w:rPr>
              <w:t xml:space="preserve">rungen jeder Art, auch wenn die Forderungen durch Pfandrechte an Grundstücken gesichert oder mit einer Beteiligung am Gewinn des Schuldners ausgestattet sind, und insbesondere Einkünfte aus öffentlichen Anleihen und aus </w:t>
            </w:r>
            <w:r w:rsidRPr="003D7914">
              <w:rPr>
                <w:lang w:val="de-DE"/>
              </w:rPr>
              <w:lastRenderedPageBreak/>
              <w:t>Obligationen einschließlich der damit verbundenen Aufgelder und der Gewinne aus Losan</w:t>
            </w:r>
            <w:r>
              <w:rPr>
                <w:lang w:val="de-DE"/>
              </w:rPr>
              <w:softHyphen/>
            </w:r>
            <w:r w:rsidRPr="003D7914">
              <w:rPr>
                <w:lang w:val="de-DE"/>
              </w:rPr>
              <w:t xml:space="preserve">leihen. Zuschläge für verspätete Zahlung gelten nicht als Zinsen im Sinne dieses Artikels. Der Ausdruck „Zinsen” </w:t>
            </w:r>
            <w:proofErr w:type="spellStart"/>
            <w:r w:rsidRPr="003D7914">
              <w:rPr>
                <w:lang w:val="de-DE"/>
              </w:rPr>
              <w:t>umfaßt</w:t>
            </w:r>
            <w:proofErr w:type="spellEnd"/>
            <w:r w:rsidRPr="003D7914">
              <w:rPr>
                <w:lang w:val="de-DE"/>
              </w:rPr>
              <w:t xml:space="preserve"> nicht die in Artikel 10 behandelten Einkünfte.</w:t>
            </w:r>
          </w:p>
        </w:tc>
      </w:tr>
      <w:tr w:rsidR="008E0CEA" w:rsidRPr="009F354E" w14:paraId="12CEE1A2" w14:textId="77777777" w:rsidTr="00BC2FEE">
        <w:tc>
          <w:tcPr>
            <w:tcW w:w="2500" w:type="pct"/>
            <w:shd w:val="clear" w:color="auto" w:fill="auto"/>
            <w:tcMar>
              <w:right w:w="0" w:type="dxa"/>
            </w:tcMar>
          </w:tcPr>
          <w:p w14:paraId="070CE97F" w14:textId="3AB8F8BD" w:rsidR="008E0CEA" w:rsidRPr="00DF40F9" w:rsidRDefault="003A5A9E" w:rsidP="00BC2FEE">
            <w:pPr>
              <w:pStyle w:val="Brdtextmedindrag"/>
            </w:pPr>
            <w:r w:rsidRPr="00DF40F9">
              <w:lastRenderedPageBreak/>
              <w:t>3.</w:t>
            </w:r>
            <w:r w:rsidR="009F354E">
              <w:t> </w:t>
            </w:r>
            <w:r w:rsidRPr="00DF40F9">
              <w:t>Bestämmelserna i punkt 1 tillämpas inte, om den som har rätt till räntan har hemvist i en avtals</w:t>
            </w:r>
            <w:r>
              <w:softHyphen/>
            </w:r>
            <w:r w:rsidRPr="00DF40F9">
              <w:t>slutande stat och bedriver rörelse i den andra avtalsslutande staten, från vilken räntan härrör, från där beläget fast driftställe eller utövar självständig yrkesverksamhet i denna andra stat från där belägen stadigvarande anordning, samt den fordran för vilken räntan betalas äger verkligt samband med det fasta driftstället eller den stadig</w:t>
            </w:r>
            <w:r>
              <w:softHyphen/>
            </w:r>
            <w:r w:rsidRPr="00DF40F9">
              <w:t>varande anordningen. I sådant fall tillämpas bestämmelserna i artikel 7 respektive artikel 14.</w:t>
            </w:r>
          </w:p>
        </w:tc>
        <w:tc>
          <w:tcPr>
            <w:tcW w:w="2500" w:type="pct"/>
          </w:tcPr>
          <w:p w14:paraId="15665B72" w14:textId="406972FE" w:rsidR="008E0CEA" w:rsidRPr="003D7914" w:rsidRDefault="003A5A9E" w:rsidP="00BC2FEE">
            <w:pPr>
              <w:pStyle w:val="Brdtextmedindrag"/>
              <w:rPr>
                <w:lang w:val="de-DE"/>
              </w:rPr>
            </w:pPr>
            <w:r w:rsidRPr="003D7914">
              <w:rPr>
                <w:lang w:val="de-DE"/>
              </w:rPr>
              <w:t>(3)</w:t>
            </w:r>
            <w:r w:rsidR="009F354E">
              <w:rPr>
                <w:lang w:val="de-DE"/>
              </w:rPr>
              <w:t> </w:t>
            </w:r>
            <w:r w:rsidRPr="003D7914">
              <w:rPr>
                <w:lang w:val="de-DE"/>
              </w:rPr>
              <w:t>Absatz 1 ist nicht anzu</w:t>
            </w:r>
            <w:r>
              <w:rPr>
                <w:lang w:val="de-DE"/>
              </w:rPr>
              <w:softHyphen/>
            </w:r>
            <w:r w:rsidRPr="003D7914">
              <w:rPr>
                <w:lang w:val="de-DE"/>
              </w:rPr>
              <w:t>wenden, wenn der in einem Ver</w:t>
            </w:r>
            <w:r>
              <w:rPr>
                <w:lang w:val="de-DE"/>
              </w:rPr>
              <w:softHyphen/>
            </w:r>
            <w:r w:rsidRPr="003D7914">
              <w:rPr>
                <w:lang w:val="de-DE"/>
              </w:rPr>
              <w:t>tragsstaat ansässige Nutzungs</w:t>
            </w:r>
            <w:r>
              <w:rPr>
                <w:lang w:val="de-DE"/>
              </w:rPr>
              <w:softHyphen/>
            </w:r>
            <w:r w:rsidRPr="003D7914">
              <w:rPr>
                <w:lang w:val="de-DE"/>
              </w:rPr>
              <w:t>berechtigte im anderen Vertrags</w:t>
            </w:r>
            <w:r>
              <w:rPr>
                <w:lang w:val="de-DE"/>
              </w:rPr>
              <w:softHyphen/>
            </w:r>
            <w:r w:rsidRPr="003D7914">
              <w:rPr>
                <w:lang w:val="de-DE"/>
              </w:rPr>
              <w:t>staat, aus dem die Zinsen stam</w:t>
            </w:r>
            <w:r>
              <w:rPr>
                <w:lang w:val="de-DE"/>
              </w:rPr>
              <w:softHyphen/>
            </w:r>
            <w:r w:rsidRPr="003D7914">
              <w:rPr>
                <w:lang w:val="de-DE"/>
              </w:rPr>
              <w:t>men, eine gewerbliche Tätigkeit durch eine dort gelegene Be</w:t>
            </w:r>
            <w:r>
              <w:rPr>
                <w:lang w:val="de-DE"/>
              </w:rPr>
              <w:softHyphen/>
            </w:r>
            <w:r w:rsidRPr="003D7914">
              <w:rPr>
                <w:lang w:val="de-DE"/>
              </w:rPr>
              <w:t>triebsstätte oder eine selbständige Arbeit durch eine dort gelegene feste Einrichtung ausübt und die Forderung, für die die Zinsen gezahlt werden, tatsächlich zu dieser Betriebsstätte oder festen Einrichtung gehört. In diesem Fall ist Artikel 7 beziehungsweise Artikel 14 anzuwenden.</w:t>
            </w:r>
          </w:p>
        </w:tc>
      </w:tr>
      <w:tr w:rsidR="008E0CEA" w:rsidRPr="0035629B" w14:paraId="1A8E4D6A" w14:textId="77777777" w:rsidTr="00BC2FEE">
        <w:tc>
          <w:tcPr>
            <w:tcW w:w="2500" w:type="pct"/>
            <w:shd w:val="clear" w:color="auto" w:fill="auto"/>
            <w:tcMar>
              <w:right w:w="0" w:type="dxa"/>
            </w:tcMar>
          </w:tcPr>
          <w:p w14:paraId="25B2C6B1" w14:textId="28DF53B5" w:rsidR="008E0CEA" w:rsidRPr="00DF40F9" w:rsidRDefault="003A5A9E" w:rsidP="00BC2FEE">
            <w:pPr>
              <w:pStyle w:val="Brdtextmedindrag"/>
            </w:pPr>
            <w:r w:rsidRPr="00DF40F9">
              <w:t>4.</w:t>
            </w:r>
            <w:r w:rsidR="009F354E">
              <w:t> </w:t>
            </w:r>
            <w:r w:rsidRPr="00DF40F9">
              <w:t xml:space="preserve">Då på grund av särskilda förbindelser mellan utbetalaren och den som har rätt till räntan eller mellan dem båda och annan </w:t>
            </w:r>
            <w:proofErr w:type="gramStart"/>
            <w:r w:rsidRPr="00DF40F9">
              <w:t>person räntebeloppet</w:t>
            </w:r>
            <w:proofErr w:type="gramEnd"/>
            <w:r w:rsidRPr="00DF40F9">
              <w:t>, med hänsyn till den fordran för vilken räntan betalas, överstiger det belopp som skulle ha avtalats mellan utbetalaren och den som har rätt till räntan om sådana förbindelser inte förelegat, tilläm</w:t>
            </w:r>
            <w:r>
              <w:softHyphen/>
            </w:r>
            <w:r w:rsidRPr="00DF40F9">
              <w:t>pas bestämmelserna i denna artikel endast på sistnämnda belopp. I så</w:t>
            </w:r>
            <w:r>
              <w:softHyphen/>
            </w:r>
            <w:r w:rsidRPr="00DF40F9">
              <w:t>dant fall beskattas överskjutande belopp enligt lagstiftningen i var</w:t>
            </w:r>
            <w:r>
              <w:softHyphen/>
            </w:r>
            <w:r w:rsidRPr="00DF40F9">
              <w:t>dera avtalsslutande staten med iakttagande av övriga bestämmel</w:t>
            </w:r>
            <w:r>
              <w:softHyphen/>
            </w:r>
            <w:r w:rsidRPr="00DF40F9">
              <w:t>ser i detta avtal.</w:t>
            </w:r>
          </w:p>
        </w:tc>
        <w:tc>
          <w:tcPr>
            <w:tcW w:w="2500" w:type="pct"/>
          </w:tcPr>
          <w:p w14:paraId="567D28AD" w14:textId="6F47565D" w:rsidR="008E0CEA" w:rsidRPr="003D7914" w:rsidRDefault="003A5A9E" w:rsidP="00BC2FEE">
            <w:pPr>
              <w:pStyle w:val="Brdtextmedindrag"/>
              <w:rPr>
                <w:lang w:val="de-DE"/>
              </w:rPr>
            </w:pPr>
            <w:r w:rsidRPr="003D7914">
              <w:rPr>
                <w:lang w:val="de-DE"/>
              </w:rPr>
              <w:t>(4)</w:t>
            </w:r>
            <w:r w:rsidR="009F354E">
              <w:rPr>
                <w:lang w:val="de-DE"/>
              </w:rPr>
              <w:t> </w:t>
            </w:r>
            <w:r w:rsidRPr="003D7914">
              <w:rPr>
                <w:lang w:val="de-DE"/>
              </w:rPr>
              <w:t>Bestehen zwischen dem Schuldner und dem Nutzungs</w:t>
            </w:r>
            <w:r>
              <w:rPr>
                <w:lang w:val="de-DE"/>
              </w:rPr>
              <w:softHyphen/>
            </w:r>
            <w:r w:rsidRPr="003D7914">
              <w:rPr>
                <w:lang w:val="de-DE"/>
              </w:rPr>
              <w:t>berechtigten oder zwischen jedem von ihnen und einem Dritten besondere Beziehungen und über</w:t>
            </w:r>
            <w:r w:rsidR="00E576B9">
              <w:rPr>
                <w:lang w:val="de-DE"/>
              </w:rPr>
              <w:softHyphen/>
            </w:r>
            <w:r w:rsidRPr="003D7914">
              <w:rPr>
                <w:lang w:val="de-DE"/>
              </w:rPr>
              <w:t>steigen deshalb die Zinsen, gemessen an der zugrundelie</w:t>
            </w:r>
            <w:r w:rsidR="006F0C08">
              <w:rPr>
                <w:lang w:val="de-DE"/>
              </w:rPr>
              <w:softHyphen/>
            </w:r>
            <w:r w:rsidRPr="003D7914">
              <w:rPr>
                <w:lang w:val="de-DE"/>
              </w:rPr>
              <w:t>genden Forderung, den Betrag, den Schuldner und Nutzungs</w:t>
            </w:r>
            <w:r>
              <w:rPr>
                <w:lang w:val="de-DE"/>
              </w:rPr>
              <w:softHyphen/>
            </w:r>
            <w:r w:rsidRPr="003D7914">
              <w:rPr>
                <w:lang w:val="de-DE"/>
              </w:rPr>
              <w:t>berechtigter ohne diese Bezie</w:t>
            </w:r>
            <w:r>
              <w:rPr>
                <w:lang w:val="de-DE"/>
              </w:rPr>
              <w:softHyphen/>
            </w:r>
            <w:r w:rsidRPr="003D7914">
              <w:rPr>
                <w:lang w:val="de-DE"/>
              </w:rPr>
              <w:t>hungen vereinbart hätten, so wird dieser Artikel nur auf den letz</w:t>
            </w:r>
            <w:r w:rsidR="006F0C08">
              <w:rPr>
                <w:lang w:val="de-DE"/>
              </w:rPr>
              <w:softHyphen/>
            </w:r>
            <w:r w:rsidRPr="003D7914">
              <w:rPr>
                <w:lang w:val="de-DE"/>
              </w:rPr>
              <w:t>teren Betrag angewendet. In die</w:t>
            </w:r>
            <w:r w:rsidR="00D32CE6">
              <w:rPr>
                <w:lang w:val="de-DE"/>
              </w:rPr>
              <w:softHyphen/>
            </w:r>
            <w:r w:rsidRPr="003D7914">
              <w:rPr>
                <w:lang w:val="de-DE"/>
              </w:rPr>
              <w:t>sem Fall kann der übersteigende Betrag nach dem Recht eines jeden Vertragsstaats und unter Berücksichtigung der anderen Bestimmungen dieses Abkom</w:t>
            </w:r>
            <w:r>
              <w:rPr>
                <w:lang w:val="de-DE"/>
              </w:rPr>
              <w:softHyphen/>
            </w:r>
            <w:r w:rsidRPr="003D7914">
              <w:rPr>
                <w:lang w:val="de-DE"/>
              </w:rPr>
              <w:t>mens besteuert werden.</w:t>
            </w:r>
          </w:p>
        </w:tc>
      </w:tr>
      <w:tr w:rsidR="008E0CEA" w:rsidRPr="0035629B" w14:paraId="6B6CF197" w14:textId="77777777" w:rsidTr="00BC2FEE">
        <w:tc>
          <w:tcPr>
            <w:tcW w:w="2500" w:type="pct"/>
            <w:shd w:val="clear" w:color="auto" w:fill="auto"/>
            <w:tcMar>
              <w:right w:w="0" w:type="dxa"/>
            </w:tcMar>
          </w:tcPr>
          <w:p w14:paraId="603CA9CE" w14:textId="77777777" w:rsidR="008E0CEA" w:rsidRDefault="00E570B0" w:rsidP="00BC2FEE">
            <w:pPr>
              <w:pStyle w:val="Brdtextmedindrag"/>
              <w:rPr>
                <w:lang w:val="de-DE"/>
              </w:rPr>
            </w:pPr>
          </w:p>
        </w:tc>
        <w:tc>
          <w:tcPr>
            <w:tcW w:w="2500" w:type="pct"/>
          </w:tcPr>
          <w:p w14:paraId="124B3CEC" w14:textId="77777777" w:rsidR="008E0CEA" w:rsidRDefault="00E570B0" w:rsidP="00BC2FEE">
            <w:pPr>
              <w:pStyle w:val="Brdtextmedindrag"/>
              <w:rPr>
                <w:lang w:val="de-DE"/>
              </w:rPr>
            </w:pPr>
          </w:p>
        </w:tc>
      </w:tr>
      <w:tr w:rsidR="008E0CEA" w:rsidRPr="0035629B" w14:paraId="58BCB48C" w14:textId="77777777" w:rsidTr="00BC2FEE">
        <w:tc>
          <w:tcPr>
            <w:tcW w:w="2500" w:type="pct"/>
            <w:shd w:val="clear" w:color="auto" w:fill="auto"/>
            <w:tcMar>
              <w:right w:w="0" w:type="dxa"/>
            </w:tcMar>
          </w:tcPr>
          <w:p w14:paraId="4D7D0F1D" w14:textId="77777777" w:rsidR="008E0CEA" w:rsidRDefault="00E570B0" w:rsidP="00BC2FEE">
            <w:pPr>
              <w:pStyle w:val="Brdtextmedindrag"/>
              <w:rPr>
                <w:lang w:val="de-DE"/>
              </w:rPr>
            </w:pPr>
          </w:p>
        </w:tc>
        <w:tc>
          <w:tcPr>
            <w:tcW w:w="2500" w:type="pct"/>
          </w:tcPr>
          <w:p w14:paraId="51B99CAF" w14:textId="77777777" w:rsidR="008E0CEA" w:rsidRDefault="00E570B0" w:rsidP="00BC2FEE">
            <w:pPr>
              <w:pStyle w:val="Brdtextmedindrag"/>
              <w:rPr>
                <w:lang w:val="de-DE"/>
              </w:rPr>
            </w:pPr>
          </w:p>
        </w:tc>
      </w:tr>
      <w:tr w:rsidR="008E0CEA" w:rsidRPr="0035629B" w14:paraId="658C5B44" w14:textId="77777777" w:rsidTr="00BC2FEE">
        <w:tc>
          <w:tcPr>
            <w:tcW w:w="2500" w:type="pct"/>
            <w:shd w:val="clear" w:color="auto" w:fill="auto"/>
            <w:tcMar>
              <w:right w:w="0" w:type="dxa"/>
            </w:tcMar>
          </w:tcPr>
          <w:p w14:paraId="5A6749EE" w14:textId="77777777" w:rsidR="008E0CEA" w:rsidRDefault="00E570B0" w:rsidP="00BC2FEE">
            <w:pPr>
              <w:pStyle w:val="Brdtextmedindrag"/>
              <w:rPr>
                <w:lang w:val="de-DE"/>
              </w:rPr>
            </w:pPr>
          </w:p>
        </w:tc>
        <w:tc>
          <w:tcPr>
            <w:tcW w:w="2500" w:type="pct"/>
          </w:tcPr>
          <w:p w14:paraId="478C1EF4" w14:textId="77777777" w:rsidR="008E0CEA" w:rsidRDefault="00E570B0" w:rsidP="00BC2FEE">
            <w:pPr>
              <w:pStyle w:val="Brdtextmedindrag"/>
              <w:rPr>
                <w:lang w:val="de-DE"/>
              </w:rPr>
            </w:pPr>
          </w:p>
        </w:tc>
      </w:tr>
      <w:tr w:rsidR="008E0CEA" w:rsidRPr="0035629B" w14:paraId="65190333" w14:textId="77777777" w:rsidTr="00BC2FEE">
        <w:tc>
          <w:tcPr>
            <w:tcW w:w="2500" w:type="pct"/>
            <w:shd w:val="clear" w:color="auto" w:fill="auto"/>
            <w:tcMar>
              <w:right w:w="0" w:type="dxa"/>
            </w:tcMar>
          </w:tcPr>
          <w:p w14:paraId="54963DBB" w14:textId="77777777" w:rsidR="008E0CEA" w:rsidRDefault="00E570B0" w:rsidP="00BC2FEE">
            <w:pPr>
              <w:pStyle w:val="Brdtextmedindrag"/>
              <w:rPr>
                <w:lang w:val="de-DE"/>
              </w:rPr>
            </w:pPr>
          </w:p>
        </w:tc>
        <w:tc>
          <w:tcPr>
            <w:tcW w:w="2500" w:type="pct"/>
          </w:tcPr>
          <w:p w14:paraId="22CB1CB5" w14:textId="77777777" w:rsidR="008E0CEA" w:rsidRDefault="00E570B0" w:rsidP="00BC2FEE">
            <w:pPr>
              <w:pStyle w:val="Brdtextmedindrag"/>
              <w:rPr>
                <w:lang w:val="de-DE"/>
              </w:rPr>
            </w:pPr>
          </w:p>
        </w:tc>
      </w:tr>
      <w:tr w:rsidR="008E0CEA" w:rsidRPr="0035629B" w14:paraId="277DEA80" w14:textId="77777777" w:rsidTr="00BC2FEE">
        <w:tc>
          <w:tcPr>
            <w:tcW w:w="2500" w:type="pct"/>
            <w:shd w:val="clear" w:color="auto" w:fill="auto"/>
            <w:tcMar>
              <w:right w:w="0" w:type="dxa"/>
            </w:tcMar>
          </w:tcPr>
          <w:p w14:paraId="0B9CA541" w14:textId="77777777" w:rsidR="008E0CEA" w:rsidRPr="00D963AA" w:rsidRDefault="00E570B0" w:rsidP="00BC2FEE">
            <w:pPr>
              <w:pStyle w:val="Brdtextmedindrag"/>
              <w:rPr>
                <w:lang w:val="de-DE"/>
              </w:rPr>
            </w:pPr>
          </w:p>
        </w:tc>
        <w:tc>
          <w:tcPr>
            <w:tcW w:w="2500" w:type="pct"/>
          </w:tcPr>
          <w:p w14:paraId="137C6D68" w14:textId="77777777" w:rsidR="008E0CEA" w:rsidRPr="003D7914" w:rsidRDefault="00E570B0" w:rsidP="00BC2FEE">
            <w:pPr>
              <w:pStyle w:val="Brdtextmedindrag"/>
              <w:rPr>
                <w:lang w:val="de-DE"/>
              </w:rPr>
            </w:pPr>
          </w:p>
        </w:tc>
      </w:tr>
      <w:tr w:rsidR="008C3EB4" w:rsidRPr="0035629B" w14:paraId="0F6DA417" w14:textId="77777777" w:rsidTr="00BC2FEE">
        <w:tc>
          <w:tcPr>
            <w:tcW w:w="2500" w:type="pct"/>
            <w:shd w:val="clear" w:color="auto" w:fill="auto"/>
            <w:tcMar>
              <w:right w:w="0" w:type="dxa"/>
            </w:tcMar>
          </w:tcPr>
          <w:p w14:paraId="4BF563F7" w14:textId="77777777" w:rsidR="008C3EB4" w:rsidRPr="00D963AA" w:rsidRDefault="008C3EB4" w:rsidP="00BC2FEE">
            <w:pPr>
              <w:pStyle w:val="Brdtextmedindrag"/>
              <w:rPr>
                <w:lang w:val="de-DE"/>
              </w:rPr>
            </w:pPr>
          </w:p>
        </w:tc>
        <w:tc>
          <w:tcPr>
            <w:tcW w:w="2500" w:type="pct"/>
          </w:tcPr>
          <w:p w14:paraId="2008DF5D" w14:textId="77777777" w:rsidR="008C3EB4" w:rsidRPr="003D7914" w:rsidRDefault="008C3EB4" w:rsidP="00BC2FEE">
            <w:pPr>
              <w:pStyle w:val="Brdtextmedindrag"/>
              <w:rPr>
                <w:lang w:val="de-DE"/>
              </w:rPr>
            </w:pPr>
          </w:p>
        </w:tc>
      </w:tr>
      <w:tr w:rsidR="008E0CEA" w:rsidRPr="0035629B" w14:paraId="7396AD31" w14:textId="77777777" w:rsidTr="00BC2FEE">
        <w:tc>
          <w:tcPr>
            <w:tcW w:w="2500" w:type="pct"/>
            <w:shd w:val="clear" w:color="auto" w:fill="auto"/>
            <w:tcMar>
              <w:right w:w="0" w:type="dxa"/>
            </w:tcMar>
          </w:tcPr>
          <w:p w14:paraId="249A016D" w14:textId="77777777" w:rsidR="008E0CEA" w:rsidRPr="00D963AA" w:rsidRDefault="00E570B0" w:rsidP="00BC2FEE">
            <w:pPr>
              <w:pStyle w:val="Brdtextmedindrag"/>
              <w:rPr>
                <w:lang w:val="de-DE"/>
              </w:rPr>
            </w:pPr>
          </w:p>
        </w:tc>
        <w:tc>
          <w:tcPr>
            <w:tcW w:w="2500" w:type="pct"/>
          </w:tcPr>
          <w:p w14:paraId="43356CAB" w14:textId="77777777" w:rsidR="008E0CEA" w:rsidRPr="003D7914" w:rsidRDefault="00E570B0" w:rsidP="00BC2FEE">
            <w:pPr>
              <w:pStyle w:val="Brdtextmedindrag"/>
              <w:rPr>
                <w:lang w:val="de-DE"/>
              </w:rPr>
            </w:pPr>
          </w:p>
        </w:tc>
      </w:tr>
      <w:tr w:rsidR="008E0CEA" w14:paraId="562B31A0" w14:textId="77777777" w:rsidTr="00BC2FEE">
        <w:tc>
          <w:tcPr>
            <w:tcW w:w="2500" w:type="pct"/>
            <w:shd w:val="clear" w:color="auto" w:fill="auto"/>
            <w:tcMar>
              <w:right w:w="0" w:type="dxa"/>
            </w:tcMar>
          </w:tcPr>
          <w:p w14:paraId="767F1F2B" w14:textId="77777777" w:rsidR="008E0CEA" w:rsidRPr="00DF40F9" w:rsidRDefault="003A5A9E" w:rsidP="00BC2FEE">
            <w:pPr>
              <w:pStyle w:val="Brdtext"/>
            </w:pPr>
            <w:r w:rsidRPr="00DF40F9">
              <w:lastRenderedPageBreak/>
              <w:t>Artikel 12</w:t>
            </w:r>
          </w:p>
        </w:tc>
        <w:tc>
          <w:tcPr>
            <w:tcW w:w="2500" w:type="pct"/>
          </w:tcPr>
          <w:p w14:paraId="05DBA3E5" w14:textId="77777777" w:rsidR="008E0CEA" w:rsidRPr="003D7914" w:rsidRDefault="003A5A9E" w:rsidP="00BC2FEE">
            <w:pPr>
              <w:pStyle w:val="Brdtext"/>
              <w:rPr>
                <w:lang w:val="de-DE"/>
              </w:rPr>
            </w:pPr>
            <w:r w:rsidRPr="003D7914">
              <w:rPr>
                <w:lang w:val="de-DE"/>
              </w:rPr>
              <w:t>Artikel 12</w:t>
            </w:r>
          </w:p>
        </w:tc>
      </w:tr>
      <w:tr w:rsidR="008E0CEA" w14:paraId="43A202C5" w14:textId="77777777" w:rsidTr="00BC2FEE">
        <w:tc>
          <w:tcPr>
            <w:tcW w:w="2500" w:type="pct"/>
            <w:shd w:val="clear" w:color="auto" w:fill="auto"/>
            <w:tcMar>
              <w:right w:w="0" w:type="dxa"/>
            </w:tcMar>
          </w:tcPr>
          <w:p w14:paraId="521BB21F" w14:textId="77777777" w:rsidR="008E0CEA" w:rsidRPr="00DF40F9" w:rsidRDefault="00E570B0" w:rsidP="00BC2FEE">
            <w:pPr>
              <w:pStyle w:val="Brdtext"/>
              <w:rPr>
                <w:i/>
              </w:rPr>
            </w:pPr>
          </w:p>
        </w:tc>
        <w:tc>
          <w:tcPr>
            <w:tcW w:w="2500" w:type="pct"/>
          </w:tcPr>
          <w:p w14:paraId="0B8D37CA" w14:textId="77777777" w:rsidR="008E0CEA" w:rsidRPr="003D7914" w:rsidRDefault="00E570B0" w:rsidP="00BC2FEE">
            <w:pPr>
              <w:pStyle w:val="Brdtext"/>
              <w:rPr>
                <w:i/>
                <w:lang w:val="de-DE"/>
              </w:rPr>
            </w:pPr>
          </w:p>
        </w:tc>
      </w:tr>
      <w:tr w:rsidR="008E0CEA" w14:paraId="0D813740" w14:textId="77777777" w:rsidTr="00BC2FEE">
        <w:tc>
          <w:tcPr>
            <w:tcW w:w="2500" w:type="pct"/>
            <w:shd w:val="clear" w:color="auto" w:fill="auto"/>
            <w:tcMar>
              <w:right w:w="0" w:type="dxa"/>
            </w:tcMar>
          </w:tcPr>
          <w:p w14:paraId="395116DC" w14:textId="77777777" w:rsidR="008E0CEA" w:rsidRPr="00DF40F9" w:rsidRDefault="003A5A9E" w:rsidP="00BC2FEE">
            <w:pPr>
              <w:pStyle w:val="Brdtext"/>
              <w:rPr>
                <w:i/>
              </w:rPr>
            </w:pPr>
            <w:r w:rsidRPr="00DF40F9">
              <w:rPr>
                <w:i/>
              </w:rPr>
              <w:t>Royalty</w:t>
            </w:r>
          </w:p>
        </w:tc>
        <w:tc>
          <w:tcPr>
            <w:tcW w:w="2500" w:type="pct"/>
          </w:tcPr>
          <w:p w14:paraId="76E6C0D9" w14:textId="77777777" w:rsidR="008E0CEA" w:rsidRPr="003D7914" w:rsidRDefault="003A5A9E" w:rsidP="00BC2FEE">
            <w:pPr>
              <w:pStyle w:val="Brdtext"/>
              <w:rPr>
                <w:i/>
                <w:lang w:val="de-DE"/>
              </w:rPr>
            </w:pPr>
            <w:r w:rsidRPr="003D7914">
              <w:rPr>
                <w:i/>
                <w:lang w:val="de-DE"/>
              </w:rPr>
              <w:t>Lizenzgebühren</w:t>
            </w:r>
          </w:p>
        </w:tc>
      </w:tr>
      <w:tr w:rsidR="008E0CEA" w14:paraId="797A615B" w14:textId="77777777" w:rsidTr="00BC2FEE">
        <w:tc>
          <w:tcPr>
            <w:tcW w:w="2500" w:type="pct"/>
            <w:shd w:val="clear" w:color="auto" w:fill="auto"/>
            <w:tcMar>
              <w:right w:w="0" w:type="dxa"/>
            </w:tcMar>
          </w:tcPr>
          <w:p w14:paraId="313153D0" w14:textId="77777777" w:rsidR="008E0CEA" w:rsidRPr="00DF40F9" w:rsidRDefault="00E570B0" w:rsidP="00BC2FEE">
            <w:pPr>
              <w:pStyle w:val="Brdtextmedindrag"/>
            </w:pPr>
          </w:p>
        </w:tc>
        <w:tc>
          <w:tcPr>
            <w:tcW w:w="2500" w:type="pct"/>
          </w:tcPr>
          <w:p w14:paraId="4C6929EE" w14:textId="77777777" w:rsidR="008E0CEA" w:rsidRPr="003D7914" w:rsidRDefault="00E570B0" w:rsidP="00BC2FEE">
            <w:pPr>
              <w:pStyle w:val="Brdtextmedindrag"/>
              <w:rPr>
                <w:lang w:val="de-DE"/>
              </w:rPr>
            </w:pPr>
          </w:p>
        </w:tc>
      </w:tr>
      <w:tr w:rsidR="008E0CEA" w:rsidRPr="0035629B" w14:paraId="60B33C9C" w14:textId="77777777" w:rsidTr="00BC2FEE">
        <w:tc>
          <w:tcPr>
            <w:tcW w:w="2500" w:type="pct"/>
            <w:shd w:val="clear" w:color="auto" w:fill="auto"/>
            <w:tcMar>
              <w:right w:w="0" w:type="dxa"/>
            </w:tcMar>
          </w:tcPr>
          <w:p w14:paraId="66F5CE5A" w14:textId="0015EC54" w:rsidR="008E0CEA" w:rsidRPr="00DF40F9" w:rsidRDefault="003A5A9E" w:rsidP="00BC2FEE">
            <w:pPr>
              <w:pStyle w:val="Brdtextmedindrag"/>
            </w:pPr>
            <w:r w:rsidRPr="00DF40F9">
              <w:t>1.</w:t>
            </w:r>
            <w:r w:rsidR="009F354E">
              <w:t> </w:t>
            </w:r>
            <w:r w:rsidRPr="00DF40F9">
              <w:t>Royalty, som härrör från en avtalsslutande stat och som betalas till person med hemvist i den andra avtalsslutande staten, beskattas en</w:t>
            </w:r>
            <w:r>
              <w:softHyphen/>
            </w:r>
            <w:r w:rsidRPr="00DF40F9">
              <w:t>dast i denna andra stat, om per</w:t>
            </w:r>
            <w:r>
              <w:softHyphen/>
            </w:r>
            <w:r w:rsidRPr="00DF40F9">
              <w:t>sonen i fråga har rätt till royaltyn.</w:t>
            </w:r>
          </w:p>
        </w:tc>
        <w:tc>
          <w:tcPr>
            <w:tcW w:w="2500" w:type="pct"/>
          </w:tcPr>
          <w:p w14:paraId="7EFA3AEB" w14:textId="18858CC6" w:rsidR="008E0CEA" w:rsidRPr="003D7914" w:rsidRDefault="003A5A9E" w:rsidP="00BC2FEE">
            <w:pPr>
              <w:pStyle w:val="Brdtextmedindrag"/>
              <w:rPr>
                <w:lang w:val="de-DE"/>
              </w:rPr>
            </w:pPr>
            <w:r w:rsidRPr="003D7914">
              <w:rPr>
                <w:lang w:val="de-DE"/>
              </w:rPr>
              <w:t>(1)</w:t>
            </w:r>
            <w:r w:rsidR="009F354E">
              <w:rPr>
                <w:lang w:val="de-DE"/>
              </w:rPr>
              <w:t> </w:t>
            </w:r>
            <w:r w:rsidRPr="003D7914">
              <w:rPr>
                <w:lang w:val="de-DE"/>
              </w:rPr>
              <w:t>Lizenzgebühren, die aus einem Vertragsstaat stammen und an eine im anderen Vertragsstaat ansässige Person gezahlt werden, können, wenn diese Person der Nutzungsberechtigte ist, nur im anderen Staat besteuert werden.</w:t>
            </w:r>
          </w:p>
        </w:tc>
      </w:tr>
      <w:tr w:rsidR="008E0CEA" w:rsidRPr="0035629B" w14:paraId="754C242C" w14:textId="77777777" w:rsidTr="00BC2FEE">
        <w:tc>
          <w:tcPr>
            <w:tcW w:w="2500" w:type="pct"/>
            <w:shd w:val="clear" w:color="auto" w:fill="auto"/>
            <w:tcMar>
              <w:right w:w="0" w:type="dxa"/>
            </w:tcMar>
          </w:tcPr>
          <w:p w14:paraId="57291499" w14:textId="14D8E4CC" w:rsidR="008E0CEA" w:rsidRPr="00DF40F9" w:rsidRDefault="003A5A9E" w:rsidP="00BC2FEE">
            <w:pPr>
              <w:pStyle w:val="Brdtextmedindrag"/>
            </w:pPr>
            <w:r w:rsidRPr="00DF40F9">
              <w:t>2.</w:t>
            </w:r>
            <w:r w:rsidR="002D10A4">
              <w:t> </w:t>
            </w:r>
            <w:r w:rsidRPr="00DF40F9">
              <w:t>Med uttrycket ”royalty” för</w:t>
            </w:r>
            <w:r>
              <w:softHyphen/>
            </w:r>
            <w:r w:rsidRPr="00DF40F9">
              <w:t>stås i denna artikel varje slags betalning som mottas såsom er</w:t>
            </w:r>
            <w:r w:rsidR="00831DF3">
              <w:softHyphen/>
            </w:r>
            <w:r w:rsidRPr="00DF40F9">
              <w:t>sättning för nyttjandet av eller för rätten att nyttja upphovsrätt till litterärt, konstnärligt eller veten</w:t>
            </w:r>
            <w:r>
              <w:softHyphen/>
            </w:r>
            <w:r w:rsidRPr="00DF40F9">
              <w:t>skapligt verk, häri</w:t>
            </w:r>
            <w:r>
              <w:t xml:space="preserve"> </w:t>
            </w:r>
            <w:r w:rsidRPr="00DF40F9">
              <w:t>inbegripet bio</w:t>
            </w:r>
            <w:r>
              <w:softHyphen/>
            </w:r>
            <w:r w:rsidRPr="00DF40F9">
              <w:t>graffilm eller bandupptagning för television eller radio, patent, varu</w:t>
            </w:r>
            <w:r w:rsidR="00E67630">
              <w:softHyphen/>
            </w:r>
            <w:r w:rsidRPr="00DF40F9">
              <w:t>märke, mönster eller modell, rit</w:t>
            </w:r>
            <w:r w:rsidR="00E67630">
              <w:softHyphen/>
            </w:r>
            <w:r w:rsidRPr="00DF40F9">
              <w:t>ning, hemligt recept eller hemlig tillverkningsmetod samt för upp</w:t>
            </w:r>
            <w:r>
              <w:softHyphen/>
            </w:r>
            <w:r w:rsidRPr="00DF40F9">
              <w:t>lysning om erfarenhetsrön av indu</w:t>
            </w:r>
            <w:r>
              <w:softHyphen/>
            </w:r>
            <w:r w:rsidRPr="00DF40F9">
              <w:t>striell, kommersiell eller veten</w:t>
            </w:r>
            <w:r>
              <w:softHyphen/>
            </w:r>
            <w:r w:rsidRPr="00DF40F9">
              <w:t>skaplig natur.</w:t>
            </w:r>
          </w:p>
        </w:tc>
        <w:tc>
          <w:tcPr>
            <w:tcW w:w="2500" w:type="pct"/>
          </w:tcPr>
          <w:p w14:paraId="5E0808F2" w14:textId="2E3348B6" w:rsidR="008E0CEA" w:rsidRPr="003D7914" w:rsidRDefault="003A5A9E" w:rsidP="00BC2FEE">
            <w:pPr>
              <w:pStyle w:val="Brdtextmedindrag"/>
              <w:rPr>
                <w:lang w:val="de-DE"/>
              </w:rPr>
            </w:pPr>
            <w:r w:rsidRPr="003D7914">
              <w:rPr>
                <w:lang w:val="de-DE"/>
              </w:rPr>
              <w:t>(2)</w:t>
            </w:r>
            <w:r w:rsidR="002D10A4">
              <w:rPr>
                <w:lang w:val="de-DE"/>
              </w:rPr>
              <w:t> </w:t>
            </w:r>
            <w:r w:rsidRPr="003D7914">
              <w:rPr>
                <w:lang w:val="de-DE"/>
              </w:rPr>
              <w:t>Der in diesem Artikel verwendete Ausdruck „Lizenzge</w:t>
            </w:r>
            <w:r>
              <w:rPr>
                <w:lang w:val="de-DE"/>
              </w:rPr>
              <w:softHyphen/>
              <w:t>b</w:t>
            </w:r>
            <w:r w:rsidRPr="003D7914">
              <w:rPr>
                <w:lang w:val="de-DE"/>
              </w:rPr>
              <w:t>ühren” bedeutet Vergütungen jeder Art, die für die Benutzung oder für das Recht auf Benutzung von Urheberrechten an literari</w:t>
            </w:r>
            <w:r>
              <w:rPr>
                <w:lang w:val="de-DE"/>
              </w:rPr>
              <w:softHyphen/>
            </w:r>
            <w:r w:rsidRPr="003D7914">
              <w:rPr>
                <w:lang w:val="de-DE"/>
              </w:rPr>
              <w:t>schen, künstlerischen oder wis</w:t>
            </w:r>
            <w:r>
              <w:rPr>
                <w:lang w:val="de-DE"/>
              </w:rPr>
              <w:softHyphen/>
            </w:r>
            <w:r w:rsidRPr="003D7914">
              <w:rPr>
                <w:lang w:val="de-DE"/>
              </w:rPr>
              <w:t>senschaftlichen Werken, ein</w:t>
            </w:r>
            <w:r w:rsidR="00E67630">
              <w:rPr>
                <w:lang w:val="de-DE"/>
              </w:rPr>
              <w:softHyphen/>
            </w:r>
            <w:r w:rsidRPr="003D7914">
              <w:rPr>
                <w:lang w:val="de-DE"/>
              </w:rPr>
              <w:t>schließlich kinematographischer Filme oder Bandaufnahmen für Fernsehen oder Rundfunk, von Patenten, Warenzeichen, Mustern oder Modellen, Plänen, geheimen Formeln oder Verfahren oder für die Mitteilung gewerblicher, kaufmännischer oder wissen</w:t>
            </w:r>
            <w:r w:rsidR="00E67630">
              <w:rPr>
                <w:lang w:val="de-DE"/>
              </w:rPr>
              <w:softHyphen/>
            </w:r>
            <w:r w:rsidRPr="003D7914">
              <w:rPr>
                <w:lang w:val="de-DE"/>
              </w:rPr>
              <w:t>schaftlicher Erfahrungen gezahlt werden.</w:t>
            </w:r>
          </w:p>
        </w:tc>
      </w:tr>
      <w:tr w:rsidR="008E0CEA" w:rsidRPr="002D10A4" w14:paraId="0A4252B2" w14:textId="77777777" w:rsidTr="00BC2FEE">
        <w:tc>
          <w:tcPr>
            <w:tcW w:w="2500" w:type="pct"/>
            <w:shd w:val="clear" w:color="auto" w:fill="auto"/>
            <w:tcMar>
              <w:right w:w="0" w:type="dxa"/>
            </w:tcMar>
          </w:tcPr>
          <w:p w14:paraId="05149A48" w14:textId="28547334" w:rsidR="008E0CEA" w:rsidRPr="00DF40F9" w:rsidRDefault="003A5A9E" w:rsidP="00BC2FEE">
            <w:pPr>
              <w:pStyle w:val="Brdtextmedindrag"/>
            </w:pPr>
            <w:r w:rsidRPr="00DF40F9">
              <w:t>3.</w:t>
            </w:r>
            <w:r w:rsidR="002D10A4">
              <w:t> </w:t>
            </w:r>
            <w:r w:rsidRPr="00DF40F9">
              <w:t>Bestämmelserna i punkt 1 tillämpas inte, om den som har rätt till royaltyn har hemvist i en avtalsslutande stat och bedriver rörelse i den andra avtalsslutande staten, från vilken royaltyn härrör, från där beläget fast driftställe eller utövar självständig yrkesverksam</w:t>
            </w:r>
            <w:r>
              <w:softHyphen/>
            </w:r>
            <w:r w:rsidRPr="00DF40F9">
              <w:t>het i denna andra stat från där belägen stadigvarande anordning, samt den rättighet eller egendom i fråga om vilken royaltyn betalas äger verkligt samband med det fasta driftstället eller den stadigvar</w:t>
            </w:r>
            <w:r>
              <w:softHyphen/>
            </w:r>
            <w:r w:rsidRPr="00DF40F9">
              <w:t>ande anordningen. I sådant fall tillämpas bestämmelserna i artikel 7 respektive artikel 14.</w:t>
            </w:r>
          </w:p>
        </w:tc>
        <w:tc>
          <w:tcPr>
            <w:tcW w:w="2500" w:type="pct"/>
          </w:tcPr>
          <w:p w14:paraId="026F7E06" w14:textId="3AEA8E8C" w:rsidR="008E0CEA" w:rsidRPr="003D7914" w:rsidRDefault="003A5A9E" w:rsidP="00BC2FEE">
            <w:pPr>
              <w:pStyle w:val="Brdtextmedindrag"/>
              <w:rPr>
                <w:lang w:val="de-DE"/>
              </w:rPr>
            </w:pPr>
            <w:r w:rsidRPr="003D7914">
              <w:rPr>
                <w:lang w:val="de-DE"/>
              </w:rPr>
              <w:t>(3)</w:t>
            </w:r>
            <w:r w:rsidR="002D10A4">
              <w:rPr>
                <w:lang w:val="de-DE"/>
              </w:rPr>
              <w:t> </w:t>
            </w:r>
            <w:r w:rsidRPr="003D7914">
              <w:rPr>
                <w:lang w:val="de-DE"/>
              </w:rPr>
              <w:t>Absatz 1 ist nicht anzu</w:t>
            </w:r>
            <w:r>
              <w:rPr>
                <w:lang w:val="de-DE"/>
              </w:rPr>
              <w:softHyphen/>
            </w:r>
            <w:r w:rsidRPr="003D7914">
              <w:rPr>
                <w:lang w:val="de-DE"/>
              </w:rPr>
              <w:t>wenden, wenn der in einem Vertragsstaat ansässige Nut</w:t>
            </w:r>
            <w:r>
              <w:rPr>
                <w:lang w:val="de-DE"/>
              </w:rPr>
              <w:softHyphen/>
            </w:r>
            <w:r w:rsidRPr="003D7914">
              <w:rPr>
                <w:lang w:val="de-DE"/>
              </w:rPr>
              <w:t>zungsberechtigte im anderen Ver</w:t>
            </w:r>
            <w:r>
              <w:rPr>
                <w:lang w:val="de-DE"/>
              </w:rPr>
              <w:softHyphen/>
            </w:r>
            <w:r w:rsidRPr="003D7914">
              <w:rPr>
                <w:lang w:val="de-DE"/>
              </w:rPr>
              <w:t>tragsstaat, aus dem die Lizenzge</w:t>
            </w:r>
            <w:r>
              <w:rPr>
                <w:lang w:val="de-DE"/>
              </w:rPr>
              <w:softHyphen/>
            </w:r>
            <w:r w:rsidRPr="003D7914">
              <w:rPr>
                <w:lang w:val="de-DE"/>
              </w:rPr>
              <w:t>bühren stammen, eine gewerb</w:t>
            </w:r>
            <w:r>
              <w:rPr>
                <w:lang w:val="de-DE"/>
              </w:rPr>
              <w:softHyphen/>
            </w:r>
            <w:r w:rsidRPr="003D7914">
              <w:rPr>
                <w:lang w:val="de-DE"/>
              </w:rPr>
              <w:t>liche Tätigkeit durch eine dort gelegene Betriebsstätte oder eine selbständige Arbeit durch eine dort gelegene feste Einrichtung ausübt und die Rechte oder Vermögenswerte, für die die Li</w:t>
            </w:r>
            <w:r>
              <w:rPr>
                <w:lang w:val="de-DE"/>
              </w:rPr>
              <w:softHyphen/>
            </w:r>
            <w:r w:rsidRPr="003D7914">
              <w:rPr>
                <w:lang w:val="de-DE"/>
              </w:rPr>
              <w:t>zenzgebühren gezahlt werden, tatsächlich zu dieser Betriebs</w:t>
            </w:r>
            <w:r>
              <w:rPr>
                <w:lang w:val="de-DE"/>
              </w:rPr>
              <w:softHyphen/>
            </w:r>
            <w:r w:rsidRPr="003D7914">
              <w:rPr>
                <w:lang w:val="de-DE"/>
              </w:rPr>
              <w:t>stätte oder festen Einrichtung gehören. In diesem Fall ist Artikel 7 beziehungsweise Artikel 14 an</w:t>
            </w:r>
            <w:r>
              <w:rPr>
                <w:lang w:val="de-DE"/>
              </w:rPr>
              <w:softHyphen/>
            </w:r>
            <w:r w:rsidRPr="003D7914">
              <w:rPr>
                <w:lang w:val="de-DE"/>
              </w:rPr>
              <w:t>zuwenden.</w:t>
            </w:r>
          </w:p>
        </w:tc>
      </w:tr>
      <w:tr w:rsidR="008E0CEA" w:rsidRPr="0035629B" w14:paraId="648C4320" w14:textId="77777777" w:rsidTr="00BC2FEE">
        <w:tc>
          <w:tcPr>
            <w:tcW w:w="2500" w:type="pct"/>
            <w:shd w:val="clear" w:color="auto" w:fill="auto"/>
            <w:tcMar>
              <w:right w:w="0" w:type="dxa"/>
            </w:tcMar>
          </w:tcPr>
          <w:p w14:paraId="2D6B3815" w14:textId="6D3A1284" w:rsidR="008E0CEA" w:rsidRPr="00DF40F9" w:rsidRDefault="003A5A9E" w:rsidP="00BC2FEE">
            <w:pPr>
              <w:pStyle w:val="Brdtextmedindrag"/>
            </w:pPr>
            <w:r w:rsidRPr="00DF40F9">
              <w:t>4.</w:t>
            </w:r>
            <w:r w:rsidR="002D10A4">
              <w:t> </w:t>
            </w:r>
            <w:r w:rsidRPr="00DF40F9">
              <w:t xml:space="preserve">Då på grund av särskilda förbindelser mellan utbetalaren och den som har rätt till royaltyn eller mellan dem båda och annan person </w:t>
            </w:r>
            <w:r w:rsidRPr="00DF40F9">
              <w:lastRenderedPageBreak/>
              <w:t>royaltybeloppet, med hänsyn till det nyttjande, den rätt eller den upplysning för vilken royaltyn betalas, överstiger det belopp som skulle ha avtalats mellan utbetala</w:t>
            </w:r>
            <w:r>
              <w:softHyphen/>
            </w:r>
            <w:r w:rsidRPr="00DF40F9">
              <w:t>ren och den som har rätt till royal</w:t>
            </w:r>
            <w:r>
              <w:softHyphen/>
            </w:r>
            <w:r w:rsidRPr="00DF40F9">
              <w:t>tyn om sådana förbindelser inte förelegat, tillämpas bestämmel</w:t>
            </w:r>
            <w:r>
              <w:softHyphen/>
            </w:r>
            <w:r w:rsidRPr="00DF40F9">
              <w:t>serna i denna artikel endast på sistnämnda belopp. I sådant fall be</w:t>
            </w:r>
            <w:r>
              <w:softHyphen/>
            </w:r>
            <w:r w:rsidRPr="00DF40F9">
              <w:t>skattas överskjutande belopp enligt lagstiftningen i vardera avtalsslut</w:t>
            </w:r>
            <w:r>
              <w:softHyphen/>
            </w:r>
            <w:r w:rsidRPr="00DF40F9">
              <w:t>ande staten med iakttagande av övriga bestämmelser i detta avtal.</w:t>
            </w:r>
          </w:p>
        </w:tc>
        <w:tc>
          <w:tcPr>
            <w:tcW w:w="2500" w:type="pct"/>
          </w:tcPr>
          <w:p w14:paraId="055337B1" w14:textId="7634E50A" w:rsidR="008E0CEA" w:rsidRPr="003D7914" w:rsidRDefault="003A5A9E" w:rsidP="00BC2FEE">
            <w:pPr>
              <w:pStyle w:val="Brdtextmedindrag"/>
              <w:rPr>
                <w:lang w:val="de-DE"/>
              </w:rPr>
            </w:pPr>
            <w:r w:rsidRPr="003D7914">
              <w:rPr>
                <w:lang w:val="de-DE"/>
              </w:rPr>
              <w:lastRenderedPageBreak/>
              <w:t>(4)</w:t>
            </w:r>
            <w:r w:rsidR="002D10A4">
              <w:rPr>
                <w:lang w:val="de-DE"/>
              </w:rPr>
              <w:t> </w:t>
            </w:r>
            <w:r w:rsidRPr="003D7914">
              <w:rPr>
                <w:lang w:val="de-DE"/>
              </w:rPr>
              <w:t>Bestehen zwischen dem Schuldner und dem Nutzungs</w:t>
            </w:r>
            <w:r>
              <w:rPr>
                <w:lang w:val="de-DE"/>
              </w:rPr>
              <w:softHyphen/>
            </w:r>
            <w:r w:rsidRPr="003D7914">
              <w:rPr>
                <w:lang w:val="de-DE"/>
              </w:rPr>
              <w:t xml:space="preserve">berechtigten oder zwischen jedem von ihnen und einem Dritten </w:t>
            </w:r>
            <w:r w:rsidRPr="003D7914">
              <w:rPr>
                <w:lang w:val="de-DE"/>
              </w:rPr>
              <w:lastRenderedPageBreak/>
              <w:t>besondere Beziehungen und über</w:t>
            </w:r>
            <w:r>
              <w:rPr>
                <w:lang w:val="de-DE"/>
              </w:rPr>
              <w:softHyphen/>
            </w:r>
            <w:r w:rsidRPr="003D7914">
              <w:rPr>
                <w:lang w:val="de-DE"/>
              </w:rPr>
              <w:t>steigen deshalb die Lizenzge</w:t>
            </w:r>
            <w:r>
              <w:rPr>
                <w:lang w:val="de-DE"/>
              </w:rPr>
              <w:softHyphen/>
            </w:r>
            <w:r w:rsidRPr="003D7914">
              <w:rPr>
                <w:lang w:val="de-DE"/>
              </w:rPr>
              <w:t>bühren, gemessen an der zugrun</w:t>
            </w:r>
            <w:r>
              <w:rPr>
                <w:lang w:val="de-DE"/>
              </w:rPr>
              <w:softHyphen/>
            </w:r>
            <w:r w:rsidRPr="003D7914">
              <w:rPr>
                <w:lang w:val="de-DE"/>
              </w:rPr>
              <w:t>deliegenden Leistung, den Be</w:t>
            </w:r>
            <w:r>
              <w:rPr>
                <w:lang w:val="de-DE"/>
              </w:rPr>
              <w:softHyphen/>
            </w:r>
            <w:r w:rsidRPr="003D7914">
              <w:rPr>
                <w:lang w:val="de-DE"/>
              </w:rPr>
              <w:t>trag, den Schuldner und Nut</w:t>
            </w:r>
            <w:r>
              <w:rPr>
                <w:lang w:val="de-DE"/>
              </w:rPr>
              <w:softHyphen/>
            </w:r>
            <w:r w:rsidRPr="003D7914">
              <w:rPr>
                <w:lang w:val="de-DE"/>
              </w:rPr>
              <w:t>zungsberechtigter ohne diese Beziehungen vereinbart hätten, so wird dieser Artikel nur auf den letzteren Betrag angewendet. In diesem Fall kann der über</w:t>
            </w:r>
            <w:r>
              <w:rPr>
                <w:lang w:val="de-DE"/>
              </w:rPr>
              <w:softHyphen/>
            </w:r>
            <w:r w:rsidRPr="003D7914">
              <w:rPr>
                <w:lang w:val="de-DE"/>
              </w:rPr>
              <w:t>steigende Betrag nach dem Recht eines jeden Vertragsstaats und unter Berücksichtigung der ande</w:t>
            </w:r>
            <w:r>
              <w:rPr>
                <w:lang w:val="de-DE"/>
              </w:rPr>
              <w:softHyphen/>
            </w:r>
            <w:r w:rsidRPr="003D7914">
              <w:rPr>
                <w:lang w:val="de-DE"/>
              </w:rPr>
              <w:t>ren Bestimmungen dieses Ab</w:t>
            </w:r>
            <w:r>
              <w:rPr>
                <w:lang w:val="de-DE"/>
              </w:rPr>
              <w:softHyphen/>
            </w:r>
            <w:r w:rsidRPr="003D7914">
              <w:rPr>
                <w:lang w:val="de-DE"/>
              </w:rPr>
              <w:t>kom</w:t>
            </w:r>
            <w:r>
              <w:rPr>
                <w:lang w:val="de-DE"/>
              </w:rPr>
              <w:softHyphen/>
            </w:r>
            <w:r w:rsidRPr="003D7914">
              <w:rPr>
                <w:lang w:val="de-DE"/>
              </w:rPr>
              <w:t>mens besteuert werden.</w:t>
            </w:r>
          </w:p>
        </w:tc>
      </w:tr>
      <w:tr w:rsidR="008E0CEA" w:rsidRPr="0035629B" w14:paraId="61BF4A61" w14:textId="77777777" w:rsidTr="00BC2FEE">
        <w:tc>
          <w:tcPr>
            <w:tcW w:w="2500" w:type="pct"/>
            <w:shd w:val="clear" w:color="auto" w:fill="auto"/>
            <w:tcMar>
              <w:right w:w="0" w:type="dxa"/>
            </w:tcMar>
          </w:tcPr>
          <w:p w14:paraId="73F7FF32" w14:textId="77777777" w:rsidR="008E0CEA" w:rsidRPr="00D963AA" w:rsidRDefault="00E570B0" w:rsidP="00BC2FEE">
            <w:pPr>
              <w:pStyle w:val="Brdtextmedindrag"/>
              <w:rPr>
                <w:lang w:val="de-DE"/>
              </w:rPr>
            </w:pPr>
          </w:p>
        </w:tc>
        <w:tc>
          <w:tcPr>
            <w:tcW w:w="2500" w:type="pct"/>
          </w:tcPr>
          <w:p w14:paraId="0C061E26" w14:textId="77777777" w:rsidR="008E0CEA" w:rsidRPr="003D7914" w:rsidRDefault="00E570B0" w:rsidP="00BC2FEE">
            <w:pPr>
              <w:pStyle w:val="Brdtextmedindrag"/>
              <w:rPr>
                <w:lang w:val="de-DE"/>
              </w:rPr>
            </w:pPr>
          </w:p>
        </w:tc>
      </w:tr>
      <w:tr w:rsidR="008E0CEA" w14:paraId="767E3193" w14:textId="77777777" w:rsidTr="00BC2FEE">
        <w:tc>
          <w:tcPr>
            <w:tcW w:w="2500" w:type="pct"/>
            <w:shd w:val="clear" w:color="auto" w:fill="auto"/>
            <w:tcMar>
              <w:right w:w="0" w:type="dxa"/>
            </w:tcMar>
          </w:tcPr>
          <w:p w14:paraId="02955C62" w14:textId="77777777" w:rsidR="008E0CEA" w:rsidRPr="00DF40F9" w:rsidRDefault="003A5A9E" w:rsidP="00BC2FEE">
            <w:pPr>
              <w:pStyle w:val="Brdtext"/>
            </w:pPr>
            <w:r w:rsidRPr="00DF40F9">
              <w:t>Artikel 13</w:t>
            </w:r>
          </w:p>
        </w:tc>
        <w:tc>
          <w:tcPr>
            <w:tcW w:w="2500" w:type="pct"/>
          </w:tcPr>
          <w:p w14:paraId="3705D9B8" w14:textId="77777777" w:rsidR="008E0CEA" w:rsidRPr="003D7914" w:rsidRDefault="003A5A9E" w:rsidP="00BC2FEE">
            <w:pPr>
              <w:pStyle w:val="Brdtext"/>
              <w:rPr>
                <w:lang w:val="de-DE"/>
              </w:rPr>
            </w:pPr>
            <w:r w:rsidRPr="003D7914">
              <w:rPr>
                <w:lang w:val="de-DE"/>
              </w:rPr>
              <w:t>Artikel 13</w:t>
            </w:r>
          </w:p>
        </w:tc>
      </w:tr>
      <w:tr w:rsidR="008E0CEA" w14:paraId="1A919C9A" w14:textId="77777777" w:rsidTr="00BC2FEE">
        <w:tc>
          <w:tcPr>
            <w:tcW w:w="2500" w:type="pct"/>
            <w:shd w:val="clear" w:color="auto" w:fill="auto"/>
            <w:tcMar>
              <w:right w:w="0" w:type="dxa"/>
            </w:tcMar>
          </w:tcPr>
          <w:p w14:paraId="6240BB0D" w14:textId="77777777" w:rsidR="008E0CEA" w:rsidRPr="00DF40F9" w:rsidRDefault="00E570B0" w:rsidP="00BC2FEE">
            <w:pPr>
              <w:pStyle w:val="Brdtext"/>
              <w:rPr>
                <w:i/>
              </w:rPr>
            </w:pPr>
          </w:p>
        </w:tc>
        <w:tc>
          <w:tcPr>
            <w:tcW w:w="2500" w:type="pct"/>
          </w:tcPr>
          <w:p w14:paraId="6854DC3A" w14:textId="77777777" w:rsidR="008E0CEA" w:rsidRPr="003D7914" w:rsidRDefault="00E570B0" w:rsidP="00BC2FEE">
            <w:pPr>
              <w:pStyle w:val="Brdtext"/>
              <w:rPr>
                <w:i/>
                <w:lang w:val="de-DE"/>
              </w:rPr>
            </w:pPr>
          </w:p>
        </w:tc>
      </w:tr>
      <w:tr w:rsidR="008E0CEA" w:rsidRPr="0035629B" w14:paraId="68E72C24" w14:textId="77777777" w:rsidTr="00BC2FEE">
        <w:tc>
          <w:tcPr>
            <w:tcW w:w="2500" w:type="pct"/>
            <w:shd w:val="clear" w:color="auto" w:fill="auto"/>
            <w:tcMar>
              <w:right w:w="0" w:type="dxa"/>
            </w:tcMar>
          </w:tcPr>
          <w:p w14:paraId="5F317944" w14:textId="77777777" w:rsidR="008E0CEA" w:rsidRPr="00DF40F9" w:rsidRDefault="003A5A9E" w:rsidP="00BC2FEE">
            <w:pPr>
              <w:pStyle w:val="Brdtext"/>
              <w:rPr>
                <w:i/>
              </w:rPr>
            </w:pPr>
            <w:r w:rsidRPr="00DF40F9">
              <w:rPr>
                <w:i/>
              </w:rPr>
              <w:t>Realisationsvinst</w:t>
            </w:r>
          </w:p>
        </w:tc>
        <w:tc>
          <w:tcPr>
            <w:tcW w:w="2500" w:type="pct"/>
          </w:tcPr>
          <w:p w14:paraId="0805FDD3" w14:textId="77777777" w:rsidR="008E0CEA" w:rsidRPr="003D7914" w:rsidRDefault="003A5A9E" w:rsidP="00BC2FEE">
            <w:pPr>
              <w:pStyle w:val="Brdtext"/>
              <w:rPr>
                <w:i/>
                <w:lang w:val="de-DE"/>
              </w:rPr>
            </w:pPr>
            <w:r w:rsidRPr="003D7914">
              <w:rPr>
                <w:i/>
                <w:lang w:val="de-DE"/>
              </w:rPr>
              <w:t>Gewinne aus der Veräußerung von Vermögen</w:t>
            </w:r>
          </w:p>
        </w:tc>
      </w:tr>
      <w:tr w:rsidR="008E0CEA" w:rsidRPr="0035629B" w14:paraId="3D7782B1" w14:textId="77777777" w:rsidTr="00BC2FEE">
        <w:tc>
          <w:tcPr>
            <w:tcW w:w="2500" w:type="pct"/>
            <w:shd w:val="clear" w:color="auto" w:fill="auto"/>
            <w:tcMar>
              <w:right w:w="0" w:type="dxa"/>
            </w:tcMar>
          </w:tcPr>
          <w:p w14:paraId="07954C87" w14:textId="77777777" w:rsidR="008E0CEA" w:rsidRPr="00D963AA" w:rsidRDefault="00E570B0" w:rsidP="00BC2FEE">
            <w:pPr>
              <w:pStyle w:val="Brdtextmedindrag"/>
              <w:rPr>
                <w:lang w:val="de-DE"/>
              </w:rPr>
            </w:pPr>
          </w:p>
        </w:tc>
        <w:tc>
          <w:tcPr>
            <w:tcW w:w="2500" w:type="pct"/>
          </w:tcPr>
          <w:p w14:paraId="05A59CA8" w14:textId="77777777" w:rsidR="008E0CEA" w:rsidRPr="003D7914" w:rsidRDefault="00E570B0" w:rsidP="00BC2FEE">
            <w:pPr>
              <w:pStyle w:val="Brdtextmedindrag"/>
              <w:rPr>
                <w:lang w:val="de-DE"/>
              </w:rPr>
            </w:pPr>
          </w:p>
        </w:tc>
      </w:tr>
      <w:tr w:rsidR="008E0CEA" w:rsidRPr="0035629B" w14:paraId="26617F94" w14:textId="77777777" w:rsidTr="00BC2FEE">
        <w:tc>
          <w:tcPr>
            <w:tcW w:w="2500" w:type="pct"/>
            <w:shd w:val="clear" w:color="auto" w:fill="auto"/>
            <w:tcMar>
              <w:right w:w="0" w:type="dxa"/>
            </w:tcMar>
          </w:tcPr>
          <w:p w14:paraId="2CDD99D7" w14:textId="46EAD6FD" w:rsidR="008E0CEA" w:rsidRPr="00DF40F9" w:rsidRDefault="003A5A9E" w:rsidP="00BC2FEE">
            <w:pPr>
              <w:pStyle w:val="Brdtextmedindrag"/>
            </w:pPr>
            <w:r w:rsidRPr="00DF40F9">
              <w:t>1.</w:t>
            </w:r>
            <w:r w:rsidR="002D10A4">
              <w:t> </w:t>
            </w:r>
            <w:r w:rsidRPr="00DF40F9">
              <w:t>Vinst, som person med hem</w:t>
            </w:r>
            <w:r>
              <w:softHyphen/>
            </w:r>
            <w:r w:rsidRPr="00DF40F9">
              <w:t>vist i en avtalsslutande stat för</w:t>
            </w:r>
            <w:r>
              <w:softHyphen/>
            </w:r>
            <w:r w:rsidRPr="00DF40F9">
              <w:t>värvar på grund av överlåtelse av fast egendom som är belägen i den andra avtalsslutande staten, får beskattas i denna andra stat. Detta gäller också beträffande överlåtelse av andel i bolag vars huvudsakliga ändamål är att direkt eller indirekt inneha eller förvalta sådan egen</w:t>
            </w:r>
            <w:r>
              <w:softHyphen/>
            </w:r>
            <w:r w:rsidRPr="00DF40F9">
              <w:t>dom i det fall överlåtaren vid någon tidpunkt under de fem år som närmast föregått försäljningen innehaft minst 10 procent i bolaget. Fast egendom, som används i eget jord- eller skogsbruk eller i närings</w:t>
            </w:r>
            <w:r>
              <w:softHyphen/>
            </w:r>
            <w:r w:rsidRPr="00DF40F9">
              <w:t>verksamhet, beaktas därvid inte.</w:t>
            </w:r>
          </w:p>
        </w:tc>
        <w:tc>
          <w:tcPr>
            <w:tcW w:w="2500" w:type="pct"/>
          </w:tcPr>
          <w:p w14:paraId="4C63A944" w14:textId="0C7CBE09" w:rsidR="008E0CEA" w:rsidRPr="003D7914" w:rsidRDefault="003A5A9E" w:rsidP="00BC2FEE">
            <w:pPr>
              <w:pStyle w:val="Brdtextmedindrag"/>
              <w:rPr>
                <w:lang w:val="de-DE"/>
              </w:rPr>
            </w:pPr>
            <w:r w:rsidRPr="003D7914">
              <w:rPr>
                <w:lang w:val="de-DE"/>
              </w:rPr>
              <w:t>(1)</w:t>
            </w:r>
            <w:r w:rsidR="002D10A4">
              <w:rPr>
                <w:lang w:val="de-DE"/>
              </w:rPr>
              <w:t> </w:t>
            </w:r>
            <w:r w:rsidRPr="003D7914">
              <w:rPr>
                <w:lang w:val="de-DE"/>
              </w:rPr>
              <w:t>Gewinne, die eine in einem Vertragsstaat ansässige Person aus der Veräußerung unbeweg</w:t>
            </w:r>
            <w:r>
              <w:rPr>
                <w:lang w:val="de-DE"/>
              </w:rPr>
              <w:softHyphen/>
            </w:r>
            <w:r w:rsidRPr="003D7914">
              <w:rPr>
                <w:lang w:val="de-DE"/>
              </w:rPr>
              <w:t>lichen Vermögens bezieht, das im anderen Vertragsstaat liegt, kön</w:t>
            </w:r>
            <w:r>
              <w:rPr>
                <w:lang w:val="de-DE"/>
              </w:rPr>
              <w:softHyphen/>
            </w:r>
            <w:r w:rsidRPr="003D7914">
              <w:rPr>
                <w:lang w:val="de-DE"/>
              </w:rPr>
              <w:t>nen im anderen Staat besteuert werden. Dies gilt auch bei der Veräußerung einer Beteiligung an einer Gesellschaft, deren Haupt</w:t>
            </w:r>
            <w:r>
              <w:rPr>
                <w:lang w:val="de-DE"/>
              </w:rPr>
              <w:softHyphen/>
            </w:r>
            <w:r w:rsidRPr="003D7914">
              <w:rPr>
                <w:lang w:val="de-DE"/>
              </w:rPr>
              <w:t>zweck im direkten oder indirekten Halten oder Verwalten derartigen unbeweglichen Vermögens be</w:t>
            </w:r>
            <w:r>
              <w:rPr>
                <w:lang w:val="de-DE"/>
              </w:rPr>
              <w:softHyphen/>
            </w:r>
            <w:r w:rsidRPr="003D7914">
              <w:rPr>
                <w:lang w:val="de-DE"/>
              </w:rPr>
              <w:t>steht, wenn der Veräußerer an der Gesellschaft zu irgendeinem Zeit</w:t>
            </w:r>
            <w:r>
              <w:rPr>
                <w:lang w:val="de-DE"/>
              </w:rPr>
              <w:softHyphen/>
            </w:r>
            <w:r w:rsidRPr="003D7914">
              <w:rPr>
                <w:lang w:val="de-DE"/>
              </w:rPr>
              <w:t>punkt in den fünf der Veräuße</w:t>
            </w:r>
            <w:r>
              <w:rPr>
                <w:lang w:val="de-DE"/>
              </w:rPr>
              <w:softHyphen/>
            </w:r>
            <w:r w:rsidRPr="003D7914">
              <w:rPr>
                <w:lang w:val="de-DE"/>
              </w:rPr>
              <w:t>rung vorausgehenden Jahren zu mindestens 10 vom Hundert an der Gesellschaft beteiligt war. Unbewegliches Vermögen, das einem eigenen land- und forst</w:t>
            </w:r>
            <w:r>
              <w:rPr>
                <w:lang w:val="de-DE"/>
              </w:rPr>
              <w:softHyphen/>
            </w:r>
            <w:r w:rsidRPr="003D7914">
              <w:rPr>
                <w:lang w:val="de-DE"/>
              </w:rPr>
              <w:t>wirtschaftlichen oder gewerbli</w:t>
            </w:r>
            <w:r>
              <w:rPr>
                <w:lang w:val="de-DE"/>
              </w:rPr>
              <w:softHyphen/>
            </w:r>
            <w:r w:rsidRPr="003D7914">
              <w:rPr>
                <w:lang w:val="de-DE"/>
              </w:rPr>
              <w:t>chen Betrieb dient, bleibt hierbei außer Betracht.</w:t>
            </w:r>
          </w:p>
        </w:tc>
      </w:tr>
      <w:tr w:rsidR="008E0CEA" w:rsidRPr="0035629B" w14:paraId="6A950CB4" w14:textId="77777777" w:rsidTr="00BC2FEE">
        <w:tc>
          <w:tcPr>
            <w:tcW w:w="2500" w:type="pct"/>
            <w:shd w:val="clear" w:color="auto" w:fill="auto"/>
            <w:tcMar>
              <w:right w:w="0" w:type="dxa"/>
            </w:tcMar>
          </w:tcPr>
          <w:p w14:paraId="05681D7F" w14:textId="132A3500" w:rsidR="008E0CEA" w:rsidRPr="00DF40F9" w:rsidRDefault="003A5A9E" w:rsidP="00BC2FEE">
            <w:pPr>
              <w:pStyle w:val="Brdtextmedindrag"/>
            </w:pPr>
            <w:r w:rsidRPr="00DF40F9">
              <w:t>2.</w:t>
            </w:r>
            <w:r w:rsidR="002D10A4">
              <w:t> </w:t>
            </w:r>
            <w:r w:rsidRPr="00DF40F9">
              <w:t>Vinst på grund av överlåtelse av lös egendom, som utgör del av rörelsetillgångarna i fast driftställe, vilket ett företag i en avtalsslutande stat har i den andra avtalsslutande staten, eller av lös egendom, hän</w:t>
            </w:r>
            <w:r>
              <w:softHyphen/>
            </w:r>
            <w:r w:rsidRPr="00DF40F9">
              <w:t xml:space="preserve">förlig till stadigvarande anordning </w:t>
            </w:r>
            <w:r w:rsidRPr="00DF40F9">
              <w:lastRenderedPageBreak/>
              <w:t>för att utöva självständig yrkes</w:t>
            </w:r>
            <w:r>
              <w:softHyphen/>
            </w:r>
            <w:r w:rsidRPr="00DF40F9">
              <w:t>verksamhet, som person med hem</w:t>
            </w:r>
            <w:r>
              <w:softHyphen/>
            </w:r>
            <w:r w:rsidRPr="00DF40F9">
              <w:t>vist i en avtalsslutande stat har i den andra avtalsslutande staten, får beskattas i denna andra stat. Det</w:t>
            </w:r>
            <w:r>
              <w:softHyphen/>
            </w:r>
            <w:r w:rsidRPr="00DF40F9">
              <w:t>samma gäller vinst på grund av överlåtelse av sådant fast driftställe (för sig eller tillsammans med hela företaget) eller av sådan stadigva</w:t>
            </w:r>
            <w:r>
              <w:softHyphen/>
            </w:r>
            <w:r w:rsidRPr="00DF40F9">
              <w:t>rande anordning.</w:t>
            </w:r>
          </w:p>
        </w:tc>
        <w:tc>
          <w:tcPr>
            <w:tcW w:w="2500" w:type="pct"/>
          </w:tcPr>
          <w:p w14:paraId="0640449E" w14:textId="389ED2C7" w:rsidR="008E0CEA" w:rsidRPr="003D7914" w:rsidRDefault="003A5A9E" w:rsidP="00BC2FEE">
            <w:pPr>
              <w:pStyle w:val="Brdtextmedindrag"/>
              <w:rPr>
                <w:lang w:val="de-DE"/>
              </w:rPr>
            </w:pPr>
            <w:r w:rsidRPr="003D7914">
              <w:rPr>
                <w:lang w:val="de-DE"/>
              </w:rPr>
              <w:lastRenderedPageBreak/>
              <w:t>(2)</w:t>
            </w:r>
            <w:r w:rsidR="002D10A4">
              <w:rPr>
                <w:lang w:val="de-DE"/>
              </w:rPr>
              <w:t> </w:t>
            </w:r>
            <w:r w:rsidRPr="003D7914">
              <w:rPr>
                <w:lang w:val="de-DE"/>
              </w:rPr>
              <w:t>Gewinne aus der Veräu</w:t>
            </w:r>
            <w:r>
              <w:rPr>
                <w:lang w:val="de-DE"/>
              </w:rPr>
              <w:softHyphen/>
            </w:r>
            <w:r w:rsidRPr="003D7914">
              <w:rPr>
                <w:lang w:val="de-DE"/>
              </w:rPr>
              <w:t>ßerung beweglichen Vermögens, das Betriebsvermögen einer Be</w:t>
            </w:r>
            <w:r>
              <w:rPr>
                <w:lang w:val="de-DE"/>
              </w:rPr>
              <w:softHyphen/>
            </w:r>
            <w:r w:rsidRPr="003D7914">
              <w:rPr>
                <w:lang w:val="de-DE"/>
              </w:rPr>
              <w:t>triebsstätte ist, die ein Unterneh</w:t>
            </w:r>
            <w:r>
              <w:rPr>
                <w:lang w:val="de-DE"/>
              </w:rPr>
              <w:softHyphen/>
            </w:r>
            <w:r w:rsidRPr="003D7914">
              <w:rPr>
                <w:lang w:val="de-DE"/>
              </w:rPr>
              <w:t>men eines Vertragsstaats im an</w:t>
            </w:r>
            <w:r>
              <w:rPr>
                <w:lang w:val="de-DE"/>
              </w:rPr>
              <w:softHyphen/>
            </w:r>
            <w:r w:rsidRPr="003D7914">
              <w:rPr>
                <w:lang w:val="de-DE"/>
              </w:rPr>
              <w:t>deren Vertragsstaat hat, oder das zu einer festen Einrichtung ge</w:t>
            </w:r>
            <w:r>
              <w:rPr>
                <w:lang w:val="de-DE"/>
              </w:rPr>
              <w:softHyphen/>
            </w:r>
            <w:r w:rsidRPr="003D7914">
              <w:rPr>
                <w:lang w:val="de-DE"/>
              </w:rPr>
              <w:lastRenderedPageBreak/>
              <w:t>hört, die einer in einem Vertrags</w:t>
            </w:r>
            <w:r>
              <w:rPr>
                <w:lang w:val="de-DE"/>
              </w:rPr>
              <w:softHyphen/>
            </w:r>
            <w:r w:rsidRPr="003D7914">
              <w:rPr>
                <w:lang w:val="de-DE"/>
              </w:rPr>
              <w:t>staat ansässigen Person für die Ausübung einer selbständigen Arbeit im anderen Vertragsstaat zur Verfügung steht, einschließ</w:t>
            </w:r>
            <w:r>
              <w:rPr>
                <w:lang w:val="de-DE"/>
              </w:rPr>
              <w:softHyphen/>
            </w:r>
            <w:r w:rsidRPr="003D7914">
              <w:rPr>
                <w:lang w:val="de-DE"/>
              </w:rPr>
              <w:t>lich derartiger Gewinne, die bei der Veräußerung einer solchen Betriebsstätte (allein oder mit dem übrigen Unternehmen) oder einer solchen festen Einrichtung erzielt werden, können im ande</w:t>
            </w:r>
            <w:r>
              <w:rPr>
                <w:lang w:val="de-DE"/>
              </w:rPr>
              <w:softHyphen/>
            </w:r>
            <w:r w:rsidRPr="003D7914">
              <w:rPr>
                <w:lang w:val="de-DE"/>
              </w:rPr>
              <w:t>ren Staat besteuert werden.</w:t>
            </w:r>
          </w:p>
        </w:tc>
      </w:tr>
      <w:tr w:rsidR="008E0CEA" w:rsidRPr="0035629B" w14:paraId="30877DE0" w14:textId="77777777" w:rsidTr="00BC2FEE">
        <w:tc>
          <w:tcPr>
            <w:tcW w:w="2500" w:type="pct"/>
            <w:shd w:val="clear" w:color="auto" w:fill="auto"/>
            <w:tcMar>
              <w:right w:w="0" w:type="dxa"/>
            </w:tcMar>
          </w:tcPr>
          <w:p w14:paraId="73155524" w14:textId="61558862" w:rsidR="008E0CEA" w:rsidRPr="00DF40F9" w:rsidRDefault="003A5A9E" w:rsidP="00BC2FEE">
            <w:pPr>
              <w:pStyle w:val="Brdtextmedindrag"/>
            </w:pPr>
            <w:r w:rsidRPr="00DF40F9">
              <w:lastRenderedPageBreak/>
              <w:t>3.</w:t>
            </w:r>
            <w:r w:rsidR="002D10A4">
              <w:t> </w:t>
            </w:r>
            <w:r w:rsidRPr="00DF40F9">
              <w:t>Vinst på grund av överlåtelse av skepp, luftfartyg eller containers som används i internationell trafik av företag i en avtalsslutande stat och lös egendom som är hänförlig till användningen av sådana skepp, luftfartyg eller containers beskattas endast i denna stat.</w:t>
            </w:r>
          </w:p>
        </w:tc>
        <w:tc>
          <w:tcPr>
            <w:tcW w:w="2500" w:type="pct"/>
          </w:tcPr>
          <w:p w14:paraId="14703AAB" w14:textId="4090B11D" w:rsidR="008E0CEA" w:rsidRPr="003D7914" w:rsidRDefault="003A5A9E" w:rsidP="00BC2FEE">
            <w:pPr>
              <w:pStyle w:val="Brdtextmedindrag"/>
              <w:rPr>
                <w:lang w:val="de-DE"/>
              </w:rPr>
            </w:pPr>
            <w:r w:rsidRPr="003D7914">
              <w:rPr>
                <w:lang w:val="de-DE"/>
              </w:rPr>
              <w:t>(3)</w:t>
            </w:r>
            <w:r w:rsidR="002D10A4">
              <w:rPr>
                <w:lang w:val="de-DE"/>
              </w:rPr>
              <w:t> </w:t>
            </w:r>
            <w:r w:rsidRPr="003D7914">
              <w:rPr>
                <w:lang w:val="de-DE"/>
              </w:rPr>
              <w:t>Gewinne aus der Veräu</w:t>
            </w:r>
            <w:r>
              <w:rPr>
                <w:lang w:val="de-DE"/>
              </w:rPr>
              <w:softHyphen/>
            </w:r>
            <w:r w:rsidRPr="003D7914">
              <w:rPr>
                <w:lang w:val="de-DE"/>
              </w:rPr>
              <w:t>ßerung von Seeschiffen, Luftfahr</w:t>
            </w:r>
            <w:r>
              <w:rPr>
                <w:lang w:val="de-DE"/>
              </w:rPr>
              <w:softHyphen/>
            </w:r>
            <w:r w:rsidRPr="003D7914">
              <w:rPr>
                <w:lang w:val="de-DE"/>
              </w:rPr>
              <w:t>zeugen oder Containern, die ein Unternehmen eines Vertrags</w:t>
            </w:r>
            <w:r w:rsidR="00E643A5">
              <w:rPr>
                <w:lang w:val="de-DE"/>
              </w:rPr>
              <w:softHyphen/>
            </w:r>
            <w:r w:rsidRPr="003D7914">
              <w:rPr>
                <w:lang w:val="de-DE"/>
              </w:rPr>
              <w:t>staats im internationalen Verkehr betriebt, und von beweglichem Vermögen, das dem Betrieb die</w:t>
            </w:r>
            <w:r w:rsidR="00E643A5">
              <w:rPr>
                <w:lang w:val="de-DE"/>
              </w:rPr>
              <w:softHyphen/>
            </w:r>
            <w:r w:rsidRPr="003D7914">
              <w:rPr>
                <w:lang w:val="de-DE"/>
              </w:rPr>
              <w:t>ser Schiffe, Luftfahrzeuge oder Container dient, können nur in diesem Staat besteuert werden.</w:t>
            </w:r>
          </w:p>
        </w:tc>
      </w:tr>
      <w:tr w:rsidR="008E0CEA" w:rsidRPr="0035629B" w14:paraId="25E24149" w14:textId="77777777" w:rsidTr="00BC2FEE">
        <w:tc>
          <w:tcPr>
            <w:tcW w:w="2500" w:type="pct"/>
            <w:shd w:val="clear" w:color="auto" w:fill="auto"/>
            <w:tcMar>
              <w:right w:w="0" w:type="dxa"/>
            </w:tcMar>
          </w:tcPr>
          <w:p w14:paraId="58F4C65A" w14:textId="55748ED8" w:rsidR="008E0CEA" w:rsidRPr="00DF40F9" w:rsidRDefault="003A5A9E" w:rsidP="00BC2FEE">
            <w:pPr>
              <w:pStyle w:val="Brdtextmedindrag"/>
            </w:pPr>
            <w:r w:rsidRPr="00DF40F9">
              <w:t>4.</w:t>
            </w:r>
            <w:r w:rsidR="002D10A4">
              <w:t> </w:t>
            </w:r>
            <w:r w:rsidRPr="00DF40F9">
              <w:t>Vinst på grund av överlåtelse av annan egendom än sådan som avses i punkterna 1</w:t>
            </w:r>
            <w:r>
              <w:t>–</w:t>
            </w:r>
            <w:r w:rsidRPr="00DF40F9">
              <w:t>3 beskattas en</w:t>
            </w:r>
            <w:r>
              <w:softHyphen/>
            </w:r>
            <w:r w:rsidRPr="00DF40F9">
              <w:t>dast i den avtalsslutande stat där överlåtaren har hemvist.</w:t>
            </w:r>
          </w:p>
        </w:tc>
        <w:tc>
          <w:tcPr>
            <w:tcW w:w="2500" w:type="pct"/>
          </w:tcPr>
          <w:p w14:paraId="416A4B94" w14:textId="4E632837" w:rsidR="008E0CEA" w:rsidRPr="003D7914" w:rsidRDefault="003A5A9E" w:rsidP="00BC2FEE">
            <w:pPr>
              <w:pStyle w:val="Brdtextmedindrag"/>
              <w:rPr>
                <w:lang w:val="de-DE"/>
              </w:rPr>
            </w:pPr>
            <w:r w:rsidRPr="003D7914">
              <w:rPr>
                <w:lang w:val="de-DE"/>
              </w:rPr>
              <w:t>(4)</w:t>
            </w:r>
            <w:r w:rsidR="002D10A4">
              <w:rPr>
                <w:lang w:val="de-DE"/>
              </w:rPr>
              <w:t> </w:t>
            </w:r>
            <w:r w:rsidRPr="003D7914">
              <w:rPr>
                <w:lang w:val="de-DE"/>
              </w:rPr>
              <w:t>Gewinne aus der Veräu</w:t>
            </w:r>
            <w:r>
              <w:rPr>
                <w:lang w:val="de-DE"/>
              </w:rPr>
              <w:softHyphen/>
            </w:r>
            <w:r w:rsidRPr="003D7914">
              <w:rPr>
                <w:lang w:val="de-DE"/>
              </w:rPr>
              <w:t>ßerung des in den Absätzen 1 bis 3 nicht genannten Vermögens können nur in dem Vertragsstaat besteuert werden, in dem der Veräußerer ansässig ist.</w:t>
            </w:r>
          </w:p>
        </w:tc>
      </w:tr>
      <w:tr w:rsidR="008E0CEA" w:rsidRPr="0035629B" w14:paraId="66587661" w14:textId="77777777" w:rsidTr="00BC2FEE">
        <w:tc>
          <w:tcPr>
            <w:tcW w:w="2500" w:type="pct"/>
            <w:shd w:val="clear" w:color="auto" w:fill="auto"/>
            <w:tcMar>
              <w:right w:w="0" w:type="dxa"/>
            </w:tcMar>
          </w:tcPr>
          <w:p w14:paraId="73EF6329" w14:textId="25C9E320" w:rsidR="008E0CEA" w:rsidRPr="00DF40F9" w:rsidRDefault="003A5A9E" w:rsidP="00BC2FEE">
            <w:pPr>
              <w:pStyle w:val="Brdtextmedindrag"/>
            </w:pPr>
            <w:r w:rsidRPr="00DF40F9">
              <w:t>5.</w:t>
            </w:r>
            <w:r w:rsidR="002D10A4">
              <w:t> </w:t>
            </w:r>
            <w:r w:rsidRPr="00DF40F9">
              <w:t>I fråga om fysisk person som har haft hemvist i en avtalsslutande stat under minst två år och som har erhållit hemvist i den andra avtals</w:t>
            </w:r>
            <w:r>
              <w:softHyphen/>
            </w:r>
            <w:r w:rsidRPr="00DF40F9">
              <w:t>slutande staten, påverkar bestäm</w:t>
            </w:r>
            <w:r>
              <w:softHyphen/>
            </w:r>
            <w:r w:rsidRPr="00DF40F9">
              <w:t>melserna i punkt 4 inte den förstnämnda statens rätt att fram till tidpunkten för bytet av hemvist enligt sin interna lagstiftning be</w:t>
            </w:r>
            <w:r>
              <w:softHyphen/>
            </w:r>
            <w:r w:rsidRPr="00DF40F9">
              <w:t>skatta sådan person för värdesteg</w:t>
            </w:r>
            <w:r>
              <w:softHyphen/>
            </w:r>
            <w:r w:rsidRPr="00DF40F9">
              <w:t>ring på aktier och andra andelar i bolag (</w:t>
            </w:r>
            <w:proofErr w:type="spellStart"/>
            <w:r w:rsidRPr="00DF40F9">
              <w:t>Gesellschaften</w:t>
            </w:r>
            <w:proofErr w:type="spellEnd"/>
            <w:r w:rsidRPr="00DF40F9">
              <w:t>) och han</w:t>
            </w:r>
            <w:r>
              <w:softHyphen/>
            </w:r>
            <w:r w:rsidRPr="00DF40F9">
              <w:t>delsbolag, kommanditbolag, enkelt bolag, partrederi eller gruvbolag (</w:t>
            </w:r>
            <w:proofErr w:type="spellStart"/>
            <w:r w:rsidRPr="00DF40F9">
              <w:t>Personengesellschaften</w:t>
            </w:r>
            <w:proofErr w:type="spellEnd"/>
            <w:r w:rsidRPr="00DF40F9">
              <w:t>) som är hemmahörande i den förstnämnda staten eller att enligt sin interna lagstiftning beskatta vinst på grund av överlåtelse av sådan egendom som denna person förvärvar vid någon tidpunkt under de första fem åren efter bytet av hemvist.</w:t>
            </w:r>
          </w:p>
        </w:tc>
        <w:tc>
          <w:tcPr>
            <w:tcW w:w="2500" w:type="pct"/>
          </w:tcPr>
          <w:p w14:paraId="41BC0D56" w14:textId="61A97C95" w:rsidR="008E0CEA" w:rsidRPr="003D7914" w:rsidRDefault="003A5A9E" w:rsidP="00BC2FEE">
            <w:pPr>
              <w:pStyle w:val="Brdtextmedindrag"/>
              <w:rPr>
                <w:lang w:val="de-DE"/>
              </w:rPr>
            </w:pPr>
            <w:r w:rsidRPr="003D7914">
              <w:rPr>
                <w:lang w:val="de-DE"/>
              </w:rPr>
              <w:t>(5)</w:t>
            </w:r>
            <w:r w:rsidR="002D10A4">
              <w:rPr>
                <w:lang w:val="de-DE"/>
              </w:rPr>
              <w:t> </w:t>
            </w:r>
            <w:r w:rsidRPr="003D7914">
              <w:rPr>
                <w:lang w:val="de-DE"/>
              </w:rPr>
              <w:t>Bei einer natürlichen Person, die in einem Vertragsstaat während mindestens zwei Jahren ansässig war und die im anderen Vertragsstaat ansässig geworden ist, berührt Absatz 4 nicht das Recht des erstgenannten Staates, bei Aktien und anderen Anteilen an Gesellschaften und Personen</w:t>
            </w:r>
            <w:r>
              <w:rPr>
                <w:lang w:val="de-DE"/>
              </w:rPr>
              <w:softHyphen/>
            </w:r>
            <w:r w:rsidRPr="003D7914">
              <w:rPr>
                <w:lang w:val="de-DE"/>
              </w:rPr>
              <w:t>gesellschaften, die in dem erstge</w:t>
            </w:r>
            <w:r>
              <w:rPr>
                <w:lang w:val="de-DE"/>
              </w:rPr>
              <w:softHyphen/>
            </w:r>
            <w:r w:rsidRPr="003D7914">
              <w:rPr>
                <w:lang w:val="de-DE"/>
              </w:rPr>
              <w:t>nannten Vertragsstaat ansässig sind, nach seinen innerstaatlichen Rechtsvorschriften bei der Person einen Vermögenszuwachs bis zu ihrem Wohnsitzwechsel oder die Gewinne aus der Veräußerung zu besteuern, die diese Person zu irgendeinem Zeitpunkt während der ersten fünf Jahre nach dem Wohnsitzwechsel bezieht.</w:t>
            </w:r>
          </w:p>
        </w:tc>
      </w:tr>
      <w:tr w:rsidR="00375687" w:rsidRPr="0035629B" w14:paraId="018A0AD0" w14:textId="77777777" w:rsidTr="00BC2FEE">
        <w:tc>
          <w:tcPr>
            <w:tcW w:w="2500" w:type="pct"/>
            <w:shd w:val="clear" w:color="auto" w:fill="auto"/>
            <w:tcMar>
              <w:right w:w="0" w:type="dxa"/>
            </w:tcMar>
          </w:tcPr>
          <w:p w14:paraId="5825C83C" w14:textId="77777777" w:rsidR="00375687" w:rsidRPr="00333B31" w:rsidRDefault="00375687" w:rsidP="00BC2FEE">
            <w:pPr>
              <w:pStyle w:val="Brdtext"/>
              <w:rPr>
                <w:lang w:val="de-DE"/>
              </w:rPr>
            </w:pPr>
          </w:p>
        </w:tc>
        <w:tc>
          <w:tcPr>
            <w:tcW w:w="2500" w:type="pct"/>
          </w:tcPr>
          <w:p w14:paraId="3C7F7A77" w14:textId="77777777" w:rsidR="00375687" w:rsidRPr="003D7914" w:rsidRDefault="00375687" w:rsidP="00BC2FEE">
            <w:pPr>
              <w:pStyle w:val="Brdtext"/>
              <w:rPr>
                <w:lang w:val="de-DE"/>
              </w:rPr>
            </w:pPr>
          </w:p>
        </w:tc>
      </w:tr>
      <w:tr w:rsidR="008E0CEA" w14:paraId="4EA832D2" w14:textId="77777777" w:rsidTr="00BC2FEE">
        <w:tc>
          <w:tcPr>
            <w:tcW w:w="2500" w:type="pct"/>
            <w:shd w:val="clear" w:color="auto" w:fill="auto"/>
            <w:tcMar>
              <w:right w:w="0" w:type="dxa"/>
            </w:tcMar>
          </w:tcPr>
          <w:p w14:paraId="6AC254C8" w14:textId="77777777" w:rsidR="008E0CEA" w:rsidRPr="00DF40F9" w:rsidRDefault="003A5A9E" w:rsidP="00BC2FEE">
            <w:pPr>
              <w:pStyle w:val="Brdtext"/>
            </w:pPr>
            <w:r w:rsidRPr="00DF40F9">
              <w:lastRenderedPageBreak/>
              <w:t>Artikel 14</w:t>
            </w:r>
          </w:p>
        </w:tc>
        <w:tc>
          <w:tcPr>
            <w:tcW w:w="2500" w:type="pct"/>
          </w:tcPr>
          <w:p w14:paraId="3C3B6BED" w14:textId="77777777" w:rsidR="008E0CEA" w:rsidRPr="003D7914" w:rsidRDefault="003A5A9E" w:rsidP="00BC2FEE">
            <w:pPr>
              <w:pStyle w:val="Brdtext"/>
              <w:rPr>
                <w:lang w:val="de-DE"/>
              </w:rPr>
            </w:pPr>
            <w:r w:rsidRPr="003D7914">
              <w:rPr>
                <w:lang w:val="de-DE"/>
              </w:rPr>
              <w:t>Artikel 14</w:t>
            </w:r>
          </w:p>
        </w:tc>
      </w:tr>
      <w:tr w:rsidR="008E0CEA" w14:paraId="0BA3A0EB" w14:textId="77777777" w:rsidTr="00BC2FEE">
        <w:tc>
          <w:tcPr>
            <w:tcW w:w="2500" w:type="pct"/>
            <w:shd w:val="clear" w:color="auto" w:fill="auto"/>
            <w:tcMar>
              <w:right w:w="0" w:type="dxa"/>
            </w:tcMar>
          </w:tcPr>
          <w:p w14:paraId="25B28652" w14:textId="77777777" w:rsidR="008E0CEA" w:rsidRPr="00DF40F9" w:rsidRDefault="00E570B0" w:rsidP="00BC2FEE">
            <w:pPr>
              <w:pStyle w:val="Brdtext"/>
              <w:rPr>
                <w:i/>
              </w:rPr>
            </w:pPr>
          </w:p>
        </w:tc>
        <w:tc>
          <w:tcPr>
            <w:tcW w:w="2500" w:type="pct"/>
          </w:tcPr>
          <w:p w14:paraId="4CD7BE12" w14:textId="77777777" w:rsidR="008E0CEA" w:rsidRPr="003D7914" w:rsidRDefault="00E570B0" w:rsidP="00BC2FEE">
            <w:pPr>
              <w:pStyle w:val="Brdtext"/>
              <w:rPr>
                <w:i/>
                <w:lang w:val="de-DE"/>
              </w:rPr>
            </w:pPr>
          </w:p>
        </w:tc>
      </w:tr>
      <w:tr w:rsidR="008E0CEA" w14:paraId="0C82A6D6" w14:textId="77777777" w:rsidTr="00BC2FEE">
        <w:tc>
          <w:tcPr>
            <w:tcW w:w="2500" w:type="pct"/>
            <w:shd w:val="clear" w:color="auto" w:fill="auto"/>
            <w:tcMar>
              <w:right w:w="0" w:type="dxa"/>
            </w:tcMar>
          </w:tcPr>
          <w:p w14:paraId="1F610BD3" w14:textId="77777777" w:rsidR="008E0CEA" w:rsidRPr="00DF40F9" w:rsidRDefault="003A5A9E" w:rsidP="00BC2FEE">
            <w:pPr>
              <w:pStyle w:val="Brdtext"/>
              <w:rPr>
                <w:i/>
              </w:rPr>
            </w:pPr>
            <w:r w:rsidRPr="00DF40F9">
              <w:rPr>
                <w:i/>
              </w:rPr>
              <w:t>Självständig yrkesutövning</w:t>
            </w:r>
          </w:p>
        </w:tc>
        <w:tc>
          <w:tcPr>
            <w:tcW w:w="2500" w:type="pct"/>
          </w:tcPr>
          <w:p w14:paraId="690F56D2" w14:textId="77777777" w:rsidR="008E0CEA" w:rsidRPr="003D7914" w:rsidRDefault="003A5A9E" w:rsidP="00BC2FEE">
            <w:pPr>
              <w:pStyle w:val="Brdtext"/>
              <w:rPr>
                <w:i/>
                <w:lang w:val="de-DE"/>
              </w:rPr>
            </w:pPr>
            <w:r w:rsidRPr="003D7914">
              <w:rPr>
                <w:i/>
                <w:lang w:val="de-DE"/>
              </w:rPr>
              <w:t>Selbständige Arbeit</w:t>
            </w:r>
          </w:p>
        </w:tc>
      </w:tr>
      <w:tr w:rsidR="008E0CEA" w14:paraId="53D9C1AF" w14:textId="77777777" w:rsidTr="00BC2FEE">
        <w:tc>
          <w:tcPr>
            <w:tcW w:w="2500" w:type="pct"/>
            <w:shd w:val="clear" w:color="auto" w:fill="auto"/>
            <w:tcMar>
              <w:right w:w="0" w:type="dxa"/>
            </w:tcMar>
          </w:tcPr>
          <w:p w14:paraId="0B470C7A" w14:textId="77777777" w:rsidR="008E0CEA" w:rsidRPr="00DF40F9" w:rsidRDefault="00E570B0" w:rsidP="00BC2FEE">
            <w:pPr>
              <w:pStyle w:val="Brdtextmedindrag"/>
            </w:pPr>
          </w:p>
        </w:tc>
        <w:tc>
          <w:tcPr>
            <w:tcW w:w="2500" w:type="pct"/>
          </w:tcPr>
          <w:p w14:paraId="3FB668A8" w14:textId="77777777" w:rsidR="008E0CEA" w:rsidRPr="003D7914" w:rsidRDefault="00E570B0" w:rsidP="00BC2FEE">
            <w:pPr>
              <w:pStyle w:val="Brdtextmedindrag"/>
              <w:rPr>
                <w:lang w:val="de-DE"/>
              </w:rPr>
            </w:pPr>
          </w:p>
        </w:tc>
      </w:tr>
      <w:tr w:rsidR="008E0CEA" w:rsidRPr="0035629B" w14:paraId="54625A45" w14:textId="77777777" w:rsidTr="00BC2FEE">
        <w:tc>
          <w:tcPr>
            <w:tcW w:w="2500" w:type="pct"/>
            <w:shd w:val="clear" w:color="auto" w:fill="auto"/>
            <w:tcMar>
              <w:right w:w="0" w:type="dxa"/>
            </w:tcMar>
          </w:tcPr>
          <w:p w14:paraId="63E82971" w14:textId="1F2C706B" w:rsidR="008E0CEA" w:rsidRPr="00DF40F9" w:rsidRDefault="003A5A9E" w:rsidP="00BC2FEE">
            <w:pPr>
              <w:pStyle w:val="Brdtextmedindrag"/>
            </w:pPr>
            <w:r w:rsidRPr="00DF40F9">
              <w:t>1.</w:t>
            </w:r>
            <w:r w:rsidR="002D10A4">
              <w:t> </w:t>
            </w:r>
            <w:r w:rsidRPr="00DF40F9">
              <w:t>Inkomst, som person med hemvist i en avtalsslutande stat förvärvar genom att utöva fritt yrke eller annan självständig verksam</w:t>
            </w:r>
            <w:r>
              <w:softHyphen/>
            </w:r>
            <w:r w:rsidRPr="00DF40F9">
              <w:t>het, beskattas endast i denna stat om han inte i den andra avtals</w:t>
            </w:r>
            <w:r>
              <w:softHyphen/>
            </w:r>
            <w:r w:rsidRPr="00DF40F9">
              <w:t>slutande staten har stadigvarande anordning, som regelmässigt står till hans förfogande för att utöva verksamheten. Om han har sådan stadigvarande anordning, får in</w:t>
            </w:r>
            <w:r>
              <w:softHyphen/>
            </w:r>
            <w:r w:rsidRPr="00DF40F9">
              <w:t>komsten beskattas i denna andra stat men endast så stor del av den som är hänförlig till denna stadig</w:t>
            </w:r>
            <w:r>
              <w:softHyphen/>
            </w:r>
            <w:r w:rsidRPr="00DF40F9">
              <w:t>varande anordning.</w:t>
            </w:r>
          </w:p>
        </w:tc>
        <w:tc>
          <w:tcPr>
            <w:tcW w:w="2500" w:type="pct"/>
          </w:tcPr>
          <w:p w14:paraId="5C8AD035" w14:textId="449A5466" w:rsidR="008E0CEA" w:rsidRPr="003D7914" w:rsidRDefault="003A5A9E" w:rsidP="00BC2FEE">
            <w:pPr>
              <w:pStyle w:val="Brdtextmedindrag"/>
              <w:rPr>
                <w:lang w:val="de-DE"/>
              </w:rPr>
            </w:pPr>
            <w:r w:rsidRPr="003D7914">
              <w:rPr>
                <w:lang w:val="de-DE"/>
              </w:rPr>
              <w:t>(1)</w:t>
            </w:r>
            <w:r w:rsidR="002D10A4">
              <w:rPr>
                <w:lang w:val="de-DE"/>
              </w:rPr>
              <w:t> </w:t>
            </w:r>
            <w:r w:rsidRPr="003D7914">
              <w:rPr>
                <w:lang w:val="de-DE"/>
              </w:rPr>
              <w:t xml:space="preserve">Einkünfte, die eine in einem Vertragsstaat ansässige Person aus einem freien Beruf oder aus sonstiger selbständiger Tätigkeit bezieht, können nur in diesem Staat besteuert werden, es sei denn, </w:t>
            </w:r>
            <w:proofErr w:type="spellStart"/>
            <w:r w:rsidRPr="003D7914">
              <w:rPr>
                <w:lang w:val="de-DE"/>
              </w:rPr>
              <w:t>daß</w:t>
            </w:r>
            <w:proofErr w:type="spellEnd"/>
            <w:r w:rsidRPr="003D7914">
              <w:rPr>
                <w:lang w:val="de-DE"/>
              </w:rPr>
              <w:t xml:space="preserve"> der Person im anderen Vertragsstaat für die Ausübung ihrer Tätigkeit gewöhnlich eine feste Einrichtung zur Verfügung steht. Steht ihr eine solche feste Einrichtung zur Verfügung, so können die Einkünfte im anderen Staat besteuert werden, jedoch nur insoweit, als sie dieser festen Einrichtung zugerechnet werden können.</w:t>
            </w:r>
          </w:p>
        </w:tc>
      </w:tr>
      <w:tr w:rsidR="008E0CEA" w:rsidRPr="0035629B" w14:paraId="63C450D6" w14:textId="77777777" w:rsidTr="00BC2FEE">
        <w:tc>
          <w:tcPr>
            <w:tcW w:w="2500" w:type="pct"/>
            <w:shd w:val="clear" w:color="auto" w:fill="auto"/>
            <w:tcMar>
              <w:right w:w="0" w:type="dxa"/>
            </w:tcMar>
          </w:tcPr>
          <w:p w14:paraId="5C2DDAD0" w14:textId="0A60A3A5" w:rsidR="008E0CEA" w:rsidRPr="00DF40F9" w:rsidRDefault="003A5A9E" w:rsidP="00BC2FEE">
            <w:pPr>
              <w:pStyle w:val="Brdtextmedindrag"/>
            </w:pPr>
            <w:r w:rsidRPr="00DF40F9">
              <w:t>2.</w:t>
            </w:r>
            <w:r w:rsidR="002D10A4">
              <w:t> </w:t>
            </w:r>
            <w:r w:rsidRPr="00DF40F9">
              <w:t>Uttrycket ”fritt yrke” inbegri</w:t>
            </w:r>
            <w:r>
              <w:softHyphen/>
            </w:r>
            <w:r w:rsidRPr="00DF40F9">
              <w:t>per särskilt självständig vetenskap</w:t>
            </w:r>
            <w:r>
              <w:softHyphen/>
            </w:r>
            <w:r w:rsidRPr="00DF40F9">
              <w:t>lig, litterär och konstnärlig verk</w:t>
            </w:r>
            <w:r>
              <w:softHyphen/>
            </w:r>
            <w:r w:rsidRPr="00DF40F9">
              <w:t>samhet, uppfostrings- och under</w:t>
            </w:r>
            <w:r>
              <w:softHyphen/>
            </w:r>
            <w:r w:rsidRPr="00DF40F9">
              <w:t>visningsverksamhet samt sådan självständig verksamhet som lä</w:t>
            </w:r>
            <w:r>
              <w:softHyphen/>
            </w:r>
            <w:r w:rsidRPr="00DF40F9">
              <w:t>kare, tandläkare, advokat, ingenjör, arkitekt och revisor utövar.</w:t>
            </w:r>
          </w:p>
        </w:tc>
        <w:tc>
          <w:tcPr>
            <w:tcW w:w="2500" w:type="pct"/>
          </w:tcPr>
          <w:p w14:paraId="66303DEB" w14:textId="781F067A" w:rsidR="008E0CEA" w:rsidRPr="003D7914" w:rsidRDefault="003A5A9E" w:rsidP="00BC2FEE">
            <w:pPr>
              <w:pStyle w:val="Brdtextmedindrag"/>
              <w:rPr>
                <w:lang w:val="de-DE"/>
              </w:rPr>
            </w:pPr>
            <w:r w:rsidRPr="003D7914">
              <w:rPr>
                <w:lang w:val="de-DE"/>
              </w:rPr>
              <w:t>(2)</w:t>
            </w:r>
            <w:r w:rsidR="002D10A4">
              <w:rPr>
                <w:lang w:val="de-DE"/>
              </w:rPr>
              <w:t> </w:t>
            </w:r>
            <w:r w:rsidRPr="003D7914">
              <w:rPr>
                <w:lang w:val="de-DE"/>
              </w:rPr>
              <w:t xml:space="preserve">Der Ausdruck „freier Beruf” </w:t>
            </w:r>
            <w:proofErr w:type="spellStart"/>
            <w:r w:rsidRPr="003D7914">
              <w:rPr>
                <w:lang w:val="de-DE"/>
              </w:rPr>
              <w:t>umfaßt</w:t>
            </w:r>
            <w:proofErr w:type="spellEnd"/>
            <w:r w:rsidRPr="003D7914">
              <w:rPr>
                <w:lang w:val="de-DE"/>
              </w:rPr>
              <w:t xml:space="preserve"> insbesondere die selbstän</w:t>
            </w:r>
            <w:r>
              <w:rPr>
                <w:lang w:val="de-DE"/>
              </w:rPr>
              <w:softHyphen/>
            </w:r>
            <w:r w:rsidRPr="003D7914">
              <w:rPr>
                <w:lang w:val="de-DE"/>
              </w:rPr>
              <w:t>dig ausgeübte wissenschaftliche, literarische, künstlerische, erzie</w:t>
            </w:r>
            <w:r>
              <w:rPr>
                <w:lang w:val="de-DE"/>
              </w:rPr>
              <w:softHyphen/>
            </w:r>
            <w:r w:rsidRPr="003D7914">
              <w:rPr>
                <w:lang w:val="de-DE"/>
              </w:rPr>
              <w:t>herische oder unterrichtende Tä</w:t>
            </w:r>
            <w:r>
              <w:rPr>
                <w:lang w:val="de-DE"/>
              </w:rPr>
              <w:softHyphen/>
            </w:r>
            <w:r w:rsidRPr="003D7914">
              <w:rPr>
                <w:lang w:val="de-DE"/>
              </w:rPr>
              <w:t>tigkeit sowie die selbständige Tätigkeit der Ärzte, Zahnärzte, Rechtsanwälte, Ingenieure, Ar</w:t>
            </w:r>
            <w:r>
              <w:rPr>
                <w:lang w:val="de-DE"/>
              </w:rPr>
              <w:softHyphen/>
            </w:r>
            <w:r w:rsidRPr="003D7914">
              <w:rPr>
                <w:lang w:val="de-DE"/>
              </w:rPr>
              <w:t>chi</w:t>
            </w:r>
            <w:r>
              <w:rPr>
                <w:lang w:val="de-DE"/>
              </w:rPr>
              <w:softHyphen/>
            </w:r>
            <w:r w:rsidRPr="003D7914">
              <w:rPr>
                <w:lang w:val="de-DE"/>
              </w:rPr>
              <w:t>tekten och Buchsachverstän</w:t>
            </w:r>
            <w:r>
              <w:rPr>
                <w:lang w:val="de-DE"/>
              </w:rPr>
              <w:softHyphen/>
            </w:r>
            <w:r w:rsidRPr="003D7914">
              <w:rPr>
                <w:lang w:val="de-DE"/>
              </w:rPr>
              <w:t>digen.</w:t>
            </w:r>
          </w:p>
        </w:tc>
      </w:tr>
      <w:tr w:rsidR="008E0CEA" w:rsidRPr="0035629B" w14:paraId="7D052BF6" w14:textId="77777777" w:rsidTr="00BC2FEE">
        <w:tc>
          <w:tcPr>
            <w:tcW w:w="2500" w:type="pct"/>
            <w:shd w:val="clear" w:color="auto" w:fill="auto"/>
            <w:tcMar>
              <w:right w:w="0" w:type="dxa"/>
            </w:tcMar>
          </w:tcPr>
          <w:p w14:paraId="7D5E143B" w14:textId="77777777" w:rsidR="008E0CEA" w:rsidRPr="00D963AA" w:rsidRDefault="00E570B0" w:rsidP="00BC2FEE">
            <w:pPr>
              <w:pStyle w:val="Brdtextmedindrag"/>
              <w:rPr>
                <w:lang w:val="de-DE"/>
              </w:rPr>
            </w:pPr>
          </w:p>
        </w:tc>
        <w:tc>
          <w:tcPr>
            <w:tcW w:w="2500" w:type="pct"/>
          </w:tcPr>
          <w:p w14:paraId="1D3B0A41" w14:textId="77777777" w:rsidR="008E0CEA" w:rsidRPr="003D7914" w:rsidRDefault="00E570B0" w:rsidP="00BC2FEE">
            <w:pPr>
              <w:pStyle w:val="Brdtextmedindrag"/>
              <w:rPr>
                <w:lang w:val="de-DE"/>
              </w:rPr>
            </w:pPr>
          </w:p>
        </w:tc>
      </w:tr>
      <w:tr w:rsidR="008E0CEA" w14:paraId="5523561C" w14:textId="77777777" w:rsidTr="00BC2FEE">
        <w:tc>
          <w:tcPr>
            <w:tcW w:w="2500" w:type="pct"/>
            <w:shd w:val="clear" w:color="auto" w:fill="auto"/>
            <w:tcMar>
              <w:right w:w="0" w:type="dxa"/>
            </w:tcMar>
          </w:tcPr>
          <w:p w14:paraId="4A748017" w14:textId="77777777" w:rsidR="008E0CEA" w:rsidRPr="00DF40F9" w:rsidRDefault="003A5A9E" w:rsidP="00BC2FEE">
            <w:pPr>
              <w:pStyle w:val="Brdtext"/>
            </w:pPr>
            <w:r w:rsidRPr="00DF40F9">
              <w:t>Artikel 15</w:t>
            </w:r>
          </w:p>
        </w:tc>
        <w:tc>
          <w:tcPr>
            <w:tcW w:w="2500" w:type="pct"/>
          </w:tcPr>
          <w:p w14:paraId="7262D8C8" w14:textId="77777777" w:rsidR="008E0CEA" w:rsidRPr="003D7914" w:rsidRDefault="003A5A9E" w:rsidP="00BC2FEE">
            <w:pPr>
              <w:pStyle w:val="Brdtext"/>
              <w:rPr>
                <w:lang w:val="de-DE"/>
              </w:rPr>
            </w:pPr>
            <w:r w:rsidRPr="003D7914">
              <w:rPr>
                <w:lang w:val="de-DE"/>
              </w:rPr>
              <w:t>Artikel 15</w:t>
            </w:r>
          </w:p>
        </w:tc>
      </w:tr>
      <w:tr w:rsidR="008E0CEA" w14:paraId="487F4B4A" w14:textId="77777777" w:rsidTr="00BC2FEE">
        <w:tc>
          <w:tcPr>
            <w:tcW w:w="2500" w:type="pct"/>
            <w:shd w:val="clear" w:color="auto" w:fill="auto"/>
            <w:tcMar>
              <w:right w:w="0" w:type="dxa"/>
            </w:tcMar>
          </w:tcPr>
          <w:p w14:paraId="47AB47EA" w14:textId="77777777" w:rsidR="008E0CEA" w:rsidRPr="00DF40F9" w:rsidRDefault="00E570B0" w:rsidP="00BC2FEE">
            <w:pPr>
              <w:pStyle w:val="Brdtext"/>
              <w:rPr>
                <w:i/>
              </w:rPr>
            </w:pPr>
          </w:p>
        </w:tc>
        <w:tc>
          <w:tcPr>
            <w:tcW w:w="2500" w:type="pct"/>
          </w:tcPr>
          <w:p w14:paraId="10F2AA63" w14:textId="77777777" w:rsidR="008E0CEA" w:rsidRPr="003D7914" w:rsidRDefault="00E570B0" w:rsidP="00BC2FEE">
            <w:pPr>
              <w:pStyle w:val="Brdtext"/>
              <w:rPr>
                <w:i/>
                <w:lang w:val="de-DE"/>
              </w:rPr>
            </w:pPr>
          </w:p>
        </w:tc>
      </w:tr>
      <w:tr w:rsidR="008E0CEA" w14:paraId="27245C67" w14:textId="77777777" w:rsidTr="00BC2FEE">
        <w:tc>
          <w:tcPr>
            <w:tcW w:w="2500" w:type="pct"/>
            <w:shd w:val="clear" w:color="auto" w:fill="auto"/>
            <w:tcMar>
              <w:right w:w="0" w:type="dxa"/>
            </w:tcMar>
          </w:tcPr>
          <w:p w14:paraId="56783FFB" w14:textId="77777777" w:rsidR="008E0CEA" w:rsidRPr="00DF40F9" w:rsidRDefault="003A5A9E" w:rsidP="00BC2FEE">
            <w:pPr>
              <w:pStyle w:val="Brdtext"/>
              <w:rPr>
                <w:i/>
              </w:rPr>
            </w:pPr>
            <w:r w:rsidRPr="00DF40F9">
              <w:rPr>
                <w:i/>
              </w:rPr>
              <w:t>Enskild tjänst</w:t>
            </w:r>
          </w:p>
        </w:tc>
        <w:tc>
          <w:tcPr>
            <w:tcW w:w="2500" w:type="pct"/>
          </w:tcPr>
          <w:p w14:paraId="5E3B61D0" w14:textId="77777777" w:rsidR="008E0CEA" w:rsidRPr="003D7914" w:rsidRDefault="003A5A9E" w:rsidP="00BC2FEE">
            <w:pPr>
              <w:pStyle w:val="Brdtext"/>
              <w:rPr>
                <w:i/>
                <w:lang w:val="de-DE"/>
              </w:rPr>
            </w:pPr>
            <w:r w:rsidRPr="003D7914">
              <w:rPr>
                <w:i/>
                <w:lang w:val="de-DE"/>
              </w:rPr>
              <w:t>Unselbständige Arbeit</w:t>
            </w:r>
          </w:p>
        </w:tc>
      </w:tr>
      <w:tr w:rsidR="008E0CEA" w14:paraId="7518B5F8" w14:textId="77777777" w:rsidTr="00BC2FEE">
        <w:tc>
          <w:tcPr>
            <w:tcW w:w="2500" w:type="pct"/>
            <w:shd w:val="clear" w:color="auto" w:fill="auto"/>
            <w:tcMar>
              <w:right w:w="0" w:type="dxa"/>
            </w:tcMar>
          </w:tcPr>
          <w:p w14:paraId="38F9AE37" w14:textId="77777777" w:rsidR="008E0CEA" w:rsidRPr="00DF40F9" w:rsidRDefault="00E570B0" w:rsidP="00BC2FEE">
            <w:pPr>
              <w:pStyle w:val="Brdtextmedindrag"/>
            </w:pPr>
          </w:p>
        </w:tc>
        <w:tc>
          <w:tcPr>
            <w:tcW w:w="2500" w:type="pct"/>
          </w:tcPr>
          <w:p w14:paraId="5D9D42CE" w14:textId="77777777" w:rsidR="008E0CEA" w:rsidRPr="003D7914" w:rsidRDefault="00E570B0" w:rsidP="00BC2FEE">
            <w:pPr>
              <w:pStyle w:val="Brdtextmedindrag"/>
              <w:rPr>
                <w:lang w:val="de-DE"/>
              </w:rPr>
            </w:pPr>
          </w:p>
        </w:tc>
      </w:tr>
      <w:tr w:rsidR="008E0CEA" w:rsidRPr="0035629B" w14:paraId="5CFA69A4" w14:textId="77777777" w:rsidTr="00BC2FEE">
        <w:tc>
          <w:tcPr>
            <w:tcW w:w="2500" w:type="pct"/>
            <w:shd w:val="clear" w:color="auto" w:fill="auto"/>
            <w:tcMar>
              <w:right w:w="0" w:type="dxa"/>
            </w:tcMar>
          </w:tcPr>
          <w:p w14:paraId="5009E2D4" w14:textId="4B308669" w:rsidR="008E0CEA" w:rsidRPr="00DF40F9" w:rsidRDefault="003A5A9E" w:rsidP="00BC2FEE">
            <w:pPr>
              <w:pStyle w:val="Brdtextmedindrag"/>
            </w:pPr>
            <w:r w:rsidRPr="00DF40F9">
              <w:t>1.</w:t>
            </w:r>
            <w:r w:rsidR="002D10A4">
              <w:t> </w:t>
            </w:r>
            <w:r w:rsidRPr="00DF40F9">
              <w:t>Om inte bestämmelserna i artiklarna 16</w:t>
            </w:r>
            <w:r>
              <w:t>–</w:t>
            </w:r>
            <w:r w:rsidRPr="00DF40F9">
              <w:t>19 föranleder annat, beskattas lön och annan liknande ersättning, som person med hem</w:t>
            </w:r>
            <w:r>
              <w:softHyphen/>
            </w:r>
            <w:r w:rsidRPr="00DF40F9">
              <w:t>vist i en avtalsslutande stat uppbär på grund av anställning, endast i denna stat, såvida inte arbetet utförs i den andra avtalsslutande staten. Om arbetet utförs i denna andra stat, får ersättning som uppbärs för arbetet beskattas där.</w:t>
            </w:r>
          </w:p>
        </w:tc>
        <w:tc>
          <w:tcPr>
            <w:tcW w:w="2500" w:type="pct"/>
          </w:tcPr>
          <w:p w14:paraId="264FC30C" w14:textId="2FED2691" w:rsidR="008E0CEA" w:rsidRPr="003D7914" w:rsidRDefault="003A5A9E" w:rsidP="00BC2FEE">
            <w:pPr>
              <w:pStyle w:val="Brdtextmedindrag"/>
              <w:rPr>
                <w:lang w:val="de-DE"/>
              </w:rPr>
            </w:pPr>
            <w:r w:rsidRPr="003D7914">
              <w:rPr>
                <w:lang w:val="de-DE"/>
              </w:rPr>
              <w:t>(1)</w:t>
            </w:r>
            <w:r w:rsidR="002D10A4">
              <w:rPr>
                <w:lang w:val="de-DE"/>
              </w:rPr>
              <w:t> </w:t>
            </w:r>
            <w:r w:rsidRPr="003D7914">
              <w:rPr>
                <w:lang w:val="de-DE"/>
              </w:rPr>
              <w:t>Vorbehaltlich der Artikel 16 bis 19 können Gehälter, Löhne och ähnliche Vergütungen, die eine in einem Vertragsstaat ansäs</w:t>
            </w:r>
            <w:r>
              <w:rPr>
                <w:lang w:val="de-DE"/>
              </w:rPr>
              <w:softHyphen/>
            </w:r>
            <w:r w:rsidRPr="003D7914">
              <w:rPr>
                <w:lang w:val="de-DE"/>
              </w:rPr>
              <w:t>sige Person aus unselbständiger Arbeit bezieht, nur in diesem Staat besteuert werden, es sei denn, die Arbeit wird im anderen Vertragsstaat ausgeübt. Wird die Arbeit dort ausgeübt, so können die dafür bezogenen Vergütungen im anderen Staat besteuert wer</w:t>
            </w:r>
            <w:r>
              <w:rPr>
                <w:lang w:val="de-DE"/>
              </w:rPr>
              <w:softHyphen/>
            </w:r>
            <w:r w:rsidRPr="003D7914">
              <w:rPr>
                <w:lang w:val="de-DE"/>
              </w:rPr>
              <w:t>den.</w:t>
            </w:r>
          </w:p>
        </w:tc>
      </w:tr>
      <w:tr w:rsidR="008E0CEA" w:rsidRPr="0035629B" w14:paraId="111CC0AD" w14:textId="77777777" w:rsidTr="00BC2FEE">
        <w:tc>
          <w:tcPr>
            <w:tcW w:w="2500" w:type="pct"/>
            <w:shd w:val="clear" w:color="auto" w:fill="auto"/>
            <w:tcMar>
              <w:right w:w="0" w:type="dxa"/>
            </w:tcMar>
          </w:tcPr>
          <w:p w14:paraId="0DB3A0F5" w14:textId="5BF8F0AF" w:rsidR="008E0CEA" w:rsidRPr="00DF40F9" w:rsidRDefault="003A5A9E" w:rsidP="00BC2FEE">
            <w:pPr>
              <w:pStyle w:val="Brdtextmedindrag"/>
            </w:pPr>
            <w:r w:rsidRPr="00DF40F9">
              <w:t>2.</w:t>
            </w:r>
            <w:r w:rsidR="002D10A4">
              <w:t> </w:t>
            </w:r>
            <w:r w:rsidRPr="00DF40F9">
              <w:t>Utan hinder av bestämmel</w:t>
            </w:r>
            <w:r>
              <w:softHyphen/>
            </w:r>
            <w:r w:rsidRPr="00DF40F9">
              <w:t xml:space="preserve">serna i punkt 1 beskattas ersättning, </w:t>
            </w:r>
            <w:r w:rsidRPr="00DF40F9">
              <w:lastRenderedPageBreak/>
              <w:t>som person med hemvist i en avtalsslutande stat uppbär för ar</w:t>
            </w:r>
            <w:r w:rsidR="00E643A5">
              <w:softHyphen/>
            </w:r>
            <w:r w:rsidRPr="00DF40F9">
              <w:t>bete som utförs i den andra avtals</w:t>
            </w:r>
            <w:r w:rsidR="00E643A5">
              <w:softHyphen/>
            </w:r>
            <w:r w:rsidRPr="00DF40F9">
              <w:t>slutande staten, endast i den först</w:t>
            </w:r>
            <w:r w:rsidR="00E643A5">
              <w:softHyphen/>
            </w:r>
            <w:r w:rsidRPr="00DF40F9">
              <w:t>nämnda staten, om</w:t>
            </w:r>
          </w:p>
        </w:tc>
        <w:tc>
          <w:tcPr>
            <w:tcW w:w="2500" w:type="pct"/>
          </w:tcPr>
          <w:p w14:paraId="3F328B74" w14:textId="55C7129C" w:rsidR="008E0CEA" w:rsidRPr="003D7914" w:rsidRDefault="003A5A9E" w:rsidP="00BC2FEE">
            <w:pPr>
              <w:pStyle w:val="Brdtextmedindrag"/>
              <w:rPr>
                <w:lang w:val="de-DE"/>
              </w:rPr>
            </w:pPr>
            <w:r w:rsidRPr="003D7914">
              <w:rPr>
                <w:lang w:val="de-DE"/>
              </w:rPr>
              <w:lastRenderedPageBreak/>
              <w:t>(2)</w:t>
            </w:r>
            <w:r w:rsidR="002D10A4">
              <w:rPr>
                <w:lang w:val="de-DE"/>
              </w:rPr>
              <w:t> </w:t>
            </w:r>
            <w:r w:rsidRPr="003D7914">
              <w:rPr>
                <w:lang w:val="de-DE"/>
              </w:rPr>
              <w:t xml:space="preserve">Ungeachtet des Absatzes 1 können Vergütungen, die eine in </w:t>
            </w:r>
            <w:r w:rsidRPr="003D7914">
              <w:rPr>
                <w:lang w:val="de-DE"/>
              </w:rPr>
              <w:lastRenderedPageBreak/>
              <w:t>einem Vertragsstaat ansässige Person für eine im anderen Vertragsstaat ausgeübte unselb</w:t>
            </w:r>
            <w:r>
              <w:rPr>
                <w:lang w:val="de-DE"/>
              </w:rPr>
              <w:softHyphen/>
            </w:r>
            <w:r w:rsidRPr="003D7914">
              <w:rPr>
                <w:lang w:val="de-DE"/>
              </w:rPr>
              <w:t>ständige Arbeit bezieht, nur im erstgenannten Staat besteuert werden, wenn</w:t>
            </w:r>
          </w:p>
        </w:tc>
      </w:tr>
      <w:tr w:rsidR="008E0CEA" w:rsidRPr="0035629B" w14:paraId="7959C9E9" w14:textId="77777777" w:rsidTr="00BC2FEE">
        <w:tc>
          <w:tcPr>
            <w:tcW w:w="2500" w:type="pct"/>
            <w:shd w:val="clear" w:color="auto" w:fill="auto"/>
            <w:tcMar>
              <w:right w:w="0" w:type="dxa"/>
            </w:tcMar>
          </w:tcPr>
          <w:p w14:paraId="17187708" w14:textId="661A70B0" w:rsidR="008E0CEA" w:rsidRPr="00DF40F9" w:rsidRDefault="003A5A9E" w:rsidP="00BC2FEE">
            <w:pPr>
              <w:pStyle w:val="Brdtextmedindrag"/>
            </w:pPr>
            <w:r w:rsidRPr="00DF40F9">
              <w:lastRenderedPageBreak/>
              <w:t>a)</w:t>
            </w:r>
            <w:r w:rsidR="002D10A4">
              <w:t> </w:t>
            </w:r>
            <w:r w:rsidRPr="00DF40F9">
              <w:t>mottagaren vistas i den andra staten under tidrymd eller tid</w:t>
            </w:r>
            <w:r>
              <w:softHyphen/>
            </w:r>
            <w:r w:rsidRPr="00DF40F9">
              <w:t>rymder som sammanlagt inte över</w:t>
            </w:r>
            <w:r>
              <w:softHyphen/>
            </w:r>
            <w:r w:rsidRPr="00DF40F9">
              <w:t>stiger 183 dagar under kalenderåret i fråga, och</w:t>
            </w:r>
          </w:p>
        </w:tc>
        <w:tc>
          <w:tcPr>
            <w:tcW w:w="2500" w:type="pct"/>
          </w:tcPr>
          <w:p w14:paraId="209B1AA4" w14:textId="071D7D3A" w:rsidR="008E0CEA" w:rsidRPr="003D7914" w:rsidRDefault="003A5A9E" w:rsidP="00BC2FEE">
            <w:pPr>
              <w:pStyle w:val="Brdtextmedindrag"/>
              <w:rPr>
                <w:lang w:val="de-DE"/>
              </w:rPr>
            </w:pPr>
            <w:r w:rsidRPr="003D7914">
              <w:rPr>
                <w:lang w:val="de-DE"/>
              </w:rPr>
              <w:t>a)</w:t>
            </w:r>
            <w:r w:rsidR="002D10A4">
              <w:rPr>
                <w:lang w:val="de-DE"/>
              </w:rPr>
              <w:t> </w:t>
            </w:r>
            <w:r w:rsidRPr="003D7914">
              <w:rPr>
                <w:lang w:val="de-DE"/>
              </w:rPr>
              <w:t>der Empfänger sich im ande</w:t>
            </w:r>
            <w:r>
              <w:rPr>
                <w:lang w:val="de-DE"/>
              </w:rPr>
              <w:softHyphen/>
            </w:r>
            <w:r w:rsidRPr="003D7914">
              <w:rPr>
                <w:lang w:val="de-DE"/>
              </w:rPr>
              <w:t>ren Staat insgesamt nicht länger als 183 Tage während des betref</w:t>
            </w:r>
            <w:r>
              <w:rPr>
                <w:lang w:val="de-DE"/>
              </w:rPr>
              <w:softHyphen/>
            </w:r>
            <w:r w:rsidRPr="003D7914">
              <w:rPr>
                <w:lang w:val="de-DE"/>
              </w:rPr>
              <w:t>fenden Kalenderjahres aufhält und</w:t>
            </w:r>
          </w:p>
        </w:tc>
      </w:tr>
      <w:tr w:rsidR="008E0CEA" w:rsidRPr="0035629B" w14:paraId="6220265D" w14:textId="77777777" w:rsidTr="00BC2FEE">
        <w:tc>
          <w:tcPr>
            <w:tcW w:w="2500" w:type="pct"/>
            <w:shd w:val="clear" w:color="auto" w:fill="auto"/>
            <w:tcMar>
              <w:right w:w="0" w:type="dxa"/>
            </w:tcMar>
          </w:tcPr>
          <w:p w14:paraId="04A3E2AA" w14:textId="4CECD339" w:rsidR="008E0CEA" w:rsidRPr="00DF40F9" w:rsidRDefault="003A5A9E" w:rsidP="00BC2FEE">
            <w:pPr>
              <w:pStyle w:val="Brdtextmedindrag"/>
            </w:pPr>
            <w:r w:rsidRPr="00DF40F9">
              <w:t>b)</w:t>
            </w:r>
            <w:r w:rsidR="002D10A4">
              <w:t> </w:t>
            </w:r>
            <w:r w:rsidRPr="00DF40F9">
              <w:t>ersättningen betalas av arbets</w:t>
            </w:r>
            <w:r>
              <w:softHyphen/>
            </w:r>
            <w:r w:rsidRPr="00DF40F9">
              <w:t>givare som inte har hemvist i den andra staten eller på dennes vägnar, samt</w:t>
            </w:r>
          </w:p>
        </w:tc>
        <w:tc>
          <w:tcPr>
            <w:tcW w:w="2500" w:type="pct"/>
          </w:tcPr>
          <w:p w14:paraId="1E3B4058" w14:textId="2C152C5A" w:rsidR="008E0CEA" w:rsidRPr="003D7914" w:rsidRDefault="003A5A9E" w:rsidP="00BC2FEE">
            <w:pPr>
              <w:pStyle w:val="Brdtextmedindrag"/>
              <w:rPr>
                <w:lang w:val="de-DE"/>
              </w:rPr>
            </w:pPr>
            <w:r w:rsidRPr="003D7914">
              <w:rPr>
                <w:lang w:val="de-DE"/>
              </w:rPr>
              <w:t>b)</w:t>
            </w:r>
            <w:r w:rsidR="002D10A4">
              <w:rPr>
                <w:lang w:val="de-DE"/>
              </w:rPr>
              <w:t> </w:t>
            </w:r>
            <w:r w:rsidRPr="003D7914">
              <w:rPr>
                <w:lang w:val="de-DE"/>
              </w:rPr>
              <w:t>die Vergütungen von einem Arbeitgeber oder für einen Arbeitgeber gezahlt werden, der nicht im anderen Staat ansässig ist, und</w:t>
            </w:r>
          </w:p>
        </w:tc>
      </w:tr>
      <w:tr w:rsidR="008E0CEA" w:rsidRPr="0035629B" w14:paraId="6C1534BB" w14:textId="77777777" w:rsidTr="00BC2FEE">
        <w:tc>
          <w:tcPr>
            <w:tcW w:w="2500" w:type="pct"/>
            <w:shd w:val="clear" w:color="auto" w:fill="auto"/>
            <w:tcMar>
              <w:right w:w="0" w:type="dxa"/>
            </w:tcMar>
          </w:tcPr>
          <w:p w14:paraId="066CB90C" w14:textId="60798ADD" w:rsidR="008E0CEA" w:rsidRPr="00DF40F9" w:rsidRDefault="003A5A9E" w:rsidP="00BC2FEE">
            <w:pPr>
              <w:pStyle w:val="Brdtextmedindrag"/>
            </w:pPr>
            <w:r w:rsidRPr="00DF40F9">
              <w:t>c)</w:t>
            </w:r>
            <w:r w:rsidR="002D10A4">
              <w:t> </w:t>
            </w:r>
            <w:r w:rsidRPr="00DF40F9">
              <w:t>ersättningen inte belastar fast driftställe eller stadigvarande an</w:t>
            </w:r>
            <w:r>
              <w:softHyphen/>
            </w:r>
            <w:r w:rsidRPr="00DF40F9">
              <w:t>ordning som arbetsgivaren har i den andra staten.</w:t>
            </w:r>
          </w:p>
        </w:tc>
        <w:tc>
          <w:tcPr>
            <w:tcW w:w="2500" w:type="pct"/>
          </w:tcPr>
          <w:p w14:paraId="1403AD1F" w14:textId="7F183096" w:rsidR="008E0CEA" w:rsidRPr="003D7914" w:rsidRDefault="003A5A9E" w:rsidP="00BC2FEE">
            <w:pPr>
              <w:pStyle w:val="Brdtextmedindrag"/>
              <w:rPr>
                <w:lang w:val="de-DE"/>
              </w:rPr>
            </w:pPr>
            <w:r w:rsidRPr="003D7914">
              <w:rPr>
                <w:lang w:val="de-DE"/>
              </w:rPr>
              <w:t>c)</w:t>
            </w:r>
            <w:r w:rsidR="002D10A4">
              <w:rPr>
                <w:lang w:val="de-DE"/>
              </w:rPr>
              <w:t> </w:t>
            </w:r>
            <w:r w:rsidRPr="003D7914">
              <w:rPr>
                <w:lang w:val="de-DE"/>
              </w:rPr>
              <w:t>die Vergütungen nicht von einer Betriebsstätte oder einer festen Einrichtung getragen wer</w:t>
            </w:r>
            <w:r>
              <w:rPr>
                <w:lang w:val="de-DE"/>
              </w:rPr>
              <w:softHyphen/>
            </w:r>
            <w:r w:rsidRPr="003D7914">
              <w:rPr>
                <w:lang w:val="de-DE"/>
              </w:rPr>
              <w:t>den, die der Arbeitgeber im ande</w:t>
            </w:r>
            <w:r>
              <w:rPr>
                <w:lang w:val="de-DE"/>
              </w:rPr>
              <w:softHyphen/>
            </w:r>
            <w:r w:rsidRPr="003D7914">
              <w:rPr>
                <w:lang w:val="de-DE"/>
              </w:rPr>
              <w:t>ren Staat hat.</w:t>
            </w:r>
          </w:p>
        </w:tc>
      </w:tr>
      <w:tr w:rsidR="008E0CEA" w:rsidRPr="0035629B" w14:paraId="602C2424" w14:textId="77777777" w:rsidTr="00BC2FEE">
        <w:tc>
          <w:tcPr>
            <w:tcW w:w="2500" w:type="pct"/>
            <w:shd w:val="clear" w:color="auto" w:fill="auto"/>
            <w:tcMar>
              <w:right w:w="0" w:type="dxa"/>
            </w:tcMar>
          </w:tcPr>
          <w:p w14:paraId="0494EC2A" w14:textId="54DBA797" w:rsidR="008E0CEA" w:rsidRPr="00DF40F9" w:rsidRDefault="003A5A9E" w:rsidP="00BC2FEE">
            <w:pPr>
              <w:pStyle w:val="Brdtextmedindrag"/>
            </w:pPr>
            <w:r w:rsidRPr="00DF40F9">
              <w:t>3.</w:t>
            </w:r>
            <w:r w:rsidR="002D10A4">
              <w:t> </w:t>
            </w:r>
            <w:r w:rsidRPr="00DF40F9">
              <w:t>Utan hinder av föregående bestämmelser i denna artikel får ersättning för arbete, som utförs ombord på skepp eller luftfartyg som används i internationell trafik av företag i en avtalsslutande stat, beskattas i denna stat.</w:t>
            </w:r>
          </w:p>
        </w:tc>
        <w:tc>
          <w:tcPr>
            <w:tcW w:w="2500" w:type="pct"/>
          </w:tcPr>
          <w:p w14:paraId="6034AF0B" w14:textId="45FBDD01" w:rsidR="008E0CEA" w:rsidRPr="003D7914" w:rsidRDefault="003A5A9E" w:rsidP="00BC2FEE">
            <w:pPr>
              <w:pStyle w:val="Brdtextmedindrag"/>
              <w:rPr>
                <w:lang w:val="de-DE"/>
              </w:rPr>
            </w:pPr>
            <w:r w:rsidRPr="003D7914">
              <w:rPr>
                <w:lang w:val="de-DE"/>
              </w:rPr>
              <w:t>(3)</w:t>
            </w:r>
            <w:r w:rsidR="002D10A4">
              <w:rPr>
                <w:lang w:val="de-DE"/>
              </w:rPr>
              <w:t> </w:t>
            </w:r>
            <w:r w:rsidRPr="003D7914">
              <w:rPr>
                <w:lang w:val="de-DE"/>
              </w:rPr>
              <w:t>Ungeachtet der vorstehen</w:t>
            </w:r>
            <w:r>
              <w:rPr>
                <w:lang w:val="de-DE"/>
              </w:rPr>
              <w:softHyphen/>
            </w:r>
            <w:r w:rsidRPr="003D7914">
              <w:rPr>
                <w:lang w:val="de-DE"/>
              </w:rPr>
              <w:t>den Bestimmungen dieses Arti</w:t>
            </w:r>
            <w:r>
              <w:rPr>
                <w:lang w:val="de-DE"/>
              </w:rPr>
              <w:softHyphen/>
            </w:r>
            <w:r w:rsidRPr="003D7914">
              <w:rPr>
                <w:lang w:val="de-DE"/>
              </w:rPr>
              <w:t>kels können Vergütungen für unselbständige Arbeit, die an Bord eines Seeschiffs oder Luft</w:t>
            </w:r>
            <w:r w:rsidR="00E643A5">
              <w:rPr>
                <w:lang w:val="de-DE"/>
              </w:rPr>
              <w:softHyphen/>
            </w:r>
            <w:r w:rsidRPr="003D7914">
              <w:rPr>
                <w:lang w:val="de-DE"/>
              </w:rPr>
              <w:t>fahrzeugs, das ein Unternehmen eines Vertragsstaats im inter</w:t>
            </w:r>
            <w:r>
              <w:rPr>
                <w:lang w:val="de-DE"/>
              </w:rPr>
              <w:softHyphen/>
            </w:r>
            <w:r w:rsidRPr="003D7914">
              <w:rPr>
                <w:lang w:val="de-DE"/>
              </w:rPr>
              <w:t>nationalen Verkehr betreibt, aus</w:t>
            </w:r>
            <w:r>
              <w:rPr>
                <w:lang w:val="de-DE"/>
              </w:rPr>
              <w:softHyphen/>
            </w:r>
            <w:r w:rsidRPr="003D7914">
              <w:rPr>
                <w:lang w:val="de-DE"/>
              </w:rPr>
              <w:t>geübt wird, in diesem Staat besteuert werden.</w:t>
            </w:r>
          </w:p>
        </w:tc>
      </w:tr>
      <w:tr w:rsidR="008E0CEA" w:rsidRPr="0035629B" w14:paraId="2DFF289F" w14:textId="77777777" w:rsidTr="00BC2FEE">
        <w:tc>
          <w:tcPr>
            <w:tcW w:w="2500" w:type="pct"/>
            <w:shd w:val="clear" w:color="auto" w:fill="auto"/>
            <w:tcMar>
              <w:right w:w="0" w:type="dxa"/>
            </w:tcMar>
          </w:tcPr>
          <w:p w14:paraId="18736F8B" w14:textId="77A4FE57" w:rsidR="008E0CEA" w:rsidRPr="00DF40F9" w:rsidRDefault="003A5A9E" w:rsidP="00BC2FEE">
            <w:pPr>
              <w:pStyle w:val="Brdtextmedindrag"/>
            </w:pPr>
            <w:r w:rsidRPr="00DF40F9">
              <w:t>4.</w:t>
            </w:r>
            <w:r>
              <w:rPr>
                <w:rStyle w:val="Fotnotsreferens"/>
              </w:rPr>
              <w:footnoteReference w:id="16"/>
            </w:r>
            <w:r w:rsidR="002D10A4">
              <w:t> </w:t>
            </w:r>
            <w:r w:rsidRPr="00DF40F9">
              <w:t>Bestämmelserna i punkt 2 tillämpas inte beträffande ersätt</w:t>
            </w:r>
            <w:r>
              <w:softHyphen/>
            </w:r>
            <w:r w:rsidRPr="00DF40F9">
              <w:t>ning för arbete inom ramen för yrkesmässig uthyrning av arbets</w:t>
            </w:r>
            <w:r>
              <w:softHyphen/>
            </w:r>
            <w:r w:rsidRPr="00DF40F9">
              <w:t xml:space="preserve">kraft. De behöriga myndigheterna skall enligt </w:t>
            </w:r>
            <w:r w:rsidRPr="00140817">
              <w:t>artikel 39</w:t>
            </w:r>
            <w:r w:rsidRPr="00DF40F9">
              <w:t xml:space="preserve"> träffa de överenskommelser som erfordras för att undvika dubbelt uttag av skatt och för att säkra de båda avtalsslutande staternas skattean</w:t>
            </w:r>
            <w:r>
              <w:softHyphen/>
            </w:r>
            <w:r w:rsidRPr="00DF40F9">
              <w:t>språk.</w:t>
            </w:r>
          </w:p>
        </w:tc>
        <w:tc>
          <w:tcPr>
            <w:tcW w:w="2500" w:type="pct"/>
          </w:tcPr>
          <w:p w14:paraId="1F8AE1A5" w14:textId="615C7C9E" w:rsidR="008E0CEA" w:rsidRPr="003D7914" w:rsidRDefault="003A5A9E" w:rsidP="00BC2FEE">
            <w:pPr>
              <w:pStyle w:val="Brdtextmedindrag"/>
              <w:rPr>
                <w:lang w:val="de-DE"/>
              </w:rPr>
            </w:pPr>
            <w:r w:rsidRPr="003D7914">
              <w:rPr>
                <w:lang w:val="de-DE"/>
              </w:rPr>
              <w:t>(4)</w:t>
            </w:r>
            <w:r w:rsidR="002D10A4">
              <w:rPr>
                <w:lang w:val="de-DE"/>
              </w:rPr>
              <w:t> </w:t>
            </w:r>
            <w:r w:rsidRPr="003D7914">
              <w:rPr>
                <w:lang w:val="de-DE"/>
              </w:rPr>
              <w:t>Die Bestimmungen des Ab</w:t>
            </w:r>
            <w:r>
              <w:rPr>
                <w:lang w:val="de-DE"/>
              </w:rPr>
              <w:softHyphen/>
            </w:r>
            <w:r w:rsidRPr="003D7914">
              <w:rPr>
                <w:lang w:val="de-DE"/>
              </w:rPr>
              <w:t>satzes 2 finden keine Anwendung auf Vergütungen für Arbeit im Rahmen gewerbsmäßiger Arbeit</w:t>
            </w:r>
            <w:r>
              <w:rPr>
                <w:lang w:val="de-DE"/>
              </w:rPr>
              <w:softHyphen/>
            </w:r>
            <w:r w:rsidRPr="003D7914">
              <w:rPr>
                <w:lang w:val="de-DE"/>
              </w:rPr>
              <w:t>nehmerüberlassung. Die zustän</w:t>
            </w:r>
            <w:r>
              <w:rPr>
                <w:lang w:val="de-DE"/>
              </w:rPr>
              <w:softHyphen/>
            </w:r>
            <w:r w:rsidRPr="003D7914">
              <w:rPr>
                <w:lang w:val="de-DE"/>
              </w:rPr>
              <w:t xml:space="preserve">digen Behörden treffen nach </w:t>
            </w:r>
            <w:r w:rsidRPr="00D076E8">
              <w:rPr>
                <w:lang w:val="de-DE"/>
              </w:rPr>
              <w:t>Artikel 39</w:t>
            </w:r>
            <w:r w:rsidRPr="003D7914">
              <w:rPr>
                <w:lang w:val="de-DE"/>
              </w:rPr>
              <w:t xml:space="preserve"> die Vereinbarungen, die notwendig sind, um eine doppelte Erhebung von </w:t>
            </w:r>
            <w:proofErr w:type="spellStart"/>
            <w:r w:rsidRPr="003D7914">
              <w:rPr>
                <w:lang w:val="de-DE"/>
              </w:rPr>
              <w:t>Abzug</w:t>
            </w:r>
            <w:r>
              <w:rPr>
                <w:lang w:val="de-DE"/>
              </w:rPr>
              <w:softHyphen/>
            </w:r>
            <w:r w:rsidRPr="003D7914">
              <w:rPr>
                <w:lang w:val="de-DE"/>
              </w:rPr>
              <w:t>steuern</w:t>
            </w:r>
            <w:proofErr w:type="spellEnd"/>
            <w:r w:rsidRPr="003D7914">
              <w:rPr>
                <w:lang w:val="de-DE"/>
              </w:rPr>
              <w:t xml:space="preserve"> zu vermeiden und die Steueransprüche der beiden Ver</w:t>
            </w:r>
            <w:r>
              <w:rPr>
                <w:lang w:val="de-DE"/>
              </w:rPr>
              <w:softHyphen/>
            </w:r>
            <w:r w:rsidRPr="003D7914">
              <w:rPr>
                <w:lang w:val="de-DE"/>
              </w:rPr>
              <w:t>tragsstaaten zu sichern.</w:t>
            </w:r>
          </w:p>
        </w:tc>
      </w:tr>
      <w:tr w:rsidR="008E0CEA" w:rsidRPr="0035629B" w14:paraId="405622D3" w14:textId="77777777" w:rsidTr="00BC2FEE">
        <w:tc>
          <w:tcPr>
            <w:tcW w:w="2500" w:type="pct"/>
            <w:shd w:val="clear" w:color="auto" w:fill="auto"/>
            <w:tcMar>
              <w:right w:w="0" w:type="dxa"/>
            </w:tcMar>
          </w:tcPr>
          <w:p w14:paraId="30C61FA6" w14:textId="77777777" w:rsidR="008E0CEA" w:rsidRDefault="00E570B0" w:rsidP="00BC2FEE">
            <w:pPr>
              <w:pStyle w:val="Brdtextmedindrag"/>
              <w:rPr>
                <w:lang w:val="de-DE"/>
              </w:rPr>
            </w:pPr>
          </w:p>
        </w:tc>
        <w:tc>
          <w:tcPr>
            <w:tcW w:w="2500" w:type="pct"/>
          </w:tcPr>
          <w:p w14:paraId="3BB8EC83" w14:textId="77777777" w:rsidR="008E0CEA" w:rsidRDefault="00E570B0" w:rsidP="00BC2FEE">
            <w:pPr>
              <w:pStyle w:val="Brdtextmedindrag"/>
              <w:rPr>
                <w:lang w:val="de-DE"/>
              </w:rPr>
            </w:pPr>
          </w:p>
        </w:tc>
      </w:tr>
      <w:tr w:rsidR="008E0CEA" w:rsidRPr="0035629B" w14:paraId="3FDA18FD" w14:textId="77777777" w:rsidTr="00BC2FEE">
        <w:tc>
          <w:tcPr>
            <w:tcW w:w="2500" w:type="pct"/>
            <w:shd w:val="clear" w:color="auto" w:fill="auto"/>
            <w:tcMar>
              <w:right w:w="0" w:type="dxa"/>
            </w:tcMar>
          </w:tcPr>
          <w:p w14:paraId="4382CC33" w14:textId="77777777" w:rsidR="008E0CEA" w:rsidRDefault="00E570B0" w:rsidP="00BC2FEE">
            <w:pPr>
              <w:pStyle w:val="Brdtextmedindrag"/>
              <w:rPr>
                <w:lang w:val="de-DE"/>
              </w:rPr>
            </w:pPr>
          </w:p>
        </w:tc>
        <w:tc>
          <w:tcPr>
            <w:tcW w:w="2500" w:type="pct"/>
          </w:tcPr>
          <w:p w14:paraId="0BE08850" w14:textId="77777777" w:rsidR="008E0CEA" w:rsidRDefault="00E570B0" w:rsidP="00BC2FEE">
            <w:pPr>
              <w:pStyle w:val="Brdtextmedindrag"/>
              <w:rPr>
                <w:lang w:val="de-DE"/>
              </w:rPr>
            </w:pPr>
          </w:p>
        </w:tc>
      </w:tr>
      <w:tr w:rsidR="008E0CEA" w:rsidRPr="0035629B" w14:paraId="3E236783" w14:textId="77777777" w:rsidTr="00BC2FEE">
        <w:tc>
          <w:tcPr>
            <w:tcW w:w="2500" w:type="pct"/>
            <w:shd w:val="clear" w:color="auto" w:fill="auto"/>
            <w:tcMar>
              <w:right w:w="0" w:type="dxa"/>
            </w:tcMar>
          </w:tcPr>
          <w:p w14:paraId="2CFD7708" w14:textId="77777777" w:rsidR="008E0CEA" w:rsidRDefault="00E570B0" w:rsidP="00BC2FEE">
            <w:pPr>
              <w:pStyle w:val="Brdtextmedindrag"/>
              <w:rPr>
                <w:lang w:val="de-DE"/>
              </w:rPr>
            </w:pPr>
          </w:p>
        </w:tc>
        <w:tc>
          <w:tcPr>
            <w:tcW w:w="2500" w:type="pct"/>
          </w:tcPr>
          <w:p w14:paraId="12CC2E93" w14:textId="77777777" w:rsidR="008E0CEA" w:rsidRDefault="00E570B0" w:rsidP="00BC2FEE">
            <w:pPr>
              <w:pStyle w:val="Brdtextmedindrag"/>
              <w:rPr>
                <w:lang w:val="de-DE"/>
              </w:rPr>
            </w:pPr>
          </w:p>
        </w:tc>
      </w:tr>
      <w:tr w:rsidR="008E0CEA" w:rsidRPr="0035629B" w14:paraId="363E0EA6" w14:textId="77777777" w:rsidTr="00BC2FEE">
        <w:tc>
          <w:tcPr>
            <w:tcW w:w="2500" w:type="pct"/>
            <w:shd w:val="clear" w:color="auto" w:fill="auto"/>
            <w:tcMar>
              <w:right w:w="0" w:type="dxa"/>
            </w:tcMar>
          </w:tcPr>
          <w:p w14:paraId="6F46E993" w14:textId="77777777" w:rsidR="008E0CEA" w:rsidRPr="00D963AA" w:rsidRDefault="00E570B0" w:rsidP="00BC2FEE">
            <w:pPr>
              <w:pStyle w:val="Brdtextmedindrag"/>
              <w:rPr>
                <w:lang w:val="de-DE"/>
              </w:rPr>
            </w:pPr>
          </w:p>
        </w:tc>
        <w:tc>
          <w:tcPr>
            <w:tcW w:w="2500" w:type="pct"/>
          </w:tcPr>
          <w:p w14:paraId="0E7B9634" w14:textId="77777777" w:rsidR="008E0CEA" w:rsidRPr="003D7914" w:rsidRDefault="00E570B0" w:rsidP="00BC2FEE">
            <w:pPr>
              <w:pStyle w:val="Brdtextmedindrag"/>
              <w:rPr>
                <w:lang w:val="de-DE"/>
              </w:rPr>
            </w:pPr>
          </w:p>
        </w:tc>
      </w:tr>
      <w:tr w:rsidR="008E0CEA" w:rsidRPr="0035629B" w14:paraId="60C30AE9" w14:textId="77777777" w:rsidTr="00BC2FEE">
        <w:tc>
          <w:tcPr>
            <w:tcW w:w="2500" w:type="pct"/>
            <w:shd w:val="clear" w:color="auto" w:fill="auto"/>
            <w:tcMar>
              <w:right w:w="0" w:type="dxa"/>
            </w:tcMar>
          </w:tcPr>
          <w:p w14:paraId="05C4D445" w14:textId="77777777" w:rsidR="008E0CEA" w:rsidRPr="00D963AA" w:rsidRDefault="00E570B0" w:rsidP="00BC2FEE">
            <w:pPr>
              <w:pStyle w:val="Brdtextmedindrag"/>
              <w:rPr>
                <w:lang w:val="de-DE"/>
              </w:rPr>
            </w:pPr>
          </w:p>
        </w:tc>
        <w:tc>
          <w:tcPr>
            <w:tcW w:w="2500" w:type="pct"/>
          </w:tcPr>
          <w:p w14:paraId="6B1005FF" w14:textId="77777777" w:rsidR="008E0CEA" w:rsidRPr="003D7914" w:rsidRDefault="00E570B0" w:rsidP="00BC2FEE">
            <w:pPr>
              <w:pStyle w:val="Brdtextmedindrag"/>
              <w:rPr>
                <w:lang w:val="de-DE"/>
              </w:rPr>
            </w:pPr>
          </w:p>
        </w:tc>
      </w:tr>
      <w:tr w:rsidR="008E0CEA" w14:paraId="298A331D" w14:textId="77777777" w:rsidTr="00BC2FEE">
        <w:tc>
          <w:tcPr>
            <w:tcW w:w="2500" w:type="pct"/>
            <w:shd w:val="clear" w:color="auto" w:fill="auto"/>
            <w:tcMar>
              <w:right w:w="0" w:type="dxa"/>
            </w:tcMar>
          </w:tcPr>
          <w:p w14:paraId="35866F7A" w14:textId="77777777" w:rsidR="008E0CEA" w:rsidRPr="00DF40F9" w:rsidRDefault="003A5A9E" w:rsidP="00BC2FEE">
            <w:pPr>
              <w:pStyle w:val="Brdtext"/>
            </w:pPr>
            <w:r w:rsidRPr="00DF40F9">
              <w:lastRenderedPageBreak/>
              <w:t>Artikel 16</w:t>
            </w:r>
          </w:p>
        </w:tc>
        <w:tc>
          <w:tcPr>
            <w:tcW w:w="2500" w:type="pct"/>
          </w:tcPr>
          <w:p w14:paraId="016F6534" w14:textId="77777777" w:rsidR="008E0CEA" w:rsidRPr="003D7914" w:rsidRDefault="003A5A9E" w:rsidP="00BC2FEE">
            <w:pPr>
              <w:pStyle w:val="Brdtext"/>
              <w:rPr>
                <w:lang w:val="de-DE"/>
              </w:rPr>
            </w:pPr>
            <w:r w:rsidRPr="003D7914">
              <w:rPr>
                <w:lang w:val="de-DE"/>
              </w:rPr>
              <w:t>Artikel 16</w:t>
            </w:r>
          </w:p>
        </w:tc>
      </w:tr>
      <w:tr w:rsidR="008E0CEA" w14:paraId="33FC7EC3" w14:textId="77777777" w:rsidTr="00BC2FEE">
        <w:tc>
          <w:tcPr>
            <w:tcW w:w="2500" w:type="pct"/>
            <w:shd w:val="clear" w:color="auto" w:fill="auto"/>
            <w:tcMar>
              <w:right w:w="0" w:type="dxa"/>
            </w:tcMar>
          </w:tcPr>
          <w:p w14:paraId="35D7B45B" w14:textId="77777777" w:rsidR="008E0CEA" w:rsidRPr="00DF40F9" w:rsidRDefault="00E570B0" w:rsidP="00BC2FEE">
            <w:pPr>
              <w:pStyle w:val="Brdtext"/>
              <w:jc w:val="left"/>
              <w:rPr>
                <w:i/>
              </w:rPr>
            </w:pPr>
          </w:p>
        </w:tc>
        <w:tc>
          <w:tcPr>
            <w:tcW w:w="2500" w:type="pct"/>
          </w:tcPr>
          <w:p w14:paraId="2F2EDDB7" w14:textId="77777777" w:rsidR="008E0CEA" w:rsidRPr="003D7914" w:rsidRDefault="00E570B0" w:rsidP="00BC2FEE">
            <w:pPr>
              <w:pStyle w:val="Brdtext"/>
              <w:jc w:val="left"/>
              <w:rPr>
                <w:i/>
                <w:lang w:val="de-DE"/>
              </w:rPr>
            </w:pPr>
          </w:p>
        </w:tc>
      </w:tr>
      <w:tr w:rsidR="008E0CEA" w14:paraId="49C8DB64" w14:textId="77777777" w:rsidTr="00BC2FEE">
        <w:tc>
          <w:tcPr>
            <w:tcW w:w="2500" w:type="pct"/>
            <w:shd w:val="clear" w:color="auto" w:fill="auto"/>
            <w:tcMar>
              <w:right w:w="0" w:type="dxa"/>
            </w:tcMar>
          </w:tcPr>
          <w:p w14:paraId="7897CB0A" w14:textId="310FB07C" w:rsidR="008E0CEA" w:rsidRPr="00DF40F9" w:rsidRDefault="003A5A9E" w:rsidP="00BC2FEE">
            <w:pPr>
              <w:pStyle w:val="Brdtext"/>
              <w:jc w:val="left"/>
              <w:rPr>
                <w:i/>
              </w:rPr>
            </w:pPr>
            <w:r w:rsidRPr="00DF40F9">
              <w:rPr>
                <w:i/>
              </w:rPr>
              <w:t>Styrelsearvode, ersättning till per</w:t>
            </w:r>
            <w:r w:rsidR="00831DF3">
              <w:rPr>
                <w:i/>
              </w:rPr>
              <w:softHyphen/>
            </w:r>
            <w:r w:rsidRPr="00DF40F9">
              <w:rPr>
                <w:i/>
              </w:rPr>
              <w:t>son i företagsledande ställning och annan liknande ersättning</w:t>
            </w:r>
          </w:p>
        </w:tc>
        <w:tc>
          <w:tcPr>
            <w:tcW w:w="2500" w:type="pct"/>
          </w:tcPr>
          <w:p w14:paraId="7255346B" w14:textId="77777777" w:rsidR="008E0CEA" w:rsidRPr="003D7914" w:rsidRDefault="003A5A9E" w:rsidP="00BC2FEE">
            <w:pPr>
              <w:pStyle w:val="Brdtext"/>
              <w:jc w:val="left"/>
              <w:rPr>
                <w:i/>
                <w:lang w:val="de-DE"/>
              </w:rPr>
            </w:pPr>
            <w:r w:rsidRPr="003D7914">
              <w:rPr>
                <w:i/>
                <w:lang w:val="de-DE"/>
              </w:rPr>
              <w:t>Aufsichtsrats-, Verwaltungsrats- und Geschäftsleitungsvergütun</w:t>
            </w:r>
            <w:r>
              <w:rPr>
                <w:i/>
                <w:lang w:val="de-DE"/>
              </w:rPr>
              <w:softHyphen/>
            </w:r>
            <w:r w:rsidRPr="003D7914">
              <w:rPr>
                <w:i/>
                <w:lang w:val="de-DE"/>
              </w:rPr>
              <w:t>gen</w:t>
            </w:r>
          </w:p>
        </w:tc>
      </w:tr>
      <w:tr w:rsidR="008E0CEA" w14:paraId="6EE62F02" w14:textId="77777777" w:rsidTr="00BC2FEE">
        <w:tc>
          <w:tcPr>
            <w:tcW w:w="2500" w:type="pct"/>
            <w:shd w:val="clear" w:color="auto" w:fill="auto"/>
            <w:tcMar>
              <w:right w:w="0" w:type="dxa"/>
            </w:tcMar>
          </w:tcPr>
          <w:p w14:paraId="3995622C" w14:textId="77777777" w:rsidR="008E0CEA" w:rsidRPr="00DF40F9" w:rsidRDefault="00E570B0" w:rsidP="00BC2FEE">
            <w:pPr>
              <w:pStyle w:val="Brdtextmedindrag"/>
            </w:pPr>
          </w:p>
        </w:tc>
        <w:tc>
          <w:tcPr>
            <w:tcW w:w="2500" w:type="pct"/>
          </w:tcPr>
          <w:p w14:paraId="32E3F978" w14:textId="77777777" w:rsidR="008E0CEA" w:rsidRPr="003D7914" w:rsidRDefault="00E570B0" w:rsidP="00BC2FEE">
            <w:pPr>
              <w:pStyle w:val="Brdtextmedindrag"/>
              <w:rPr>
                <w:lang w:val="de-DE"/>
              </w:rPr>
            </w:pPr>
          </w:p>
        </w:tc>
      </w:tr>
      <w:tr w:rsidR="008E0CEA" w:rsidRPr="0035629B" w14:paraId="4135BD8E" w14:textId="77777777" w:rsidTr="00BC2FEE">
        <w:tc>
          <w:tcPr>
            <w:tcW w:w="2500" w:type="pct"/>
            <w:shd w:val="clear" w:color="auto" w:fill="auto"/>
            <w:tcMar>
              <w:right w:w="0" w:type="dxa"/>
            </w:tcMar>
          </w:tcPr>
          <w:p w14:paraId="0FA64555" w14:textId="77777777" w:rsidR="008E0CEA" w:rsidRPr="00DF40F9" w:rsidRDefault="003A5A9E" w:rsidP="00BC2FEE">
            <w:pPr>
              <w:pStyle w:val="Brdtextmedindrag"/>
            </w:pPr>
            <w:r w:rsidRPr="00DF40F9">
              <w:t>Styrelsearvode och annan lik</w:t>
            </w:r>
            <w:r>
              <w:softHyphen/>
            </w:r>
            <w:r w:rsidRPr="00DF40F9">
              <w:t>nande ersättning, som person med hemvist i en avtalsslutande stat uppbär i egenskap av medlem i styrelse eller annat liknande organ i bolag med hemvist i den andra avtalsslutande staten eller såsom verkställande direktör eller medlem av direktionen i sådant bolag, får beskattas i denna andra stat.</w:t>
            </w:r>
          </w:p>
        </w:tc>
        <w:tc>
          <w:tcPr>
            <w:tcW w:w="2500" w:type="pct"/>
          </w:tcPr>
          <w:p w14:paraId="78BE8D0A" w14:textId="3E6EAFB6" w:rsidR="008E0CEA" w:rsidRPr="003D7914" w:rsidRDefault="003A5A9E" w:rsidP="00BC2FEE">
            <w:pPr>
              <w:pStyle w:val="Brdtextmedindrag"/>
              <w:rPr>
                <w:lang w:val="de-DE"/>
              </w:rPr>
            </w:pPr>
            <w:r w:rsidRPr="003D7914">
              <w:rPr>
                <w:lang w:val="de-DE"/>
              </w:rPr>
              <w:t>Aufsichtsrats- oder Verwal</w:t>
            </w:r>
            <w:r>
              <w:rPr>
                <w:lang w:val="de-DE"/>
              </w:rPr>
              <w:softHyphen/>
            </w:r>
            <w:r w:rsidRPr="003D7914">
              <w:rPr>
                <w:lang w:val="de-DE"/>
              </w:rPr>
              <w:t>tungsratsvergütungen und ähn</w:t>
            </w:r>
            <w:r>
              <w:rPr>
                <w:lang w:val="de-DE"/>
              </w:rPr>
              <w:softHyphen/>
            </w:r>
            <w:r w:rsidRPr="003D7914">
              <w:rPr>
                <w:lang w:val="de-DE"/>
              </w:rPr>
              <w:t>liche Zahlungen, die eine in einem Vertragsstaat ansässige Person in ihrer Eigenschaft als Mitglied des Aufsichts- oder Ver</w:t>
            </w:r>
            <w:r>
              <w:rPr>
                <w:lang w:val="de-DE"/>
              </w:rPr>
              <w:softHyphen/>
            </w:r>
            <w:r w:rsidRPr="003D7914">
              <w:rPr>
                <w:lang w:val="de-DE"/>
              </w:rPr>
              <w:t>waltungsrats, als Geschäftsführer oder als Vorstandsmitglied einer Gesellschaft bezieht, die im ande</w:t>
            </w:r>
            <w:r>
              <w:rPr>
                <w:lang w:val="de-DE"/>
              </w:rPr>
              <w:softHyphen/>
            </w:r>
            <w:r w:rsidRPr="003D7914">
              <w:rPr>
                <w:lang w:val="de-DE"/>
              </w:rPr>
              <w:t>ren Vertragsstaat ansässig ist, können im anderen Staat besteu</w:t>
            </w:r>
            <w:r>
              <w:rPr>
                <w:lang w:val="de-DE"/>
              </w:rPr>
              <w:softHyphen/>
            </w:r>
            <w:r w:rsidRPr="003D7914">
              <w:rPr>
                <w:lang w:val="de-DE"/>
              </w:rPr>
              <w:t>ert werden.</w:t>
            </w:r>
          </w:p>
        </w:tc>
      </w:tr>
      <w:tr w:rsidR="008E0CEA" w:rsidRPr="0035629B" w14:paraId="21579856" w14:textId="77777777" w:rsidTr="00BC2FEE">
        <w:tc>
          <w:tcPr>
            <w:tcW w:w="2500" w:type="pct"/>
            <w:shd w:val="clear" w:color="auto" w:fill="auto"/>
            <w:tcMar>
              <w:right w:w="0" w:type="dxa"/>
            </w:tcMar>
          </w:tcPr>
          <w:p w14:paraId="45B5D36B" w14:textId="77777777" w:rsidR="008E0CEA" w:rsidRPr="00D963AA" w:rsidRDefault="00E570B0" w:rsidP="00BC2FEE">
            <w:pPr>
              <w:pStyle w:val="Brdtextmedindrag"/>
              <w:rPr>
                <w:lang w:val="de-DE"/>
              </w:rPr>
            </w:pPr>
          </w:p>
        </w:tc>
        <w:tc>
          <w:tcPr>
            <w:tcW w:w="2500" w:type="pct"/>
          </w:tcPr>
          <w:p w14:paraId="6B7C79C0" w14:textId="77777777" w:rsidR="008E0CEA" w:rsidRPr="003D7914" w:rsidRDefault="00E570B0" w:rsidP="00BC2FEE">
            <w:pPr>
              <w:pStyle w:val="Brdtextmedindrag"/>
              <w:rPr>
                <w:lang w:val="de-DE"/>
              </w:rPr>
            </w:pPr>
          </w:p>
        </w:tc>
      </w:tr>
      <w:tr w:rsidR="008E0CEA" w14:paraId="089C2E95" w14:textId="77777777" w:rsidTr="00BC2FEE">
        <w:tc>
          <w:tcPr>
            <w:tcW w:w="2500" w:type="pct"/>
            <w:shd w:val="clear" w:color="auto" w:fill="auto"/>
            <w:tcMar>
              <w:right w:w="0" w:type="dxa"/>
            </w:tcMar>
          </w:tcPr>
          <w:p w14:paraId="387BF023" w14:textId="77777777" w:rsidR="008E0CEA" w:rsidRPr="00404B0B" w:rsidRDefault="003A5A9E" w:rsidP="00BC2FEE">
            <w:pPr>
              <w:pStyle w:val="Brdtext"/>
            </w:pPr>
            <w:r w:rsidRPr="00404B0B">
              <w:t>Artikel 17</w:t>
            </w:r>
          </w:p>
        </w:tc>
        <w:tc>
          <w:tcPr>
            <w:tcW w:w="2500" w:type="pct"/>
          </w:tcPr>
          <w:p w14:paraId="05B840D7" w14:textId="77777777" w:rsidR="008E0CEA" w:rsidRPr="002F20DF" w:rsidRDefault="003A5A9E" w:rsidP="00BC2FEE">
            <w:pPr>
              <w:pStyle w:val="Brdtext"/>
              <w:rPr>
                <w:lang w:val="de-DE"/>
              </w:rPr>
            </w:pPr>
            <w:r w:rsidRPr="00404B0B">
              <w:rPr>
                <w:lang w:val="de-DE"/>
              </w:rPr>
              <w:t>Artikel 17</w:t>
            </w:r>
          </w:p>
        </w:tc>
      </w:tr>
      <w:tr w:rsidR="008E0CEA" w14:paraId="6F02059E" w14:textId="77777777" w:rsidTr="00BC2FEE">
        <w:tc>
          <w:tcPr>
            <w:tcW w:w="2500" w:type="pct"/>
            <w:shd w:val="clear" w:color="auto" w:fill="auto"/>
            <w:tcMar>
              <w:right w:w="0" w:type="dxa"/>
            </w:tcMar>
          </w:tcPr>
          <w:p w14:paraId="6AB3BFA0" w14:textId="77777777" w:rsidR="008E0CEA" w:rsidRPr="00DF40F9" w:rsidRDefault="00E570B0" w:rsidP="00BC2FEE">
            <w:pPr>
              <w:pStyle w:val="Brdtext"/>
              <w:rPr>
                <w:i/>
              </w:rPr>
            </w:pPr>
          </w:p>
        </w:tc>
        <w:tc>
          <w:tcPr>
            <w:tcW w:w="2500" w:type="pct"/>
          </w:tcPr>
          <w:p w14:paraId="0CCB517E" w14:textId="77777777" w:rsidR="008E0CEA" w:rsidRPr="003D7914" w:rsidRDefault="00E570B0" w:rsidP="00BC2FEE">
            <w:pPr>
              <w:pStyle w:val="Brdtext"/>
              <w:rPr>
                <w:i/>
                <w:lang w:val="de-DE"/>
              </w:rPr>
            </w:pPr>
          </w:p>
        </w:tc>
      </w:tr>
      <w:tr w:rsidR="008E0CEA" w14:paraId="02263FD9" w14:textId="77777777" w:rsidTr="00BC2FEE">
        <w:tc>
          <w:tcPr>
            <w:tcW w:w="2500" w:type="pct"/>
            <w:shd w:val="clear" w:color="auto" w:fill="auto"/>
            <w:tcMar>
              <w:right w:w="0" w:type="dxa"/>
            </w:tcMar>
          </w:tcPr>
          <w:p w14:paraId="3B9E7D1A" w14:textId="77777777" w:rsidR="008E0CEA" w:rsidRPr="00DF40F9" w:rsidRDefault="003A5A9E" w:rsidP="00BC2FEE">
            <w:pPr>
              <w:pStyle w:val="Brdtext"/>
              <w:rPr>
                <w:i/>
              </w:rPr>
            </w:pPr>
            <w:r w:rsidRPr="00DF40F9">
              <w:rPr>
                <w:i/>
              </w:rPr>
              <w:t>Artister och idrottsmän</w:t>
            </w:r>
          </w:p>
        </w:tc>
        <w:tc>
          <w:tcPr>
            <w:tcW w:w="2500" w:type="pct"/>
          </w:tcPr>
          <w:p w14:paraId="4A322E47" w14:textId="77777777" w:rsidR="008E0CEA" w:rsidRPr="003D7914" w:rsidRDefault="003A5A9E" w:rsidP="00BC2FEE">
            <w:pPr>
              <w:pStyle w:val="Brdtext"/>
              <w:rPr>
                <w:i/>
                <w:lang w:val="de-DE"/>
              </w:rPr>
            </w:pPr>
            <w:r w:rsidRPr="003D7914">
              <w:rPr>
                <w:i/>
                <w:lang w:val="de-DE"/>
              </w:rPr>
              <w:t>Künstler und Sportler</w:t>
            </w:r>
          </w:p>
        </w:tc>
      </w:tr>
      <w:tr w:rsidR="008E0CEA" w14:paraId="795FF5D1" w14:textId="77777777" w:rsidTr="00BC2FEE">
        <w:tc>
          <w:tcPr>
            <w:tcW w:w="2500" w:type="pct"/>
            <w:shd w:val="clear" w:color="auto" w:fill="auto"/>
            <w:tcMar>
              <w:right w:w="0" w:type="dxa"/>
            </w:tcMar>
          </w:tcPr>
          <w:p w14:paraId="106C2A72" w14:textId="77777777" w:rsidR="008E0CEA" w:rsidRPr="00DF40F9" w:rsidRDefault="00E570B0" w:rsidP="00BC2FEE">
            <w:pPr>
              <w:pStyle w:val="Brdtextmedindrag"/>
            </w:pPr>
          </w:p>
        </w:tc>
        <w:tc>
          <w:tcPr>
            <w:tcW w:w="2500" w:type="pct"/>
          </w:tcPr>
          <w:p w14:paraId="20A51D40" w14:textId="77777777" w:rsidR="008E0CEA" w:rsidRPr="003D7914" w:rsidRDefault="00E570B0" w:rsidP="00BC2FEE">
            <w:pPr>
              <w:pStyle w:val="Brdtextmedindrag"/>
              <w:rPr>
                <w:lang w:val="de-DE"/>
              </w:rPr>
            </w:pPr>
          </w:p>
        </w:tc>
      </w:tr>
      <w:tr w:rsidR="008E0CEA" w:rsidRPr="0035629B" w14:paraId="29691A70" w14:textId="77777777" w:rsidTr="00BC2FEE">
        <w:tc>
          <w:tcPr>
            <w:tcW w:w="2500" w:type="pct"/>
            <w:shd w:val="clear" w:color="auto" w:fill="auto"/>
            <w:tcMar>
              <w:right w:w="0" w:type="dxa"/>
            </w:tcMar>
          </w:tcPr>
          <w:p w14:paraId="71663D65" w14:textId="702DA2AA" w:rsidR="008E0CEA" w:rsidRPr="00DF40F9" w:rsidRDefault="003A5A9E" w:rsidP="00BC2FEE">
            <w:pPr>
              <w:pStyle w:val="Brdtextmedindrag"/>
            </w:pPr>
            <w:r w:rsidRPr="00DF40F9">
              <w:t>1.</w:t>
            </w:r>
            <w:r w:rsidR="002D10A4">
              <w:t> </w:t>
            </w:r>
            <w:r w:rsidRPr="00DF40F9">
              <w:t>Utan hinder av bestämmel</w:t>
            </w:r>
            <w:r>
              <w:softHyphen/>
            </w:r>
            <w:r w:rsidRPr="00DF40F9">
              <w:t>serna i artiklarna 7, 14 och 15 får inkomst, som person med hemvist i en avtalsslutande stat förvärvar genom sin personliga verksamhet i den andra avtalsslutande staten i egenskap av artist, såsom teater- eller filmskådespelare, radio- eller televisionsartist eller musiker, eller av idrottsman, beskattas i denna andra stat.</w:t>
            </w:r>
          </w:p>
        </w:tc>
        <w:tc>
          <w:tcPr>
            <w:tcW w:w="2500" w:type="pct"/>
          </w:tcPr>
          <w:p w14:paraId="7A4E503C" w14:textId="2BC6D780" w:rsidR="008E0CEA" w:rsidRPr="003D7914" w:rsidRDefault="003A5A9E" w:rsidP="00BC2FEE">
            <w:pPr>
              <w:pStyle w:val="Brdtextmedindrag"/>
              <w:rPr>
                <w:lang w:val="de-DE"/>
              </w:rPr>
            </w:pPr>
            <w:r w:rsidRPr="003D7914">
              <w:rPr>
                <w:lang w:val="de-DE"/>
              </w:rPr>
              <w:t>(1)</w:t>
            </w:r>
            <w:r w:rsidR="002D10A4">
              <w:rPr>
                <w:lang w:val="de-DE"/>
              </w:rPr>
              <w:t> </w:t>
            </w:r>
            <w:r w:rsidRPr="003D7914">
              <w:rPr>
                <w:lang w:val="de-DE"/>
              </w:rPr>
              <w:t>Ungeachtet der Artikel 7, 14 und 15 können Einkünfte, die eine in einem Vertragsstaat ansässige Person als Künstler, wie Bühnen-, Film-, Rundfunk- und Fernseh</w:t>
            </w:r>
            <w:r>
              <w:rPr>
                <w:lang w:val="de-DE"/>
              </w:rPr>
              <w:softHyphen/>
            </w:r>
            <w:r w:rsidRPr="003D7914">
              <w:rPr>
                <w:lang w:val="de-DE"/>
              </w:rPr>
              <w:t>künstler sowie Musiker, oder als Sportler aus ihrer im anderen Vertragsstaat persönlich ausgeüb</w:t>
            </w:r>
            <w:r>
              <w:rPr>
                <w:lang w:val="de-DE"/>
              </w:rPr>
              <w:softHyphen/>
            </w:r>
            <w:r w:rsidRPr="003D7914">
              <w:rPr>
                <w:lang w:val="de-DE"/>
              </w:rPr>
              <w:t>ten Tätigkeit bezieht, im anderen Staat besteuert werden.</w:t>
            </w:r>
          </w:p>
        </w:tc>
      </w:tr>
      <w:tr w:rsidR="008E0CEA" w:rsidRPr="0035629B" w14:paraId="53ECED26" w14:textId="77777777" w:rsidTr="00BC2FEE">
        <w:tc>
          <w:tcPr>
            <w:tcW w:w="2500" w:type="pct"/>
            <w:shd w:val="clear" w:color="auto" w:fill="auto"/>
            <w:tcMar>
              <w:right w:w="0" w:type="dxa"/>
            </w:tcMar>
          </w:tcPr>
          <w:p w14:paraId="40281247" w14:textId="4806F2C9" w:rsidR="008E0CEA" w:rsidRPr="00DF40F9" w:rsidRDefault="003A5A9E" w:rsidP="00BC2FEE">
            <w:pPr>
              <w:pStyle w:val="Brdtextmedindrag"/>
            </w:pPr>
            <w:r w:rsidRPr="00DF40F9">
              <w:t>2.</w:t>
            </w:r>
            <w:r w:rsidR="002D10A4">
              <w:t> </w:t>
            </w:r>
            <w:proofErr w:type="gramStart"/>
            <w:r w:rsidRPr="00DF40F9">
              <w:t>I fall</w:t>
            </w:r>
            <w:proofErr w:type="gramEnd"/>
            <w:r w:rsidRPr="00DF40F9">
              <w:t xml:space="preserve"> då inkomst genom per</w:t>
            </w:r>
            <w:r>
              <w:softHyphen/>
            </w:r>
            <w:r w:rsidRPr="00DF40F9">
              <w:t>sonlig verksamhet, som artist eller idrottsman utövar i denna egen</w:t>
            </w:r>
            <w:r>
              <w:softHyphen/>
            </w:r>
            <w:r w:rsidRPr="00DF40F9">
              <w:t>skap, inte tillfaller artisten eller idrottsmannen själv utan annan person, får denna inkomst, utan hinder av bestämmelserna i artik</w:t>
            </w:r>
            <w:r>
              <w:softHyphen/>
            </w:r>
            <w:r w:rsidRPr="00DF40F9">
              <w:t>larna 7, 14 och 15, beskattas i den avtalsslutande stat där artisten eller idrottsmannen utövar verksam</w:t>
            </w:r>
            <w:r>
              <w:softHyphen/>
            </w:r>
            <w:r w:rsidRPr="00DF40F9">
              <w:t>heten om denne kan utöva ett kontrollerande inflytande på denna andra person.</w:t>
            </w:r>
          </w:p>
        </w:tc>
        <w:tc>
          <w:tcPr>
            <w:tcW w:w="2500" w:type="pct"/>
          </w:tcPr>
          <w:p w14:paraId="5C521498" w14:textId="451401DC" w:rsidR="008E0CEA" w:rsidRPr="003D7914" w:rsidRDefault="003A5A9E" w:rsidP="00BC2FEE">
            <w:pPr>
              <w:pStyle w:val="Brdtextmedindrag"/>
              <w:rPr>
                <w:lang w:val="de-DE"/>
              </w:rPr>
            </w:pPr>
            <w:r w:rsidRPr="003D7914">
              <w:rPr>
                <w:lang w:val="de-DE"/>
              </w:rPr>
              <w:t>(2)</w:t>
            </w:r>
            <w:r w:rsidR="002D10A4">
              <w:rPr>
                <w:lang w:val="de-DE"/>
              </w:rPr>
              <w:t> </w:t>
            </w:r>
            <w:r w:rsidRPr="003D7914">
              <w:rPr>
                <w:lang w:val="de-DE"/>
              </w:rPr>
              <w:t>Fließen Einkünfte aus einer von einem Künstler oder Sportler in dieser Eigenschaft persönlich ausgeübten Tätigkeit nicht dem Künstler oder Sportler selbst, sondern einer anderen Person zu, so können diese Einkünfte unge</w:t>
            </w:r>
            <w:r>
              <w:rPr>
                <w:lang w:val="de-DE"/>
              </w:rPr>
              <w:softHyphen/>
            </w:r>
            <w:r w:rsidRPr="003D7914">
              <w:rPr>
                <w:lang w:val="de-DE"/>
              </w:rPr>
              <w:t>achtet der Artikel 7, 14 und 15 in dem Vertragsstaat besteuert wer</w:t>
            </w:r>
            <w:r>
              <w:rPr>
                <w:lang w:val="de-DE"/>
              </w:rPr>
              <w:softHyphen/>
            </w:r>
            <w:r w:rsidRPr="003D7914">
              <w:rPr>
                <w:lang w:val="de-DE"/>
              </w:rPr>
              <w:t xml:space="preserve">den, in dem der Künstler oder Sportler seine Tätigkeit ausübt, wenn er auf diese andere Person einen kontrollierenden </w:t>
            </w:r>
            <w:proofErr w:type="spellStart"/>
            <w:r w:rsidRPr="003D7914">
              <w:rPr>
                <w:lang w:val="de-DE"/>
              </w:rPr>
              <w:t>Einfluß</w:t>
            </w:r>
            <w:proofErr w:type="spellEnd"/>
            <w:r w:rsidRPr="003D7914">
              <w:rPr>
                <w:lang w:val="de-DE"/>
              </w:rPr>
              <w:t xml:space="preserve"> ausüben kann.</w:t>
            </w:r>
          </w:p>
        </w:tc>
      </w:tr>
      <w:tr w:rsidR="008E0CEA" w:rsidRPr="0035629B" w14:paraId="705042CA" w14:textId="77777777" w:rsidTr="00BC2FEE">
        <w:tc>
          <w:tcPr>
            <w:tcW w:w="2500" w:type="pct"/>
            <w:shd w:val="clear" w:color="auto" w:fill="auto"/>
            <w:tcMar>
              <w:right w:w="0" w:type="dxa"/>
            </w:tcMar>
          </w:tcPr>
          <w:p w14:paraId="4352B427" w14:textId="38B71C3B" w:rsidR="008E0CEA" w:rsidRPr="00DF40F9" w:rsidRDefault="003A5A9E" w:rsidP="00BC2FEE">
            <w:pPr>
              <w:pStyle w:val="Brdtextmedindrag"/>
            </w:pPr>
            <w:r w:rsidRPr="00DF40F9">
              <w:t>3.</w:t>
            </w:r>
            <w:r w:rsidR="002D10A4">
              <w:t> </w:t>
            </w:r>
            <w:r w:rsidRPr="00DF40F9">
              <w:t>Bestämmelserna i punkterna 1 och 2 tillämpas inte på inkomst från uppträdande av artister eller idrotts</w:t>
            </w:r>
            <w:r>
              <w:softHyphen/>
            </w:r>
            <w:r w:rsidRPr="00DF40F9">
              <w:lastRenderedPageBreak/>
              <w:t>män, om deras vistelse i en avtals</w:t>
            </w:r>
            <w:r>
              <w:softHyphen/>
            </w:r>
            <w:r w:rsidRPr="00DF40F9">
              <w:t>slutande stat helt eller i väsentlig omfattning direkt eller indirekt är bekostad av allmänna medel från den andra avtalsslutande staten.</w:t>
            </w:r>
          </w:p>
        </w:tc>
        <w:tc>
          <w:tcPr>
            <w:tcW w:w="2500" w:type="pct"/>
          </w:tcPr>
          <w:p w14:paraId="56D624D7" w14:textId="11A8DCB7" w:rsidR="008E0CEA" w:rsidRPr="003D7914" w:rsidRDefault="003A5A9E" w:rsidP="00BC2FEE">
            <w:pPr>
              <w:pStyle w:val="Brdtextmedindrag"/>
              <w:rPr>
                <w:lang w:val="de-DE"/>
              </w:rPr>
            </w:pPr>
            <w:r w:rsidRPr="003D7914">
              <w:rPr>
                <w:lang w:val="de-DE"/>
              </w:rPr>
              <w:lastRenderedPageBreak/>
              <w:t>(3)</w:t>
            </w:r>
            <w:r w:rsidR="002D10A4">
              <w:rPr>
                <w:lang w:val="de-DE"/>
              </w:rPr>
              <w:t> </w:t>
            </w:r>
            <w:r w:rsidRPr="003D7914">
              <w:rPr>
                <w:lang w:val="de-DE"/>
              </w:rPr>
              <w:t xml:space="preserve">Die Absätze 1 und 2 gelten nicht für Einkünfte aus der von Künstlern oder Sportlern in einem </w:t>
            </w:r>
            <w:r w:rsidRPr="003D7914">
              <w:rPr>
                <w:lang w:val="de-DE"/>
              </w:rPr>
              <w:lastRenderedPageBreak/>
              <w:t>Vertragsstaat ausgeübten Tätig</w:t>
            </w:r>
            <w:r>
              <w:rPr>
                <w:lang w:val="de-DE"/>
              </w:rPr>
              <w:softHyphen/>
            </w:r>
            <w:r w:rsidRPr="003D7914">
              <w:rPr>
                <w:lang w:val="de-DE"/>
              </w:rPr>
              <w:t>keit, wenn der Aufenthalt in diesem Staat ganz oder im wesentlichen Umfang unmittelbar oder mittelbar aus öffentlichen Kassen des anderen Vertrags</w:t>
            </w:r>
            <w:r>
              <w:rPr>
                <w:lang w:val="de-DE"/>
              </w:rPr>
              <w:softHyphen/>
            </w:r>
            <w:r w:rsidRPr="003D7914">
              <w:rPr>
                <w:lang w:val="de-DE"/>
              </w:rPr>
              <w:t>staats unterstützt wird.</w:t>
            </w:r>
          </w:p>
        </w:tc>
      </w:tr>
      <w:tr w:rsidR="008E0CEA" w:rsidRPr="0035629B" w14:paraId="39A08743" w14:textId="77777777" w:rsidTr="00BC2FEE">
        <w:tc>
          <w:tcPr>
            <w:tcW w:w="2500" w:type="pct"/>
            <w:shd w:val="clear" w:color="auto" w:fill="auto"/>
            <w:tcMar>
              <w:right w:w="0" w:type="dxa"/>
            </w:tcMar>
          </w:tcPr>
          <w:p w14:paraId="521F34CB" w14:textId="77777777" w:rsidR="008E0CEA" w:rsidRPr="00D963AA" w:rsidRDefault="00E570B0" w:rsidP="00BC2FEE">
            <w:pPr>
              <w:pStyle w:val="Brdtextmedindrag"/>
              <w:rPr>
                <w:lang w:val="de-DE"/>
              </w:rPr>
            </w:pPr>
          </w:p>
        </w:tc>
        <w:tc>
          <w:tcPr>
            <w:tcW w:w="2500" w:type="pct"/>
          </w:tcPr>
          <w:p w14:paraId="123941DD" w14:textId="77777777" w:rsidR="008E0CEA" w:rsidRPr="003D7914" w:rsidRDefault="00E570B0" w:rsidP="00BC2FEE">
            <w:pPr>
              <w:pStyle w:val="Brdtextmedindrag"/>
              <w:rPr>
                <w:lang w:val="de-DE"/>
              </w:rPr>
            </w:pPr>
          </w:p>
        </w:tc>
      </w:tr>
      <w:tr w:rsidR="008E0CEA" w14:paraId="720B2FB6" w14:textId="77777777" w:rsidTr="00BC2FEE">
        <w:tc>
          <w:tcPr>
            <w:tcW w:w="2500" w:type="pct"/>
            <w:shd w:val="clear" w:color="auto" w:fill="auto"/>
            <w:tcMar>
              <w:right w:w="0" w:type="dxa"/>
            </w:tcMar>
          </w:tcPr>
          <w:p w14:paraId="5E71F638" w14:textId="77777777" w:rsidR="008E0CEA" w:rsidRPr="00DF40F9" w:rsidRDefault="003A5A9E" w:rsidP="00BC2FEE">
            <w:pPr>
              <w:pStyle w:val="Brdtext"/>
            </w:pPr>
            <w:r w:rsidRPr="00DF40F9">
              <w:t>Artikel 18</w:t>
            </w:r>
          </w:p>
        </w:tc>
        <w:tc>
          <w:tcPr>
            <w:tcW w:w="2500" w:type="pct"/>
          </w:tcPr>
          <w:p w14:paraId="54FFBD3A" w14:textId="77777777" w:rsidR="008E0CEA" w:rsidRPr="003D7914" w:rsidRDefault="003A5A9E" w:rsidP="00BC2FEE">
            <w:pPr>
              <w:pStyle w:val="Brdtext"/>
              <w:rPr>
                <w:lang w:val="de-DE"/>
              </w:rPr>
            </w:pPr>
            <w:r w:rsidRPr="003D7914">
              <w:rPr>
                <w:lang w:val="de-DE"/>
              </w:rPr>
              <w:t>Artikel 18</w:t>
            </w:r>
          </w:p>
        </w:tc>
      </w:tr>
      <w:tr w:rsidR="008E0CEA" w14:paraId="4D527B89" w14:textId="77777777" w:rsidTr="00BC2FEE">
        <w:tc>
          <w:tcPr>
            <w:tcW w:w="2500" w:type="pct"/>
            <w:shd w:val="clear" w:color="auto" w:fill="auto"/>
            <w:tcMar>
              <w:right w:w="0" w:type="dxa"/>
            </w:tcMar>
          </w:tcPr>
          <w:p w14:paraId="32324A8F" w14:textId="77777777" w:rsidR="008E0CEA" w:rsidRPr="00DF40F9" w:rsidRDefault="00E570B0" w:rsidP="00BC2FEE">
            <w:pPr>
              <w:pStyle w:val="Brdtext"/>
              <w:rPr>
                <w:i/>
              </w:rPr>
            </w:pPr>
          </w:p>
        </w:tc>
        <w:tc>
          <w:tcPr>
            <w:tcW w:w="2500" w:type="pct"/>
          </w:tcPr>
          <w:p w14:paraId="4E632A16" w14:textId="77777777" w:rsidR="008E0CEA" w:rsidRPr="003D7914" w:rsidRDefault="00E570B0" w:rsidP="00BC2FEE">
            <w:pPr>
              <w:pStyle w:val="Brdtext"/>
              <w:rPr>
                <w:i/>
                <w:lang w:val="de-DE"/>
              </w:rPr>
            </w:pPr>
          </w:p>
        </w:tc>
      </w:tr>
      <w:tr w:rsidR="008E0CEA" w14:paraId="2DDD1017" w14:textId="77777777" w:rsidTr="00BC2FEE">
        <w:tc>
          <w:tcPr>
            <w:tcW w:w="2500" w:type="pct"/>
            <w:shd w:val="clear" w:color="auto" w:fill="auto"/>
            <w:tcMar>
              <w:right w:w="0" w:type="dxa"/>
            </w:tcMar>
          </w:tcPr>
          <w:p w14:paraId="705A2609" w14:textId="77777777" w:rsidR="008E0CEA" w:rsidRPr="00DF40F9" w:rsidRDefault="003A5A9E" w:rsidP="00BC2FEE">
            <w:pPr>
              <w:pStyle w:val="Brdtext"/>
              <w:rPr>
                <w:i/>
              </w:rPr>
            </w:pPr>
            <w:r w:rsidRPr="00DF40F9">
              <w:rPr>
                <w:i/>
              </w:rPr>
              <w:t>Pension och liknande betalning</w:t>
            </w:r>
          </w:p>
        </w:tc>
        <w:tc>
          <w:tcPr>
            <w:tcW w:w="2500" w:type="pct"/>
          </w:tcPr>
          <w:p w14:paraId="4D721D5B" w14:textId="77777777" w:rsidR="008E0CEA" w:rsidRPr="003D7914" w:rsidRDefault="003A5A9E" w:rsidP="00BC2FEE">
            <w:pPr>
              <w:pStyle w:val="Brdtext"/>
              <w:rPr>
                <w:i/>
                <w:lang w:val="de-DE"/>
              </w:rPr>
            </w:pPr>
            <w:r w:rsidRPr="003D7914">
              <w:rPr>
                <w:i/>
                <w:lang w:val="de-DE"/>
              </w:rPr>
              <w:t>Ruhegehälter und ähnliche Zahl</w:t>
            </w:r>
            <w:r>
              <w:rPr>
                <w:i/>
                <w:lang w:val="de-DE"/>
              </w:rPr>
              <w:softHyphen/>
            </w:r>
            <w:r w:rsidRPr="003D7914">
              <w:rPr>
                <w:i/>
                <w:lang w:val="de-DE"/>
              </w:rPr>
              <w:t>ungen</w:t>
            </w:r>
          </w:p>
        </w:tc>
      </w:tr>
      <w:tr w:rsidR="008E0CEA" w14:paraId="4D36A4AB" w14:textId="77777777" w:rsidTr="00BC2FEE">
        <w:tc>
          <w:tcPr>
            <w:tcW w:w="2500" w:type="pct"/>
            <w:shd w:val="clear" w:color="auto" w:fill="auto"/>
            <w:tcMar>
              <w:right w:w="0" w:type="dxa"/>
            </w:tcMar>
          </w:tcPr>
          <w:p w14:paraId="14BF08A4" w14:textId="77777777" w:rsidR="008E0CEA" w:rsidRPr="00DF40F9" w:rsidRDefault="00E570B0" w:rsidP="00BC2FEE">
            <w:pPr>
              <w:pStyle w:val="Brdtextmedindrag"/>
            </w:pPr>
          </w:p>
        </w:tc>
        <w:tc>
          <w:tcPr>
            <w:tcW w:w="2500" w:type="pct"/>
          </w:tcPr>
          <w:p w14:paraId="7FBB3D96" w14:textId="77777777" w:rsidR="008E0CEA" w:rsidRPr="003D7914" w:rsidRDefault="00E570B0" w:rsidP="00BC2FEE">
            <w:pPr>
              <w:pStyle w:val="Brdtextmedindrag"/>
              <w:rPr>
                <w:lang w:val="de-DE"/>
              </w:rPr>
            </w:pPr>
          </w:p>
        </w:tc>
      </w:tr>
      <w:tr w:rsidR="008E0CEA" w:rsidRPr="0035629B" w14:paraId="76B790B6" w14:textId="77777777" w:rsidTr="00BC2FEE">
        <w:tc>
          <w:tcPr>
            <w:tcW w:w="2500" w:type="pct"/>
            <w:shd w:val="clear" w:color="auto" w:fill="auto"/>
            <w:tcMar>
              <w:right w:w="0" w:type="dxa"/>
            </w:tcMar>
          </w:tcPr>
          <w:p w14:paraId="445813A8" w14:textId="6E2A26C2" w:rsidR="008E0CEA" w:rsidRPr="00DF40F9" w:rsidRDefault="003A5A9E" w:rsidP="00BC2FEE">
            <w:pPr>
              <w:pStyle w:val="Brdtextmedindrag"/>
            </w:pPr>
            <w:r w:rsidRPr="00DF40F9">
              <w:t>1.</w:t>
            </w:r>
            <w:r w:rsidR="002D10A4">
              <w:t> </w:t>
            </w:r>
            <w:r w:rsidRPr="00DF40F9">
              <w:t>Pension och liknande ersätt</w:t>
            </w:r>
            <w:r>
              <w:softHyphen/>
            </w:r>
            <w:r w:rsidRPr="00DF40F9">
              <w:t>ning och livränta, som person med hemvist i en avtalsslutande stat uppbär, beskattas endast i denna stat.</w:t>
            </w:r>
          </w:p>
        </w:tc>
        <w:tc>
          <w:tcPr>
            <w:tcW w:w="2500" w:type="pct"/>
          </w:tcPr>
          <w:p w14:paraId="01F6DE37" w14:textId="623DF253" w:rsidR="008E0CEA" w:rsidRPr="003D7914" w:rsidRDefault="003A5A9E" w:rsidP="00BC2FEE">
            <w:pPr>
              <w:pStyle w:val="Brdtextmedindrag"/>
              <w:rPr>
                <w:lang w:val="de-DE"/>
              </w:rPr>
            </w:pPr>
            <w:r w:rsidRPr="003D7914">
              <w:rPr>
                <w:lang w:val="de-DE"/>
              </w:rPr>
              <w:t>(1)</w:t>
            </w:r>
            <w:r w:rsidR="002D10A4">
              <w:rPr>
                <w:lang w:val="de-DE"/>
              </w:rPr>
              <w:t> </w:t>
            </w:r>
            <w:r w:rsidRPr="003D7914">
              <w:rPr>
                <w:lang w:val="de-DE"/>
              </w:rPr>
              <w:t>Erhält eine in einem Ver</w:t>
            </w:r>
            <w:r w:rsidR="00E643A5">
              <w:rPr>
                <w:lang w:val="de-DE"/>
              </w:rPr>
              <w:softHyphen/>
            </w:r>
            <w:r w:rsidRPr="003D7914">
              <w:rPr>
                <w:lang w:val="de-DE"/>
              </w:rPr>
              <w:t>tragsstaat ansässige Person Ruhe</w:t>
            </w:r>
            <w:r w:rsidR="00E643A5">
              <w:rPr>
                <w:lang w:val="de-DE"/>
              </w:rPr>
              <w:softHyphen/>
            </w:r>
            <w:r w:rsidRPr="003D7914">
              <w:rPr>
                <w:lang w:val="de-DE"/>
              </w:rPr>
              <w:t>gehälter und ähnliche Vergüt</w:t>
            </w:r>
            <w:r w:rsidR="00E643A5">
              <w:rPr>
                <w:lang w:val="de-DE"/>
              </w:rPr>
              <w:softHyphen/>
            </w:r>
            <w:r w:rsidRPr="003D7914">
              <w:rPr>
                <w:lang w:val="de-DE"/>
              </w:rPr>
              <w:t>ungen oder Renten, so können diese Bezüge nur in diesem Staat besteuert werden.</w:t>
            </w:r>
          </w:p>
        </w:tc>
      </w:tr>
      <w:tr w:rsidR="008E0CEA" w:rsidRPr="0035629B" w14:paraId="4226BEE1" w14:textId="77777777" w:rsidTr="00BC2FEE">
        <w:tc>
          <w:tcPr>
            <w:tcW w:w="2500" w:type="pct"/>
            <w:shd w:val="clear" w:color="auto" w:fill="auto"/>
            <w:tcMar>
              <w:right w:w="0" w:type="dxa"/>
            </w:tcMar>
          </w:tcPr>
          <w:p w14:paraId="7B3780D0" w14:textId="46D26801" w:rsidR="008E0CEA" w:rsidRPr="00DF40F9" w:rsidRDefault="003A5A9E" w:rsidP="00BC2FEE">
            <w:pPr>
              <w:pStyle w:val="Brdtextmedindrag"/>
            </w:pPr>
            <w:r w:rsidRPr="00DF40F9">
              <w:t>2.</w:t>
            </w:r>
            <w:r w:rsidR="002D10A4">
              <w:t> </w:t>
            </w:r>
            <w:r w:rsidRPr="00DF40F9">
              <w:t>Med avvikelse från bestäm</w:t>
            </w:r>
            <w:r>
              <w:softHyphen/>
            </w:r>
            <w:r w:rsidRPr="00DF40F9">
              <w:t>melserna i punkt 1 beskattas be</w:t>
            </w:r>
            <w:r>
              <w:softHyphen/>
            </w:r>
            <w:r w:rsidRPr="00DF40F9">
              <w:t>lopp, som person med hemvist i en avtalsslutande stat erhåller enligt socialförsäkringslagstiftningen i den andra avtalsslutande staten, en</w:t>
            </w:r>
            <w:r>
              <w:softHyphen/>
            </w:r>
            <w:r w:rsidRPr="00DF40F9">
              <w:t>dast i denna andra stat. Dessa be</w:t>
            </w:r>
            <w:r>
              <w:softHyphen/>
            </w:r>
            <w:r w:rsidRPr="00DF40F9">
              <w:t>lopp kan emellertid endast be</w:t>
            </w:r>
            <w:r>
              <w:softHyphen/>
            </w:r>
            <w:r w:rsidRPr="00DF40F9">
              <w:t>skattas i den förstnämnda staten om personen är medborgare i denna stat men inte är medborgare i den andra staten.</w:t>
            </w:r>
          </w:p>
        </w:tc>
        <w:tc>
          <w:tcPr>
            <w:tcW w:w="2500" w:type="pct"/>
          </w:tcPr>
          <w:p w14:paraId="1B55B5A8" w14:textId="4581DC77" w:rsidR="008E0CEA" w:rsidRPr="003D7914" w:rsidRDefault="003A5A9E" w:rsidP="00BC2FEE">
            <w:pPr>
              <w:pStyle w:val="Brdtextmedindrag"/>
              <w:rPr>
                <w:lang w:val="de-DE"/>
              </w:rPr>
            </w:pPr>
            <w:r w:rsidRPr="003D7914">
              <w:rPr>
                <w:lang w:val="de-DE"/>
              </w:rPr>
              <w:t>(2)</w:t>
            </w:r>
            <w:r w:rsidR="002D10A4">
              <w:rPr>
                <w:lang w:val="de-DE"/>
              </w:rPr>
              <w:t> </w:t>
            </w:r>
            <w:r w:rsidRPr="003D7914">
              <w:rPr>
                <w:lang w:val="de-DE"/>
              </w:rPr>
              <w:t>Bezüge, die eine in einem Vertragsstaat ansässige Person aus der gesetzlichen Sozialver</w:t>
            </w:r>
            <w:r>
              <w:rPr>
                <w:lang w:val="de-DE"/>
              </w:rPr>
              <w:softHyphen/>
            </w:r>
            <w:r w:rsidRPr="003D7914">
              <w:rPr>
                <w:lang w:val="de-DE"/>
              </w:rPr>
              <w:t>sicherung des anderen Vertrags</w:t>
            </w:r>
            <w:r>
              <w:rPr>
                <w:lang w:val="de-DE"/>
              </w:rPr>
              <w:softHyphen/>
            </w:r>
            <w:r w:rsidRPr="003D7914">
              <w:rPr>
                <w:lang w:val="de-DE"/>
              </w:rPr>
              <w:t>staats erhält, können abweichend von Absatz 1 nur in diesem an</w:t>
            </w:r>
            <w:r>
              <w:rPr>
                <w:lang w:val="de-DE"/>
              </w:rPr>
              <w:softHyphen/>
            </w:r>
            <w:r w:rsidRPr="003D7914">
              <w:rPr>
                <w:lang w:val="de-DE"/>
              </w:rPr>
              <w:t>deren Staat besteuert werden. Diese Bezüge können jedoch nur im erstgenannten Vertragsstaat besteuert werden, wenn diese Per</w:t>
            </w:r>
            <w:r>
              <w:rPr>
                <w:lang w:val="de-DE"/>
              </w:rPr>
              <w:softHyphen/>
            </w:r>
            <w:r w:rsidRPr="003D7914">
              <w:rPr>
                <w:lang w:val="de-DE"/>
              </w:rPr>
              <w:t>son ein Staatsangehöriger dieses Staates und nicht ein Staatsan</w:t>
            </w:r>
            <w:r>
              <w:rPr>
                <w:lang w:val="de-DE"/>
              </w:rPr>
              <w:softHyphen/>
            </w:r>
            <w:r w:rsidRPr="003D7914">
              <w:rPr>
                <w:lang w:val="de-DE"/>
              </w:rPr>
              <w:t>gehöriger des anderen Staates ist.</w:t>
            </w:r>
          </w:p>
        </w:tc>
      </w:tr>
      <w:tr w:rsidR="008E0CEA" w:rsidRPr="0035629B" w14:paraId="121CC2A0" w14:textId="77777777" w:rsidTr="00BC2FEE">
        <w:tc>
          <w:tcPr>
            <w:tcW w:w="2500" w:type="pct"/>
            <w:shd w:val="clear" w:color="auto" w:fill="auto"/>
            <w:tcMar>
              <w:right w:w="0" w:type="dxa"/>
            </w:tcMar>
          </w:tcPr>
          <w:p w14:paraId="63759733" w14:textId="6577FA08" w:rsidR="008E0CEA" w:rsidRPr="00DF40F9" w:rsidRDefault="003A5A9E" w:rsidP="00BC2FEE">
            <w:pPr>
              <w:pStyle w:val="Brdtextmedindrag"/>
            </w:pPr>
            <w:r w:rsidRPr="00DF40F9">
              <w:t>3.</w:t>
            </w:r>
            <w:r w:rsidR="002D10A4">
              <w:t> </w:t>
            </w:r>
            <w:r w:rsidRPr="00DF40F9">
              <w:t>Med avvikelse från bestäm</w:t>
            </w:r>
            <w:r>
              <w:softHyphen/>
            </w:r>
            <w:r w:rsidRPr="00DF40F9">
              <w:t>melserna i punkt 1 beskattas perio</w:t>
            </w:r>
            <w:r>
              <w:softHyphen/>
            </w:r>
            <w:r w:rsidRPr="00DF40F9">
              <w:t>diska ersättningar eller engångs</w:t>
            </w:r>
            <w:r>
              <w:softHyphen/>
            </w:r>
            <w:r w:rsidRPr="00DF40F9">
              <w:t>belopp, som en avtalsslutande stat eller dess lokala myndigheter be</w:t>
            </w:r>
            <w:r>
              <w:softHyphen/>
            </w:r>
            <w:r w:rsidRPr="00DF40F9">
              <w:t>talar till person med hemvist i den andra avtalsslutande staten som er</w:t>
            </w:r>
            <w:r>
              <w:softHyphen/>
            </w:r>
            <w:r w:rsidRPr="00DF40F9">
              <w:t>sättning för skada som uppkommit till följd av krigshandling eller politisk förföljelse (däri inbegripet vissa gottgörelsebetalningar;</w:t>
            </w:r>
            <w:r>
              <w:t xml:space="preserve"> </w:t>
            </w:r>
            <w:r w:rsidRPr="00DF40F9">
              <w:t>”</w:t>
            </w:r>
            <w:proofErr w:type="spellStart"/>
            <w:r w:rsidRPr="00DF40F9">
              <w:t>Wie</w:t>
            </w:r>
            <w:r>
              <w:softHyphen/>
            </w:r>
            <w:r w:rsidRPr="00DF40F9">
              <w:t>dergutmachung</w:t>
            </w:r>
            <w:r>
              <w:t>sleistung</w:t>
            </w:r>
            <w:r w:rsidRPr="00DF40F9">
              <w:t>en</w:t>
            </w:r>
            <w:proofErr w:type="spellEnd"/>
            <w:r w:rsidRPr="00DF40F9">
              <w:t>”), en</w:t>
            </w:r>
            <w:r w:rsidR="00E643A5">
              <w:softHyphen/>
            </w:r>
            <w:r w:rsidRPr="00DF40F9">
              <w:t>dast i den förstnämnda staten.</w:t>
            </w:r>
          </w:p>
        </w:tc>
        <w:tc>
          <w:tcPr>
            <w:tcW w:w="2500" w:type="pct"/>
          </w:tcPr>
          <w:p w14:paraId="31367B16" w14:textId="2A48CBD2" w:rsidR="008E0CEA" w:rsidRPr="003D7914" w:rsidRDefault="003A5A9E" w:rsidP="00BC2FEE">
            <w:pPr>
              <w:pStyle w:val="Brdtextmedindrag"/>
              <w:rPr>
                <w:lang w:val="de-DE"/>
              </w:rPr>
            </w:pPr>
            <w:r w:rsidRPr="003D7914">
              <w:rPr>
                <w:lang w:val="de-DE"/>
              </w:rPr>
              <w:t>(3)</w:t>
            </w:r>
            <w:r w:rsidR="002D10A4">
              <w:rPr>
                <w:lang w:val="de-DE"/>
              </w:rPr>
              <w:t> </w:t>
            </w:r>
            <w:r w:rsidRPr="003D7914">
              <w:rPr>
                <w:lang w:val="de-DE"/>
              </w:rPr>
              <w:t>Wiederkehrende und ein</w:t>
            </w:r>
            <w:r>
              <w:rPr>
                <w:lang w:val="de-DE"/>
              </w:rPr>
              <w:softHyphen/>
            </w:r>
            <w:r w:rsidRPr="003D7914">
              <w:rPr>
                <w:lang w:val="de-DE"/>
              </w:rPr>
              <w:t>malige Vergütungen, die ein Ver</w:t>
            </w:r>
            <w:r>
              <w:rPr>
                <w:lang w:val="de-DE"/>
              </w:rPr>
              <w:softHyphen/>
            </w:r>
            <w:r w:rsidRPr="003D7914">
              <w:rPr>
                <w:lang w:val="de-DE"/>
              </w:rPr>
              <w:t>tragsstaat oder eine seiner Ge</w:t>
            </w:r>
            <w:r w:rsidR="00E643A5">
              <w:rPr>
                <w:lang w:val="de-DE"/>
              </w:rPr>
              <w:softHyphen/>
            </w:r>
            <w:r w:rsidRPr="003D7914">
              <w:rPr>
                <w:lang w:val="de-DE"/>
              </w:rPr>
              <w:t>bietskörperschaften an eine in dem anderen Vertragsstaat ansäs</w:t>
            </w:r>
            <w:r>
              <w:rPr>
                <w:lang w:val="de-DE"/>
              </w:rPr>
              <w:softHyphen/>
            </w:r>
            <w:r w:rsidRPr="003D7914">
              <w:rPr>
                <w:lang w:val="de-DE"/>
              </w:rPr>
              <w:t>sige Person als Vergütung für einen Schaden zahlt, der als Folge von Kriegshandlungen oder poli</w:t>
            </w:r>
            <w:r>
              <w:rPr>
                <w:lang w:val="de-DE"/>
              </w:rPr>
              <w:softHyphen/>
            </w:r>
            <w:r w:rsidRPr="003D7914">
              <w:rPr>
                <w:lang w:val="de-DE"/>
              </w:rPr>
              <w:t>tischer Verfolgung entstanden ist (einschließlich Wiedergutmach</w:t>
            </w:r>
            <w:r>
              <w:rPr>
                <w:lang w:val="de-DE"/>
              </w:rPr>
              <w:softHyphen/>
            </w:r>
            <w:r w:rsidRPr="003D7914">
              <w:rPr>
                <w:lang w:val="de-DE"/>
              </w:rPr>
              <w:t>ungsleistungen), können abwei</w:t>
            </w:r>
            <w:r>
              <w:rPr>
                <w:lang w:val="de-DE"/>
              </w:rPr>
              <w:softHyphen/>
            </w:r>
            <w:r w:rsidRPr="003D7914">
              <w:rPr>
                <w:lang w:val="de-DE"/>
              </w:rPr>
              <w:t>chend von Absatz 1 nur in dem erstgenannten Staat besteuert werden.</w:t>
            </w:r>
          </w:p>
        </w:tc>
      </w:tr>
      <w:tr w:rsidR="008E0CEA" w:rsidRPr="0035629B" w14:paraId="7D22AAA2" w14:textId="77777777" w:rsidTr="00BC2FEE">
        <w:tc>
          <w:tcPr>
            <w:tcW w:w="2500" w:type="pct"/>
            <w:shd w:val="clear" w:color="auto" w:fill="auto"/>
            <w:tcMar>
              <w:right w:w="0" w:type="dxa"/>
            </w:tcMar>
          </w:tcPr>
          <w:p w14:paraId="74634079" w14:textId="76732A50" w:rsidR="008E0CEA" w:rsidRPr="00DF40F9" w:rsidRDefault="003A5A9E" w:rsidP="00BC2FEE">
            <w:pPr>
              <w:pStyle w:val="Brdtextmedindrag"/>
            </w:pPr>
            <w:r w:rsidRPr="00DF40F9">
              <w:t>4.</w:t>
            </w:r>
            <w:r w:rsidR="002D10A4">
              <w:t> </w:t>
            </w:r>
            <w:r w:rsidRPr="00DF40F9">
              <w:t xml:space="preserve">Med uttrycket ”livränta” förstås ett fastställt belopp, som utbetalas periodiskt på fastställda tidpunkter under en persons livstid eller under annan fastställd eller </w:t>
            </w:r>
            <w:r w:rsidRPr="00DF40F9">
              <w:lastRenderedPageBreak/>
              <w:t>fastställbar tidsperiod och som ut</w:t>
            </w:r>
            <w:r>
              <w:softHyphen/>
            </w:r>
            <w:r w:rsidRPr="00DF40F9">
              <w:t>går på grund av förpliktelse att verkställa dessa utbetalningar som ersättning för däremot fullt svar</w:t>
            </w:r>
            <w:r>
              <w:softHyphen/>
            </w:r>
            <w:r w:rsidRPr="00DF40F9">
              <w:t>ande vederlag i penningar eller penningars värde.</w:t>
            </w:r>
          </w:p>
        </w:tc>
        <w:tc>
          <w:tcPr>
            <w:tcW w:w="2500" w:type="pct"/>
          </w:tcPr>
          <w:p w14:paraId="1EAD65AF" w14:textId="77265944" w:rsidR="008E0CEA" w:rsidRPr="003D7914" w:rsidRDefault="003A5A9E" w:rsidP="00BC2FEE">
            <w:pPr>
              <w:pStyle w:val="Brdtextmedindrag"/>
              <w:rPr>
                <w:lang w:val="de-DE"/>
              </w:rPr>
            </w:pPr>
            <w:r w:rsidRPr="003D7914">
              <w:rPr>
                <w:lang w:val="de-DE"/>
              </w:rPr>
              <w:lastRenderedPageBreak/>
              <w:t>(4)</w:t>
            </w:r>
            <w:r w:rsidR="002D10A4">
              <w:rPr>
                <w:lang w:val="de-DE"/>
              </w:rPr>
              <w:t> </w:t>
            </w:r>
            <w:r w:rsidRPr="003D7914">
              <w:rPr>
                <w:lang w:val="de-DE"/>
              </w:rPr>
              <w:t>Der Begriff „Rente” bedeu</w:t>
            </w:r>
            <w:r>
              <w:rPr>
                <w:lang w:val="de-DE"/>
              </w:rPr>
              <w:softHyphen/>
            </w:r>
            <w:r w:rsidRPr="003D7914">
              <w:rPr>
                <w:lang w:val="de-DE"/>
              </w:rPr>
              <w:t>tet einen bestimmten Betrag, der regelmäßig zu festgesetzten Zeit</w:t>
            </w:r>
            <w:r>
              <w:rPr>
                <w:lang w:val="de-DE"/>
              </w:rPr>
              <w:softHyphen/>
            </w:r>
            <w:r w:rsidRPr="003D7914">
              <w:rPr>
                <w:lang w:val="de-DE"/>
              </w:rPr>
              <w:t>punkten lebenslänglich oder wäh</w:t>
            </w:r>
            <w:r w:rsidR="00E643A5">
              <w:rPr>
                <w:lang w:val="de-DE"/>
              </w:rPr>
              <w:softHyphen/>
            </w:r>
            <w:r w:rsidRPr="003D7914">
              <w:rPr>
                <w:lang w:val="de-DE"/>
              </w:rPr>
              <w:t>rend eines bestimmten oder be</w:t>
            </w:r>
            <w:r w:rsidR="00E643A5">
              <w:rPr>
                <w:lang w:val="de-DE"/>
              </w:rPr>
              <w:softHyphen/>
            </w:r>
            <w:r w:rsidRPr="003D7914">
              <w:rPr>
                <w:lang w:val="de-DE"/>
              </w:rPr>
              <w:lastRenderedPageBreak/>
              <w:t>stimmbaren Zeitabschnitts auf</w:t>
            </w:r>
            <w:r>
              <w:rPr>
                <w:lang w:val="de-DE"/>
              </w:rPr>
              <w:softHyphen/>
            </w:r>
            <w:r w:rsidRPr="003D7914">
              <w:rPr>
                <w:lang w:val="de-DE"/>
              </w:rPr>
              <w:t>grund einer Verpflichtung zahlbar ist, die diese Zahlungen als Ge</w:t>
            </w:r>
            <w:r>
              <w:rPr>
                <w:lang w:val="de-DE"/>
              </w:rPr>
              <w:softHyphen/>
            </w:r>
            <w:r w:rsidRPr="003D7914">
              <w:rPr>
                <w:lang w:val="de-DE"/>
              </w:rPr>
              <w:t>genleistung für in Geld oder Geldeswert bewirkte angemes</w:t>
            </w:r>
            <w:r>
              <w:rPr>
                <w:lang w:val="de-DE"/>
              </w:rPr>
              <w:softHyphen/>
            </w:r>
            <w:r w:rsidRPr="003D7914">
              <w:rPr>
                <w:lang w:val="de-DE"/>
              </w:rPr>
              <w:t>sene Leistungen vorsieht.</w:t>
            </w:r>
          </w:p>
        </w:tc>
      </w:tr>
      <w:tr w:rsidR="008E0CEA" w:rsidRPr="0035629B" w14:paraId="5E25DBA9" w14:textId="77777777" w:rsidTr="00BC2FEE">
        <w:tc>
          <w:tcPr>
            <w:tcW w:w="2500" w:type="pct"/>
            <w:shd w:val="clear" w:color="auto" w:fill="auto"/>
            <w:tcMar>
              <w:right w:w="0" w:type="dxa"/>
            </w:tcMar>
          </w:tcPr>
          <w:p w14:paraId="35F914AB" w14:textId="3CBBB56E" w:rsidR="008E0CEA" w:rsidRPr="00DF40F9" w:rsidRDefault="003A5A9E" w:rsidP="00BC2FEE">
            <w:pPr>
              <w:pStyle w:val="Brdtextmedindrag"/>
            </w:pPr>
            <w:r w:rsidRPr="00DF40F9">
              <w:lastRenderedPageBreak/>
              <w:t>5.</w:t>
            </w:r>
            <w:r w:rsidR="002D10A4">
              <w:t> </w:t>
            </w:r>
            <w:r w:rsidRPr="00DF40F9">
              <w:t>Person med hemvist i en av</w:t>
            </w:r>
            <w:r>
              <w:softHyphen/>
            </w:r>
            <w:r w:rsidRPr="00DF40F9">
              <w:t>talsslutande stat som uppbär belopp enligt socialförsäkringslagstift</w:t>
            </w:r>
            <w:r w:rsidR="00E643A5">
              <w:softHyphen/>
            </w:r>
            <w:r w:rsidRPr="00DF40F9">
              <w:t>ningen i den andra avtalsslutande staten är berättigad till samma förmåner vid beskattningen i den förstnämnda staten som skulle ha medgivits om beloppet erhållits från källa i den förstnämnda staten.</w:t>
            </w:r>
          </w:p>
        </w:tc>
        <w:tc>
          <w:tcPr>
            <w:tcW w:w="2500" w:type="pct"/>
          </w:tcPr>
          <w:p w14:paraId="2F9ABBDD" w14:textId="4CA299A8" w:rsidR="008E0CEA" w:rsidRPr="003D7914" w:rsidRDefault="003A5A9E" w:rsidP="00BC2FEE">
            <w:pPr>
              <w:pStyle w:val="Brdtextmedindrag"/>
              <w:rPr>
                <w:lang w:val="de-DE"/>
              </w:rPr>
            </w:pPr>
            <w:r w:rsidRPr="003D7914">
              <w:rPr>
                <w:lang w:val="de-DE"/>
              </w:rPr>
              <w:t>(5)</w:t>
            </w:r>
            <w:r w:rsidR="002D10A4">
              <w:rPr>
                <w:lang w:val="de-DE"/>
              </w:rPr>
              <w:t> </w:t>
            </w:r>
            <w:r w:rsidRPr="003D7914">
              <w:rPr>
                <w:lang w:val="de-DE"/>
              </w:rPr>
              <w:t>Einer in einem Vertragsstaat ansässigen Person, die Bezüge aus der gesetzlichen Sozialversi</w:t>
            </w:r>
            <w:r>
              <w:rPr>
                <w:lang w:val="de-DE"/>
              </w:rPr>
              <w:softHyphen/>
            </w:r>
            <w:r w:rsidRPr="003D7914">
              <w:rPr>
                <w:lang w:val="de-DE"/>
              </w:rPr>
              <w:t>cherung des anderen Vertrags</w:t>
            </w:r>
            <w:r>
              <w:rPr>
                <w:lang w:val="de-DE"/>
              </w:rPr>
              <w:softHyphen/>
            </w:r>
            <w:r w:rsidRPr="003D7914">
              <w:rPr>
                <w:lang w:val="de-DE"/>
              </w:rPr>
              <w:t>staats erhält, sind bei der Besteue</w:t>
            </w:r>
            <w:r>
              <w:rPr>
                <w:lang w:val="de-DE"/>
              </w:rPr>
              <w:softHyphen/>
            </w:r>
            <w:r w:rsidRPr="003D7914">
              <w:rPr>
                <w:lang w:val="de-DE"/>
              </w:rPr>
              <w:t>rung dieser Bezüge im erstge</w:t>
            </w:r>
            <w:r>
              <w:rPr>
                <w:lang w:val="de-DE"/>
              </w:rPr>
              <w:softHyphen/>
            </w:r>
            <w:r w:rsidRPr="003D7914">
              <w:rPr>
                <w:lang w:val="de-DE"/>
              </w:rPr>
              <w:t>nannten Staat die gleichen Ver</w:t>
            </w:r>
            <w:r>
              <w:rPr>
                <w:lang w:val="de-DE"/>
              </w:rPr>
              <w:softHyphen/>
            </w:r>
            <w:r w:rsidRPr="003D7914">
              <w:rPr>
                <w:lang w:val="de-DE"/>
              </w:rPr>
              <w:t>günstigungen zu gewähren, die für derartige Bezüge aus Quellen des erstgenannten Staates ge</w:t>
            </w:r>
            <w:r>
              <w:rPr>
                <w:lang w:val="de-DE"/>
              </w:rPr>
              <w:softHyphen/>
            </w:r>
            <w:r w:rsidRPr="003D7914">
              <w:rPr>
                <w:lang w:val="de-DE"/>
              </w:rPr>
              <w:t>währt werden.</w:t>
            </w:r>
          </w:p>
        </w:tc>
      </w:tr>
      <w:tr w:rsidR="008E0CEA" w:rsidRPr="0035629B" w14:paraId="503FD034" w14:textId="77777777" w:rsidTr="00BC2FEE">
        <w:tc>
          <w:tcPr>
            <w:tcW w:w="2500" w:type="pct"/>
            <w:shd w:val="clear" w:color="auto" w:fill="auto"/>
            <w:tcMar>
              <w:right w:w="0" w:type="dxa"/>
            </w:tcMar>
          </w:tcPr>
          <w:p w14:paraId="6D68BC15" w14:textId="77777777" w:rsidR="008E0CEA" w:rsidRPr="00D963AA" w:rsidRDefault="00E570B0" w:rsidP="00BC2FEE">
            <w:pPr>
              <w:pStyle w:val="Brdtextmedindrag"/>
              <w:rPr>
                <w:lang w:val="de-DE"/>
              </w:rPr>
            </w:pPr>
          </w:p>
        </w:tc>
        <w:tc>
          <w:tcPr>
            <w:tcW w:w="2500" w:type="pct"/>
          </w:tcPr>
          <w:p w14:paraId="66045BBA" w14:textId="77777777" w:rsidR="008E0CEA" w:rsidRPr="003D7914" w:rsidRDefault="00E570B0" w:rsidP="00BC2FEE">
            <w:pPr>
              <w:pStyle w:val="Brdtextmedindrag"/>
              <w:rPr>
                <w:lang w:val="de-DE"/>
              </w:rPr>
            </w:pPr>
          </w:p>
        </w:tc>
      </w:tr>
      <w:tr w:rsidR="008E0CEA" w14:paraId="2D89C2BD" w14:textId="77777777" w:rsidTr="00BC2FEE">
        <w:tc>
          <w:tcPr>
            <w:tcW w:w="2500" w:type="pct"/>
            <w:shd w:val="clear" w:color="auto" w:fill="auto"/>
            <w:tcMar>
              <w:right w:w="0" w:type="dxa"/>
            </w:tcMar>
          </w:tcPr>
          <w:p w14:paraId="3B23285E" w14:textId="77777777" w:rsidR="008E0CEA" w:rsidRPr="00DF40F9" w:rsidRDefault="003A5A9E" w:rsidP="00BC2FEE">
            <w:pPr>
              <w:pStyle w:val="Brdtext"/>
            </w:pPr>
            <w:r w:rsidRPr="00DF40F9">
              <w:t>Artikel 19</w:t>
            </w:r>
          </w:p>
        </w:tc>
        <w:tc>
          <w:tcPr>
            <w:tcW w:w="2500" w:type="pct"/>
          </w:tcPr>
          <w:p w14:paraId="4ED070F2" w14:textId="77777777" w:rsidR="008E0CEA" w:rsidRPr="003D7914" w:rsidRDefault="003A5A9E" w:rsidP="00BC2FEE">
            <w:pPr>
              <w:pStyle w:val="Brdtext"/>
              <w:rPr>
                <w:lang w:val="de-DE"/>
              </w:rPr>
            </w:pPr>
            <w:r w:rsidRPr="003D7914">
              <w:rPr>
                <w:lang w:val="de-DE"/>
              </w:rPr>
              <w:t>Artikel 19</w:t>
            </w:r>
          </w:p>
        </w:tc>
      </w:tr>
      <w:tr w:rsidR="008E0CEA" w14:paraId="1FDDFA91" w14:textId="77777777" w:rsidTr="00BC2FEE">
        <w:tc>
          <w:tcPr>
            <w:tcW w:w="2500" w:type="pct"/>
            <w:shd w:val="clear" w:color="auto" w:fill="auto"/>
            <w:tcMar>
              <w:right w:w="0" w:type="dxa"/>
            </w:tcMar>
          </w:tcPr>
          <w:p w14:paraId="1900A9CC" w14:textId="77777777" w:rsidR="008E0CEA" w:rsidRPr="00DF40F9" w:rsidRDefault="00E570B0" w:rsidP="00BC2FEE">
            <w:pPr>
              <w:pStyle w:val="Brdtext"/>
              <w:rPr>
                <w:i/>
              </w:rPr>
            </w:pPr>
          </w:p>
        </w:tc>
        <w:tc>
          <w:tcPr>
            <w:tcW w:w="2500" w:type="pct"/>
          </w:tcPr>
          <w:p w14:paraId="497EC87B" w14:textId="77777777" w:rsidR="008E0CEA" w:rsidRPr="003D7914" w:rsidRDefault="00E570B0" w:rsidP="00BC2FEE">
            <w:pPr>
              <w:pStyle w:val="Brdtext"/>
              <w:rPr>
                <w:i/>
                <w:lang w:val="de-DE"/>
              </w:rPr>
            </w:pPr>
          </w:p>
        </w:tc>
      </w:tr>
      <w:tr w:rsidR="008E0CEA" w14:paraId="19CF9964" w14:textId="77777777" w:rsidTr="00BC2FEE">
        <w:tc>
          <w:tcPr>
            <w:tcW w:w="2500" w:type="pct"/>
            <w:shd w:val="clear" w:color="auto" w:fill="auto"/>
            <w:tcMar>
              <w:right w:w="0" w:type="dxa"/>
            </w:tcMar>
          </w:tcPr>
          <w:p w14:paraId="21E24506" w14:textId="77777777" w:rsidR="008E0CEA" w:rsidRPr="00DF40F9" w:rsidRDefault="003A5A9E" w:rsidP="00BC2FEE">
            <w:pPr>
              <w:pStyle w:val="Brdtext"/>
              <w:rPr>
                <w:i/>
              </w:rPr>
            </w:pPr>
            <w:r w:rsidRPr="00DF40F9">
              <w:rPr>
                <w:i/>
              </w:rPr>
              <w:t>Offentlig tjänst</w:t>
            </w:r>
          </w:p>
        </w:tc>
        <w:tc>
          <w:tcPr>
            <w:tcW w:w="2500" w:type="pct"/>
          </w:tcPr>
          <w:p w14:paraId="007EC170" w14:textId="77777777" w:rsidR="008E0CEA" w:rsidRPr="003D7914" w:rsidRDefault="003A5A9E" w:rsidP="00BC2FEE">
            <w:pPr>
              <w:pStyle w:val="Brdtext"/>
              <w:rPr>
                <w:i/>
                <w:lang w:val="de-DE"/>
              </w:rPr>
            </w:pPr>
            <w:r w:rsidRPr="003D7914">
              <w:rPr>
                <w:i/>
                <w:lang w:val="de-DE"/>
              </w:rPr>
              <w:t>Öffentlicher Dienst</w:t>
            </w:r>
          </w:p>
        </w:tc>
      </w:tr>
      <w:tr w:rsidR="008E0CEA" w14:paraId="48203624" w14:textId="77777777" w:rsidTr="00BC2FEE">
        <w:tc>
          <w:tcPr>
            <w:tcW w:w="2500" w:type="pct"/>
            <w:shd w:val="clear" w:color="auto" w:fill="auto"/>
            <w:tcMar>
              <w:right w:w="0" w:type="dxa"/>
            </w:tcMar>
          </w:tcPr>
          <w:p w14:paraId="4C3C518B" w14:textId="77777777" w:rsidR="008E0CEA" w:rsidRPr="00DF40F9" w:rsidRDefault="00E570B0" w:rsidP="00BC2FEE">
            <w:pPr>
              <w:pStyle w:val="Brdtextmedindrag"/>
            </w:pPr>
          </w:p>
        </w:tc>
        <w:tc>
          <w:tcPr>
            <w:tcW w:w="2500" w:type="pct"/>
          </w:tcPr>
          <w:p w14:paraId="41111A06" w14:textId="77777777" w:rsidR="008E0CEA" w:rsidRPr="003D7914" w:rsidRDefault="00E570B0" w:rsidP="00BC2FEE">
            <w:pPr>
              <w:pStyle w:val="Brdtextmedindrag"/>
              <w:rPr>
                <w:lang w:val="de-DE"/>
              </w:rPr>
            </w:pPr>
          </w:p>
        </w:tc>
      </w:tr>
      <w:tr w:rsidR="008E0CEA" w:rsidRPr="0035629B" w14:paraId="116658DA" w14:textId="77777777" w:rsidTr="00BC2FEE">
        <w:tc>
          <w:tcPr>
            <w:tcW w:w="2500" w:type="pct"/>
            <w:shd w:val="clear" w:color="auto" w:fill="auto"/>
            <w:tcMar>
              <w:right w:w="0" w:type="dxa"/>
            </w:tcMar>
          </w:tcPr>
          <w:p w14:paraId="16C9D461" w14:textId="4D748470" w:rsidR="008E0CEA" w:rsidRPr="00DF40F9" w:rsidRDefault="003A5A9E" w:rsidP="00BC2FEE">
            <w:pPr>
              <w:pStyle w:val="Brdtextmedindrag"/>
            </w:pPr>
            <w:r w:rsidRPr="00DF40F9">
              <w:t>1.</w:t>
            </w:r>
            <w:r>
              <w:rPr>
                <w:rStyle w:val="Fotnotsreferens"/>
              </w:rPr>
              <w:footnoteReference w:id="17"/>
            </w:r>
            <w:r w:rsidR="002D10A4">
              <w:t> </w:t>
            </w:r>
            <w:r w:rsidRPr="00DF40F9">
              <w:t>Ersättning (med undantag för pension), som betalas av en avtals</w:t>
            </w:r>
            <w:r>
              <w:softHyphen/>
            </w:r>
            <w:r w:rsidRPr="00DF40F9">
              <w:t>slutande stat, någon av dess lokala myndigheter eller av annan offent</w:t>
            </w:r>
            <w:r>
              <w:softHyphen/>
            </w:r>
            <w:r w:rsidRPr="00DF40F9">
              <w:t>ligrättslig juridisk person i endera staten till fysisk person på grund av utfört arbete samt sådan ersättning som anges i punkt 4, beskattas endast i denna stat. Sådan ersätt</w:t>
            </w:r>
            <w:r>
              <w:softHyphen/>
            </w:r>
            <w:r w:rsidRPr="00DF40F9">
              <w:t>ning beskattas emellertid endast i den andra avtalsslutande staten, om arbetet utförs i denna stat och personen i fråga har hemvist i denna stat och är medborgare där och inte är medborgare i den förstnämnda staten.</w:t>
            </w:r>
          </w:p>
        </w:tc>
        <w:tc>
          <w:tcPr>
            <w:tcW w:w="2500" w:type="pct"/>
          </w:tcPr>
          <w:p w14:paraId="57E543C9" w14:textId="02DC20E8" w:rsidR="008E0CEA" w:rsidRPr="003D7914" w:rsidRDefault="003A5A9E" w:rsidP="00BC2FEE">
            <w:pPr>
              <w:pStyle w:val="Brdtextmedindrag"/>
              <w:rPr>
                <w:lang w:val="de-DE"/>
              </w:rPr>
            </w:pPr>
            <w:r w:rsidRPr="003D7914">
              <w:rPr>
                <w:lang w:val="de-DE"/>
              </w:rPr>
              <w:t>(1)</w:t>
            </w:r>
            <w:r w:rsidR="002D10A4">
              <w:rPr>
                <w:lang w:val="de-DE"/>
              </w:rPr>
              <w:t> </w:t>
            </w:r>
            <w:r w:rsidRPr="003D7914">
              <w:rPr>
                <w:lang w:val="de-DE"/>
              </w:rPr>
              <w:t>Vergütungen, ausgenom</w:t>
            </w:r>
            <w:r>
              <w:rPr>
                <w:lang w:val="de-DE"/>
              </w:rPr>
              <w:softHyphen/>
            </w:r>
            <w:r w:rsidRPr="003D7914">
              <w:rPr>
                <w:lang w:val="de-DE"/>
              </w:rPr>
              <w:t>men Ruhegehälter, die von einem Vertragsstaat, einer ihrer Gebiets</w:t>
            </w:r>
            <w:r>
              <w:rPr>
                <w:lang w:val="de-DE"/>
              </w:rPr>
              <w:softHyphen/>
            </w:r>
            <w:r w:rsidRPr="003D7914">
              <w:rPr>
                <w:lang w:val="de-DE"/>
              </w:rPr>
              <w:t>körperschaften oder einer anderen juristischen Person des öffent</w:t>
            </w:r>
            <w:r>
              <w:rPr>
                <w:lang w:val="de-DE"/>
              </w:rPr>
              <w:softHyphen/>
            </w:r>
            <w:r w:rsidRPr="003D7914">
              <w:rPr>
                <w:lang w:val="de-DE"/>
              </w:rPr>
              <w:t xml:space="preserve">lichen </w:t>
            </w:r>
            <w:proofErr w:type="gramStart"/>
            <w:r w:rsidRPr="003D7914">
              <w:rPr>
                <w:lang w:val="de-DE"/>
              </w:rPr>
              <w:t>Rechts</w:t>
            </w:r>
            <w:proofErr w:type="gramEnd"/>
            <w:r w:rsidRPr="003D7914">
              <w:rPr>
                <w:lang w:val="de-DE"/>
              </w:rPr>
              <w:t xml:space="preserve"> eines der beiden Staaten an eine natürliche Person für geleistete Dienste gezahlt werden, sowie die in Absatz 4 genannten Vergütungen, können nur in diesem Staat besteuert werden. Diese Vergütungen kön</w:t>
            </w:r>
            <w:r>
              <w:rPr>
                <w:lang w:val="de-DE"/>
              </w:rPr>
              <w:softHyphen/>
            </w:r>
            <w:r w:rsidRPr="003D7914">
              <w:rPr>
                <w:lang w:val="de-DE"/>
              </w:rPr>
              <w:t>nen jedoch nur im anderen Ver</w:t>
            </w:r>
            <w:r w:rsidR="00E5065C">
              <w:rPr>
                <w:lang w:val="de-DE"/>
              </w:rPr>
              <w:softHyphen/>
            </w:r>
            <w:r w:rsidRPr="003D7914">
              <w:rPr>
                <w:lang w:val="de-DE"/>
              </w:rPr>
              <w:t>tragsstaat besteuert werden, wenn die Dienste in diesem Staat geleistet werden, die natürliche Person in diesem Staat ansässig ist, ein Staatsangehöriger dieses Staates und nicht ein Staats</w:t>
            </w:r>
            <w:r>
              <w:rPr>
                <w:lang w:val="de-DE"/>
              </w:rPr>
              <w:softHyphen/>
            </w:r>
            <w:r w:rsidRPr="003D7914">
              <w:rPr>
                <w:lang w:val="de-DE"/>
              </w:rPr>
              <w:t>angehöriger des erstgenannten Staates ist.</w:t>
            </w:r>
          </w:p>
        </w:tc>
      </w:tr>
      <w:tr w:rsidR="008E0CEA" w:rsidRPr="0035629B" w14:paraId="49AA433B" w14:textId="77777777" w:rsidTr="00BC2FEE">
        <w:tc>
          <w:tcPr>
            <w:tcW w:w="2500" w:type="pct"/>
            <w:shd w:val="clear" w:color="auto" w:fill="auto"/>
            <w:tcMar>
              <w:right w:w="0" w:type="dxa"/>
            </w:tcMar>
          </w:tcPr>
          <w:p w14:paraId="1E6B6D14" w14:textId="6B3BA43C" w:rsidR="008E0CEA" w:rsidRPr="00DF40F9" w:rsidRDefault="003A5A9E" w:rsidP="00BC2FEE">
            <w:pPr>
              <w:pStyle w:val="Brdtextmedindrag"/>
            </w:pPr>
            <w:r w:rsidRPr="00DF40F9">
              <w:t>2.</w:t>
            </w:r>
            <w:r>
              <w:rPr>
                <w:rStyle w:val="Fotnotsreferens"/>
              </w:rPr>
              <w:footnoteReference w:id="18"/>
            </w:r>
            <w:r w:rsidR="002D10A4">
              <w:t> </w:t>
            </w:r>
            <w:r w:rsidRPr="00DF40F9">
              <w:t xml:space="preserve">Pension, som betalas av en avtalsslutande stat, någon av dess lokala myndigheter eller av annan offentligrättslig juridisk person i </w:t>
            </w:r>
            <w:r w:rsidRPr="00DF40F9">
              <w:lastRenderedPageBreak/>
              <w:t>endera staten till fysisk person på grund av utfört arbete, beskattas, utan hinder av bestämmelserna i artikel 18, endast i denna stat. Sådan pension beskattas emellertid endast i den andra avtalsslutande staten om personen i fråga har hem</w:t>
            </w:r>
            <w:r>
              <w:softHyphen/>
            </w:r>
            <w:r w:rsidRPr="00DF40F9">
              <w:t>vist i denna stat och är medborgare där och inte är medborgare i den förstnämnda staten.</w:t>
            </w:r>
          </w:p>
        </w:tc>
        <w:tc>
          <w:tcPr>
            <w:tcW w:w="2500" w:type="pct"/>
          </w:tcPr>
          <w:p w14:paraId="1A444F7E" w14:textId="72F3995E" w:rsidR="008E0CEA" w:rsidRPr="003D7914" w:rsidRDefault="003A5A9E" w:rsidP="00BC2FEE">
            <w:pPr>
              <w:pStyle w:val="Brdtextmedindrag"/>
              <w:rPr>
                <w:lang w:val="de-DE"/>
              </w:rPr>
            </w:pPr>
            <w:r w:rsidRPr="003D7914">
              <w:rPr>
                <w:lang w:val="de-DE"/>
              </w:rPr>
              <w:lastRenderedPageBreak/>
              <w:t>(2)</w:t>
            </w:r>
            <w:r w:rsidR="002D10A4">
              <w:rPr>
                <w:lang w:val="de-DE"/>
              </w:rPr>
              <w:t> </w:t>
            </w:r>
            <w:r w:rsidRPr="003D7914">
              <w:rPr>
                <w:lang w:val="de-DE"/>
              </w:rPr>
              <w:t>Ruhegehälter, die von einem Vertragsstaat,</w:t>
            </w:r>
            <w:r>
              <w:rPr>
                <w:lang w:val="de-DE"/>
              </w:rPr>
              <w:t xml:space="preserve"> </w:t>
            </w:r>
            <w:r w:rsidRPr="003D7914">
              <w:rPr>
                <w:lang w:val="de-DE"/>
              </w:rPr>
              <w:t xml:space="preserve">einer ihrer Gebietskörperschaften oder einer anderen juristischen Person des </w:t>
            </w:r>
            <w:r w:rsidRPr="003D7914">
              <w:rPr>
                <w:lang w:val="de-DE"/>
              </w:rPr>
              <w:lastRenderedPageBreak/>
              <w:t>öffentlichen Rechts eines der bei</w:t>
            </w:r>
            <w:r>
              <w:rPr>
                <w:lang w:val="de-DE"/>
              </w:rPr>
              <w:softHyphen/>
            </w:r>
            <w:r w:rsidRPr="003D7914">
              <w:rPr>
                <w:lang w:val="de-DE"/>
              </w:rPr>
              <w:t>den Staaten an eine natürliche Person für geleistete Dienste gezahlt werden, können abweich</w:t>
            </w:r>
            <w:r>
              <w:rPr>
                <w:lang w:val="de-DE"/>
              </w:rPr>
              <w:softHyphen/>
            </w:r>
            <w:r w:rsidRPr="003D7914">
              <w:rPr>
                <w:lang w:val="de-DE"/>
              </w:rPr>
              <w:t>end von Artikel 18 nur in diesem Staat besteuert werden. Diese Ruhegehälter können jedoch nur im anderen Vertragsstaat be</w:t>
            </w:r>
            <w:r>
              <w:rPr>
                <w:lang w:val="de-DE"/>
              </w:rPr>
              <w:softHyphen/>
            </w:r>
            <w:r w:rsidRPr="003D7914">
              <w:rPr>
                <w:lang w:val="de-DE"/>
              </w:rPr>
              <w:t>steuert werden, wenn die natür</w:t>
            </w:r>
            <w:r>
              <w:rPr>
                <w:lang w:val="de-DE"/>
              </w:rPr>
              <w:softHyphen/>
            </w:r>
            <w:r w:rsidRPr="003D7914">
              <w:rPr>
                <w:lang w:val="de-DE"/>
              </w:rPr>
              <w:t>liche Person in diesem Staat ansässig ist, ein Staatsangehöriger dieses Staates und nicht ein Staatsange</w:t>
            </w:r>
            <w:r>
              <w:rPr>
                <w:lang w:val="de-DE"/>
              </w:rPr>
              <w:softHyphen/>
            </w:r>
            <w:r w:rsidRPr="003D7914">
              <w:rPr>
                <w:lang w:val="de-DE"/>
              </w:rPr>
              <w:t>höriger des erstgenan</w:t>
            </w:r>
            <w:r>
              <w:rPr>
                <w:lang w:val="de-DE"/>
              </w:rPr>
              <w:softHyphen/>
            </w:r>
            <w:r w:rsidRPr="003D7914">
              <w:rPr>
                <w:lang w:val="de-DE"/>
              </w:rPr>
              <w:t>nten Staates ist.</w:t>
            </w:r>
          </w:p>
        </w:tc>
      </w:tr>
      <w:tr w:rsidR="008E0CEA" w:rsidRPr="0035629B" w14:paraId="7EB9A743" w14:textId="77777777" w:rsidTr="00BC2FEE">
        <w:tc>
          <w:tcPr>
            <w:tcW w:w="2500" w:type="pct"/>
            <w:shd w:val="clear" w:color="auto" w:fill="auto"/>
            <w:tcMar>
              <w:right w:w="0" w:type="dxa"/>
            </w:tcMar>
          </w:tcPr>
          <w:p w14:paraId="23E1F997" w14:textId="173A8EB7" w:rsidR="008E0CEA" w:rsidRPr="00DF40F9" w:rsidRDefault="003A5A9E" w:rsidP="00BC2FEE">
            <w:pPr>
              <w:pStyle w:val="Brdtextmedindrag"/>
            </w:pPr>
            <w:r w:rsidRPr="00DF40F9">
              <w:lastRenderedPageBreak/>
              <w:t>3.</w:t>
            </w:r>
            <w:r>
              <w:rPr>
                <w:rStyle w:val="Fotnotsreferens"/>
              </w:rPr>
              <w:footnoteReference w:id="19"/>
            </w:r>
            <w:r w:rsidR="002D10A4">
              <w:t> </w:t>
            </w:r>
            <w:r w:rsidRPr="00DF40F9">
              <w:t>Bestämmelserna i artiklarna 15, 16 och 18 tillämpas på ersätt</w:t>
            </w:r>
            <w:r>
              <w:softHyphen/>
            </w:r>
            <w:r w:rsidRPr="00DF40F9">
              <w:t>ning och pension som betalas på grund av arbete som utförs i sam</w:t>
            </w:r>
            <w:r>
              <w:softHyphen/>
            </w:r>
            <w:r w:rsidRPr="00DF40F9">
              <w:t>band med rörelse som bedrivs av en avtalsslutande stat, någon av dess lokala myndigheter eller av annan offentligrättslig juridisk person i endera staten.</w:t>
            </w:r>
          </w:p>
        </w:tc>
        <w:tc>
          <w:tcPr>
            <w:tcW w:w="2500" w:type="pct"/>
          </w:tcPr>
          <w:p w14:paraId="2F30D073" w14:textId="7E93EA03" w:rsidR="008E0CEA" w:rsidRPr="003D7914" w:rsidRDefault="003A5A9E" w:rsidP="00BC2FEE">
            <w:pPr>
              <w:pStyle w:val="Brdtextmedindrag"/>
              <w:rPr>
                <w:lang w:val="de-DE"/>
              </w:rPr>
            </w:pPr>
            <w:r w:rsidRPr="003D7914">
              <w:rPr>
                <w:lang w:val="de-DE"/>
              </w:rPr>
              <w:t>(3)</w:t>
            </w:r>
            <w:r w:rsidR="002D10A4">
              <w:rPr>
                <w:lang w:val="de-DE"/>
              </w:rPr>
              <w:t> </w:t>
            </w:r>
            <w:r w:rsidRPr="003D7914">
              <w:rPr>
                <w:lang w:val="de-DE"/>
              </w:rPr>
              <w:t>Auf Vergütungen für Dienstleistungen und Ruhegehäl</w:t>
            </w:r>
            <w:r>
              <w:rPr>
                <w:lang w:val="de-DE"/>
              </w:rPr>
              <w:softHyphen/>
            </w:r>
            <w:r w:rsidRPr="003D7914">
              <w:rPr>
                <w:lang w:val="de-DE"/>
              </w:rPr>
              <w:t>ter, die im Zusammenhang mit einer gewerblichen Tätigkeit eines Vertragsstaats, einer ihrer Gebietskörperschaften oder einer anderen juristischen Person des öffentlichen Rechts eines der Staaten erbracht werden, sind die Artikel 15, 16 und 18 anzu</w:t>
            </w:r>
            <w:r>
              <w:rPr>
                <w:lang w:val="de-DE"/>
              </w:rPr>
              <w:softHyphen/>
            </w:r>
            <w:r w:rsidRPr="003D7914">
              <w:rPr>
                <w:lang w:val="de-DE"/>
              </w:rPr>
              <w:t>wenden.</w:t>
            </w:r>
          </w:p>
        </w:tc>
      </w:tr>
      <w:tr w:rsidR="008E0CEA" w:rsidRPr="0035629B" w14:paraId="0AF9CC27" w14:textId="77777777" w:rsidTr="00BC2FEE">
        <w:tc>
          <w:tcPr>
            <w:tcW w:w="2500" w:type="pct"/>
            <w:shd w:val="clear" w:color="auto" w:fill="auto"/>
            <w:tcMar>
              <w:right w:w="0" w:type="dxa"/>
            </w:tcMar>
          </w:tcPr>
          <w:p w14:paraId="3352AD3A" w14:textId="5870B22D" w:rsidR="008E0CEA" w:rsidRPr="00DF40F9" w:rsidRDefault="003A5A9E" w:rsidP="00BC2FEE">
            <w:pPr>
              <w:pStyle w:val="Brdtextmedindrag"/>
            </w:pPr>
            <w:r w:rsidRPr="00DF40F9">
              <w:t>4.</w:t>
            </w:r>
            <w:r>
              <w:rPr>
                <w:rStyle w:val="Fotnotsreferens"/>
              </w:rPr>
              <w:footnoteReference w:id="20"/>
            </w:r>
            <w:r w:rsidR="002D10A4">
              <w:t> </w:t>
            </w:r>
            <w:r w:rsidRPr="00DF40F9">
              <w:t>Punkt 1 gäller också i fråga om ersättning, som betalas</w:t>
            </w:r>
          </w:p>
        </w:tc>
        <w:tc>
          <w:tcPr>
            <w:tcW w:w="2500" w:type="pct"/>
          </w:tcPr>
          <w:p w14:paraId="05CC5587" w14:textId="11A5EC25" w:rsidR="008E0CEA" w:rsidRPr="003D7914" w:rsidRDefault="003A5A9E" w:rsidP="00BC2FEE">
            <w:pPr>
              <w:pStyle w:val="Brdtextmedindrag"/>
              <w:rPr>
                <w:lang w:val="de-DE"/>
              </w:rPr>
            </w:pPr>
            <w:r w:rsidRPr="003D7914">
              <w:rPr>
                <w:lang w:val="de-DE"/>
              </w:rPr>
              <w:t>(4)</w:t>
            </w:r>
            <w:r w:rsidR="002D10A4">
              <w:rPr>
                <w:lang w:val="de-DE"/>
              </w:rPr>
              <w:t> </w:t>
            </w:r>
            <w:r w:rsidRPr="003D7914">
              <w:rPr>
                <w:lang w:val="de-DE"/>
              </w:rPr>
              <w:t>Absatz 1 gilt auch für Vergütungen, die gezahlt werden</w:t>
            </w:r>
          </w:p>
        </w:tc>
      </w:tr>
      <w:tr w:rsidR="008E0CEA" w14:paraId="69631812" w14:textId="77777777" w:rsidTr="00BC2FEE">
        <w:tc>
          <w:tcPr>
            <w:tcW w:w="2500" w:type="pct"/>
            <w:shd w:val="clear" w:color="auto" w:fill="auto"/>
            <w:tcMar>
              <w:right w:w="0" w:type="dxa"/>
            </w:tcMar>
          </w:tcPr>
          <w:p w14:paraId="2C1998CF" w14:textId="475897BB" w:rsidR="008E0CEA" w:rsidRPr="00231E24" w:rsidRDefault="003A5A9E" w:rsidP="00BC2FEE">
            <w:pPr>
              <w:pStyle w:val="Brdtextmedindrag"/>
              <w:rPr>
                <w:lang w:val="de-DE"/>
              </w:rPr>
            </w:pPr>
            <w:r w:rsidRPr="00231E24">
              <w:rPr>
                <w:lang w:val="de-DE"/>
              </w:rPr>
              <w:t>a)</w:t>
            </w:r>
            <w:r w:rsidR="002D10A4">
              <w:rPr>
                <w:lang w:val="de-DE"/>
              </w:rPr>
              <w:t> </w:t>
            </w:r>
            <w:r w:rsidRPr="00231E24">
              <w:rPr>
                <w:lang w:val="de-DE"/>
              </w:rPr>
              <w:t>(</w:t>
            </w:r>
            <w:proofErr w:type="spellStart"/>
            <w:r w:rsidRPr="00231E24">
              <w:rPr>
                <w:lang w:val="de-DE"/>
              </w:rPr>
              <w:t>Upphävd</w:t>
            </w:r>
            <w:proofErr w:type="spellEnd"/>
            <w:r w:rsidRPr="00231E24">
              <w:rPr>
                <w:lang w:val="de-DE"/>
              </w:rPr>
              <w:t>)</w:t>
            </w:r>
          </w:p>
        </w:tc>
        <w:tc>
          <w:tcPr>
            <w:tcW w:w="2500" w:type="pct"/>
          </w:tcPr>
          <w:p w14:paraId="6D081038" w14:textId="7932AEDE" w:rsidR="008E0CEA" w:rsidRPr="00201CBB" w:rsidRDefault="003A5A9E" w:rsidP="00BC2FEE">
            <w:pPr>
              <w:pStyle w:val="Brdtextmedindrag"/>
              <w:rPr>
                <w:lang w:val="de-DE"/>
              </w:rPr>
            </w:pPr>
            <w:r w:rsidRPr="00201CBB">
              <w:rPr>
                <w:lang w:val="de-DE"/>
              </w:rPr>
              <w:t>a)</w:t>
            </w:r>
            <w:r w:rsidR="002D10A4">
              <w:rPr>
                <w:lang w:val="de-DE"/>
              </w:rPr>
              <w:t> </w:t>
            </w:r>
            <w:r w:rsidRPr="00201CBB">
              <w:rPr>
                <w:lang w:val="de-DE"/>
              </w:rPr>
              <w:t>(Aufgehoben)</w:t>
            </w:r>
          </w:p>
        </w:tc>
      </w:tr>
      <w:tr w:rsidR="008E0CEA" w:rsidRPr="0035629B" w14:paraId="4E8DFF2C" w14:textId="77777777" w:rsidTr="00BC2FEE">
        <w:tc>
          <w:tcPr>
            <w:tcW w:w="2500" w:type="pct"/>
            <w:shd w:val="clear" w:color="auto" w:fill="auto"/>
            <w:tcMar>
              <w:right w:w="0" w:type="dxa"/>
            </w:tcMar>
          </w:tcPr>
          <w:p w14:paraId="199F61C1" w14:textId="1E327ED5" w:rsidR="008E0CEA" w:rsidRPr="00DF40F9" w:rsidRDefault="003A5A9E" w:rsidP="00BC2FEE">
            <w:pPr>
              <w:pStyle w:val="Brdtextmedindrag"/>
            </w:pPr>
            <w:r w:rsidRPr="00DF40F9">
              <w:t>b)</w:t>
            </w:r>
            <w:r w:rsidR="002D10A4">
              <w:t> </w:t>
            </w:r>
            <w:r w:rsidRPr="00DF40F9">
              <w:t>av tyska Goethe-institutet i Sverige eller för dess räkning eller av en jämförbar svensk institution i Förbundsrepubliken Tyskland eller för dess räkning för arbete vid sådan institution,</w:t>
            </w:r>
          </w:p>
        </w:tc>
        <w:tc>
          <w:tcPr>
            <w:tcW w:w="2500" w:type="pct"/>
          </w:tcPr>
          <w:p w14:paraId="1275DC38" w14:textId="17ABD1A7" w:rsidR="008E0CEA" w:rsidRPr="003D7914" w:rsidRDefault="003A5A9E" w:rsidP="00BC2FEE">
            <w:pPr>
              <w:pStyle w:val="Brdtextmedindrag"/>
              <w:rPr>
                <w:lang w:val="de-DE"/>
              </w:rPr>
            </w:pPr>
            <w:r w:rsidRPr="003D7914">
              <w:rPr>
                <w:lang w:val="de-DE"/>
              </w:rPr>
              <w:t>b)</w:t>
            </w:r>
            <w:r w:rsidR="002D10A4">
              <w:rPr>
                <w:lang w:val="de-DE"/>
              </w:rPr>
              <w:t> </w:t>
            </w:r>
            <w:r w:rsidRPr="003D7914">
              <w:rPr>
                <w:lang w:val="de-DE"/>
              </w:rPr>
              <w:t>vom oder für das deutsche Goethe-Institut in Schweden oder eine vergleichbare schwedische Institution in der Bundesrepublik Deutschland für Dienstleistungen an diese Institutionen,</w:t>
            </w:r>
          </w:p>
        </w:tc>
      </w:tr>
      <w:tr w:rsidR="008E0CEA" w:rsidRPr="0035629B" w14:paraId="0389F222" w14:textId="77777777" w:rsidTr="00BC2FEE">
        <w:tc>
          <w:tcPr>
            <w:tcW w:w="2500" w:type="pct"/>
            <w:shd w:val="clear" w:color="auto" w:fill="auto"/>
            <w:tcMar>
              <w:right w:w="0" w:type="dxa"/>
            </w:tcMar>
          </w:tcPr>
          <w:p w14:paraId="388328FB" w14:textId="133FD1BD" w:rsidR="008E0CEA" w:rsidRPr="00DF40F9" w:rsidRDefault="003A5A9E" w:rsidP="00BC2FEE">
            <w:pPr>
              <w:pStyle w:val="Brdtextmedindrag"/>
            </w:pPr>
            <w:r w:rsidRPr="00DF40F9">
              <w:t>c)</w:t>
            </w:r>
            <w:r w:rsidR="002D10A4">
              <w:t> </w:t>
            </w:r>
            <w:r w:rsidRPr="00DF40F9">
              <w:t>som utjämningstillägg av tyska allmänna medel till i Sverige tillfälligt verksamma lärare,</w:t>
            </w:r>
          </w:p>
        </w:tc>
        <w:tc>
          <w:tcPr>
            <w:tcW w:w="2500" w:type="pct"/>
          </w:tcPr>
          <w:p w14:paraId="1AC7F18A" w14:textId="0587BF5B" w:rsidR="008E0CEA" w:rsidRPr="003D7914" w:rsidRDefault="003A5A9E" w:rsidP="00BC2FEE">
            <w:pPr>
              <w:pStyle w:val="Brdtextmedindrag"/>
              <w:rPr>
                <w:lang w:val="de-DE"/>
              </w:rPr>
            </w:pPr>
            <w:r w:rsidRPr="003D7914">
              <w:rPr>
                <w:lang w:val="de-DE"/>
              </w:rPr>
              <w:t>c)</w:t>
            </w:r>
            <w:r w:rsidR="002D10A4">
              <w:rPr>
                <w:lang w:val="de-DE"/>
              </w:rPr>
              <w:t> </w:t>
            </w:r>
            <w:r w:rsidRPr="003D7914">
              <w:rPr>
                <w:lang w:val="de-DE"/>
              </w:rPr>
              <w:t>als Ausgleichzulage aus deutschen öffentlichen Kassen an zeitweise in Schweden tätige Lehrkräfte,</w:t>
            </w:r>
          </w:p>
        </w:tc>
      </w:tr>
      <w:tr w:rsidR="008E0CEA" w:rsidRPr="0035629B" w14:paraId="3FDF7E2D" w14:textId="77777777" w:rsidTr="00BC2FEE">
        <w:tc>
          <w:tcPr>
            <w:tcW w:w="2500" w:type="pct"/>
            <w:shd w:val="clear" w:color="auto" w:fill="auto"/>
            <w:tcMar>
              <w:right w:w="0" w:type="dxa"/>
            </w:tcMar>
          </w:tcPr>
          <w:p w14:paraId="5E1AC244" w14:textId="6F76B856" w:rsidR="008E0CEA" w:rsidRPr="00DF40F9" w:rsidRDefault="003A5A9E" w:rsidP="00BC2FEE">
            <w:pPr>
              <w:pStyle w:val="Brdtextmedindrag"/>
            </w:pPr>
            <w:r w:rsidRPr="00DF40F9">
              <w:t>d)</w:t>
            </w:r>
            <w:r w:rsidR="002D10A4">
              <w:t> </w:t>
            </w:r>
            <w:r w:rsidRPr="00DF40F9">
              <w:t>av Sveriges Exportråd i För</w:t>
            </w:r>
            <w:r>
              <w:softHyphen/>
            </w:r>
            <w:r w:rsidRPr="00DF40F9">
              <w:t>bundsrepubliken Tyskland eller av Tysk-svenska handelskammaren i Sverige eller för enderas räkning för arbete som handelssekreterare respektive direktör (”</w:t>
            </w:r>
            <w:proofErr w:type="spellStart"/>
            <w:r w:rsidRPr="00DF40F9">
              <w:t>Geschäfts</w:t>
            </w:r>
            <w:r>
              <w:softHyphen/>
            </w:r>
            <w:r w:rsidRPr="00DF40F9">
              <w:t>führer</w:t>
            </w:r>
            <w:proofErr w:type="spellEnd"/>
            <w:r w:rsidRPr="00DF40F9">
              <w:t>”).</w:t>
            </w:r>
          </w:p>
        </w:tc>
        <w:tc>
          <w:tcPr>
            <w:tcW w:w="2500" w:type="pct"/>
          </w:tcPr>
          <w:p w14:paraId="439B8238" w14:textId="261C7B94" w:rsidR="008E0CEA" w:rsidRPr="003D7914" w:rsidRDefault="003A5A9E" w:rsidP="00BC2FEE">
            <w:pPr>
              <w:pStyle w:val="Brdtextmedindrag"/>
              <w:rPr>
                <w:lang w:val="de-DE"/>
              </w:rPr>
            </w:pPr>
            <w:r w:rsidRPr="003D7914">
              <w:rPr>
                <w:lang w:val="de-DE"/>
              </w:rPr>
              <w:t>d)</w:t>
            </w:r>
            <w:r w:rsidR="002D10A4">
              <w:rPr>
                <w:lang w:val="de-DE"/>
              </w:rPr>
              <w:t> </w:t>
            </w:r>
            <w:r w:rsidRPr="003D7914">
              <w:rPr>
                <w:lang w:val="de-DE"/>
              </w:rPr>
              <w:t>vom oder für den „</w:t>
            </w:r>
            <w:proofErr w:type="spellStart"/>
            <w:r w:rsidRPr="003D7914">
              <w:rPr>
                <w:lang w:val="de-DE"/>
              </w:rPr>
              <w:t>Sveriges</w:t>
            </w:r>
            <w:proofErr w:type="spellEnd"/>
            <w:r w:rsidRPr="003D7914">
              <w:rPr>
                <w:lang w:val="de-DE"/>
              </w:rPr>
              <w:t xml:space="preserve"> </w:t>
            </w:r>
            <w:proofErr w:type="spellStart"/>
            <w:r w:rsidRPr="003D7914">
              <w:rPr>
                <w:lang w:val="de-DE"/>
              </w:rPr>
              <w:t>Exportråd</w:t>
            </w:r>
            <w:proofErr w:type="spellEnd"/>
            <w:r w:rsidRPr="003D7914">
              <w:rPr>
                <w:lang w:val="de-DE"/>
              </w:rPr>
              <w:t>” in der Bundesrepublik Deutschland oder die Deutsch-schwedische Handelskammer in Schweden für Dienstleistungen als Handelssekretär beziehungs</w:t>
            </w:r>
            <w:r>
              <w:rPr>
                <w:lang w:val="de-DE"/>
              </w:rPr>
              <w:softHyphen/>
            </w:r>
            <w:r w:rsidRPr="003D7914">
              <w:rPr>
                <w:lang w:val="de-DE"/>
              </w:rPr>
              <w:t>weise Geschäftsführer.</w:t>
            </w:r>
          </w:p>
        </w:tc>
      </w:tr>
      <w:tr w:rsidR="008E0CEA" w:rsidRPr="0035629B" w14:paraId="76055CD0" w14:textId="77777777" w:rsidTr="00BC2FEE">
        <w:tc>
          <w:tcPr>
            <w:tcW w:w="2500" w:type="pct"/>
            <w:shd w:val="clear" w:color="auto" w:fill="auto"/>
            <w:tcMar>
              <w:right w:w="0" w:type="dxa"/>
            </w:tcMar>
          </w:tcPr>
          <w:p w14:paraId="7BF86A66" w14:textId="59153629" w:rsidR="008E0CEA" w:rsidRPr="00DF40F9" w:rsidRDefault="003A5A9E" w:rsidP="00BC2FEE">
            <w:pPr>
              <w:pStyle w:val="Brdtextmedindrag"/>
            </w:pPr>
            <w:r w:rsidRPr="00DF40F9">
              <w:lastRenderedPageBreak/>
              <w:t>5.</w:t>
            </w:r>
            <w:r w:rsidR="00D77AC1">
              <w:t> </w:t>
            </w:r>
            <w:r w:rsidRPr="00DF40F9">
              <w:t>Om mottagare av sådan er</w:t>
            </w:r>
            <w:r>
              <w:softHyphen/>
            </w:r>
            <w:r w:rsidRPr="00DF40F9">
              <w:t>sättning som avses i punkt 4 inte kan beskattas i den stat som enligt punkterna 1 och 2 erhållit beskatt</w:t>
            </w:r>
            <w:r>
              <w:softHyphen/>
            </w:r>
            <w:r w:rsidRPr="00DF40F9">
              <w:t>ningsrätten, har den andra staten rätt att beskatta ersättningen.</w:t>
            </w:r>
          </w:p>
        </w:tc>
        <w:tc>
          <w:tcPr>
            <w:tcW w:w="2500" w:type="pct"/>
          </w:tcPr>
          <w:p w14:paraId="0416B409" w14:textId="74B51B0C" w:rsidR="008E0CEA" w:rsidRPr="003D7914" w:rsidRDefault="003A5A9E" w:rsidP="00BC2FEE">
            <w:pPr>
              <w:pStyle w:val="Brdtextmedindrag"/>
              <w:rPr>
                <w:lang w:val="de-DE"/>
              </w:rPr>
            </w:pPr>
            <w:r w:rsidRPr="003D7914">
              <w:rPr>
                <w:lang w:val="de-DE"/>
              </w:rPr>
              <w:t>(5)</w:t>
            </w:r>
            <w:r w:rsidR="00D77AC1">
              <w:rPr>
                <w:lang w:val="de-DE"/>
              </w:rPr>
              <w:t> </w:t>
            </w:r>
            <w:r w:rsidRPr="003D7914">
              <w:rPr>
                <w:lang w:val="de-DE"/>
              </w:rPr>
              <w:t>Unterliegt der Zahlungs</w:t>
            </w:r>
            <w:r>
              <w:rPr>
                <w:lang w:val="de-DE"/>
              </w:rPr>
              <w:softHyphen/>
            </w:r>
            <w:r w:rsidRPr="003D7914">
              <w:rPr>
                <w:lang w:val="de-DE"/>
              </w:rPr>
              <w:t>empfänger mit den in Absatz 4 genannten Vergütungen in dem Staat, dem nach Maßgabe der vorstehenden Absätze 1 und 2 das Besteuerungsrecht zustehen wür</w:t>
            </w:r>
            <w:r>
              <w:rPr>
                <w:lang w:val="de-DE"/>
              </w:rPr>
              <w:softHyphen/>
            </w:r>
            <w:r w:rsidRPr="003D7914">
              <w:rPr>
                <w:lang w:val="de-DE"/>
              </w:rPr>
              <w:t>de, nicht der dortigen Steuer</w:t>
            </w:r>
            <w:r>
              <w:rPr>
                <w:lang w:val="de-DE"/>
              </w:rPr>
              <w:softHyphen/>
            </w:r>
            <w:r w:rsidRPr="003D7914">
              <w:rPr>
                <w:lang w:val="de-DE"/>
              </w:rPr>
              <w:t>pflicht, so hat der andere Staat das Besteuerungsrecht.</w:t>
            </w:r>
          </w:p>
        </w:tc>
      </w:tr>
      <w:tr w:rsidR="008E0CEA" w:rsidRPr="0035629B" w14:paraId="587F5165" w14:textId="77777777" w:rsidTr="00BC2FEE">
        <w:tc>
          <w:tcPr>
            <w:tcW w:w="2500" w:type="pct"/>
            <w:shd w:val="clear" w:color="auto" w:fill="auto"/>
            <w:tcMar>
              <w:right w:w="0" w:type="dxa"/>
            </w:tcMar>
          </w:tcPr>
          <w:p w14:paraId="46C68376" w14:textId="77777777" w:rsidR="008E0CEA" w:rsidRPr="00D963AA" w:rsidRDefault="00E570B0" w:rsidP="00BC2FEE">
            <w:pPr>
              <w:pStyle w:val="Brdtextmedindrag"/>
              <w:rPr>
                <w:lang w:val="de-DE"/>
              </w:rPr>
            </w:pPr>
          </w:p>
        </w:tc>
        <w:tc>
          <w:tcPr>
            <w:tcW w:w="2500" w:type="pct"/>
          </w:tcPr>
          <w:p w14:paraId="48AE0EEC" w14:textId="77777777" w:rsidR="008E0CEA" w:rsidRPr="003D7914" w:rsidRDefault="00E570B0" w:rsidP="00BC2FEE">
            <w:pPr>
              <w:pStyle w:val="Brdtextmedindrag"/>
              <w:rPr>
                <w:lang w:val="de-DE"/>
              </w:rPr>
            </w:pPr>
          </w:p>
        </w:tc>
      </w:tr>
      <w:tr w:rsidR="008E0CEA" w14:paraId="01A191D1" w14:textId="77777777" w:rsidTr="00BC2FEE">
        <w:tc>
          <w:tcPr>
            <w:tcW w:w="2500" w:type="pct"/>
            <w:shd w:val="clear" w:color="auto" w:fill="auto"/>
            <w:tcMar>
              <w:right w:w="0" w:type="dxa"/>
            </w:tcMar>
          </w:tcPr>
          <w:p w14:paraId="27626B7B" w14:textId="77777777" w:rsidR="008E0CEA" w:rsidRPr="00DF40F9" w:rsidRDefault="003A5A9E" w:rsidP="00BC2FEE">
            <w:pPr>
              <w:pStyle w:val="Brdtext"/>
            </w:pPr>
            <w:r w:rsidRPr="00DF40F9">
              <w:t>Artikel 20</w:t>
            </w:r>
          </w:p>
        </w:tc>
        <w:tc>
          <w:tcPr>
            <w:tcW w:w="2500" w:type="pct"/>
          </w:tcPr>
          <w:p w14:paraId="05C214B8" w14:textId="77777777" w:rsidR="008E0CEA" w:rsidRPr="003D7914" w:rsidRDefault="003A5A9E" w:rsidP="00BC2FEE">
            <w:pPr>
              <w:pStyle w:val="Brdtext"/>
              <w:rPr>
                <w:lang w:val="de-DE"/>
              </w:rPr>
            </w:pPr>
            <w:r w:rsidRPr="003D7914">
              <w:rPr>
                <w:lang w:val="de-DE"/>
              </w:rPr>
              <w:t>Artikel 20</w:t>
            </w:r>
          </w:p>
        </w:tc>
      </w:tr>
      <w:tr w:rsidR="008E0CEA" w14:paraId="35CA5EFB" w14:textId="77777777" w:rsidTr="00BC2FEE">
        <w:tc>
          <w:tcPr>
            <w:tcW w:w="2500" w:type="pct"/>
            <w:shd w:val="clear" w:color="auto" w:fill="auto"/>
            <w:tcMar>
              <w:right w:w="0" w:type="dxa"/>
            </w:tcMar>
          </w:tcPr>
          <w:p w14:paraId="2E63B088" w14:textId="77777777" w:rsidR="008E0CEA" w:rsidRPr="00DF40F9" w:rsidRDefault="00E570B0" w:rsidP="00BC2FEE">
            <w:pPr>
              <w:pStyle w:val="Brdtext"/>
              <w:rPr>
                <w:i/>
              </w:rPr>
            </w:pPr>
          </w:p>
        </w:tc>
        <w:tc>
          <w:tcPr>
            <w:tcW w:w="2500" w:type="pct"/>
          </w:tcPr>
          <w:p w14:paraId="41780E53" w14:textId="77777777" w:rsidR="008E0CEA" w:rsidRPr="003D7914" w:rsidRDefault="00E570B0" w:rsidP="00BC2FEE">
            <w:pPr>
              <w:pStyle w:val="Brdtext"/>
              <w:rPr>
                <w:i/>
                <w:lang w:val="de-DE"/>
              </w:rPr>
            </w:pPr>
          </w:p>
        </w:tc>
      </w:tr>
      <w:tr w:rsidR="008E0CEA" w:rsidRPr="0035629B" w14:paraId="60D01BE0" w14:textId="77777777" w:rsidTr="00BC2FEE">
        <w:tc>
          <w:tcPr>
            <w:tcW w:w="2500" w:type="pct"/>
            <w:shd w:val="clear" w:color="auto" w:fill="auto"/>
            <w:tcMar>
              <w:right w:w="0" w:type="dxa"/>
            </w:tcMar>
          </w:tcPr>
          <w:p w14:paraId="2FAA96A8" w14:textId="77777777" w:rsidR="008E0CEA" w:rsidRPr="00DF40F9" w:rsidRDefault="003A5A9E" w:rsidP="00BC2FEE">
            <w:pPr>
              <w:pStyle w:val="Brdtext"/>
              <w:rPr>
                <w:i/>
              </w:rPr>
            </w:pPr>
            <w:r w:rsidRPr="00DF40F9">
              <w:rPr>
                <w:i/>
              </w:rPr>
              <w:t>Underhållsbidrag och betalningar till studerande</w:t>
            </w:r>
          </w:p>
        </w:tc>
        <w:tc>
          <w:tcPr>
            <w:tcW w:w="2500" w:type="pct"/>
          </w:tcPr>
          <w:p w14:paraId="3E626BD8" w14:textId="77777777" w:rsidR="008E0CEA" w:rsidRPr="003D7914" w:rsidRDefault="003A5A9E" w:rsidP="00BC2FEE">
            <w:pPr>
              <w:pStyle w:val="Brdtext"/>
              <w:rPr>
                <w:i/>
                <w:lang w:val="de-DE"/>
              </w:rPr>
            </w:pPr>
            <w:r w:rsidRPr="003D7914">
              <w:rPr>
                <w:i/>
                <w:lang w:val="de-DE"/>
              </w:rPr>
              <w:t>Unterhaltszahlungen und Zahl</w:t>
            </w:r>
            <w:r>
              <w:rPr>
                <w:i/>
                <w:lang w:val="de-DE"/>
              </w:rPr>
              <w:softHyphen/>
            </w:r>
            <w:r w:rsidRPr="003D7914">
              <w:rPr>
                <w:i/>
                <w:lang w:val="de-DE"/>
              </w:rPr>
              <w:t>ungen an Studenten</w:t>
            </w:r>
          </w:p>
        </w:tc>
      </w:tr>
      <w:tr w:rsidR="008E0CEA" w:rsidRPr="0035629B" w14:paraId="7FBF8482" w14:textId="77777777" w:rsidTr="00BC2FEE">
        <w:tc>
          <w:tcPr>
            <w:tcW w:w="2500" w:type="pct"/>
            <w:shd w:val="clear" w:color="auto" w:fill="auto"/>
            <w:tcMar>
              <w:right w:w="0" w:type="dxa"/>
            </w:tcMar>
          </w:tcPr>
          <w:p w14:paraId="2ACA5B7C" w14:textId="77777777" w:rsidR="008E0CEA" w:rsidRPr="00D963AA" w:rsidRDefault="00E570B0" w:rsidP="00BC2FEE">
            <w:pPr>
              <w:pStyle w:val="Brdtextmedindrag"/>
              <w:rPr>
                <w:lang w:val="de-DE"/>
              </w:rPr>
            </w:pPr>
          </w:p>
        </w:tc>
        <w:tc>
          <w:tcPr>
            <w:tcW w:w="2500" w:type="pct"/>
          </w:tcPr>
          <w:p w14:paraId="3024683C" w14:textId="77777777" w:rsidR="008E0CEA" w:rsidRPr="003D7914" w:rsidRDefault="00E570B0" w:rsidP="00BC2FEE">
            <w:pPr>
              <w:pStyle w:val="Brdtextmedindrag"/>
              <w:rPr>
                <w:lang w:val="de-DE"/>
              </w:rPr>
            </w:pPr>
          </w:p>
        </w:tc>
      </w:tr>
      <w:tr w:rsidR="008E0CEA" w:rsidRPr="0035629B" w14:paraId="17124876" w14:textId="77777777" w:rsidTr="00BC2FEE">
        <w:tc>
          <w:tcPr>
            <w:tcW w:w="2500" w:type="pct"/>
            <w:shd w:val="clear" w:color="auto" w:fill="auto"/>
            <w:tcMar>
              <w:right w:w="0" w:type="dxa"/>
            </w:tcMar>
          </w:tcPr>
          <w:p w14:paraId="714B70B3" w14:textId="14626CE0" w:rsidR="008E0CEA" w:rsidRPr="00DF40F9" w:rsidRDefault="003A5A9E" w:rsidP="00BC2FEE">
            <w:pPr>
              <w:pStyle w:val="Brdtextmedindrag"/>
            </w:pPr>
            <w:r w:rsidRPr="00DF40F9">
              <w:t>1.</w:t>
            </w:r>
            <w:r w:rsidR="00D77AC1">
              <w:t> </w:t>
            </w:r>
            <w:r w:rsidRPr="00DF40F9">
              <w:t>Underhållsbidrag, däri inbe</w:t>
            </w:r>
            <w:r>
              <w:softHyphen/>
            </w:r>
            <w:r w:rsidRPr="00DF40F9">
              <w:t>gripet bidrag till barn, som person med hemvist i en avtalsslutande stat betalar till person med hemvist i den andra avtalsslutande staten, undantas från beskattning i denna andra stat. Detta gäller dock inte i den mån underhållsbidraget är avdragsgillt i den förstnämnda avtalsslutande staten vid beräk</w:t>
            </w:r>
            <w:r>
              <w:softHyphen/>
            </w:r>
            <w:r w:rsidRPr="00DF40F9">
              <w:t>ningen av den betalningsskyldiges skattepliktiga inkomst. Avdrag vid beskattningen som är socialt be</w:t>
            </w:r>
            <w:r>
              <w:softHyphen/>
            </w:r>
            <w:r w:rsidRPr="00DF40F9">
              <w:t>tingade anses inte såsom avdrag vid tillämpningen av denna bestäm</w:t>
            </w:r>
            <w:r>
              <w:softHyphen/>
            </w:r>
            <w:r w:rsidRPr="00DF40F9">
              <w:t>melse.</w:t>
            </w:r>
          </w:p>
        </w:tc>
        <w:tc>
          <w:tcPr>
            <w:tcW w:w="2500" w:type="pct"/>
          </w:tcPr>
          <w:p w14:paraId="762F7E6E" w14:textId="094E054D" w:rsidR="008E0CEA" w:rsidRPr="003D7914" w:rsidRDefault="003A5A9E" w:rsidP="00BC2FEE">
            <w:pPr>
              <w:pStyle w:val="Brdtextmedindrag"/>
              <w:rPr>
                <w:lang w:val="de-DE"/>
              </w:rPr>
            </w:pPr>
            <w:r w:rsidRPr="003D7914">
              <w:rPr>
                <w:lang w:val="de-DE"/>
              </w:rPr>
              <w:t>(1)</w:t>
            </w:r>
            <w:r w:rsidR="00D77AC1">
              <w:rPr>
                <w:lang w:val="de-DE"/>
              </w:rPr>
              <w:t> </w:t>
            </w:r>
            <w:r w:rsidRPr="003D7914">
              <w:rPr>
                <w:lang w:val="de-DE"/>
              </w:rPr>
              <w:t>Unterhaltszahlungen, ein</w:t>
            </w:r>
            <w:r>
              <w:rPr>
                <w:lang w:val="de-DE"/>
              </w:rPr>
              <w:softHyphen/>
            </w:r>
            <w:r w:rsidRPr="003D7914">
              <w:rPr>
                <w:lang w:val="de-DE"/>
              </w:rPr>
              <w:t>schließlich derjenigen für Kinder, die eine in einem Vertragsstaat ansässige Person an eine im ande</w:t>
            </w:r>
            <w:r>
              <w:rPr>
                <w:lang w:val="de-DE"/>
              </w:rPr>
              <w:softHyphen/>
            </w:r>
            <w:r w:rsidRPr="003D7914">
              <w:rPr>
                <w:lang w:val="de-DE"/>
              </w:rPr>
              <w:t>ren Vertragsstaat ansässige Per</w:t>
            </w:r>
            <w:r>
              <w:rPr>
                <w:lang w:val="de-DE"/>
              </w:rPr>
              <w:softHyphen/>
            </w:r>
            <w:r w:rsidRPr="003D7914">
              <w:rPr>
                <w:lang w:val="de-DE"/>
              </w:rPr>
              <w:t>son zahlt, sind in dem anderen Staat von der Steuer befreit. Das gilt nicht, soweit die Unterhalts</w:t>
            </w:r>
            <w:r>
              <w:rPr>
                <w:lang w:val="de-DE"/>
              </w:rPr>
              <w:softHyphen/>
            </w:r>
            <w:r w:rsidRPr="003D7914">
              <w:rPr>
                <w:lang w:val="de-DE"/>
              </w:rPr>
              <w:t>zahlungen im erstgenannten Staat bei der Berechnung des steuer</w:t>
            </w:r>
            <w:r>
              <w:rPr>
                <w:lang w:val="de-DE"/>
              </w:rPr>
              <w:softHyphen/>
            </w:r>
            <w:r w:rsidRPr="003D7914">
              <w:rPr>
                <w:lang w:val="de-DE"/>
              </w:rPr>
              <w:t>pflichtigen Einkommens des Zah</w:t>
            </w:r>
            <w:r>
              <w:rPr>
                <w:lang w:val="de-DE"/>
              </w:rPr>
              <w:softHyphen/>
            </w:r>
            <w:r w:rsidRPr="003D7914">
              <w:rPr>
                <w:lang w:val="de-DE"/>
              </w:rPr>
              <w:t>lungsverpflichteten abzugsf</w:t>
            </w:r>
            <w:r>
              <w:rPr>
                <w:lang w:val="de-DE"/>
              </w:rPr>
              <w:t>ä</w:t>
            </w:r>
            <w:r w:rsidRPr="003D7914">
              <w:rPr>
                <w:lang w:val="de-DE"/>
              </w:rPr>
              <w:t>hig sind; Steuerfreibeträge zur Milde</w:t>
            </w:r>
            <w:r>
              <w:rPr>
                <w:lang w:val="de-DE"/>
              </w:rPr>
              <w:softHyphen/>
            </w:r>
            <w:r w:rsidRPr="003D7914">
              <w:rPr>
                <w:lang w:val="de-DE"/>
              </w:rPr>
              <w:t>rung der sozialen lasten gelten nicht als Abzug im Sinne dieser Bestimmung.</w:t>
            </w:r>
          </w:p>
        </w:tc>
      </w:tr>
      <w:tr w:rsidR="008E0CEA" w:rsidRPr="0035629B" w14:paraId="11281159" w14:textId="77777777" w:rsidTr="00BC2FEE">
        <w:tc>
          <w:tcPr>
            <w:tcW w:w="2500" w:type="pct"/>
            <w:shd w:val="clear" w:color="auto" w:fill="auto"/>
            <w:tcMar>
              <w:right w:w="0" w:type="dxa"/>
            </w:tcMar>
          </w:tcPr>
          <w:p w14:paraId="33728C24" w14:textId="32FB885D" w:rsidR="008E0CEA" w:rsidRPr="00DF40F9" w:rsidRDefault="003A5A9E" w:rsidP="00BC2FEE">
            <w:pPr>
              <w:pStyle w:val="Brdtextmedindrag"/>
            </w:pPr>
            <w:r w:rsidRPr="00DF40F9">
              <w:t>2.</w:t>
            </w:r>
            <w:r w:rsidR="00D77AC1">
              <w:t> </w:t>
            </w:r>
            <w:r w:rsidRPr="00DF40F9">
              <w:t>Studerande eller person som undergår utbildning inom industri, teknik, jordbruk eller skogsbruk (praktikant däri inbegripen) och som har eller omedelbart före inresa till en avtalsslutande stat hade hemvist i den andra avtals</w:t>
            </w:r>
            <w:r>
              <w:softHyphen/>
            </w:r>
            <w:r w:rsidRPr="00DF40F9">
              <w:t>slutande staten och som vistas i den förstnämnda staten uteslutande för studier eller utbildning, beskattas inte i denna stat för belopp som han erhåller för sitt uppehälle, sina studier eller sin utbildning, under förutsättning att beloppen härrör från källa utanför denna stat.</w:t>
            </w:r>
          </w:p>
        </w:tc>
        <w:tc>
          <w:tcPr>
            <w:tcW w:w="2500" w:type="pct"/>
          </w:tcPr>
          <w:p w14:paraId="4C772089" w14:textId="5141F480" w:rsidR="008E0CEA" w:rsidRPr="003D7914" w:rsidRDefault="003A5A9E" w:rsidP="00BC2FEE">
            <w:pPr>
              <w:pStyle w:val="Brdtextmedindrag"/>
              <w:rPr>
                <w:lang w:val="de-DE"/>
              </w:rPr>
            </w:pPr>
            <w:r w:rsidRPr="003D7914">
              <w:rPr>
                <w:lang w:val="de-DE"/>
              </w:rPr>
              <w:t>(2)</w:t>
            </w:r>
            <w:r w:rsidR="00D77AC1">
              <w:rPr>
                <w:lang w:val="de-DE"/>
              </w:rPr>
              <w:t> </w:t>
            </w:r>
            <w:r w:rsidRPr="003D7914">
              <w:rPr>
                <w:lang w:val="de-DE"/>
              </w:rPr>
              <w:t>Zahlungen, die ein Student oder ein in einem gewerblichen, technischen, land- oder forst</w:t>
            </w:r>
            <w:r>
              <w:rPr>
                <w:lang w:val="de-DE"/>
              </w:rPr>
              <w:softHyphen/>
            </w:r>
            <w:r w:rsidRPr="003D7914">
              <w:rPr>
                <w:lang w:val="de-DE"/>
              </w:rPr>
              <w:t>wirtschaftlichen Lehrverhältnis Stehender (einschließlich eines Praktikanten), der sich in einem Vertragsstaat ausschließlich zum Studium oder zu Ausbildung aufhält und der im anderen Ver</w:t>
            </w:r>
            <w:r>
              <w:rPr>
                <w:lang w:val="de-DE"/>
              </w:rPr>
              <w:softHyphen/>
            </w:r>
            <w:r w:rsidRPr="003D7914">
              <w:rPr>
                <w:lang w:val="de-DE"/>
              </w:rPr>
              <w:t>tragsstaat ansässig ist oder dort unmittelbar vor der Einreise in den erstgenannten Staat ansässig war, für seinen Unterhalt, sein Studium oder seine Ausbildung erhält, dürfen im erstgenannten Staat nicht besteuert werden, sofern diese Zahlungen aus Quellen außerhalb dieses Staates stammen.</w:t>
            </w:r>
          </w:p>
        </w:tc>
      </w:tr>
      <w:tr w:rsidR="008E0CEA" w:rsidRPr="0035629B" w14:paraId="4564EE3A" w14:textId="77777777" w:rsidTr="00BC2FEE">
        <w:tc>
          <w:tcPr>
            <w:tcW w:w="2500" w:type="pct"/>
            <w:shd w:val="clear" w:color="auto" w:fill="auto"/>
            <w:tcMar>
              <w:right w:w="0" w:type="dxa"/>
            </w:tcMar>
          </w:tcPr>
          <w:p w14:paraId="492E342F" w14:textId="77777777" w:rsidR="008E0CEA" w:rsidRPr="00D963AA" w:rsidRDefault="00E570B0" w:rsidP="00BC2FEE">
            <w:pPr>
              <w:pStyle w:val="Brdtextmedindrag"/>
              <w:rPr>
                <w:lang w:val="de-DE"/>
              </w:rPr>
            </w:pPr>
          </w:p>
        </w:tc>
        <w:tc>
          <w:tcPr>
            <w:tcW w:w="2500" w:type="pct"/>
          </w:tcPr>
          <w:p w14:paraId="0C94D967" w14:textId="77777777" w:rsidR="008E0CEA" w:rsidRPr="003D7914" w:rsidRDefault="00E570B0" w:rsidP="00BC2FEE">
            <w:pPr>
              <w:pStyle w:val="Brdtextmedindrag"/>
              <w:rPr>
                <w:lang w:val="de-DE"/>
              </w:rPr>
            </w:pPr>
          </w:p>
        </w:tc>
      </w:tr>
      <w:tr w:rsidR="008E0CEA" w14:paraId="771B90EA" w14:textId="77777777" w:rsidTr="00BC2FEE">
        <w:tc>
          <w:tcPr>
            <w:tcW w:w="2500" w:type="pct"/>
            <w:shd w:val="clear" w:color="auto" w:fill="auto"/>
            <w:tcMar>
              <w:right w:w="0" w:type="dxa"/>
            </w:tcMar>
          </w:tcPr>
          <w:p w14:paraId="4C140E8C" w14:textId="77777777" w:rsidR="008E0CEA" w:rsidRPr="00DF40F9" w:rsidRDefault="003A5A9E" w:rsidP="00BC2FEE">
            <w:pPr>
              <w:pStyle w:val="Brdtext"/>
            </w:pPr>
            <w:r w:rsidRPr="00DF40F9">
              <w:lastRenderedPageBreak/>
              <w:t>Artikel 21</w:t>
            </w:r>
          </w:p>
        </w:tc>
        <w:tc>
          <w:tcPr>
            <w:tcW w:w="2500" w:type="pct"/>
          </w:tcPr>
          <w:p w14:paraId="387EE4C8" w14:textId="77777777" w:rsidR="008E0CEA" w:rsidRPr="003D7914" w:rsidRDefault="003A5A9E" w:rsidP="00BC2FEE">
            <w:pPr>
              <w:pStyle w:val="Brdtext"/>
              <w:rPr>
                <w:lang w:val="de-DE"/>
              </w:rPr>
            </w:pPr>
            <w:r w:rsidRPr="003D7914">
              <w:rPr>
                <w:lang w:val="de-DE"/>
              </w:rPr>
              <w:t>Artikel 21</w:t>
            </w:r>
          </w:p>
        </w:tc>
      </w:tr>
      <w:tr w:rsidR="008E0CEA" w14:paraId="3CA33980" w14:textId="77777777" w:rsidTr="00BC2FEE">
        <w:tc>
          <w:tcPr>
            <w:tcW w:w="2500" w:type="pct"/>
            <w:shd w:val="clear" w:color="auto" w:fill="auto"/>
            <w:tcMar>
              <w:right w:w="0" w:type="dxa"/>
            </w:tcMar>
          </w:tcPr>
          <w:p w14:paraId="77934D0D" w14:textId="77777777" w:rsidR="008E0CEA" w:rsidRPr="00DF40F9" w:rsidRDefault="00E570B0" w:rsidP="00BC2FEE">
            <w:pPr>
              <w:pStyle w:val="Brdtext"/>
              <w:rPr>
                <w:i/>
              </w:rPr>
            </w:pPr>
          </w:p>
        </w:tc>
        <w:tc>
          <w:tcPr>
            <w:tcW w:w="2500" w:type="pct"/>
          </w:tcPr>
          <w:p w14:paraId="68FFE93A" w14:textId="77777777" w:rsidR="008E0CEA" w:rsidRPr="003D7914" w:rsidRDefault="00E570B0" w:rsidP="00BC2FEE">
            <w:pPr>
              <w:pStyle w:val="Brdtext"/>
              <w:rPr>
                <w:i/>
                <w:lang w:val="de-DE"/>
              </w:rPr>
            </w:pPr>
          </w:p>
        </w:tc>
      </w:tr>
      <w:tr w:rsidR="008E0CEA" w14:paraId="11FE4D1C" w14:textId="77777777" w:rsidTr="00BC2FEE">
        <w:tc>
          <w:tcPr>
            <w:tcW w:w="2500" w:type="pct"/>
            <w:shd w:val="clear" w:color="auto" w:fill="auto"/>
            <w:tcMar>
              <w:right w:w="0" w:type="dxa"/>
            </w:tcMar>
          </w:tcPr>
          <w:p w14:paraId="5CE1BEC3" w14:textId="77777777" w:rsidR="008E0CEA" w:rsidRPr="00DF40F9" w:rsidRDefault="003A5A9E" w:rsidP="00BC2FEE">
            <w:pPr>
              <w:pStyle w:val="Brdtext"/>
              <w:rPr>
                <w:i/>
              </w:rPr>
            </w:pPr>
            <w:r w:rsidRPr="00DF40F9">
              <w:rPr>
                <w:i/>
              </w:rPr>
              <w:t>Annan inkomst</w:t>
            </w:r>
          </w:p>
        </w:tc>
        <w:tc>
          <w:tcPr>
            <w:tcW w:w="2500" w:type="pct"/>
          </w:tcPr>
          <w:p w14:paraId="5B6021D2" w14:textId="77777777" w:rsidR="008E0CEA" w:rsidRPr="003D7914" w:rsidRDefault="003A5A9E" w:rsidP="00BC2FEE">
            <w:pPr>
              <w:pStyle w:val="Brdtext"/>
              <w:rPr>
                <w:i/>
                <w:lang w:val="de-DE"/>
              </w:rPr>
            </w:pPr>
            <w:r w:rsidRPr="003D7914">
              <w:rPr>
                <w:i/>
                <w:lang w:val="de-DE"/>
              </w:rPr>
              <w:t>Andere Einkünfte</w:t>
            </w:r>
          </w:p>
        </w:tc>
      </w:tr>
      <w:tr w:rsidR="008E0CEA" w14:paraId="491D19C5" w14:textId="77777777" w:rsidTr="00BC2FEE">
        <w:tc>
          <w:tcPr>
            <w:tcW w:w="2500" w:type="pct"/>
            <w:shd w:val="clear" w:color="auto" w:fill="auto"/>
            <w:tcMar>
              <w:right w:w="0" w:type="dxa"/>
            </w:tcMar>
          </w:tcPr>
          <w:p w14:paraId="63E0DA26" w14:textId="77777777" w:rsidR="008E0CEA" w:rsidRPr="00DF40F9" w:rsidRDefault="00E570B0" w:rsidP="00BC2FEE">
            <w:pPr>
              <w:pStyle w:val="Brdtextmedindrag"/>
            </w:pPr>
          </w:p>
        </w:tc>
        <w:tc>
          <w:tcPr>
            <w:tcW w:w="2500" w:type="pct"/>
          </w:tcPr>
          <w:p w14:paraId="441DDFBC" w14:textId="77777777" w:rsidR="008E0CEA" w:rsidRPr="003D7914" w:rsidRDefault="00E570B0" w:rsidP="00BC2FEE">
            <w:pPr>
              <w:pStyle w:val="Brdtextmedindrag"/>
              <w:rPr>
                <w:lang w:val="de-DE"/>
              </w:rPr>
            </w:pPr>
          </w:p>
        </w:tc>
      </w:tr>
      <w:tr w:rsidR="008E0CEA" w:rsidRPr="0035629B" w14:paraId="7AE84E5F" w14:textId="77777777" w:rsidTr="00BC2FEE">
        <w:tc>
          <w:tcPr>
            <w:tcW w:w="2500" w:type="pct"/>
            <w:shd w:val="clear" w:color="auto" w:fill="auto"/>
            <w:tcMar>
              <w:right w:w="0" w:type="dxa"/>
            </w:tcMar>
          </w:tcPr>
          <w:p w14:paraId="7C7278AC" w14:textId="32DD9960" w:rsidR="008E0CEA" w:rsidRPr="00DF40F9" w:rsidRDefault="003A5A9E" w:rsidP="00BC2FEE">
            <w:pPr>
              <w:pStyle w:val="Brdtextmedindrag"/>
            </w:pPr>
            <w:r w:rsidRPr="00DF40F9">
              <w:t>1.</w:t>
            </w:r>
            <w:r w:rsidR="00D77AC1">
              <w:t> </w:t>
            </w:r>
            <w:r w:rsidRPr="00DF40F9">
              <w:t>Inkomst som person med hem</w:t>
            </w:r>
            <w:r>
              <w:softHyphen/>
            </w:r>
            <w:r w:rsidRPr="00DF40F9">
              <w:t>vist i en avtalsslutande stat förvär</w:t>
            </w:r>
            <w:r>
              <w:softHyphen/>
            </w:r>
            <w:r w:rsidRPr="00DF40F9">
              <w:t>var och som inte behandlas i före</w:t>
            </w:r>
            <w:r>
              <w:softHyphen/>
            </w:r>
            <w:r w:rsidRPr="00DF40F9">
              <w:t>gående artiklar beskattas endast i denna stat, oavsett varifrån inkom</w:t>
            </w:r>
            <w:r>
              <w:softHyphen/>
            </w:r>
            <w:r w:rsidRPr="00DF40F9">
              <w:t>sten härrör.</w:t>
            </w:r>
          </w:p>
        </w:tc>
        <w:tc>
          <w:tcPr>
            <w:tcW w:w="2500" w:type="pct"/>
          </w:tcPr>
          <w:p w14:paraId="4E8C6415" w14:textId="0BC4749F" w:rsidR="008E0CEA" w:rsidRPr="003D7914" w:rsidRDefault="003A5A9E" w:rsidP="00BC2FEE">
            <w:pPr>
              <w:pStyle w:val="Brdtextmedindrag"/>
              <w:rPr>
                <w:lang w:val="de-DE"/>
              </w:rPr>
            </w:pPr>
            <w:r w:rsidRPr="003D7914">
              <w:rPr>
                <w:lang w:val="de-DE"/>
              </w:rPr>
              <w:t>(1)</w:t>
            </w:r>
            <w:r w:rsidR="00D77AC1">
              <w:rPr>
                <w:lang w:val="de-DE"/>
              </w:rPr>
              <w:t> </w:t>
            </w:r>
            <w:r w:rsidRPr="003D7914">
              <w:rPr>
                <w:lang w:val="de-DE"/>
              </w:rPr>
              <w:t>Einkünfte einer in einem Vertragsstaat ansässigen Person, die in den vorstehenden Artikeln nicht behandelt wurden, können ohne Rücksicht auf ihre Herkunft nur in diesem Staat besteuert werden.</w:t>
            </w:r>
          </w:p>
        </w:tc>
      </w:tr>
      <w:tr w:rsidR="008E0CEA" w:rsidRPr="00D77AC1" w14:paraId="49950EE6" w14:textId="77777777" w:rsidTr="00BC2FEE">
        <w:tc>
          <w:tcPr>
            <w:tcW w:w="2500" w:type="pct"/>
            <w:shd w:val="clear" w:color="auto" w:fill="auto"/>
            <w:tcMar>
              <w:right w:w="0" w:type="dxa"/>
            </w:tcMar>
          </w:tcPr>
          <w:p w14:paraId="3D137D0F" w14:textId="672228C2" w:rsidR="008E0CEA" w:rsidRPr="00DF40F9" w:rsidRDefault="003A5A9E" w:rsidP="00BC2FEE">
            <w:pPr>
              <w:pStyle w:val="Brdtextmedindrag"/>
            </w:pPr>
            <w:r w:rsidRPr="00DF40F9">
              <w:t>2.</w:t>
            </w:r>
            <w:r w:rsidR="00D77AC1">
              <w:t> </w:t>
            </w:r>
            <w:r w:rsidRPr="00DF40F9">
              <w:t>Bestämmelserna i punkt 1 tillämpas inte på inkomst, med un</w:t>
            </w:r>
            <w:r>
              <w:softHyphen/>
            </w:r>
            <w:r w:rsidRPr="00DF40F9">
              <w:t>dantag för inkomst av fast egen</w:t>
            </w:r>
            <w:r>
              <w:softHyphen/>
            </w:r>
            <w:r w:rsidRPr="00DF40F9">
              <w:t>dom, om mottagaren av inkomst har hemvist i en avtalsslutande stat och bedriver rörelse i den andra avtalsslutande staten från där be</w:t>
            </w:r>
            <w:r>
              <w:softHyphen/>
            </w:r>
            <w:r w:rsidRPr="00DF40F9">
              <w:t>läget fast driftställe eller utövar självständig yrkesverksamhet i denna andra stat från där belägen stadigvarande anordning, samt den rättighet eller egendom i fråga om vilken inkomsten betalas äger verkligt samband med det fasta driftstället eller den stadigvarande anordningen. I sådant fall tillämpas bestämmelserna i artikel 7 respek</w:t>
            </w:r>
            <w:r>
              <w:softHyphen/>
            </w:r>
            <w:r w:rsidRPr="00DF40F9">
              <w:t>tive artikel 14.</w:t>
            </w:r>
          </w:p>
        </w:tc>
        <w:tc>
          <w:tcPr>
            <w:tcW w:w="2500" w:type="pct"/>
          </w:tcPr>
          <w:p w14:paraId="2FB18DAE" w14:textId="7616C57C" w:rsidR="008E0CEA" w:rsidRPr="003D7914" w:rsidRDefault="003A5A9E" w:rsidP="00BC2FEE">
            <w:pPr>
              <w:pStyle w:val="Brdtextmedindrag"/>
              <w:rPr>
                <w:lang w:val="de-DE"/>
              </w:rPr>
            </w:pPr>
            <w:r w:rsidRPr="003D7914">
              <w:rPr>
                <w:lang w:val="de-DE"/>
              </w:rPr>
              <w:t>(2)</w:t>
            </w:r>
            <w:r w:rsidR="00D77AC1">
              <w:rPr>
                <w:lang w:val="de-DE"/>
              </w:rPr>
              <w:t> </w:t>
            </w:r>
            <w:r w:rsidRPr="003D7914">
              <w:rPr>
                <w:lang w:val="de-DE"/>
              </w:rPr>
              <w:t>Absatz 1 ist auf andere Einkünfte als solche aus unbe</w:t>
            </w:r>
            <w:r>
              <w:rPr>
                <w:lang w:val="de-DE"/>
              </w:rPr>
              <w:softHyphen/>
            </w:r>
            <w:r w:rsidRPr="003D7914">
              <w:rPr>
                <w:lang w:val="de-DE"/>
              </w:rPr>
              <w:t>weglichem Vermögen nicht anzu</w:t>
            </w:r>
            <w:r>
              <w:rPr>
                <w:lang w:val="de-DE"/>
              </w:rPr>
              <w:softHyphen/>
            </w:r>
            <w:r w:rsidRPr="003D7914">
              <w:rPr>
                <w:lang w:val="de-DE"/>
              </w:rPr>
              <w:t>wenden, wenn der in einem Ver</w:t>
            </w:r>
            <w:r w:rsidR="00E643A5">
              <w:rPr>
                <w:lang w:val="de-DE"/>
              </w:rPr>
              <w:softHyphen/>
            </w:r>
            <w:r w:rsidRPr="003D7914">
              <w:rPr>
                <w:lang w:val="de-DE"/>
              </w:rPr>
              <w:t>tragsstaat ansässige Empfänger im anderen Vertragsstaat eine gewerbliche Tätigkeit durch eine dort gelegene Betriebsstätte oder eine selbständige Arbeit durch eine dort gelegene feste Ein</w:t>
            </w:r>
            <w:r w:rsidR="00E643A5">
              <w:rPr>
                <w:lang w:val="de-DE"/>
              </w:rPr>
              <w:softHyphen/>
            </w:r>
            <w:r w:rsidRPr="003D7914">
              <w:rPr>
                <w:lang w:val="de-DE"/>
              </w:rPr>
              <w:t>richtung ausübt und die Rechte oder Vermögenswerte, für die die Einkünfte gezahlt werden, tat</w:t>
            </w:r>
            <w:r w:rsidR="00E643A5">
              <w:rPr>
                <w:lang w:val="de-DE"/>
              </w:rPr>
              <w:softHyphen/>
            </w:r>
            <w:r w:rsidRPr="003D7914">
              <w:rPr>
                <w:lang w:val="de-DE"/>
              </w:rPr>
              <w:t>sächlich zu dieser Betriebsstätte</w:t>
            </w:r>
            <w:r>
              <w:rPr>
                <w:lang w:val="de-DE"/>
              </w:rPr>
              <w:t xml:space="preserve"> </w:t>
            </w:r>
            <w:r w:rsidRPr="003D7914">
              <w:rPr>
                <w:lang w:val="de-DE"/>
              </w:rPr>
              <w:t>oder festen Einrichtung gehören. In diesem Fall ist Artikel 7 beziehungsweise Artikel 14 anzu</w:t>
            </w:r>
            <w:r>
              <w:rPr>
                <w:lang w:val="de-DE"/>
              </w:rPr>
              <w:softHyphen/>
            </w:r>
            <w:r w:rsidRPr="003D7914">
              <w:rPr>
                <w:lang w:val="de-DE"/>
              </w:rPr>
              <w:t>wenden.</w:t>
            </w:r>
          </w:p>
        </w:tc>
      </w:tr>
      <w:tr w:rsidR="008E0CEA" w:rsidRPr="00D77AC1" w14:paraId="496B5333" w14:textId="77777777" w:rsidTr="00BC2FEE">
        <w:tc>
          <w:tcPr>
            <w:tcW w:w="2500" w:type="pct"/>
            <w:shd w:val="clear" w:color="auto" w:fill="auto"/>
            <w:tcMar>
              <w:right w:w="0" w:type="dxa"/>
            </w:tcMar>
          </w:tcPr>
          <w:p w14:paraId="76695A5A" w14:textId="77777777" w:rsidR="008E0CEA" w:rsidRPr="00D77AC1" w:rsidRDefault="00E570B0" w:rsidP="00BC2FEE">
            <w:pPr>
              <w:pStyle w:val="Brdtextmedindrag"/>
              <w:rPr>
                <w:lang w:val="de-DE"/>
              </w:rPr>
            </w:pPr>
          </w:p>
        </w:tc>
        <w:tc>
          <w:tcPr>
            <w:tcW w:w="2500" w:type="pct"/>
          </w:tcPr>
          <w:p w14:paraId="42BC35DE" w14:textId="77777777" w:rsidR="008E0CEA" w:rsidRPr="003D7914" w:rsidRDefault="00E570B0" w:rsidP="00BC2FEE">
            <w:pPr>
              <w:pStyle w:val="Brdtextmedindrag"/>
              <w:rPr>
                <w:lang w:val="de-DE"/>
              </w:rPr>
            </w:pPr>
          </w:p>
        </w:tc>
      </w:tr>
      <w:tr w:rsidR="008E0CEA" w14:paraId="1B035FCA" w14:textId="77777777" w:rsidTr="00BC2FEE">
        <w:tc>
          <w:tcPr>
            <w:tcW w:w="2500" w:type="pct"/>
            <w:shd w:val="clear" w:color="auto" w:fill="auto"/>
            <w:tcMar>
              <w:right w:w="0" w:type="dxa"/>
            </w:tcMar>
          </w:tcPr>
          <w:p w14:paraId="3563A54B" w14:textId="77777777" w:rsidR="008E0CEA" w:rsidRPr="00DF40F9" w:rsidRDefault="003A5A9E" w:rsidP="00BC2FEE">
            <w:pPr>
              <w:pStyle w:val="Brdtext"/>
            </w:pPr>
            <w:r w:rsidRPr="00DF40F9">
              <w:t>Artikel 22</w:t>
            </w:r>
          </w:p>
        </w:tc>
        <w:tc>
          <w:tcPr>
            <w:tcW w:w="2500" w:type="pct"/>
          </w:tcPr>
          <w:p w14:paraId="4AC8F8F3" w14:textId="77777777" w:rsidR="008E0CEA" w:rsidRPr="003D7914" w:rsidRDefault="003A5A9E" w:rsidP="00BC2FEE">
            <w:pPr>
              <w:pStyle w:val="Brdtext"/>
              <w:rPr>
                <w:lang w:val="de-DE"/>
              </w:rPr>
            </w:pPr>
            <w:r w:rsidRPr="003D7914">
              <w:rPr>
                <w:lang w:val="de-DE"/>
              </w:rPr>
              <w:t>Artikel 22</w:t>
            </w:r>
          </w:p>
        </w:tc>
      </w:tr>
      <w:tr w:rsidR="008E0CEA" w14:paraId="738AD245" w14:textId="77777777" w:rsidTr="00BC2FEE">
        <w:tc>
          <w:tcPr>
            <w:tcW w:w="2500" w:type="pct"/>
            <w:shd w:val="clear" w:color="auto" w:fill="auto"/>
            <w:tcMar>
              <w:right w:w="0" w:type="dxa"/>
            </w:tcMar>
          </w:tcPr>
          <w:p w14:paraId="6B7E963B" w14:textId="77777777" w:rsidR="008E0CEA" w:rsidRPr="00DF40F9" w:rsidRDefault="00E570B0" w:rsidP="00BC2FEE">
            <w:pPr>
              <w:pStyle w:val="Brdtext"/>
              <w:rPr>
                <w:i/>
              </w:rPr>
            </w:pPr>
          </w:p>
        </w:tc>
        <w:tc>
          <w:tcPr>
            <w:tcW w:w="2500" w:type="pct"/>
          </w:tcPr>
          <w:p w14:paraId="72564B11" w14:textId="77777777" w:rsidR="008E0CEA" w:rsidRPr="003D7914" w:rsidRDefault="00E570B0" w:rsidP="00BC2FEE">
            <w:pPr>
              <w:pStyle w:val="Brdtext"/>
              <w:rPr>
                <w:i/>
                <w:lang w:val="de-DE"/>
              </w:rPr>
            </w:pPr>
          </w:p>
        </w:tc>
      </w:tr>
      <w:tr w:rsidR="008E0CEA" w14:paraId="517018E9" w14:textId="77777777" w:rsidTr="00BC2FEE">
        <w:tc>
          <w:tcPr>
            <w:tcW w:w="2500" w:type="pct"/>
            <w:shd w:val="clear" w:color="auto" w:fill="auto"/>
            <w:tcMar>
              <w:right w:w="0" w:type="dxa"/>
            </w:tcMar>
          </w:tcPr>
          <w:p w14:paraId="2FB18E17" w14:textId="77777777" w:rsidR="008E0CEA" w:rsidRPr="00DF40F9" w:rsidRDefault="003A5A9E" w:rsidP="00BC2FEE">
            <w:pPr>
              <w:pStyle w:val="Brdtext"/>
              <w:rPr>
                <w:i/>
              </w:rPr>
            </w:pPr>
            <w:r w:rsidRPr="00DF40F9">
              <w:rPr>
                <w:i/>
              </w:rPr>
              <w:t>Förmögenhet</w:t>
            </w:r>
          </w:p>
        </w:tc>
        <w:tc>
          <w:tcPr>
            <w:tcW w:w="2500" w:type="pct"/>
          </w:tcPr>
          <w:p w14:paraId="49A4C6EC" w14:textId="77777777" w:rsidR="008E0CEA" w:rsidRPr="003D7914" w:rsidRDefault="003A5A9E" w:rsidP="00BC2FEE">
            <w:pPr>
              <w:pStyle w:val="Brdtext"/>
              <w:rPr>
                <w:i/>
                <w:lang w:val="de-DE"/>
              </w:rPr>
            </w:pPr>
            <w:r w:rsidRPr="003D7914">
              <w:rPr>
                <w:i/>
                <w:lang w:val="de-DE"/>
              </w:rPr>
              <w:t>Vermögen</w:t>
            </w:r>
          </w:p>
        </w:tc>
      </w:tr>
      <w:tr w:rsidR="008E0CEA" w14:paraId="3980DD34" w14:textId="77777777" w:rsidTr="00BC2FEE">
        <w:tc>
          <w:tcPr>
            <w:tcW w:w="2500" w:type="pct"/>
            <w:shd w:val="clear" w:color="auto" w:fill="auto"/>
            <w:tcMar>
              <w:right w:w="0" w:type="dxa"/>
            </w:tcMar>
          </w:tcPr>
          <w:p w14:paraId="54787FEE" w14:textId="77777777" w:rsidR="008E0CEA" w:rsidRPr="00DF40F9" w:rsidRDefault="00E570B0" w:rsidP="00BC2FEE">
            <w:pPr>
              <w:pStyle w:val="Brdtextmedindrag"/>
            </w:pPr>
          </w:p>
        </w:tc>
        <w:tc>
          <w:tcPr>
            <w:tcW w:w="2500" w:type="pct"/>
          </w:tcPr>
          <w:p w14:paraId="2DD0ACC5" w14:textId="77777777" w:rsidR="008E0CEA" w:rsidRPr="003D7914" w:rsidRDefault="00E570B0" w:rsidP="00BC2FEE">
            <w:pPr>
              <w:pStyle w:val="Brdtextmedindrag"/>
              <w:rPr>
                <w:lang w:val="de-DE"/>
              </w:rPr>
            </w:pPr>
          </w:p>
        </w:tc>
      </w:tr>
      <w:tr w:rsidR="008E0CEA" w:rsidRPr="0035629B" w14:paraId="26FA4980" w14:textId="77777777" w:rsidTr="00BC2FEE">
        <w:tc>
          <w:tcPr>
            <w:tcW w:w="2500" w:type="pct"/>
            <w:shd w:val="clear" w:color="auto" w:fill="auto"/>
            <w:tcMar>
              <w:right w:w="0" w:type="dxa"/>
            </w:tcMar>
          </w:tcPr>
          <w:p w14:paraId="1FB2F35A" w14:textId="2EC1996C" w:rsidR="008E0CEA" w:rsidRPr="00DF40F9" w:rsidRDefault="003A5A9E" w:rsidP="00BC2FEE">
            <w:pPr>
              <w:pStyle w:val="Brdtextmedindrag"/>
            </w:pPr>
            <w:r w:rsidRPr="00DF40F9">
              <w:t>1.</w:t>
            </w:r>
            <w:r w:rsidR="00D77AC1">
              <w:t> </w:t>
            </w:r>
            <w:r w:rsidRPr="00DF40F9">
              <w:t>Fast egendom, vilken person med hemvist i en avtalsslutande stat innehar och vilken är belägen i den andra avtalsslutande staten, får beskattas i denna andra stat.</w:t>
            </w:r>
          </w:p>
        </w:tc>
        <w:tc>
          <w:tcPr>
            <w:tcW w:w="2500" w:type="pct"/>
          </w:tcPr>
          <w:p w14:paraId="2F2E86E8" w14:textId="21A1D782" w:rsidR="008E0CEA" w:rsidRPr="003D7914" w:rsidRDefault="003A5A9E" w:rsidP="00BC2FEE">
            <w:pPr>
              <w:pStyle w:val="Brdtextmedindrag"/>
              <w:rPr>
                <w:lang w:val="de-DE"/>
              </w:rPr>
            </w:pPr>
            <w:r w:rsidRPr="003D7914">
              <w:rPr>
                <w:lang w:val="de-DE"/>
              </w:rPr>
              <w:t>(1)</w:t>
            </w:r>
            <w:r w:rsidR="00D77AC1">
              <w:rPr>
                <w:lang w:val="de-DE"/>
              </w:rPr>
              <w:t> </w:t>
            </w:r>
            <w:r w:rsidRPr="003D7914">
              <w:rPr>
                <w:lang w:val="de-DE"/>
              </w:rPr>
              <w:t>Unbewegliches Vermögen, das einer in einem Vertragsstaat ansässigen Person gehört und im anderen Vertragsstaat liegt, kann im anderen Staat besteuert wer</w:t>
            </w:r>
            <w:r>
              <w:rPr>
                <w:lang w:val="de-DE"/>
              </w:rPr>
              <w:softHyphen/>
            </w:r>
            <w:r w:rsidRPr="003D7914">
              <w:rPr>
                <w:lang w:val="de-DE"/>
              </w:rPr>
              <w:t>den.</w:t>
            </w:r>
          </w:p>
        </w:tc>
      </w:tr>
      <w:tr w:rsidR="008E0CEA" w:rsidRPr="0035629B" w14:paraId="62A6F942" w14:textId="77777777" w:rsidTr="00BC2FEE">
        <w:tc>
          <w:tcPr>
            <w:tcW w:w="2500" w:type="pct"/>
            <w:shd w:val="clear" w:color="auto" w:fill="auto"/>
            <w:tcMar>
              <w:right w:w="0" w:type="dxa"/>
            </w:tcMar>
          </w:tcPr>
          <w:p w14:paraId="6AE27775" w14:textId="0D274BA6" w:rsidR="008E0CEA" w:rsidRPr="00DF40F9" w:rsidRDefault="003A5A9E" w:rsidP="00BC2FEE">
            <w:pPr>
              <w:pStyle w:val="Brdtextmedindrag"/>
            </w:pPr>
            <w:r w:rsidRPr="00DF40F9">
              <w:t>2.</w:t>
            </w:r>
            <w:r w:rsidR="00D77AC1">
              <w:t> </w:t>
            </w:r>
            <w:r w:rsidRPr="00DF40F9">
              <w:t>Lös egendom, som utgör del av rörelsetillgångarna i fast drift</w:t>
            </w:r>
            <w:r w:rsidR="00C52E84">
              <w:softHyphen/>
            </w:r>
            <w:r w:rsidRPr="00DF40F9">
              <w:t>ställe, vilket ett företag i en avtalsslutande stat har i den andra avtalsslutande staten, eller som är hänförlig till stadigvarande anord</w:t>
            </w:r>
            <w:r w:rsidR="00C52E84">
              <w:softHyphen/>
            </w:r>
            <w:r w:rsidRPr="00DF40F9">
              <w:t>ning för att utöva självständig yrkesverksamhet, som person med hemvist i en avtalsslutande stat har i den andra avtalsslutande staten, får beskattas i denna andra stat.</w:t>
            </w:r>
          </w:p>
        </w:tc>
        <w:tc>
          <w:tcPr>
            <w:tcW w:w="2500" w:type="pct"/>
          </w:tcPr>
          <w:p w14:paraId="0D0DBA0B" w14:textId="7235DA5C" w:rsidR="008E0CEA" w:rsidRPr="003D7914" w:rsidRDefault="003A5A9E" w:rsidP="00BC2FEE">
            <w:pPr>
              <w:pStyle w:val="Brdtextmedindrag"/>
              <w:rPr>
                <w:lang w:val="de-DE"/>
              </w:rPr>
            </w:pPr>
            <w:r w:rsidRPr="003D7914">
              <w:rPr>
                <w:lang w:val="de-DE"/>
              </w:rPr>
              <w:t>(2)</w:t>
            </w:r>
            <w:r w:rsidR="00D77AC1">
              <w:rPr>
                <w:lang w:val="de-DE"/>
              </w:rPr>
              <w:t> </w:t>
            </w:r>
            <w:r w:rsidRPr="003D7914">
              <w:rPr>
                <w:lang w:val="de-DE"/>
              </w:rPr>
              <w:t xml:space="preserve">Bewegliches Vermögen, das Betriebsvermögen einer Betriebsstätte ist, die ein Unternehmen eines Vertragsstaats im anderen Vertragsstaat hat, oder </w:t>
            </w:r>
            <w:proofErr w:type="gramStart"/>
            <w:r w:rsidRPr="003D7914">
              <w:rPr>
                <w:lang w:val="de-DE"/>
              </w:rPr>
              <w:t>das</w:t>
            </w:r>
            <w:proofErr w:type="gramEnd"/>
            <w:r w:rsidRPr="003D7914">
              <w:rPr>
                <w:lang w:val="de-DE"/>
              </w:rPr>
              <w:t xml:space="preserve"> zu einer festen Einrichtung gehört, die einer in einem Vertragsstaat ansässigen Person für die Ausü</w:t>
            </w:r>
            <w:r>
              <w:rPr>
                <w:lang w:val="de-DE"/>
              </w:rPr>
              <w:softHyphen/>
            </w:r>
            <w:r w:rsidRPr="003D7914">
              <w:rPr>
                <w:lang w:val="de-DE"/>
              </w:rPr>
              <w:t xml:space="preserve">bung einer selbständigen Arbeit im anderen Vertragsstaat zur </w:t>
            </w:r>
            <w:r w:rsidRPr="003D7914">
              <w:rPr>
                <w:lang w:val="de-DE"/>
              </w:rPr>
              <w:lastRenderedPageBreak/>
              <w:t>Verfügung steht, kann im anderen Staat besteuert werden.</w:t>
            </w:r>
          </w:p>
        </w:tc>
      </w:tr>
      <w:tr w:rsidR="008E0CEA" w:rsidRPr="0035629B" w14:paraId="4AFB0246" w14:textId="77777777" w:rsidTr="00BC2FEE">
        <w:tc>
          <w:tcPr>
            <w:tcW w:w="2500" w:type="pct"/>
            <w:shd w:val="clear" w:color="auto" w:fill="auto"/>
            <w:tcMar>
              <w:right w:w="0" w:type="dxa"/>
            </w:tcMar>
          </w:tcPr>
          <w:p w14:paraId="3AB53AD5" w14:textId="6DE1EB1F" w:rsidR="008E0CEA" w:rsidRPr="00DF40F9" w:rsidRDefault="003A5A9E" w:rsidP="00BC2FEE">
            <w:pPr>
              <w:pStyle w:val="Brdtextmedindrag"/>
            </w:pPr>
            <w:r w:rsidRPr="00DF40F9">
              <w:lastRenderedPageBreak/>
              <w:t>3.</w:t>
            </w:r>
            <w:r w:rsidR="00AB6234">
              <w:t> </w:t>
            </w:r>
            <w:r w:rsidRPr="00DF40F9">
              <w:t>Skepp, luftfartyg och con</w:t>
            </w:r>
            <w:r>
              <w:softHyphen/>
            </w:r>
            <w:r w:rsidRPr="00DF40F9">
              <w:t>tainers som används i internationell trafik av företag i en avtalsslutande stat samt lös egendom som är hän</w:t>
            </w:r>
            <w:r>
              <w:softHyphen/>
            </w:r>
            <w:r w:rsidRPr="00DF40F9">
              <w:t>förlig till användningen av sådana skepp, luftfartyg eller containers beskattas endast i denna avtals</w:t>
            </w:r>
            <w:r>
              <w:softHyphen/>
            </w:r>
            <w:r w:rsidRPr="00DF40F9">
              <w:t>slutande stat.</w:t>
            </w:r>
          </w:p>
        </w:tc>
        <w:tc>
          <w:tcPr>
            <w:tcW w:w="2500" w:type="pct"/>
          </w:tcPr>
          <w:p w14:paraId="559EDFC2" w14:textId="113FBDA0" w:rsidR="008E0CEA" w:rsidRPr="003D7914" w:rsidRDefault="003A5A9E" w:rsidP="00BC2FEE">
            <w:pPr>
              <w:pStyle w:val="Brdtextmedindrag"/>
              <w:rPr>
                <w:lang w:val="de-DE"/>
              </w:rPr>
            </w:pPr>
            <w:r w:rsidRPr="003D7914">
              <w:rPr>
                <w:lang w:val="de-DE"/>
              </w:rPr>
              <w:t>(3)</w:t>
            </w:r>
            <w:r w:rsidR="00AB6234">
              <w:rPr>
                <w:lang w:val="de-DE"/>
              </w:rPr>
              <w:t> </w:t>
            </w:r>
            <w:r w:rsidRPr="003D7914">
              <w:rPr>
                <w:lang w:val="de-DE"/>
              </w:rPr>
              <w:t>Seeschiffe, Luftfahrzeuge und Container, die von einem Unternehmen eines Vertrags</w:t>
            </w:r>
            <w:r>
              <w:rPr>
                <w:lang w:val="de-DE"/>
              </w:rPr>
              <w:softHyphen/>
            </w:r>
            <w:r w:rsidRPr="003D7914">
              <w:rPr>
                <w:lang w:val="de-DE"/>
              </w:rPr>
              <w:t>staats im internationalen Verkehr betrieben werden, sowie beweg</w:t>
            </w:r>
            <w:r>
              <w:rPr>
                <w:lang w:val="de-DE"/>
              </w:rPr>
              <w:softHyphen/>
            </w:r>
            <w:r w:rsidRPr="003D7914">
              <w:rPr>
                <w:lang w:val="de-DE"/>
              </w:rPr>
              <w:t>liches Vermögen, das dem Be</w:t>
            </w:r>
            <w:r>
              <w:rPr>
                <w:lang w:val="de-DE"/>
              </w:rPr>
              <w:softHyphen/>
            </w:r>
            <w:r w:rsidRPr="003D7914">
              <w:rPr>
                <w:lang w:val="de-DE"/>
              </w:rPr>
              <w:t>trieb dieser Schiffe, Luftfahr</w:t>
            </w:r>
            <w:r>
              <w:rPr>
                <w:lang w:val="de-DE"/>
              </w:rPr>
              <w:softHyphen/>
            </w:r>
            <w:r w:rsidRPr="003D7914">
              <w:rPr>
                <w:lang w:val="de-DE"/>
              </w:rPr>
              <w:t>zeuge oder Container dient, können nur in diesem Vertrags</w:t>
            </w:r>
            <w:r>
              <w:rPr>
                <w:lang w:val="de-DE"/>
              </w:rPr>
              <w:softHyphen/>
            </w:r>
            <w:r w:rsidRPr="003D7914">
              <w:rPr>
                <w:lang w:val="de-DE"/>
              </w:rPr>
              <w:t>staat besteuert werden.</w:t>
            </w:r>
          </w:p>
        </w:tc>
      </w:tr>
      <w:tr w:rsidR="008E0CEA" w:rsidRPr="0035629B" w14:paraId="2639737C" w14:textId="77777777" w:rsidTr="00BC2FEE">
        <w:tc>
          <w:tcPr>
            <w:tcW w:w="2500" w:type="pct"/>
            <w:shd w:val="clear" w:color="auto" w:fill="auto"/>
            <w:tcMar>
              <w:right w:w="0" w:type="dxa"/>
            </w:tcMar>
          </w:tcPr>
          <w:p w14:paraId="1A930761" w14:textId="621DE11F" w:rsidR="008E0CEA" w:rsidRPr="00DF40F9" w:rsidRDefault="003A5A9E" w:rsidP="00BC2FEE">
            <w:pPr>
              <w:pStyle w:val="Brdtextmedindrag"/>
            </w:pPr>
            <w:r w:rsidRPr="00DF40F9">
              <w:t>4.</w:t>
            </w:r>
            <w:r w:rsidR="00AB6234">
              <w:t> </w:t>
            </w:r>
            <w:r w:rsidRPr="00DF40F9">
              <w:t>Alla andra slag av förmögen</w:t>
            </w:r>
            <w:r>
              <w:softHyphen/>
            </w:r>
            <w:r w:rsidRPr="00DF40F9">
              <w:t>het, som person med hemvist i en avtalsslutande stat innehar, beskat</w:t>
            </w:r>
            <w:r>
              <w:softHyphen/>
            </w:r>
            <w:r w:rsidRPr="00DF40F9">
              <w:t>tas endast i denna stat.</w:t>
            </w:r>
          </w:p>
        </w:tc>
        <w:tc>
          <w:tcPr>
            <w:tcW w:w="2500" w:type="pct"/>
          </w:tcPr>
          <w:p w14:paraId="158EE6D0" w14:textId="2F3CABAB" w:rsidR="008E0CEA" w:rsidRPr="003D7914" w:rsidRDefault="003A5A9E" w:rsidP="00BC2FEE">
            <w:pPr>
              <w:pStyle w:val="Brdtextmedindrag"/>
              <w:rPr>
                <w:lang w:val="de-DE"/>
              </w:rPr>
            </w:pPr>
            <w:r w:rsidRPr="003D7914">
              <w:rPr>
                <w:lang w:val="de-DE"/>
              </w:rPr>
              <w:t>(4)</w:t>
            </w:r>
            <w:r w:rsidR="00AB6234">
              <w:rPr>
                <w:lang w:val="de-DE"/>
              </w:rPr>
              <w:t> </w:t>
            </w:r>
            <w:r w:rsidRPr="003D7914">
              <w:rPr>
                <w:lang w:val="de-DE"/>
              </w:rPr>
              <w:t>Alle anderen Vermögens</w:t>
            </w:r>
            <w:r>
              <w:rPr>
                <w:lang w:val="de-DE"/>
              </w:rPr>
              <w:softHyphen/>
            </w:r>
            <w:r w:rsidRPr="003D7914">
              <w:rPr>
                <w:lang w:val="de-DE"/>
              </w:rPr>
              <w:t>teile einer in einem Vertragsstaat ansässigen Person können nur in diesem Staat besteuert werden.</w:t>
            </w:r>
          </w:p>
        </w:tc>
      </w:tr>
      <w:tr w:rsidR="008E0CEA" w:rsidRPr="0035629B" w14:paraId="655D1E3B" w14:textId="77777777" w:rsidTr="00BC2FEE">
        <w:tc>
          <w:tcPr>
            <w:tcW w:w="2500" w:type="pct"/>
            <w:shd w:val="clear" w:color="auto" w:fill="auto"/>
            <w:tcMar>
              <w:right w:w="0" w:type="dxa"/>
            </w:tcMar>
          </w:tcPr>
          <w:p w14:paraId="05101F30" w14:textId="77777777" w:rsidR="008E0CEA" w:rsidRPr="00D963AA" w:rsidRDefault="00E570B0" w:rsidP="00BC2FEE">
            <w:pPr>
              <w:pStyle w:val="Brdtextmedindrag"/>
              <w:rPr>
                <w:lang w:val="de-DE"/>
              </w:rPr>
            </w:pPr>
          </w:p>
        </w:tc>
        <w:tc>
          <w:tcPr>
            <w:tcW w:w="2500" w:type="pct"/>
          </w:tcPr>
          <w:p w14:paraId="56891E52" w14:textId="77777777" w:rsidR="008E0CEA" w:rsidRPr="003D7914" w:rsidRDefault="00E570B0" w:rsidP="00BC2FEE">
            <w:pPr>
              <w:pStyle w:val="Brdtextmedindrag"/>
              <w:rPr>
                <w:lang w:val="de-DE"/>
              </w:rPr>
            </w:pPr>
          </w:p>
        </w:tc>
      </w:tr>
      <w:tr w:rsidR="008E0CEA" w14:paraId="07315B82" w14:textId="77777777" w:rsidTr="00BC2FEE">
        <w:tc>
          <w:tcPr>
            <w:tcW w:w="2500" w:type="pct"/>
            <w:shd w:val="clear" w:color="auto" w:fill="auto"/>
            <w:tcMar>
              <w:right w:w="0" w:type="dxa"/>
            </w:tcMar>
          </w:tcPr>
          <w:p w14:paraId="405DB399" w14:textId="77777777" w:rsidR="008E0CEA" w:rsidRPr="00DF40F9" w:rsidRDefault="003A5A9E" w:rsidP="00BC2FEE">
            <w:pPr>
              <w:pStyle w:val="Brdtext"/>
            </w:pPr>
            <w:r w:rsidRPr="00DF40F9">
              <w:t>Artikel 23</w:t>
            </w:r>
          </w:p>
        </w:tc>
        <w:tc>
          <w:tcPr>
            <w:tcW w:w="2500" w:type="pct"/>
          </w:tcPr>
          <w:p w14:paraId="65BFB937" w14:textId="77777777" w:rsidR="008E0CEA" w:rsidRPr="003D7914" w:rsidRDefault="003A5A9E" w:rsidP="00BC2FEE">
            <w:pPr>
              <w:pStyle w:val="Brdtext"/>
              <w:rPr>
                <w:lang w:val="de-DE"/>
              </w:rPr>
            </w:pPr>
            <w:r w:rsidRPr="003D7914">
              <w:rPr>
                <w:lang w:val="de-DE"/>
              </w:rPr>
              <w:t>Artikel 23</w:t>
            </w:r>
          </w:p>
        </w:tc>
      </w:tr>
      <w:tr w:rsidR="008E0CEA" w14:paraId="2DAB3372" w14:textId="77777777" w:rsidTr="00BC2FEE">
        <w:tc>
          <w:tcPr>
            <w:tcW w:w="2500" w:type="pct"/>
            <w:shd w:val="clear" w:color="auto" w:fill="auto"/>
            <w:tcMar>
              <w:right w:w="0" w:type="dxa"/>
            </w:tcMar>
          </w:tcPr>
          <w:p w14:paraId="0B904C9E" w14:textId="77777777" w:rsidR="008E0CEA" w:rsidRPr="00DF40F9" w:rsidRDefault="00E570B0" w:rsidP="00BC2FEE">
            <w:pPr>
              <w:pStyle w:val="Brdtext"/>
              <w:rPr>
                <w:i/>
              </w:rPr>
            </w:pPr>
          </w:p>
        </w:tc>
        <w:tc>
          <w:tcPr>
            <w:tcW w:w="2500" w:type="pct"/>
          </w:tcPr>
          <w:p w14:paraId="39D7FA54" w14:textId="77777777" w:rsidR="008E0CEA" w:rsidRPr="003D7914" w:rsidRDefault="00E570B0" w:rsidP="00BC2FEE">
            <w:pPr>
              <w:pStyle w:val="Brdtext"/>
              <w:rPr>
                <w:i/>
                <w:lang w:val="de-DE"/>
              </w:rPr>
            </w:pPr>
          </w:p>
        </w:tc>
      </w:tr>
      <w:tr w:rsidR="008E0CEA" w:rsidRPr="0035629B" w14:paraId="6B0B4706" w14:textId="77777777" w:rsidTr="00BC2FEE">
        <w:tc>
          <w:tcPr>
            <w:tcW w:w="2500" w:type="pct"/>
            <w:shd w:val="clear" w:color="auto" w:fill="auto"/>
            <w:tcMar>
              <w:right w:w="0" w:type="dxa"/>
            </w:tcMar>
          </w:tcPr>
          <w:p w14:paraId="1BE16878" w14:textId="77777777" w:rsidR="008E0CEA" w:rsidRPr="00DF40F9" w:rsidRDefault="003A5A9E" w:rsidP="00BC2FEE">
            <w:pPr>
              <w:pStyle w:val="Brdtext"/>
              <w:rPr>
                <w:i/>
              </w:rPr>
            </w:pPr>
            <w:r w:rsidRPr="00DF40F9">
              <w:rPr>
                <w:i/>
              </w:rPr>
              <w:t>Undvikande av dubbelbeskattning i hemviststaten</w:t>
            </w:r>
          </w:p>
        </w:tc>
        <w:tc>
          <w:tcPr>
            <w:tcW w:w="2500" w:type="pct"/>
          </w:tcPr>
          <w:p w14:paraId="31718515" w14:textId="77777777" w:rsidR="008E0CEA" w:rsidRPr="003D7914" w:rsidRDefault="003A5A9E" w:rsidP="00BC2FEE">
            <w:pPr>
              <w:pStyle w:val="Brdtext"/>
              <w:rPr>
                <w:i/>
                <w:lang w:val="de-DE"/>
              </w:rPr>
            </w:pPr>
            <w:r w:rsidRPr="003D7914">
              <w:rPr>
                <w:i/>
                <w:lang w:val="de-DE"/>
              </w:rPr>
              <w:t>Vermeidung der Doppelbesteue</w:t>
            </w:r>
            <w:r>
              <w:rPr>
                <w:i/>
                <w:lang w:val="de-DE"/>
              </w:rPr>
              <w:softHyphen/>
            </w:r>
            <w:r w:rsidRPr="003D7914">
              <w:rPr>
                <w:i/>
                <w:lang w:val="de-DE"/>
              </w:rPr>
              <w:t>rung im Wohnsitzstaat</w:t>
            </w:r>
          </w:p>
        </w:tc>
      </w:tr>
      <w:tr w:rsidR="008E0CEA" w:rsidRPr="0035629B" w14:paraId="179C1466" w14:textId="77777777" w:rsidTr="00BC2FEE">
        <w:tc>
          <w:tcPr>
            <w:tcW w:w="2500" w:type="pct"/>
            <w:shd w:val="clear" w:color="auto" w:fill="auto"/>
            <w:tcMar>
              <w:right w:w="0" w:type="dxa"/>
            </w:tcMar>
          </w:tcPr>
          <w:p w14:paraId="2AB0AD90" w14:textId="77777777" w:rsidR="008E0CEA" w:rsidRPr="00D963AA" w:rsidRDefault="00E570B0" w:rsidP="00BC2FEE">
            <w:pPr>
              <w:pStyle w:val="Brdtextmedindrag"/>
              <w:rPr>
                <w:lang w:val="de-DE"/>
              </w:rPr>
            </w:pPr>
          </w:p>
        </w:tc>
        <w:tc>
          <w:tcPr>
            <w:tcW w:w="2500" w:type="pct"/>
          </w:tcPr>
          <w:p w14:paraId="56FF34DE" w14:textId="77777777" w:rsidR="008E0CEA" w:rsidRPr="003D7914" w:rsidRDefault="00E570B0" w:rsidP="00BC2FEE">
            <w:pPr>
              <w:pStyle w:val="Brdtextmedindrag"/>
              <w:rPr>
                <w:lang w:val="de-DE"/>
              </w:rPr>
            </w:pPr>
          </w:p>
        </w:tc>
      </w:tr>
      <w:tr w:rsidR="008E0CEA" w:rsidRPr="0035629B" w14:paraId="2B70D081" w14:textId="77777777" w:rsidTr="00BC2FEE">
        <w:tc>
          <w:tcPr>
            <w:tcW w:w="2500" w:type="pct"/>
            <w:shd w:val="clear" w:color="auto" w:fill="auto"/>
            <w:tcMar>
              <w:right w:w="0" w:type="dxa"/>
            </w:tcMar>
          </w:tcPr>
          <w:p w14:paraId="59C7482C" w14:textId="48CCAF47" w:rsidR="008E0CEA" w:rsidRPr="00DF40F9" w:rsidRDefault="003A5A9E" w:rsidP="00BC2FEE">
            <w:pPr>
              <w:pStyle w:val="Brdtextmedindrag"/>
            </w:pPr>
            <w:r w:rsidRPr="00DF40F9">
              <w:t>1.</w:t>
            </w:r>
            <w:r w:rsidR="00AB6234">
              <w:t> </w:t>
            </w:r>
            <w:r w:rsidRPr="00DF40F9">
              <w:t>Beträffande person som har hemvist i Förbundsrepubliken Tyskland bestäms skatten på följande sätt:</w:t>
            </w:r>
          </w:p>
        </w:tc>
        <w:tc>
          <w:tcPr>
            <w:tcW w:w="2500" w:type="pct"/>
          </w:tcPr>
          <w:p w14:paraId="4D28A5E3" w14:textId="3DBC196B" w:rsidR="008E0CEA" w:rsidRPr="003D7914" w:rsidRDefault="003A5A9E" w:rsidP="00BC2FEE">
            <w:pPr>
              <w:pStyle w:val="Brdtextmedindrag"/>
              <w:rPr>
                <w:lang w:val="de-DE"/>
              </w:rPr>
            </w:pPr>
            <w:r w:rsidRPr="003D7914">
              <w:rPr>
                <w:lang w:val="de-DE"/>
              </w:rPr>
              <w:t>(1)</w:t>
            </w:r>
            <w:r w:rsidR="00AB6234">
              <w:rPr>
                <w:lang w:val="de-DE"/>
              </w:rPr>
              <w:t> </w:t>
            </w:r>
            <w:r w:rsidRPr="003D7914">
              <w:rPr>
                <w:lang w:val="de-DE"/>
              </w:rPr>
              <w:t>Bei einer in der Bundes</w:t>
            </w:r>
            <w:r w:rsidR="009D137F">
              <w:rPr>
                <w:lang w:val="de-DE"/>
              </w:rPr>
              <w:softHyphen/>
            </w:r>
            <w:r w:rsidRPr="003D7914">
              <w:rPr>
                <w:lang w:val="de-DE"/>
              </w:rPr>
              <w:t>republik Deutschland ansässigen Person wird die Steuer wie folgt festgesetzt:</w:t>
            </w:r>
          </w:p>
        </w:tc>
      </w:tr>
      <w:tr w:rsidR="008E0CEA" w:rsidRPr="0035629B" w14:paraId="0B653B5F" w14:textId="77777777" w:rsidTr="00BC2FEE">
        <w:tc>
          <w:tcPr>
            <w:tcW w:w="2500" w:type="pct"/>
            <w:shd w:val="clear" w:color="auto" w:fill="auto"/>
            <w:tcMar>
              <w:right w:w="0" w:type="dxa"/>
            </w:tcMar>
          </w:tcPr>
          <w:p w14:paraId="21FBB2F1" w14:textId="3D5B3912" w:rsidR="008E0CEA" w:rsidRPr="00DF40F9" w:rsidRDefault="003A5A9E" w:rsidP="00BC2FEE">
            <w:pPr>
              <w:pStyle w:val="Brdtextmedindrag"/>
            </w:pPr>
            <w:r w:rsidRPr="00DF40F9">
              <w:t>a)</w:t>
            </w:r>
            <w:r w:rsidR="00AB6234">
              <w:t> </w:t>
            </w:r>
            <w:r w:rsidRPr="00DF40F9">
              <w:t>Såvida inte bestämmelserna i punkt b) nedan är tillämpliga undantas från beskattningsunder</w:t>
            </w:r>
            <w:r>
              <w:softHyphen/>
            </w:r>
            <w:r w:rsidRPr="00DF40F9">
              <w:t>laget för tysk skatt sådan inkomst som härrör från Sverige och sådan förmögenhet som är belägen i Sverige, vilka Sverige enligt detta avtal har rätt att beskatta. För</w:t>
            </w:r>
            <w:r w:rsidR="009D137F">
              <w:softHyphen/>
            </w:r>
            <w:r w:rsidRPr="00DF40F9">
              <w:t>bundsrepubliken Tyskland förbe</w:t>
            </w:r>
            <w:r w:rsidR="009D137F">
              <w:softHyphen/>
            </w:r>
            <w:r w:rsidRPr="00DF40F9">
              <w:t>håller sig emellertid rätten att beakta den undantagna inkomsten och förmögenheten vid bestäm</w:t>
            </w:r>
            <w:r>
              <w:softHyphen/>
            </w:r>
            <w:r w:rsidRPr="00DF40F9">
              <w:t>mandet av skattesatsen för annan inkomst och förmögenhet. Före</w:t>
            </w:r>
            <w:r>
              <w:softHyphen/>
            </w:r>
            <w:r w:rsidRPr="00DF40F9">
              <w:t>gående bestämmelser gäller även i fråga om utdelning på andelar i ett aktiebolag som betalas till bolag med hemvist i Förbundsrepubliken Tyskland från bolag med hemvist i Sverige, vars kapital till minst 10 procent direkt innehas av det tyska bolaget.</w:t>
            </w:r>
          </w:p>
        </w:tc>
        <w:tc>
          <w:tcPr>
            <w:tcW w:w="2500" w:type="pct"/>
          </w:tcPr>
          <w:p w14:paraId="500C855E" w14:textId="0F5C121F" w:rsidR="008E0CEA" w:rsidRPr="003D7914" w:rsidRDefault="003A5A9E" w:rsidP="00BC2FEE">
            <w:pPr>
              <w:pStyle w:val="Brdtextmedindrag"/>
              <w:rPr>
                <w:lang w:val="de-DE"/>
              </w:rPr>
            </w:pPr>
            <w:r w:rsidRPr="003D7914">
              <w:rPr>
                <w:lang w:val="de-DE"/>
              </w:rPr>
              <w:t>a)</w:t>
            </w:r>
            <w:r w:rsidR="00AB6234">
              <w:rPr>
                <w:lang w:val="de-DE"/>
              </w:rPr>
              <w:t> </w:t>
            </w:r>
            <w:r w:rsidRPr="003D7914">
              <w:rPr>
                <w:lang w:val="de-DE"/>
              </w:rPr>
              <w:t>Von der Bemessungsgrund</w:t>
            </w:r>
            <w:r>
              <w:rPr>
                <w:lang w:val="de-DE"/>
              </w:rPr>
              <w:softHyphen/>
            </w:r>
            <w:r w:rsidRPr="003D7914">
              <w:rPr>
                <w:lang w:val="de-DE"/>
              </w:rPr>
              <w:t xml:space="preserve">lage der deutschen Steuer werden die Einkünfte aus Schweden sowie die in Schweden gelegenen Vermögenswerte ausgenommen, die nach diesem Abkommen in Schweden besteuert </w:t>
            </w:r>
            <w:proofErr w:type="gramStart"/>
            <w:r w:rsidRPr="003D7914">
              <w:rPr>
                <w:lang w:val="de-DE"/>
              </w:rPr>
              <w:t>werden</w:t>
            </w:r>
            <w:proofErr w:type="gramEnd"/>
            <w:r w:rsidRPr="003D7914">
              <w:rPr>
                <w:lang w:val="de-DE"/>
              </w:rPr>
              <w:t xml:space="preserve"> kön</w:t>
            </w:r>
            <w:r>
              <w:rPr>
                <w:lang w:val="de-DE"/>
              </w:rPr>
              <w:softHyphen/>
            </w:r>
            <w:r w:rsidRPr="003D7914">
              <w:rPr>
                <w:lang w:val="de-DE"/>
              </w:rPr>
              <w:t>nen und die nicht unter Buchstabe b fallen. Die Bundesrepublik Deutschland behält aber das Recht, die so ausgenommenen Einkünfte und Vermögenswerte bei der Festsetzung des Steuer</w:t>
            </w:r>
            <w:r>
              <w:rPr>
                <w:lang w:val="de-DE"/>
              </w:rPr>
              <w:softHyphen/>
            </w:r>
            <w:r w:rsidRPr="003D7914">
              <w:rPr>
                <w:lang w:val="de-DE"/>
              </w:rPr>
              <w:t>satzes für andere Einkünfte und Vermögenswerte zu berücksich</w:t>
            </w:r>
            <w:r>
              <w:rPr>
                <w:lang w:val="de-DE"/>
              </w:rPr>
              <w:softHyphen/>
            </w:r>
            <w:r w:rsidRPr="003D7914">
              <w:rPr>
                <w:lang w:val="de-DE"/>
              </w:rPr>
              <w:t>tigen. Die vorstehenden Bestim</w:t>
            </w:r>
            <w:r>
              <w:rPr>
                <w:lang w:val="de-DE"/>
              </w:rPr>
              <w:softHyphen/>
            </w:r>
            <w:r w:rsidRPr="003D7914">
              <w:rPr>
                <w:lang w:val="de-DE"/>
              </w:rPr>
              <w:t>mungen sind auch auf Einkünfte aus Ausschüttungen auf Beteili</w:t>
            </w:r>
            <w:r>
              <w:rPr>
                <w:lang w:val="de-DE"/>
              </w:rPr>
              <w:softHyphen/>
            </w:r>
            <w:r w:rsidRPr="003D7914">
              <w:rPr>
                <w:lang w:val="de-DE"/>
              </w:rPr>
              <w:t>gungen an Kapitalgesellschaften anzuwenden, die an eine in der Bundesrepublik Deutschland an</w:t>
            </w:r>
            <w:r>
              <w:rPr>
                <w:lang w:val="de-DE"/>
              </w:rPr>
              <w:softHyphen/>
            </w:r>
            <w:r w:rsidRPr="003D7914">
              <w:rPr>
                <w:lang w:val="de-DE"/>
              </w:rPr>
              <w:t>sässige Gesellschaft von einer in Schweden ansässigen Gesell</w:t>
            </w:r>
            <w:r>
              <w:rPr>
                <w:lang w:val="de-DE"/>
              </w:rPr>
              <w:softHyphen/>
            </w:r>
            <w:r w:rsidRPr="003D7914">
              <w:rPr>
                <w:lang w:val="de-DE"/>
              </w:rPr>
              <w:t xml:space="preserve">schaft gezahlt werden, deren Kapital zu mindestens 10 v.H. </w:t>
            </w:r>
            <w:r w:rsidRPr="003D7914">
              <w:rPr>
                <w:lang w:val="de-DE"/>
              </w:rPr>
              <w:lastRenderedPageBreak/>
              <w:t>unmittelbar der deutschen Gesell</w:t>
            </w:r>
            <w:r>
              <w:rPr>
                <w:lang w:val="de-DE"/>
              </w:rPr>
              <w:softHyphen/>
            </w:r>
            <w:r w:rsidRPr="003D7914">
              <w:rPr>
                <w:lang w:val="de-DE"/>
              </w:rPr>
              <w:t>schaft gehört.</w:t>
            </w:r>
          </w:p>
        </w:tc>
      </w:tr>
      <w:tr w:rsidR="008E0CEA" w:rsidRPr="0035629B" w14:paraId="1F18A956" w14:textId="77777777" w:rsidTr="00BC2FEE">
        <w:tc>
          <w:tcPr>
            <w:tcW w:w="2500" w:type="pct"/>
            <w:shd w:val="clear" w:color="auto" w:fill="auto"/>
            <w:tcMar>
              <w:right w:w="0" w:type="dxa"/>
            </w:tcMar>
          </w:tcPr>
          <w:p w14:paraId="45A36548" w14:textId="77777777" w:rsidR="008E0CEA" w:rsidRPr="00DF40F9" w:rsidRDefault="003A5A9E" w:rsidP="00BC2FEE">
            <w:pPr>
              <w:pStyle w:val="Brdtextmedindrag"/>
            </w:pPr>
            <w:r w:rsidRPr="00DF40F9">
              <w:lastRenderedPageBreak/>
              <w:t>Från beskattningsunderlaget un</w:t>
            </w:r>
            <w:r>
              <w:softHyphen/>
            </w:r>
            <w:r w:rsidRPr="00DF40F9">
              <w:t>dantas emellertid inte utdelning från investeringsfonder (”Invest</w:t>
            </w:r>
            <w:r>
              <w:softHyphen/>
            </w:r>
            <w:r w:rsidRPr="00DF40F9">
              <w:t>mentfonds”) eller utdelning av belopp för vilket avdrag medgivits vid fastställandet av det utdelande bolagets beskattningsbara vinst i Sverige.</w:t>
            </w:r>
          </w:p>
        </w:tc>
        <w:tc>
          <w:tcPr>
            <w:tcW w:w="2500" w:type="pct"/>
          </w:tcPr>
          <w:p w14:paraId="287156B8" w14:textId="600CB7E5" w:rsidR="008E0CEA" w:rsidRPr="003D7914" w:rsidRDefault="003A5A9E" w:rsidP="00BC2FEE">
            <w:pPr>
              <w:pStyle w:val="Brdtextmedindrag"/>
              <w:rPr>
                <w:lang w:val="de-DE"/>
              </w:rPr>
            </w:pPr>
            <w:r w:rsidRPr="003D7914">
              <w:rPr>
                <w:lang w:val="de-DE"/>
              </w:rPr>
              <w:t>Nicht von der Steuerbemes</w:t>
            </w:r>
            <w:r>
              <w:rPr>
                <w:lang w:val="de-DE"/>
              </w:rPr>
              <w:softHyphen/>
            </w:r>
            <w:r w:rsidRPr="003D7914">
              <w:rPr>
                <w:lang w:val="de-DE"/>
              </w:rPr>
              <w:t>sungsgrundlage werden jedoch Ausschüttungen ausgenommen, die von einem Investmentfonds gezahlt werden, und Aus</w:t>
            </w:r>
            <w:r>
              <w:rPr>
                <w:lang w:val="de-DE"/>
              </w:rPr>
              <w:softHyphen/>
            </w:r>
            <w:r w:rsidRPr="003D7914">
              <w:rPr>
                <w:lang w:val="de-DE"/>
              </w:rPr>
              <w:t>schüttungen von Beträgen, die bei der Ermittlung der Gewinne der ausschüttenden Gesellschaft für Zwecke der schwedischen Steuer abgezogen worden sind.</w:t>
            </w:r>
          </w:p>
        </w:tc>
      </w:tr>
      <w:tr w:rsidR="008E0CEA" w:rsidRPr="0035629B" w14:paraId="5DE0A55E" w14:textId="77777777" w:rsidTr="00BC2FEE">
        <w:tc>
          <w:tcPr>
            <w:tcW w:w="2500" w:type="pct"/>
            <w:shd w:val="clear" w:color="auto" w:fill="auto"/>
            <w:tcMar>
              <w:right w:w="0" w:type="dxa"/>
            </w:tcMar>
          </w:tcPr>
          <w:p w14:paraId="10250F94" w14:textId="77777777" w:rsidR="008E0CEA" w:rsidRPr="00DF40F9" w:rsidRDefault="003A5A9E" w:rsidP="00BC2FEE">
            <w:pPr>
              <w:pStyle w:val="Brdtextmedindrag"/>
            </w:pPr>
            <w:r w:rsidRPr="00DF40F9">
              <w:t>Beträffande skatt på förmögenhet skall likaså från beskattnings</w:t>
            </w:r>
            <w:r>
              <w:softHyphen/>
            </w:r>
            <w:r w:rsidRPr="00DF40F9">
              <w:t xml:space="preserve">underlaget för tysk skatt undantas sådana andelar på vilka utdelning </w:t>
            </w:r>
            <w:r>
              <w:t xml:space="preserve">– </w:t>
            </w:r>
            <w:r w:rsidRPr="00DF40F9">
              <w:t>om sådan skulle betalas</w:t>
            </w:r>
            <w:r>
              <w:t xml:space="preserve"> –</w:t>
            </w:r>
            <w:r w:rsidRPr="00DF40F9">
              <w:t xml:space="preserve"> enligt föregående meningar skulle undan</w:t>
            </w:r>
            <w:r>
              <w:softHyphen/>
            </w:r>
            <w:r w:rsidRPr="00DF40F9">
              <w:t>tas från beskattningsunderlaget.</w:t>
            </w:r>
          </w:p>
        </w:tc>
        <w:tc>
          <w:tcPr>
            <w:tcW w:w="2500" w:type="pct"/>
          </w:tcPr>
          <w:p w14:paraId="78D3513E" w14:textId="77777777" w:rsidR="008E0CEA" w:rsidRPr="003D7914" w:rsidRDefault="003A5A9E" w:rsidP="00BC2FEE">
            <w:pPr>
              <w:pStyle w:val="Brdtextmedindrag"/>
              <w:rPr>
                <w:lang w:val="de-DE"/>
              </w:rPr>
            </w:pPr>
            <w:r w:rsidRPr="003D7914">
              <w:rPr>
                <w:lang w:val="de-DE"/>
              </w:rPr>
              <w:t>Für die Zwecke der Steuern vom Vermögen werden von der Bemessungsgrundlage der deut</w:t>
            </w:r>
            <w:r>
              <w:rPr>
                <w:lang w:val="de-DE"/>
              </w:rPr>
              <w:softHyphen/>
            </w:r>
            <w:r w:rsidRPr="003D7914">
              <w:rPr>
                <w:lang w:val="de-DE"/>
              </w:rPr>
              <w:t>schen Steuer ebenfalls Beteili</w:t>
            </w:r>
            <w:r>
              <w:rPr>
                <w:lang w:val="de-DE"/>
              </w:rPr>
              <w:softHyphen/>
            </w:r>
            <w:r w:rsidRPr="003D7914">
              <w:rPr>
                <w:lang w:val="de-DE"/>
              </w:rPr>
              <w:t>gungen ausgenommen, deren Ausschüttungen, falls solche ge</w:t>
            </w:r>
            <w:r>
              <w:rPr>
                <w:lang w:val="de-DE"/>
              </w:rPr>
              <w:softHyphen/>
            </w:r>
            <w:r w:rsidRPr="003D7914">
              <w:rPr>
                <w:lang w:val="de-DE"/>
              </w:rPr>
              <w:t>zahlt würden, nach den vorher</w:t>
            </w:r>
            <w:r>
              <w:rPr>
                <w:lang w:val="de-DE"/>
              </w:rPr>
              <w:softHyphen/>
            </w:r>
            <w:r w:rsidRPr="003D7914">
              <w:rPr>
                <w:lang w:val="de-DE"/>
              </w:rPr>
              <w:t>gehenden Sätzen von der Steuer</w:t>
            </w:r>
            <w:r>
              <w:rPr>
                <w:lang w:val="de-DE"/>
              </w:rPr>
              <w:softHyphen/>
            </w:r>
            <w:r w:rsidRPr="003D7914">
              <w:rPr>
                <w:lang w:val="de-DE"/>
              </w:rPr>
              <w:t>bemessungsgrundlage auszuneh</w:t>
            </w:r>
            <w:r>
              <w:rPr>
                <w:lang w:val="de-DE"/>
              </w:rPr>
              <w:softHyphen/>
            </w:r>
            <w:r w:rsidRPr="003D7914">
              <w:rPr>
                <w:lang w:val="de-DE"/>
              </w:rPr>
              <w:t>men wären.</w:t>
            </w:r>
          </w:p>
        </w:tc>
      </w:tr>
      <w:tr w:rsidR="008E0CEA" w:rsidRPr="0035629B" w14:paraId="15EC3457" w14:textId="77777777" w:rsidTr="00BC2FEE">
        <w:tc>
          <w:tcPr>
            <w:tcW w:w="2500" w:type="pct"/>
            <w:shd w:val="clear" w:color="auto" w:fill="auto"/>
            <w:tcMar>
              <w:right w:w="0" w:type="dxa"/>
            </w:tcMar>
          </w:tcPr>
          <w:p w14:paraId="0E34EC15" w14:textId="554D7C3A" w:rsidR="008E0CEA" w:rsidRPr="00DF40F9" w:rsidRDefault="003A5A9E" w:rsidP="00BC2FEE">
            <w:pPr>
              <w:pStyle w:val="Brdtextmedindrag"/>
            </w:pPr>
            <w:r w:rsidRPr="00DF40F9">
              <w:t>b)</w:t>
            </w:r>
            <w:r w:rsidR="00AB6234">
              <w:t> </w:t>
            </w:r>
            <w:r w:rsidRPr="00DF40F9">
              <w:t>Med iakttagande av bestäm</w:t>
            </w:r>
            <w:r>
              <w:softHyphen/>
            </w:r>
            <w:r w:rsidRPr="00DF40F9">
              <w:t>melserna i tysk skattelagstiftning om avräkning av utländsk skatt skall från tysk inkomstskatt och bolagsskatt avräknas sådan svensk skatt på inkomst som enligt svensk lagstiftning och i överensstäm</w:t>
            </w:r>
            <w:r>
              <w:softHyphen/>
            </w:r>
            <w:r w:rsidRPr="00DF40F9">
              <w:t>melse med detta avtal erlagts på nedanstående inkomster som härrör från Sverige:</w:t>
            </w:r>
          </w:p>
        </w:tc>
        <w:tc>
          <w:tcPr>
            <w:tcW w:w="2500" w:type="pct"/>
          </w:tcPr>
          <w:p w14:paraId="1F518872" w14:textId="371F8A6E" w:rsidR="008E0CEA" w:rsidRPr="003D7914" w:rsidRDefault="003A5A9E" w:rsidP="00BC2FEE">
            <w:pPr>
              <w:pStyle w:val="Brdtextmedindrag"/>
              <w:rPr>
                <w:lang w:val="de-DE"/>
              </w:rPr>
            </w:pPr>
            <w:r w:rsidRPr="003D7914">
              <w:rPr>
                <w:lang w:val="de-DE"/>
              </w:rPr>
              <w:t>b)</w:t>
            </w:r>
            <w:r>
              <w:rPr>
                <w:rStyle w:val="Fotnotsreferens"/>
                <w:lang w:val="de-DE"/>
              </w:rPr>
              <w:footnoteReference w:id="21"/>
            </w:r>
            <w:r w:rsidR="00AB6234">
              <w:rPr>
                <w:lang w:val="de-DE"/>
              </w:rPr>
              <w:t> </w:t>
            </w:r>
            <w:r w:rsidRPr="003D7914">
              <w:rPr>
                <w:lang w:val="de-DE"/>
              </w:rPr>
              <w:t>Auf die von den nach</w:t>
            </w:r>
            <w:r>
              <w:rPr>
                <w:lang w:val="de-DE"/>
              </w:rPr>
              <w:softHyphen/>
            </w:r>
            <w:r w:rsidRPr="003D7914">
              <w:rPr>
                <w:lang w:val="de-DE"/>
              </w:rPr>
              <w:t>stehenden Einkünften aus Schwe</w:t>
            </w:r>
            <w:r>
              <w:rPr>
                <w:lang w:val="de-DE"/>
              </w:rPr>
              <w:softHyphen/>
            </w:r>
            <w:r w:rsidRPr="003D7914">
              <w:rPr>
                <w:lang w:val="de-DE"/>
              </w:rPr>
              <w:t>den zu erhebende deutsche Ein</w:t>
            </w:r>
            <w:r w:rsidR="009D137F">
              <w:rPr>
                <w:lang w:val="de-DE"/>
              </w:rPr>
              <w:softHyphen/>
            </w:r>
            <w:r w:rsidRPr="003D7914">
              <w:rPr>
                <w:lang w:val="de-DE"/>
              </w:rPr>
              <w:t>kommen- und Körperschaftsteuer wird unter Beachtung der Vor</w:t>
            </w:r>
            <w:r w:rsidR="009F49D7">
              <w:rPr>
                <w:lang w:val="de-DE"/>
              </w:rPr>
              <w:softHyphen/>
            </w:r>
            <w:r w:rsidRPr="003D7914">
              <w:rPr>
                <w:lang w:val="de-DE"/>
              </w:rPr>
              <w:t>schriften des deutschen Steu</w:t>
            </w:r>
            <w:r>
              <w:rPr>
                <w:lang w:val="de-DE"/>
              </w:rPr>
              <w:softHyphen/>
            </w:r>
            <w:r w:rsidRPr="003D7914">
              <w:rPr>
                <w:lang w:val="de-DE"/>
              </w:rPr>
              <w:t>errechts über die Anrechnung ausländischer Steuern die schwe</w:t>
            </w:r>
            <w:r>
              <w:rPr>
                <w:lang w:val="de-DE"/>
              </w:rPr>
              <w:softHyphen/>
            </w:r>
            <w:r w:rsidRPr="003D7914">
              <w:rPr>
                <w:lang w:val="de-DE"/>
              </w:rPr>
              <w:t>dische Steuer angerechnet, die nach schwedischem Recht und in Übereinstimmung mit diesem Abkommen gezahlt worden ist für</w:t>
            </w:r>
          </w:p>
        </w:tc>
      </w:tr>
      <w:tr w:rsidR="008E0CEA" w:rsidRPr="0035629B" w14:paraId="5D9EB961" w14:textId="77777777" w:rsidTr="00BC2FEE">
        <w:tc>
          <w:tcPr>
            <w:tcW w:w="2500" w:type="pct"/>
            <w:shd w:val="clear" w:color="auto" w:fill="auto"/>
            <w:tcMar>
              <w:right w:w="0" w:type="dxa"/>
            </w:tcMar>
          </w:tcPr>
          <w:p w14:paraId="21A0A68E" w14:textId="72B98BA4" w:rsidR="008E0CEA" w:rsidRPr="00DF40F9" w:rsidRDefault="003A5A9E" w:rsidP="00BC2FEE">
            <w:pPr>
              <w:pStyle w:val="Brdtextmedindrag"/>
            </w:pPr>
            <w:r w:rsidRPr="00DF40F9">
              <w:t>1)</w:t>
            </w:r>
            <w:r w:rsidR="00AB6234">
              <w:t> </w:t>
            </w:r>
            <w:r w:rsidRPr="00DF40F9">
              <w:t>Utdelning, som inte omfattas av bestämmelserna i punkt a,</w:t>
            </w:r>
          </w:p>
        </w:tc>
        <w:tc>
          <w:tcPr>
            <w:tcW w:w="2500" w:type="pct"/>
          </w:tcPr>
          <w:p w14:paraId="2B224ADD" w14:textId="728D01D4" w:rsidR="008E0CEA" w:rsidRPr="003D7914" w:rsidRDefault="003A5A9E" w:rsidP="00BC2FEE">
            <w:pPr>
              <w:pStyle w:val="Brdtextmedindrag"/>
              <w:rPr>
                <w:lang w:val="de-DE"/>
              </w:rPr>
            </w:pPr>
            <w:r w:rsidRPr="00B133E3">
              <w:rPr>
                <w:lang w:val="de-DE"/>
              </w:rPr>
              <w:t>1)</w:t>
            </w:r>
            <w:r w:rsidR="00AB6234">
              <w:rPr>
                <w:lang w:val="de-DE"/>
              </w:rPr>
              <w:t> </w:t>
            </w:r>
            <w:r w:rsidRPr="003D7914">
              <w:rPr>
                <w:lang w:val="de-DE"/>
              </w:rPr>
              <w:t>Einkünfte aus Dividenden, die nicht unter Buchstabe a fallen,</w:t>
            </w:r>
          </w:p>
        </w:tc>
      </w:tr>
      <w:tr w:rsidR="008E0CEA" w:rsidRPr="0035629B" w14:paraId="6BCB959D" w14:textId="77777777" w:rsidTr="00BC2FEE">
        <w:tc>
          <w:tcPr>
            <w:tcW w:w="2500" w:type="pct"/>
            <w:shd w:val="clear" w:color="auto" w:fill="auto"/>
            <w:tcMar>
              <w:right w:w="0" w:type="dxa"/>
            </w:tcMar>
          </w:tcPr>
          <w:p w14:paraId="2D3AA7D0" w14:textId="20415A4D" w:rsidR="008E0CEA" w:rsidRPr="00DF40F9" w:rsidRDefault="003A5A9E" w:rsidP="00BC2FEE">
            <w:pPr>
              <w:pStyle w:val="Brdtextmedindrag"/>
            </w:pPr>
            <w:r w:rsidRPr="00DF40F9">
              <w:t>2)</w:t>
            </w:r>
            <w:r w:rsidR="00AB6234">
              <w:t> </w:t>
            </w:r>
            <w:r w:rsidRPr="00DF40F9">
              <w:t>vinst som enligt bestämmel</w:t>
            </w:r>
            <w:r>
              <w:softHyphen/>
            </w:r>
            <w:r w:rsidRPr="00DF40F9">
              <w:t>serna i artikel 13 punkt 1 andra meningen och artikel 13 punkt 5 får beskattas i Sverige,</w:t>
            </w:r>
          </w:p>
        </w:tc>
        <w:tc>
          <w:tcPr>
            <w:tcW w:w="2500" w:type="pct"/>
          </w:tcPr>
          <w:p w14:paraId="3E44ADC8" w14:textId="3689BEE2" w:rsidR="008E0CEA" w:rsidRPr="003D7914" w:rsidRDefault="003A5A9E" w:rsidP="00BC2FEE">
            <w:pPr>
              <w:pStyle w:val="Brdtextmedindrag"/>
              <w:rPr>
                <w:lang w:val="de-DE"/>
              </w:rPr>
            </w:pPr>
            <w:r w:rsidRPr="00B133E3">
              <w:rPr>
                <w:lang w:val="de-DE"/>
              </w:rPr>
              <w:t>2)</w:t>
            </w:r>
            <w:r w:rsidR="00AB6234">
              <w:rPr>
                <w:lang w:val="de-DE"/>
              </w:rPr>
              <w:t> </w:t>
            </w:r>
            <w:r w:rsidRPr="003D7914">
              <w:rPr>
                <w:lang w:val="de-DE"/>
              </w:rPr>
              <w:t>Einkünfte, die nach Artikel 13 Absatz 1 Satz 2 und Artikel 13 Absatz 5 in Schweden besteuert werden können,</w:t>
            </w:r>
          </w:p>
        </w:tc>
      </w:tr>
      <w:tr w:rsidR="008E0CEA" w:rsidRPr="0035629B" w14:paraId="19CA11B1" w14:textId="77777777" w:rsidTr="00BC2FEE">
        <w:tc>
          <w:tcPr>
            <w:tcW w:w="2500" w:type="pct"/>
            <w:shd w:val="clear" w:color="auto" w:fill="auto"/>
            <w:tcMar>
              <w:right w:w="0" w:type="dxa"/>
            </w:tcMar>
          </w:tcPr>
          <w:p w14:paraId="7C379E92" w14:textId="6071C303" w:rsidR="008E0CEA" w:rsidRPr="00DF40F9" w:rsidRDefault="003A5A9E" w:rsidP="00BC2FEE">
            <w:pPr>
              <w:pStyle w:val="Brdtextmedindrag"/>
            </w:pPr>
            <w:r w:rsidRPr="00DF40F9">
              <w:t>3)</w:t>
            </w:r>
            <w:r w:rsidR="00AB6234">
              <w:t> </w:t>
            </w:r>
            <w:r w:rsidRPr="00DF40F9">
              <w:t>ersättning som enligt bestäm</w:t>
            </w:r>
            <w:r>
              <w:softHyphen/>
            </w:r>
            <w:r w:rsidRPr="00DF40F9">
              <w:t>melserna i artikel 15 punkt 4, artiklarna 16 och 17 får beskattas i Sverige, och</w:t>
            </w:r>
          </w:p>
        </w:tc>
        <w:tc>
          <w:tcPr>
            <w:tcW w:w="2500" w:type="pct"/>
          </w:tcPr>
          <w:p w14:paraId="7CCB2EA9" w14:textId="6E65F1EE" w:rsidR="008E0CEA" w:rsidRPr="003D7914" w:rsidRDefault="003A5A9E" w:rsidP="00BC2FEE">
            <w:pPr>
              <w:pStyle w:val="Brdtextmedindrag"/>
              <w:rPr>
                <w:lang w:val="de-DE"/>
              </w:rPr>
            </w:pPr>
            <w:r w:rsidRPr="00B133E3">
              <w:rPr>
                <w:lang w:val="de-DE"/>
              </w:rPr>
              <w:t>3)</w:t>
            </w:r>
            <w:r w:rsidR="00AB6234">
              <w:rPr>
                <w:lang w:val="de-DE"/>
              </w:rPr>
              <w:t> </w:t>
            </w:r>
            <w:r w:rsidRPr="003D7914">
              <w:rPr>
                <w:lang w:val="de-DE"/>
              </w:rPr>
              <w:t>Vergütungen, die nach den Artikeln 15 Absatz 4, 16 und 17 in Schweden besteuert werden können, und</w:t>
            </w:r>
          </w:p>
        </w:tc>
      </w:tr>
      <w:tr w:rsidR="008E0CEA" w:rsidRPr="0035629B" w14:paraId="16323388" w14:textId="77777777" w:rsidTr="00BC2FEE">
        <w:tc>
          <w:tcPr>
            <w:tcW w:w="2500" w:type="pct"/>
            <w:shd w:val="clear" w:color="auto" w:fill="auto"/>
            <w:tcMar>
              <w:right w:w="0" w:type="dxa"/>
            </w:tcMar>
          </w:tcPr>
          <w:p w14:paraId="7815765C" w14:textId="5CB1C648" w:rsidR="008E0CEA" w:rsidRPr="00DF40F9" w:rsidRDefault="003A5A9E" w:rsidP="00BC2FEE">
            <w:pPr>
              <w:pStyle w:val="Brdtextmedindrag"/>
            </w:pPr>
            <w:r w:rsidRPr="00DF40F9">
              <w:lastRenderedPageBreak/>
              <w:t>4)</w:t>
            </w:r>
            <w:r w:rsidR="00AB6234">
              <w:t> </w:t>
            </w:r>
            <w:r w:rsidRPr="00DF40F9">
              <w:t xml:space="preserve">inkomst beträffande vilken enligt artikel 43 punkt 1 i stället för </w:t>
            </w:r>
            <w:proofErr w:type="gramStart"/>
            <w:r w:rsidRPr="00DF40F9">
              <w:t>skattebefrielse avräkning</w:t>
            </w:r>
            <w:proofErr w:type="gramEnd"/>
            <w:r w:rsidRPr="00DF40F9">
              <w:t xml:space="preserve"> skall ske.</w:t>
            </w:r>
          </w:p>
        </w:tc>
        <w:tc>
          <w:tcPr>
            <w:tcW w:w="2500" w:type="pct"/>
          </w:tcPr>
          <w:p w14:paraId="6A6A9710" w14:textId="35ACB966" w:rsidR="008E0CEA" w:rsidRPr="003D7914" w:rsidRDefault="003A5A9E" w:rsidP="00BC2FEE">
            <w:pPr>
              <w:pStyle w:val="Brdtextmedindrag"/>
              <w:rPr>
                <w:lang w:val="de-DE"/>
              </w:rPr>
            </w:pPr>
            <w:r w:rsidRPr="00B133E3">
              <w:rPr>
                <w:lang w:val="de-DE"/>
              </w:rPr>
              <w:t>4)</w:t>
            </w:r>
            <w:r w:rsidR="00AB6234">
              <w:rPr>
                <w:lang w:val="de-DE"/>
              </w:rPr>
              <w:t> </w:t>
            </w:r>
            <w:r w:rsidRPr="003D7914">
              <w:rPr>
                <w:lang w:val="de-DE"/>
              </w:rPr>
              <w:t>Einkünfte auf die nach Artikel 43 Absatz 1 anstelle einer Steuerbefreiung eine Steueran</w:t>
            </w:r>
            <w:r>
              <w:rPr>
                <w:lang w:val="de-DE"/>
              </w:rPr>
              <w:softHyphen/>
            </w:r>
            <w:r w:rsidRPr="003D7914">
              <w:rPr>
                <w:lang w:val="de-DE"/>
              </w:rPr>
              <w:t>rechnung zu gewähren ist.</w:t>
            </w:r>
          </w:p>
        </w:tc>
      </w:tr>
      <w:tr w:rsidR="008E0CEA" w:rsidRPr="0035629B" w14:paraId="7C973C2D" w14:textId="77777777" w:rsidTr="00BC2FEE">
        <w:tc>
          <w:tcPr>
            <w:tcW w:w="2500" w:type="pct"/>
            <w:shd w:val="clear" w:color="auto" w:fill="auto"/>
            <w:tcMar>
              <w:right w:w="0" w:type="dxa"/>
            </w:tcMar>
          </w:tcPr>
          <w:p w14:paraId="1EEF9F68" w14:textId="1EBA4387" w:rsidR="008E0CEA" w:rsidRPr="00DF40F9" w:rsidRDefault="003A5A9E" w:rsidP="00BC2FEE">
            <w:pPr>
              <w:pStyle w:val="Brdtextmedindrag"/>
            </w:pPr>
            <w:r w:rsidRPr="00DF40F9">
              <w:t>Vid tillämpningen av denna punkt anses alla vinster och inkom</w:t>
            </w:r>
            <w:r>
              <w:softHyphen/>
            </w:r>
            <w:r w:rsidRPr="00DF40F9">
              <w:t>ster som uppbärs av person med hemvist i Förbundsrepubliken Tyskland ha källa i Sverige om dessa beskattas i Sverige i enlighet med detta avtal.</w:t>
            </w:r>
          </w:p>
        </w:tc>
        <w:tc>
          <w:tcPr>
            <w:tcW w:w="2500" w:type="pct"/>
          </w:tcPr>
          <w:p w14:paraId="69C318B1" w14:textId="77777777" w:rsidR="008E0CEA" w:rsidRPr="003D7914" w:rsidRDefault="003A5A9E" w:rsidP="00BC2FEE">
            <w:pPr>
              <w:pStyle w:val="Brdtextmedindrag"/>
              <w:rPr>
                <w:lang w:val="de-DE"/>
              </w:rPr>
            </w:pPr>
            <w:r w:rsidRPr="003D7914">
              <w:rPr>
                <w:lang w:val="de-DE"/>
              </w:rPr>
              <w:t>Im Sinne dieses Absatzes gelten Gewinne oder Einkünfte einer in der Bundesrepublik Deutschland ansässigen Person als aus Quellen in Schweden stammend, wenn sie in Übereinstimmung mit diesem Abkommen in Schweden besteu</w:t>
            </w:r>
            <w:r>
              <w:rPr>
                <w:lang w:val="de-DE"/>
              </w:rPr>
              <w:softHyphen/>
            </w:r>
            <w:r w:rsidRPr="003D7914">
              <w:rPr>
                <w:lang w:val="de-DE"/>
              </w:rPr>
              <w:t>ert werden.</w:t>
            </w:r>
          </w:p>
        </w:tc>
      </w:tr>
      <w:tr w:rsidR="008E0CEA" w:rsidRPr="0035629B" w14:paraId="180E65B5" w14:textId="77777777" w:rsidTr="00BC2FEE">
        <w:tc>
          <w:tcPr>
            <w:tcW w:w="2500" w:type="pct"/>
            <w:shd w:val="clear" w:color="auto" w:fill="auto"/>
            <w:tcMar>
              <w:right w:w="0" w:type="dxa"/>
            </w:tcMar>
          </w:tcPr>
          <w:p w14:paraId="50EC908B" w14:textId="0B365ECE" w:rsidR="008E0CEA" w:rsidRPr="00DF40F9" w:rsidRDefault="003A5A9E" w:rsidP="00BC2FEE">
            <w:pPr>
              <w:pStyle w:val="Brdtextmedindrag"/>
            </w:pPr>
            <w:r w:rsidRPr="00DF40F9">
              <w:t>2.</w:t>
            </w:r>
            <w:r w:rsidR="00AB6234">
              <w:t> </w:t>
            </w:r>
            <w:r w:rsidRPr="00DF40F9">
              <w:t>Beträffande person med hem</w:t>
            </w:r>
            <w:r>
              <w:softHyphen/>
            </w:r>
            <w:r w:rsidRPr="00DF40F9">
              <w:t>vist i Sverige undviks dubbelbe</w:t>
            </w:r>
            <w:r>
              <w:softHyphen/>
            </w:r>
            <w:r w:rsidRPr="00DF40F9">
              <w:t>skattning på följande sätt:</w:t>
            </w:r>
          </w:p>
        </w:tc>
        <w:tc>
          <w:tcPr>
            <w:tcW w:w="2500" w:type="pct"/>
          </w:tcPr>
          <w:p w14:paraId="1E720AA0" w14:textId="54EA1CA3" w:rsidR="008E0CEA" w:rsidRPr="003D7914" w:rsidRDefault="003A5A9E" w:rsidP="00BC2FEE">
            <w:pPr>
              <w:pStyle w:val="Brdtextmedindrag"/>
              <w:rPr>
                <w:lang w:val="de-DE"/>
              </w:rPr>
            </w:pPr>
            <w:r w:rsidRPr="003D7914">
              <w:rPr>
                <w:lang w:val="de-DE"/>
              </w:rPr>
              <w:t>(2)</w:t>
            </w:r>
            <w:r w:rsidR="00AB6234">
              <w:rPr>
                <w:lang w:val="de-DE"/>
              </w:rPr>
              <w:t> </w:t>
            </w:r>
            <w:r w:rsidRPr="003D7914">
              <w:rPr>
                <w:lang w:val="de-DE"/>
              </w:rPr>
              <w:t>Bei einer in Schweden ansässigen Person wird die Dop</w:t>
            </w:r>
            <w:r>
              <w:rPr>
                <w:lang w:val="de-DE"/>
              </w:rPr>
              <w:softHyphen/>
            </w:r>
            <w:r w:rsidRPr="003D7914">
              <w:rPr>
                <w:lang w:val="de-DE"/>
              </w:rPr>
              <w:t>pelbesteuerung wie folgt vermie</w:t>
            </w:r>
            <w:r>
              <w:rPr>
                <w:lang w:val="de-DE"/>
              </w:rPr>
              <w:softHyphen/>
            </w:r>
            <w:r w:rsidRPr="003D7914">
              <w:rPr>
                <w:lang w:val="de-DE"/>
              </w:rPr>
              <w:t>den:</w:t>
            </w:r>
          </w:p>
        </w:tc>
      </w:tr>
      <w:tr w:rsidR="008E0CEA" w:rsidRPr="0035629B" w14:paraId="1D83856D" w14:textId="77777777" w:rsidTr="00BC2FEE">
        <w:tc>
          <w:tcPr>
            <w:tcW w:w="2500" w:type="pct"/>
            <w:shd w:val="clear" w:color="auto" w:fill="auto"/>
            <w:tcMar>
              <w:right w:w="0" w:type="dxa"/>
            </w:tcMar>
          </w:tcPr>
          <w:p w14:paraId="7B609276" w14:textId="3E4B38CB" w:rsidR="008E0CEA" w:rsidRPr="00DF40F9" w:rsidRDefault="003A5A9E" w:rsidP="00BC2FEE">
            <w:pPr>
              <w:pStyle w:val="Brdtextmedindrag"/>
            </w:pPr>
            <w:r w:rsidRPr="00DF40F9">
              <w:t>a)</w:t>
            </w:r>
            <w:r w:rsidR="00AB6234">
              <w:t> </w:t>
            </w:r>
            <w:proofErr w:type="gramStart"/>
            <w:r w:rsidRPr="00DF40F9">
              <w:t>I fall</w:t>
            </w:r>
            <w:proofErr w:type="gramEnd"/>
            <w:r w:rsidRPr="00DF40F9">
              <w:t xml:space="preserve"> då person med hemvist i Sverige uppbär inkomst som enligt detta avtal får beskattas i Förbunds</w:t>
            </w:r>
            <w:r>
              <w:softHyphen/>
            </w:r>
            <w:r w:rsidRPr="00DF40F9">
              <w:t>republiken Tyskland, skall Sverige</w:t>
            </w:r>
            <w:r>
              <w:t xml:space="preserve"> –</w:t>
            </w:r>
            <w:r w:rsidRPr="00DF40F9">
              <w:t xml:space="preserve"> med iakttagande av bestämmel</w:t>
            </w:r>
            <w:r>
              <w:softHyphen/>
            </w:r>
            <w:r w:rsidRPr="00DF40F9">
              <w:t xml:space="preserve">serna i svensk lagstiftning (även i den lydelse den framdeles kan få genom att ändras utan att den allmänna princip som anges här ändras) </w:t>
            </w:r>
            <w:r>
              <w:t xml:space="preserve">– </w:t>
            </w:r>
            <w:r w:rsidRPr="00DF40F9">
              <w:t>från skatten på inkomsten avräkna ett belopp motsvarande den skatt som erlagts i Förbunds</w:t>
            </w:r>
            <w:r>
              <w:softHyphen/>
            </w:r>
            <w:r w:rsidRPr="00DF40F9">
              <w:t>republiken Tyskland för inkom</w:t>
            </w:r>
            <w:r>
              <w:softHyphen/>
            </w:r>
            <w:r w:rsidRPr="00DF40F9">
              <w:t>sten.</w:t>
            </w:r>
          </w:p>
        </w:tc>
        <w:tc>
          <w:tcPr>
            <w:tcW w:w="2500" w:type="pct"/>
          </w:tcPr>
          <w:p w14:paraId="42DFC489" w14:textId="39BB17DD" w:rsidR="008E0CEA" w:rsidRPr="003D7914" w:rsidRDefault="003A5A9E" w:rsidP="00BC2FEE">
            <w:pPr>
              <w:pStyle w:val="Brdtextmedindrag"/>
              <w:rPr>
                <w:lang w:val="de-DE"/>
              </w:rPr>
            </w:pPr>
            <w:r w:rsidRPr="003D7914">
              <w:rPr>
                <w:lang w:val="de-DE"/>
              </w:rPr>
              <w:t>a)</w:t>
            </w:r>
            <w:r w:rsidR="00AB6234">
              <w:rPr>
                <w:lang w:val="de-DE"/>
              </w:rPr>
              <w:t> </w:t>
            </w:r>
            <w:r w:rsidRPr="003D7914">
              <w:rPr>
                <w:lang w:val="de-DE"/>
              </w:rPr>
              <w:t>Bezieht eine in Schweden ansässige Person Einkünfte, die nach diesem Abkommen in der Bundesrepublik Deutschland be</w:t>
            </w:r>
            <w:r w:rsidR="009F49D7">
              <w:rPr>
                <w:lang w:val="de-DE"/>
              </w:rPr>
              <w:softHyphen/>
            </w:r>
            <w:r w:rsidRPr="003D7914">
              <w:rPr>
                <w:lang w:val="de-DE"/>
              </w:rPr>
              <w:t>steuert werden können, so rechnet Schweden unter Beachtung der Bestimmungen des schwedischen Steuerrechts (unter Beachtung der jeweils anzuwendenden Änderun</w:t>
            </w:r>
            <w:r w:rsidR="009F49D7">
              <w:rPr>
                <w:lang w:val="de-DE"/>
              </w:rPr>
              <w:softHyphen/>
            </w:r>
            <w:r w:rsidRPr="003D7914">
              <w:rPr>
                <w:lang w:val="de-DE"/>
              </w:rPr>
              <w:t>gen, die den allgemeinen Grund</w:t>
            </w:r>
            <w:r w:rsidR="009F49D7">
              <w:rPr>
                <w:lang w:val="de-DE"/>
              </w:rPr>
              <w:softHyphen/>
            </w:r>
            <w:r w:rsidRPr="003D7914">
              <w:rPr>
                <w:lang w:val="de-DE"/>
              </w:rPr>
              <w:t>satz dieser Bestimmungen unbe</w:t>
            </w:r>
            <w:r w:rsidR="009F49D7">
              <w:rPr>
                <w:lang w:val="de-DE"/>
              </w:rPr>
              <w:softHyphen/>
            </w:r>
            <w:r w:rsidRPr="003D7914">
              <w:rPr>
                <w:lang w:val="de-DE"/>
              </w:rPr>
              <w:t>rührt lassen) auf seine von diesen Einkünften erhobene Steuer den Betrag an, der der in der Bundes</w:t>
            </w:r>
            <w:r w:rsidR="009F49D7">
              <w:rPr>
                <w:lang w:val="de-DE"/>
              </w:rPr>
              <w:softHyphen/>
            </w:r>
            <w:r w:rsidRPr="003D7914">
              <w:rPr>
                <w:lang w:val="de-DE"/>
              </w:rPr>
              <w:t>republik Deutschland hierfür ge</w:t>
            </w:r>
            <w:r w:rsidR="009F49D7">
              <w:rPr>
                <w:lang w:val="de-DE"/>
              </w:rPr>
              <w:softHyphen/>
            </w:r>
            <w:r w:rsidRPr="003D7914">
              <w:rPr>
                <w:lang w:val="de-DE"/>
              </w:rPr>
              <w:t>zahlten Steuer vom Einkommen entspricht.</w:t>
            </w:r>
          </w:p>
        </w:tc>
      </w:tr>
      <w:tr w:rsidR="008E0CEA" w:rsidRPr="0035629B" w14:paraId="0DD15BDA" w14:textId="77777777" w:rsidTr="00BC2FEE">
        <w:tc>
          <w:tcPr>
            <w:tcW w:w="2500" w:type="pct"/>
            <w:shd w:val="clear" w:color="auto" w:fill="auto"/>
            <w:tcMar>
              <w:right w:w="0" w:type="dxa"/>
            </w:tcMar>
          </w:tcPr>
          <w:p w14:paraId="59A26F47" w14:textId="0BDD737D" w:rsidR="008E0CEA" w:rsidRPr="00DF40F9" w:rsidRDefault="003A5A9E" w:rsidP="00BC2FEE">
            <w:pPr>
              <w:pStyle w:val="Brdtextmedindrag"/>
            </w:pPr>
            <w:r w:rsidRPr="00DF40F9">
              <w:t>b)</w:t>
            </w:r>
            <w:r w:rsidR="00AB6234">
              <w:t> </w:t>
            </w:r>
            <w:r w:rsidRPr="00DF40F9">
              <w:t>I fall då person med hemvist i Sverige, som tidigare har haft hemvist i Förbundsrepubliken Tyskland, uppbär vinst på grund av överlåtelse av egendom som enligt bestämmelserna i artikel 13 punkt 5 har beskattats i Förbundsrepubliken Tyskland, skall Sverige från sin skatt på sådan vinst avräkna ett belopp motsvarande den skatt som tagits ut på vinsten i Förbunds</w:t>
            </w:r>
            <w:r>
              <w:softHyphen/>
            </w:r>
            <w:r w:rsidRPr="00DF40F9">
              <w:t>republiken Tyskland, däri inbe</w:t>
            </w:r>
            <w:r>
              <w:softHyphen/>
            </w:r>
            <w:r w:rsidRPr="00DF40F9">
              <w:t>gripet den skatt som vid tidpunkten för byte av hemvist tagits ut på den då uppkomna förmögenhetsök</w:t>
            </w:r>
            <w:r>
              <w:softHyphen/>
            </w:r>
            <w:r w:rsidRPr="00DF40F9">
              <w:t xml:space="preserve">ningen. Avräkningsbeloppet skall emellertid inte överstiga den del av den svenska skatten, beräknad utan </w:t>
            </w:r>
            <w:r w:rsidRPr="00DF40F9">
              <w:lastRenderedPageBreak/>
              <w:t>sådan avräkning, som är hänförlig till realisationsvinsten.</w:t>
            </w:r>
          </w:p>
        </w:tc>
        <w:tc>
          <w:tcPr>
            <w:tcW w:w="2500" w:type="pct"/>
          </w:tcPr>
          <w:p w14:paraId="4793D7FA" w14:textId="25587A1B" w:rsidR="008E0CEA" w:rsidRPr="003D7914" w:rsidRDefault="003A5A9E" w:rsidP="00BC2FEE">
            <w:pPr>
              <w:pStyle w:val="Brdtextmedindrag"/>
              <w:rPr>
                <w:lang w:val="de-DE"/>
              </w:rPr>
            </w:pPr>
            <w:r w:rsidRPr="003D7914">
              <w:rPr>
                <w:lang w:val="de-DE"/>
              </w:rPr>
              <w:lastRenderedPageBreak/>
              <w:t>b)</w:t>
            </w:r>
            <w:r w:rsidR="00AB6234">
              <w:rPr>
                <w:lang w:val="de-DE"/>
              </w:rPr>
              <w:t> </w:t>
            </w:r>
            <w:r w:rsidRPr="003D7914">
              <w:rPr>
                <w:lang w:val="de-DE"/>
              </w:rPr>
              <w:t>Bezieht eine in Schweden ansässige Person, die vorher in der Bundesrepublik Deutschland ansässig war, Gewinne aus der Veräußerung von Vermögen, das in Übereinstimmung mit Artikel 13 Absatz 5 in der Bundes</w:t>
            </w:r>
            <w:r>
              <w:rPr>
                <w:lang w:val="de-DE"/>
              </w:rPr>
              <w:softHyphen/>
            </w:r>
            <w:r w:rsidRPr="003D7914">
              <w:rPr>
                <w:lang w:val="de-DE"/>
              </w:rPr>
              <w:t>republik Deutschland besteuert worden ist, so rechnet Schweden auf seine von diesen Gewinnen erhobene Steuer den Betrag an, der der in der Bundesrepublik Deutschland für diese Gewinne gezahlten Steuer, einschließlich der Steuer, die im Zeitpunkt des Wohnsitzwechsels den zu diesem Zeitpunkt entstandenen Vermö</w:t>
            </w:r>
            <w:r>
              <w:rPr>
                <w:lang w:val="de-DE"/>
              </w:rPr>
              <w:softHyphen/>
            </w:r>
            <w:r w:rsidRPr="003D7914">
              <w:rPr>
                <w:lang w:val="de-DE"/>
              </w:rPr>
              <w:t xml:space="preserve">genszuwachs erhoben worden ist, </w:t>
            </w:r>
            <w:r w:rsidRPr="003D7914">
              <w:rPr>
                <w:lang w:val="de-DE"/>
              </w:rPr>
              <w:lastRenderedPageBreak/>
              <w:t>entspricht. Der anzurechnende Betrag darf jedoch den Teil der vor der Anrechnung ermittelten schwedischen Steuer nicht über</w:t>
            </w:r>
            <w:r>
              <w:rPr>
                <w:lang w:val="de-DE"/>
              </w:rPr>
              <w:softHyphen/>
            </w:r>
            <w:r w:rsidRPr="003D7914">
              <w:rPr>
                <w:lang w:val="de-DE"/>
              </w:rPr>
              <w:t>steigen, die auf den Veräuße</w:t>
            </w:r>
            <w:r>
              <w:rPr>
                <w:lang w:val="de-DE"/>
              </w:rPr>
              <w:softHyphen/>
            </w:r>
            <w:r w:rsidRPr="003D7914">
              <w:rPr>
                <w:lang w:val="de-DE"/>
              </w:rPr>
              <w:t>rungsgewinn entfällt.</w:t>
            </w:r>
          </w:p>
        </w:tc>
      </w:tr>
      <w:tr w:rsidR="008E0CEA" w:rsidRPr="0035629B" w14:paraId="27C5431E" w14:textId="77777777" w:rsidTr="00BC2FEE">
        <w:tc>
          <w:tcPr>
            <w:tcW w:w="2500" w:type="pct"/>
            <w:shd w:val="clear" w:color="auto" w:fill="auto"/>
            <w:tcMar>
              <w:right w:w="0" w:type="dxa"/>
            </w:tcMar>
          </w:tcPr>
          <w:p w14:paraId="33BD7F5B" w14:textId="77777777" w:rsidR="008E0CEA" w:rsidRPr="00DF40F9" w:rsidRDefault="003A5A9E" w:rsidP="00BC2FEE">
            <w:pPr>
              <w:pStyle w:val="Brdtextmedindrag"/>
            </w:pPr>
            <w:r w:rsidRPr="00DF40F9">
              <w:lastRenderedPageBreak/>
              <w:t>Denna bestämmelse tillämpas endast på överlåtelser som skett inom en tidrymd av tio år räknat från bytet av hemvist.</w:t>
            </w:r>
          </w:p>
        </w:tc>
        <w:tc>
          <w:tcPr>
            <w:tcW w:w="2500" w:type="pct"/>
          </w:tcPr>
          <w:p w14:paraId="07CB92A4" w14:textId="77777777" w:rsidR="008E0CEA" w:rsidRPr="003D7914" w:rsidRDefault="003A5A9E" w:rsidP="00BC2FEE">
            <w:pPr>
              <w:pStyle w:val="Brdtextmedindrag"/>
              <w:rPr>
                <w:lang w:val="de-DE"/>
              </w:rPr>
            </w:pPr>
            <w:r w:rsidRPr="003D7914">
              <w:rPr>
                <w:lang w:val="de-DE"/>
              </w:rPr>
              <w:t>Diese Bestimmung gilt nur bei Veräußerungen innerhalb eines Zeitraums von 10 Jahren nach dem Wohnsitzwechsel.</w:t>
            </w:r>
          </w:p>
        </w:tc>
      </w:tr>
      <w:tr w:rsidR="008E0CEA" w:rsidRPr="0035629B" w14:paraId="55727B28" w14:textId="77777777" w:rsidTr="00BC2FEE">
        <w:tc>
          <w:tcPr>
            <w:tcW w:w="2500" w:type="pct"/>
            <w:shd w:val="clear" w:color="auto" w:fill="auto"/>
            <w:tcMar>
              <w:right w:w="0" w:type="dxa"/>
            </w:tcMar>
          </w:tcPr>
          <w:p w14:paraId="55ACAFD0" w14:textId="11C7F4CB" w:rsidR="008E0CEA" w:rsidRPr="00DF40F9" w:rsidRDefault="003A5A9E" w:rsidP="00BC2FEE">
            <w:pPr>
              <w:pStyle w:val="Brdtextmedindrag"/>
            </w:pPr>
            <w:r w:rsidRPr="00DF40F9">
              <w:t>c)</w:t>
            </w:r>
            <w:r w:rsidR="00AB6234">
              <w:t> </w:t>
            </w:r>
            <w:proofErr w:type="gramStart"/>
            <w:r w:rsidRPr="00DF40F9">
              <w:t>I fall</w:t>
            </w:r>
            <w:proofErr w:type="gramEnd"/>
            <w:r w:rsidRPr="00DF40F9">
              <w:t xml:space="preserve"> då person med hemvist i Sverige innehar förmögenhet som enligt bestämmelserna i detta avtal får beskattas i Förbundsrepubliken Tyskland, skall Sverige från för</w:t>
            </w:r>
            <w:r w:rsidR="00F53B23">
              <w:softHyphen/>
            </w:r>
            <w:r w:rsidRPr="00DF40F9">
              <w:t>mögenhetsskatten på denna persons förmögenhet avräkna ett belopp motsvarande den förmögenhets</w:t>
            </w:r>
            <w:r w:rsidR="00F53B23">
              <w:softHyphen/>
            </w:r>
            <w:r w:rsidRPr="00DF40F9">
              <w:t>skatt som betalats i Förbunds</w:t>
            </w:r>
            <w:r>
              <w:softHyphen/>
            </w:r>
            <w:r w:rsidRPr="00DF40F9">
              <w:t>republiken Tyskland. Avräknings</w:t>
            </w:r>
            <w:r>
              <w:softHyphen/>
            </w:r>
            <w:r w:rsidRPr="00DF40F9">
              <w:t>beloppet får emellertid inte över</w:t>
            </w:r>
            <w:r>
              <w:softHyphen/>
            </w:r>
            <w:r w:rsidRPr="00DF40F9">
              <w:t>stiga den del av den svenska för</w:t>
            </w:r>
            <w:r w:rsidR="00F53B23">
              <w:softHyphen/>
            </w:r>
            <w:r w:rsidRPr="00DF40F9">
              <w:t>mögenhetsskatten, beräknad utan sådan avräkning, som belöper på den förmögenhet som får beskattas i Förbundsrepubliken Tyskland.</w:t>
            </w:r>
          </w:p>
        </w:tc>
        <w:tc>
          <w:tcPr>
            <w:tcW w:w="2500" w:type="pct"/>
          </w:tcPr>
          <w:p w14:paraId="5CE19734" w14:textId="5481493E" w:rsidR="008E0CEA" w:rsidRPr="003D7914" w:rsidRDefault="003A5A9E" w:rsidP="00BC2FEE">
            <w:pPr>
              <w:pStyle w:val="Brdtextmedindrag"/>
              <w:rPr>
                <w:lang w:val="de-DE"/>
              </w:rPr>
            </w:pPr>
            <w:r w:rsidRPr="003D7914">
              <w:rPr>
                <w:lang w:val="de-DE"/>
              </w:rPr>
              <w:t>c)</w:t>
            </w:r>
            <w:r w:rsidR="00AB6234">
              <w:rPr>
                <w:lang w:val="de-DE"/>
              </w:rPr>
              <w:t> </w:t>
            </w:r>
            <w:r w:rsidRPr="003D7914">
              <w:rPr>
                <w:lang w:val="de-DE"/>
              </w:rPr>
              <w:t>Besitzt eine in Schweden ansässige Person Vermögen, das nach diesem Abkommen in der Bundesrepublik Deutschland be</w:t>
            </w:r>
            <w:r>
              <w:rPr>
                <w:lang w:val="de-DE"/>
              </w:rPr>
              <w:softHyphen/>
            </w:r>
            <w:r w:rsidRPr="003D7914">
              <w:rPr>
                <w:lang w:val="de-DE"/>
              </w:rPr>
              <w:t>steuert werden kann, so rechnet Schweden auf die vom Vermögen dieser Person erhobenen Vermö</w:t>
            </w:r>
            <w:r>
              <w:rPr>
                <w:lang w:val="de-DE"/>
              </w:rPr>
              <w:softHyphen/>
            </w:r>
            <w:r w:rsidRPr="003D7914">
              <w:rPr>
                <w:lang w:val="de-DE"/>
              </w:rPr>
              <w:t>gensteuer den Betrag an, der der in der Bundesrepublik Deutsch</w:t>
            </w:r>
            <w:r>
              <w:rPr>
                <w:lang w:val="de-DE"/>
              </w:rPr>
              <w:softHyphen/>
            </w:r>
            <w:r w:rsidRPr="003D7914">
              <w:rPr>
                <w:lang w:val="de-DE"/>
              </w:rPr>
              <w:t>land gezahlten Steuer vom Ver</w:t>
            </w:r>
            <w:r>
              <w:rPr>
                <w:lang w:val="de-DE"/>
              </w:rPr>
              <w:softHyphen/>
            </w:r>
            <w:r w:rsidRPr="003D7914">
              <w:rPr>
                <w:lang w:val="de-DE"/>
              </w:rPr>
              <w:t>mögen entspricht. Der anzurech</w:t>
            </w:r>
            <w:r>
              <w:rPr>
                <w:lang w:val="de-DE"/>
              </w:rPr>
              <w:softHyphen/>
            </w:r>
            <w:r w:rsidRPr="003D7914">
              <w:rPr>
                <w:lang w:val="de-DE"/>
              </w:rPr>
              <w:t>nende Betrag darf jedoch den Teil der vor der Anrechnung ermit</w:t>
            </w:r>
            <w:r>
              <w:rPr>
                <w:lang w:val="de-DE"/>
              </w:rPr>
              <w:softHyphen/>
            </w:r>
            <w:r w:rsidRPr="003D7914">
              <w:rPr>
                <w:lang w:val="de-DE"/>
              </w:rPr>
              <w:t>telten schwedischen Vermögen</w:t>
            </w:r>
            <w:r>
              <w:rPr>
                <w:lang w:val="de-DE"/>
              </w:rPr>
              <w:softHyphen/>
            </w:r>
            <w:r w:rsidRPr="003D7914">
              <w:rPr>
                <w:lang w:val="de-DE"/>
              </w:rPr>
              <w:t>steuer nicht übersteigen, die auf das in der Bundesrepublik Deutschland zu besteuernde Ver</w:t>
            </w:r>
            <w:r>
              <w:rPr>
                <w:lang w:val="de-DE"/>
              </w:rPr>
              <w:softHyphen/>
            </w:r>
            <w:r w:rsidRPr="003D7914">
              <w:rPr>
                <w:lang w:val="de-DE"/>
              </w:rPr>
              <w:t>mögen entfällt.</w:t>
            </w:r>
          </w:p>
        </w:tc>
      </w:tr>
      <w:tr w:rsidR="008E0CEA" w:rsidRPr="0035629B" w14:paraId="3725B5E2" w14:textId="77777777" w:rsidTr="00BC2FEE">
        <w:tc>
          <w:tcPr>
            <w:tcW w:w="2500" w:type="pct"/>
            <w:shd w:val="clear" w:color="auto" w:fill="auto"/>
            <w:tcMar>
              <w:right w:w="0" w:type="dxa"/>
            </w:tcMar>
          </w:tcPr>
          <w:p w14:paraId="23EBA27F" w14:textId="416CDB86" w:rsidR="008E0CEA" w:rsidRPr="00DF40F9" w:rsidRDefault="003A5A9E" w:rsidP="00BC2FEE">
            <w:pPr>
              <w:pStyle w:val="Brdtextmedindrag"/>
            </w:pPr>
            <w:r w:rsidRPr="00DF40F9">
              <w:t>d)</w:t>
            </w:r>
            <w:r w:rsidR="00AB6234">
              <w:t> </w:t>
            </w:r>
            <w:r w:rsidRPr="00DF40F9">
              <w:t>Om person med hemvist i Sverige förvärvar inkomst, som enligt bestämmelserna i artikel 18 respektive artikel 19 beskattas endast i Förbundsrepubliken Tysk</w:t>
            </w:r>
            <w:r>
              <w:softHyphen/>
            </w:r>
            <w:r w:rsidRPr="00DF40F9">
              <w:t>land, får Sverige beakta inkomsten vid bestämmandet av skattesatsen på annan inkomst.</w:t>
            </w:r>
          </w:p>
        </w:tc>
        <w:tc>
          <w:tcPr>
            <w:tcW w:w="2500" w:type="pct"/>
          </w:tcPr>
          <w:p w14:paraId="21C5AA5F" w14:textId="6A10634E" w:rsidR="008E0CEA" w:rsidRPr="003D7914" w:rsidRDefault="003A5A9E" w:rsidP="00BC2FEE">
            <w:pPr>
              <w:pStyle w:val="Brdtextmedindrag"/>
              <w:rPr>
                <w:lang w:val="de-DE"/>
              </w:rPr>
            </w:pPr>
            <w:r w:rsidRPr="003D7914">
              <w:rPr>
                <w:lang w:val="de-DE"/>
              </w:rPr>
              <w:t>d)</w:t>
            </w:r>
            <w:r w:rsidR="00AB6234">
              <w:rPr>
                <w:lang w:val="de-DE"/>
              </w:rPr>
              <w:t> </w:t>
            </w:r>
            <w:r w:rsidRPr="003D7914">
              <w:rPr>
                <w:lang w:val="de-DE"/>
              </w:rPr>
              <w:t>Bezieht eine in Schweden ansässige Person Einkünfte, die in Übereinstimmung mit Artikel 18 beziehungsweise Artikel 19 nur in der Bundesrepublik Deutschland besteuert werden können, so kann Schweden diese Einkünfte bei der Festsetzung des Steuersatzes für andere Einkünfte berücksich</w:t>
            </w:r>
            <w:r>
              <w:rPr>
                <w:lang w:val="de-DE"/>
              </w:rPr>
              <w:softHyphen/>
            </w:r>
            <w:r w:rsidRPr="003D7914">
              <w:rPr>
                <w:lang w:val="de-DE"/>
              </w:rPr>
              <w:t>tigen.</w:t>
            </w:r>
          </w:p>
        </w:tc>
      </w:tr>
      <w:tr w:rsidR="008E0CEA" w:rsidRPr="0035629B" w14:paraId="17FEA817" w14:textId="77777777" w:rsidTr="00BC2FEE">
        <w:tc>
          <w:tcPr>
            <w:tcW w:w="2500" w:type="pct"/>
            <w:shd w:val="clear" w:color="auto" w:fill="auto"/>
            <w:tcMar>
              <w:right w:w="0" w:type="dxa"/>
            </w:tcMar>
          </w:tcPr>
          <w:p w14:paraId="3CBF81DC" w14:textId="4B835B26" w:rsidR="008E0CEA" w:rsidRPr="00DF40F9" w:rsidRDefault="003A5A9E" w:rsidP="00BC2FEE">
            <w:pPr>
              <w:pStyle w:val="Brdtextmedindrag"/>
            </w:pPr>
            <w:r w:rsidRPr="00DF40F9">
              <w:t>3.</w:t>
            </w:r>
            <w:r w:rsidR="00AB6234">
              <w:t> </w:t>
            </w:r>
            <w:r w:rsidRPr="00DF40F9">
              <w:t>Utan hinder av bestämmel</w:t>
            </w:r>
            <w:r>
              <w:softHyphen/>
            </w:r>
            <w:r w:rsidRPr="00DF40F9">
              <w:t>serna i punkt 2 är utdelning på aktie i aktiebolag (”</w:t>
            </w:r>
            <w:proofErr w:type="spellStart"/>
            <w:r w:rsidRPr="00DF40F9">
              <w:t>Kapitalgesellschaft</w:t>
            </w:r>
            <w:proofErr w:type="spellEnd"/>
            <w:r w:rsidRPr="00DF40F9">
              <w:t xml:space="preserve">”) med hemvist i Förbundsrepubliken Tyskland till bolag med hemvist i Sverige undantagen från svensk skatt i den mån utdelningen enligt svensk lagstiftning skulle ha varit undantagen från svensk skatt, om båda bolagen hade haft hemvist i Sverige. Sådan skattebefrielse medges dock endast, om den vinst av vilken utdelningen betalas </w:t>
            </w:r>
            <w:r w:rsidRPr="00DF40F9">
              <w:lastRenderedPageBreak/>
              <w:t>uteslutande eller nästan uteslutande utgörs av</w:t>
            </w:r>
          </w:p>
        </w:tc>
        <w:tc>
          <w:tcPr>
            <w:tcW w:w="2500" w:type="pct"/>
          </w:tcPr>
          <w:p w14:paraId="19E597D6" w14:textId="2061319C" w:rsidR="008E0CEA" w:rsidRPr="003D7914" w:rsidRDefault="003A5A9E" w:rsidP="00BC2FEE">
            <w:pPr>
              <w:pStyle w:val="Brdtextmedindrag"/>
              <w:rPr>
                <w:lang w:val="de-DE"/>
              </w:rPr>
            </w:pPr>
            <w:r w:rsidRPr="003D7914">
              <w:rPr>
                <w:lang w:val="de-DE"/>
              </w:rPr>
              <w:lastRenderedPageBreak/>
              <w:t>(3)</w:t>
            </w:r>
            <w:r w:rsidR="00AB6234">
              <w:rPr>
                <w:lang w:val="de-DE"/>
              </w:rPr>
              <w:t> </w:t>
            </w:r>
            <w:r w:rsidRPr="003D7914">
              <w:rPr>
                <w:lang w:val="de-DE"/>
              </w:rPr>
              <w:t>Ungeachtet des Absatzes 2 sind Ausschüttungen auf Beteili</w:t>
            </w:r>
            <w:r w:rsidR="00560C10">
              <w:rPr>
                <w:lang w:val="de-DE"/>
              </w:rPr>
              <w:softHyphen/>
            </w:r>
            <w:r w:rsidRPr="003D7914">
              <w:rPr>
                <w:lang w:val="de-DE"/>
              </w:rPr>
              <w:t>gungen an Kapitalgesellschaften, die eine in der Bundesrepublik Deutschland ansässige Gesell</w:t>
            </w:r>
            <w:r w:rsidR="00560C10">
              <w:rPr>
                <w:lang w:val="de-DE"/>
              </w:rPr>
              <w:softHyphen/>
            </w:r>
            <w:r w:rsidRPr="003D7914">
              <w:rPr>
                <w:lang w:val="de-DE"/>
              </w:rPr>
              <w:t xml:space="preserve">schaft an eine in Schweden ansässige Gesellschaft tätigt, von der schwedischen Steuer befreit, soweit die Ausschüttungen nach schwedischem Recht von der schwedischen Steuer befreit wären, wenn beide Gesellschaften in Schweden ansässig wären. </w:t>
            </w:r>
            <w:r w:rsidRPr="003D7914">
              <w:rPr>
                <w:lang w:val="de-DE"/>
              </w:rPr>
              <w:lastRenderedPageBreak/>
              <w:t>Diese Freistellung ist jedoch nur zu gewähren, wenn die Gewinne, aus denen die Ausschüttungen stammen, ausschließlich oder fast ausschließlich bestehen aus</w:t>
            </w:r>
          </w:p>
        </w:tc>
      </w:tr>
      <w:tr w:rsidR="008E0CEA" w:rsidRPr="0035629B" w14:paraId="43C701FC" w14:textId="77777777" w:rsidTr="00BC2FEE">
        <w:tc>
          <w:tcPr>
            <w:tcW w:w="2500" w:type="pct"/>
            <w:shd w:val="clear" w:color="auto" w:fill="auto"/>
            <w:tcMar>
              <w:right w:w="0" w:type="dxa"/>
            </w:tcMar>
          </w:tcPr>
          <w:p w14:paraId="1F832870" w14:textId="00DF3F89" w:rsidR="008E0CEA" w:rsidRPr="00DF40F9" w:rsidRDefault="003A5A9E" w:rsidP="00BC2FEE">
            <w:pPr>
              <w:pStyle w:val="Brdtextmedindrag"/>
            </w:pPr>
            <w:r w:rsidRPr="00DF40F9">
              <w:lastRenderedPageBreak/>
              <w:t>a)</w:t>
            </w:r>
            <w:r w:rsidR="00AB6234">
              <w:t> </w:t>
            </w:r>
            <w:r w:rsidRPr="00DF40F9">
              <w:t>vinst som underkastats den normala bolagsskatten i Förbunds</w:t>
            </w:r>
            <w:r>
              <w:softHyphen/>
            </w:r>
            <w:r w:rsidRPr="00DF40F9">
              <w:t>republiken Tyskland eller en med svensk bolagsskatt jämförlig in</w:t>
            </w:r>
            <w:r>
              <w:softHyphen/>
            </w:r>
            <w:r w:rsidRPr="00DF40F9">
              <w:t>komstskatt i Förbundsrepubliken Tyskland eller i en annan stat, eller</w:t>
            </w:r>
          </w:p>
        </w:tc>
        <w:tc>
          <w:tcPr>
            <w:tcW w:w="2500" w:type="pct"/>
          </w:tcPr>
          <w:p w14:paraId="05B31F5E" w14:textId="5906AB83" w:rsidR="008E0CEA" w:rsidRPr="003D7914" w:rsidRDefault="003A5A9E" w:rsidP="00BC2FEE">
            <w:pPr>
              <w:pStyle w:val="Brdtextmedindrag"/>
              <w:rPr>
                <w:lang w:val="de-DE"/>
              </w:rPr>
            </w:pPr>
            <w:r w:rsidRPr="003D7914">
              <w:rPr>
                <w:lang w:val="de-DE"/>
              </w:rPr>
              <w:t>a)</w:t>
            </w:r>
            <w:r w:rsidR="00AB6234">
              <w:rPr>
                <w:lang w:val="de-DE"/>
              </w:rPr>
              <w:t> </w:t>
            </w:r>
            <w:r w:rsidRPr="003D7914">
              <w:rPr>
                <w:lang w:val="de-DE"/>
              </w:rPr>
              <w:t>Gewinnen, die der normalen Körperschaftsteuer der Bundes</w:t>
            </w:r>
            <w:r>
              <w:rPr>
                <w:lang w:val="de-DE"/>
              </w:rPr>
              <w:softHyphen/>
            </w:r>
            <w:r w:rsidRPr="003D7914">
              <w:rPr>
                <w:lang w:val="de-DE"/>
              </w:rPr>
              <w:t>republik Deutschland oder einer mit der schwedischen Körper</w:t>
            </w:r>
            <w:r>
              <w:rPr>
                <w:lang w:val="de-DE"/>
              </w:rPr>
              <w:softHyphen/>
            </w:r>
            <w:r w:rsidRPr="003D7914">
              <w:rPr>
                <w:lang w:val="de-DE"/>
              </w:rPr>
              <w:t>schaftsteuer zu vergleichenden Besteuerung in der Bundesrepu</w:t>
            </w:r>
            <w:r>
              <w:rPr>
                <w:lang w:val="de-DE"/>
              </w:rPr>
              <w:softHyphen/>
            </w:r>
            <w:r w:rsidRPr="003D7914">
              <w:rPr>
                <w:lang w:val="de-DE"/>
              </w:rPr>
              <w:t>blik Deutschland oder in einem anderen Staat unterlegen haben, oder</w:t>
            </w:r>
          </w:p>
        </w:tc>
      </w:tr>
      <w:tr w:rsidR="008E0CEA" w:rsidRPr="0035629B" w14:paraId="3E78FDEF" w14:textId="77777777" w:rsidTr="00BC2FEE">
        <w:tc>
          <w:tcPr>
            <w:tcW w:w="2500" w:type="pct"/>
            <w:shd w:val="clear" w:color="auto" w:fill="auto"/>
            <w:tcMar>
              <w:right w:w="0" w:type="dxa"/>
            </w:tcMar>
          </w:tcPr>
          <w:p w14:paraId="44A3FA29" w14:textId="4A413040" w:rsidR="008E0CEA" w:rsidRPr="00DF40F9" w:rsidRDefault="003A5A9E" w:rsidP="00BC2FEE">
            <w:pPr>
              <w:pStyle w:val="Brdtextmedindrag"/>
            </w:pPr>
            <w:r w:rsidRPr="00DF40F9">
              <w:t>b)</w:t>
            </w:r>
            <w:r w:rsidR="00AB6234">
              <w:t> </w:t>
            </w:r>
            <w:r w:rsidRPr="00DF40F9">
              <w:t>utdelning, vilken bolaget under utdelningsåret eller tidigare år mottagit på bolagsandelar som bolaget innehar i bolag med hem</w:t>
            </w:r>
            <w:r w:rsidR="00560C10">
              <w:softHyphen/>
            </w:r>
            <w:r w:rsidRPr="00DF40F9">
              <w:t>vist i tredje stat och vilken hade varit undantagen från svensk skatt om bolagsandelarna för vilka utdelningen betalas innehafts direkt av bolaget med hemvist i Sverige.</w:t>
            </w:r>
          </w:p>
        </w:tc>
        <w:tc>
          <w:tcPr>
            <w:tcW w:w="2500" w:type="pct"/>
          </w:tcPr>
          <w:p w14:paraId="61C0DA06" w14:textId="0FADF94D" w:rsidR="008E0CEA" w:rsidRPr="003D7914" w:rsidRDefault="003A5A9E" w:rsidP="00BC2FEE">
            <w:pPr>
              <w:pStyle w:val="Brdtextmedindrag"/>
              <w:rPr>
                <w:lang w:val="de-DE"/>
              </w:rPr>
            </w:pPr>
            <w:r w:rsidRPr="003D7914">
              <w:rPr>
                <w:lang w:val="de-DE"/>
              </w:rPr>
              <w:t>b)</w:t>
            </w:r>
            <w:r w:rsidR="00AB6234">
              <w:rPr>
                <w:lang w:val="de-DE"/>
              </w:rPr>
              <w:t> </w:t>
            </w:r>
            <w:r w:rsidRPr="003D7914">
              <w:rPr>
                <w:lang w:val="de-DE"/>
              </w:rPr>
              <w:t>Ausschüttungen, die die Gesellschaft im Jahr der Aus</w:t>
            </w:r>
            <w:r>
              <w:rPr>
                <w:lang w:val="de-DE"/>
              </w:rPr>
              <w:softHyphen/>
            </w:r>
            <w:r w:rsidRPr="003D7914">
              <w:rPr>
                <w:lang w:val="de-DE"/>
              </w:rPr>
              <w:t>schüttung oder in früheren Jahren aus Gesellschaftsanteilen emp</w:t>
            </w:r>
            <w:r>
              <w:rPr>
                <w:lang w:val="de-DE"/>
              </w:rPr>
              <w:softHyphen/>
            </w:r>
            <w:r w:rsidRPr="003D7914">
              <w:rPr>
                <w:lang w:val="de-DE"/>
              </w:rPr>
              <w:t>fangen hat, die sie an einer in einem dritten Staate ansässigen Gesellschaft hält und die frei</w:t>
            </w:r>
            <w:r>
              <w:rPr>
                <w:lang w:val="de-DE"/>
              </w:rPr>
              <w:softHyphen/>
            </w:r>
            <w:r w:rsidRPr="003D7914">
              <w:rPr>
                <w:lang w:val="de-DE"/>
              </w:rPr>
              <w:t>gestellt worden wären, wenn die Gesellschaftsanteile, aus denen die Ausschüttungen getätigt wur</w:t>
            </w:r>
            <w:r>
              <w:rPr>
                <w:lang w:val="de-DE"/>
              </w:rPr>
              <w:softHyphen/>
            </w:r>
            <w:r w:rsidRPr="003D7914">
              <w:rPr>
                <w:lang w:val="de-DE"/>
              </w:rPr>
              <w:t>den, direkt von der in Schweden ansässigen Gesellschaft gehalten worden wären.</w:t>
            </w:r>
          </w:p>
        </w:tc>
      </w:tr>
      <w:tr w:rsidR="008E0CEA" w:rsidRPr="0035629B" w14:paraId="4E22ADF0" w14:textId="77777777" w:rsidTr="00BC2FEE">
        <w:tc>
          <w:tcPr>
            <w:tcW w:w="2500" w:type="pct"/>
            <w:shd w:val="clear" w:color="auto" w:fill="auto"/>
            <w:tcMar>
              <w:right w:w="0" w:type="dxa"/>
            </w:tcMar>
          </w:tcPr>
          <w:p w14:paraId="42B286ED" w14:textId="77777777" w:rsidR="008E0CEA" w:rsidRPr="00DF40F9" w:rsidRDefault="003A5A9E" w:rsidP="00BC2FEE">
            <w:pPr>
              <w:pStyle w:val="Brdtextmedindrag"/>
            </w:pPr>
            <w:r w:rsidRPr="00DF40F9">
              <w:t>Denna skattebefrielse medges dock inte beträffande utdelning från investeringsfonder (”Invest</w:t>
            </w:r>
            <w:r>
              <w:softHyphen/>
            </w:r>
            <w:r w:rsidRPr="00DF40F9">
              <w:t>mentfonds”) eller utdelning av belopp för vilket avdrag medgivits vid fastställandet av det utdelande bolagets beskattningsbara vinst i Förbundsrepubliken Tyskland.</w:t>
            </w:r>
          </w:p>
        </w:tc>
        <w:tc>
          <w:tcPr>
            <w:tcW w:w="2500" w:type="pct"/>
          </w:tcPr>
          <w:p w14:paraId="55EF086A" w14:textId="77777777" w:rsidR="008E0CEA" w:rsidRPr="003D7914" w:rsidRDefault="003A5A9E" w:rsidP="00BC2FEE">
            <w:pPr>
              <w:pStyle w:val="Brdtextmedindrag"/>
              <w:rPr>
                <w:lang w:val="de-DE"/>
              </w:rPr>
            </w:pPr>
            <w:r w:rsidRPr="003D7914">
              <w:rPr>
                <w:lang w:val="de-DE"/>
              </w:rPr>
              <w:t>Diese Freistellung ist nicht zu gewähren, wenn die Ausschüt</w:t>
            </w:r>
            <w:r>
              <w:rPr>
                <w:lang w:val="de-DE"/>
              </w:rPr>
              <w:softHyphen/>
            </w:r>
            <w:r w:rsidRPr="003D7914">
              <w:rPr>
                <w:lang w:val="de-DE"/>
              </w:rPr>
              <w:t>tungen von einem Investment</w:t>
            </w:r>
            <w:r>
              <w:rPr>
                <w:lang w:val="de-DE"/>
              </w:rPr>
              <w:softHyphen/>
            </w:r>
            <w:r w:rsidRPr="003D7914">
              <w:rPr>
                <w:lang w:val="de-DE"/>
              </w:rPr>
              <w:t>fonds gezahlt werden, und bei Ausschüttungen von Beträgen, die bei der Ermittlung der Ge</w:t>
            </w:r>
            <w:r>
              <w:rPr>
                <w:lang w:val="de-DE"/>
              </w:rPr>
              <w:softHyphen/>
            </w:r>
            <w:r w:rsidRPr="003D7914">
              <w:rPr>
                <w:lang w:val="de-DE"/>
              </w:rPr>
              <w:t>winne der ausschüttenden Gesell</w:t>
            </w:r>
            <w:r>
              <w:rPr>
                <w:lang w:val="de-DE"/>
              </w:rPr>
              <w:softHyphen/>
            </w:r>
            <w:r w:rsidRPr="003D7914">
              <w:rPr>
                <w:lang w:val="de-DE"/>
              </w:rPr>
              <w:t>schaft für Zwecke der deutschen Steuer abgezogen worden sind.</w:t>
            </w:r>
          </w:p>
        </w:tc>
      </w:tr>
      <w:tr w:rsidR="008E0CEA" w:rsidRPr="0035629B" w14:paraId="34C3134B" w14:textId="77777777" w:rsidTr="00BC2FEE">
        <w:tc>
          <w:tcPr>
            <w:tcW w:w="2500" w:type="pct"/>
            <w:shd w:val="clear" w:color="auto" w:fill="auto"/>
            <w:tcMar>
              <w:right w:w="0" w:type="dxa"/>
            </w:tcMar>
          </w:tcPr>
          <w:p w14:paraId="2377AB74" w14:textId="43EF7539" w:rsidR="008E0CEA" w:rsidRPr="00DF40F9" w:rsidRDefault="003A5A9E" w:rsidP="00BC2FEE">
            <w:pPr>
              <w:pStyle w:val="Brdtextmedindrag"/>
            </w:pPr>
            <w:r w:rsidRPr="00DF40F9">
              <w:t>4.</w:t>
            </w:r>
            <w:r w:rsidR="00AB6234">
              <w:t> </w:t>
            </w:r>
            <w:r w:rsidRPr="00DF40F9">
              <w:t>Om bolag med hemvist i För</w:t>
            </w:r>
            <w:r>
              <w:softHyphen/>
            </w:r>
            <w:r w:rsidRPr="00DF40F9">
              <w:t>bundsrepubliken Tyskland använ</w:t>
            </w:r>
            <w:r>
              <w:softHyphen/>
            </w:r>
            <w:r w:rsidRPr="00DF40F9">
              <w:t>der inkomst från Sverige för utdelning, hindrar bestämmelserna i punkt 1 inte tillämpningen av reglerna om utdelningsbeskattning (”</w:t>
            </w:r>
            <w:proofErr w:type="spellStart"/>
            <w:r w:rsidRPr="00DF40F9">
              <w:t>Ausschüttungsbelastung</w:t>
            </w:r>
            <w:proofErr w:type="spellEnd"/>
            <w:r w:rsidRPr="00DF40F9">
              <w:t>”) enligt skattelagstiftningen i Förbunds</w:t>
            </w:r>
            <w:r>
              <w:softHyphen/>
            </w:r>
            <w:r w:rsidRPr="00DF40F9">
              <w:t>republiken Tyskland.</w:t>
            </w:r>
          </w:p>
        </w:tc>
        <w:tc>
          <w:tcPr>
            <w:tcW w:w="2500" w:type="pct"/>
          </w:tcPr>
          <w:p w14:paraId="40F93DC2" w14:textId="0004A7B1" w:rsidR="008E0CEA" w:rsidRPr="003D7914" w:rsidRDefault="003A5A9E" w:rsidP="00BC2FEE">
            <w:pPr>
              <w:pStyle w:val="Brdtextmedindrag"/>
              <w:rPr>
                <w:lang w:val="de-DE"/>
              </w:rPr>
            </w:pPr>
            <w:r w:rsidRPr="003D7914">
              <w:rPr>
                <w:lang w:val="de-DE"/>
              </w:rPr>
              <w:t>(4)</w:t>
            </w:r>
            <w:r w:rsidR="00AB6234">
              <w:rPr>
                <w:lang w:val="de-DE"/>
              </w:rPr>
              <w:t> </w:t>
            </w:r>
            <w:r w:rsidRPr="003D7914">
              <w:rPr>
                <w:lang w:val="de-DE"/>
              </w:rPr>
              <w:t>Verwendet eine in der Bundesrepublik Deutschland an</w:t>
            </w:r>
            <w:r>
              <w:rPr>
                <w:lang w:val="de-DE"/>
              </w:rPr>
              <w:softHyphen/>
            </w:r>
            <w:r w:rsidRPr="003D7914">
              <w:rPr>
                <w:lang w:val="de-DE"/>
              </w:rPr>
              <w:t>sässige Gesellschaft Einkünfte aus Schweden zur Ausschüttung, so schließt Absatz 1 die Her</w:t>
            </w:r>
            <w:r>
              <w:rPr>
                <w:lang w:val="de-DE"/>
              </w:rPr>
              <w:softHyphen/>
            </w:r>
            <w:r w:rsidRPr="003D7914">
              <w:rPr>
                <w:lang w:val="de-DE"/>
              </w:rPr>
              <w:t>stellung der „Ausschüttungsbe</w:t>
            </w:r>
            <w:r w:rsidR="00F53B23">
              <w:rPr>
                <w:lang w:val="de-DE"/>
              </w:rPr>
              <w:softHyphen/>
            </w:r>
            <w:r w:rsidRPr="003D7914">
              <w:rPr>
                <w:lang w:val="de-DE"/>
              </w:rPr>
              <w:t>lastung” nach den Vorschriften des deutschen Steuerrechts nicht aus.</w:t>
            </w:r>
          </w:p>
        </w:tc>
      </w:tr>
      <w:tr w:rsidR="008E0CEA" w:rsidRPr="0035629B" w14:paraId="4B5A78B5" w14:textId="77777777" w:rsidTr="00BC2FEE">
        <w:tc>
          <w:tcPr>
            <w:tcW w:w="2500" w:type="pct"/>
            <w:shd w:val="clear" w:color="auto" w:fill="auto"/>
            <w:tcMar>
              <w:right w:w="0" w:type="dxa"/>
            </w:tcMar>
          </w:tcPr>
          <w:p w14:paraId="3AC7F997" w14:textId="77777777" w:rsidR="008E0CEA" w:rsidRDefault="00E570B0" w:rsidP="00BC2FEE">
            <w:pPr>
              <w:pStyle w:val="Brdtextmedindrag"/>
              <w:rPr>
                <w:lang w:val="de-DE"/>
              </w:rPr>
            </w:pPr>
          </w:p>
        </w:tc>
        <w:tc>
          <w:tcPr>
            <w:tcW w:w="2500" w:type="pct"/>
          </w:tcPr>
          <w:p w14:paraId="24BEEB6D" w14:textId="77777777" w:rsidR="008E0CEA" w:rsidRDefault="00E570B0" w:rsidP="00BC2FEE">
            <w:pPr>
              <w:pStyle w:val="Brdtextmedindrag"/>
              <w:rPr>
                <w:lang w:val="de-DE"/>
              </w:rPr>
            </w:pPr>
          </w:p>
        </w:tc>
      </w:tr>
      <w:tr w:rsidR="008E0CEA" w:rsidRPr="0035629B" w14:paraId="7816A8FB" w14:textId="77777777" w:rsidTr="00BC2FEE">
        <w:tc>
          <w:tcPr>
            <w:tcW w:w="2500" w:type="pct"/>
            <w:shd w:val="clear" w:color="auto" w:fill="auto"/>
            <w:tcMar>
              <w:right w:w="0" w:type="dxa"/>
            </w:tcMar>
          </w:tcPr>
          <w:p w14:paraId="68D595DD" w14:textId="77777777" w:rsidR="008E0CEA" w:rsidRDefault="00E570B0" w:rsidP="00BC2FEE">
            <w:pPr>
              <w:pStyle w:val="Brdtextmedindrag"/>
              <w:rPr>
                <w:lang w:val="de-DE"/>
              </w:rPr>
            </w:pPr>
          </w:p>
        </w:tc>
        <w:tc>
          <w:tcPr>
            <w:tcW w:w="2500" w:type="pct"/>
          </w:tcPr>
          <w:p w14:paraId="64E31E84" w14:textId="77777777" w:rsidR="008E0CEA" w:rsidRDefault="00E570B0" w:rsidP="00BC2FEE">
            <w:pPr>
              <w:pStyle w:val="Brdtextmedindrag"/>
              <w:rPr>
                <w:lang w:val="de-DE"/>
              </w:rPr>
            </w:pPr>
          </w:p>
        </w:tc>
      </w:tr>
      <w:tr w:rsidR="008E0CEA" w:rsidRPr="0035629B" w14:paraId="6E172442" w14:textId="77777777" w:rsidTr="00BC2FEE">
        <w:tc>
          <w:tcPr>
            <w:tcW w:w="2500" w:type="pct"/>
            <w:shd w:val="clear" w:color="auto" w:fill="auto"/>
            <w:tcMar>
              <w:right w:w="0" w:type="dxa"/>
            </w:tcMar>
          </w:tcPr>
          <w:p w14:paraId="185DAF21" w14:textId="77777777" w:rsidR="008E0CEA" w:rsidRDefault="00E570B0" w:rsidP="00BC2FEE">
            <w:pPr>
              <w:pStyle w:val="Brdtextmedindrag"/>
              <w:rPr>
                <w:lang w:val="de-DE"/>
              </w:rPr>
            </w:pPr>
          </w:p>
        </w:tc>
        <w:tc>
          <w:tcPr>
            <w:tcW w:w="2500" w:type="pct"/>
          </w:tcPr>
          <w:p w14:paraId="5D1447E6" w14:textId="77777777" w:rsidR="008E0CEA" w:rsidRDefault="00E570B0" w:rsidP="00BC2FEE">
            <w:pPr>
              <w:pStyle w:val="Brdtextmedindrag"/>
              <w:rPr>
                <w:lang w:val="de-DE"/>
              </w:rPr>
            </w:pPr>
          </w:p>
        </w:tc>
      </w:tr>
      <w:tr w:rsidR="008E0CEA" w:rsidRPr="0035629B" w14:paraId="085E76BD" w14:textId="77777777" w:rsidTr="00BC2FEE">
        <w:tc>
          <w:tcPr>
            <w:tcW w:w="2500" w:type="pct"/>
            <w:shd w:val="clear" w:color="auto" w:fill="auto"/>
            <w:tcMar>
              <w:right w:w="0" w:type="dxa"/>
            </w:tcMar>
          </w:tcPr>
          <w:p w14:paraId="08D6F2CA" w14:textId="77777777" w:rsidR="008E0CEA" w:rsidRDefault="00E570B0" w:rsidP="00BC2FEE">
            <w:pPr>
              <w:pStyle w:val="Brdtextmedindrag"/>
              <w:rPr>
                <w:lang w:val="de-DE"/>
              </w:rPr>
            </w:pPr>
          </w:p>
        </w:tc>
        <w:tc>
          <w:tcPr>
            <w:tcW w:w="2500" w:type="pct"/>
          </w:tcPr>
          <w:p w14:paraId="392CD7C5" w14:textId="77777777" w:rsidR="008E0CEA" w:rsidRDefault="00E570B0" w:rsidP="00BC2FEE">
            <w:pPr>
              <w:pStyle w:val="Brdtextmedindrag"/>
              <w:rPr>
                <w:lang w:val="de-DE"/>
              </w:rPr>
            </w:pPr>
          </w:p>
        </w:tc>
      </w:tr>
      <w:tr w:rsidR="008E0CEA" w:rsidRPr="0035629B" w14:paraId="71C385B1" w14:textId="77777777" w:rsidTr="00BC2FEE">
        <w:tc>
          <w:tcPr>
            <w:tcW w:w="2500" w:type="pct"/>
            <w:shd w:val="clear" w:color="auto" w:fill="auto"/>
            <w:tcMar>
              <w:right w:w="0" w:type="dxa"/>
            </w:tcMar>
          </w:tcPr>
          <w:p w14:paraId="2AFDDFCB" w14:textId="77777777" w:rsidR="008E0CEA" w:rsidRPr="00D963AA" w:rsidRDefault="00E570B0" w:rsidP="00BC2FEE">
            <w:pPr>
              <w:pStyle w:val="Brdtextmedindrag"/>
              <w:rPr>
                <w:lang w:val="de-DE"/>
              </w:rPr>
            </w:pPr>
          </w:p>
        </w:tc>
        <w:tc>
          <w:tcPr>
            <w:tcW w:w="2500" w:type="pct"/>
          </w:tcPr>
          <w:p w14:paraId="687F2BE3" w14:textId="77777777" w:rsidR="008E0CEA" w:rsidRPr="003D7914" w:rsidRDefault="00E570B0" w:rsidP="00BC2FEE">
            <w:pPr>
              <w:pStyle w:val="Brdtextmedindrag"/>
              <w:rPr>
                <w:lang w:val="de-DE"/>
              </w:rPr>
            </w:pPr>
          </w:p>
        </w:tc>
      </w:tr>
      <w:tr w:rsidR="008E0CEA" w:rsidRPr="0035629B" w14:paraId="299674A7" w14:textId="77777777" w:rsidTr="00BC2FEE">
        <w:tc>
          <w:tcPr>
            <w:tcW w:w="2500" w:type="pct"/>
            <w:shd w:val="clear" w:color="auto" w:fill="auto"/>
            <w:tcMar>
              <w:right w:w="0" w:type="dxa"/>
            </w:tcMar>
          </w:tcPr>
          <w:p w14:paraId="74ECDC85" w14:textId="77777777" w:rsidR="008E0CEA" w:rsidRPr="00D963AA" w:rsidRDefault="00E570B0" w:rsidP="00BC2FEE">
            <w:pPr>
              <w:pStyle w:val="Brdtextmedindrag"/>
              <w:rPr>
                <w:lang w:val="de-DE"/>
              </w:rPr>
            </w:pPr>
          </w:p>
        </w:tc>
        <w:tc>
          <w:tcPr>
            <w:tcW w:w="2500" w:type="pct"/>
          </w:tcPr>
          <w:p w14:paraId="3DD4D905" w14:textId="77777777" w:rsidR="008E0CEA" w:rsidRPr="003D7914" w:rsidRDefault="00E570B0" w:rsidP="00BC2FEE">
            <w:pPr>
              <w:pStyle w:val="Brdtextmedindrag"/>
              <w:rPr>
                <w:lang w:val="de-DE"/>
              </w:rPr>
            </w:pPr>
          </w:p>
        </w:tc>
      </w:tr>
      <w:tr w:rsidR="008E0CEA" w14:paraId="48E1B51A" w14:textId="77777777" w:rsidTr="00BC2FEE">
        <w:tc>
          <w:tcPr>
            <w:tcW w:w="2500" w:type="pct"/>
            <w:shd w:val="clear" w:color="auto" w:fill="auto"/>
            <w:tcMar>
              <w:right w:w="0" w:type="dxa"/>
            </w:tcMar>
          </w:tcPr>
          <w:p w14:paraId="0C05EA5C" w14:textId="77777777" w:rsidR="008E0CEA" w:rsidRPr="00DF40F9" w:rsidRDefault="003A5A9E" w:rsidP="00BC2FEE">
            <w:pPr>
              <w:pStyle w:val="Brdtext"/>
            </w:pPr>
            <w:r w:rsidRPr="00DF40F9">
              <w:lastRenderedPageBreak/>
              <w:t>Kapitel III</w:t>
            </w:r>
          </w:p>
        </w:tc>
        <w:tc>
          <w:tcPr>
            <w:tcW w:w="2500" w:type="pct"/>
          </w:tcPr>
          <w:p w14:paraId="59FC8E08" w14:textId="77777777" w:rsidR="008E0CEA" w:rsidRPr="003D7914" w:rsidRDefault="003A5A9E" w:rsidP="00BC2FEE">
            <w:pPr>
              <w:pStyle w:val="Brdtext"/>
              <w:rPr>
                <w:lang w:val="de-DE"/>
              </w:rPr>
            </w:pPr>
            <w:r w:rsidRPr="003D7914">
              <w:rPr>
                <w:lang w:val="de-DE"/>
              </w:rPr>
              <w:t>Abschnitt III</w:t>
            </w:r>
          </w:p>
        </w:tc>
      </w:tr>
      <w:tr w:rsidR="008E0CEA" w:rsidRPr="0035629B" w14:paraId="49306302" w14:textId="77777777" w:rsidTr="00BC2FEE">
        <w:tc>
          <w:tcPr>
            <w:tcW w:w="2500" w:type="pct"/>
            <w:shd w:val="clear" w:color="auto" w:fill="auto"/>
            <w:tcMar>
              <w:right w:w="0" w:type="dxa"/>
            </w:tcMar>
          </w:tcPr>
          <w:p w14:paraId="15ED8B60" w14:textId="77777777" w:rsidR="008E0CEA" w:rsidRPr="00DF40F9" w:rsidRDefault="003A5A9E" w:rsidP="00BC2FEE">
            <w:pPr>
              <w:pStyle w:val="Brdtext"/>
            </w:pPr>
            <w:r w:rsidRPr="00DF40F9">
              <w:t>Beskattning av kvarlåtenskap, arv och gåva</w:t>
            </w:r>
          </w:p>
        </w:tc>
        <w:tc>
          <w:tcPr>
            <w:tcW w:w="2500" w:type="pct"/>
          </w:tcPr>
          <w:p w14:paraId="5508AF0D" w14:textId="77777777" w:rsidR="008E0CEA" w:rsidRPr="003D7914" w:rsidRDefault="003A5A9E" w:rsidP="00BC2FEE">
            <w:pPr>
              <w:pStyle w:val="Brdtext"/>
              <w:rPr>
                <w:lang w:val="de-DE"/>
              </w:rPr>
            </w:pPr>
            <w:r w:rsidRPr="003D7914">
              <w:rPr>
                <w:lang w:val="de-DE"/>
              </w:rPr>
              <w:t>Besteuerung von Nachlässen, Erbschaften und Schenkungen</w:t>
            </w:r>
          </w:p>
        </w:tc>
      </w:tr>
      <w:tr w:rsidR="008E0CEA" w:rsidRPr="0035629B" w14:paraId="2A2E02BE" w14:textId="77777777" w:rsidTr="00BC2FEE">
        <w:tc>
          <w:tcPr>
            <w:tcW w:w="2500" w:type="pct"/>
            <w:shd w:val="clear" w:color="auto" w:fill="auto"/>
            <w:tcMar>
              <w:right w:w="0" w:type="dxa"/>
            </w:tcMar>
          </w:tcPr>
          <w:p w14:paraId="60532309" w14:textId="77777777" w:rsidR="008E0CEA" w:rsidRPr="00D963AA" w:rsidRDefault="00E570B0" w:rsidP="00BC2FEE">
            <w:pPr>
              <w:pStyle w:val="Brdtext"/>
              <w:rPr>
                <w:lang w:val="de-DE"/>
              </w:rPr>
            </w:pPr>
          </w:p>
        </w:tc>
        <w:tc>
          <w:tcPr>
            <w:tcW w:w="2500" w:type="pct"/>
          </w:tcPr>
          <w:p w14:paraId="7073EBE7" w14:textId="77777777" w:rsidR="008E0CEA" w:rsidRPr="003D7914" w:rsidRDefault="00E570B0" w:rsidP="00BC2FEE">
            <w:pPr>
              <w:pStyle w:val="Brdtext"/>
              <w:rPr>
                <w:lang w:val="de-DE"/>
              </w:rPr>
            </w:pPr>
          </w:p>
        </w:tc>
      </w:tr>
      <w:tr w:rsidR="008E0CEA" w14:paraId="7F48B831" w14:textId="77777777" w:rsidTr="00BC2FEE">
        <w:tc>
          <w:tcPr>
            <w:tcW w:w="2500" w:type="pct"/>
            <w:shd w:val="clear" w:color="auto" w:fill="auto"/>
            <w:tcMar>
              <w:right w:w="0" w:type="dxa"/>
            </w:tcMar>
          </w:tcPr>
          <w:p w14:paraId="422BF662" w14:textId="77777777" w:rsidR="008E0CEA" w:rsidRPr="00BF6D18" w:rsidRDefault="003A5A9E" w:rsidP="00BC2FEE">
            <w:pPr>
              <w:pStyle w:val="Brdtext"/>
            </w:pPr>
            <w:r w:rsidRPr="00BF6D18">
              <w:t>Artiklarna 24–28 (Upphävda)</w:t>
            </w:r>
            <w:r w:rsidRPr="00BF6D18">
              <w:rPr>
                <w:rStyle w:val="Fotnotsreferens"/>
              </w:rPr>
              <w:footnoteReference w:id="22"/>
            </w:r>
          </w:p>
        </w:tc>
        <w:tc>
          <w:tcPr>
            <w:tcW w:w="2500" w:type="pct"/>
          </w:tcPr>
          <w:p w14:paraId="2B97F2C2" w14:textId="77777777" w:rsidR="008E0CEA" w:rsidRPr="00DB0A1A" w:rsidRDefault="003A5A9E" w:rsidP="00BC2FEE">
            <w:pPr>
              <w:pStyle w:val="Brdtext"/>
              <w:rPr>
                <w:lang w:val="de-DE"/>
              </w:rPr>
            </w:pPr>
            <w:r w:rsidRPr="00DB0A1A">
              <w:rPr>
                <w:lang w:val="de-DE"/>
              </w:rPr>
              <w:t>Artikel 24 bis 28 (aufgehoben)</w:t>
            </w:r>
          </w:p>
        </w:tc>
      </w:tr>
      <w:tr w:rsidR="008E0CEA" w14:paraId="7CF5C1AB" w14:textId="77777777" w:rsidTr="00BC2FEE">
        <w:tc>
          <w:tcPr>
            <w:tcW w:w="2500" w:type="pct"/>
            <w:shd w:val="clear" w:color="auto" w:fill="auto"/>
            <w:tcMar>
              <w:right w:w="0" w:type="dxa"/>
            </w:tcMar>
          </w:tcPr>
          <w:p w14:paraId="23CF2717" w14:textId="77777777" w:rsidR="008E0CEA" w:rsidRPr="00DF40F9" w:rsidRDefault="00E570B0" w:rsidP="00BC2FEE">
            <w:pPr>
              <w:pStyle w:val="Brdtextmedindrag"/>
            </w:pPr>
          </w:p>
        </w:tc>
        <w:tc>
          <w:tcPr>
            <w:tcW w:w="2500" w:type="pct"/>
          </w:tcPr>
          <w:p w14:paraId="5D1B576C" w14:textId="77777777" w:rsidR="008E0CEA" w:rsidRPr="003D7914" w:rsidRDefault="00E570B0" w:rsidP="00BC2FEE">
            <w:pPr>
              <w:pStyle w:val="Brdtextmedindrag"/>
              <w:rPr>
                <w:lang w:val="de-DE"/>
              </w:rPr>
            </w:pPr>
          </w:p>
        </w:tc>
      </w:tr>
      <w:tr w:rsidR="008E0CEA" w14:paraId="6593E802" w14:textId="77777777" w:rsidTr="00BC2FEE">
        <w:tc>
          <w:tcPr>
            <w:tcW w:w="2500" w:type="pct"/>
            <w:shd w:val="clear" w:color="auto" w:fill="auto"/>
            <w:tcMar>
              <w:right w:w="0" w:type="dxa"/>
            </w:tcMar>
          </w:tcPr>
          <w:p w14:paraId="7B13AB7D" w14:textId="77777777" w:rsidR="008E0CEA" w:rsidRPr="00DF40F9" w:rsidRDefault="003A5A9E" w:rsidP="00BC2FEE">
            <w:pPr>
              <w:pStyle w:val="Brdtext"/>
            </w:pPr>
            <w:r w:rsidRPr="00DF40F9">
              <w:t>Kapitel IV</w:t>
            </w:r>
          </w:p>
        </w:tc>
        <w:tc>
          <w:tcPr>
            <w:tcW w:w="2500" w:type="pct"/>
          </w:tcPr>
          <w:p w14:paraId="3CA6C9AE" w14:textId="77777777" w:rsidR="008E0CEA" w:rsidRPr="003D7914" w:rsidRDefault="003A5A9E" w:rsidP="00BC2FEE">
            <w:pPr>
              <w:pStyle w:val="Brdtext"/>
              <w:rPr>
                <w:lang w:val="de-DE"/>
              </w:rPr>
            </w:pPr>
            <w:r w:rsidRPr="003D7914">
              <w:rPr>
                <w:lang w:val="de-DE"/>
              </w:rPr>
              <w:t>Abschnitt IV</w:t>
            </w:r>
          </w:p>
        </w:tc>
      </w:tr>
      <w:tr w:rsidR="008E0CEA" w14:paraId="49F022C2" w14:textId="77777777" w:rsidTr="00BC2FEE">
        <w:tc>
          <w:tcPr>
            <w:tcW w:w="2500" w:type="pct"/>
            <w:shd w:val="clear" w:color="auto" w:fill="auto"/>
            <w:tcMar>
              <w:right w:w="0" w:type="dxa"/>
            </w:tcMar>
          </w:tcPr>
          <w:p w14:paraId="76387FB9" w14:textId="77777777" w:rsidR="008E0CEA" w:rsidRPr="00DF40F9" w:rsidRDefault="003A5A9E" w:rsidP="00BC2FEE">
            <w:pPr>
              <w:pStyle w:val="Brdtext"/>
            </w:pPr>
            <w:r w:rsidRPr="00DF40F9">
              <w:t>Handräckning i skatteärenden</w:t>
            </w:r>
          </w:p>
        </w:tc>
        <w:tc>
          <w:tcPr>
            <w:tcW w:w="2500" w:type="pct"/>
          </w:tcPr>
          <w:p w14:paraId="7088C4BB" w14:textId="77777777" w:rsidR="008E0CEA" w:rsidRPr="003D7914" w:rsidRDefault="003A5A9E" w:rsidP="00BC2FEE">
            <w:pPr>
              <w:pStyle w:val="Brdtext"/>
              <w:rPr>
                <w:lang w:val="de-DE"/>
              </w:rPr>
            </w:pPr>
            <w:r w:rsidRPr="003D7914">
              <w:rPr>
                <w:lang w:val="de-DE"/>
              </w:rPr>
              <w:t>Beistand in Steuersachen</w:t>
            </w:r>
          </w:p>
        </w:tc>
      </w:tr>
      <w:tr w:rsidR="008E0CEA" w14:paraId="6D6760E9" w14:textId="77777777" w:rsidTr="00BC2FEE">
        <w:tc>
          <w:tcPr>
            <w:tcW w:w="2500" w:type="pct"/>
            <w:shd w:val="clear" w:color="auto" w:fill="auto"/>
            <w:tcMar>
              <w:right w:w="0" w:type="dxa"/>
            </w:tcMar>
          </w:tcPr>
          <w:p w14:paraId="1C724AD0" w14:textId="77777777" w:rsidR="008E0CEA" w:rsidRPr="00DF40F9" w:rsidRDefault="00E570B0" w:rsidP="00BC2FEE">
            <w:pPr>
              <w:pStyle w:val="Brdtext"/>
            </w:pPr>
          </w:p>
        </w:tc>
        <w:tc>
          <w:tcPr>
            <w:tcW w:w="2500" w:type="pct"/>
          </w:tcPr>
          <w:p w14:paraId="67ACDB56" w14:textId="77777777" w:rsidR="008E0CEA" w:rsidRPr="003D7914" w:rsidRDefault="00E570B0" w:rsidP="00BC2FEE">
            <w:pPr>
              <w:pStyle w:val="Brdtext"/>
              <w:rPr>
                <w:lang w:val="de-DE"/>
              </w:rPr>
            </w:pPr>
          </w:p>
        </w:tc>
      </w:tr>
      <w:tr w:rsidR="008E0CEA" w14:paraId="72D03860" w14:textId="77777777" w:rsidTr="00BC2FEE">
        <w:tc>
          <w:tcPr>
            <w:tcW w:w="2500" w:type="pct"/>
            <w:shd w:val="clear" w:color="auto" w:fill="auto"/>
            <w:tcMar>
              <w:right w:w="0" w:type="dxa"/>
            </w:tcMar>
          </w:tcPr>
          <w:p w14:paraId="31FDAF59" w14:textId="77777777" w:rsidR="008E0CEA" w:rsidRPr="0040623E" w:rsidRDefault="003A5A9E" w:rsidP="00BC2FEE">
            <w:pPr>
              <w:pStyle w:val="Brdtext"/>
            </w:pPr>
            <w:r w:rsidRPr="0040623E">
              <w:t>Artikel 29</w:t>
            </w:r>
            <w:r w:rsidRPr="0040623E">
              <w:rPr>
                <w:rStyle w:val="Fotnotsreferens"/>
              </w:rPr>
              <w:footnoteReference w:id="23"/>
            </w:r>
          </w:p>
        </w:tc>
        <w:tc>
          <w:tcPr>
            <w:tcW w:w="2500" w:type="pct"/>
          </w:tcPr>
          <w:p w14:paraId="6C3CC7F7" w14:textId="77777777" w:rsidR="008E0CEA" w:rsidRPr="00DB0A1A" w:rsidRDefault="003A5A9E" w:rsidP="00BC2FEE">
            <w:pPr>
              <w:pStyle w:val="Brdtext"/>
              <w:rPr>
                <w:lang w:val="de-DE"/>
              </w:rPr>
            </w:pPr>
            <w:r w:rsidRPr="00DB0A1A">
              <w:rPr>
                <w:lang w:val="de-DE"/>
              </w:rPr>
              <w:t>Artikel 29</w:t>
            </w:r>
          </w:p>
        </w:tc>
      </w:tr>
      <w:tr w:rsidR="008E0CEA" w14:paraId="10BBE4E4" w14:textId="77777777" w:rsidTr="00BC2FEE">
        <w:tc>
          <w:tcPr>
            <w:tcW w:w="2500" w:type="pct"/>
            <w:shd w:val="clear" w:color="auto" w:fill="auto"/>
            <w:tcMar>
              <w:right w:w="0" w:type="dxa"/>
            </w:tcMar>
          </w:tcPr>
          <w:p w14:paraId="390FBF93" w14:textId="77777777" w:rsidR="008E0CEA" w:rsidRPr="0040623E" w:rsidRDefault="00E570B0" w:rsidP="00BC2FEE">
            <w:pPr>
              <w:pStyle w:val="Brdtext"/>
              <w:rPr>
                <w:i/>
              </w:rPr>
            </w:pPr>
          </w:p>
        </w:tc>
        <w:tc>
          <w:tcPr>
            <w:tcW w:w="2500" w:type="pct"/>
          </w:tcPr>
          <w:p w14:paraId="2C353841" w14:textId="77777777" w:rsidR="008E0CEA" w:rsidRPr="00DB0A1A" w:rsidRDefault="00E570B0" w:rsidP="00BC2FEE">
            <w:pPr>
              <w:pStyle w:val="Brdtext"/>
              <w:rPr>
                <w:i/>
                <w:lang w:val="de-DE"/>
              </w:rPr>
            </w:pPr>
          </w:p>
        </w:tc>
      </w:tr>
      <w:tr w:rsidR="008E0CEA" w14:paraId="787F5C46" w14:textId="77777777" w:rsidTr="00BC2FEE">
        <w:tc>
          <w:tcPr>
            <w:tcW w:w="2500" w:type="pct"/>
            <w:shd w:val="clear" w:color="auto" w:fill="auto"/>
            <w:tcMar>
              <w:right w:w="0" w:type="dxa"/>
            </w:tcMar>
          </w:tcPr>
          <w:p w14:paraId="1348B90D" w14:textId="77777777" w:rsidR="008E0CEA" w:rsidRPr="0040623E" w:rsidRDefault="003A5A9E" w:rsidP="00BC2FEE">
            <w:pPr>
              <w:pStyle w:val="Brdtext"/>
              <w:rPr>
                <w:i/>
              </w:rPr>
            </w:pPr>
            <w:r w:rsidRPr="0040623E">
              <w:rPr>
                <w:i/>
              </w:rPr>
              <w:t>Utbyte av upplysningar</w:t>
            </w:r>
          </w:p>
        </w:tc>
        <w:tc>
          <w:tcPr>
            <w:tcW w:w="2500" w:type="pct"/>
          </w:tcPr>
          <w:p w14:paraId="67EFE05E" w14:textId="77777777" w:rsidR="008E0CEA" w:rsidRPr="00DB0A1A" w:rsidRDefault="003A5A9E" w:rsidP="00BC2FEE">
            <w:pPr>
              <w:pStyle w:val="Brdtext"/>
              <w:rPr>
                <w:i/>
                <w:lang w:val="de-DE"/>
              </w:rPr>
            </w:pPr>
            <w:r w:rsidRPr="00DB0A1A">
              <w:rPr>
                <w:i/>
                <w:lang w:val="de-DE"/>
              </w:rPr>
              <w:t>Informationsaustausch</w:t>
            </w:r>
          </w:p>
        </w:tc>
      </w:tr>
      <w:tr w:rsidR="008E0CEA" w14:paraId="0D97948A" w14:textId="77777777" w:rsidTr="00BC2FEE">
        <w:tc>
          <w:tcPr>
            <w:tcW w:w="2500" w:type="pct"/>
            <w:shd w:val="clear" w:color="auto" w:fill="auto"/>
            <w:tcMar>
              <w:right w:w="0" w:type="dxa"/>
            </w:tcMar>
          </w:tcPr>
          <w:p w14:paraId="4903D95F" w14:textId="77777777" w:rsidR="008E0CEA" w:rsidRPr="0040623E" w:rsidRDefault="00E570B0" w:rsidP="00BC2FEE">
            <w:pPr>
              <w:pStyle w:val="Brdtextmedindrag"/>
            </w:pPr>
          </w:p>
        </w:tc>
        <w:tc>
          <w:tcPr>
            <w:tcW w:w="2500" w:type="pct"/>
          </w:tcPr>
          <w:p w14:paraId="33B6F9BD" w14:textId="77777777" w:rsidR="008E0CEA" w:rsidRPr="00DB0A1A" w:rsidRDefault="00E570B0" w:rsidP="00BC2FEE">
            <w:pPr>
              <w:pStyle w:val="Brdtextmedindrag"/>
              <w:rPr>
                <w:lang w:val="de-DE"/>
              </w:rPr>
            </w:pPr>
          </w:p>
        </w:tc>
      </w:tr>
      <w:tr w:rsidR="008E0CEA" w:rsidRPr="00AB6234" w14:paraId="723D3005" w14:textId="77777777" w:rsidTr="00BC2FEE">
        <w:tc>
          <w:tcPr>
            <w:tcW w:w="2500" w:type="pct"/>
            <w:shd w:val="clear" w:color="auto" w:fill="auto"/>
            <w:tcMar>
              <w:right w:w="0" w:type="dxa"/>
            </w:tcMar>
          </w:tcPr>
          <w:p w14:paraId="0B2A338C" w14:textId="466F9421" w:rsidR="008E0CEA" w:rsidRPr="0040623E" w:rsidRDefault="003A5A9E" w:rsidP="00BC2FEE">
            <w:pPr>
              <w:pStyle w:val="Brdtextmedindrag"/>
            </w:pPr>
            <w:r w:rsidRPr="0040623E">
              <w:t>1.</w:t>
            </w:r>
            <w:r w:rsidR="00AB6234">
              <w:t> </w:t>
            </w:r>
            <w:r w:rsidRPr="0040623E">
              <w:t>De behöriga myndigheterna i de avtalsslutande staterna ska ut</w:t>
            </w:r>
            <w:r w:rsidRPr="0040623E">
              <w:softHyphen/>
              <w:t>byta sådana upplysningar som kan antas vara relevanta vid tillämp</w:t>
            </w:r>
            <w:r w:rsidRPr="0040623E">
              <w:softHyphen/>
              <w:t>ningen av bestämmelserna i detta avtal eller för administration eller verkställighet av intern lagstiftning i fråga om skatter av varje slag och beskaffenhet som tas ut för de avtalsslutande staterna eller för deras politiska underavdelningar eller lokala myndigheter, om be</w:t>
            </w:r>
            <w:r w:rsidRPr="0040623E">
              <w:softHyphen/>
              <w:t>skattningen enligt denna lagstift</w:t>
            </w:r>
            <w:r w:rsidRPr="0040623E">
              <w:softHyphen/>
              <w:t>ning inte strider mot avtalet. Ut</w:t>
            </w:r>
            <w:r w:rsidRPr="0040623E">
              <w:softHyphen/>
              <w:t>bytet av upplysningar begränsas inte av artiklarna 1 och 2.</w:t>
            </w:r>
          </w:p>
        </w:tc>
        <w:tc>
          <w:tcPr>
            <w:tcW w:w="2500" w:type="pct"/>
          </w:tcPr>
          <w:p w14:paraId="6D084B49" w14:textId="72BB20F8" w:rsidR="008E0CEA" w:rsidRPr="00DB0A1A" w:rsidRDefault="003A5A9E" w:rsidP="00BC2FEE">
            <w:pPr>
              <w:pStyle w:val="Brdtextmedindrag"/>
              <w:rPr>
                <w:lang w:val="de-DE"/>
              </w:rPr>
            </w:pPr>
            <w:r w:rsidRPr="00DB0A1A">
              <w:rPr>
                <w:lang w:val="de-DE"/>
              </w:rPr>
              <w:t>(1)</w:t>
            </w:r>
            <w:r w:rsidR="00AB6234">
              <w:rPr>
                <w:lang w:val="de-DE"/>
              </w:rPr>
              <w:t> </w:t>
            </w:r>
            <w:r w:rsidRPr="00DB0A1A">
              <w:rPr>
                <w:lang w:val="de-DE"/>
              </w:rPr>
              <w:t>Die zuständigen Behörden der Vertragsstaaten tauschen die Informationen aus, die zur Durch</w:t>
            </w:r>
            <w:r w:rsidR="00F53B23">
              <w:rPr>
                <w:lang w:val="de-DE"/>
              </w:rPr>
              <w:softHyphen/>
            </w:r>
            <w:r w:rsidRPr="00DB0A1A">
              <w:rPr>
                <w:lang w:val="de-DE"/>
              </w:rPr>
              <w:t>führung dieses Abkommens oder zur Verwaltung oder Durchset</w:t>
            </w:r>
            <w:r w:rsidR="00F53B23">
              <w:rPr>
                <w:lang w:val="de-DE"/>
              </w:rPr>
              <w:softHyphen/>
            </w:r>
            <w:r w:rsidRPr="00DB0A1A">
              <w:rPr>
                <w:lang w:val="de-DE"/>
              </w:rPr>
              <w:t>zung des innerstaatlichen Rechts betreffend Steuern jeder Art und Bezeichnung, die für Rechnung der Vertragsstaaten oder ihrer Gebietskörperschaften erhoben werden, voraussichtlich erheblich sind, soweit die diesem Recht entsprechende Besteuerung nicht dem Abkommen widerspricht. Der Informationsaustausch ist durch die Artikel 1 und 2 nicht eingeschränkt.</w:t>
            </w:r>
          </w:p>
        </w:tc>
      </w:tr>
      <w:tr w:rsidR="008E0CEA" w:rsidRPr="0035629B" w14:paraId="5B9D3CC9" w14:textId="77777777" w:rsidTr="00BC2FEE">
        <w:tc>
          <w:tcPr>
            <w:tcW w:w="2500" w:type="pct"/>
            <w:shd w:val="clear" w:color="auto" w:fill="auto"/>
            <w:tcMar>
              <w:right w:w="0" w:type="dxa"/>
            </w:tcMar>
          </w:tcPr>
          <w:p w14:paraId="30681D70" w14:textId="3524DB7D" w:rsidR="008E0CEA" w:rsidRPr="0040623E" w:rsidRDefault="003A5A9E" w:rsidP="00BC2FEE">
            <w:pPr>
              <w:pStyle w:val="Brdtextmedindrag"/>
            </w:pPr>
            <w:r w:rsidRPr="0040623E">
              <w:t>2.</w:t>
            </w:r>
            <w:r w:rsidR="00AB6234">
              <w:t> </w:t>
            </w:r>
            <w:r w:rsidRPr="0040623E">
              <w:t>Upplysningar som en avtals</w:t>
            </w:r>
            <w:r w:rsidR="00011FE7">
              <w:softHyphen/>
            </w:r>
            <w:r w:rsidRPr="0040623E">
              <w:t>slutande stat tagit emot enligt punkt 1 ska behandlas som hemliga på samma sätt som upplysningar som erhållits enligt den interna lagstift</w:t>
            </w:r>
            <w:r w:rsidR="00011FE7">
              <w:softHyphen/>
            </w:r>
            <w:r w:rsidRPr="0040623E">
              <w:t>ningen i denna stat och får yppas endast för personer eller myndig</w:t>
            </w:r>
            <w:r w:rsidR="00011FE7">
              <w:softHyphen/>
            </w:r>
            <w:r w:rsidRPr="0040623E">
              <w:t>heter (däri inbegripet domstolar och förvaltningsorgan) som fast</w:t>
            </w:r>
            <w:r w:rsidR="00011FE7">
              <w:softHyphen/>
            </w:r>
            <w:r w:rsidRPr="0040623E">
              <w:t>ställer, uppbär eller driver in de skatter som åsyftas i punkt 1 eller handlägger åtal eller överklagande i fråga om dessa skatter eller som utövar tillsyn över nämnda verk</w:t>
            </w:r>
            <w:r w:rsidR="00011FE7">
              <w:softHyphen/>
            </w:r>
            <w:r w:rsidRPr="0040623E">
              <w:t>samheter. Dessa personer eller myndigheter får använda upplys</w:t>
            </w:r>
            <w:r w:rsidR="00011FE7">
              <w:softHyphen/>
            </w:r>
            <w:r w:rsidRPr="0040623E">
              <w:t>ningarna endast för sådana ända</w:t>
            </w:r>
            <w:r w:rsidR="00011FE7">
              <w:softHyphen/>
            </w:r>
            <w:r w:rsidRPr="0040623E">
              <w:lastRenderedPageBreak/>
              <w:t>mål. De får yppa upplysningarna vid offentlig rättegång eller i dom</w:t>
            </w:r>
            <w:r w:rsidR="00011FE7">
              <w:softHyphen/>
            </w:r>
            <w:r w:rsidRPr="0040623E">
              <w:t>stolsavgöranden. Utan hinder av detta får upplysningar som en avtalsslutande stat mottagit använ</w:t>
            </w:r>
            <w:r w:rsidR="00011FE7">
              <w:softHyphen/>
            </w:r>
            <w:r w:rsidRPr="0040623E">
              <w:t>das för andra ändamål när sådana upplysningar får användas för sådana andra ändamål enligt lag</w:t>
            </w:r>
            <w:r w:rsidR="00011FE7">
              <w:softHyphen/>
            </w:r>
            <w:r w:rsidRPr="0040623E">
              <w:t>stiftningen i båda staterna och den behöriga myndigheten i den stat som lämnar upplysningarna ger tillstånd för sådan användning.</w:t>
            </w:r>
          </w:p>
        </w:tc>
        <w:tc>
          <w:tcPr>
            <w:tcW w:w="2500" w:type="pct"/>
          </w:tcPr>
          <w:p w14:paraId="253E21A3" w14:textId="5B01A987" w:rsidR="008E0CEA" w:rsidRPr="00DB0A1A" w:rsidRDefault="003A5A9E" w:rsidP="00BC2FEE">
            <w:pPr>
              <w:pStyle w:val="Brdtextmedindrag"/>
              <w:rPr>
                <w:lang w:val="de-DE"/>
              </w:rPr>
            </w:pPr>
            <w:r w:rsidRPr="00DB0A1A">
              <w:rPr>
                <w:lang w:val="de-DE"/>
              </w:rPr>
              <w:lastRenderedPageBreak/>
              <w:t>(2)</w:t>
            </w:r>
            <w:r w:rsidR="00AB6234">
              <w:rPr>
                <w:lang w:val="de-DE"/>
              </w:rPr>
              <w:t> </w:t>
            </w:r>
            <w:r w:rsidRPr="00DB0A1A">
              <w:rPr>
                <w:lang w:val="de-DE"/>
              </w:rPr>
              <w:t>Alle Informationen, die ein Vertragsstaat nach Absatz 1 erhalten hat, sind ebenso geheim zu halten wie die aufgrund des innerstaatlichen Rechts dieses Staates beschafften Information</w:t>
            </w:r>
            <w:r w:rsidRPr="00DB0A1A">
              <w:rPr>
                <w:lang w:val="de-DE"/>
              </w:rPr>
              <w:softHyphen/>
              <w:t>en und dürfen nur den Personen oder Behörden (einschließlich der Gerichte und Verwaltungsbehör</w:t>
            </w:r>
            <w:r w:rsidRPr="00DB0A1A">
              <w:rPr>
                <w:lang w:val="de-DE"/>
              </w:rPr>
              <w:softHyphen/>
              <w:t>den) zugänglich gemacht werden, die mit der Festsetzung oder Erhebung, der Vollstreckung oder Strafverfolgung, der Entschei</w:t>
            </w:r>
            <w:r w:rsidRPr="00DB0A1A">
              <w:rPr>
                <w:lang w:val="de-DE"/>
              </w:rPr>
              <w:softHyphen/>
              <w:t>dung über Rechtsbehelfe hin</w:t>
            </w:r>
            <w:r w:rsidRPr="00DB0A1A">
              <w:rPr>
                <w:lang w:val="de-DE"/>
              </w:rPr>
              <w:softHyphen/>
              <w:t>sichtlich der in Absatz 1 genann</w:t>
            </w:r>
            <w:r>
              <w:rPr>
                <w:lang w:val="de-DE"/>
              </w:rPr>
              <w:softHyphen/>
            </w:r>
            <w:r w:rsidRPr="00DB0A1A">
              <w:rPr>
                <w:lang w:val="de-DE"/>
              </w:rPr>
              <w:t>ten Steuern oder mit der Aufsicht darüber befasst sind. Diese Per</w:t>
            </w:r>
            <w:r w:rsidR="002E30E2">
              <w:rPr>
                <w:lang w:val="de-DE"/>
              </w:rPr>
              <w:softHyphen/>
            </w:r>
            <w:r w:rsidRPr="00DB0A1A">
              <w:rPr>
                <w:lang w:val="de-DE"/>
              </w:rPr>
              <w:lastRenderedPageBreak/>
              <w:t>sonen oder Behörden dürfen die Informationen nur für diese Zwecke verwenden. Sie dürfen die Informationen in einem öffentlichen Gerichtsverfahren oder in einer Gerichtsentschei</w:t>
            </w:r>
            <w:r w:rsidRPr="00DB0A1A">
              <w:rPr>
                <w:lang w:val="de-DE"/>
              </w:rPr>
              <w:softHyphen/>
              <w:t>dung offenlegen. Ungeachtet der Sätze 1 bis 3 können Information</w:t>
            </w:r>
            <w:r w:rsidRPr="00DB0A1A">
              <w:rPr>
                <w:lang w:val="de-DE"/>
              </w:rPr>
              <w:softHyphen/>
              <w:t xml:space="preserve">en, die ein Vertragsstaat erhalten hat, für andere Zwecke verwendet werden, wenn sie nach dem Recht beider Staaten für diese anderen Zwecke </w:t>
            </w:r>
            <w:proofErr w:type="gramStart"/>
            <w:r w:rsidRPr="00DB0A1A">
              <w:rPr>
                <w:lang w:val="de-DE"/>
              </w:rPr>
              <w:t>verwendet</w:t>
            </w:r>
            <w:proofErr w:type="gramEnd"/>
            <w:r w:rsidRPr="00DB0A1A">
              <w:rPr>
                <w:lang w:val="de-DE"/>
              </w:rPr>
              <w:t xml:space="preserve"> werden kön</w:t>
            </w:r>
            <w:r w:rsidRPr="00DB0A1A">
              <w:rPr>
                <w:lang w:val="de-DE"/>
              </w:rPr>
              <w:softHyphen/>
              <w:t>nen und die zuständige Behörde des übermittelnden Staates dieser Verwendung zugestimmt hat.</w:t>
            </w:r>
          </w:p>
        </w:tc>
      </w:tr>
      <w:tr w:rsidR="008E0CEA" w:rsidRPr="0035629B" w14:paraId="7D0A1C34" w14:textId="77777777" w:rsidTr="00BC2FEE">
        <w:tc>
          <w:tcPr>
            <w:tcW w:w="2500" w:type="pct"/>
            <w:shd w:val="clear" w:color="auto" w:fill="auto"/>
            <w:tcMar>
              <w:right w:w="0" w:type="dxa"/>
            </w:tcMar>
          </w:tcPr>
          <w:p w14:paraId="3A31CB4E" w14:textId="0318A0CE" w:rsidR="008E0CEA" w:rsidRPr="0040623E" w:rsidRDefault="003A5A9E" w:rsidP="00BC2FEE">
            <w:pPr>
              <w:pStyle w:val="Brdtextmedindrag"/>
            </w:pPr>
            <w:r w:rsidRPr="0040623E">
              <w:lastRenderedPageBreak/>
              <w:t>3.</w:t>
            </w:r>
            <w:r w:rsidR="00AB6234">
              <w:t> </w:t>
            </w:r>
            <w:r w:rsidRPr="0040623E">
              <w:t>Bestämmelserna i punkterna 1 och 2 medför inte skyldighet för en avtalsslutande stat att:</w:t>
            </w:r>
          </w:p>
        </w:tc>
        <w:tc>
          <w:tcPr>
            <w:tcW w:w="2500" w:type="pct"/>
          </w:tcPr>
          <w:p w14:paraId="23513279" w14:textId="0251EE71" w:rsidR="008E0CEA" w:rsidRPr="00DB0A1A" w:rsidRDefault="003A5A9E" w:rsidP="00BC2FEE">
            <w:pPr>
              <w:pStyle w:val="Brdtextmedindrag"/>
              <w:rPr>
                <w:lang w:val="de-DE"/>
              </w:rPr>
            </w:pPr>
            <w:r w:rsidRPr="00DB0A1A">
              <w:rPr>
                <w:lang w:val="de-DE"/>
              </w:rPr>
              <w:t>(3)</w:t>
            </w:r>
            <w:r w:rsidR="00AB6234">
              <w:rPr>
                <w:lang w:val="de-DE"/>
              </w:rPr>
              <w:t> </w:t>
            </w:r>
            <w:r w:rsidRPr="00DB0A1A">
              <w:rPr>
                <w:lang w:val="de-DE"/>
              </w:rPr>
              <w:t>Die Absätze 1 und 2 sind nicht so auszulegen, als verpflich</w:t>
            </w:r>
            <w:r w:rsidRPr="00DB0A1A">
              <w:rPr>
                <w:lang w:val="de-DE"/>
              </w:rPr>
              <w:softHyphen/>
              <w:t>teten sie einen Vertragsstaat,</w:t>
            </w:r>
          </w:p>
        </w:tc>
      </w:tr>
      <w:tr w:rsidR="008E0CEA" w:rsidRPr="0035629B" w14:paraId="45E8FE5F" w14:textId="77777777" w:rsidTr="00BC2FEE">
        <w:tc>
          <w:tcPr>
            <w:tcW w:w="2500" w:type="pct"/>
            <w:shd w:val="clear" w:color="auto" w:fill="auto"/>
            <w:tcMar>
              <w:right w:w="0" w:type="dxa"/>
            </w:tcMar>
          </w:tcPr>
          <w:p w14:paraId="07E8E557" w14:textId="18D02DD7" w:rsidR="008E0CEA" w:rsidRPr="0040623E" w:rsidRDefault="003A5A9E" w:rsidP="00BC2FEE">
            <w:pPr>
              <w:pStyle w:val="Brdtextmedindrag"/>
            </w:pPr>
            <w:r w:rsidRPr="0040623E">
              <w:t>a)</w:t>
            </w:r>
            <w:r w:rsidR="00AB6234">
              <w:t> </w:t>
            </w:r>
            <w:r w:rsidRPr="0040623E">
              <w:t>vidta förvaltningsåtgärder som avviker från lagstiftning och admi</w:t>
            </w:r>
            <w:r w:rsidRPr="0040623E">
              <w:softHyphen/>
              <w:t>nistrativ praxis i denna avtalsslut</w:t>
            </w:r>
            <w:r w:rsidR="002E30E2">
              <w:softHyphen/>
            </w:r>
            <w:r w:rsidRPr="0040623E">
              <w:t>ande stat eller i den andra avtals</w:t>
            </w:r>
            <w:r w:rsidR="002E30E2">
              <w:softHyphen/>
            </w:r>
            <w:r w:rsidRPr="0040623E">
              <w:t>slutande staten,</w:t>
            </w:r>
          </w:p>
        </w:tc>
        <w:tc>
          <w:tcPr>
            <w:tcW w:w="2500" w:type="pct"/>
          </w:tcPr>
          <w:p w14:paraId="0CB2E432" w14:textId="524B52DC" w:rsidR="008E0CEA" w:rsidRPr="00DB0A1A" w:rsidRDefault="003A5A9E" w:rsidP="00BC2FEE">
            <w:pPr>
              <w:pStyle w:val="Brdtextmedindrag"/>
              <w:rPr>
                <w:lang w:val="de-DE"/>
              </w:rPr>
            </w:pPr>
            <w:r w:rsidRPr="00DB0A1A">
              <w:rPr>
                <w:lang w:val="de-DE"/>
              </w:rPr>
              <w:t>a)</w:t>
            </w:r>
            <w:r w:rsidR="00AB6234">
              <w:rPr>
                <w:lang w:val="de-DE"/>
              </w:rPr>
              <w:t> </w:t>
            </w:r>
            <w:r w:rsidRPr="00DB0A1A">
              <w:rPr>
                <w:lang w:val="de-DE"/>
              </w:rPr>
              <w:t>Verwaltungsmaßnahmen durchzuführen, die von den Ge</w:t>
            </w:r>
            <w:r w:rsidRPr="00DB0A1A">
              <w:rPr>
                <w:lang w:val="de-DE"/>
              </w:rPr>
              <w:softHyphen/>
              <w:t>setzen und der Verwaltungspraxis dieses oder des anderen Vertrags</w:t>
            </w:r>
            <w:r w:rsidRPr="00DB0A1A">
              <w:rPr>
                <w:lang w:val="de-DE"/>
              </w:rPr>
              <w:softHyphen/>
              <w:t>staats abweichen;</w:t>
            </w:r>
          </w:p>
        </w:tc>
      </w:tr>
      <w:tr w:rsidR="008E0CEA" w:rsidRPr="0035629B" w14:paraId="56641422" w14:textId="77777777" w:rsidTr="00BC2FEE">
        <w:tc>
          <w:tcPr>
            <w:tcW w:w="2500" w:type="pct"/>
            <w:shd w:val="clear" w:color="auto" w:fill="auto"/>
            <w:tcMar>
              <w:right w:w="0" w:type="dxa"/>
            </w:tcMar>
          </w:tcPr>
          <w:p w14:paraId="167362CC" w14:textId="46AC7EAC" w:rsidR="008E0CEA" w:rsidRPr="0040623E" w:rsidRDefault="003A5A9E" w:rsidP="00BC2FEE">
            <w:pPr>
              <w:pStyle w:val="Brdtextmedindrag"/>
            </w:pPr>
            <w:r w:rsidRPr="0040623E">
              <w:t>b)</w:t>
            </w:r>
            <w:r w:rsidR="00AB6234">
              <w:t> </w:t>
            </w:r>
            <w:r w:rsidRPr="0040623E">
              <w:t>lämna upplysningar som inte är tillgängliga enligt lagstiftning eller sedvanlig administrativ praxis i denna avtalsslutande stat eller i den andra avtalsslutande staten,</w:t>
            </w:r>
          </w:p>
        </w:tc>
        <w:tc>
          <w:tcPr>
            <w:tcW w:w="2500" w:type="pct"/>
          </w:tcPr>
          <w:p w14:paraId="63A1EF3E" w14:textId="5B328487" w:rsidR="008E0CEA" w:rsidRPr="00DB0A1A" w:rsidRDefault="003A5A9E" w:rsidP="00BC2FEE">
            <w:pPr>
              <w:pStyle w:val="Brdtextmedindrag"/>
              <w:rPr>
                <w:lang w:val="de-DE"/>
              </w:rPr>
            </w:pPr>
            <w:r w:rsidRPr="00DB0A1A">
              <w:rPr>
                <w:lang w:val="de-DE"/>
              </w:rPr>
              <w:t>b)</w:t>
            </w:r>
            <w:r w:rsidR="00AB6234">
              <w:rPr>
                <w:lang w:val="de-DE"/>
              </w:rPr>
              <w:t> </w:t>
            </w:r>
            <w:r w:rsidRPr="00DB0A1A">
              <w:rPr>
                <w:lang w:val="de-DE"/>
              </w:rPr>
              <w:t>Informationen zu erteilen, die nach den Gesetzen oder im üblichen Verwaltungsverfahren dieses oder des anderen Vertrags</w:t>
            </w:r>
            <w:r w:rsidRPr="00DB0A1A">
              <w:rPr>
                <w:lang w:val="de-DE"/>
              </w:rPr>
              <w:softHyphen/>
              <w:t>staats nicht beschafft werden kön</w:t>
            </w:r>
            <w:r w:rsidRPr="00DB0A1A">
              <w:rPr>
                <w:lang w:val="de-DE"/>
              </w:rPr>
              <w:softHyphen/>
              <w:t>nen;</w:t>
            </w:r>
          </w:p>
        </w:tc>
      </w:tr>
      <w:tr w:rsidR="008E0CEA" w:rsidRPr="0035629B" w14:paraId="4F810647" w14:textId="77777777" w:rsidTr="00BC2FEE">
        <w:tc>
          <w:tcPr>
            <w:tcW w:w="2500" w:type="pct"/>
            <w:shd w:val="clear" w:color="auto" w:fill="auto"/>
            <w:tcMar>
              <w:right w:w="0" w:type="dxa"/>
            </w:tcMar>
          </w:tcPr>
          <w:p w14:paraId="58654ACB" w14:textId="3C60E3C2" w:rsidR="008E0CEA" w:rsidRPr="0040623E" w:rsidRDefault="003A5A9E" w:rsidP="00BC2FEE">
            <w:pPr>
              <w:pStyle w:val="Brdtextmedindrag"/>
            </w:pPr>
            <w:r w:rsidRPr="0040623E">
              <w:t>c)</w:t>
            </w:r>
            <w:r w:rsidR="00AB6234">
              <w:t> </w:t>
            </w:r>
            <w:r w:rsidRPr="0040623E">
              <w:t>lämna upplysningar som skulle röja affärshemlighet, industri-, handels- eller yrkes</w:t>
            </w:r>
            <w:r w:rsidR="00C52E84">
              <w:softHyphen/>
            </w:r>
            <w:r w:rsidRPr="0040623E">
              <w:t>hemlighet eller i näringsverksam</w:t>
            </w:r>
            <w:r w:rsidR="00C52E84">
              <w:softHyphen/>
            </w:r>
            <w:r w:rsidRPr="0040623E">
              <w:t>het nyttjat förfaringssätt eller upplysningar, vilkas överlämnande skulle strida mot allmänna hänsyn (</w:t>
            </w:r>
            <w:proofErr w:type="spellStart"/>
            <w:r w:rsidRPr="0040623E">
              <w:rPr>
                <w:i/>
                <w:iCs/>
              </w:rPr>
              <w:t>ordre</w:t>
            </w:r>
            <w:proofErr w:type="spellEnd"/>
            <w:r w:rsidRPr="0040623E">
              <w:rPr>
                <w:i/>
                <w:iCs/>
              </w:rPr>
              <w:t xml:space="preserve"> public</w:t>
            </w:r>
            <w:r w:rsidRPr="0040623E">
              <w:t>).</w:t>
            </w:r>
          </w:p>
        </w:tc>
        <w:tc>
          <w:tcPr>
            <w:tcW w:w="2500" w:type="pct"/>
          </w:tcPr>
          <w:p w14:paraId="40F343E9" w14:textId="44FF1EF2" w:rsidR="008E0CEA" w:rsidRPr="00DB0A1A" w:rsidRDefault="003A5A9E" w:rsidP="00BC2FEE">
            <w:pPr>
              <w:pStyle w:val="Brdtextmedindrag"/>
              <w:rPr>
                <w:lang w:val="de-DE"/>
              </w:rPr>
            </w:pPr>
            <w:r w:rsidRPr="00DB0A1A">
              <w:rPr>
                <w:lang w:val="de-DE"/>
              </w:rPr>
              <w:t>c)</w:t>
            </w:r>
            <w:r w:rsidR="00AB6234">
              <w:rPr>
                <w:lang w:val="de-DE"/>
              </w:rPr>
              <w:t> </w:t>
            </w:r>
            <w:r w:rsidRPr="00DB0A1A">
              <w:rPr>
                <w:lang w:val="de-DE"/>
              </w:rPr>
              <w:t>Informationen zu erteilen, die ein Betriebs-, Geschäfts-, Gewerbe-, Handels- oder Berufs</w:t>
            </w:r>
            <w:r w:rsidRPr="00DB0A1A">
              <w:rPr>
                <w:lang w:val="de-DE"/>
              </w:rPr>
              <w:softHyphen/>
              <w:t>geheimnis oder ein Geschäftsver</w:t>
            </w:r>
            <w:r w:rsidRPr="00DB0A1A">
              <w:rPr>
                <w:lang w:val="de-DE"/>
              </w:rPr>
              <w:softHyphen/>
              <w:t>fahren preisgeben würden oder deren Erteilung der öffentlichen Ordnung (</w:t>
            </w:r>
            <w:r w:rsidRPr="00DB0A1A">
              <w:rPr>
                <w:i/>
                <w:iCs/>
                <w:lang w:val="de-DE"/>
              </w:rPr>
              <w:t xml:space="preserve">ordre </w:t>
            </w:r>
            <w:proofErr w:type="spellStart"/>
            <w:r w:rsidRPr="00DB0A1A">
              <w:rPr>
                <w:i/>
                <w:iCs/>
                <w:lang w:val="de-DE"/>
              </w:rPr>
              <w:t>public</w:t>
            </w:r>
            <w:proofErr w:type="spellEnd"/>
            <w:r w:rsidRPr="00DB0A1A">
              <w:rPr>
                <w:lang w:val="de-DE"/>
              </w:rPr>
              <w:t>) wider</w:t>
            </w:r>
            <w:r>
              <w:rPr>
                <w:lang w:val="de-DE"/>
              </w:rPr>
              <w:softHyphen/>
            </w:r>
            <w:r w:rsidRPr="00DB0A1A">
              <w:rPr>
                <w:lang w:val="de-DE"/>
              </w:rPr>
              <w:t>spräche.</w:t>
            </w:r>
          </w:p>
        </w:tc>
      </w:tr>
      <w:tr w:rsidR="008E0CEA" w:rsidRPr="0035629B" w14:paraId="1302FBA4" w14:textId="77777777" w:rsidTr="00BC2FEE">
        <w:tc>
          <w:tcPr>
            <w:tcW w:w="2500" w:type="pct"/>
            <w:shd w:val="clear" w:color="auto" w:fill="auto"/>
            <w:tcMar>
              <w:right w:w="0" w:type="dxa"/>
            </w:tcMar>
          </w:tcPr>
          <w:p w14:paraId="23DABA52" w14:textId="7CFA6C53" w:rsidR="008E0CEA" w:rsidRPr="0040623E" w:rsidRDefault="003A5A9E" w:rsidP="00BC2FEE">
            <w:pPr>
              <w:pStyle w:val="Brdtextmedindrag"/>
            </w:pPr>
            <w:r w:rsidRPr="0040623E">
              <w:t>4.</w:t>
            </w:r>
            <w:r w:rsidR="00AB6234">
              <w:t> </w:t>
            </w:r>
            <w:r w:rsidRPr="0040623E">
              <w:t>Då en avtalsslutande stat begär upplysningar enligt denna artikel ska den andra avtalsslutande staten använda de medel som denna stat förfogar över för att inhämta de begärda upplysningarna, även om denna andra stat inte har behov av upplysningarna för sina egna be</w:t>
            </w:r>
            <w:r w:rsidR="002E30E2">
              <w:softHyphen/>
            </w:r>
            <w:r w:rsidRPr="0040623E">
              <w:t xml:space="preserve">skattningsändamål. Förpliktelsen i föregående mening begränsas av bestämmelserna i punkt 3, men detta medför inte en rätt för en avtalsslutande stat att vägra lämna </w:t>
            </w:r>
            <w:r w:rsidRPr="0040623E">
              <w:lastRenderedPageBreak/>
              <w:t>upplysningar uteslutande därför att denna stat inte har något eget intresse av sådana upplysningar.</w:t>
            </w:r>
          </w:p>
        </w:tc>
        <w:tc>
          <w:tcPr>
            <w:tcW w:w="2500" w:type="pct"/>
          </w:tcPr>
          <w:p w14:paraId="192A9E2E" w14:textId="3511A1B8" w:rsidR="008E0CEA" w:rsidRPr="00DB0A1A" w:rsidRDefault="003A5A9E" w:rsidP="00BC2FEE">
            <w:pPr>
              <w:pStyle w:val="Brdtextmedindrag"/>
              <w:rPr>
                <w:lang w:val="de-DE"/>
              </w:rPr>
            </w:pPr>
            <w:r w:rsidRPr="00DB0A1A">
              <w:rPr>
                <w:lang w:val="de-DE"/>
              </w:rPr>
              <w:lastRenderedPageBreak/>
              <w:t>(4)</w:t>
            </w:r>
            <w:r w:rsidR="00AB6234">
              <w:rPr>
                <w:lang w:val="de-DE"/>
              </w:rPr>
              <w:t> </w:t>
            </w:r>
            <w:r w:rsidRPr="00DB0A1A">
              <w:rPr>
                <w:lang w:val="de-DE"/>
              </w:rPr>
              <w:t>Ersucht ein Vertragsstaat gemäß diesem Artikel um Infor</w:t>
            </w:r>
            <w:r w:rsidRPr="00DB0A1A">
              <w:rPr>
                <w:lang w:val="de-DE"/>
              </w:rPr>
              <w:softHyphen/>
              <w:t>mationen, so nutzt der andere Vertragsstaat die ihm zur Verfü</w:t>
            </w:r>
            <w:r w:rsidRPr="00DB0A1A">
              <w:rPr>
                <w:lang w:val="de-DE"/>
              </w:rPr>
              <w:softHyphen/>
              <w:t>gung stehenden Möglichkeiten zur Beschaffung der erbetenen Informationen, selbst wenn er diese Informationen für seine eigenen steuerlichen Zwecke nicht benötigt. Die in Satz 1 enthaltene Verpflichtung unter</w:t>
            </w:r>
            <w:r w:rsidRPr="00DB0A1A">
              <w:rPr>
                <w:lang w:val="de-DE"/>
              </w:rPr>
              <w:softHyphen/>
              <w:t>liegt den Beschränkungen nach Absatz 3, aber diese Beschrän</w:t>
            </w:r>
            <w:r w:rsidRPr="00DB0A1A">
              <w:rPr>
                <w:lang w:val="de-DE"/>
              </w:rPr>
              <w:softHyphen/>
            </w:r>
            <w:r w:rsidRPr="00DB0A1A">
              <w:rPr>
                <w:lang w:val="de-DE"/>
              </w:rPr>
              <w:lastRenderedPageBreak/>
              <w:t>kungen sind nicht so auszulegen, als könnte ein Vertragsstaat die Erteilung von Informationen nur deshalb ablehnen, weil er kein innerstaatliches Interesse an die</w:t>
            </w:r>
            <w:r w:rsidRPr="00DB0A1A">
              <w:rPr>
                <w:lang w:val="de-DE"/>
              </w:rPr>
              <w:softHyphen/>
              <w:t>sen Informationen hat.</w:t>
            </w:r>
          </w:p>
        </w:tc>
      </w:tr>
      <w:tr w:rsidR="008E0CEA" w:rsidRPr="0035629B" w14:paraId="5D3F0BB8" w14:textId="77777777" w:rsidTr="00BC2FEE">
        <w:tc>
          <w:tcPr>
            <w:tcW w:w="2500" w:type="pct"/>
            <w:shd w:val="clear" w:color="auto" w:fill="auto"/>
            <w:tcMar>
              <w:right w:w="0" w:type="dxa"/>
            </w:tcMar>
          </w:tcPr>
          <w:p w14:paraId="747C8D81" w14:textId="7AE757FD" w:rsidR="008E0CEA" w:rsidRPr="0040623E" w:rsidRDefault="003A5A9E" w:rsidP="00BC2FEE">
            <w:pPr>
              <w:pStyle w:val="Brdtextmedindrag"/>
            </w:pPr>
            <w:r w:rsidRPr="0040623E">
              <w:lastRenderedPageBreak/>
              <w:t>5.</w:t>
            </w:r>
            <w:r w:rsidR="00AB6234">
              <w:t> </w:t>
            </w:r>
            <w:r w:rsidRPr="0040623E">
              <w:t>Bestämmelserna i punkt 3 medför inte rätt för en avtals</w:t>
            </w:r>
            <w:r w:rsidRPr="0040623E">
              <w:softHyphen/>
              <w:t>slutande stat att vägra att lämna upplysningar uteslutande därför att upplysningarna innehas av en bank, annan finansiell institution, ombud, representant eller förvaltare eller därför att upplysningarna gäller äganderätt i en person.</w:t>
            </w:r>
          </w:p>
        </w:tc>
        <w:tc>
          <w:tcPr>
            <w:tcW w:w="2500" w:type="pct"/>
          </w:tcPr>
          <w:p w14:paraId="694D8047" w14:textId="272E152E" w:rsidR="008E0CEA" w:rsidRPr="00DB0A1A" w:rsidRDefault="003A5A9E" w:rsidP="00BC2FEE">
            <w:pPr>
              <w:pStyle w:val="Brdtextmedindrag"/>
              <w:rPr>
                <w:lang w:val="de-DE"/>
              </w:rPr>
            </w:pPr>
            <w:r w:rsidRPr="00DB0A1A">
              <w:rPr>
                <w:lang w:val="de-DE"/>
              </w:rPr>
              <w:t>(5)</w:t>
            </w:r>
            <w:r w:rsidR="00AB6234">
              <w:rPr>
                <w:lang w:val="de-DE"/>
              </w:rPr>
              <w:t> </w:t>
            </w:r>
            <w:r w:rsidRPr="00DB0A1A">
              <w:rPr>
                <w:lang w:val="de-DE"/>
              </w:rPr>
              <w:t>Absatz 3 ist nicht so auszu</w:t>
            </w:r>
            <w:r w:rsidRPr="00DB0A1A">
              <w:rPr>
                <w:lang w:val="de-DE"/>
              </w:rPr>
              <w:softHyphen/>
              <w:t>legen, als könnte ein Vertrags</w:t>
            </w:r>
            <w:r w:rsidRPr="00DB0A1A">
              <w:rPr>
                <w:lang w:val="de-DE"/>
              </w:rPr>
              <w:softHyphen/>
              <w:t>staat die Erteilung von Informa</w:t>
            </w:r>
            <w:r w:rsidRPr="00DB0A1A">
              <w:rPr>
                <w:lang w:val="de-DE"/>
              </w:rPr>
              <w:softHyphen/>
              <w:t>tionen nur deshalb ablehnen, weil sich die Informationen bei einer Bank, einem sonstigen Finanz</w:t>
            </w:r>
            <w:r w:rsidRPr="00DB0A1A">
              <w:rPr>
                <w:lang w:val="de-DE"/>
              </w:rPr>
              <w:softHyphen/>
              <w:t>institut, einem Bevollmächtigen, Vertreter oder Treuhänder befin</w:t>
            </w:r>
            <w:r w:rsidRPr="00DB0A1A">
              <w:rPr>
                <w:lang w:val="de-DE"/>
              </w:rPr>
              <w:softHyphen/>
              <w:t>den oder weil sie sich auf Eigen</w:t>
            </w:r>
            <w:r w:rsidRPr="00DB0A1A">
              <w:rPr>
                <w:lang w:val="de-DE"/>
              </w:rPr>
              <w:softHyphen/>
              <w:t>tumsanteile an einer Person be</w:t>
            </w:r>
            <w:r w:rsidRPr="00DB0A1A">
              <w:rPr>
                <w:lang w:val="de-DE"/>
              </w:rPr>
              <w:softHyphen/>
              <w:t>ziehen.</w:t>
            </w:r>
          </w:p>
        </w:tc>
      </w:tr>
      <w:tr w:rsidR="008E0CEA" w:rsidRPr="0035629B" w14:paraId="6F1FA5E2" w14:textId="77777777" w:rsidTr="00BC2FEE">
        <w:tc>
          <w:tcPr>
            <w:tcW w:w="2500" w:type="pct"/>
            <w:shd w:val="clear" w:color="auto" w:fill="auto"/>
            <w:tcMar>
              <w:right w:w="0" w:type="dxa"/>
            </w:tcMar>
          </w:tcPr>
          <w:p w14:paraId="56B16936" w14:textId="77777777" w:rsidR="008E0CEA" w:rsidRPr="002D30E8" w:rsidRDefault="00E570B0" w:rsidP="00BC2FEE">
            <w:pPr>
              <w:pStyle w:val="Brdtextmedindrag"/>
              <w:rPr>
                <w:u w:val="single"/>
                <w:lang w:val="de-DE"/>
              </w:rPr>
            </w:pPr>
          </w:p>
        </w:tc>
        <w:tc>
          <w:tcPr>
            <w:tcW w:w="2500" w:type="pct"/>
          </w:tcPr>
          <w:p w14:paraId="6F1E0E83" w14:textId="77777777" w:rsidR="008E0CEA" w:rsidRPr="003D7914" w:rsidRDefault="00E570B0" w:rsidP="00BC2FEE">
            <w:pPr>
              <w:pStyle w:val="Brdtextmedindrag"/>
              <w:rPr>
                <w:u w:val="single"/>
                <w:lang w:val="de-DE"/>
              </w:rPr>
            </w:pPr>
          </w:p>
        </w:tc>
      </w:tr>
      <w:tr w:rsidR="008E0CEA" w14:paraId="357769FA" w14:textId="77777777" w:rsidTr="00BC2FEE">
        <w:tc>
          <w:tcPr>
            <w:tcW w:w="2500" w:type="pct"/>
            <w:shd w:val="clear" w:color="auto" w:fill="auto"/>
            <w:tcMar>
              <w:right w:w="0" w:type="dxa"/>
            </w:tcMar>
          </w:tcPr>
          <w:p w14:paraId="2C2BB754" w14:textId="77777777" w:rsidR="008E0CEA" w:rsidRPr="00271601" w:rsidRDefault="003A5A9E" w:rsidP="00BC2FEE">
            <w:pPr>
              <w:pStyle w:val="Brdtext"/>
            </w:pPr>
            <w:r w:rsidRPr="00271601">
              <w:t>Artikel 30</w:t>
            </w:r>
            <w:r w:rsidRPr="00271601">
              <w:rPr>
                <w:rStyle w:val="Fotnotsreferens"/>
              </w:rPr>
              <w:footnoteReference w:id="24"/>
            </w:r>
          </w:p>
        </w:tc>
        <w:tc>
          <w:tcPr>
            <w:tcW w:w="2500" w:type="pct"/>
          </w:tcPr>
          <w:p w14:paraId="2424DE78" w14:textId="77777777" w:rsidR="008E0CEA" w:rsidRPr="00DB0A1A" w:rsidRDefault="003A5A9E" w:rsidP="00BC2FEE">
            <w:pPr>
              <w:pStyle w:val="Brdtext"/>
              <w:rPr>
                <w:lang w:val="de-DE"/>
              </w:rPr>
            </w:pPr>
            <w:r w:rsidRPr="00DB0A1A">
              <w:rPr>
                <w:lang w:val="de-DE"/>
              </w:rPr>
              <w:t>Artikel 30</w:t>
            </w:r>
          </w:p>
        </w:tc>
      </w:tr>
      <w:tr w:rsidR="008E0CEA" w14:paraId="29F95D86" w14:textId="77777777" w:rsidTr="00BC2FEE">
        <w:tc>
          <w:tcPr>
            <w:tcW w:w="2500" w:type="pct"/>
            <w:shd w:val="clear" w:color="auto" w:fill="auto"/>
            <w:tcMar>
              <w:right w:w="0" w:type="dxa"/>
            </w:tcMar>
          </w:tcPr>
          <w:p w14:paraId="41296121" w14:textId="77777777" w:rsidR="008E0CEA" w:rsidRPr="00271601" w:rsidRDefault="00E570B0" w:rsidP="00BC2FEE">
            <w:pPr>
              <w:pStyle w:val="Brdtext"/>
              <w:rPr>
                <w:i/>
              </w:rPr>
            </w:pPr>
          </w:p>
        </w:tc>
        <w:tc>
          <w:tcPr>
            <w:tcW w:w="2500" w:type="pct"/>
          </w:tcPr>
          <w:p w14:paraId="6B800980" w14:textId="77777777" w:rsidR="008E0CEA" w:rsidRPr="00DB0A1A" w:rsidRDefault="00E570B0" w:rsidP="00BC2FEE">
            <w:pPr>
              <w:pStyle w:val="Brdtext"/>
              <w:rPr>
                <w:i/>
                <w:lang w:val="de-DE"/>
              </w:rPr>
            </w:pPr>
          </w:p>
        </w:tc>
      </w:tr>
      <w:tr w:rsidR="008E0CEA" w14:paraId="75D6CBFC" w14:textId="77777777" w:rsidTr="00BC2FEE">
        <w:tc>
          <w:tcPr>
            <w:tcW w:w="2500" w:type="pct"/>
            <w:shd w:val="clear" w:color="auto" w:fill="auto"/>
            <w:tcMar>
              <w:right w:w="0" w:type="dxa"/>
            </w:tcMar>
          </w:tcPr>
          <w:p w14:paraId="5E85B86B" w14:textId="77777777" w:rsidR="008E0CEA" w:rsidRPr="00271601" w:rsidRDefault="003A5A9E" w:rsidP="00BC2FEE">
            <w:pPr>
              <w:pStyle w:val="Brdtext"/>
              <w:rPr>
                <w:i/>
              </w:rPr>
            </w:pPr>
            <w:r w:rsidRPr="00271601">
              <w:rPr>
                <w:i/>
              </w:rPr>
              <w:t>Bistånd vid indrivning av skatter</w:t>
            </w:r>
          </w:p>
        </w:tc>
        <w:tc>
          <w:tcPr>
            <w:tcW w:w="2500" w:type="pct"/>
          </w:tcPr>
          <w:p w14:paraId="4B00B970" w14:textId="77777777" w:rsidR="008E0CEA" w:rsidRPr="00DB0A1A" w:rsidRDefault="003A5A9E" w:rsidP="00BC2FEE">
            <w:pPr>
              <w:pStyle w:val="Brdtext"/>
              <w:rPr>
                <w:i/>
                <w:lang w:val="de-DE"/>
              </w:rPr>
            </w:pPr>
            <w:r w:rsidRPr="00DB0A1A">
              <w:rPr>
                <w:i/>
                <w:lang w:val="de-DE"/>
              </w:rPr>
              <w:t>Amtshilfe bei der Steuererhebung</w:t>
            </w:r>
          </w:p>
        </w:tc>
      </w:tr>
      <w:tr w:rsidR="008E0CEA" w14:paraId="781DAA02" w14:textId="77777777" w:rsidTr="00BC2FEE">
        <w:tc>
          <w:tcPr>
            <w:tcW w:w="2500" w:type="pct"/>
            <w:shd w:val="clear" w:color="auto" w:fill="auto"/>
            <w:tcMar>
              <w:right w:w="0" w:type="dxa"/>
            </w:tcMar>
          </w:tcPr>
          <w:p w14:paraId="4C5C7BA1" w14:textId="77777777" w:rsidR="008E0CEA" w:rsidRPr="00271601" w:rsidRDefault="00E570B0" w:rsidP="00BC2FEE">
            <w:pPr>
              <w:pStyle w:val="Brdtextmedindrag"/>
            </w:pPr>
          </w:p>
        </w:tc>
        <w:tc>
          <w:tcPr>
            <w:tcW w:w="2500" w:type="pct"/>
          </w:tcPr>
          <w:p w14:paraId="12FFBDB6" w14:textId="77777777" w:rsidR="008E0CEA" w:rsidRPr="00DB0A1A" w:rsidRDefault="00E570B0" w:rsidP="00BC2FEE">
            <w:pPr>
              <w:pStyle w:val="Brdtextmedindrag"/>
              <w:rPr>
                <w:lang w:val="de-DE"/>
              </w:rPr>
            </w:pPr>
          </w:p>
        </w:tc>
      </w:tr>
      <w:tr w:rsidR="008E0CEA" w:rsidRPr="0035629B" w14:paraId="3F960C84" w14:textId="77777777" w:rsidTr="00BC2FEE">
        <w:tc>
          <w:tcPr>
            <w:tcW w:w="2500" w:type="pct"/>
            <w:shd w:val="clear" w:color="auto" w:fill="auto"/>
            <w:tcMar>
              <w:right w:w="0" w:type="dxa"/>
            </w:tcMar>
          </w:tcPr>
          <w:p w14:paraId="25100617" w14:textId="09C13D2A" w:rsidR="008E0CEA" w:rsidRPr="00271601" w:rsidRDefault="003A5A9E" w:rsidP="00BC2FEE">
            <w:pPr>
              <w:pStyle w:val="Brdtextmedindrag"/>
            </w:pPr>
            <w:r w:rsidRPr="00271601">
              <w:t>1.</w:t>
            </w:r>
            <w:r w:rsidR="00AB6234">
              <w:t> </w:t>
            </w:r>
            <w:r w:rsidRPr="00271601">
              <w:t>De avtalsslutande staterna ska bistå varandra vid indrivning av skattefordringar. Sådant bistånd be</w:t>
            </w:r>
            <w:r w:rsidRPr="00271601">
              <w:softHyphen/>
              <w:t>gränsas inte av artiklarna 1 och 2. De behöriga myndigheterna i de avtalsslutande staterna får träffa överenskommelse om den närmare tillämpningen av denna artikel.</w:t>
            </w:r>
          </w:p>
        </w:tc>
        <w:tc>
          <w:tcPr>
            <w:tcW w:w="2500" w:type="pct"/>
          </w:tcPr>
          <w:p w14:paraId="72C66177" w14:textId="7658248C" w:rsidR="008E0CEA" w:rsidRPr="00DB0A1A" w:rsidRDefault="003A5A9E" w:rsidP="00BC2FEE">
            <w:pPr>
              <w:pStyle w:val="Brdtextmedindrag"/>
              <w:rPr>
                <w:lang w:val="de-DE"/>
              </w:rPr>
            </w:pPr>
            <w:r w:rsidRPr="00DB0A1A">
              <w:rPr>
                <w:lang w:val="de-DE"/>
              </w:rPr>
              <w:t>(1)</w:t>
            </w:r>
            <w:r w:rsidR="00AB6234">
              <w:rPr>
                <w:lang w:val="de-DE"/>
              </w:rPr>
              <w:t> </w:t>
            </w:r>
            <w:r w:rsidRPr="00DB0A1A">
              <w:rPr>
                <w:lang w:val="de-DE"/>
              </w:rPr>
              <w:t>Die Vertragsstaaten leisten sich gegenseitige Amtshilfe bei der Erhebung von Steueransprü</w:t>
            </w:r>
            <w:r w:rsidRPr="00DB0A1A">
              <w:rPr>
                <w:lang w:val="de-DE"/>
              </w:rPr>
              <w:softHyphen/>
              <w:t>chen. Diese Amtshilfe wird durch die Artikel 1 und 2 nicht einge</w:t>
            </w:r>
            <w:r w:rsidRPr="00DB0A1A">
              <w:rPr>
                <w:lang w:val="de-DE"/>
              </w:rPr>
              <w:softHyphen/>
              <w:t>schränkt. Die zuständigen Behör</w:t>
            </w:r>
            <w:r w:rsidRPr="00DB0A1A">
              <w:rPr>
                <w:lang w:val="de-DE"/>
              </w:rPr>
              <w:softHyphen/>
              <w:t>den der Vertragsstaaten können durch Verständigung regeln, wie dieser Artikel durchzuführen ist.</w:t>
            </w:r>
          </w:p>
        </w:tc>
      </w:tr>
      <w:tr w:rsidR="008E0CEA" w:rsidRPr="0035629B" w14:paraId="33728FE7" w14:textId="77777777" w:rsidTr="00BC2FEE">
        <w:tc>
          <w:tcPr>
            <w:tcW w:w="2500" w:type="pct"/>
            <w:shd w:val="clear" w:color="auto" w:fill="auto"/>
            <w:tcMar>
              <w:right w:w="0" w:type="dxa"/>
            </w:tcMar>
          </w:tcPr>
          <w:p w14:paraId="7A6AE836" w14:textId="3E87E0B0" w:rsidR="008E0CEA" w:rsidRPr="00271601" w:rsidRDefault="003A5A9E" w:rsidP="00BC2FEE">
            <w:pPr>
              <w:pStyle w:val="Brdtextmedindrag"/>
            </w:pPr>
            <w:r w:rsidRPr="00271601">
              <w:t>2.</w:t>
            </w:r>
            <w:r w:rsidR="00AB6234">
              <w:t> </w:t>
            </w:r>
            <w:r w:rsidRPr="00271601">
              <w:t>Med uttrycket ”skattefordran” förstås i denna artikel en fordran på ett belopp avseende skatter av varje slag och beskaffenhet som tas ut för de avtalsslutande staterna, deras politiska underavdelningar eller lo</w:t>
            </w:r>
            <w:r w:rsidRPr="00271601">
              <w:softHyphen/>
              <w:t>kala myndigheter, i den mån be</w:t>
            </w:r>
            <w:r w:rsidRPr="00271601">
              <w:softHyphen/>
              <w:t>skattningen inte strider mot detta avtal eller mot något annat in</w:t>
            </w:r>
            <w:r w:rsidR="002E30E2">
              <w:softHyphen/>
            </w:r>
            <w:r w:rsidRPr="00271601">
              <w:t>strument till vilket de avtals</w:t>
            </w:r>
            <w:r w:rsidRPr="00271601">
              <w:softHyphen/>
              <w:t>slutande staterna är parter, samt ränta, administrativa straffavgifter och kostnader för indrivning eller säkringsåtgärd som hänför sig till sådant belopp.</w:t>
            </w:r>
          </w:p>
        </w:tc>
        <w:tc>
          <w:tcPr>
            <w:tcW w:w="2500" w:type="pct"/>
          </w:tcPr>
          <w:p w14:paraId="725B4BA9" w14:textId="4749C64B" w:rsidR="008E0CEA" w:rsidRPr="00DB0A1A" w:rsidRDefault="003A5A9E" w:rsidP="00BC2FEE">
            <w:pPr>
              <w:pStyle w:val="Brdtextmedindrag"/>
              <w:rPr>
                <w:lang w:val="de-DE"/>
              </w:rPr>
            </w:pPr>
            <w:r w:rsidRPr="00DB0A1A">
              <w:rPr>
                <w:lang w:val="de-DE"/>
              </w:rPr>
              <w:t>(2)</w:t>
            </w:r>
            <w:r w:rsidR="00AB6234">
              <w:rPr>
                <w:lang w:val="de-DE"/>
              </w:rPr>
              <w:t> </w:t>
            </w:r>
            <w:r w:rsidRPr="00DB0A1A">
              <w:rPr>
                <w:lang w:val="de-DE"/>
              </w:rPr>
              <w:t>Der Ausdruck ‚Steueran</w:t>
            </w:r>
            <w:r w:rsidRPr="00DB0A1A">
              <w:rPr>
                <w:lang w:val="de-DE"/>
              </w:rPr>
              <w:softHyphen/>
              <w:t>spruch‘ im Sinne dieses Artikels bedeutet einen Betrag, der auf</w:t>
            </w:r>
            <w:r w:rsidRPr="00DB0A1A">
              <w:rPr>
                <w:lang w:val="de-DE"/>
              </w:rPr>
              <w:softHyphen/>
              <w:t>grund von Steuern jeder Art und Bezeichnung, die für Rechnung der Vertragsstaaten oder ihrer Gebietskörperschaften erhoben werden, geschuldet wird, soweit die entsprechende Besteuerung nicht diesem Abkommen oder anderen Übereinkünften, denen die Vertragsstaaten beigetreten sind, widerspricht, sowie mit diesem Betrag zusammenhän</w:t>
            </w:r>
            <w:r w:rsidRPr="00DB0A1A">
              <w:rPr>
                <w:lang w:val="de-DE"/>
              </w:rPr>
              <w:softHyphen/>
              <w:t>gende Zinsen, Geldbußen sowie Vollstreckungskosten und Kosten für Sicherungsmaßnahmen.</w:t>
            </w:r>
          </w:p>
        </w:tc>
      </w:tr>
      <w:tr w:rsidR="008E0CEA" w:rsidRPr="0035629B" w14:paraId="5197C32E" w14:textId="77777777" w:rsidTr="00BC2FEE">
        <w:tc>
          <w:tcPr>
            <w:tcW w:w="2500" w:type="pct"/>
            <w:shd w:val="clear" w:color="auto" w:fill="auto"/>
            <w:tcMar>
              <w:right w:w="0" w:type="dxa"/>
            </w:tcMar>
          </w:tcPr>
          <w:p w14:paraId="4D074DFC" w14:textId="4A454B42" w:rsidR="008E0CEA" w:rsidRPr="00271601" w:rsidRDefault="003A5A9E" w:rsidP="00BC2FEE">
            <w:pPr>
              <w:pStyle w:val="Brdtextmedindrag"/>
            </w:pPr>
            <w:r w:rsidRPr="00271601">
              <w:lastRenderedPageBreak/>
              <w:t>3.</w:t>
            </w:r>
            <w:r w:rsidR="00AB6234">
              <w:t> </w:t>
            </w:r>
            <w:r w:rsidRPr="00271601">
              <w:t>När en skattefordran i en avtalsslutande stat är verkställbar enligt denna stats lagstiftning och fordran ska betalas av en person som enligt lagstiftningen i denna stat saknar rätt att vid denna tidpunkt förhindra dess indrivning, ska denna skattefordran, på begäran av den behöriga myndigheten i denna stat, erkännas för indrivning av den behöriga myndigheten i den andra avtalsslutande staten. Denna skattefordran ska drivas in av den andra staten enligt bestämmelserna i denna stats lagstiftning om verk</w:t>
            </w:r>
            <w:r w:rsidRPr="00271601">
              <w:softHyphen/>
              <w:t>ställighet och indrivning som om fordran vore en av dess egna skattefordringar.</w:t>
            </w:r>
          </w:p>
        </w:tc>
        <w:tc>
          <w:tcPr>
            <w:tcW w:w="2500" w:type="pct"/>
          </w:tcPr>
          <w:p w14:paraId="2C4797D0" w14:textId="7041858F" w:rsidR="008E0CEA" w:rsidRPr="00DB0A1A" w:rsidRDefault="003A5A9E" w:rsidP="00BC2FEE">
            <w:pPr>
              <w:pStyle w:val="Brdtextmedindrag"/>
              <w:rPr>
                <w:lang w:val="de-DE"/>
              </w:rPr>
            </w:pPr>
            <w:r w:rsidRPr="00DB0A1A">
              <w:rPr>
                <w:lang w:val="de-DE"/>
              </w:rPr>
              <w:t>(3)</w:t>
            </w:r>
            <w:r w:rsidR="00AB6234">
              <w:rPr>
                <w:lang w:val="de-DE"/>
              </w:rPr>
              <w:t> </w:t>
            </w:r>
            <w:r w:rsidRPr="00DB0A1A">
              <w:rPr>
                <w:lang w:val="de-DE"/>
              </w:rPr>
              <w:t>Ist ein Steueranspruch eines Vertragsstaats nach dem Recht dieses Staates vollstreckbar und wird er von einer Person geschul</w:t>
            </w:r>
            <w:r w:rsidRPr="00DB0A1A">
              <w:rPr>
                <w:lang w:val="de-DE"/>
              </w:rPr>
              <w:softHyphen/>
              <w:t>det, die zu diesem Zeitpunkt nach dem Recht dieses Staates die Vollstreckung nicht verhindern kann, so wird dieser Steueran</w:t>
            </w:r>
            <w:r w:rsidRPr="00DB0A1A">
              <w:rPr>
                <w:lang w:val="de-DE"/>
              </w:rPr>
              <w:softHyphen/>
              <w:t>spruch auf Ersuchen der zu</w:t>
            </w:r>
            <w:r w:rsidRPr="00DB0A1A">
              <w:rPr>
                <w:lang w:val="de-DE"/>
              </w:rPr>
              <w:softHyphen/>
              <w:t>ständigen Behörde dieses Staates für die Zwecke der Erhebung von der zuständigen Behörde des anderen Vertragsstaats anerkannt. Der Steueranspruch wird von dem anderen Staat nach dessen Rechtsvorschriften über die Voll</w:t>
            </w:r>
            <w:r w:rsidRPr="00DB0A1A">
              <w:rPr>
                <w:lang w:val="de-DE"/>
              </w:rPr>
              <w:softHyphen/>
              <w:t>streckung und Erhebung der eigenen Steuern erhoben, als handelte es sich bei dem Steuer</w:t>
            </w:r>
            <w:r w:rsidRPr="00DB0A1A">
              <w:rPr>
                <w:lang w:val="de-DE"/>
              </w:rPr>
              <w:softHyphen/>
              <w:t>anspruch um einen Steueran</w:t>
            </w:r>
            <w:r w:rsidRPr="00DB0A1A">
              <w:rPr>
                <w:lang w:val="de-DE"/>
              </w:rPr>
              <w:softHyphen/>
              <w:t>spruch dieses anderen Staates.</w:t>
            </w:r>
          </w:p>
        </w:tc>
      </w:tr>
      <w:tr w:rsidR="008E0CEA" w:rsidRPr="0035629B" w14:paraId="5817E688" w14:textId="77777777" w:rsidTr="00BC2FEE">
        <w:tc>
          <w:tcPr>
            <w:tcW w:w="2500" w:type="pct"/>
            <w:shd w:val="clear" w:color="auto" w:fill="auto"/>
            <w:tcMar>
              <w:right w:w="0" w:type="dxa"/>
            </w:tcMar>
          </w:tcPr>
          <w:p w14:paraId="46279387" w14:textId="55798E9B" w:rsidR="008E0CEA" w:rsidRPr="00271601" w:rsidRDefault="003A5A9E" w:rsidP="00BC2FEE">
            <w:pPr>
              <w:pStyle w:val="Brdtextmedindrag"/>
            </w:pPr>
            <w:r w:rsidRPr="00271601">
              <w:t>4.</w:t>
            </w:r>
            <w:r w:rsidR="00AB6234">
              <w:t> </w:t>
            </w:r>
            <w:r w:rsidRPr="00271601">
              <w:t>När en skattefordran i en avtalsslutande stat enligt dess lag</w:t>
            </w:r>
            <w:r w:rsidRPr="00271601">
              <w:softHyphen/>
              <w:t>stiftning kan bli föremål för säk</w:t>
            </w:r>
            <w:r w:rsidRPr="00271601">
              <w:softHyphen/>
              <w:t>ringsåtgärder i syfte att säkerställa indrivningen ska denna skattefor</w:t>
            </w:r>
            <w:r w:rsidRPr="00271601">
              <w:softHyphen/>
              <w:t>dran, på begäran av den behöriga myndigheten i denna stat, erkännas för vidtagande av säkringsåtgärder av den behöriga myndigheten i den andra avtalsslutande staten. Den andra staten ska vidta säkringsåt</w:t>
            </w:r>
            <w:r w:rsidRPr="00271601">
              <w:softHyphen/>
              <w:t>gärder avseende denna skatteford</w:t>
            </w:r>
            <w:r w:rsidRPr="00271601">
              <w:softHyphen/>
              <w:t>ran enligt bestämmelserna i dess lagstiftning som om denna vore en av dess egna skattefordringar. Detta gäller även om skattefordringen vid tidpunkten då sådana åtgärder vid</w:t>
            </w:r>
            <w:r w:rsidRPr="00271601">
              <w:softHyphen/>
              <w:t>tas inte är verkställbar i den först</w:t>
            </w:r>
            <w:r w:rsidRPr="00271601">
              <w:softHyphen/>
              <w:t>nämnda staten eller ska betalas av en person som har rätt att förhindra dess indrivning.</w:t>
            </w:r>
          </w:p>
        </w:tc>
        <w:tc>
          <w:tcPr>
            <w:tcW w:w="2500" w:type="pct"/>
          </w:tcPr>
          <w:p w14:paraId="77537762" w14:textId="4EAC9EEE" w:rsidR="008E0CEA" w:rsidRPr="00DB0A1A" w:rsidRDefault="003A5A9E" w:rsidP="00BC2FEE">
            <w:pPr>
              <w:pStyle w:val="Brdtextmedindrag"/>
              <w:rPr>
                <w:lang w:val="de-DE"/>
              </w:rPr>
            </w:pPr>
            <w:r w:rsidRPr="00DB0A1A">
              <w:rPr>
                <w:lang w:val="de-DE"/>
              </w:rPr>
              <w:t>(4)</w:t>
            </w:r>
            <w:r w:rsidR="00AB6234">
              <w:rPr>
                <w:lang w:val="de-DE"/>
              </w:rPr>
              <w:t> </w:t>
            </w:r>
            <w:r w:rsidRPr="00DB0A1A">
              <w:rPr>
                <w:lang w:val="de-DE"/>
              </w:rPr>
              <w:t>Handelt es sich bei einem Steueranspruch eines Vertrags</w:t>
            </w:r>
            <w:r w:rsidRPr="00DB0A1A">
              <w:rPr>
                <w:lang w:val="de-DE"/>
              </w:rPr>
              <w:softHyphen/>
              <w:t>staats um einen Anspruch, bei dem dieser Staat nach seinem Recht Maßnahmen zur Sicherung der Erhebung erlassen kann, so wird dieser Steueranspruch auf Ersuchen der zuständigen Be</w:t>
            </w:r>
            <w:r w:rsidRPr="00DB0A1A">
              <w:rPr>
                <w:lang w:val="de-DE"/>
              </w:rPr>
              <w:softHyphen/>
              <w:t>hörde dieses Staates zum Zweck der Einleitung von Sicherungs</w:t>
            </w:r>
            <w:r w:rsidRPr="00DB0A1A">
              <w:rPr>
                <w:lang w:val="de-DE"/>
              </w:rPr>
              <w:softHyphen/>
              <w:t>maßnahmen durch die zuständige Behörde des anderen Vertrags</w:t>
            </w:r>
            <w:r w:rsidRPr="00DB0A1A">
              <w:rPr>
                <w:lang w:val="de-DE"/>
              </w:rPr>
              <w:softHyphen/>
              <w:t>staats anerkannt. Dieser andere Staat leitet in Übereinstimmung mit den eigenen Rechtsvor</w:t>
            </w:r>
            <w:r w:rsidRPr="00DB0A1A">
              <w:rPr>
                <w:lang w:val="de-DE"/>
              </w:rPr>
              <w:softHyphen/>
              <w:t>schriften Sicherungsmaßnahmen in Bezug auf diesen Steueran</w:t>
            </w:r>
            <w:r w:rsidRPr="00DB0A1A">
              <w:rPr>
                <w:lang w:val="de-DE"/>
              </w:rPr>
              <w:softHyphen/>
              <w:t>spruch ein, als wäre der Steuer</w:t>
            </w:r>
            <w:r w:rsidRPr="00DB0A1A">
              <w:rPr>
                <w:lang w:val="de-DE"/>
              </w:rPr>
              <w:softHyphen/>
              <w:t>anspruch ein Steueranspruch dieses anderen Staates, selbst wenn der Steueranspruch im Zeit</w:t>
            </w:r>
            <w:r w:rsidRPr="00DB0A1A">
              <w:rPr>
                <w:lang w:val="de-DE"/>
              </w:rPr>
              <w:softHyphen/>
              <w:t>punkt der Einleitung dieser Maß</w:t>
            </w:r>
            <w:r w:rsidRPr="00DB0A1A">
              <w:rPr>
                <w:lang w:val="de-DE"/>
              </w:rPr>
              <w:softHyphen/>
              <w:t>nahmen in dem erstgenannten Staat nicht vollstreckbar ist oder von einer Person geschuldet wird, die berechtigt ist, die Voll</w:t>
            </w:r>
            <w:r w:rsidRPr="00DB0A1A">
              <w:rPr>
                <w:lang w:val="de-DE"/>
              </w:rPr>
              <w:softHyphen/>
              <w:t>streckung zu verhindern.</w:t>
            </w:r>
          </w:p>
        </w:tc>
      </w:tr>
      <w:tr w:rsidR="008E0CEA" w:rsidRPr="0035629B" w14:paraId="0E6EB9DA" w14:textId="77777777" w:rsidTr="00BC2FEE">
        <w:tc>
          <w:tcPr>
            <w:tcW w:w="2500" w:type="pct"/>
            <w:shd w:val="clear" w:color="auto" w:fill="auto"/>
            <w:tcMar>
              <w:right w:w="0" w:type="dxa"/>
            </w:tcMar>
          </w:tcPr>
          <w:p w14:paraId="27F3DA08" w14:textId="706226E0" w:rsidR="008E0CEA" w:rsidRPr="00271601" w:rsidRDefault="003A5A9E" w:rsidP="00BC2FEE">
            <w:pPr>
              <w:pStyle w:val="Brdtextmedindrag"/>
            </w:pPr>
            <w:r w:rsidRPr="00271601">
              <w:t>5.</w:t>
            </w:r>
            <w:r w:rsidR="00AB6234">
              <w:t> </w:t>
            </w:r>
            <w:r w:rsidRPr="00271601">
              <w:t>Utan hinder av bestämmel</w:t>
            </w:r>
            <w:r w:rsidRPr="00271601">
              <w:softHyphen/>
              <w:t xml:space="preserve">serna i punkterna 3 och 4 ska en skattefordran som erkänts av en </w:t>
            </w:r>
            <w:r w:rsidRPr="00271601">
              <w:lastRenderedPageBreak/>
              <w:t>avtalsslutande stat enligt punkt 3 eller 4, i denna stat inte omfattas av tidsfrister eller ges någon förmåns</w:t>
            </w:r>
            <w:r w:rsidRPr="00271601">
              <w:softHyphen/>
              <w:t>rätt som gäller för en skattefordran enligt lagstiftningen i denna stat på grund av fordringens art. En skatte</w:t>
            </w:r>
            <w:r w:rsidRPr="00271601">
              <w:softHyphen/>
              <w:t>fordran som erkänts av en avtals</w:t>
            </w:r>
            <w:r w:rsidRPr="00271601">
              <w:softHyphen/>
              <w:t>slutande stat enligt punkt 3 eller 4 ska inte heller ges förmånsrätt som gäller för denna skattefordran enligt lagstiftningen i den andra avtalsslutande staten.</w:t>
            </w:r>
          </w:p>
        </w:tc>
        <w:tc>
          <w:tcPr>
            <w:tcW w:w="2500" w:type="pct"/>
          </w:tcPr>
          <w:p w14:paraId="51002A97" w14:textId="08C8A3C3" w:rsidR="008E0CEA" w:rsidRPr="00DB0A1A" w:rsidRDefault="003A5A9E" w:rsidP="00BC2FEE">
            <w:pPr>
              <w:pStyle w:val="Brdtextmedindrag"/>
              <w:rPr>
                <w:lang w:val="de-DE"/>
              </w:rPr>
            </w:pPr>
            <w:r w:rsidRPr="00DB0A1A">
              <w:rPr>
                <w:lang w:val="de-DE"/>
              </w:rPr>
              <w:lastRenderedPageBreak/>
              <w:t>(5)</w:t>
            </w:r>
            <w:r w:rsidR="00AB6234">
              <w:rPr>
                <w:lang w:val="de-DE"/>
              </w:rPr>
              <w:t> </w:t>
            </w:r>
            <w:r w:rsidRPr="00DB0A1A">
              <w:rPr>
                <w:lang w:val="de-DE"/>
              </w:rPr>
              <w:t xml:space="preserve">Ungeachtet der Absätze 3 und 4 unterliegt ein von einem Vertragsstaat für die Zwecke des </w:t>
            </w:r>
            <w:r w:rsidRPr="00DB0A1A">
              <w:rPr>
                <w:lang w:val="de-DE"/>
              </w:rPr>
              <w:lastRenderedPageBreak/>
              <w:t>Absatzes 3 oder 4 anerkannter Steueranspruch als solcher in die</w:t>
            </w:r>
            <w:r w:rsidRPr="00DB0A1A">
              <w:rPr>
                <w:lang w:val="de-DE"/>
              </w:rPr>
              <w:softHyphen/>
              <w:t>sem Staat nicht den Verjährungs</w:t>
            </w:r>
            <w:r w:rsidRPr="00DB0A1A">
              <w:rPr>
                <w:lang w:val="de-DE"/>
              </w:rPr>
              <w:softHyphen/>
              <w:t>fristen oder den Bestimmungen über vorrangige Behandlung eines Steueranspruchs nach dem Recht dieses Staates. Auch hat ein Steueranspruch, der von einem Vertragsstaat für die Zwecke des Absatzes 3 oder 4 anerkannt wurde, in diesem Staat nicht den Vorrang, den dieser Steueran</w:t>
            </w:r>
            <w:r w:rsidRPr="00DB0A1A">
              <w:rPr>
                <w:lang w:val="de-DE"/>
              </w:rPr>
              <w:softHyphen/>
              <w:t>spruch nach dem Recht des anderen Vertragsstaats hat.</w:t>
            </w:r>
          </w:p>
        </w:tc>
      </w:tr>
      <w:tr w:rsidR="008E0CEA" w:rsidRPr="0035629B" w14:paraId="03241360" w14:textId="77777777" w:rsidTr="00BC2FEE">
        <w:tc>
          <w:tcPr>
            <w:tcW w:w="2500" w:type="pct"/>
            <w:shd w:val="clear" w:color="auto" w:fill="auto"/>
            <w:tcMar>
              <w:right w:w="0" w:type="dxa"/>
            </w:tcMar>
          </w:tcPr>
          <w:p w14:paraId="48DC8F40" w14:textId="6EC2AC82" w:rsidR="008E0CEA" w:rsidRPr="00271601" w:rsidRDefault="003A5A9E" w:rsidP="00BC2FEE">
            <w:pPr>
              <w:pStyle w:val="Brdtextmedindrag"/>
            </w:pPr>
            <w:r w:rsidRPr="00271601">
              <w:lastRenderedPageBreak/>
              <w:t>6.</w:t>
            </w:r>
            <w:r w:rsidR="00AB6234">
              <w:t> </w:t>
            </w:r>
            <w:r w:rsidRPr="00271601">
              <w:t>Förfaranden som rör före</w:t>
            </w:r>
            <w:r w:rsidRPr="00271601">
              <w:softHyphen/>
              <w:t>komsten, giltigheten eller</w:t>
            </w:r>
            <w:r>
              <w:t xml:space="preserve"> den be</w:t>
            </w:r>
            <w:r>
              <w:softHyphen/>
              <w:t>loppsmässiga</w:t>
            </w:r>
            <w:r w:rsidRPr="00271601">
              <w:t xml:space="preserve"> omfattningen av en skattefordran i en avtalsslutande stat ska inte anhängiggöras vid domstolar eller administrativa myndigheter i den andra avtals</w:t>
            </w:r>
            <w:r>
              <w:softHyphen/>
            </w:r>
            <w:r w:rsidRPr="00271601">
              <w:t>slutande staten.</w:t>
            </w:r>
          </w:p>
        </w:tc>
        <w:tc>
          <w:tcPr>
            <w:tcW w:w="2500" w:type="pct"/>
          </w:tcPr>
          <w:p w14:paraId="507066C9" w14:textId="62591B0E" w:rsidR="008E0CEA" w:rsidRPr="00DB0A1A" w:rsidRDefault="003A5A9E" w:rsidP="00BC2FEE">
            <w:pPr>
              <w:pStyle w:val="Brdtextmedindrag"/>
              <w:rPr>
                <w:lang w:val="de-DE"/>
              </w:rPr>
            </w:pPr>
            <w:r w:rsidRPr="00DB0A1A">
              <w:rPr>
                <w:lang w:val="de-DE"/>
              </w:rPr>
              <w:t>(6)</w:t>
            </w:r>
            <w:r w:rsidR="00AB6234">
              <w:rPr>
                <w:lang w:val="de-DE"/>
              </w:rPr>
              <w:t> </w:t>
            </w:r>
            <w:r w:rsidRPr="00DB0A1A">
              <w:rPr>
                <w:lang w:val="de-DE"/>
              </w:rPr>
              <w:t>Verfahren im Zusammen</w:t>
            </w:r>
            <w:r w:rsidRPr="00DB0A1A">
              <w:rPr>
                <w:lang w:val="de-DE"/>
              </w:rPr>
              <w:softHyphen/>
              <w:t>hang mit dem Bestehen, der Gültigkeit oder der Höhe eines Steueranspruchs eines Vertrags</w:t>
            </w:r>
            <w:r w:rsidRPr="00DB0A1A">
              <w:rPr>
                <w:lang w:val="de-DE"/>
              </w:rPr>
              <w:softHyphen/>
              <w:t>staats können nicht bei den Gerichten oder Verwaltungsbe</w:t>
            </w:r>
            <w:r w:rsidRPr="00DB0A1A">
              <w:rPr>
                <w:lang w:val="de-DE"/>
              </w:rPr>
              <w:softHyphen/>
              <w:t>hörden des anderen Vertrags</w:t>
            </w:r>
            <w:r w:rsidRPr="00DB0A1A">
              <w:rPr>
                <w:lang w:val="de-DE"/>
              </w:rPr>
              <w:softHyphen/>
              <w:t>staats eingeleitet werden.</w:t>
            </w:r>
          </w:p>
        </w:tc>
      </w:tr>
      <w:tr w:rsidR="008E0CEA" w:rsidRPr="0035629B" w14:paraId="2959A6C4" w14:textId="77777777" w:rsidTr="00BC2FEE">
        <w:tc>
          <w:tcPr>
            <w:tcW w:w="2500" w:type="pct"/>
            <w:shd w:val="clear" w:color="auto" w:fill="auto"/>
            <w:tcMar>
              <w:right w:w="0" w:type="dxa"/>
            </w:tcMar>
          </w:tcPr>
          <w:p w14:paraId="1A080200" w14:textId="1B44151E" w:rsidR="008E0CEA" w:rsidRPr="00271601" w:rsidRDefault="003A5A9E" w:rsidP="00BC2FEE">
            <w:pPr>
              <w:pStyle w:val="Brdtextmedindrag"/>
            </w:pPr>
            <w:r w:rsidRPr="00271601">
              <w:t>7.</w:t>
            </w:r>
            <w:r w:rsidR="00AB6234">
              <w:t> </w:t>
            </w:r>
            <w:r w:rsidRPr="00271601">
              <w:t>Om, efter det att en begäran gjorts av en avtalsslutande stat enligt punkt 3 eller 4 men innan den andra avtalsslutande staten drivit in och överfört skattefordran till den förstnämnda staten, den skatte</w:t>
            </w:r>
            <w:r w:rsidRPr="00271601">
              <w:softHyphen/>
              <w:t xml:space="preserve">fordran det gäller upphör att vara  </w:t>
            </w:r>
          </w:p>
        </w:tc>
        <w:tc>
          <w:tcPr>
            <w:tcW w:w="2500" w:type="pct"/>
          </w:tcPr>
          <w:p w14:paraId="40416F5A" w14:textId="07F12991" w:rsidR="008E0CEA" w:rsidRPr="00DB0A1A" w:rsidRDefault="003A5A9E" w:rsidP="00BC2FEE">
            <w:pPr>
              <w:pStyle w:val="Brdtextmedindrag"/>
              <w:rPr>
                <w:lang w:val="de-DE"/>
              </w:rPr>
            </w:pPr>
            <w:r w:rsidRPr="00DB0A1A">
              <w:rPr>
                <w:lang w:val="de-DE"/>
              </w:rPr>
              <w:t>(7)</w:t>
            </w:r>
            <w:r w:rsidR="00AB6234">
              <w:rPr>
                <w:lang w:val="de-DE"/>
              </w:rPr>
              <w:t> </w:t>
            </w:r>
            <w:r w:rsidRPr="00DB0A1A">
              <w:rPr>
                <w:lang w:val="de-DE"/>
              </w:rPr>
              <w:t>Verliert der betreffende Steueranspruch, nachdem das Er</w:t>
            </w:r>
            <w:r w:rsidRPr="00DB0A1A">
              <w:rPr>
                <w:lang w:val="de-DE"/>
              </w:rPr>
              <w:softHyphen/>
              <w:t>suchen eines Vertragsstaats nach Absatz 3 oder 4 gestellt wurde und bevor der andere Vertrags</w:t>
            </w:r>
            <w:r w:rsidRPr="00DB0A1A">
              <w:rPr>
                <w:lang w:val="de-DE"/>
              </w:rPr>
              <w:softHyphen/>
              <w:t>staat den betreffenden Steueran</w:t>
            </w:r>
            <w:r w:rsidRPr="00DB0A1A">
              <w:rPr>
                <w:lang w:val="de-DE"/>
              </w:rPr>
              <w:softHyphen/>
              <w:t>spruch erhoben und an den erst</w:t>
            </w:r>
            <w:r w:rsidRPr="00DB0A1A">
              <w:rPr>
                <w:lang w:val="de-DE"/>
              </w:rPr>
              <w:softHyphen/>
              <w:t>genannten Staat ausgezahlt hat,</w:t>
            </w:r>
          </w:p>
        </w:tc>
      </w:tr>
      <w:tr w:rsidR="008E0CEA" w:rsidRPr="0035629B" w14:paraId="5F43FBC6" w14:textId="77777777" w:rsidTr="00BC2FEE">
        <w:tc>
          <w:tcPr>
            <w:tcW w:w="2500" w:type="pct"/>
            <w:shd w:val="clear" w:color="auto" w:fill="auto"/>
            <w:tcMar>
              <w:right w:w="0" w:type="dxa"/>
            </w:tcMar>
          </w:tcPr>
          <w:p w14:paraId="6F5F6339" w14:textId="7C6CC1CD" w:rsidR="008E0CEA" w:rsidRPr="00271601" w:rsidRDefault="003A5A9E" w:rsidP="00BC2FEE">
            <w:pPr>
              <w:pStyle w:val="Brdtextmedindrag"/>
            </w:pPr>
            <w:r w:rsidRPr="00271601">
              <w:t>a)</w:t>
            </w:r>
            <w:r w:rsidR="00AB6234">
              <w:t> </w:t>
            </w:r>
            <w:r w:rsidRPr="00271601">
              <w:t xml:space="preserve">i fall som avses i punkt 3, en skattefordran i den förstnämnda staten som är verkställbar enligt denna stats lagstiftning och som </w:t>
            </w:r>
            <w:r>
              <w:t>gäldenären</w:t>
            </w:r>
            <w:r w:rsidRPr="00271601">
              <w:t xml:space="preserve"> enligt lagstiftningen i denna stat saknar rätt att vid denna tidpunkt förhindra dess indrivning, eller</w:t>
            </w:r>
          </w:p>
        </w:tc>
        <w:tc>
          <w:tcPr>
            <w:tcW w:w="2500" w:type="pct"/>
          </w:tcPr>
          <w:p w14:paraId="396E807D" w14:textId="4F187EC9" w:rsidR="008E0CEA" w:rsidRPr="00DB0A1A" w:rsidRDefault="003A5A9E" w:rsidP="00BC2FEE">
            <w:pPr>
              <w:pStyle w:val="Brdtextmedindrag"/>
              <w:rPr>
                <w:lang w:val="de-DE"/>
              </w:rPr>
            </w:pPr>
            <w:r w:rsidRPr="00DB0A1A">
              <w:rPr>
                <w:lang w:val="de-DE"/>
              </w:rPr>
              <w:t>a)</w:t>
            </w:r>
            <w:r w:rsidR="00AB6234">
              <w:rPr>
                <w:lang w:val="de-DE"/>
              </w:rPr>
              <w:t> </w:t>
            </w:r>
            <w:r w:rsidRPr="00DB0A1A">
              <w:rPr>
                <w:lang w:val="de-DE"/>
              </w:rPr>
              <w:t xml:space="preserve">im Fall </w:t>
            </w:r>
            <w:proofErr w:type="gramStart"/>
            <w:r w:rsidRPr="00DB0A1A">
              <w:rPr>
                <w:lang w:val="de-DE"/>
              </w:rPr>
              <w:t>eines Ersuchens nach</w:t>
            </w:r>
            <w:proofErr w:type="gramEnd"/>
            <w:r w:rsidRPr="00DB0A1A">
              <w:rPr>
                <w:lang w:val="de-DE"/>
              </w:rPr>
              <w:t xml:space="preserve"> Absatz 3 seine Eigenschaft als Steueranspruch des erstgenannten Staates, der nach dem Recht dieses Staates vollstreckbar ist und von einer Person geschuldet wird, die zu diesem Zeitpunkt nach dem Recht dieses Staates die Vollstreckung nicht verhindern kann, oder</w:t>
            </w:r>
          </w:p>
        </w:tc>
      </w:tr>
      <w:tr w:rsidR="008E0CEA" w:rsidRPr="0035629B" w14:paraId="058120EA" w14:textId="77777777" w:rsidTr="00BC2FEE">
        <w:tc>
          <w:tcPr>
            <w:tcW w:w="2500" w:type="pct"/>
            <w:shd w:val="clear" w:color="auto" w:fill="auto"/>
            <w:tcMar>
              <w:right w:w="0" w:type="dxa"/>
            </w:tcMar>
          </w:tcPr>
          <w:p w14:paraId="4E1EB5E4" w14:textId="39CAA5A2" w:rsidR="008E0CEA" w:rsidRPr="00271601" w:rsidRDefault="003A5A9E" w:rsidP="00BC2FEE">
            <w:pPr>
              <w:pStyle w:val="Brdtextmedindrag"/>
            </w:pPr>
            <w:r w:rsidRPr="00271601">
              <w:t>b)</w:t>
            </w:r>
            <w:r w:rsidR="00AB6234">
              <w:t> </w:t>
            </w:r>
            <w:r w:rsidRPr="00271601">
              <w:t>i fall som avses i punkt 4, en skattefordran i den förstnämnda staten som enligt dess lagstiftning kan bli föremål för säkringsåt</w:t>
            </w:r>
            <w:r w:rsidRPr="00271601">
              <w:softHyphen/>
              <w:t>gärder i syfte att säkerställa indriv</w:t>
            </w:r>
            <w:r w:rsidRPr="00271601">
              <w:softHyphen/>
              <w:t>ningen,</w:t>
            </w:r>
          </w:p>
        </w:tc>
        <w:tc>
          <w:tcPr>
            <w:tcW w:w="2500" w:type="pct"/>
          </w:tcPr>
          <w:p w14:paraId="0B34D94D" w14:textId="7879451F" w:rsidR="008E0CEA" w:rsidRPr="00DB0A1A" w:rsidRDefault="003A5A9E" w:rsidP="00BC2FEE">
            <w:pPr>
              <w:pStyle w:val="Brdtextmedindrag"/>
              <w:rPr>
                <w:lang w:val="de-DE"/>
              </w:rPr>
            </w:pPr>
            <w:r w:rsidRPr="00DB0A1A">
              <w:rPr>
                <w:lang w:val="de-DE"/>
              </w:rPr>
              <w:t>b)</w:t>
            </w:r>
            <w:r w:rsidR="00AB6234">
              <w:rPr>
                <w:lang w:val="de-DE"/>
              </w:rPr>
              <w:t> </w:t>
            </w:r>
            <w:r w:rsidRPr="00DB0A1A">
              <w:rPr>
                <w:lang w:val="de-DE"/>
              </w:rPr>
              <w:t xml:space="preserve">im Fall </w:t>
            </w:r>
            <w:proofErr w:type="gramStart"/>
            <w:r w:rsidRPr="00DB0A1A">
              <w:rPr>
                <w:lang w:val="de-DE"/>
              </w:rPr>
              <w:t>eines Ersuchens nach</w:t>
            </w:r>
            <w:proofErr w:type="gramEnd"/>
            <w:r w:rsidRPr="00DB0A1A">
              <w:rPr>
                <w:lang w:val="de-DE"/>
              </w:rPr>
              <w:t xml:space="preserve"> Absatz 4 seine Eigenschaft als Steueranspruch des erstgenannten Staates, für den dieser Staat nach seinem Recht Maßnahmen zur Sicherung der Erhebung erlassen kann,</w:t>
            </w:r>
          </w:p>
        </w:tc>
      </w:tr>
      <w:tr w:rsidR="008E0CEA" w:rsidRPr="0035629B" w14:paraId="5D6DE6FB" w14:textId="77777777" w:rsidTr="00BC2FEE">
        <w:tc>
          <w:tcPr>
            <w:tcW w:w="2500" w:type="pct"/>
            <w:shd w:val="clear" w:color="auto" w:fill="auto"/>
            <w:tcMar>
              <w:right w:w="0" w:type="dxa"/>
            </w:tcMar>
          </w:tcPr>
          <w:p w14:paraId="45D85E7D" w14:textId="77777777" w:rsidR="008E0CEA" w:rsidRPr="00271601" w:rsidRDefault="003A5A9E" w:rsidP="00BC2FEE">
            <w:pPr>
              <w:pStyle w:val="Brdtext"/>
            </w:pPr>
            <w:r w:rsidRPr="00271601">
              <w:t>ska den behöriga myndigheten i den förstnämnda staten utan dröjs</w:t>
            </w:r>
            <w:r w:rsidRPr="00271601">
              <w:softHyphen/>
              <w:t>mål underrätta den behöriga myn</w:t>
            </w:r>
            <w:r w:rsidRPr="00271601">
              <w:softHyphen/>
              <w:t xml:space="preserve">digheten i den andra staten om detta </w:t>
            </w:r>
            <w:r w:rsidRPr="00271601">
              <w:lastRenderedPageBreak/>
              <w:t>och i enlighet med vad den andra staten bestämmer ska den först</w:t>
            </w:r>
            <w:r w:rsidRPr="00271601">
              <w:softHyphen/>
              <w:t>nämnda staten antingen vilandeför</w:t>
            </w:r>
            <w:r w:rsidRPr="00271601">
              <w:softHyphen/>
              <w:t>klara eller återkalla sin begäran.</w:t>
            </w:r>
          </w:p>
        </w:tc>
        <w:tc>
          <w:tcPr>
            <w:tcW w:w="2500" w:type="pct"/>
          </w:tcPr>
          <w:p w14:paraId="18ADC511" w14:textId="77777777" w:rsidR="008E0CEA" w:rsidRPr="00DB0A1A" w:rsidRDefault="003A5A9E" w:rsidP="00BC2FEE">
            <w:pPr>
              <w:pStyle w:val="Brdtext"/>
              <w:rPr>
                <w:lang w:val="de-DE"/>
              </w:rPr>
            </w:pPr>
            <w:r w:rsidRPr="00DB0A1A">
              <w:rPr>
                <w:lang w:val="de-DE"/>
              </w:rPr>
              <w:lastRenderedPageBreak/>
              <w:t xml:space="preserve">so teilt die zuständige Behörde des erstgenannten Staates dies der zuständigen Behörde des anderen Staates unverzüglich mit, und </w:t>
            </w:r>
            <w:r w:rsidRPr="00DB0A1A">
              <w:rPr>
                <w:lang w:val="de-DE"/>
              </w:rPr>
              <w:lastRenderedPageBreak/>
              <w:t>nach Wahl des anderen Staates setzt der erstgenannte Staat das Ersuchen aus oder nimmt es zurück.</w:t>
            </w:r>
          </w:p>
        </w:tc>
      </w:tr>
      <w:tr w:rsidR="008E0CEA" w:rsidRPr="0035629B" w14:paraId="18CF234A" w14:textId="77777777" w:rsidTr="00BC2FEE">
        <w:tc>
          <w:tcPr>
            <w:tcW w:w="2500" w:type="pct"/>
            <w:shd w:val="clear" w:color="auto" w:fill="auto"/>
            <w:tcMar>
              <w:right w:w="0" w:type="dxa"/>
            </w:tcMar>
          </w:tcPr>
          <w:p w14:paraId="5C4301CD" w14:textId="3A282222" w:rsidR="008E0CEA" w:rsidRPr="00271601" w:rsidRDefault="003A5A9E" w:rsidP="00BC2FEE">
            <w:pPr>
              <w:pStyle w:val="Brdtextmedindrag"/>
            </w:pPr>
            <w:r w:rsidRPr="00271601">
              <w:lastRenderedPageBreak/>
              <w:t>8.</w:t>
            </w:r>
            <w:r w:rsidR="00AB6234">
              <w:t> </w:t>
            </w:r>
            <w:r w:rsidRPr="00271601">
              <w:t>Bestämmelserna i denna artikel medför inte skyldighet för en avtalsslutande stat att:</w:t>
            </w:r>
          </w:p>
        </w:tc>
        <w:tc>
          <w:tcPr>
            <w:tcW w:w="2500" w:type="pct"/>
          </w:tcPr>
          <w:p w14:paraId="11A8EE6A" w14:textId="46DF4B07" w:rsidR="008E0CEA" w:rsidRPr="00DB0A1A" w:rsidRDefault="003A5A9E" w:rsidP="00BC2FEE">
            <w:pPr>
              <w:pStyle w:val="Brdtextmedindrag"/>
              <w:rPr>
                <w:lang w:val="de-DE"/>
              </w:rPr>
            </w:pPr>
            <w:r w:rsidRPr="00DB0A1A">
              <w:rPr>
                <w:lang w:val="de-DE"/>
              </w:rPr>
              <w:t>(8)</w:t>
            </w:r>
            <w:r w:rsidR="00AB6234">
              <w:rPr>
                <w:lang w:val="de-DE"/>
              </w:rPr>
              <w:t> </w:t>
            </w:r>
            <w:r w:rsidRPr="00DB0A1A">
              <w:rPr>
                <w:lang w:val="de-DE"/>
              </w:rPr>
              <w:t>Dieser Artikel ist nicht so auszulegen, als verpflichtete er einen Vertragsstaat,</w:t>
            </w:r>
          </w:p>
        </w:tc>
      </w:tr>
      <w:tr w:rsidR="008E0CEA" w:rsidRPr="0035629B" w14:paraId="45FEC695" w14:textId="77777777" w:rsidTr="00BC2FEE">
        <w:tc>
          <w:tcPr>
            <w:tcW w:w="2500" w:type="pct"/>
            <w:shd w:val="clear" w:color="auto" w:fill="auto"/>
            <w:tcMar>
              <w:right w:w="0" w:type="dxa"/>
            </w:tcMar>
          </w:tcPr>
          <w:p w14:paraId="5D898BFF" w14:textId="76723B0E" w:rsidR="008E0CEA" w:rsidRPr="00271601" w:rsidRDefault="003A5A9E" w:rsidP="00BC2FEE">
            <w:pPr>
              <w:pStyle w:val="Brdtextmedindrag"/>
            </w:pPr>
            <w:r w:rsidRPr="00271601">
              <w:t>a)</w:t>
            </w:r>
            <w:r w:rsidR="00AB6234">
              <w:t> </w:t>
            </w:r>
            <w:r w:rsidRPr="00271601">
              <w:t>vidta förvaltningsåtgärder som avviker från lagstiftning och admi</w:t>
            </w:r>
            <w:r w:rsidRPr="00271601">
              <w:softHyphen/>
              <w:t>nistrativ praxis i denna avtals</w:t>
            </w:r>
            <w:r w:rsidRPr="00271601">
              <w:softHyphen/>
              <w:t>slutande stat eller i den andra av</w:t>
            </w:r>
            <w:r w:rsidRPr="00271601">
              <w:softHyphen/>
              <w:t>talsslutande staten,</w:t>
            </w:r>
          </w:p>
        </w:tc>
        <w:tc>
          <w:tcPr>
            <w:tcW w:w="2500" w:type="pct"/>
          </w:tcPr>
          <w:p w14:paraId="00CCA5BC" w14:textId="676EF88A" w:rsidR="008E0CEA" w:rsidRPr="00DB0A1A" w:rsidRDefault="003A5A9E" w:rsidP="00BC2FEE">
            <w:pPr>
              <w:pStyle w:val="Brdtextmedindrag"/>
              <w:rPr>
                <w:lang w:val="de-DE"/>
              </w:rPr>
            </w:pPr>
            <w:r w:rsidRPr="00DB0A1A">
              <w:rPr>
                <w:lang w:val="de-DE"/>
              </w:rPr>
              <w:t>a)</w:t>
            </w:r>
            <w:r w:rsidR="00AB6234">
              <w:rPr>
                <w:lang w:val="de-DE"/>
              </w:rPr>
              <w:t> </w:t>
            </w:r>
            <w:r w:rsidRPr="00DB0A1A">
              <w:rPr>
                <w:lang w:val="de-DE"/>
              </w:rPr>
              <w:t>Verwaltungsmaßnahmen durchzuführen, die von den Ge</w:t>
            </w:r>
            <w:r>
              <w:rPr>
                <w:lang w:val="de-DE"/>
              </w:rPr>
              <w:softHyphen/>
            </w:r>
            <w:r w:rsidRPr="00DB0A1A">
              <w:rPr>
                <w:lang w:val="de-DE"/>
              </w:rPr>
              <w:t>setzen und der Verwaltungspraxis dieses oder des anderen Vertrags</w:t>
            </w:r>
            <w:r>
              <w:rPr>
                <w:lang w:val="de-DE"/>
              </w:rPr>
              <w:softHyphen/>
            </w:r>
            <w:r w:rsidRPr="00DB0A1A">
              <w:rPr>
                <w:lang w:val="de-DE"/>
              </w:rPr>
              <w:t>staats abweichen;</w:t>
            </w:r>
          </w:p>
        </w:tc>
      </w:tr>
      <w:tr w:rsidR="008E0CEA" w:rsidRPr="0035629B" w14:paraId="63A1301A" w14:textId="77777777" w:rsidTr="00BC2FEE">
        <w:tc>
          <w:tcPr>
            <w:tcW w:w="2500" w:type="pct"/>
            <w:shd w:val="clear" w:color="auto" w:fill="auto"/>
            <w:tcMar>
              <w:right w:w="0" w:type="dxa"/>
            </w:tcMar>
          </w:tcPr>
          <w:p w14:paraId="5A151F31" w14:textId="48EA5C81" w:rsidR="008E0CEA" w:rsidRPr="00271601" w:rsidRDefault="003A5A9E" w:rsidP="00BC2FEE">
            <w:pPr>
              <w:pStyle w:val="Brdtextmedindrag"/>
            </w:pPr>
            <w:r w:rsidRPr="00271601">
              <w:t>b)</w:t>
            </w:r>
            <w:r w:rsidR="00AB6234">
              <w:t> </w:t>
            </w:r>
            <w:r w:rsidRPr="00271601">
              <w:t>vidta åtgärder som skulle strida mot allmän hänsyn (</w:t>
            </w:r>
            <w:proofErr w:type="spellStart"/>
            <w:r w:rsidRPr="00271601">
              <w:rPr>
                <w:i/>
                <w:iCs/>
              </w:rPr>
              <w:t>ordre</w:t>
            </w:r>
            <w:proofErr w:type="spellEnd"/>
            <w:r w:rsidRPr="00271601">
              <w:rPr>
                <w:i/>
                <w:iCs/>
              </w:rPr>
              <w:t xml:space="preserve"> public</w:t>
            </w:r>
            <w:r w:rsidRPr="00271601">
              <w:t>),</w:t>
            </w:r>
          </w:p>
        </w:tc>
        <w:tc>
          <w:tcPr>
            <w:tcW w:w="2500" w:type="pct"/>
          </w:tcPr>
          <w:p w14:paraId="775A70AA" w14:textId="12F2D68E" w:rsidR="008E0CEA" w:rsidRPr="00DB0A1A" w:rsidRDefault="003A5A9E" w:rsidP="00BC2FEE">
            <w:pPr>
              <w:pStyle w:val="Brdtextmedindrag"/>
              <w:rPr>
                <w:lang w:val="de-DE"/>
              </w:rPr>
            </w:pPr>
            <w:r w:rsidRPr="00DB0A1A">
              <w:rPr>
                <w:lang w:val="de-DE"/>
              </w:rPr>
              <w:t>b)</w:t>
            </w:r>
            <w:r w:rsidR="00AB6234">
              <w:rPr>
                <w:lang w:val="de-DE"/>
              </w:rPr>
              <w:t> </w:t>
            </w:r>
            <w:r w:rsidRPr="00DB0A1A">
              <w:rPr>
                <w:lang w:val="de-DE"/>
              </w:rPr>
              <w:t>Maßnahmen durchzuführen, die der öffentlichen Ordnung (</w:t>
            </w:r>
            <w:r w:rsidRPr="00DB0A1A">
              <w:rPr>
                <w:i/>
                <w:iCs/>
                <w:lang w:val="de-DE"/>
              </w:rPr>
              <w:t xml:space="preserve">ordre </w:t>
            </w:r>
            <w:proofErr w:type="spellStart"/>
            <w:r w:rsidRPr="00DB0A1A">
              <w:rPr>
                <w:i/>
                <w:iCs/>
                <w:lang w:val="de-DE"/>
              </w:rPr>
              <w:t>public</w:t>
            </w:r>
            <w:proofErr w:type="spellEnd"/>
            <w:r w:rsidRPr="00DB0A1A">
              <w:rPr>
                <w:lang w:val="de-DE"/>
              </w:rPr>
              <w:t>) widersprächen;</w:t>
            </w:r>
          </w:p>
        </w:tc>
      </w:tr>
      <w:tr w:rsidR="008E0CEA" w:rsidRPr="0035629B" w14:paraId="4B9557EC" w14:textId="77777777" w:rsidTr="00BC2FEE">
        <w:tc>
          <w:tcPr>
            <w:tcW w:w="2500" w:type="pct"/>
            <w:shd w:val="clear" w:color="auto" w:fill="auto"/>
            <w:tcMar>
              <w:right w:w="0" w:type="dxa"/>
            </w:tcMar>
          </w:tcPr>
          <w:p w14:paraId="39BF4983" w14:textId="306B3F02" w:rsidR="008E0CEA" w:rsidRPr="00271601" w:rsidRDefault="003A5A9E" w:rsidP="00BC2FEE">
            <w:pPr>
              <w:pStyle w:val="Brdtextmedindrag"/>
            </w:pPr>
            <w:r w:rsidRPr="00271601">
              <w:t>c)</w:t>
            </w:r>
            <w:r w:rsidR="00AB6234">
              <w:t> </w:t>
            </w:r>
            <w:r w:rsidRPr="00271601">
              <w:t>lämna bistånd om den andra avtalsslutande staten inte vidtagit alla rimliga åtgärder för indrivning eller säkringsåtgärder som står till dess förfogande enligt dess lag</w:t>
            </w:r>
            <w:r w:rsidR="002E30E2">
              <w:softHyphen/>
            </w:r>
            <w:r w:rsidRPr="00271601">
              <w:t>stiftning eller administrativa praxis,</w:t>
            </w:r>
          </w:p>
        </w:tc>
        <w:tc>
          <w:tcPr>
            <w:tcW w:w="2500" w:type="pct"/>
          </w:tcPr>
          <w:p w14:paraId="7A73E7ED" w14:textId="5BFBED3E" w:rsidR="008E0CEA" w:rsidRPr="00DB0A1A" w:rsidRDefault="003A5A9E" w:rsidP="00BC2FEE">
            <w:pPr>
              <w:pStyle w:val="Brdtextmedindrag"/>
              <w:rPr>
                <w:lang w:val="de-DE"/>
              </w:rPr>
            </w:pPr>
            <w:r w:rsidRPr="00DB0A1A">
              <w:rPr>
                <w:lang w:val="de-DE"/>
              </w:rPr>
              <w:t>c)</w:t>
            </w:r>
            <w:r w:rsidR="00AB6234">
              <w:rPr>
                <w:lang w:val="de-DE"/>
              </w:rPr>
              <w:t> </w:t>
            </w:r>
            <w:r w:rsidRPr="00DB0A1A">
              <w:rPr>
                <w:lang w:val="de-DE"/>
              </w:rPr>
              <w:t>Amtshilfe zu leisten, wenn der andere Vertragsstaat nicht alle angemessenen Maßnahmen zur Erhebung oder Sicherung seines Steueranspruchs, die nach seinen Gesetzen oder seiner Verwal</w:t>
            </w:r>
            <w:r w:rsidRPr="00DB0A1A">
              <w:rPr>
                <w:lang w:val="de-DE"/>
              </w:rPr>
              <w:softHyphen/>
              <w:t>tungspraxis möglich sind, ausge</w:t>
            </w:r>
            <w:r w:rsidRPr="00DB0A1A">
              <w:rPr>
                <w:lang w:val="de-DE"/>
              </w:rPr>
              <w:softHyphen/>
              <w:t>schöpft hat;</w:t>
            </w:r>
          </w:p>
        </w:tc>
      </w:tr>
      <w:tr w:rsidR="008E0CEA" w:rsidRPr="0035629B" w14:paraId="50C83ABB" w14:textId="77777777" w:rsidTr="00BC2FEE">
        <w:tc>
          <w:tcPr>
            <w:tcW w:w="2500" w:type="pct"/>
            <w:shd w:val="clear" w:color="auto" w:fill="auto"/>
            <w:tcMar>
              <w:right w:w="0" w:type="dxa"/>
            </w:tcMar>
          </w:tcPr>
          <w:p w14:paraId="3B5AD712" w14:textId="41CDBB82" w:rsidR="008E0CEA" w:rsidRPr="00271601" w:rsidRDefault="003A5A9E" w:rsidP="00BC2FEE">
            <w:pPr>
              <w:pStyle w:val="Brdtextmedindrag"/>
            </w:pPr>
            <w:r w:rsidRPr="00271601">
              <w:t>d)</w:t>
            </w:r>
            <w:r w:rsidR="00AB6234">
              <w:t> </w:t>
            </w:r>
            <w:r w:rsidRPr="00271601">
              <w:t>lämna bistånd i fall där den administrativa bördan för denna stat uppenbart inte står i proportion till den nytta som står att vinna för den andra avtalsslutande staten.</w:t>
            </w:r>
          </w:p>
        </w:tc>
        <w:tc>
          <w:tcPr>
            <w:tcW w:w="2500" w:type="pct"/>
          </w:tcPr>
          <w:p w14:paraId="26F99B51" w14:textId="60CC005F" w:rsidR="008E0CEA" w:rsidRPr="00DB0A1A" w:rsidRDefault="003A5A9E" w:rsidP="00BC2FEE">
            <w:pPr>
              <w:pStyle w:val="Brdtextmedindrag"/>
              <w:rPr>
                <w:lang w:val="de-DE"/>
              </w:rPr>
            </w:pPr>
            <w:r w:rsidRPr="00DB0A1A">
              <w:rPr>
                <w:lang w:val="de-DE"/>
              </w:rPr>
              <w:t>d)</w:t>
            </w:r>
            <w:r w:rsidR="00AB6234">
              <w:rPr>
                <w:lang w:val="de-DE"/>
              </w:rPr>
              <w:t> </w:t>
            </w:r>
            <w:r w:rsidRPr="00DB0A1A">
              <w:rPr>
                <w:lang w:val="de-DE"/>
              </w:rPr>
              <w:t>Amtshilfe zu leisten, wenn der Verwaltungsaufwand für die</w:t>
            </w:r>
            <w:r w:rsidRPr="00DB0A1A">
              <w:rPr>
                <w:lang w:val="de-DE"/>
              </w:rPr>
              <w:softHyphen/>
              <w:t>sen Staat im Vergleich zum sich daraus ergebenden Vorteil für den anderen Vertragsstaat unverhält</w:t>
            </w:r>
            <w:r w:rsidRPr="00DB0A1A">
              <w:rPr>
                <w:lang w:val="de-DE"/>
              </w:rPr>
              <w:softHyphen/>
              <w:t>nismäßig hoch ist.</w:t>
            </w:r>
          </w:p>
        </w:tc>
      </w:tr>
      <w:tr w:rsidR="008E0CEA" w:rsidRPr="0035629B" w14:paraId="6DF6897A" w14:textId="77777777" w:rsidTr="00BC2FEE">
        <w:tc>
          <w:tcPr>
            <w:tcW w:w="2500" w:type="pct"/>
            <w:shd w:val="clear" w:color="auto" w:fill="auto"/>
            <w:tcMar>
              <w:right w:w="0" w:type="dxa"/>
            </w:tcMar>
          </w:tcPr>
          <w:p w14:paraId="2C81FCA4" w14:textId="77777777" w:rsidR="008E0CEA" w:rsidRPr="002D30E8" w:rsidRDefault="00E570B0" w:rsidP="00BC2FEE">
            <w:pPr>
              <w:pStyle w:val="Brdtextmedindrag"/>
              <w:rPr>
                <w:lang w:val="de-DE"/>
              </w:rPr>
            </w:pPr>
          </w:p>
        </w:tc>
        <w:tc>
          <w:tcPr>
            <w:tcW w:w="2500" w:type="pct"/>
          </w:tcPr>
          <w:p w14:paraId="11C5D7DA" w14:textId="77777777" w:rsidR="008E0CEA" w:rsidRPr="003D7914" w:rsidRDefault="00E570B0" w:rsidP="00BC2FEE">
            <w:pPr>
              <w:pStyle w:val="Brdtextmedindrag"/>
              <w:rPr>
                <w:lang w:val="de-DE"/>
              </w:rPr>
            </w:pPr>
          </w:p>
        </w:tc>
      </w:tr>
      <w:tr w:rsidR="008E0CEA" w14:paraId="1BB8F69E" w14:textId="77777777" w:rsidTr="00BC2FEE">
        <w:tc>
          <w:tcPr>
            <w:tcW w:w="2500" w:type="pct"/>
            <w:shd w:val="clear" w:color="auto" w:fill="auto"/>
            <w:tcMar>
              <w:right w:w="0" w:type="dxa"/>
            </w:tcMar>
          </w:tcPr>
          <w:p w14:paraId="260511DF" w14:textId="77777777" w:rsidR="008E0CEA" w:rsidRPr="00271601" w:rsidRDefault="003A5A9E" w:rsidP="00BC2FEE">
            <w:pPr>
              <w:pStyle w:val="Brdtext"/>
            </w:pPr>
            <w:r w:rsidRPr="00271601">
              <w:t>Artiklarna 31–37 (Upphävda)</w:t>
            </w:r>
            <w:r w:rsidRPr="00271601">
              <w:rPr>
                <w:rStyle w:val="Fotnotsreferens"/>
              </w:rPr>
              <w:footnoteReference w:id="25"/>
            </w:r>
          </w:p>
        </w:tc>
        <w:tc>
          <w:tcPr>
            <w:tcW w:w="2500" w:type="pct"/>
          </w:tcPr>
          <w:p w14:paraId="2B8B57ED" w14:textId="77777777" w:rsidR="008E0CEA" w:rsidRPr="0004050B" w:rsidRDefault="003A5A9E" w:rsidP="00BC2FEE">
            <w:pPr>
              <w:pStyle w:val="Brdtext"/>
              <w:rPr>
                <w:lang w:val="de-DE"/>
              </w:rPr>
            </w:pPr>
            <w:r w:rsidRPr="0004050B">
              <w:rPr>
                <w:lang w:val="de-DE"/>
              </w:rPr>
              <w:t>Artikel 31 bis 37 (aufgehoben)</w:t>
            </w:r>
          </w:p>
        </w:tc>
      </w:tr>
      <w:tr w:rsidR="008E0CEA" w14:paraId="6AD7E200" w14:textId="77777777" w:rsidTr="00BC2FEE">
        <w:tc>
          <w:tcPr>
            <w:tcW w:w="2500" w:type="pct"/>
            <w:shd w:val="clear" w:color="auto" w:fill="auto"/>
            <w:tcMar>
              <w:right w:w="0" w:type="dxa"/>
            </w:tcMar>
          </w:tcPr>
          <w:p w14:paraId="21D9C4DF" w14:textId="77777777" w:rsidR="008E0CEA" w:rsidRPr="00DF40F9" w:rsidRDefault="00E570B0" w:rsidP="00BC2FEE">
            <w:pPr>
              <w:pStyle w:val="Brdtextmedindrag"/>
            </w:pPr>
          </w:p>
        </w:tc>
        <w:tc>
          <w:tcPr>
            <w:tcW w:w="2500" w:type="pct"/>
          </w:tcPr>
          <w:p w14:paraId="3A625EB4" w14:textId="77777777" w:rsidR="008E0CEA" w:rsidRPr="003D7914" w:rsidRDefault="00E570B0" w:rsidP="00BC2FEE">
            <w:pPr>
              <w:pStyle w:val="Brdtextmedindrag"/>
              <w:rPr>
                <w:lang w:val="de-DE"/>
              </w:rPr>
            </w:pPr>
          </w:p>
        </w:tc>
      </w:tr>
      <w:tr w:rsidR="008E0CEA" w14:paraId="585312F8" w14:textId="77777777" w:rsidTr="00BC2FEE">
        <w:tc>
          <w:tcPr>
            <w:tcW w:w="2500" w:type="pct"/>
            <w:shd w:val="clear" w:color="auto" w:fill="auto"/>
            <w:tcMar>
              <w:right w:w="0" w:type="dxa"/>
            </w:tcMar>
          </w:tcPr>
          <w:p w14:paraId="77060632" w14:textId="77777777" w:rsidR="008E0CEA" w:rsidRPr="00DF40F9" w:rsidRDefault="003A5A9E" w:rsidP="00BC2FEE">
            <w:pPr>
              <w:pStyle w:val="Brdtext"/>
            </w:pPr>
            <w:r w:rsidRPr="00DF40F9">
              <w:t>Kapitel V</w:t>
            </w:r>
          </w:p>
        </w:tc>
        <w:tc>
          <w:tcPr>
            <w:tcW w:w="2500" w:type="pct"/>
          </w:tcPr>
          <w:p w14:paraId="3D289118" w14:textId="77777777" w:rsidR="008E0CEA" w:rsidRPr="003D7914" w:rsidRDefault="003A5A9E" w:rsidP="00BC2FEE">
            <w:pPr>
              <w:pStyle w:val="Brdtext"/>
              <w:rPr>
                <w:lang w:val="de-DE"/>
              </w:rPr>
            </w:pPr>
            <w:r w:rsidRPr="003D7914">
              <w:rPr>
                <w:lang w:val="de-DE"/>
              </w:rPr>
              <w:t>Abschnitt V</w:t>
            </w:r>
          </w:p>
        </w:tc>
      </w:tr>
      <w:tr w:rsidR="008E0CEA" w:rsidRPr="0035629B" w14:paraId="0D3CEF55" w14:textId="77777777" w:rsidTr="00BC2FEE">
        <w:tc>
          <w:tcPr>
            <w:tcW w:w="2500" w:type="pct"/>
            <w:shd w:val="clear" w:color="auto" w:fill="auto"/>
            <w:tcMar>
              <w:right w:w="0" w:type="dxa"/>
            </w:tcMar>
          </w:tcPr>
          <w:p w14:paraId="060B985A" w14:textId="77777777" w:rsidR="008E0CEA" w:rsidRPr="00DF40F9" w:rsidRDefault="003A5A9E" w:rsidP="00BC2FEE">
            <w:pPr>
              <w:pStyle w:val="Brdtext"/>
            </w:pPr>
            <w:r w:rsidRPr="00DF40F9">
              <w:t>Skydd för den skattskyldige och ömsesidig överenskommelse</w:t>
            </w:r>
          </w:p>
        </w:tc>
        <w:tc>
          <w:tcPr>
            <w:tcW w:w="2500" w:type="pct"/>
          </w:tcPr>
          <w:p w14:paraId="05E06986" w14:textId="77777777" w:rsidR="008E0CEA" w:rsidRPr="003D7914" w:rsidRDefault="003A5A9E" w:rsidP="00BC2FEE">
            <w:pPr>
              <w:pStyle w:val="Brdtext"/>
              <w:rPr>
                <w:lang w:val="de-DE"/>
              </w:rPr>
            </w:pPr>
            <w:r w:rsidRPr="003D7914">
              <w:rPr>
                <w:lang w:val="de-DE"/>
              </w:rPr>
              <w:t>Schutz des Steuerpflichtigen und Verständigung</w:t>
            </w:r>
          </w:p>
        </w:tc>
      </w:tr>
      <w:tr w:rsidR="008E0CEA" w:rsidRPr="0035629B" w14:paraId="69423369" w14:textId="77777777" w:rsidTr="00BC2FEE">
        <w:tc>
          <w:tcPr>
            <w:tcW w:w="2500" w:type="pct"/>
            <w:shd w:val="clear" w:color="auto" w:fill="auto"/>
            <w:tcMar>
              <w:right w:w="0" w:type="dxa"/>
            </w:tcMar>
          </w:tcPr>
          <w:p w14:paraId="75B64573" w14:textId="77777777" w:rsidR="008E0CEA" w:rsidRPr="00D963AA" w:rsidRDefault="00E570B0" w:rsidP="00BC2FEE">
            <w:pPr>
              <w:pStyle w:val="Brdtext"/>
              <w:rPr>
                <w:lang w:val="de-DE"/>
              </w:rPr>
            </w:pPr>
          </w:p>
        </w:tc>
        <w:tc>
          <w:tcPr>
            <w:tcW w:w="2500" w:type="pct"/>
          </w:tcPr>
          <w:p w14:paraId="6C93481B" w14:textId="77777777" w:rsidR="008E0CEA" w:rsidRPr="003D7914" w:rsidRDefault="00E570B0" w:rsidP="00BC2FEE">
            <w:pPr>
              <w:pStyle w:val="Brdtext"/>
              <w:rPr>
                <w:lang w:val="de-DE"/>
              </w:rPr>
            </w:pPr>
          </w:p>
        </w:tc>
      </w:tr>
      <w:tr w:rsidR="008E0CEA" w14:paraId="73777FED" w14:textId="77777777" w:rsidTr="00BC2FEE">
        <w:tc>
          <w:tcPr>
            <w:tcW w:w="2500" w:type="pct"/>
            <w:shd w:val="clear" w:color="auto" w:fill="auto"/>
            <w:tcMar>
              <w:right w:w="0" w:type="dxa"/>
            </w:tcMar>
          </w:tcPr>
          <w:p w14:paraId="2BBB29DF" w14:textId="77777777" w:rsidR="008E0CEA" w:rsidRPr="00DF40F9" w:rsidRDefault="003A5A9E" w:rsidP="00BC2FEE">
            <w:pPr>
              <w:pStyle w:val="Brdtext"/>
            </w:pPr>
            <w:r w:rsidRPr="00DF40F9">
              <w:t>Artikel 38</w:t>
            </w:r>
          </w:p>
        </w:tc>
        <w:tc>
          <w:tcPr>
            <w:tcW w:w="2500" w:type="pct"/>
          </w:tcPr>
          <w:p w14:paraId="46422AF9" w14:textId="77777777" w:rsidR="008E0CEA" w:rsidRPr="003D7914" w:rsidRDefault="003A5A9E" w:rsidP="00BC2FEE">
            <w:pPr>
              <w:pStyle w:val="Brdtext"/>
              <w:rPr>
                <w:lang w:val="de-DE"/>
              </w:rPr>
            </w:pPr>
            <w:r w:rsidRPr="003D7914">
              <w:rPr>
                <w:lang w:val="de-DE"/>
              </w:rPr>
              <w:t>Artikel 38</w:t>
            </w:r>
          </w:p>
        </w:tc>
      </w:tr>
      <w:tr w:rsidR="008E0CEA" w14:paraId="16DBCE36" w14:textId="77777777" w:rsidTr="00BC2FEE">
        <w:tc>
          <w:tcPr>
            <w:tcW w:w="2500" w:type="pct"/>
            <w:shd w:val="clear" w:color="auto" w:fill="auto"/>
            <w:tcMar>
              <w:right w:w="0" w:type="dxa"/>
            </w:tcMar>
          </w:tcPr>
          <w:p w14:paraId="4A738F66" w14:textId="77777777" w:rsidR="008E0CEA" w:rsidRPr="00DF40F9" w:rsidRDefault="00E570B0" w:rsidP="00BC2FEE">
            <w:pPr>
              <w:pStyle w:val="Brdtext"/>
              <w:rPr>
                <w:i/>
              </w:rPr>
            </w:pPr>
          </w:p>
        </w:tc>
        <w:tc>
          <w:tcPr>
            <w:tcW w:w="2500" w:type="pct"/>
          </w:tcPr>
          <w:p w14:paraId="4E510FE6" w14:textId="77777777" w:rsidR="008E0CEA" w:rsidRPr="003D7914" w:rsidRDefault="00E570B0" w:rsidP="00BC2FEE">
            <w:pPr>
              <w:pStyle w:val="Brdtext"/>
              <w:rPr>
                <w:i/>
                <w:lang w:val="de-DE"/>
              </w:rPr>
            </w:pPr>
          </w:p>
        </w:tc>
      </w:tr>
      <w:tr w:rsidR="008E0CEA" w14:paraId="45330423" w14:textId="77777777" w:rsidTr="00BC2FEE">
        <w:tc>
          <w:tcPr>
            <w:tcW w:w="2500" w:type="pct"/>
            <w:shd w:val="clear" w:color="auto" w:fill="auto"/>
            <w:tcMar>
              <w:right w:w="0" w:type="dxa"/>
            </w:tcMar>
          </w:tcPr>
          <w:p w14:paraId="0982B76D" w14:textId="77777777" w:rsidR="008E0CEA" w:rsidRPr="00DF40F9" w:rsidRDefault="003A5A9E" w:rsidP="00BC2FEE">
            <w:pPr>
              <w:pStyle w:val="Brdtext"/>
              <w:rPr>
                <w:i/>
              </w:rPr>
            </w:pPr>
            <w:r w:rsidRPr="00DF40F9">
              <w:rPr>
                <w:i/>
              </w:rPr>
              <w:t>Förbud mot diskriminering</w:t>
            </w:r>
          </w:p>
        </w:tc>
        <w:tc>
          <w:tcPr>
            <w:tcW w:w="2500" w:type="pct"/>
          </w:tcPr>
          <w:p w14:paraId="76C380D9" w14:textId="77777777" w:rsidR="008E0CEA" w:rsidRPr="003D7914" w:rsidRDefault="003A5A9E" w:rsidP="00BC2FEE">
            <w:pPr>
              <w:pStyle w:val="Brdtext"/>
              <w:rPr>
                <w:i/>
                <w:lang w:val="de-DE"/>
              </w:rPr>
            </w:pPr>
            <w:r w:rsidRPr="003D7914">
              <w:rPr>
                <w:i/>
                <w:lang w:val="de-DE"/>
              </w:rPr>
              <w:t>Verbot der Diskriminierung</w:t>
            </w:r>
          </w:p>
        </w:tc>
      </w:tr>
      <w:tr w:rsidR="008E0CEA" w14:paraId="6539043B" w14:textId="77777777" w:rsidTr="00BC2FEE">
        <w:tc>
          <w:tcPr>
            <w:tcW w:w="2500" w:type="pct"/>
            <w:shd w:val="clear" w:color="auto" w:fill="auto"/>
            <w:tcMar>
              <w:right w:w="0" w:type="dxa"/>
            </w:tcMar>
          </w:tcPr>
          <w:p w14:paraId="51327D91" w14:textId="77777777" w:rsidR="008E0CEA" w:rsidRPr="00DF40F9" w:rsidRDefault="00E570B0" w:rsidP="00BC2FEE">
            <w:pPr>
              <w:pStyle w:val="Brdtextmedindrag"/>
            </w:pPr>
          </w:p>
        </w:tc>
        <w:tc>
          <w:tcPr>
            <w:tcW w:w="2500" w:type="pct"/>
          </w:tcPr>
          <w:p w14:paraId="19080F20" w14:textId="77777777" w:rsidR="008E0CEA" w:rsidRPr="003D7914" w:rsidRDefault="00E570B0" w:rsidP="00BC2FEE">
            <w:pPr>
              <w:pStyle w:val="Brdtextmedindrag"/>
              <w:rPr>
                <w:lang w:val="de-DE"/>
              </w:rPr>
            </w:pPr>
          </w:p>
        </w:tc>
      </w:tr>
      <w:tr w:rsidR="008E0CEA" w:rsidRPr="0035629B" w14:paraId="2F00172E" w14:textId="77777777" w:rsidTr="00BC2FEE">
        <w:tc>
          <w:tcPr>
            <w:tcW w:w="2500" w:type="pct"/>
            <w:shd w:val="clear" w:color="auto" w:fill="auto"/>
            <w:tcMar>
              <w:right w:w="0" w:type="dxa"/>
            </w:tcMar>
          </w:tcPr>
          <w:p w14:paraId="576441D2" w14:textId="59D75E2C" w:rsidR="008E0CEA" w:rsidRPr="00271601" w:rsidRDefault="003A5A9E" w:rsidP="00BC2FEE">
            <w:pPr>
              <w:pStyle w:val="Brdtextmedindrag"/>
            </w:pPr>
            <w:r w:rsidRPr="00271601">
              <w:t>1.</w:t>
            </w:r>
            <w:r w:rsidRPr="00271601">
              <w:rPr>
                <w:rStyle w:val="Fotnotsreferens"/>
              </w:rPr>
              <w:footnoteReference w:id="26"/>
            </w:r>
            <w:r w:rsidR="00AB6234">
              <w:t> </w:t>
            </w:r>
            <w:r w:rsidRPr="00271601">
              <w:t>Medborgare i en avtals</w:t>
            </w:r>
            <w:r w:rsidRPr="00271601">
              <w:softHyphen/>
              <w:t>slutande stat ska inte i den andra avtalsslutande staten bli föremål för beskattning eller därmed samman</w:t>
            </w:r>
            <w:r w:rsidRPr="00271601">
              <w:softHyphen/>
              <w:t>hängande krav som är av annat slag eller mer tyngande än den beskatt</w:t>
            </w:r>
            <w:r>
              <w:softHyphen/>
            </w:r>
            <w:r w:rsidRPr="00271601">
              <w:t xml:space="preserve">ning och därmed sammanhängande </w:t>
            </w:r>
            <w:r w:rsidRPr="00271601">
              <w:lastRenderedPageBreak/>
              <w:t>krav som medborgare i denna andra stat under samma förhållanden, särskilt såvitt avser hemvist, är eller kan bli underkastade. Utan hinder av bestämmelserna i artikel 1 tillämpas denna bestämmelse även på personer som inte har hemvist i en avtalsslutande stat eller i båda avtalsslutande staterna.</w:t>
            </w:r>
          </w:p>
        </w:tc>
        <w:tc>
          <w:tcPr>
            <w:tcW w:w="2500" w:type="pct"/>
          </w:tcPr>
          <w:p w14:paraId="3C3DEED4" w14:textId="73BAECDE" w:rsidR="008E0CEA" w:rsidRPr="0004050B" w:rsidRDefault="003A5A9E" w:rsidP="00BC2FEE">
            <w:pPr>
              <w:pStyle w:val="Brdtextmedindrag"/>
              <w:rPr>
                <w:lang w:val="de-DE"/>
              </w:rPr>
            </w:pPr>
            <w:r w:rsidRPr="0004050B">
              <w:rPr>
                <w:lang w:val="de-DE"/>
              </w:rPr>
              <w:lastRenderedPageBreak/>
              <w:t>(1)</w:t>
            </w:r>
            <w:r w:rsidR="00AB6234">
              <w:rPr>
                <w:lang w:val="de-DE"/>
              </w:rPr>
              <w:t> </w:t>
            </w:r>
            <w:r w:rsidRPr="0004050B">
              <w:rPr>
                <w:lang w:val="de-DE"/>
              </w:rPr>
              <w:t>Staatsangehörige eines Ver</w:t>
            </w:r>
            <w:r w:rsidRPr="0004050B">
              <w:rPr>
                <w:lang w:val="de-DE"/>
              </w:rPr>
              <w:softHyphen/>
              <w:t>tragsstaats dürfen im anderen Vertragsstaat keiner Besteuerung oder damit zusammenhängenden Verpflichtungen unterworfen werden, die anders oder belasten</w:t>
            </w:r>
            <w:r w:rsidRPr="0004050B">
              <w:rPr>
                <w:lang w:val="de-DE"/>
              </w:rPr>
              <w:softHyphen/>
              <w:t xml:space="preserve">der sind als die Besteuerung und </w:t>
            </w:r>
            <w:r w:rsidRPr="0004050B">
              <w:rPr>
                <w:lang w:val="de-DE"/>
              </w:rPr>
              <w:lastRenderedPageBreak/>
              <w:t>die damit zusammenhängenden Verpflichtungen, denen Staatsan</w:t>
            </w:r>
            <w:r w:rsidRPr="0004050B">
              <w:rPr>
                <w:lang w:val="de-DE"/>
              </w:rPr>
              <w:softHyphen/>
              <w:t>gehörige des anderen Staates unter gleichen Verhältnissen ins</w:t>
            </w:r>
            <w:r w:rsidRPr="0004050B">
              <w:rPr>
                <w:lang w:val="de-DE"/>
              </w:rPr>
              <w:softHyphen/>
              <w:t>besondere hinsichtlich der Ansäs</w:t>
            </w:r>
            <w:r w:rsidRPr="0004050B">
              <w:rPr>
                <w:lang w:val="de-DE"/>
              </w:rPr>
              <w:softHyphen/>
              <w:t>sigkeit unterworfen sind oder unterworfen werden können. Satz 1 gilt ungeachtet des Artikels 1 auch für Personen, die in keinem Vertragsstaat ansässig sind.</w:t>
            </w:r>
          </w:p>
        </w:tc>
      </w:tr>
      <w:tr w:rsidR="008E0CEA" w:rsidRPr="0035629B" w14:paraId="2C37722A" w14:textId="77777777" w:rsidTr="00BC2FEE">
        <w:tc>
          <w:tcPr>
            <w:tcW w:w="2500" w:type="pct"/>
            <w:shd w:val="clear" w:color="auto" w:fill="auto"/>
            <w:tcMar>
              <w:right w:w="0" w:type="dxa"/>
            </w:tcMar>
          </w:tcPr>
          <w:p w14:paraId="31860339" w14:textId="3B1A3625" w:rsidR="008E0CEA" w:rsidRPr="00DF40F9" w:rsidRDefault="003A5A9E" w:rsidP="00BC2FEE">
            <w:pPr>
              <w:pStyle w:val="Brdtextmedindrag"/>
            </w:pPr>
            <w:r w:rsidRPr="00DF40F9">
              <w:lastRenderedPageBreak/>
              <w:t>2.</w:t>
            </w:r>
            <w:r w:rsidR="00AB6234">
              <w:t> </w:t>
            </w:r>
            <w:r w:rsidRPr="00DF40F9">
              <w:t>Beskattningen av fast drift</w:t>
            </w:r>
            <w:r>
              <w:softHyphen/>
            </w:r>
            <w:r w:rsidRPr="00DF40F9">
              <w:t>ställe, som företag i en avtals</w:t>
            </w:r>
            <w:r>
              <w:softHyphen/>
            </w:r>
            <w:r w:rsidRPr="00DF40F9">
              <w:t>slutande stat har i den andra avtals</w:t>
            </w:r>
            <w:r w:rsidR="002E30E2">
              <w:softHyphen/>
            </w:r>
            <w:r w:rsidRPr="00DF40F9">
              <w:t>slutande staten, skall i denna andra stat inte vara mindre fördelaktig än beskattningen av företag i denna andra stat, som bedriver verksam</w:t>
            </w:r>
            <w:r w:rsidR="002E30E2">
              <w:softHyphen/>
            </w:r>
            <w:r w:rsidRPr="00DF40F9">
              <w:t>het av samma slag. Denna bestäm</w:t>
            </w:r>
            <w:r w:rsidR="002E30E2">
              <w:softHyphen/>
            </w:r>
            <w:r w:rsidRPr="00DF40F9">
              <w:t>melse innebär inte skyldighet för en avtalsslutande stat att medge per</w:t>
            </w:r>
            <w:r w:rsidR="002E30E2">
              <w:softHyphen/>
            </w:r>
            <w:r w:rsidRPr="00DF40F9">
              <w:t>son med hemvist i den andra avtals</w:t>
            </w:r>
            <w:r w:rsidR="002E30E2">
              <w:softHyphen/>
            </w:r>
            <w:r w:rsidRPr="00DF40F9">
              <w:t>slutande staten sådant personligt avdrag vid beskattningen, sådan skattebefrielse eller skattenedsätt</w:t>
            </w:r>
            <w:r w:rsidR="002E30E2">
              <w:softHyphen/>
            </w:r>
            <w:r w:rsidRPr="00DF40F9">
              <w:t>ning som medges person med hemvist i den egna staten.</w:t>
            </w:r>
          </w:p>
        </w:tc>
        <w:tc>
          <w:tcPr>
            <w:tcW w:w="2500" w:type="pct"/>
          </w:tcPr>
          <w:p w14:paraId="7D366E6E" w14:textId="596A67E7" w:rsidR="008E0CEA" w:rsidRPr="003D7914" w:rsidRDefault="003A5A9E" w:rsidP="00BC2FEE">
            <w:pPr>
              <w:pStyle w:val="Brdtextmedindrag"/>
              <w:rPr>
                <w:lang w:val="de-DE"/>
              </w:rPr>
            </w:pPr>
            <w:r w:rsidRPr="003D7914">
              <w:rPr>
                <w:lang w:val="de-DE"/>
              </w:rPr>
              <w:t>(2)</w:t>
            </w:r>
            <w:r w:rsidR="00AB6234">
              <w:rPr>
                <w:lang w:val="de-DE"/>
              </w:rPr>
              <w:t> </w:t>
            </w:r>
            <w:r w:rsidRPr="003D7914">
              <w:rPr>
                <w:lang w:val="de-DE"/>
              </w:rPr>
              <w:t>Die Besteuerung einer Betriebsstätte, die ein Unterneh</w:t>
            </w:r>
            <w:r>
              <w:rPr>
                <w:lang w:val="de-DE"/>
              </w:rPr>
              <w:softHyphen/>
            </w:r>
            <w:r w:rsidRPr="003D7914">
              <w:rPr>
                <w:lang w:val="de-DE"/>
              </w:rPr>
              <w:t>men eines Vertragsstaats im anderen Vertragsstaat hat, darf im anderen Staat nicht ungünstiger sein als die Besteuerung von Unternehmen des anderen Staa</w:t>
            </w:r>
            <w:r>
              <w:rPr>
                <w:lang w:val="de-DE"/>
              </w:rPr>
              <w:softHyphen/>
            </w:r>
            <w:r w:rsidRPr="003D7914">
              <w:rPr>
                <w:lang w:val="de-DE"/>
              </w:rPr>
              <w:t>tes, die die gleiche Tätigkeit ausüben. Diese Bestimmung ist nicht so auszulegen, als ver</w:t>
            </w:r>
            <w:r>
              <w:rPr>
                <w:lang w:val="de-DE"/>
              </w:rPr>
              <w:softHyphen/>
            </w:r>
            <w:r w:rsidRPr="003D7914">
              <w:rPr>
                <w:lang w:val="de-DE"/>
              </w:rPr>
              <w:t>pflichte sie einen Vertragsstaat, den im anderen Vertragsstaat ansässigen Personen Steuerfrei</w:t>
            </w:r>
            <w:r>
              <w:rPr>
                <w:lang w:val="de-DE"/>
              </w:rPr>
              <w:softHyphen/>
            </w:r>
            <w:r w:rsidRPr="003D7914">
              <w:rPr>
                <w:lang w:val="de-DE"/>
              </w:rPr>
              <w:t>beträge, -vergünstigungen und -ermäßigungen zu gewähren, die er seinen ansässigen Personen gewährt.</w:t>
            </w:r>
          </w:p>
        </w:tc>
      </w:tr>
      <w:tr w:rsidR="008E0CEA" w:rsidRPr="0035629B" w14:paraId="0357B051" w14:textId="77777777" w:rsidTr="00BC2FEE">
        <w:tc>
          <w:tcPr>
            <w:tcW w:w="2500" w:type="pct"/>
            <w:shd w:val="clear" w:color="auto" w:fill="auto"/>
            <w:tcMar>
              <w:right w:w="0" w:type="dxa"/>
            </w:tcMar>
          </w:tcPr>
          <w:p w14:paraId="66238701" w14:textId="4EA7964B" w:rsidR="008E0CEA" w:rsidRPr="00DF40F9" w:rsidRDefault="003A5A9E" w:rsidP="00BC2FEE">
            <w:pPr>
              <w:pStyle w:val="Brdtextmedindrag"/>
            </w:pPr>
            <w:r w:rsidRPr="00DF40F9">
              <w:t>3.</w:t>
            </w:r>
            <w:r w:rsidR="00AB6234">
              <w:t> </w:t>
            </w:r>
            <w:r w:rsidRPr="00DF40F9">
              <w:t>Utom i de fall då bestäm</w:t>
            </w:r>
            <w:r>
              <w:softHyphen/>
            </w:r>
            <w:r w:rsidRPr="00DF40F9">
              <w:t>melserna i artikel 9 punkt 1, artikel 11 punkt 4 eller artikel 12 punkt 4 tillämpas, är ränta, royalty och annan betalning från företag i en avtalsslutande stat till person med hemvist i den andra avtalsslutande staten avdragsgilla vid bestämman</w:t>
            </w:r>
            <w:r>
              <w:softHyphen/>
            </w:r>
            <w:r w:rsidRPr="00DF40F9">
              <w:t>det av den beskattningsbara inkom</w:t>
            </w:r>
            <w:r w:rsidR="002E30E2">
              <w:softHyphen/>
            </w:r>
            <w:r w:rsidRPr="00DF40F9">
              <w:t>sten för sådant företag på samma villkor som betalning till person med hemvist i den förstnämnda staten. På samma sätt är skuld som företag i en avtalsslutande stat har till person med hemvist i den andra avtalsslutande staten avdragsgill vid bestämmandet av sådant företags beskattningsbara förmö</w:t>
            </w:r>
            <w:r w:rsidR="00AD41C7">
              <w:softHyphen/>
            </w:r>
            <w:r w:rsidRPr="00DF40F9">
              <w:t>genhet på samma villkor som skuld till person med hemvist i den förstnämnda staten.</w:t>
            </w:r>
          </w:p>
        </w:tc>
        <w:tc>
          <w:tcPr>
            <w:tcW w:w="2500" w:type="pct"/>
          </w:tcPr>
          <w:p w14:paraId="7BFF11B8" w14:textId="4ABB5020" w:rsidR="008E0CEA" w:rsidRPr="003D7914" w:rsidRDefault="003A5A9E" w:rsidP="00BC2FEE">
            <w:pPr>
              <w:pStyle w:val="Brdtextmedindrag"/>
              <w:rPr>
                <w:lang w:val="de-DE"/>
              </w:rPr>
            </w:pPr>
            <w:r w:rsidRPr="003D7914">
              <w:rPr>
                <w:lang w:val="de-DE"/>
              </w:rPr>
              <w:t>(3)</w:t>
            </w:r>
            <w:r w:rsidR="00AB6234">
              <w:rPr>
                <w:lang w:val="de-DE"/>
              </w:rPr>
              <w:t> </w:t>
            </w:r>
            <w:r w:rsidRPr="003D7914">
              <w:rPr>
                <w:lang w:val="de-DE"/>
              </w:rPr>
              <w:t>Sofern nicht Artikel 9 Ab</w:t>
            </w:r>
            <w:r w:rsidR="00832261">
              <w:rPr>
                <w:lang w:val="de-DE"/>
              </w:rPr>
              <w:softHyphen/>
            </w:r>
            <w:r w:rsidRPr="003D7914">
              <w:rPr>
                <w:lang w:val="de-DE"/>
              </w:rPr>
              <w:t>satz 1, Artikel 11 Absatz 4 oder Artikel 12 Absatz 4 anzu</w:t>
            </w:r>
            <w:r>
              <w:rPr>
                <w:lang w:val="de-DE"/>
              </w:rPr>
              <w:softHyphen/>
            </w:r>
            <w:r w:rsidRPr="003D7914">
              <w:rPr>
                <w:lang w:val="de-DE"/>
              </w:rPr>
              <w:t>wenden ist, sind Zinsen, Lizenz</w:t>
            </w:r>
            <w:r>
              <w:rPr>
                <w:lang w:val="de-DE"/>
              </w:rPr>
              <w:softHyphen/>
              <w:t>g</w:t>
            </w:r>
            <w:r w:rsidRPr="003D7914">
              <w:rPr>
                <w:lang w:val="de-DE"/>
              </w:rPr>
              <w:t>ebühren und andere Entgelte, die ein Unternehmen eines Vertrags</w:t>
            </w:r>
            <w:r>
              <w:rPr>
                <w:lang w:val="de-DE"/>
              </w:rPr>
              <w:softHyphen/>
            </w:r>
            <w:r w:rsidRPr="003D7914">
              <w:rPr>
                <w:lang w:val="de-DE"/>
              </w:rPr>
              <w:t>staats an eine im anderen Ver</w:t>
            </w:r>
            <w:r>
              <w:rPr>
                <w:lang w:val="de-DE"/>
              </w:rPr>
              <w:softHyphen/>
            </w:r>
            <w:r w:rsidRPr="003D7914">
              <w:rPr>
                <w:lang w:val="de-DE"/>
              </w:rPr>
              <w:t>tragsstaat ansässige Person zahlt, bei der Ermittlung der steuer</w:t>
            </w:r>
            <w:r>
              <w:rPr>
                <w:lang w:val="de-DE"/>
              </w:rPr>
              <w:softHyphen/>
            </w:r>
            <w:r w:rsidRPr="003D7914">
              <w:rPr>
                <w:lang w:val="de-DE"/>
              </w:rPr>
              <w:t>pflichtigen Gewinne dieses Un</w:t>
            </w:r>
            <w:r>
              <w:rPr>
                <w:lang w:val="de-DE"/>
              </w:rPr>
              <w:softHyphen/>
            </w:r>
            <w:r w:rsidRPr="003D7914">
              <w:rPr>
                <w:lang w:val="de-DE"/>
              </w:rPr>
              <w:t>ternehmens unter den gleichen Bedingungen wie Zahlungen an eine im erstgenannten Staat an</w:t>
            </w:r>
            <w:r>
              <w:rPr>
                <w:lang w:val="de-DE"/>
              </w:rPr>
              <w:softHyphen/>
            </w:r>
            <w:r w:rsidRPr="003D7914">
              <w:rPr>
                <w:lang w:val="de-DE"/>
              </w:rPr>
              <w:t>sässige Person zum Abzug zu</w:t>
            </w:r>
            <w:r w:rsidR="00AD41C7">
              <w:rPr>
                <w:lang w:val="de-DE"/>
              </w:rPr>
              <w:softHyphen/>
            </w:r>
            <w:r w:rsidRPr="003D7914">
              <w:rPr>
                <w:lang w:val="de-DE"/>
              </w:rPr>
              <w:t xml:space="preserve">zulassen. Dementsprechend sind Schulden, die ein Unternehmen eines Vertragsstaats gegenüber einer im anderen Vertragsstaat ansässigen Person hat, bei der Ermittlung des steuerpflichtigen Vermögens dieses Unternehmens unter den gleichen Bedingungen wie Schulden gegenüber einer im </w:t>
            </w:r>
            <w:r w:rsidRPr="003D7914">
              <w:rPr>
                <w:lang w:val="de-DE"/>
              </w:rPr>
              <w:lastRenderedPageBreak/>
              <w:t>erstgenannten Staat ansässigen Person zum Abzug zuzulassen.</w:t>
            </w:r>
          </w:p>
        </w:tc>
      </w:tr>
      <w:tr w:rsidR="008E0CEA" w:rsidRPr="0035629B" w14:paraId="087DFB26" w14:textId="77777777" w:rsidTr="00BC2FEE">
        <w:tc>
          <w:tcPr>
            <w:tcW w:w="2500" w:type="pct"/>
            <w:shd w:val="clear" w:color="auto" w:fill="auto"/>
            <w:tcMar>
              <w:right w:w="0" w:type="dxa"/>
            </w:tcMar>
          </w:tcPr>
          <w:p w14:paraId="5613B943" w14:textId="6C0E602B" w:rsidR="008E0CEA" w:rsidRPr="00DF40F9" w:rsidRDefault="003A5A9E" w:rsidP="00BC2FEE">
            <w:pPr>
              <w:pStyle w:val="Brdtextmedindrag"/>
            </w:pPr>
            <w:r w:rsidRPr="00DF40F9">
              <w:lastRenderedPageBreak/>
              <w:t>4.</w:t>
            </w:r>
            <w:r w:rsidR="00AB6234">
              <w:t> </w:t>
            </w:r>
            <w:r w:rsidRPr="00DF40F9">
              <w:t>Företag i en avtalsslutande stat, vars kapital helt eller delvis ägs eller kontrolleras, direkt eller indirekt, av en eller flera personer med hemvist i den andra avtals</w:t>
            </w:r>
            <w:r>
              <w:softHyphen/>
            </w:r>
            <w:r w:rsidRPr="00DF40F9">
              <w:t>slutande staten, skall inte i den förstnämnda staten bli föremål för beskattning eller därmed samman</w:t>
            </w:r>
            <w:r>
              <w:softHyphen/>
            </w:r>
            <w:r w:rsidRPr="00DF40F9">
              <w:t>hängande krav som är av annat slag eller mer tyngande än den beskatt</w:t>
            </w:r>
            <w:r>
              <w:softHyphen/>
            </w:r>
            <w:r w:rsidRPr="00DF40F9">
              <w:t>ning och därmed sammanhängande krav som annat liknande företag i den förstnämnda staten är eller kan bli underkastat.</w:t>
            </w:r>
          </w:p>
        </w:tc>
        <w:tc>
          <w:tcPr>
            <w:tcW w:w="2500" w:type="pct"/>
          </w:tcPr>
          <w:p w14:paraId="4DB73520" w14:textId="39DA4235" w:rsidR="008E0CEA" w:rsidRPr="003D7914" w:rsidRDefault="003A5A9E" w:rsidP="00BC2FEE">
            <w:pPr>
              <w:pStyle w:val="Brdtextmedindrag"/>
              <w:rPr>
                <w:lang w:val="de-DE"/>
              </w:rPr>
            </w:pPr>
            <w:r w:rsidRPr="003D7914">
              <w:rPr>
                <w:lang w:val="de-DE"/>
              </w:rPr>
              <w:t>(4)</w:t>
            </w:r>
            <w:r w:rsidR="00AB6234">
              <w:rPr>
                <w:lang w:val="de-DE"/>
              </w:rPr>
              <w:t> </w:t>
            </w:r>
            <w:r w:rsidRPr="003D7914">
              <w:rPr>
                <w:lang w:val="de-DE"/>
              </w:rPr>
              <w:t>Unternehmen eines Ver</w:t>
            </w:r>
            <w:r>
              <w:rPr>
                <w:lang w:val="de-DE"/>
              </w:rPr>
              <w:softHyphen/>
            </w:r>
            <w:r w:rsidRPr="003D7914">
              <w:rPr>
                <w:lang w:val="de-DE"/>
              </w:rPr>
              <w:t>tragsstaats, deren Kapital ganz oder teilweise unmittelbar oder mittelbar einer im anderen Ver</w:t>
            </w:r>
            <w:r>
              <w:rPr>
                <w:lang w:val="de-DE"/>
              </w:rPr>
              <w:softHyphen/>
            </w:r>
            <w:r w:rsidRPr="003D7914">
              <w:rPr>
                <w:lang w:val="de-DE"/>
              </w:rPr>
              <w:t>tragsstaat ansässigen Person oder mehreren solchen Personen ge</w:t>
            </w:r>
            <w:r>
              <w:rPr>
                <w:lang w:val="de-DE"/>
              </w:rPr>
              <w:softHyphen/>
            </w:r>
            <w:r w:rsidRPr="003D7914">
              <w:rPr>
                <w:lang w:val="de-DE"/>
              </w:rPr>
              <w:t>hört oder ihrer Kontrolle unter</w:t>
            </w:r>
            <w:r>
              <w:rPr>
                <w:lang w:val="de-DE"/>
              </w:rPr>
              <w:softHyphen/>
            </w:r>
            <w:r w:rsidRPr="003D7914">
              <w:rPr>
                <w:lang w:val="de-DE"/>
              </w:rPr>
              <w:t>liegt, dürfen im erstgenannten Staat keiner Besteuerung oder damit zusammenhängenden Ver</w:t>
            </w:r>
            <w:r>
              <w:rPr>
                <w:lang w:val="de-DE"/>
              </w:rPr>
              <w:softHyphen/>
            </w:r>
            <w:r w:rsidRPr="003D7914">
              <w:rPr>
                <w:lang w:val="de-DE"/>
              </w:rPr>
              <w:t>pflichtung unterworfen werden, die anders oder belastender ist als die Besteuerung und die damit zusammenhängenden Verpflich</w:t>
            </w:r>
            <w:r>
              <w:rPr>
                <w:lang w:val="de-DE"/>
              </w:rPr>
              <w:softHyphen/>
            </w:r>
            <w:r w:rsidRPr="003D7914">
              <w:rPr>
                <w:lang w:val="de-DE"/>
              </w:rPr>
              <w:t>tungen, denen andere ähnliche Unternehmen des erstgenannten Staates unterworfen sind oder unterworfen werden können.</w:t>
            </w:r>
          </w:p>
        </w:tc>
      </w:tr>
      <w:tr w:rsidR="008E0CEA" w:rsidRPr="0035629B" w14:paraId="730B2BE3" w14:textId="77777777" w:rsidTr="00BC2FEE">
        <w:tc>
          <w:tcPr>
            <w:tcW w:w="2500" w:type="pct"/>
            <w:shd w:val="clear" w:color="auto" w:fill="auto"/>
            <w:tcMar>
              <w:right w:w="0" w:type="dxa"/>
            </w:tcMar>
          </w:tcPr>
          <w:p w14:paraId="64189135" w14:textId="589D37C1" w:rsidR="008E0CEA" w:rsidRPr="00DF40F9" w:rsidRDefault="003A5A9E" w:rsidP="00BC2FEE">
            <w:pPr>
              <w:pStyle w:val="Brdtextmedindrag"/>
            </w:pPr>
            <w:r w:rsidRPr="00DF40F9">
              <w:t>5.</w:t>
            </w:r>
            <w:r w:rsidR="00AB6234">
              <w:t> </w:t>
            </w:r>
            <w:r w:rsidRPr="00DF40F9">
              <w:t>Utan hinder av bestämmel</w:t>
            </w:r>
            <w:r>
              <w:softHyphen/>
            </w:r>
            <w:r w:rsidRPr="00DF40F9">
              <w:t>serna i artikel 2 tillämpas bestäm</w:t>
            </w:r>
            <w:r>
              <w:softHyphen/>
            </w:r>
            <w:r w:rsidRPr="00DF40F9">
              <w:t>melserna i förevarande artikel på skatter av varje slag och beskaf</w:t>
            </w:r>
            <w:r>
              <w:softHyphen/>
            </w:r>
            <w:r w:rsidRPr="00DF40F9">
              <w:t>fenhet.</w:t>
            </w:r>
          </w:p>
        </w:tc>
        <w:tc>
          <w:tcPr>
            <w:tcW w:w="2500" w:type="pct"/>
          </w:tcPr>
          <w:p w14:paraId="1D878522" w14:textId="3B0FD29E" w:rsidR="008E0CEA" w:rsidRPr="003D7914" w:rsidRDefault="003A5A9E" w:rsidP="00BC2FEE">
            <w:pPr>
              <w:pStyle w:val="Brdtextmedindrag"/>
              <w:rPr>
                <w:lang w:val="de-DE"/>
              </w:rPr>
            </w:pPr>
            <w:r w:rsidRPr="003D7914">
              <w:rPr>
                <w:lang w:val="de-DE"/>
              </w:rPr>
              <w:t>(5)</w:t>
            </w:r>
            <w:r w:rsidR="00AB6234">
              <w:rPr>
                <w:lang w:val="de-DE"/>
              </w:rPr>
              <w:t> </w:t>
            </w:r>
            <w:r w:rsidRPr="003D7914">
              <w:rPr>
                <w:lang w:val="de-DE"/>
              </w:rPr>
              <w:t>Dieser Artikel gilt unge</w:t>
            </w:r>
            <w:r>
              <w:rPr>
                <w:lang w:val="de-DE"/>
              </w:rPr>
              <w:softHyphen/>
            </w:r>
            <w:r w:rsidRPr="003D7914">
              <w:rPr>
                <w:lang w:val="de-DE"/>
              </w:rPr>
              <w:t>achtet des Artikels 2 für Steuern jeder Art und Bezeichnung.</w:t>
            </w:r>
          </w:p>
        </w:tc>
      </w:tr>
      <w:tr w:rsidR="008E0CEA" w:rsidRPr="0035629B" w14:paraId="0D94445F" w14:textId="77777777" w:rsidTr="00BC2FEE">
        <w:tc>
          <w:tcPr>
            <w:tcW w:w="2500" w:type="pct"/>
            <w:shd w:val="clear" w:color="auto" w:fill="auto"/>
            <w:tcMar>
              <w:right w:w="0" w:type="dxa"/>
            </w:tcMar>
          </w:tcPr>
          <w:p w14:paraId="0E9F88B2" w14:textId="77777777" w:rsidR="008E0CEA" w:rsidRPr="00D963AA" w:rsidRDefault="00E570B0" w:rsidP="00BC2FEE">
            <w:pPr>
              <w:pStyle w:val="Brdtextmedindrag"/>
              <w:rPr>
                <w:lang w:val="de-DE"/>
              </w:rPr>
            </w:pPr>
          </w:p>
        </w:tc>
        <w:tc>
          <w:tcPr>
            <w:tcW w:w="2500" w:type="pct"/>
          </w:tcPr>
          <w:p w14:paraId="194BD76E" w14:textId="77777777" w:rsidR="008E0CEA" w:rsidRPr="003D7914" w:rsidRDefault="00E570B0" w:rsidP="00BC2FEE">
            <w:pPr>
              <w:pStyle w:val="Brdtextmedindrag"/>
              <w:rPr>
                <w:lang w:val="de-DE"/>
              </w:rPr>
            </w:pPr>
          </w:p>
        </w:tc>
      </w:tr>
      <w:tr w:rsidR="008E0CEA" w14:paraId="0364CF5E" w14:textId="77777777" w:rsidTr="00BC2FEE">
        <w:tc>
          <w:tcPr>
            <w:tcW w:w="2500" w:type="pct"/>
            <w:shd w:val="clear" w:color="auto" w:fill="auto"/>
            <w:tcMar>
              <w:right w:w="0" w:type="dxa"/>
            </w:tcMar>
          </w:tcPr>
          <w:p w14:paraId="0C0FA6D7" w14:textId="77777777" w:rsidR="008E0CEA" w:rsidRPr="00477E3D" w:rsidRDefault="003A5A9E" w:rsidP="00BC2FEE">
            <w:pPr>
              <w:pStyle w:val="Brdtext"/>
            </w:pPr>
            <w:r w:rsidRPr="00477E3D">
              <w:t>Artikel 39</w:t>
            </w:r>
            <w:r w:rsidRPr="00477E3D">
              <w:rPr>
                <w:rStyle w:val="Fotnotsreferens"/>
              </w:rPr>
              <w:footnoteReference w:id="27"/>
            </w:r>
          </w:p>
        </w:tc>
        <w:tc>
          <w:tcPr>
            <w:tcW w:w="2500" w:type="pct"/>
          </w:tcPr>
          <w:p w14:paraId="4F802DAB" w14:textId="77777777" w:rsidR="008E0CEA" w:rsidRPr="00A828D9" w:rsidRDefault="003A5A9E" w:rsidP="00BC2FEE">
            <w:pPr>
              <w:pStyle w:val="Brdtext"/>
              <w:rPr>
                <w:lang w:val="de-DE"/>
              </w:rPr>
            </w:pPr>
            <w:r w:rsidRPr="00A828D9">
              <w:rPr>
                <w:lang w:val="de-DE"/>
              </w:rPr>
              <w:t>Artikel 39</w:t>
            </w:r>
          </w:p>
        </w:tc>
      </w:tr>
      <w:tr w:rsidR="008E0CEA" w14:paraId="766880AB" w14:textId="77777777" w:rsidTr="00BC2FEE">
        <w:tc>
          <w:tcPr>
            <w:tcW w:w="2500" w:type="pct"/>
            <w:shd w:val="clear" w:color="auto" w:fill="auto"/>
            <w:tcMar>
              <w:right w:w="0" w:type="dxa"/>
            </w:tcMar>
          </w:tcPr>
          <w:p w14:paraId="4D73FF3F" w14:textId="77777777" w:rsidR="008E0CEA" w:rsidRPr="00477E3D" w:rsidRDefault="00E570B0" w:rsidP="00BC2FEE">
            <w:pPr>
              <w:pStyle w:val="Brdtext"/>
              <w:rPr>
                <w:i/>
              </w:rPr>
            </w:pPr>
          </w:p>
        </w:tc>
        <w:tc>
          <w:tcPr>
            <w:tcW w:w="2500" w:type="pct"/>
          </w:tcPr>
          <w:p w14:paraId="7613F344" w14:textId="77777777" w:rsidR="008E0CEA" w:rsidRPr="00A828D9" w:rsidRDefault="00E570B0" w:rsidP="00BC2FEE">
            <w:pPr>
              <w:pStyle w:val="Brdtext"/>
              <w:rPr>
                <w:i/>
                <w:lang w:val="de-DE"/>
              </w:rPr>
            </w:pPr>
          </w:p>
        </w:tc>
      </w:tr>
      <w:tr w:rsidR="008E0CEA" w14:paraId="7A005AB9" w14:textId="77777777" w:rsidTr="00BC2FEE">
        <w:tc>
          <w:tcPr>
            <w:tcW w:w="2500" w:type="pct"/>
            <w:shd w:val="clear" w:color="auto" w:fill="auto"/>
            <w:tcMar>
              <w:right w:w="0" w:type="dxa"/>
            </w:tcMar>
          </w:tcPr>
          <w:p w14:paraId="221D21D3" w14:textId="77777777" w:rsidR="008E0CEA" w:rsidRPr="00477E3D" w:rsidRDefault="003A5A9E" w:rsidP="00BC2FEE">
            <w:pPr>
              <w:pStyle w:val="Brdtext"/>
              <w:rPr>
                <w:i/>
              </w:rPr>
            </w:pPr>
            <w:r w:rsidRPr="00477E3D">
              <w:rPr>
                <w:i/>
              </w:rPr>
              <w:t>Förfarandet vid ömsesidig överens</w:t>
            </w:r>
            <w:r w:rsidRPr="00477E3D">
              <w:rPr>
                <w:i/>
              </w:rPr>
              <w:softHyphen/>
              <w:t>kommelse</w:t>
            </w:r>
          </w:p>
        </w:tc>
        <w:tc>
          <w:tcPr>
            <w:tcW w:w="2500" w:type="pct"/>
          </w:tcPr>
          <w:p w14:paraId="52A75F50" w14:textId="77777777" w:rsidR="008E0CEA" w:rsidRPr="00A828D9" w:rsidRDefault="003A5A9E" w:rsidP="00BC2FEE">
            <w:pPr>
              <w:pStyle w:val="Brdtext"/>
              <w:rPr>
                <w:i/>
                <w:lang w:val="de-DE"/>
              </w:rPr>
            </w:pPr>
            <w:r w:rsidRPr="00A828D9">
              <w:rPr>
                <w:i/>
                <w:lang w:val="de-DE"/>
              </w:rPr>
              <w:t>Verständigungsverfahren</w:t>
            </w:r>
          </w:p>
        </w:tc>
      </w:tr>
      <w:tr w:rsidR="008E0CEA" w14:paraId="101AC74B" w14:textId="77777777" w:rsidTr="00BC2FEE">
        <w:tc>
          <w:tcPr>
            <w:tcW w:w="2500" w:type="pct"/>
            <w:shd w:val="clear" w:color="auto" w:fill="auto"/>
            <w:tcMar>
              <w:right w:w="0" w:type="dxa"/>
            </w:tcMar>
          </w:tcPr>
          <w:p w14:paraId="7AA5632A" w14:textId="77777777" w:rsidR="008E0CEA" w:rsidRPr="00477E3D" w:rsidRDefault="00E570B0" w:rsidP="00BC2FEE">
            <w:pPr>
              <w:pStyle w:val="Brdtextmedindrag"/>
            </w:pPr>
          </w:p>
        </w:tc>
        <w:tc>
          <w:tcPr>
            <w:tcW w:w="2500" w:type="pct"/>
          </w:tcPr>
          <w:p w14:paraId="35DA3B1E" w14:textId="77777777" w:rsidR="008E0CEA" w:rsidRPr="003D7914" w:rsidRDefault="00E570B0" w:rsidP="00BC2FEE">
            <w:pPr>
              <w:pStyle w:val="Brdtextmedindrag"/>
              <w:rPr>
                <w:u w:val="single"/>
                <w:lang w:val="de-DE"/>
              </w:rPr>
            </w:pPr>
          </w:p>
        </w:tc>
      </w:tr>
      <w:tr w:rsidR="008E0CEA" w:rsidRPr="0035629B" w14:paraId="7BBBE926" w14:textId="77777777" w:rsidTr="00BC2FEE">
        <w:tc>
          <w:tcPr>
            <w:tcW w:w="2500" w:type="pct"/>
            <w:shd w:val="clear" w:color="auto" w:fill="auto"/>
            <w:tcMar>
              <w:right w:w="0" w:type="dxa"/>
            </w:tcMar>
          </w:tcPr>
          <w:p w14:paraId="6E5C301B" w14:textId="5396A92B" w:rsidR="008E0CEA" w:rsidRPr="00477E3D" w:rsidRDefault="003A5A9E" w:rsidP="00BC2FEE">
            <w:pPr>
              <w:pStyle w:val="Brdtextmedindrag"/>
            </w:pPr>
            <w:r w:rsidRPr="00477E3D">
              <w:t>1.</w:t>
            </w:r>
            <w:r w:rsidR="00AB6234">
              <w:t> </w:t>
            </w:r>
            <w:r w:rsidRPr="00477E3D">
              <w:t>Om en person anser att en eller båda avtalsslutande staterna vid</w:t>
            </w:r>
            <w:r w:rsidRPr="00477E3D">
              <w:softHyphen/>
              <w:t>tagit åtgärder som för honom med</w:t>
            </w:r>
            <w:r w:rsidR="00AD41C7">
              <w:softHyphen/>
            </w:r>
            <w:r w:rsidRPr="00477E3D">
              <w:t>för eller kommer att medföra beskattning som strider mot be</w:t>
            </w:r>
            <w:r>
              <w:softHyphen/>
            </w:r>
            <w:r w:rsidRPr="00477E3D">
              <w:t>stämmelserna i detta avtal, kan han, utan att det påverkar hans rätt att använda sig av de rättsmedel som finns i dessa staters interna rätts</w:t>
            </w:r>
            <w:r>
              <w:softHyphen/>
            </w:r>
            <w:r w:rsidRPr="00477E3D">
              <w:t>ordningar, lägga fram saken för den behöriga myndigheten i den avtals</w:t>
            </w:r>
            <w:r>
              <w:softHyphen/>
            </w:r>
            <w:r w:rsidRPr="00477E3D">
              <w:t xml:space="preserve">slutande stat där han har hemvist eller, om fråga är om tillämpning av artikel </w:t>
            </w:r>
            <w:r>
              <w:t>38</w:t>
            </w:r>
            <w:r w:rsidRPr="00477E3D">
              <w:t xml:space="preserve"> punkt 1, i den avtalsslut</w:t>
            </w:r>
            <w:r>
              <w:softHyphen/>
            </w:r>
            <w:r w:rsidRPr="00477E3D">
              <w:t xml:space="preserve">ande stat där han är medborgare. Saken ska läggas fram inom tre år från den tidpunkt då personen i </w:t>
            </w:r>
            <w:r w:rsidRPr="00477E3D">
              <w:lastRenderedPageBreak/>
              <w:t>fråga fick vetskap om den åtgärd som givit upphov till beskattning som strider mot bestämmelserna i avtalet.</w:t>
            </w:r>
          </w:p>
        </w:tc>
        <w:tc>
          <w:tcPr>
            <w:tcW w:w="2500" w:type="pct"/>
          </w:tcPr>
          <w:p w14:paraId="61AE6DEC" w14:textId="6A3E1880" w:rsidR="008E0CEA" w:rsidRPr="00A828D9" w:rsidRDefault="003A5A9E" w:rsidP="00BC2FEE">
            <w:pPr>
              <w:pStyle w:val="Brdtextmedindrag"/>
              <w:rPr>
                <w:lang w:val="de-DE"/>
              </w:rPr>
            </w:pPr>
            <w:r w:rsidRPr="00A828D9">
              <w:rPr>
                <w:lang w:val="de-DE"/>
              </w:rPr>
              <w:lastRenderedPageBreak/>
              <w:t>(1)</w:t>
            </w:r>
            <w:r w:rsidR="00AB6234">
              <w:rPr>
                <w:lang w:val="de-DE"/>
              </w:rPr>
              <w:t> </w:t>
            </w:r>
            <w:r w:rsidRPr="00A828D9">
              <w:rPr>
                <w:lang w:val="de-DE"/>
              </w:rPr>
              <w:t>Ist eine Person der Auf</w:t>
            </w:r>
            <w:r w:rsidRPr="00A828D9">
              <w:rPr>
                <w:lang w:val="de-DE"/>
              </w:rPr>
              <w:softHyphen/>
              <w:t>fassung, dass Maßnahmen eines Vertragsstaats oder beider Ver</w:t>
            </w:r>
            <w:r w:rsidRPr="00A828D9">
              <w:rPr>
                <w:lang w:val="de-DE"/>
              </w:rPr>
              <w:softHyphen/>
              <w:t>tragsstaaten für sie zu einer Be</w:t>
            </w:r>
            <w:r w:rsidRPr="00A828D9">
              <w:rPr>
                <w:lang w:val="de-DE"/>
              </w:rPr>
              <w:softHyphen/>
              <w:t>steuerung führen oder führen werden, die diesem Abkommen nicht entspricht, so kann sie unbeschadet der nach dem inner</w:t>
            </w:r>
            <w:r>
              <w:rPr>
                <w:lang w:val="de-DE"/>
              </w:rPr>
              <w:softHyphen/>
            </w:r>
            <w:r w:rsidRPr="00A828D9">
              <w:rPr>
                <w:lang w:val="de-DE"/>
              </w:rPr>
              <w:t xml:space="preserve">staatlichen Recht dieser Staaten vorgesehenen Rechtsbehelfe </w:t>
            </w:r>
            <w:r>
              <w:rPr>
                <w:lang w:val="de-DE"/>
              </w:rPr>
              <w:t>ih</w:t>
            </w:r>
            <w:r>
              <w:rPr>
                <w:lang w:val="de-DE"/>
              </w:rPr>
              <w:softHyphen/>
            </w:r>
            <w:r w:rsidRPr="00A828D9">
              <w:rPr>
                <w:lang w:val="de-DE"/>
              </w:rPr>
              <w:t xml:space="preserve">ren Fall der zuständigen Behörde des Vertragsstaats, in dem sie ansässig ist, oder, sofern ihr Fall von Artikel 38 Absatz 1 erfasst wird, der zuständigen Behörde des Vertragsstaats unterbreiten, dessen Staatsangehöriger sie ist. </w:t>
            </w:r>
            <w:r w:rsidRPr="00A828D9">
              <w:rPr>
                <w:lang w:val="de-DE"/>
              </w:rPr>
              <w:lastRenderedPageBreak/>
              <w:t>Der Fall muss innerhalb von drei Jahren nach der ersten Mitteilung der Maßnahme unterbreitet wer</w:t>
            </w:r>
            <w:r>
              <w:rPr>
                <w:lang w:val="de-DE"/>
              </w:rPr>
              <w:softHyphen/>
            </w:r>
            <w:r w:rsidRPr="00A828D9">
              <w:rPr>
                <w:lang w:val="de-DE"/>
              </w:rPr>
              <w:t>den, die zu einer dem Abkommen nicht entsprechenden Besteue</w:t>
            </w:r>
            <w:r>
              <w:rPr>
                <w:lang w:val="de-DE"/>
              </w:rPr>
              <w:softHyphen/>
            </w:r>
            <w:r w:rsidRPr="00A828D9">
              <w:rPr>
                <w:lang w:val="de-DE"/>
              </w:rPr>
              <w:t>rung führt.</w:t>
            </w:r>
          </w:p>
        </w:tc>
      </w:tr>
      <w:tr w:rsidR="008E0CEA" w:rsidRPr="0035629B" w14:paraId="02C0A8CD" w14:textId="77777777" w:rsidTr="00BC2FEE">
        <w:tc>
          <w:tcPr>
            <w:tcW w:w="2500" w:type="pct"/>
            <w:shd w:val="clear" w:color="auto" w:fill="auto"/>
            <w:tcMar>
              <w:right w:w="0" w:type="dxa"/>
            </w:tcMar>
          </w:tcPr>
          <w:p w14:paraId="72EC3EA7" w14:textId="63ECB119" w:rsidR="008E0CEA" w:rsidRPr="00477E3D" w:rsidRDefault="003A5A9E" w:rsidP="00BC2FEE">
            <w:pPr>
              <w:pStyle w:val="Brdtextmedindrag"/>
            </w:pPr>
            <w:r w:rsidRPr="00477E3D">
              <w:lastRenderedPageBreak/>
              <w:t>2.</w:t>
            </w:r>
            <w:r w:rsidR="00AB6234">
              <w:t> </w:t>
            </w:r>
            <w:r w:rsidRPr="00477E3D">
              <w:t>Om den behöriga myndigheten finner invändningen grundad men inte själv kan få till stånd en till</w:t>
            </w:r>
            <w:r>
              <w:softHyphen/>
            </w:r>
            <w:r w:rsidRPr="00477E3D">
              <w:t>fredsställande lösning, ska myn</w:t>
            </w:r>
            <w:r w:rsidRPr="00477E3D">
              <w:softHyphen/>
              <w:t xml:space="preserve">digheten söka lösa frågan genom ömsesidig överenskommelse med den behöriga myndigheten i den andra avtalsslutande staten i syfte att undvika beskattning som strider mot avtalet. Överenskommelse som träffats </w:t>
            </w:r>
            <w:r>
              <w:t xml:space="preserve">ska </w:t>
            </w:r>
            <w:r w:rsidRPr="00477E3D">
              <w:t>genomför</w:t>
            </w:r>
            <w:r>
              <w:t>a</w:t>
            </w:r>
            <w:r w:rsidRPr="00477E3D">
              <w:t>s utan hinder av tidsgränser i de avtals</w:t>
            </w:r>
            <w:r>
              <w:softHyphen/>
            </w:r>
            <w:r w:rsidRPr="00477E3D">
              <w:t>slutande staternas interna lagstift</w:t>
            </w:r>
            <w:r>
              <w:softHyphen/>
            </w:r>
            <w:r w:rsidRPr="00477E3D">
              <w:t>ning.</w:t>
            </w:r>
          </w:p>
        </w:tc>
        <w:tc>
          <w:tcPr>
            <w:tcW w:w="2500" w:type="pct"/>
          </w:tcPr>
          <w:p w14:paraId="6C2C8394" w14:textId="59F10001" w:rsidR="008E0CEA" w:rsidRPr="00A828D9" w:rsidRDefault="003A5A9E" w:rsidP="00BC2FEE">
            <w:pPr>
              <w:pStyle w:val="Brdtextmedindrag"/>
              <w:rPr>
                <w:lang w:val="de-DE"/>
              </w:rPr>
            </w:pPr>
            <w:r w:rsidRPr="00A828D9">
              <w:rPr>
                <w:lang w:val="de-DE"/>
              </w:rPr>
              <w:t>(2)</w:t>
            </w:r>
            <w:r w:rsidR="00AB6234">
              <w:rPr>
                <w:lang w:val="de-DE"/>
              </w:rPr>
              <w:t> </w:t>
            </w:r>
            <w:r w:rsidRPr="00A828D9">
              <w:rPr>
                <w:lang w:val="de-DE"/>
              </w:rPr>
              <w:t>Hält die zuständige Behörde die Einwendung für begründet und ist sie selbst nicht in der Lage, eine befriedigende Lösung her</w:t>
            </w:r>
            <w:r w:rsidRPr="00A828D9">
              <w:rPr>
                <w:lang w:val="de-DE"/>
              </w:rPr>
              <w:softHyphen/>
              <w:t>beizuführen, so wird sie sich be</w:t>
            </w:r>
            <w:r w:rsidR="00AD41C7">
              <w:rPr>
                <w:lang w:val="de-DE"/>
              </w:rPr>
              <w:softHyphen/>
            </w:r>
            <w:r w:rsidRPr="00A828D9">
              <w:rPr>
                <w:lang w:val="de-DE"/>
              </w:rPr>
              <w:t>mühen, den Fall durch Verständi</w:t>
            </w:r>
            <w:r w:rsidR="00AD41C7">
              <w:rPr>
                <w:lang w:val="de-DE"/>
              </w:rPr>
              <w:softHyphen/>
            </w:r>
            <w:r w:rsidRPr="00A828D9">
              <w:rPr>
                <w:lang w:val="de-DE"/>
              </w:rPr>
              <w:t>gung mit der zuständigen Be</w:t>
            </w:r>
            <w:r w:rsidR="00C737ED">
              <w:rPr>
                <w:lang w:val="de-DE"/>
              </w:rPr>
              <w:softHyphen/>
            </w:r>
            <w:r w:rsidRPr="00A828D9">
              <w:rPr>
                <w:lang w:val="de-DE"/>
              </w:rPr>
              <w:t>hörde des anderen Vertragsstaats so zu regeln, dass eine dem Abkommen nicht entsprechende Besteuerung vermieden wird. Die Verständigungsregelung ist unge</w:t>
            </w:r>
            <w:r w:rsidRPr="00A828D9">
              <w:rPr>
                <w:lang w:val="de-DE"/>
              </w:rPr>
              <w:softHyphen/>
              <w:t>achtet der Fristen des innerstaat</w:t>
            </w:r>
            <w:r w:rsidRPr="00A828D9">
              <w:rPr>
                <w:lang w:val="de-DE"/>
              </w:rPr>
              <w:softHyphen/>
              <w:t xml:space="preserve">lichen </w:t>
            </w:r>
            <w:proofErr w:type="gramStart"/>
            <w:r w:rsidRPr="00A828D9">
              <w:rPr>
                <w:lang w:val="de-DE"/>
              </w:rPr>
              <w:t>Rechts</w:t>
            </w:r>
            <w:proofErr w:type="gramEnd"/>
            <w:r w:rsidRPr="00A828D9">
              <w:rPr>
                <w:lang w:val="de-DE"/>
              </w:rPr>
              <w:t xml:space="preserve"> der Vertragsstaaten durchzuführen.</w:t>
            </w:r>
          </w:p>
        </w:tc>
      </w:tr>
      <w:tr w:rsidR="008E0CEA" w:rsidRPr="0035629B" w14:paraId="0C6B891A" w14:textId="77777777" w:rsidTr="00BC2FEE">
        <w:tc>
          <w:tcPr>
            <w:tcW w:w="2500" w:type="pct"/>
            <w:shd w:val="clear" w:color="auto" w:fill="auto"/>
            <w:tcMar>
              <w:right w:w="0" w:type="dxa"/>
            </w:tcMar>
          </w:tcPr>
          <w:p w14:paraId="34186078" w14:textId="65FDB8DC" w:rsidR="008E0CEA" w:rsidRPr="00477E3D" w:rsidRDefault="003A5A9E" w:rsidP="00BC2FEE">
            <w:pPr>
              <w:pStyle w:val="Brdtextmedindrag"/>
            </w:pPr>
            <w:r w:rsidRPr="00477E3D">
              <w:t>3.</w:t>
            </w:r>
            <w:r w:rsidR="00AB6234">
              <w:t> </w:t>
            </w:r>
            <w:r w:rsidRPr="00477E3D">
              <w:t>De behöriga myndigheterna i de avtalsslutande staterna ska ge</w:t>
            </w:r>
            <w:r w:rsidRPr="00477E3D">
              <w:softHyphen/>
              <w:t>nom ömsesidig överenskommelse söka avgöra svårigheter eller tvi</w:t>
            </w:r>
            <w:r w:rsidR="00AD41C7">
              <w:softHyphen/>
            </w:r>
            <w:r w:rsidRPr="00477E3D">
              <w:t>velsmål som uppkommer i fråga om tolkningen eller tillämpningen av avtalet. De kan även överlägga i syfte att undanröja dubbelbeskatt</w:t>
            </w:r>
            <w:r w:rsidRPr="00477E3D">
              <w:softHyphen/>
              <w:t>ning i fall som inte omfattas av detta avtal.</w:t>
            </w:r>
          </w:p>
        </w:tc>
        <w:tc>
          <w:tcPr>
            <w:tcW w:w="2500" w:type="pct"/>
          </w:tcPr>
          <w:p w14:paraId="2639A494" w14:textId="71149AB1" w:rsidR="008E0CEA" w:rsidRPr="00A828D9" w:rsidRDefault="003A5A9E" w:rsidP="00BC2FEE">
            <w:pPr>
              <w:pStyle w:val="Brdtextmedindrag"/>
              <w:rPr>
                <w:lang w:val="de-DE"/>
              </w:rPr>
            </w:pPr>
            <w:r w:rsidRPr="00A828D9">
              <w:rPr>
                <w:lang w:val="de-DE"/>
              </w:rPr>
              <w:t>(3)</w:t>
            </w:r>
            <w:r w:rsidR="00AB6234">
              <w:rPr>
                <w:lang w:val="de-DE"/>
              </w:rPr>
              <w:t> </w:t>
            </w:r>
            <w:r w:rsidRPr="00A828D9">
              <w:rPr>
                <w:lang w:val="de-DE"/>
              </w:rPr>
              <w:t>Die zuständigen Behörden der Vertragsstaaten werden sich bemühen, Schwierigkeiten oder Zweifel, die bei der Auslegung oder Anwendung des Abkom</w:t>
            </w:r>
            <w:r w:rsidRPr="00A828D9">
              <w:rPr>
                <w:lang w:val="de-DE"/>
              </w:rPr>
              <w:softHyphen/>
              <w:t>mens entstehen, durch Verständi</w:t>
            </w:r>
            <w:r w:rsidRPr="00A828D9">
              <w:rPr>
                <w:lang w:val="de-DE"/>
              </w:rPr>
              <w:softHyphen/>
              <w:t>gung zu beseitigen. Sie können auch gemeinsam beraten, um eine Doppelbesteuerung in Fällen, die im Abkommen nicht behandelt sind, zu beseitigen.</w:t>
            </w:r>
          </w:p>
        </w:tc>
      </w:tr>
      <w:tr w:rsidR="008E0CEA" w:rsidRPr="0035629B" w14:paraId="7BF7FB8A" w14:textId="77777777" w:rsidTr="00BC2FEE">
        <w:tc>
          <w:tcPr>
            <w:tcW w:w="2500" w:type="pct"/>
            <w:shd w:val="clear" w:color="auto" w:fill="auto"/>
            <w:tcMar>
              <w:right w:w="0" w:type="dxa"/>
            </w:tcMar>
          </w:tcPr>
          <w:p w14:paraId="14775AED" w14:textId="2C2478C6" w:rsidR="008E0CEA" w:rsidRPr="00477E3D" w:rsidRDefault="003A5A9E" w:rsidP="00BC2FEE">
            <w:pPr>
              <w:pStyle w:val="Brdtextmedindrag"/>
            </w:pPr>
            <w:r w:rsidRPr="00477E3D">
              <w:t>4.</w:t>
            </w:r>
            <w:r w:rsidR="00AB6234">
              <w:t> </w:t>
            </w:r>
            <w:r w:rsidRPr="00477E3D">
              <w:t>De behöriga myndigheterna i de avtalsslutande staterna kan träda i direkt förbindelse med varandra i syfte att träffa överenskommelse i de fall som angivits i föregående punkter.</w:t>
            </w:r>
          </w:p>
        </w:tc>
        <w:tc>
          <w:tcPr>
            <w:tcW w:w="2500" w:type="pct"/>
          </w:tcPr>
          <w:p w14:paraId="41E7FD94" w14:textId="78310BCC" w:rsidR="008E0CEA" w:rsidRPr="00A828D9" w:rsidRDefault="003A5A9E" w:rsidP="00BC2FEE">
            <w:pPr>
              <w:pStyle w:val="Brdtextmedindrag"/>
              <w:rPr>
                <w:lang w:val="de-DE"/>
              </w:rPr>
            </w:pPr>
            <w:r w:rsidRPr="00A828D9">
              <w:rPr>
                <w:lang w:val="de-DE"/>
              </w:rPr>
              <w:t>(4)</w:t>
            </w:r>
            <w:r w:rsidR="00AB6234">
              <w:rPr>
                <w:lang w:val="de-DE"/>
              </w:rPr>
              <w:t> </w:t>
            </w:r>
            <w:r w:rsidRPr="00A828D9">
              <w:rPr>
                <w:lang w:val="de-DE"/>
              </w:rPr>
              <w:t>Die zuständigen Behörden der Vertragsstaaten können zur Herbeiführung einer Einigung im Sinne der Absätze 1 bis 3 unmit</w:t>
            </w:r>
            <w:r w:rsidRPr="00A828D9">
              <w:rPr>
                <w:lang w:val="de-DE"/>
              </w:rPr>
              <w:softHyphen/>
              <w:t>telbar miteinander verkehren.</w:t>
            </w:r>
          </w:p>
        </w:tc>
      </w:tr>
      <w:tr w:rsidR="008E0CEA" w:rsidRPr="0035629B" w14:paraId="6B44C44E" w14:textId="77777777" w:rsidTr="00BC2FEE">
        <w:tc>
          <w:tcPr>
            <w:tcW w:w="2500" w:type="pct"/>
            <w:shd w:val="clear" w:color="auto" w:fill="auto"/>
            <w:tcMar>
              <w:right w:w="0" w:type="dxa"/>
            </w:tcMar>
          </w:tcPr>
          <w:p w14:paraId="7379E919" w14:textId="77777777" w:rsidR="008E0CEA" w:rsidRPr="00477E3D" w:rsidRDefault="00E570B0" w:rsidP="00BC2FEE">
            <w:pPr>
              <w:pStyle w:val="Brdtextmedindrag"/>
              <w:rPr>
                <w:lang w:val="de-DE"/>
              </w:rPr>
            </w:pPr>
          </w:p>
        </w:tc>
        <w:tc>
          <w:tcPr>
            <w:tcW w:w="2500" w:type="pct"/>
          </w:tcPr>
          <w:p w14:paraId="26F0499D" w14:textId="77777777" w:rsidR="008E0CEA" w:rsidRPr="00A828D9" w:rsidRDefault="00E570B0" w:rsidP="00BC2FEE">
            <w:pPr>
              <w:pStyle w:val="Brdtextmedindrag"/>
              <w:rPr>
                <w:lang w:val="de-DE"/>
              </w:rPr>
            </w:pPr>
          </w:p>
        </w:tc>
      </w:tr>
      <w:tr w:rsidR="008E0CEA" w14:paraId="74361DE0" w14:textId="77777777" w:rsidTr="00BC2FEE">
        <w:tc>
          <w:tcPr>
            <w:tcW w:w="2500" w:type="pct"/>
            <w:shd w:val="clear" w:color="auto" w:fill="auto"/>
            <w:tcMar>
              <w:right w:w="0" w:type="dxa"/>
            </w:tcMar>
          </w:tcPr>
          <w:p w14:paraId="482BCDFC" w14:textId="77777777" w:rsidR="008E0CEA" w:rsidRPr="00477E3D" w:rsidRDefault="003A5A9E" w:rsidP="00BC2FEE">
            <w:pPr>
              <w:pStyle w:val="Brdtext"/>
            </w:pPr>
            <w:r w:rsidRPr="00477E3D">
              <w:t>Artiklarna 40 och 41 (Upphävda)</w:t>
            </w:r>
            <w:r w:rsidRPr="00477E3D">
              <w:rPr>
                <w:rStyle w:val="Fotnotsreferens"/>
              </w:rPr>
              <w:footnoteReference w:id="28"/>
            </w:r>
          </w:p>
        </w:tc>
        <w:tc>
          <w:tcPr>
            <w:tcW w:w="2500" w:type="pct"/>
          </w:tcPr>
          <w:p w14:paraId="538A1AE1" w14:textId="77777777" w:rsidR="008E0CEA" w:rsidRPr="00A828D9" w:rsidRDefault="003A5A9E" w:rsidP="00BC2FEE">
            <w:pPr>
              <w:pStyle w:val="Brdtext"/>
              <w:rPr>
                <w:lang w:val="de-DE"/>
              </w:rPr>
            </w:pPr>
            <w:r w:rsidRPr="00A828D9">
              <w:rPr>
                <w:lang w:val="de-DE"/>
              </w:rPr>
              <w:t>Artikel 40 und 41 (aufgehoben)</w:t>
            </w:r>
          </w:p>
        </w:tc>
      </w:tr>
      <w:tr w:rsidR="007F3D87" w14:paraId="52D8F2AE" w14:textId="77777777" w:rsidTr="007F3D87">
        <w:tc>
          <w:tcPr>
            <w:tcW w:w="2500" w:type="pct"/>
            <w:shd w:val="clear" w:color="auto" w:fill="auto"/>
            <w:tcMar>
              <w:right w:w="0" w:type="dxa"/>
            </w:tcMar>
          </w:tcPr>
          <w:p w14:paraId="05A1139C" w14:textId="77777777" w:rsidR="007F3D87" w:rsidRDefault="007F3D87" w:rsidP="007F3D87">
            <w:pPr>
              <w:pStyle w:val="Brdtext"/>
            </w:pPr>
          </w:p>
        </w:tc>
        <w:tc>
          <w:tcPr>
            <w:tcW w:w="2500" w:type="pct"/>
          </w:tcPr>
          <w:p w14:paraId="0F79E87E" w14:textId="77777777" w:rsidR="007F3D87" w:rsidRDefault="007F3D87" w:rsidP="007F3D87">
            <w:pPr>
              <w:pStyle w:val="Brdtext"/>
              <w:rPr>
                <w:lang w:val="de-DE"/>
              </w:rPr>
            </w:pPr>
          </w:p>
        </w:tc>
      </w:tr>
      <w:tr w:rsidR="007F3D87" w14:paraId="6C4527D7" w14:textId="77777777" w:rsidTr="007F3D87">
        <w:tc>
          <w:tcPr>
            <w:tcW w:w="2500" w:type="pct"/>
            <w:shd w:val="clear" w:color="auto" w:fill="auto"/>
            <w:tcMar>
              <w:right w:w="0" w:type="dxa"/>
            </w:tcMar>
          </w:tcPr>
          <w:p w14:paraId="67E2CCEF" w14:textId="77777777" w:rsidR="007F3D87" w:rsidRPr="00DF40F9" w:rsidRDefault="007F3D87" w:rsidP="007F3D87">
            <w:pPr>
              <w:pStyle w:val="Brdtext"/>
            </w:pPr>
          </w:p>
        </w:tc>
        <w:tc>
          <w:tcPr>
            <w:tcW w:w="2500" w:type="pct"/>
          </w:tcPr>
          <w:p w14:paraId="02DCD0DC" w14:textId="77777777" w:rsidR="007F3D87" w:rsidRPr="003D7914" w:rsidRDefault="007F3D87" w:rsidP="007F3D87">
            <w:pPr>
              <w:pStyle w:val="Brdtext"/>
              <w:rPr>
                <w:lang w:val="de-DE"/>
              </w:rPr>
            </w:pPr>
          </w:p>
        </w:tc>
      </w:tr>
      <w:tr w:rsidR="007F3D87" w14:paraId="6DA5C7F7" w14:textId="77777777" w:rsidTr="007F3D87">
        <w:tc>
          <w:tcPr>
            <w:tcW w:w="2500" w:type="pct"/>
            <w:shd w:val="clear" w:color="auto" w:fill="auto"/>
            <w:tcMar>
              <w:right w:w="0" w:type="dxa"/>
            </w:tcMar>
          </w:tcPr>
          <w:p w14:paraId="34164B7C" w14:textId="77777777" w:rsidR="007F3D87" w:rsidRPr="00DF40F9" w:rsidRDefault="007F3D87" w:rsidP="007F3D87">
            <w:pPr>
              <w:pStyle w:val="Brdtext"/>
            </w:pPr>
          </w:p>
        </w:tc>
        <w:tc>
          <w:tcPr>
            <w:tcW w:w="2500" w:type="pct"/>
          </w:tcPr>
          <w:p w14:paraId="565A9F80" w14:textId="77777777" w:rsidR="007F3D87" w:rsidRPr="003D7914" w:rsidRDefault="007F3D87" w:rsidP="007F3D87">
            <w:pPr>
              <w:pStyle w:val="Brdtext"/>
              <w:rPr>
                <w:lang w:val="de-DE"/>
              </w:rPr>
            </w:pPr>
          </w:p>
        </w:tc>
      </w:tr>
      <w:tr w:rsidR="008E0CEA" w14:paraId="36A7C489" w14:textId="77777777" w:rsidTr="00BC2FEE">
        <w:tc>
          <w:tcPr>
            <w:tcW w:w="2500" w:type="pct"/>
            <w:shd w:val="clear" w:color="auto" w:fill="auto"/>
            <w:tcMar>
              <w:right w:w="0" w:type="dxa"/>
            </w:tcMar>
          </w:tcPr>
          <w:p w14:paraId="5B25090B" w14:textId="77777777" w:rsidR="008E0CEA" w:rsidRDefault="00E570B0" w:rsidP="00BC2FEE">
            <w:pPr>
              <w:pStyle w:val="Brdtextmedindrag"/>
            </w:pPr>
            <w:bookmarkStart w:id="10" w:name="_Hlk134183294"/>
          </w:p>
        </w:tc>
        <w:tc>
          <w:tcPr>
            <w:tcW w:w="2500" w:type="pct"/>
          </w:tcPr>
          <w:p w14:paraId="36D8CFC7" w14:textId="77777777" w:rsidR="008E0CEA" w:rsidRDefault="00E570B0" w:rsidP="00BC2FEE">
            <w:pPr>
              <w:pStyle w:val="Brdtextmedindrag"/>
              <w:rPr>
                <w:lang w:val="de-DE"/>
              </w:rPr>
            </w:pPr>
          </w:p>
        </w:tc>
      </w:tr>
      <w:tr w:rsidR="008E0CEA" w14:paraId="7BF9EF47" w14:textId="77777777" w:rsidTr="00BC2FEE">
        <w:tc>
          <w:tcPr>
            <w:tcW w:w="2500" w:type="pct"/>
            <w:shd w:val="clear" w:color="auto" w:fill="auto"/>
            <w:tcMar>
              <w:right w:w="0" w:type="dxa"/>
            </w:tcMar>
          </w:tcPr>
          <w:p w14:paraId="5D2B7AEF" w14:textId="77777777" w:rsidR="008E0CEA" w:rsidRPr="00DF40F9" w:rsidRDefault="00E570B0" w:rsidP="00BC2FEE">
            <w:pPr>
              <w:pStyle w:val="Brdtextmedindrag"/>
            </w:pPr>
          </w:p>
        </w:tc>
        <w:tc>
          <w:tcPr>
            <w:tcW w:w="2500" w:type="pct"/>
          </w:tcPr>
          <w:p w14:paraId="68180162" w14:textId="77777777" w:rsidR="008E0CEA" w:rsidRPr="003D7914" w:rsidRDefault="00E570B0" w:rsidP="00BC2FEE">
            <w:pPr>
              <w:pStyle w:val="Brdtextmedindrag"/>
              <w:rPr>
                <w:lang w:val="de-DE"/>
              </w:rPr>
            </w:pPr>
          </w:p>
        </w:tc>
      </w:tr>
      <w:tr w:rsidR="007F3D87" w14:paraId="2B60FE09" w14:textId="77777777" w:rsidTr="00BC2FEE">
        <w:tc>
          <w:tcPr>
            <w:tcW w:w="2500" w:type="pct"/>
            <w:shd w:val="clear" w:color="auto" w:fill="auto"/>
            <w:tcMar>
              <w:right w:w="0" w:type="dxa"/>
            </w:tcMar>
          </w:tcPr>
          <w:p w14:paraId="1EDDD13F" w14:textId="77777777" w:rsidR="007F3D87" w:rsidRDefault="007F3D87" w:rsidP="00BC2FEE">
            <w:pPr>
              <w:pStyle w:val="Brdtextmedindrag"/>
            </w:pPr>
          </w:p>
        </w:tc>
        <w:tc>
          <w:tcPr>
            <w:tcW w:w="2500" w:type="pct"/>
          </w:tcPr>
          <w:p w14:paraId="3EB11AE1" w14:textId="77777777" w:rsidR="007F3D87" w:rsidRDefault="007F3D87" w:rsidP="00BC2FEE">
            <w:pPr>
              <w:pStyle w:val="Brdtextmedindrag"/>
              <w:rPr>
                <w:lang w:val="de-DE"/>
              </w:rPr>
            </w:pPr>
          </w:p>
        </w:tc>
      </w:tr>
      <w:tr w:rsidR="007F3D87" w14:paraId="273A7D20" w14:textId="77777777" w:rsidTr="00BC2FEE">
        <w:tc>
          <w:tcPr>
            <w:tcW w:w="2500" w:type="pct"/>
            <w:shd w:val="clear" w:color="auto" w:fill="auto"/>
            <w:tcMar>
              <w:right w:w="0" w:type="dxa"/>
            </w:tcMar>
          </w:tcPr>
          <w:p w14:paraId="433801B0" w14:textId="77777777" w:rsidR="007F3D87" w:rsidRPr="00DF40F9" w:rsidRDefault="007F3D87" w:rsidP="00BC2FEE">
            <w:pPr>
              <w:pStyle w:val="Brdtextmedindrag"/>
            </w:pPr>
          </w:p>
        </w:tc>
        <w:tc>
          <w:tcPr>
            <w:tcW w:w="2500" w:type="pct"/>
          </w:tcPr>
          <w:p w14:paraId="56A5870A" w14:textId="77777777" w:rsidR="007F3D87" w:rsidRPr="003D7914" w:rsidRDefault="007F3D87" w:rsidP="00BC2FEE">
            <w:pPr>
              <w:pStyle w:val="Brdtextmedindrag"/>
              <w:rPr>
                <w:lang w:val="de-DE"/>
              </w:rPr>
            </w:pPr>
          </w:p>
        </w:tc>
      </w:tr>
      <w:tr w:rsidR="008E0CEA" w14:paraId="3E66FBBC" w14:textId="77777777" w:rsidTr="00BC2FEE">
        <w:tc>
          <w:tcPr>
            <w:tcW w:w="2500" w:type="pct"/>
            <w:shd w:val="clear" w:color="auto" w:fill="auto"/>
            <w:tcMar>
              <w:right w:w="0" w:type="dxa"/>
            </w:tcMar>
          </w:tcPr>
          <w:p w14:paraId="3E5D7F76" w14:textId="77777777" w:rsidR="008E0CEA" w:rsidRPr="00DF40F9" w:rsidRDefault="00E570B0" w:rsidP="00BC2FEE">
            <w:pPr>
              <w:pStyle w:val="Brdtextmedindrag"/>
            </w:pPr>
          </w:p>
        </w:tc>
        <w:tc>
          <w:tcPr>
            <w:tcW w:w="2500" w:type="pct"/>
          </w:tcPr>
          <w:p w14:paraId="23EFB7B2" w14:textId="77777777" w:rsidR="008E0CEA" w:rsidRPr="003D7914" w:rsidRDefault="00E570B0" w:rsidP="00BC2FEE">
            <w:pPr>
              <w:pStyle w:val="Brdtextmedindrag"/>
              <w:rPr>
                <w:lang w:val="de-DE"/>
              </w:rPr>
            </w:pPr>
          </w:p>
        </w:tc>
      </w:tr>
      <w:bookmarkEnd w:id="10"/>
      <w:tr w:rsidR="008E0CEA" w14:paraId="52BBEB81" w14:textId="77777777" w:rsidTr="00BC2FEE">
        <w:tc>
          <w:tcPr>
            <w:tcW w:w="2500" w:type="pct"/>
            <w:shd w:val="clear" w:color="auto" w:fill="auto"/>
            <w:tcMar>
              <w:right w:w="0" w:type="dxa"/>
            </w:tcMar>
          </w:tcPr>
          <w:p w14:paraId="0FD42D7F" w14:textId="77777777" w:rsidR="008E0CEA" w:rsidRPr="00DF40F9" w:rsidRDefault="003A5A9E" w:rsidP="00BC2FEE">
            <w:pPr>
              <w:pStyle w:val="Brdtext"/>
            </w:pPr>
            <w:r w:rsidRPr="00DF40F9">
              <w:lastRenderedPageBreak/>
              <w:t>Kapitel VI</w:t>
            </w:r>
          </w:p>
        </w:tc>
        <w:tc>
          <w:tcPr>
            <w:tcW w:w="2500" w:type="pct"/>
          </w:tcPr>
          <w:p w14:paraId="59E21E94" w14:textId="77777777" w:rsidR="008E0CEA" w:rsidRPr="003D7914" w:rsidRDefault="003A5A9E" w:rsidP="00BC2FEE">
            <w:pPr>
              <w:pStyle w:val="Brdtext"/>
              <w:rPr>
                <w:lang w:val="de-DE"/>
              </w:rPr>
            </w:pPr>
            <w:r w:rsidRPr="003D7914">
              <w:rPr>
                <w:lang w:val="de-DE"/>
              </w:rPr>
              <w:t>Abschnitt VI</w:t>
            </w:r>
          </w:p>
        </w:tc>
      </w:tr>
      <w:tr w:rsidR="008E0CEA" w14:paraId="03E231F4" w14:textId="77777777" w:rsidTr="00BC2FEE">
        <w:tc>
          <w:tcPr>
            <w:tcW w:w="2500" w:type="pct"/>
            <w:shd w:val="clear" w:color="auto" w:fill="auto"/>
            <w:tcMar>
              <w:right w:w="0" w:type="dxa"/>
            </w:tcMar>
          </w:tcPr>
          <w:p w14:paraId="0E46A89B" w14:textId="77777777" w:rsidR="008E0CEA" w:rsidRPr="00DF40F9" w:rsidRDefault="003A5A9E" w:rsidP="00BC2FEE">
            <w:pPr>
              <w:pStyle w:val="Brdtext"/>
            </w:pPr>
            <w:r w:rsidRPr="00DF40F9">
              <w:t>Särskilda bestämmelser</w:t>
            </w:r>
          </w:p>
        </w:tc>
        <w:tc>
          <w:tcPr>
            <w:tcW w:w="2500" w:type="pct"/>
          </w:tcPr>
          <w:p w14:paraId="47BEF5A2" w14:textId="77777777" w:rsidR="008E0CEA" w:rsidRPr="003D7914" w:rsidRDefault="003A5A9E" w:rsidP="00BC2FEE">
            <w:pPr>
              <w:pStyle w:val="Brdtext"/>
              <w:rPr>
                <w:lang w:val="de-DE"/>
              </w:rPr>
            </w:pPr>
            <w:r w:rsidRPr="003D7914">
              <w:rPr>
                <w:lang w:val="de-DE"/>
              </w:rPr>
              <w:t>Besondere Bestimmungen</w:t>
            </w:r>
          </w:p>
        </w:tc>
      </w:tr>
      <w:tr w:rsidR="008E0CEA" w14:paraId="707D280E" w14:textId="77777777" w:rsidTr="00BC2FEE">
        <w:tc>
          <w:tcPr>
            <w:tcW w:w="2500" w:type="pct"/>
            <w:shd w:val="clear" w:color="auto" w:fill="auto"/>
            <w:tcMar>
              <w:right w:w="0" w:type="dxa"/>
            </w:tcMar>
          </w:tcPr>
          <w:p w14:paraId="17A318E9" w14:textId="77777777" w:rsidR="008E0CEA" w:rsidRPr="00DF40F9" w:rsidRDefault="00E570B0" w:rsidP="00BC2FEE">
            <w:pPr>
              <w:pStyle w:val="Brdtext"/>
            </w:pPr>
          </w:p>
        </w:tc>
        <w:tc>
          <w:tcPr>
            <w:tcW w:w="2500" w:type="pct"/>
          </w:tcPr>
          <w:p w14:paraId="66FF701E" w14:textId="77777777" w:rsidR="008E0CEA" w:rsidRPr="003D7914" w:rsidRDefault="00E570B0" w:rsidP="00BC2FEE">
            <w:pPr>
              <w:pStyle w:val="Brdtext"/>
              <w:rPr>
                <w:lang w:val="de-DE"/>
              </w:rPr>
            </w:pPr>
          </w:p>
        </w:tc>
      </w:tr>
      <w:tr w:rsidR="008E0CEA" w14:paraId="29D4040D" w14:textId="77777777" w:rsidTr="00BC2FEE">
        <w:tc>
          <w:tcPr>
            <w:tcW w:w="2500" w:type="pct"/>
            <w:shd w:val="clear" w:color="auto" w:fill="auto"/>
            <w:tcMar>
              <w:right w:w="0" w:type="dxa"/>
            </w:tcMar>
          </w:tcPr>
          <w:p w14:paraId="0C769647" w14:textId="77777777" w:rsidR="008E0CEA" w:rsidRPr="00DF40F9" w:rsidRDefault="003A5A9E" w:rsidP="00BC2FEE">
            <w:pPr>
              <w:pStyle w:val="Brdtext"/>
            </w:pPr>
            <w:r w:rsidRPr="00DF40F9">
              <w:t>Artikel 42</w:t>
            </w:r>
          </w:p>
        </w:tc>
        <w:tc>
          <w:tcPr>
            <w:tcW w:w="2500" w:type="pct"/>
          </w:tcPr>
          <w:p w14:paraId="3C6FD891" w14:textId="77777777" w:rsidR="008E0CEA" w:rsidRPr="003D7914" w:rsidRDefault="003A5A9E" w:rsidP="00BC2FEE">
            <w:pPr>
              <w:pStyle w:val="Brdtext"/>
              <w:rPr>
                <w:lang w:val="de-DE"/>
              </w:rPr>
            </w:pPr>
            <w:r w:rsidRPr="003D7914">
              <w:rPr>
                <w:lang w:val="de-DE"/>
              </w:rPr>
              <w:t>Artikel 42</w:t>
            </w:r>
          </w:p>
        </w:tc>
      </w:tr>
      <w:tr w:rsidR="008E0CEA" w14:paraId="5D353344" w14:textId="77777777" w:rsidTr="00BC2FEE">
        <w:tc>
          <w:tcPr>
            <w:tcW w:w="2500" w:type="pct"/>
            <w:shd w:val="clear" w:color="auto" w:fill="auto"/>
            <w:tcMar>
              <w:right w:w="0" w:type="dxa"/>
            </w:tcMar>
          </w:tcPr>
          <w:p w14:paraId="45AC243D" w14:textId="77777777" w:rsidR="008E0CEA" w:rsidRPr="00DF40F9" w:rsidRDefault="00E570B0" w:rsidP="00BC2FEE">
            <w:pPr>
              <w:pStyle w:val="Brdtext"/>
              <w:rPr>
                <w:i/>
              </w:rPr>
            </w:pPr>
          </w:p>
        </w:tc>
        <w:tc>
          <w:tcPr>
            <w:tcW w:w="2500" w:type="pct"/>
          </w:tcPr>
          <w:p w14:paraId="77F716DE" w14:textId="77777777" w:rsidR="008E0CEA" w:rsidRPr="003D7914" w:rsidRDefault="00E570B0" w:rsidP="00BC2FEE">
            <w:pPr>
              <w:pStyle w:val="Brdtext"/>
              <w:rPr>
                <w:i/>
                <w:lang w:val="de-DE"/>
              </w:rPr>
            </w:pPr>
          </w:p>
        </w:tc>
      </w:tr>
      <w:tr w:rsidR="008E0CEA" w14:paraId="56651992" w14:textId="77777777" w:rsidTr="00BC2FEE">
        <w:tc>
          <w:tcPr>
            <w:tcW w:w="2500" w:type="pct"/>
            <w:shd w:val="clear" w:color="auto" w:fill="auto"/>
            <w:tcMar>
              <w:right w:w="0" w:type="dxa"/>
            </w:tcMar>
          </w:tcPr>
          <w:p w14:paraId="5CFC91D7" w14:textId="77777777" w:rsidR="008E0CEA" w:rsidRPr="00DF40F9" w:rsidRDefault="003A5A9E" w:rsidP="00BC2FEE">
            <w:pPr>
              <w:pStyle w:val="Brdtext"/>
              <w:rPr>
                <w:i/>
              </w:rPr>
            </w:pPr>
            <w:r w:rsidRPr="00DF40F9">
              <w:rPr>
                <w:i/>
              </w:rPr>
              <w:t>Luftfartskonsortier</w:t>
            </w:r>
          </w:p>
        </w:tc>
        <w:tc>
          <w:tcPr>
            <w:tcW w:w="2500" w:type="pct"/>
          </w:tcPr>
          <w:p w14:paraId="6073D2A6" w14:textId="77777777" w:rsidR="008E0CEA" w:rsidRPr="003D7914" w:rsidRDefault="003A5A9E" w:rsidP="00BC2FEE">
            <w:pPr>
              <w:pStyle w:val="Brdtext"/>
              <w:rPr>
                <w:i/>
                <w:lang w:val="de-DE"/>
              </w:rPr>
            </w:pPr>
            <w:r w:rsidRPr="003D7914">
              <w:rPr>
                <w:i/>
                <w:lang w:val="de-DE"/>
              </w:rPr>
              <w:t>Luftfahrtkonsortien</w:t>
            </w:r>
          </w:p>
        </w:tc>
      </w:tr>
      <w:tr w:rsidR="008E0CEA" w14:paraId="4723D264" w14:textId="77777777" w:rsidTr="00BC2FEE">
        <w:tc>
          <w:tcPr>
            <w:tcW w:w="2500" w:type="pct"/>
            <w:shd w:val="clear" w:color="auto" w:fill="auto"/>
            <w:tcMar>
              <w:right w:w="0" w:type="dxa"/>
            </w:tcMar>
          </w:tcPr>
          <w:p w14:paraId="7F92EC1F" w14:textId="77777777" w:rsidR="008E0CEA" w:rsidRPr="00DF40F9" w:rsidRDefault="00E570B0" w:rsidP="00BC2FEE">
            <w:pPr>
              <w:pStyle w:val="Brdtextmedindrag"/>
            </w:pPr>
          </w:p>
        </w:tc>
        <w:tc>
          <w:tcPr>
            <w:tcW w:w="2500" w:type="pct"/>
          </w:tcPr>
          <w:p w14:paraId="42796BA8" w14:textId="77777777" w:rsidR="008E0CEA" w:rsidRPr="003D7914" w:rsidRDefault="00E570B0" w:rsidP="00BC2FEE">
            <w:pPr>
              <w:pStyle w:val="Brdtextmedindrag"/>
              <w:rPr>
                <w:lang w:val="de-DE"/>
              </w:rPr>
            </w:pPr>
          </w:p>
        </w:tc>
      </w:tr>
      <w:tr w:rsidR="008E0CEA" w:rsidRPr="0035629B" w14:paraId="56C27C3C" w14:textId="77777777" w:rsidTr="00BC2FEE">
        <w:tc>
          <w:tcPr>
            <w:tcW w:w="2500" w:type="pct"/>
            <w:shd w:val="clear" w:color="auto" w:fill="auto"/>
            <w:tcMar>
              <w:right w:w="0" w:type="dxa"/>
            </w:tcMar>
          </w:tcPr>
          <w:p w14:paraId="444B0F4F" w14:textId="40370081" w:rsidR="008E0CEA" w:rsidRPr="00DF40F9" w:rsidRDefault="003A5A9E" w:rsidP="00BC2FEE">
            <w:pPr>
              <w:pStyle w:val="Brdtextmedindrag"/>
            </w:pPr>
            <w:r w:rsidRPr="00DF40F9">
              <w:t>1.</w:t>
            </w:r>
            <w:r w:rsidR="00AB6234">
              <w:t> </w:t>
            </w:r>
            <w:r w:rsidRPr="00DF40F9">
              <w:t>Beträffande det svensk-dansk-norska luftfartskonsortiet Scandi</w:t>
            </w:r>
            <w:r>
              <w:softHyphen/>
            </w:r>
            <w:r w:rsidRPr="00DF40F9">
              <w:t>navian Airlines System gäller följande:</w:t>
            </w:r>
          </w:p>
        </w:tc>
        <w:tc>
          <w:tcPr>
            <w:tcW w:w="2500" w:type="pct"/>
          </w:tcPr>
          <w:p w14:paraId="0E972065" w14:textId="205457B8" w:rsidR="008E0CEA" w:rsidRPr="003D7914" w:rsidRDefault="003A5A9E" w:rsidP="00BC2FEE">
            <w:pPr>
              <w:pStyle w:val="Brdtextmedindrag"/>
              <w:rPr>
                <w:lang w:val="de-DE"/>
              </w:rPr>
            </w:pPr>
            <w:r w:rsidRPr="003D7914">
              <w:rPr>
                <w:lang w:val="de-DE"/>
              </w:rPr>
              <w:t>(1)</w:t>
            </w:r>
            <w:r w:rsidR="00AB6234">
              <w:rPr>
                <w:lang w:val="de-DE"/>
              </w:rPr>
              <w:t> </w:t>
            </w:r>
            <w:r w:rsidRPr="003D7914">
              <w:rPr>
                <w:lang w:val="de-DE"/>
              </w:rPr>
              <w:t>Hinsichtlich des schwe</w:t>
            </w:r>
            <w:r>
              <w:rPr>
                <w:lang w:val="de-DE"/>
              </w:rPr>
              <w:softHyphen/>
            </w:r>
            <w:r w:rsidRPr="003D7914">
              <w:rPr>
                <w:lang w:val="de-DE"/>
              </w:rPr>
              <w:t>disch-dänisch-norwegischen Luftfahrtkonsortiums „Scandina</w:t>
            </w:r>
            <w:r>
              <w:rPr>
                <w:lang w:val="de-DE"/>
              </w:rPr>
              <w:softHyphen/>
            </w:r>
            <w:r w:rsidRPr="003D7914">
              <w:rPr>
                <w:lang w:val="de-DE"/>
              </w:rPr>
              <w:t>vian Airlines System” gilt folgen</w:t>
            </w:r>
            <w:r>
              <w:rPr>
                <w:lang w:val="de-DE"/>
              </w:rPr>
              <w:softHyphen/>
            </w:r>
            <w:r w:rsidRPr="003D7914">
              <w:rPr>
                <w:lang w:val="de-DE"/>
              </w:rPr>
              <w:t>des:</w:t>
            </w:r>
          </w:p>
        </w:tc>
      </w:tr>
      <w:tr w:rsidR="008E0CEA" w:rsidRPr="0035629B" w14:paraId="68E18303" w14:textId="77777777" w:rsidTr="00BC2FEE">
        <w:tc>
          <w:tcPr>
            <w:tcW w:w="2500" w:type="pct"/>
            <w:shd w:val="clear" w:color="auto" w:fill="auto"/>
            <w:tcMar>
              <w:right w:w="0" w:type="dxa"/>
            </w:tcMar>
          </w:tcPr>
          <w:p w14:paraId="7E24F6D0" w14:textId="6C67F880" w:rsidR="008E0CEA" w:rsidRPr="00DF40F9" w:rsidRDefault="003A5A9E" w:rsidP="00BC2FEE">
            <w:pPr>
              <w:pStyle w:val="Brdtextmedindrag"/>
            </w:pPr>
            <w:r w:rsidRPr="00DF40F9">
              <w:t>a)</w:t>
            </w:r>
            <w:r w:rsidR="00AB6234">
              <w:t> </w:t>
            </w:r>
            <w:r w:rsidRPr="00DF40F9">
              <w:t>Bestämmelserna i artikel 8, artikel 13 punkt 3 och artikel 22 punkt 3 tillämpas beträffande den rörelseinkomst, realisationsvinst och förmögenhet som är hänförlig till den svenske delägaren i kon</w:t>
            </w:r>
            <w:r>
              <w:softHyphen/>
            </w:r>
            <w:r w:rsidRPr="00DF40F9">
              <w:t>sortiet.</w:t>
            </w:r>
          </w:p>
        </w:tc>
        <w:tc>
          <w:tcPr>
            <w:tcW w:w="2500" w:type="pct"/>
          </w:tcPr>
          <w:p w14:paraId="6B1D94C7" w14:textId="76B39C52" w:rsidR="008E0CEA" w:rsidRPr="003D7914" w:rsidRDefault="003A5A9E" w:rsidP="00BC2FEE">
            <w:pPr>
              <w:pStyle w:val="Brdtextmedindrag"/>
              <w:rPr>
                <w:lang w:val="de-DE"/>
              </w:rPr>
            </w:pPr>
            <w:r w:rsidRPr="003D7914">
              <w:rPr>
                <w:lang w:val="de-DE"/>
              </w:rPr>
              <w:t>a)</w:t>
            </w:r>
            <w:r w:rsidR="00AB6234">
              <w:rPr>
                <w:lang w:val="de-DE"/>
              </w:rPr>
              <w:t> </w:t>
            </w:r>
            <w:r w:rsidRPr="003D7914">
              <w:rPr>
                <w:lang w:val="de-DE"/>
              </w:rPr>
              <w:t>für die Gewinne des Konsortiums, seine Veräuße</w:t>
            </w:r>
            <w:r>
              <w:rPr>
                <w:lang w:val="de-DE"/>
              </w:rPr>
              <w:softHyphen/>
            </w:r>
            <w:r w:rsidRPr="003D7914">
              <w:rPr>
                <w:lang w:val="de-DE"/>
              </w:rPr>
              <w:t>rungsgewinne sowie für Vermö</w:t>
            </w:r>
            <w:r>
              <w:rPr>
                <w:lang w:val="de-DE"/>
              </w:rPr>
              <w:softHyphen/>
            </w:r>
            <w:r w:rsidRPr="003D7914">
              <w:rPr>
                <w:lang w:val="de-DE"/>
              </w:rPr>
              <w:t>gen, die auf den schwedischen Teilhaber des Konsortiums ent</w:t>
            </w:r>
            <w:r>
              <w:rPr>
                <w:lang w:val="de-DE"/>
              </w:rPr>
              <w:softHyphen/>
            </w:r>
            <w:r w:rsidRPr="003D7914">
              <w:rPr>
                <w:lang w:val="de-DE"/>
              </w:rPr>
              <w:t>fallen, gelten die Bestimmungen des Artikels 8, des Artikel 13 Absatz 3 und des Artikels 22 Absatz 3;</w:t>
            </w:r>
          </w:p>
        </w:tc>
      </w:tr>
      <w:tr w:rsidR="008E0CEA" w:rsidRPr="0035629B" w14:paraId="339A5941" w14:textId="77777777" w:rsidTr="00BC2FEE">
        <w:tc>
          <w:tcPr>
            <w:tcW w:w="2500" w:type="pct"/>
            <w:shd w:val="clear" w:color="auto" w:fill="auto"/>
            <w:tcMar>
              <w:right w:w="0" w:type="dxa"/>
            </w:tcMar>
          </w:tcPr>
          <w:p w14:paraId="2E6BF982" w14:textId="7EC3B732" w:rsidR="008E0CEA" w:rsidRPr="00DF40F9" w:rsidRDefault="003A5A9E" w:rsidP="00BC2FEE">
            <w:pPr>
              <w:pStyle w:val="Brdtextmedindrag"/>
            </w:pPr>
            <w:r w:rsidRPr="00DF40F9">
              <w:t>b)</w:t>
            </w:r>
            <w:r w:rsidR="00AB6234">
              <w:t> </w:t>
            </w:r>
            <w:r w:rsidRPr="00DF40F9">
              <w:t>Ersättning för arbete som en person med hemvist i Sverige utför ombord på luftfartyg i internatio</w:t>
            </w:r>
            <w:r>
              <w:softHyphen/>
            </w:r>
            <w:r w:rsidRPr="00DF40F9">
              <w:t>nell trafik som tillhör konsortiet beskattas endast i Sverige.</w:t>
            </w:r>
          </w:p>
        </w:tc>
        <w:tc>
          <w:tcPr>
            <w:tcW w:w="2500" w:type="pct"/>
          </w:tcPr>
          <w:p w14:paraId="7F4FCDE2" w14:textId="5FE93A0A" w:rsidR="008E0CEA" w:rsidRPr="003D7914" w:rsidRDefault="003A5A9E" w:rsidP="00BC2FEE">
            <w:pPr>
              <w:pStyle w:val="Brdtextmedindrag"/>
              <w:rPr>
                <w:lang w:val="de-DE"/>
              </w:rPr>
            </w:pPr>
            <w:r w:rsidRPr="003D7914">
              <w:rPr>
                <w:lang w:val="de-DE"/>
              </w:rPr>
              <w:t>b)</w:t>
            </w:r>
            <w:r w:rsidR="00AB6234">
              <w:rPr>
                <w:lang w:val="de-DE"/>
              </w:rPr>
              <w:t> </w:t>
            </w:r>
            <w:r w:rsidRPr="003D7914">
              <w:rPr>
                <w:lang w:val="de-DE"/>
              </w:rPr>
              <w:t>Vergütungen für unselbstän</w:t>
            </w:r>
            <w:r>
              <w:rPr>
                <w:lang w:val="de-DE"/>
              </w:rPr>
              <w:softHyphen/>
            </w:r>
            <w:r w:rsidRPr="003D7914">
              <w:rPr>
                <w:lang w:val="de-DE"/>
              </w:rPr>
              <w:t>dige Arbeit, die von einer in Schweden ansässigen Person an Bord eines im internationalen Verkehr betriebenen Luftfahr</w:t>
            </w:r>
            <w:r>
              <w:rPr>
                <w:lang w:val="de-DE"/>
              </w:rPr>
              <w:softHyphen/>
            </w:r>
            <w:r w:rsidRPr="003D7914">
              <w:rPr>
                <w:lang w:val="de-DE"/>
              </w:rPr>
              <w:t>zeugs des Konsortiums ausgeübt wird, können nur in Schweden besteuert werden.</w:t>
            </w:r>
          </w:p>
        </w:tc>
      </w:tr>
      <w:tr w:rsidR="008E0CEA" w:rsidRPr="0035629B" w14:paraId="4DB66F49" w14:textId="77777777" w:rsidTr="00BC2FEE">
        <w:tc>
          <w:tcPr>
            <w:tcW w:w="2500" w:type="pct"/>
            <w:shd w:val="clear" w:color="auto" w:fill="auto"/>
            <w:tcMar>
              <w:right w:w="0" w:type="dxa"/>
            </w:tcMar>
          </w:tcPr>
          <w:p w14:paraId="435ED9B8" w14:textId="34A8E5F5" w:rsidR="008E0CEA" w:rsidRPr="00DF40F9" w:rsidRDefault="003A5A9E" w:rsidP="00BC2FEE">
            <w:pPr>
              <w:pStyle w:val="Brdtextmedindrag"/>
            </w:pPr>
            <w:r w:rsidRPr="00DF40F9">
              <w:t>2.</w:t>
            </w:r>
            <w:r w:rsidR="00AB6234">
              <w:t> </w:t>
            </w:r>
            <w:r w:rsidRPr="00DF40F9">
              <w:t>Bestämmelserna i punkt 1 gäller i motsvarande mån i det fall Förbundsrepubliken Tyskland eller Lufthansa AG bildar ett motsva</w:t>
            </w:r>
            <w:r>
              <w:softHyphen/>
            </w:r>
            <w:r w:rsidRPr="00DF40F9">
              <w:t>rande konsortium.</w:t>
            </w:r>
          </w:p>
        </w:tc>
        <w:tc>
          <w:tcPr>
            <w:tcW w:w="2500" w:type="pct"/>
          </w:tcPr>
          <w:p w14:paraId="28D35025" w14:textId="219407F8" w:rsidR="008E0CEA" w:rsidRPr="003D7914" w:rsidRDefault="003A5A9E" w:rsidP="00BC2FEE">
            <w:pPr>
              <w:pStyle w:val="Brdtextmedindrag"/>
              <w:rPr>
                <w:lang w:val="de-DE"/>
              </w:rPr>
            </w:pPr>
            <w:r w:rsidRPr="003D7914">
              <w:rPr>
                <w:lang w:val="de-DE"/>
              </w:rPr>
              <w:t>(2)</w:t>
            </w:r>
            <w:r w:rsidR="00AB6234">
              <w:rPr>
                <w:lang w:val="de-DE"/>
              </w:rPr>
              <w:t> </w:t>
            </w:r>
            <w:r w:rsidRPr="003D7914">
              <w:rPr>
                <w:lang w:val="de-DE"/>
              </w:rPr>
              <w:t>Die Bestimmungen des Ab</w:t>
            </w:r>
            <w:r w:rsidR="00C737ED">
              <w:rPr>
                <w:lang w:val="de-DE"/>
              </w:rPr>
              <w:softHyphen/>
            </w:r>
            <w:r w:rsidRPr="003D7914">
              <w:rPr>
                <w:lang w:val="de-DE"/>
              </w:rPr>
              <w:t>satzes 1 gelten entsprechend, falls die Bundesrepublik Deutschland oder die Lufthansa AG einem entsprechenden Konsortium bei</w:t>
            </w:r>
            <w:r w:rsidR="00C737ED">
              <w:rPr>
                <w:lang w:val="de-DE"/>
              </w:rPr>
              <w:softHyphen/>
            </w:r>
            <w:r w:rsidRPr="003D7914">
              <w:rPr>
                <w:lang w:val="de-DE"/>
              </w:rPr>
              <w:t>treten.</w:t>
            </w:r>
          </w:p>
        </w:tc>
      </w:tr>
      <w:tr w:rsidR="008E0CEA" w:rsidRPr="0035629B" w14:paraId="68DCB5DC" w14:textId="77777777" w:rsidTr="00BC2FEE">
        <w:tc>
          <w:tcPr>
            <w:tcW w:w="2500" w:type="pct"/>
            <w:shd w:val="clear" w:color="auto" w:fill="auto"/>
            <w:tcMar>
              <w:right w:w="0" w:type="dxa"/>
            </w:tcMar>
          </w:tcPr>
          <w:p w14:paraId="6AD8272C" w14:textId="77777777" w:rsidR="008E0CEA" w:rsidRPr="00D963AA" w:rsidRDefault="00E570B0" w:rsidP="00BC2FEE">
            <w:pPr>
              <w:pStyle w:val="Brdtextmedindrag"/>
              <w:rPr>
                <w:lang w:val="de-DE"/>
              </w:rPr>
            </w:pPr>
          </w:p>
        </w:tc>
        <w:tc>
          <w:tcPr>
            <w:tcW w:w="2500" w:type="pct"/>
          </w:tcPr>
          <w:p w14:paraId="0163B328" w14:textId="77777777" w:rsidR="008E0CEA" w:rsidRPr="003D7914" w:rsidRDefault="00E570B0" w:rsidP="00BC2FEE">
            <w:pPr>
              <w:pStyle w:val="Brdtextmedindrag"/>
              <w:rPr>
                <w:lang w:val="de-DE"/>
              </w:rPr>
            </w:pPr>
          </w:p>
        </w:tc>
      </w:tr>
      <w:tr w:rsidR="008E0CEA" w14:paraId="5EDF0C56" w14:textId="77777777" w:rsidTr="00BC2FEE">
        <w:tc>
          <w:tcPr>
            <w:tcW w:w="2500" w:type="pct"/>
            <w:shd w:val="clear" w:color="auto" w:fill="auto"/>
            <w:tcMar>
              <w:right w:w="0" w:type="dxa"/>
            </w:tcMar>
          </w:tcPr>
          <w:p w14:paraId="763998D4" w14:textId="77777777" w:rsidR="008E0CEA" w:rsidRPr="00DF40F9" w:rsidRDefault="003A5A9E" w:rsidP="00BC2FEE">
            <w:pPr>
              <w:pStyle w:val="Brdtext"/>
            </w:pPr>
            <w:r w:rsidRPr="00DF40F9">
              <w:t>Artikel 43</w:t>
            </w:r>
          </w:p>
        </w:tc>
        <w:tc>
          <w:tcPr>
            <w:tcW w:w="2500" w:type="pct"/>
          </w:tcPr>
          <w:p w14:paraId="1AA8F581" w14:textId="77777777" w:rsidR="008E0CEA" w:rsidRPr="003D7914" w:rsidRDefault="003A5A9E" w:rsidP="00BC2FEE">
            <w:pPr>
              <w:pStyle w:val="Brdtext"/>
              <w:rPr>
                <w:lang w:val="de-DE"/>
              </w:rPr>
            </w:pPr>
            <w:r w:rsidRPr="003D7914">
              <w:rPr>
                <w:lang w:val="de-DE"/>
              </w:rPr>
              <w:t>Artikel 43</w:t>
            </w:r>
          </w:p>
        </w:tc>
      </w:tr>
      <w:tr w:rsidR="008E0CEA" w14:paraId="3A75EA69" w14:textId="77777777" w:rsidTr="00BC2FEE">
        <w:tc>
          <w:tcPr>
            <w:tcW w:w="2500" w:type="pct"/>
            <w:shd w:val="clear" w:color="auto" w:fill="auto"/>
            <w:tcMar>
              <w:right w:w="0" w:type="dxa"/>
            </w:tcMar>
          </w:tcPr>
          <w:p w14:paraId="2DE91B1B" w14:textId="77777777" w:rsidR="008E0CEA" w:rsidRDefault="00E570B0" w:rsidP="00BC2FEE">
            <w:pPr>
              <w:pStyle w:val="Brdtext"/>
              <w:rPr>
                <w:i/>
                <w:u w:val="single"/>
              </w:rPr>
            </w:pPr>
          </w:p>
        </w:tc>
        <w:tc>
          <w:tcPr>
            <w:tcW w:w="2500" w:type="pct"/>
          </w:tcPr>
          <w:p w14:paraId="62C1A8CF" w14:textId="77777777" w:rsidR="008E0CEA" w:rsidRDefault="00E570B0" w:rsidP="00BC2FEE">
            <w:pPr>
              <w:pStyle w:val="Brdtext"/>
              <w:rPr>
                <w:i/>
                <w:u w:val="single"/>
                <w:lang w:val="de-DE"/>
              </w:rPr>
            </w:pPr>
          </w:p>
        </w:tc>
      </w:tr>
      <w:tr w:rsidR="008E0CEA" w14:paraId="10A2A7EC" w14:textId="77777777" w:rsidTr="00BC2FEE">
        <w:tc>
          <w:tcPr>
            <w:tcW w:w="2500" w:type="pct"/>
            <w:shd w:val="clear" w:color="auto" w:fill="auto"/>
            <w:tcMar>
              <w:right w:w="0" w:type="dxa"/>
            </w:tcMar>
          </w:tcPr>
          <w:p w14:paraId="58AE967C" w14:textId="77777777" w:rsidR="008E0CEA" w:rsidRPr="00477E3D" w:rsidRDefault="003A5A9E" w:rsidP="00BC2FEE">
            <w:pPr>
              <w:pStyle w:val="Brdtext"/>
              <w:rPr>
                <w:i/>
              </w:rPr>
            </w:pPr>
            <w:r w:rsidRPr="00477E3D">
              <w:rPr>
                <w:i/>
              </w:rPr>
              <w:t>Kvalifikationskonflikter</w:t>
            </w:r>
          </w:p>
        </w:tc>
        <w:tc>
          <w:tcPr>
            <w:tcW w:w="2500" w:type="pct"/>
          </w:tcPr>
          <w:p w14:paraId="3CCFF2CE" w14:textId="77777777" w:rsidR="008E0CEA" w:rsidRPr="00477E3D" w:rsidRDefault="003A5A9E" w:rsidP="00BC2FEE">
            <w:pPr>
              <w:pStyle w:val="Brdtext"/>
              <w:rPr>
                <w:i/>
                <w:lang w:val="de-DE"/>
              </w:rPr>
            </w:pPr>
            <w:proofErr w:type="spellStart"/>
            <w:r w:rsidRPr="00477E3D">
              <w:rPr>
                <w:i/>
                <w:lang w:val="de-DE"/>
              </w:rPr>
              <w:t>Abkommensanwendung</w:t>
            </w:r>
            <w:proofErr w:type="spellEnd"/>
            <w:r w:rsidRPr="00477E3D">
              <w:rPr>
                <w:i/>
                <w:lang w:val="de-DE"/>
              </w:rPr>
              <w:t xml:space="preserve"> in beson</w:t>
            </w:r>
            <w:r w:rsidRPr="00477E3D">
              <w:rPr>
                <w:i/>
                <w:lang w:val="de-DE"/>
              </w:rPr>
              <w:softHyphen/>
              <w:t>deren Fällen</w:t>
            </w:r>
          </w:p>
        </w:tc>
      </w:tr>
      <w:tr w:rsidR="008E0CEA" w14:paraId="4FE67F2C" w14:textId="77777777" w:rsidTr="00BC2FEE">
        <w:tc>
          <w:tcPr>
            <w:tcW w:w="2500" w:type="pct"/>
            <w:shd w:val="clear" w:color="auto" w:fill="auto"/>
            <w:tcMar>
              <w:right w:w="0" w:type="dxa"/>
            </w:tcMar>
          </w:tcPr>
          <w:p w14:paraId="4B10CF77" w14:textId="77777777" w:rsidR="008E0CEA" w:rsidRPr="00DF40F9" w:rsidRDefault="00E570B0" w:rsidP="00BC2FEE">
            <w:pPr>
              <w:pStyle w:val="Brdtextmedindrag"/>
            </w:pPr>
          </w:p>
        </w:tc>
        <w:tc>
          <w:tcPr>
            <w:tcW w:w="2500" w:type="pct"/>
          </w:tcPr>
          <w:p w14:paraId="5EF3F40D" w14:textId="77777777" w:rsidR="008E0CEA" w:rsidRPr="003D7914" w:rsidRDefault="00E570B0" w:rsidP="00BC2FEE">
            <w:pPr>
              <w:pStyle w:val="Brdtextmedindrag"/>
              <w:rPr>
                <w:lang w:val="de-DE"/>
              </w:rPr>
            </w:pPr>
          </w:p>
        </w:tc>
      </w:tr>
      <w:tr w:rsidR="008E0CEA" w:rsidRPr="0035629B" w14:paraId="776F05F3" w14:textId="77777777" w:rsidTr="00BC2FEE">
        <w:tc>
          <w:tcPr>
            <w:tcW w:w="2500" w:type="pct"/>
            <w:shd w:val="clear" w:color="auto" w:fill="auto"/>
            <w:tcMar>
              <w:right w:w="0" w:type="dxa"/>
            </w:tcMar>
          </w:tcPr>
          <w:p w14:paraId="58A99CC4" w14:textId="073AE2C3" w:rsidR="008E0CEA" w:rsidRPr="00DF40F9" w:rsidRDefault="003A5A9E" w:rsidP="00BC2FEE">
            <w:pPr>
              <w:pStyle w:val="Brdtextmedindrag"/>
            </w:pPr>
            <w:r w:rsidRPr="00DF40F9">
              <w:t>1.</w:t>
            </w:r>
            <w:r w:rsidR="00AB6234">
              <w:t> </w:t>
            </w:r>
            <w:r w:rsidRPr="00DF40F9">
              <w:t>Hemviststaten undviker dub</w:t>
            </w:r>
            <w:r>
              <w:softHyphen/>
            </w:r>
            <w:r w:rsidRPr="00DF40F9">
              <w:t>belbeskattning genom avräkning enligt de principer som anges i artikel 23 i stället för att medge skattebefrielse när</w:t>
            </w:r>
          </w:p>
        </w:tc>
        <w:tc>
          <w:tcPr>
            <w:tcW w:w="2500" w:type="pct"/>
          </w:tcPr>
          <w:p w14:paraId="7DEFE69D" w14:textId="303EF62A" w:rsidR="008E0CEA" w:rsidRPr="003D7914" w:rsidRDefault="003A5A9E" w:rsidP="00BC2FEE">
            <w:pPr>
              <w:pStyle w:val="Brdtextmedindrag"/>
              <w:rPr>
                <w:lang w:val="de-DE"/>
              </w:rPr>
            </w:pPr>
            <w:r w:rsidRPr="003D7914">
              <w:rPr>
                <w:lang w:val="de-DE"/>
              </w:rPr>
              <w:t>(1)</w:t>
            </w:r>
            <w:r w:rsidR="00AB6234">
              <w:rPr>
                <w:lang w:val="de-DE"/>
              </w:rPr>
              <w:t> </w:t>
            </w:r>
            <w:r w:rsidRPr="003D7914">
              <w:rPr>
                <w:lang w:val="de-DE"/>
              </w:rPr>
              <w:t>Der Wohnsitzstaat vermei</w:t>
            </w:r>
            <w:r>
              <w:rPr>
                <w:lang w:val="de-DE"/>
              </w:rPr>
              <w:softHyphen/>
            </w:r>
            <w:r w:rsidRPr="003D7914">
              <w:rPr>
                <w:lang w:val="de-DE"/>
              </w:rPr>
              <w:t>det die Doppelbesteuerung an</w:t>
            </w:r>
            <w:r>
              <w:rPr>
                <w:lang w:val="de-DE"/>
              </w:rPr>
              <w:softHyphen/>
            </w:r>
            <w:r w:rsidRPr="003D7914">
              <w:rPr>
                <w:lang w:val="de-DE"/>
              </w:rPr>
              <w:t>stelle einer nach Artikel 23 zu gewährenden Steuerbefreiung durch eine Steueranrechnung nach den Grundsätzen des genan</w:t>
            </w:r>
            <w:r>
              <w:rPr>
                <w:lang w:val="de-DE"/>
              </w:rPr>
              <w:softHyphen/>
            </w:r>
            <w:r w:rsidRPr="003D7914">
              <w:rPr>
                <w:lang w:val="de-DE"/>
              </w:rPr>
              <w:t>nten Artikels,</w:t>
            </w:r>
          </w:p>
        </w:tc>
      </w:tr>
      <w:tr w:rsidR="008E0CEA" w:rsidRPr="0035629B" w14:paraId="1EB0AE44" w14:textId="77777777" w:rsidTr="00BC2FEE">
        <w:tc>
          <w:tcPr>
            <w:tcW w:w="2500" w:type="pct"/>
            <w:shd w:val="clear" w:color="auto" w:fill="auto"/>
            <w:tcMar>
              <w:right w:w="0" w:type="dxa"/>
            </w:tcMar>
          </w:tcPr>
          <w:p w14:paraId="79443149" w14:textId="02F9FB43" w:rsidR="008E0CEA" w:rsidRPr="00477E3D" w:rsidRDefault="003A5A9E" w:rsidP="00BC2FEE">
            <w:pPr>
              <w:pStyle w:val="Brdtextmedindrag"/>
            </w:pPr>
            <w:r w:rsidRPr="00477E3D">
              <w:lastRenderedPageBreak/>
              <w:t>a)</w:t>
            </w:r>
            <w:r w:rsidRPr="00477E3D">
              <w:rPr>
                <w:rStyle w:val="Fotnotsreferens"/>
              </w:rPr>
              <w:footnoteReference w:id="29"/>
            </w:r>
            <w:r w:rsidR="00AB6234">
              <w:t> </w:t>
            </w:r>
            <w:r w:rsidRPr="00477E3D">
              <w:t>de avtalsslutande staterna i fråga om inkomst eller förmögen</w:t>
            </w:r>
            <w:r w:rsidRPr="00477E3D">
              <w:softHyphen/>
              <w:t>het eller delar därav tillämpar sinsemellan olika bestämmelser i avtalet och konsekvensen av denna olika tillämpning blir att inkomsten eller förmögenhetstillgången blir föremål för dubbelbeskattning, icke-beskattning eller lägre beskatt</w:t>
            </w:r>
            <w:r w:rsidRPr="00477E3D">
              <w:softHyphen/>
              <w:t>ning och – när det gäller dubbelbe</w:t>
            </w:r>
            <w:r w:rsidRPr="00477E3D">
              <w:softHyphen/>
              <w:t>skattning – frågan inte kan lösas genom förfarande enligt artikel 39, eller</w:t>
            </w:r>
          </w:p>
        </w:tc>
        <w:tc>
          <w:tcPr>
            <w:tcW w:w="2500" w:type="pct"/>
          </w:tcPr>
          <w:p w14:paraId="4823C105" w14:textId="18B171CE" w:rsidR="008E0CEA" w:rsidRPr="00E300F3" w:rsidRDefault="003A5A9E" w:rsidP="00BC2FEE">
            <w:pPr>
              <w:pStyle w:val="Brdtextmedindrag"/>
              <w:rPr>
                <w:lang w:val="de-DE"/>
              </w:rPr>
            </w:pPr>
            <w:proofErr w:type="gramStart"/>
            <w:r w:rsidRPr="00E300F3">
              <w:rPr>
                <w:lang w:val="de-DE"/>
              </w:rPr>
              <w:t>a)</w:t>
            </w:r>
            <w:proofErr w:type="gramEnd"/>
            <w:r w:rsidR="00AB6234">
              <w:rPr>
                <w:lang w:val="de-DE"/>
              </w:rPr>
              <w:t> </w:t>
            </w:r>
            <w:r w:rsidRPr="00E300F3">
              <w:rPr>
                <w:lang w:val="de-DE"/>
              </w:rPr>
              <w:t xml:space="preserve">wenn in den Vertragsstaaten Einkünfte oder Vermögen oder Teile davon unterschiedlichen </w:t>
            </w:r>
            <w:proofErr w:type="spellStart"/>
            <w:r w:rsidRPr="00E300F3">
              <w:rPr>
                <w:lang w:val="de-DE"/>
              </w:rPr>
              <w:t>Abkommensbestimmungen</w:t>
            </w:r>
            <w:proofErr w:type="spellEnd"/>
            <w:r w:rsidRPr="00E300F3">
              <w:rPr>
                <w:lang w:val="de-DE"/>
              </w:rPr>
              <w:t xml:space="preserve"> zuge</w:t>
            </w:r>
            <w:r w:rsidRPr="00E300F3">
              <w:rPr>
                <w:lang w:val="de-DE"/>
              </w:rPr>
              <w:softHyphen/>
              <w:t>ordnet werden und wenn auf</w:t>
            </w:r>
            <w:r w:rsidRPr="00E300F3">
              <w:rPr>
                <w:lang w:val="de-DE"/>
              </w:rPr>
              <w:softHyphen/>
              <w:t>grund dieser unterschiedlichen Zuordnung die betreffenden Ein</w:t>
            </w:r>
            <w:r w:rsidRPr="00E300F3">
              <w:rPr>
                <w:lang w:val="de-DE"/>
              </w:rPr>
              <w:softHyphen/>
              <w:t>künfte oder Vermögenswerte doppelt besteuert oder nicht oder niedriger besteuert würden und sich im Fall doppelter Besteue</w:t>
            </w:r>
            <w:r w:rsidRPr="00E300F3">
              <w:rPr>
                <w:lang w:val="de-DE"/>
              </w:rPr>
              <w:softHyphen/>
              <w:t>rung dieser Konflikt nicht durch ein Verfahren nach Artikel 39 regeln lässt oder</w:t>
            </w:r>
          </w:p>
        </w:tc>
      </w:tr>
      <w:tr w:rsidR="008E0CEA" w:rsidRPr="0035629B" w14:paraId="7968F63E" w14:textId="77777777" w:rsidTr="00BC2FEE">
        <w:tc>
          <w:tcPr>
            <w:tcW w:w="2500" w:type="pct"/>
            <w:shd w:val="clear" w:color="auto" w:fill="auto"/>
            <w:tcMar>
              <w:right w:w="0" w:type="dxa"/>
            </w:tcMar>
          </w:tcPr>
          <w:p w14:paraId="7B1A2B2F" w14:textId="5CC5D5D2" w:rsidR="008E0CEA" w:rsidRPr="00DF40F9" w:rsidRDefault="003A5A9E" w:rsidP="00BC2FEE">
            <w:pPr>
              <w:pStyle w:val="Brdtextmedindrag"/>
            </w:pPr>
            <w:r w:rsidRPr="00DF40F9">
              <w:t>b)</w:t>
            </w:r>
            <w:r w:rsidR="00AB6234">
              <w:t> </w:t>
            </w:r>
            <w:r w:rsidRPr="00DF40F9">
              <w:t>hemviststaten efter vederbör</w:t>
            </w:r>
            <w:r>
              <w:softHyphen/>
            </w:r>
            <w:r w:rsidRPr="00DF40F9">
              <w:t>lig konsultation och med förbehåll för inskränkningar i sin interna rätt på diplomatisk väg har underrättat den andra avtalsslutande staten om andra inkomster på vilka man avser att tillämpa detta stycke. Under</w:t>
            </w:r>
            <w:r>
              <w:softHyphen/>
            </w:r>
            <w:r w:rsidRPr="00DF40F9">
              <w:t>rättelsen får verkan från och med den första dagen i det kalenderår som följer närmast efter det år då underrättelsen överlämnats och alla rättsliga förutsättningar enligt lag</w:t>
            </w:r>
            <w:r>
              <w:softHyphen/>
            </w:r>
            <w:r w:rsidRPr="00DF40F9">
              <w:t>stiftningen i den underrättande staten uppfyllts för att underrättel</w:t>
            </w:r>
            <w:r>
              <w:softHyphen/>
            </w:r>
            <w:r w:rsidRPr="00DF40F9">
              <w:t>sen skall bli verksam</w:t>
            </w:r>
            <w:r>
              <w:t>.</w:t>
            </w:r>
          </w:p>
        </w:tc>
        <w:tc>
          <w:tcPr>
            <w:tcW w:w="2500" w:type="pct"/>
          </w:tcPr>
          <w:p w14:paraId="35F7AB07" w14:textId="530DA484" w:rsidR="008E0CEA" w:rsidRPr="003D7914" w:rsidRDefault="003A5A9E" w:rsidP="00BC2FEE">
            <w:pPr>
              <w:pStyle w:val="Brdtextmedindrag"/>
              <w:rPr>
                <w:lang w:val="de-DE"/>
              </w:rPr>
            </w:pPr>
            <w:proofErr w:type="gramStart"/>
            <w:r w:rsidRPr="003D7914">
              <w:rPr>
                <w:lang w:val="de-DE"/>
              </w:rPr>
              <w:t>b)</w:t>
            </w:r>
            <w:proofErr w:type="gramEnd"/>
            <w:r w:rsidR="00AB6234">
              <w:rPr>
                <w:lang w:val="de-DE"/>
              </w:rPr>
              <w:t> </w:t>
            </w:r>
            <w:r w:rsidRPr="003D7914">
              <w:rPr>
                <w:lang w:val="de-DE"/>
              </w:rPr>
              <w:t>wenn er nach gehöriger Konsultation und vorbehaltlich der Beschränkungen seines inner</w:t>
            </w:r>
            <w:r>
              <w:rPr>
                <w:lang w:val="de-DE"/>
              </w:rPr>
              <w:softHyphen/>
            </w:r>
            <w:r w:rsidRPr="003D7914">
              <w:rPr>
                <w:lang w:val="de-DE"/>
              </w:rPr>
              <w:t>staatlichen Rechts dem anderen Vertragsstaat auf diplomatischem Weg andere Einkünfte notifiziert hat, auf die er diesen Absatz anzuwenden beabsichtigt. Die Notifikation wird erst ab dem ersten Tag des Kalenderjahrs wirksam, das auf das Jahr folgt, in dem die Notifikation übermittelt wurde und alle rechtlichen Vor</w:t>
            </w:r>
            <w:r>
              <w:rPr>
                <w:lang w:val="de-DE"/>
              </w:rPr>
              <w:softHyphen/>
            </w:r>
            <w:r w:rsidRPr="003D7914">
              <w:rPr>
                <w:lang w:val="de-DE"/>
              </w:rPr>
              <w:t>aussetzungen nach dem inner</w:t>
            </w:r>
            <w:r>
              <w:rPr>
                <w:lang w:val="de-DE"/>
              </w:rPr>
              <w:softHyphen/>
            </w:r>
            <w:r w:rsidRPr="003D7914">
              <w:rPr>
                <w:lang w:val="de-DE"/>
              </w:rPr>
              <w:t>staatlichen Recht des notifizie</w:t>
            </w:r>
            <w:r>
              <w:rPr>
                <w:lang w:val="de-DE"/>
              </w:rPr>
              <w:softHyphen/>
            </w:r>
            <w:r w:rsidRPr="003D7914">
              <w:rPr>
                <w:lang w:val="de-DE"/>
              </w:rPr>
              <w:t>renden Staates für das Wirksam</w:t>
            </w:r>
            <w:r>
              <w:rPr>
                <w:lang w:val="de-DE"/>
              </w:rPr>
              <w:softHyphen/>
            </w:r>
            <w:r w:rsidRPr="003D7914">
              <w:rPr>
                <w:lang w:val="de-DE"/>
              </w:rPr>
              <w:t>werden der Notifikation erfüllt sind.</w:t>
            </w:r>
          </w:p>
        </w:tc>
      </w:tr>
      <w:tr w:rsidR="008E0CEA" w:rsidRPr="0035629B" w14:paraId="2EFD9D8F" w14:textId="77777777" w:rsidTr="00BC2FEE">
        <w:tc>
          <w:tcPr>
            <w:tcW w:w="2500" w:type="pct"/>
            <w:shd w:val="clear" w:color="auto" w:fill="auto"/>
            <w:tcMar>
              <w:right w:w="0" w:type="dxa"/>
            </w:tcMar>
          </w:tcPr>
          <w:p w14:paraId="4ABBAC66" w14:textId="2C6F326E" w:rsidR="008E0CEA" w:rsidRPr="00F51155" w:rsidRDefault="003A5A9E" w:rsidP="00BC2FEE">
            <w:pPr>
              <w:pStyle w:val="Brdtextmedindrag"/>
            </w:pPr>
            <w:r w:rsidRPr="00F51155">
              <w:t>2.</w:t>
            </w:r>
            <w:r w:rsidRPr="00F51155">
              <w:rPr>
                <w:rStyle w:val="Fotnotsreferens"/>
              </w:rPr>
              <w:t xml:space="preserve"> </w:t>
            </w:r>
            <w:r w:rsidRPr="00F51155">
              <w:rPr>
                <w:rStyle w:val="Fotnotsreferens"/>
              </w:rPr>
              <w:footnoteReference w:id="30"/>
            </w:r>
            <w:r w:rsidR="00AB6234">
              <w:t> </w:t>
            </w:r>
            <w:r w:rsidRPr="00F51155">
              <w:t>Detta avtal skall inte tolkas så</w:t>
            </w:r>
          </w:p>
        </w:tc>
        <w:tc>
          <w:tcPr>
            <w:tcW w:w="2500" w:type="pct"/>
          </w:tcPr>
          <w:p w14:paraId="1CD192E8" w14:textId="47390A37" w:rsidR="008E0CEA" w:rsidRPr="003D7914" w:rsidRDefault="003A5A9E" w:rsidP="00BC2FEE">
            <w:pPr>
              <w:pStyle w:val="Brdtextmedindrag"/>
              <w:rPr>
                <w:lang w:val="de-DE"/>
              </w:rPr>
            </w:pPr>
            <w:r w:rsidRPr="003D7914">
              <w:rPr>
                <w:lang w:val="de-DE"/>
              </w:rPr>
              <w:t>(2)</w:t>
            </w:r>
            <w:r w:rsidR="00AB6234">
              <w:rPr>
                <w:lang w:val="de-DE"/>
              </w:rPr>
              <w:t> </w:t>
            </w:r>
            <w:r w:rsidRPr="003D7914">
              <w:rPr>
                <w:lang w:val="de-DE"/>
              </w:rPr>
              <w:t>Dieses Abkommen ist nicht so auszulegen, als</w:t>
            </w:r>
          </w:p>
        </w:tc>
      </w:tr>
      <w:tr w:rsidR="008E0CEA" w:rsidRPr="0035629B" w14:paraId="20FE8F9E" w14:textId="77777777" w:rsidTr="00BC2FEE">
        <w:tc>
          <w:tcPr>
            <w:tcW w:w="2500" w:type="pct"/>
            <w:shd w:val="clear" w:color="auto" w:fill="auto"/>
            <w:tcMar>
              <w:right w:w="0" w:type="dxa"/>
            </w:tcMar>
          </w:tcPr>
          <w:p w14:paraId="5292312B" w14:textId="58E6D69E" w:rsidR="008E0CEA" w:rsidRPr="00DF40F9" w:rsidRDefault="003A5A9E" w:rsidP="00BC2FEE">
            <w:pPr>
              <w:pStyle w:val="Brdtextmedindrag"/>
            </w:pPr>
            <w:r w:rsidRPr="00DF40F9">
              <w:t>a)</w:t>
            </w:r>
            <w:r w:rsidR="00AB6234">
              <w:t> </w:t>
            </w:r>
            <w:r w:rsidRPr="00DF40F9">
              <w:t>att någon kan undgå skatt</w:t>
            </w:r>
            <w:r>
              <w:softHyphen/>
            </w:r>
            <w:r w:rsidRPr="00DF40F9">
              <w:t>skyldighet i en avtalsslutande stat genom missbruk av de möjligheter till tolkning av avtalet som intern lagstiftning medger,</w:t>
            </w:r>
          </w:p>
        </w:tc>
        <w:tc>
          <w:tcPr>
            <w:tcW w:w="2500" w:type="pct"/>
          </w:tcPr>
          <w:p w14:paraId="4D751DA1" w14:textId="12DD3F74" w:rsidR="008E0CEA" w:rsidRPr="003D7914" w:rsidRDefault="003A5A9E" w:rsidP="00BC2FEE">
            <w:pPr>
              <w:pStyle w:val="Brdtextmedindrag"/>
              <w:rPr>
                <w:lang w:val="de-DE"/>
              </w:rPr>
            </w:pPr>
            <w:r w:rsidRPr="003D7914">
              <w:rPr>
                <w:lang w:val="de-DE"/>
              </w:rPr>
              <w:t>a)</w:t>
            </w:r>
            <w:r w:rsidR="00AB6234">
              <w:rPr>
                <w:lang w:val="de-DE"/>
              </w:rPr>
              <w:t> </w:t>
            </w:r>
            <w:r w:rsidRPr="003D7914">
              <w:rPr>
                <w:lang w:val="de-DE"/>
              </w:rPr>
              <w:t>könne nach ihm die Steuer</w:t>
            </w:r>
            <w:r>
              <w:rPr>
                <w:lang w:val="de-DE"/>
              </w:rPr>
              <w:softHyphen/>
            </w:r>
            <w:r w:rsidRPr="003D7914">
              <w:rPr>
                <w:lang w:val="de-DE"/>
              </w:rPr>
              <w:t xml:space="preserve">pflicht in einem Vertragsstaat durch den </w:t>
            </w:r>
            <w:proofErr w:type="spellStart"/>
            <w:r w:rsidRPr="003D7914">
              <w:rPr>
                <w:lang w:val="de-DE"/>
              </w:rPr>
              <w:t>Mißbrauch</w:t>
            </w:r>
            <w:proofErr w:type="spellEnd"/>
            <w:r w:rsidRPr="003D7914">
              <w:rPr>
                <w:lang w:val="de-DE"/>
              </w:rPr>
              <w:t xml:space="preserve"> von Gestal</w:t>
            </w:r>
            <w:r>
              <w:rPr>
                <w:lang w:val="de-DE"/>
              </w:rPr>
              <w:softHyphen/>
            </w:r>
            <w:r w:rsidRPr="003D7914">
              <w:rPr>
                <w:lang w:val="de-DE"/>
              </w:rPr>
              <w:t>tungsmöglichkeiten des Rechts umgangen werden;</w:t>
            </w:r>
          </w:p>
        </w:tc>
      </w:tr>
      <w:tr w:rsidR="008E0CEA" w:rsidRPr="0035629B" w14:paraId="1CDECD7F" w14:textId="77777777" w:rsidTr="00BC2FEE">
        <w:tc>
          <w:tcPr>
            <w:tcW w:w="2500" w:type="pct"/>
            <w:shd w:val="clear" w:color="auto" w:fill="auto"/>
            <w:tcMar>
              <w:right w:w="0" w:type="dxa"/>
            </w:tcMar>
          </w:tcPr>
          <w:p w14:paraId="60D869FA" w14:textId="130530BA" w:rsidR="008E0CEA" w:rsidRPr="00477E3D" w:rsidRDefault="003A5A9E" w:rsidP="00BC2FEE">
            <w:pPr>
              <w:pStyle w:val="Brdtextmedindrag"/>
            </w:pPr>
            <w:r w:rsidRPr="00477E3D">
              <w:t>b)</w:t>
            </w:r>
            <w:r w:rsidR="00AB6234">
              <w:t> </w:t>
            </w:r>
            <w:r w:rsidRPr="00477E3D">
              <w:t>att det hindrar en avtals</w:t>
            </w:r>
            <w:r w:rsidRPr="00477E3D">
              <w:softHyphen/>
              <w:t>slutande stat att tillämpa lagstift</w:t>
            </w:r>
            <w:r w:rsidRPr="00477E3D">
              <w:softHyphen/>
              <w:t>ning avseende delägare i utländska juridiska personer som är föremål för låg beskattning.</w:t>
            </w:r>
          </w:p>
        </w:tc>
        <w:tc>
          <w:tcPr>
            <w:tcW w:w="2500" w:type="pct"/>
          </w:tcPr>
          <w:p w14:paraId="696683E5" w14:textId="7D11CFA4" w:rsidR="008E0CEA" w:rsidRPr="00E300F3" w:rsidRDefault="003A5A9E" w:rsidP="00BC2FEE">
            <w:pPr>
              <w:pStyle w:val="Brdtextmedindrag"/>
              <w:rPr>
                <w:lang w:val="de-DE"/>
              </w:rPr>
            </w:pPr>
            <w:r w:rsidRPr="00E300F3">
              <w:rPr>
                <w:lang w:val="de-DE"/>
              </w:rPr>
              <w:t>(b)</w:t>
            </w:r>
            <w:r w:rsidR="00AB6234">
              <w:rPr>
                <w:lang w:val="de-DE"/>
              </w:rPr>
              <w:t> </w:t>
            </w:r>
            <w:r w:rsidRPr="00E300F3">
              <w:rPr>
                <w:lang w:val="de-DE"/>
              </w:rPr>
              <w:t>hinderte es einen Vertrags</w:t>
            </w:r>
            <w:r w:rsidRPr="00E300F3">
              <w:rPr>
                <w:lang w:val="de-DE"/>
              </w:rPr>
              <w:softHyphen/>
              <w:t>staat, seine Regelungen zur Hin</w:t>
            </w:r>
            <w:r w:rsidRPr="00E300F3">
              <w:rPr>
                <w:lang w:val="de-DE"/>
              </w:rPr>
              <w:softHyphen/>
              <w:t>zurechnungsbesteuerung anzu</w:t>
            </w:r>
            <w:r w:rsidR="00CE4C6D">
              <w:rPr>
                <w:lang w:val="de-DE"/>
              </w:rPr>
              <w:softHyphen/>
            </w:r>
            <w:r w:rsidRPr="00E300F3">
              <w:rPr>
                <w:lang w:val="de-DE"/>
              </w:rPr>
              <w:t>wenden.</w:t>
            </w:r>
          </w:p>
        </w:tc>
      </w:tr>
      <w:tr w:rsidR="008E0CEA" w:rsidRPr="0035629B" w14:paraId="335134C8" w14:textId="77777777" w:rsidTr="00BC2FEE">
        <w:tc>
          <w:tcPr>
            <w:tcW w:w="2500" w:type="pct"/>
            <w:shd w:val="clear" w:color="auto" w:fill="auto"/>
            <w:tcMar>
              <w:right w:w="0" w:type="dxa"/>
            </w:tcMar>
          </w:tcPr>
          <w:p w14:paraId="2A7E4ACB" w14:textId="276C0C22" w:rsidR="008E0CEA" w:rsidRPr="00477E3D" w:rsidRDefault="003A5A9E" w:rsidP="00BC2FEE">
            <w:pPr>
              <w:pStyle w:val="Brdtextmedindrag"/>
            </w:pPr>
            <w:r w:rsidRPr="00477E3D">
              <w:t>Om bestämmelser</w:t>
            </w:r>
            <w:r>
              <w:t xml:space="preserve">na i föregående mening </w:t>
            </w:r>
            <w:r w:rsidRPr="00477E3D">
              <w:t>föranleder dubbelbeskatt</w:t>
            </w:r>
            <w:r>
              <w:softHyphen/>
            </w:r>
            <w:r w:rsidRPr="00477E3D">
              <w:lastRenderedPageBreak/>
              <w:t>ning ska de behöriga myndig</w:t>
            </w:r>
            <w:r>
              <w:softHyphen/>
            </w:r>
            <w:r w:rsidRPr="00477E3D">
              <w:t>heterna överlägga enligt bestäm</w:t>
            </w:r>
            <w:r>
              <w:softHyphen/>
            </w:r>
            <w:r w:rsidRPr="00477E3D">
              <w:t>melserna i artikel 39 punkt 3 om att undvika dubbelbeskattning.</w:t>
            </w:r>
          </w:p>
        </w:tc>
        <w:tc>
          <w:tcPr>
            <w:tcW w:w="2500" w:type="pct"/>
          </w:tcPr>
          <w:p w14:paraId="4A08166D" w14:textId="77777777" w:rsidR="008E0CEA" w:rsidRPr="00E300F3" w:rsidRDefault="003A5A9E" w:rsidP="00BC2FEE">
            <w:pPr>
              <w:pStyle w:val="Brdtextmedindrag"/>
              <w:rPr>
                <w:lang w:val="de-DE"/>
              </w:rPr>
            </w:pPr>
            <w:r w:rsidRPr="00E300F3">
              <w:rPr>
                <w:lang w:val="de-DE"/>
              </w:rPr>
              <w:lastRenderedPageBreak/>
              <w:t>Führt Satz 1 zur Doppelbe</w:t>
            </w:r>
            <w:r w:rsidRPr="00E300F3">
              <w:rPr>
                <w:lang w:val="de-DE"/>
              </w:rPr>
              <w:softHyphen/>
              <w:t>steuerung, so beraten die zustän</w:t>
            </w:r>
            <w:r w:rsidRPr="00E300F3">
              <w:rPr>
                <w:lang w:val="de-DE"/>
              </w:rPr>
              <w:softHyphen/>
            </w:r>
            <w:r w:rsidRPr="00E300F3">
              <w:rPr>
                <w:lang w:val="de-DE"/>
              </w:rPr>
              <w:lastRenderedPageBreak/>
              <w:t>digen Behörden nach Artikel 39 Absatz 3, wie die Doppelbesteue</w:t>
            </w:r>
            <w:r w:rsidRPr="00E300F3">
              <w:rPr>
                <w:lang w:val="de-DE"/>
              </w:rPr>
              <w:softHyphen/>
              <w:t>rung zu vermeiden ist.</w:t>
            </w:r>
          </w:p>
        </w:tc>
      </w:tr>
      <w:tr w:rsidR="008E0CEA" w:rsidRPr="0035629B" w14:paraId="38C952A9" w14:textId="77777777" w:rsidTr="00BC2FEE">
        <w:tc>
          <w:tcPr>
            <w:tcW w:w="2500" w:type="pct"/>
            <w:shd w:val="clear" w:color="auto" w:fill="auto"/>
            <w:tcMar>
              <w:right w:w="0" w:type="dxa"/>
            </w:tcMar>
          </w:tcPr>
          <w:p w14:paraId="4D62A6AF" w14:textId="5F5D1F90" w:rsidR="008E0CEA" w:rsidRPr="00DF40F9" w:rsidRDefault="003A5A9E" w:rsidP="00BC2FEE">
            <w:pPr>
              <w:pStyle w:val="Brdtextmedindrag"/>
            </w:pPr>
            <w:r w:rsidRPr="00DF40F9">
              <w:lastRenderedPageBreak/>
              <w:t>3.</w:t>
            </w:r>
            <w:r w:rsidR="00AB6234">
              <w:t> </w:t>
            </w:r>
            <w:r w:rsidRPr="00DF40F9">
              <w:t>En person med hemvist i en avtalsslutande stat skall vid tillämpningen av artiklarna 10</w:t>
            </w:r>
            <w:r>
              <w:t>–</w:t>
            </w:r>
            <w:r w:rsidRPr="00DF40F9">
              <w:t>12 anses ha rätt till utdelning, ränta eller royalty om han enligt lagstiftningen i denna stat är den person som i beskattnings</w:t>
            </w:r>
            <w:r w:rsidR="00C52E84">
              <w:softHyphen/>
            </w:r>
            <w:r w:rsidRPr="00DF40F9">
              <w:t>hänseende anses ha förvärvat inkomsten. Sådan person skall emellertid inte anses ha rätt till ersättningen, när ersättningen enligt lagstiftningen i den andra staten i beskattningshänseende anses ha tillfallit andra personer som kunnat tillgodogöra sig inkomsten och som inte har hemvist i den förstnämnda staten.</w:t>
            </w:r>
          </w:p>
        </w:tc>
        <w:tc>
          <w:tcPr>
            <w:tcW w:w="2500" w:type="pct"/>
          </w:tcPr>
          <w:p w14:paraId="5CA17318" w14:textId="1C925BDC" w:rsidR="008E0CEA" w:rsidRPr="003D7914" w:rsidRDefault="003A5A9E" w:rsidP="00BC2FEE">
            <w:pPr>
              <w:pStyle w:val="Brdtextmedindrag"/>
              <w:rPr>
                <w:lang w:val="de-DE"/>
              </w:rPr>
            </w:pPr>
            <w:r w:rsidRPr="003D7914">
              <w:rPr>
                <w:lang w:val="de-DE"/>
              </w:rPr>
              <w:t>(3)</w:t>
            </w:r>
            <w:r w:rsidR="00AB6234">
              <w:rPr>
                <w:lang w:val="de-DE"/>
              </w:rPr>
              <w:t> </w:t>
            </w:r>
            <w:r w:rsidRPr="003D7914">
              <w:rPr>
                <w:lang w:val="de-DE"/>
              </w:rPr>
              <w:t>Im Sinne der Artikel 10 bis 12 gilt eine in einem Vertragsstaat ansässige Person als Nutzungsbe</w:t>
            </w:r>
            <w:r>
              <w:rPr>
                <w:lang w:val="de-DE"/>
              </w:rPr>
              <w:softHyphen/>
            </w:r>
            <w:r w:rsidRPr="003D7914">
              <w:rPr>
                <w:lang w:val="de-DE"/>
              </w:rPr>
              <w:t>rechtigter von Dividenden, Zin</w:t>
            </w:r>
            <w:r>
              <w:rPr>
                <w:lang w:val="de-DE"/>
              </w:rPr>
              <w:softHyphen/>
            </w:r>
            <w:r w:rsidRPr="003D7914">
              <w:rPr>
                <w:lang w:val="de-DE"/>
              </w:rPr>
              <w:t xml:space="preserve">sen und Lizenzgebühren, wenn sie nach der Gesetzgebung dieses Staates dieser Person steuerlich zuzurechnen sind. Diese Person ist jedoch nicht </w:t>
            </w:r>
            <w:proofErr w:type="spellStart"/>
            <w:r w:rsidRPr="003D7914">
              <w:rPr>
                <w:lang w:val="de-DE"/>
              </w:rPr>
              <w:t>Nutzungsberech</w:t>
            </w:r>
            <w:r>
              <w:rPr>
                <w:lang w:val="de-DE"/>
              </w:rPr>
              <w:softHyphen/>
            </w:r>
            <w:r w:rsidRPr="003D7914">
              <w:rPr>
                <w:lang w:val="de-DE"/>
              </w:rPr>
              <w:t>tiger</w:t>
            </w:r>
            <w:proofErr w:type="spellEnd"/>
            <w:r w:rsidRPr="003D7914">
              <w:rPr>
                <w:lang w:val="de-DE"/>
              </w:rPr>
              <w:t>, wenn nach dem Recht des anderen Staates diese Einkünfte steuerlich anderen Personen zu</w:t>
            </w:r>
            <w:r>
              <w:rPr>
                <w:lang w:val="de-DE"/>
              </w:rPr>
              <w:softHyphen/>
            </w:r>
            <w:r w:rsidRPr="003D7914">
              <w:rPr>
                <w:lang w:val="de-DE"/>
              </w:rPr>
              <w:t>zurechnen sind, denen die Nut</w:t>
            </w:r>
            <w:r>
              <w:rPr>
                <w:lang w:val="de-DE"/>
              </w:rPr>
              <w:softHyphen/>
            </w:r>
            <w:r w:rsidRPr="003D7914">
              <w:rPr>
                <w:lang w:val="de-DE"/>
              </w:rPr>
              <w:t>zung für diese Einkünfte zusteht und die nicht in dem erstge</w:t>
            </w:r>
            <w:r>
              <w:rPr>
                <w:lang w:val="de-DE"/>
              </w:rPr>
              <w:softHyphen/>
            </w:r>
            <w:r w:rsidRPr="003D7914">
              <w:rPr>
                <w:lang w:val="de-DE"/>
              </w:rPr>
              <w:t>nannten Staat ansässig sind.</w:t>
            </w:r>
          </w:p>
        </w:tc>
      </w:tr>
      <w:tr w:rsidR="008E0CEA" w:rsidRPr="0035629B" w14:paraId="1CCD0753" w14:textId="77777777" w:rsidTr="00BC2FEE">
        <w:tc>
          <w:tcPr>
            <w:tcW w:w="2500" w:type="pct"/>
            <w:shd w:val="clear" w:color="auto" w:fill="auto"/>
            <w:tcMar>
              <w:right w:w="0" w:type="dxa"/>
            </w:tcMar>
          </w:tcPr>
          <w:p w14:paraId="1E74E94D" w14:textId="7828734B" w:rsidR="008E0CEA" w:rsidRPr="00F51155" w:rsidRDefault="003A5A9E" w:rsidP="00BC2FEE">
            <w:pPr>
              <w:pStyle w:val="Brdtextmedindrag"/>
            </w:pPr>
            <w:r w:rsidRPr="00F51155">
              <w:t>4.</w:t>
            </w:r>
            <w:r w:rsidRPr="00F51155">
              <w:rPr>
                <w:rStyle w:val="Fotnotsreferens"/>
              </w:rPr>
              <w:footnoteReference w:id="31"/>
            </w:r>
            <w:r w:rsidR="00AB6234">
              <w:t> </w:t>
            </w:r>
            <w:r w:rsidRPr="00F51155">
              <w:t>Utan hinder av övriga bestämmelser i detta avtal ska en förmån enligt avtalet inte ges i fråga om en inkomst eller en förmögen</w:t>
            </w:r>
            <w:r>
              <w:softHyphen/>
            </w:r>
            <w:r w:rsidRPr="00F51155">
              <w:t xml:space="preserve">hetstillgång, om det med hänsyn till alla relevanta fakta och </w:t>
            </w:r>
            <w:r>
              <w:t>omständig</w:t>
            </w:r>
            <w:r>
              <w:softHyphen/>
            </w:r>
            <w:r w:rsidRPr="00F51155">
              <w:t>heter rimligen kan antas att ett av de huvudsakliga syftena med det arrangemang eller den transaktion som direkt eller indirekt resulterade i förmånen var att få förmånen, såvida det inte fastställs att det under omständigheterna är fören</w:t>
            </w:r>
            <w:r w:rsidRPr="00F51155">
              <w:softHyphen/>
              <w:t xml:space="preserve">ligt med </w:t>
            </w:r>
            <w:r>
              <w:t>de relevanta bestämmel</w:t>
            </w:r>
            <w:r>
              <w:softHyphen/>
              <w:t>sernas</w:t>
            </w:r>
            <w:r w:rsidRPr="00F51155">
              <w:t xml:space="preserve"> ändamål och syfte att för</w:t>
            </w:r>
            <w:r>
              <w:softHyphen/>
            </w:r>
            <w:r w:rsidRPr="00F51155">
              <w:t>månen ges.</w:t>
            </w:r>
          </w:p>
        </w:tc>
        <w:tc>
          <w:tcPr>
            <w:tcW w:w="2500" w:type="pct"/>
          </w:tcPr>
          <w:p w14:paraId="0626E287" w14:textId="3EBB977D" w:rsidR="008E0CEA" w:rsidRPr="00E300F3" w:rsidRDefault="003A5A9E" w:rsidP="00BC2FEE">
            <w:pPr>
              <w:pStyle w:val="Brdtextmedindrag"/>
              <w:rPr>
                <w:lang w:val="de-DE"/>
              </w:rPr>
            </w:pPr>
            <w:r w:rsidRPr="00E300F3">
              <w:rPr>
                <w:lang w:val="de-DE"/>
              </w:rPr>
              <w:t>(4)</w:t>
            </w:r>
            <w:r w:rsidR="00AB6234">
              <w:rPr>
                <w:lang w:val="de-DE"/>
              </w:rPr>
              <w:t> </w:t>
            </w:r>
            <w:r w:rsidRPr="00E300F3">
              <w:rPr>
                <w:lang w:val="de-DE"/>
              </w:rPr>
              <w:t>Ungeachtet der sonstigen Bestimmungen dieses Abkom</w:t>
            </w:r>
            <w:r w:rsidRPr="00E300F3">
              <w:rPr>
                <w:lang w:val="de-DE"/>
              </w:rPr>
              <w:softHyphen/>
              <w:t>mens wird eine Vergünstigung nach dem Abkommen nicht für bestimmte Einkünfte oder Ver</w:t>
            </w:r>
            <w:r w:rsidRPr="00E300F3">
              <w:rPr>
                <w:lang w:val="de-DE"/>
              </w:rPr>
              <w:softHyphen/>
              <w:t>mögenswerte gewährt, wenn un</w:t>
            </w:r>
            <w:r w:rsidRPr="00E300F3">
              <w:rPr>
                <w:lang w:val="de-DE"/>
              </w:rPr>
              <w:softHyphen/>
              <w:t>ter Berücksichtigung aller maßge</w:t>
            </w:r>
            <w:r w:rsidRPr="00E300F3">
              <w:rPr>
                <w:lang w:val="de-DE"/>
              </w:rPr>
              <w:softHyphen/>
              <w:t>blichen Tatsachen und Umstände die Feststellung gerechtfertigt ist, dass der Erhalt dieser Vergünsti</w:t>
            </w:r>
            <w:r w:rsidRPr="00E300F3">
              <w:rPr>
                <w:lang w:val="de-DE"/>
              </w:rPr>
              <w:softHyphen/>
              <w:t>gung einer der Hauptzwecke einer Gestaltung oder Transaktion war, die unmittelbar oder mittelbar zu dieser Vergünstigung geführt hat, es sei denn, es wird nachgewie</w:t>
            </w:r>
            <w:r w:rsidRPr="00E300F3">
              <w:rPr>
                <w:lang w:val="de-DE"/>
              </w:rPr>
              <w:softHyphen/>
              <w:t>sen, dass die Gewährung dieser Vergünstigung unter diesen Um</w:t>
            </w:r>
            <w:r w:rsidRPr="00E300F3">
              <w:rPr>
                <w:lang w:val="de-DE"/>
              </w:rPr>
              <w:softHyphen/>
              <w:t>ständen mit dem Ziel und Zweck der einschlägigen Bestimmungen des Abkommens im Einklang steht.</w:t>
            </w:r>
          </w:p>
        </w:tc>
      </w:tr>
      <w:tr w:rsidR="008E0CEA" w:rsidRPr="0035629B" w14:paraId="21B04AF5" w14:textId="77777777" w:rsidTr="00BC2FEE">
        <w:tc>
          <w:tcPr>
            <w:tcW w:w="2500" w:type="pct"/>
            <w:shd w:val="clear" w:color="auto" w:fill="auto"/>
            <w:tcMar>
              <w:right w:w="0" w:type="dxa"/>
            </w:tcMar>
          </w:tcPr>
          <w:p w14:paraId="009EAA10" w14:textId="77777777" w:rsidR="008E0CEA" w:rsidRDefault="00E570B0" w:rsidP="00BC2FEE">
            <w:pPr>
              <w:pStyle w:val="Brdtextmedindrag"/>
              <w:rPr>
                <w:lang w:val="de-DE"/>
              </w:rPr>
            </w:pPr>
          </w:p>
        </w:tc>
        <w:tc>
          <w:tcPr>
            <w:tcW w:w="2500" w:type="pct"/>
          </w:tcPr>
          <w:p w14:paraId="61EED00C" w14:textId="77777777" w:rsidR="008E0CEA" w:rsidRDefault="00E570B0" w:rsidP="00BC2FEE">
            <w:pPr>
              <w:pStyle w:val="Brdtextmedindrag"/>
              <w:rPr>
                <w:lang w:val="de-DE"/>
              </w:rPr>
            </w:pPr>
          </w:p>
        </w:tc>
      </w:tr>
      <w:tr w:rsidR="008E0CEA" w:rsidRPr="0035629B" w14:paraId="32A7340A" w14:textId="77777777" w:rsidTr="00BC2FEE">
        <w:tc>
          <w:tcPr>
            <w:tcW w:w="2500" w:type="pct"/>
            <w:shd w:val="clear" w:color="auto" w:fill="auto"/>
            <w:tcMar>
              <w:right w:w="0" w:type="dxa"/>
            </w:tcMar>
          </w:tcPr>
          <w:p w14:paraId="03385BD8" w14:textId="77777777" w:rsidR="008E0CEA" w:rsidRDefault="00E570B0" w:rsidP="00BC2FEE">
            <w:pPr>
              <w:pStyle w:val="Brdtextmedindrag"/>
              <w:rPr>
                <w:lang w:val="de-DE"/>
              </w:rPr>
            </w:pPr>
          </w:p>
        </w:tc>
        <w:tc>
          <w:tcPr>
            <w:tcW w:w="2500" w:type="pct"/>
          </w:tcPr>
          <w:p w14:paraId="242821D8" w14:textId="77777777" w:rsidR="008E0CEA" w:rsidRDefault="00E570B0" w:rsidP="00BC2FEE">
            <w:pPr>
              <w:pStyle w:val="Brdtextmedindrag"/>
              <w:rPr>
                <w:lang w:val="de-DE"/>
              </w:rPr>
            </w:pPr>
          </w:p>
        </w:tc>
      </w:tr>
      <w:tr w:rsidR="008E0CEA" w:rsidRPr="0035629B" w14:paraId="1F93A722" w14:textId="77777777" w:rsidTr="00BC2FEE">
        <w:tc>
          <w:tcPr>
            <w:tcW w:w="2500" w:type="pct"/>
            <w:shd w:val="clear" w:color="auto" w:fill="auto"/>
            <w:tcMar>
              <w:right w:w="0" w:type="dxa"/>
            </w:tcMar>
          </w:tcPr>
          <w:p w14:paraId="53842292" w14:textId="77777777" w:rsidR="008E0CEA" w:rsidRDefault="00E570B0" w:rsidP="00BC2FEE">
            <w:pPr>
              <w:pStyle w:val="Brdtextmedindrag"/>
              <w:rPr>
                <w:lang w:val="de-DE"/>
              </w:rPr>
            </w:pPr>
          </w:p>
        </w:tc>
        <w:tc>
          <w:tcPr>
            <w:tcW w:w="2500" w:type="pct"/>
          </w:tcPr>
          <w:p w14:paraId="0F2F2B0F" w14:textId="77777777" w:rsidR="008E0CEA" w:rsidRDefault="00E570B0" w:rsidP="00BC2FEE">
            <w:pPr>
              <w:pStyle w:val="Brdtextmedindrag"/>
              <w:rPr>
                <w:lang w:val="de-DE"/>
              </w:rPr>
            </w:pPr>
          </w:p>
        </w:tc>
      </w:tr>
      <w:tr w:rsidR="00E400EC" w:rsidRPr="0035629B" w14:paraId="3A6170E2" w14:textId="77777777" w:rsidTr="00E400EC">
        <w:tc>
          <w:tcPr>
            <w:tcW w:w="2500" w:type="pct"/>
            <w:shd w:val="clear" w:color="auto" w:fill="auto"/>
            <w:tcMar>
              <w:right w:w="0" w:type="dxa"/>
            </w:tcMar>
          </w:tcPr>
          <w:p w14:paraId="55FD8F42" w14:textId="77777777" w:rsidR="00E400EC" w:rsidRPr="002D30E8" w:rsidRDefault="00E400EC" w:rsidP="008C4764">
            <w:pPr>
              <w:pStyle w:val="Brdtextmedindrag"/>
              <w:rPr>
                <w:lang w:val="de-DE"/>
              </w:rPr>
            </w:pPr>
          </w:p>
        </w:tc>
        <w:tc>
          <w:tcPr>
            <w:tcW w:w="2500" w:type="pct"/>
          </w:tcPr>
          <w:p w14:paraId="7B6DB263" w14:textId="77777777" w:rsidR="00E400EC" w:rsidRPr="003D7914" w:rsidRDefault="00E400EC" w:rsidP="008C4764">
            <w:pPr>
              <w:pStyle w:val="Brdtextmedindrag"/>
              <w:rPr>
                <w:lang w:val="de-DE"/>
              </w:rPr>
            </w:pPr>
          </w:p>
        </w:tc>
      </w:tr>
      <w:tr w:rsidR="00E400EC" w:rsidRPr="0035629B" w14:paraId="1B1DD4F8" w14:textId="77777777" w:rsidTr="00E400EC">
        <w:tc>
          <w:tcPr>
            <w:tcW w:w="2500" w:type="pct"/>
            <w:shd w:val="clear" w:color="auto" w:fill="auto"/>
            <w:tcMar>
              <w:right w:w="0" w:type="dxa"/>
            </w:tcMar>
          </w:tcPr>
          <w:p w14:paraId="47345DC0" w14:textId="77777777" w:rsidR="00E400EC" w:rsidRPr="002D30E8" w:rsidRDefault="00E400EC" w:rsidP="008C4764">
            <w:pPr>
              <w:pStyle w:val="Brdtextmedindrag"/>
              <w:rPr>
                <w:lang w:val="de-DE"/>
              </w:rPr>
            </w:pPr>
          </w:p>
        </w:tc>
        <w:tc>
          <w:tcPr>
            <w:tcW w:w="2500" w:type="pct"/>
          </w:tcPr>
          <w:p w14:paraId="3EFD6BD0" w14:textId="77777777" w:rsidR="00E400EC" w:rsidRPr="003D7914" w:rsidRDefault="00E400EC" w:rsidP="008C4764">
            <w:pPr>
              <w:pStyle w:val="Brdtextmedindrag"/>
              <w:rPr>
                <w:lang w:val="de-DE"/>
              </w:rPr>
            </w:pPr>
          </w:p>
        </w:tc>
      </w:tr>
      <w:tr w:rsidR="008E0CEA" w:rsidRPr="0035629B" w14:paraId="45C3E69D" w14:textId="77777777" w:rsidTr="00BC2FEE">
        <w:tc>
          <w:tcPr>
            <w:tcW w:w="2500" w:type="pct"/>
            <w:shd w:val="clear" w:color="auto" w:fill="auto"/>
            <w:tcMar>
              <w:right w:w="0" w:type="dxa"/>
            </w:tcMar>
          </w:tcPr>
          <w:p w14:paraId="7E7F7E2B" w14:textId="77777777" w:rsidR="008E0CEA" w:rsidRPr="002D30E8" w:rsidRDefault="00E570B0" w:rsidP="00BC2FEE">
            <w:pPr>
              <w:pStyle w:val="Brdtextmedindrag"/>
              <w:rPr>
                <w:lang w:val="de-DE"/>
              </w:rPr>
            </w:pPr>
          </w:p>
        </w:tc>
        <w:tc>
          <w:tcPr>
            <w:tcW w:w="2500" w:type="pct"/>
          </w:tcPr>
          <w:p w14:paraId="7C182803" w14:textId="77777777" w:rsidR="008E0CEA" w:rsidRPr="003D7914" w:rsidRDefault="00E570B0" w:rsidP="00BC2FEE">
            <w:pPr>
              <w:pStyle w:val="Brdtextmedindrag"/>
              <w:rPr>
                <w:lang w:val="de-DE"/>
              </w:rPr>
            </w:pPr>
          </w:p>
        </w:tc>
      </w:tr>
      <w:tr w:rsidR="008E0CEA" w:rsidRPr="0035629B" w14:paraId="5224ADFE" w14:textId="77777777" w:rsidTr="00BC2FEE">
        <w:tc>
          <w:tcPr>
            <w:tcW w:w="2500" w:type="pct"/>
            <w:shd w:val="clear" w:color="auto" w:fill="auto"/>
            <w:tcMar>
              <w:right w:w="0" w:type="dxa"/>
            </w:tcMar>
          </w:tcPr>
          <w:p w14:paraId="0772E1B1" w14:textId="77777777" w:rsidR="008E0CEA" w:rsidRPr="002D30E8" w:rsidRDefault="00E570B0" w:rsidP="00BC2FEE">
            <w:pPr>
              <w:pStyle w:val="Brdtextmedindrag"/>
              <w:rPr>
                <w:lang w:val="de-DE"/>
              </w:rPr>
            </w:pPr>
          </w:p>
        </w:tc>
        <w:tc>
          <w:tcPr>
            <w:tcW w:w="2500" w:type="pct"/>
          </w:tcPr>
          <w:p w14:paraId="5D48EFCF" w14:textId="77777777" w:rsidR="008E0CEA" w:rsidRPr="003D7914" w:rsidRDefault="00E570B0" w:rsidP="00BC2FEE">
            <w:pPr>
              <w:pStyle w:val="Brdtextmedindrag"/>
              <w:rPr>
                <w:lang w:val="de-DE"/>
              </w:rPr>
            </w:pPr>
          </w:p>
        </w:tc>
      </w:tr>
      <w:tr w:rsidR="008E0CEA" w14:paraId="20219AD9" w14:textId="77777777" w:rsidTr="00BC2FEE">
        <w:tc>
          <w:tcPr>
            <w:tcW w:w="2500" w:type="pct"/>
            <w:shd w:val="clear" w:color="auto" w:fill="auto"/>
            <w:tcMar>
              <w:right w:w="0" w:type="dxa"/>
            </w:tcMar>
          </w:tcPr>
          <w:p w14:paraId="6433C249" w14:textId="77777777" w:rsidR="008E0CEA" w:rsidRPr="00DF40F9" w:rsidRDefault="003A5A9E" w:rsidP="00BC2FEE">
            <w:pPr>
              <w:pStyle w:val="Brdtext"/>
            </w:pPr>
            <w:r w:rsidRPr="00DF40F9">
              <w:t>Artikel 44</w:t>
            </w:r>
          </w:p>
        </w:tc>
        <w:tc>
          <w:tcPr>
            <w:tcW w:w="2500" w:type="pct"/>
          </w:tcPr>
          <w:p w14:paraId="30B162A1" w14:textId="77777777" w:rsidR="008E0CEA" w:rsidRPr="003D7914" w:rsidRDefault="003A5A9E" w:rsidP="00BC2FEE">
            <w:pPr>
              <w:pStyle w:val="Brdtext"/>
              <w:rPr>
                <w:lang w:val="de-DE"/>
              </w:rPr>
            </w:pPr>
            <w:r w:rsidRPr="003D7914">
              <w:rPr>
                <w:lang w:val="de-DE"/>
              </w:rPr>
              <w:t>Artikel 44</w:t>
            </w:r>
          </w:p>
        </w:tc>
      </w:tr>
      <w:tr w:rsidR="008E0CEA" w14:paraId="02E202E3" w14:textId="77777777" w:rsidTr="00BC2FEE">
        <w:tc>
          <w:tcPr>
            <w:tcW w:w="2500" w:type="pct"/>
            <w:shd w:val="clear" w:color="auto" w:fill="auto"/>
            <w:tcMar>
              <w:right w:w="0" w:type="dxa"/>
            </w:tcMar>
          </w:tcPr>
          <w:p w14:paraId="443E40F0" w14:textId="77777777" w:rsidR="008E0CEA" w:rsidRPr="00DF40F9" w:rsidRDefault="00E570B0" w:rsidP="00BC2FEE">
            <w:pPr>
              <w:pStyle w:val="Brdtext"/>
              <w:rPr>
                <w:i/>
              </w:rPr>
            </w:pPr>
          </w:p>
        </w:tc>
        <w:tc>
          <w:tcPr>
            <w:tcW w:w="2500" w:type="pct"/>
          </w:tcPr>
          <w:p w14:paraId="234E0351" w14:textId="77777777" w:rsidR="008E0CEA" w:rsidRPr="003D7914" w:rsidRDefault="00E570B0" w:rsidP="00BC2FEE">
            <w:pPr>
              <w:pStyle w:val="Brdtext"/>
              <w:rPr>
                <w:i/>
                <w:lang w:val="de-DE"/>
              </w:rPr>
            </w:pPr>
          </w:p>
        </w:tc>
      </w:tr>
      <w:tr w:rsidR="008E0CEA" w:rsidRPr="0035629B" w14:paraId="6B5028E3" w14:textId="77777777" w:rsidTr="00BC2FEE">
        <w:tc>
          <w:tcPr>
            <w:tcW w:w="2500" w:type="pct"/>
            <w:shd w:val="clear" w:color="auto" w:fill="auto"/>
            <w:tcMar>
              <w:right w:w="0" w:type="dxa"/>
            </w:tcMar>
          </w:tcPr>
          <w:p w14:paraId="33956461" w14:textId="58434D3D" w:rsidR="008E0CEA" w:rsidRPr="00DF40F9" w:rsidRDefault="003A5A9E" w:rsidP="00BC2FEE">
            <w:pPr>
              <w:pStyle w:val="Brdtext"/>
              <w:rPr>
                <w:i/>
              </w:rPr>
            </w:pPr>
            <w:r w:rsidRPr="00DF40F9">
              <w:rPr>
                <w:i/>
              </w:rPr>
              <w:t>Villkor för skattelindring och skattebefrielse</w:t>
            </w:r>
          </w:p>
        </w:tc>
        <w:tc>
          <w:tcPr>
            <w:tcW w:w="2500" w:type="pct"/>
          </w:tcPr>
          <w:p w14:paraId="0538B3A3" w14:textId="77777777" w:rsidR="008E0CEA" w:rsidRPr="003D7914" w:rsidRDefault="003A5A9E" w:rsidP="00BC2FEE">
            <w:pPr>
              <w:pStyle w:val="Brdtext"/>
              <w:rPr>
                <w:i/>
                <w:lang w:val="de-DE"/>
              </w:rPr>
            </w:pPr>
            <w:r w:rsidRPr="003D7914">
              <w:rPr>
                <w:i/>
                <w:lang w:val="de-DE"/>
              </w:rPr>
              <w:t>Inanspruchnahme von Ermäßi</w:t>
            </w:r>
            <w:r>
              <w:rPr>
                <w:i/>
                <w:lang w:val="de-DE"/>
              </w:rPr>
              <w:softHyphen/>
            </w:r>
            <w:r w:rsidRPr="003D7914">
              <w:rPr>
                <w:i/>
                <w:lang w:val="de-DE"/>
              </w:rPr>
              <w:t>gungen und Befreiungen</w:t>
            </w:r>
          </w:p>
        </w:tc>
      </w:tr>
      <w:tr w:rsidR="008E0CEA" w:rsidRPr="0035629B" w14:paraId="456E0D1E" w14:textId="77777777" w:rsidTr="00BC2FEE">
        <w:tc>
          <w:tcPr>
            <w:tcW w:w="2500" w:type="pct"/>
            <w:shd w:val="clear" w:color="auto" w:fill="auto"/>
            <w:tcMar>
              <w:right w:w="0" w:type="dxa"/>
            </w:tcMar>
          </w:tcPr>
          <w:p w14:paraId="7D3D80E6" w14:textId="77777777" w:rsidR="008E0CEA" w:rsidRPr="00D963AA" w:rsidRDefault="00E570B0" w:rsidP="00BC2FEE">
            <w:pPr>
              <w:pStyle w:val="Brdtextmedindrag"/>
              <w:rPr>
                <w:lang w:val="de-DE"/>
              </w:rPr>
            </w:pPr>
          </w:p>
        </w:tc>
        <w:tc>
          <w:tcPr>
            <w:tcW w:w="2500" w:type="pct"/>
          </w:tcPr>
          <w:p w14:paraId="3B87023F" w14:textId="77777777" w:rsidR="008E0CEA" w:rsidRPr="003D7914" w:rsidRDefault="00E570B0" w:rsidP="00BC2FEE">
            <w:pPr>
              <w:pStyle w:val="Brdtextmedindrag"/>
              <w:rPr>
                <w:lang w:val="de-DE"/>
              </w:rPr>
            </w:pPr>
          </w:p>
        </w:tc>
      </w:tr>
      <w:tr w:rsidR="008E0CEA" w:rsidRPr="0035629B" w14:paraId="33B5B9F2" w14:textId="77777777" w:rsidTr="00BC2FEE">
        <w:tc>
          <w:tcPr>
            <w:tcW w:w="2500" w:type="pct"/>
            <w:shd w:val="clear" w:color="auto" w:fill="auto"/>
            <w:tcMar>
              <w:right w:w="0" w:type="dxa"/>
            </w:tcMar>
          </w:tcPr>
          <w:p w14:paraId="29FA16C2" w14:textId="2CDDE592" w:rsidR="008E0CEA" w:rsidRPr="00DF40F9" w:rsidRDefault="003A5A9E" w:rsidP="00BC2FEE">
            <w:pPr>
              <w:pStyle w:val="Brdtextmedindrag"/>
            </w:pPr>
            <w:r w:rsidRPr="00DF40F9">
              <w:t>1.</w:t>
            </w:r>
            <w:r w:rsidR="00AB6234">
              <w:t> </w:t>
            </w:r>
            <w:r w:rsidRPr="00DF40F9">
              <w:t xml:space="preserve">Om i en avtalsslutande </w:t>
            </w:r>
            <w:proofErr w:type="gramStart"/>
            <w:r w:rsidRPr="00DF40F9">
              <w:t>stat källskatt</w:t>
            </w:r>
            <w:proofErr w:type="gramEnd"/>
            <w:r w:rsidRPr="00DF40F9">
              <w:t xml:space="preserve"> uttas på utdelning, ränta, royalty eller annan inkomst som betalas till person med hemvist i den andra avtalsslutande staten, påverkar inte bestämmelserna i detta avtal den förstnämnda statens rätt att ta ut skatt enligt den skattesats som bestäms i denna stats interna bestämmelser. Den vid källan innehållna skatten skall emellertid efter ansökan av den skattskyldige återbetalas när och i den omfattning som nämnda skatt reduceras eller bortfaller enligt detta avtal. Mottagaren kan likväl begära att avtalets bestämmelser om begränsning av skattskyldighet skall tillämpas direkt vid tid</w:t>
            </w:r>
            <w:r>
              <w:softHyphen/>
            </w:r>
            <w:r w:rsidRPr="00DF40F9">
              <w:t>punkten för inkomstens utbetalning i den mån ett sådant förfarande är möjligt enligt den berörda statens interna bestämmelser.</w:t>
            </w:r>
          </w:p>
        </w:tc>
        <w:tc>
          <w:tcPr>
            <w:tcW w:w="2500" w:type="pct"/>
          </w:tcPr>
          <w:p w14:paraId="7A47E8AA" w14:textId="089A2E5A" w:rsidR="008E0CEA" w:rsidRPr="003D7914" w:rsidRDefault="003A5A9E" w:rsidP="00BC2FEE">
            <w:pPr>
              <w:pStyle w:val="Brdtextmedindrag"/>
              <w:rPr>
                <w:lang w:val="de-DE"/>
              </w:rPr>
            </w:pPr>
            <w:r w:rsidRPr="003D7914">
              <w:rPr>
                <w:lang w:val="de-DE"/>
              </w:rPr>
              <w:t>(1)</w:t>
            </w:r>
            <w:r w:rsidR="00AB6234">
              <w:rPr>
                <w:lang w:val="de-DE"/>
              </w:rPr>
              <w:t> </w:t>
            </w:r>
            <w:r w:rsidRPr="003D7914">
              <w:rPr>
                <w:lang w:val="de-DE"/>
              </w:rPr>
              <w:t>Werden in einem Vertrags</w:t>
            </w:r>
            <w:r>
              <w:rPr>
                <w:lang w:val="de-DE"/>
              </w:rPr>
              <w:softHyphen/>
            </w:r>
            <w:r w:rsidRPr="003D7914">
              <w:rPr>
                <w:lang w:val="de-DE"/>
              </w:rPr>
              <w:t>staat die Steuern von Dividenden, Zinsen, Lizenzgebühren oder sonstigen von einer im anderen Vertragsstaat ansässigen Person bezogenen Einkünften im Ab</w:t>
            </w:r>
            <w:r>
              <w:rPr>
                <w:lang w:val="de-DE"/>
              </w:rPr>
              <w:softHyphen/>
            </w:r>
            <w:r w:rsidRPr="003D7914">
              <w:rPr>
                <w:lang w:val="de-DE"/>
              </w:rPr>
              <w:t>zugsweg (an der Quelle) erhoben, so wird das Recht des erst</w:t>
            </w:r>
            <w:r>
              <w:rPr>
                <w:lang w:val="de-DE"/>
              </w:rPr>
              <w:softHyphen/>
            </w:r>
            <w:r w:rsidRPr="003D7914">
              <w:rPr>
                <w:lang w:val="de-DE"/>
              </w:rPr>
              <w:t xml:space="preserve">genannten Staates zur Vornahme des </w:t>
            </w:r>
            <w:proofErr w:type="gramStart"/>
            <w:r w:rsidRPr="003D7914">
              <w:rPr>
                <w:lang w:val="de-DE"/>
              </w:rPr>
              <w:t>Steuerabzugs</w:t>
            </w:r>
            <w:proofErr w:type="gramEnd"/>
            <w:r w:rsidRPr="003D7914">
              <w:rPr>
                <w:lang w:val="de-DE"/>
              </w:rPr>
              <w:t xml:space="preserve"> zu dem nach seinem innerstaatlichen Recht vorgesehenen Satz durch dieses Abkommen nicht berührt. Die im Abzugsweg (an der Quelle) erho</w:t>
            </w:r>
            <w:r>
              <w:rPr>
                <w:lang w:val="de-DE"/>
              </w:rPr>
              <w:softHyphen/>
            </w:r>
            <w:r w:rsidRPr="003D7914">
              <w:rPr>
                <w:lang w:val="de-DE"/>
              </w:rPr>
              <w:t>bene Steuer ist jedoch auf Antrag des Steuerpflichtigen zu erstatten, wenn und soweit sie durch das Abkommen ermäßigt wird oder entfällt. Der Empfänger kann jedoch die unmittelbare Anwen</w:t>
            </w:r>
            <w:r>
              <w:rPr>
                <w:lang w:val="de-DE"/>
              </w:rPr>
              <w:softHyphen/>
            </w:r>
            <w:r w:rsidRPr="003D7914">
              <w:rPr>
                <w:lang w:val="de-DE"/>
              </w:rPr>
              <w:t>dung des Abkommens im Zeit</w:t>
            </w:r>
            <w:r>
              <w:rPr>
                <w:lang w:val="de-DE"/>
              </w:rPr>
              <w:softHyphen/>
            </w:r>
            <w:r w:rsidRPr="003D7914">
              <w:rPr>
                <w:lang w:val="de-DE"/>
              </w:rPr>
              <w:t xml:space="preserve">punkt der Zahlung beantragen, wenn das innerstaatliche Recht des betreffenden Staates dies </w:t>
            </w:r>
            <w:proofErr w:type="spellStart"/>
            <w:r w:rsidRPr="003D7914">
              <w:rPr>
                <w:lang w:val="de-DE"/>
              </w:rPr>
              <w:t>zuläßt</w:t>
            </w:r>
            <w:proofErr w:type="spellEnd"/>
            <w:r w:rsidRPr="003D7914">
              <w:rPr>
                <w:lang w:val="de-DE"/>
              </w:rPr>
              <w:t>.</w:t>
            </w:r>
          </w:p>
        </w:tc>
      </w:tr>
      <w:tr w:rsidR="008E0CEA" w:rsidRPr="0035629B" w14:paraId="5D1EAFB5" w14:textId="77777777" w:rsidTr="00BC2FEE">
        <w:tc>
          <w:tcPr>
            <w:tcW w:w="2500" w:type="pct"/>
            <w:shd w:val="clear" w:color="auto" w:fill="auto"/>
            <w:tcMar>
              <w:right w:w="0" w:type="dxa"/>
            </w:tcMar>
          </w:tcPr>
          <w:p w14:paraId="5DAB39E0" w14:textId="1DDE353F" w:rsidR="008E0CEA" w:rsidRPr="00DF40F9" w:rsidRDefault="003A5A9E" w:rsidP="00BC2FEE">
            <w:pPr>
              <w:pStyle w:val="Brdtextmedindrag"/>
            </w:pPr>
            <w:r w:rsidRPr="00DF40F9">
              <w:t>2.</w:t>
            </w:r>
            <w:r w:rsidR="00AB6234">
              <w:t> </w:t>
            </w:r>
            <w:r w:rsidRPr="00DF40F9">
              <w:t>Ansökan om återbetalning av innehållen källskatt på utdelning, ränta, royalty eller annan inkomst måste göras före utgången av det fjärde kalenderåret efter det år då utbetalningen gjordes.</w:t>
            </w:r>
          </w:p>
        </w:tc>
        <w:tc>
          <w:tcPr>
            <w:tcW w:w="2500" w:type="pct"/>
          </w:tcPr>
          <w:p w14:paraId="0CD832BA" w14:textId="25A909AA" w:rsidR="008E0CEA" w:rsidRPr="003D7914" w:rsidRDefault="003A5A9E" w:rsidP="00BC2FEE">
            <w:pPr>
              <w:pStyle w:val="Brdtextmedindrag"/>
              <w:rPr>
                <w:lang w:val="de-DE"/>
              </w:rPr>
            </w:pPr>
            <w:r w:rsidRPr="003D7914">
              <w:rPr>
                <w:lang w:val="de-DE"/>
              </w:rPr>
              <w:t>(2)</w:t>
            </w:r>
            <w:r w:rsidR="00AB6234">
              <w:rPr>
                <w:lang w:val="de-DE"/>
              </w:rPr>
              <w:t> </w:t>
            </w:r>
            <w:r w:rsidRPr="003D7914">
              <w:rPr>
                <w:lang w:val="de-DE"/>
              </w:rPr>
              <w:t>Die Anträge auf Erstattung müssen vor dem Ende des vierten auf das Kalenderjahr der Zahlung der Dividenden, Zinsen, Lizenz</w:t>
            </w:r>
            <w:r>
              <w:rPr>
                <w:lang w:val="de-DE"/>
              </w:rPr>
              <w:softHyphen/>
            </w:r>
            <w:r w:rsidRPr="003D7914">
              <w:rPr>
                <w:lang w:val="de-DE"/>
              </w:rPr>
              <w:t>gebühren oder anderen Einkünfte folgenden Jahres eingereicht wer</w:t>
            </w:r>
            <w:r w:rsidR="00AD41C7">
              <w:rPr>
                <w:lang w:val="de-DE"/>
              </w:rPr>
              <w:softHyphen/>
            </w:r>
            <w:r w:rsidRPr="003D7914">
              <w:rPr>
                <w:lang w:val="de-DE"/>
              </w:rPr>
              <w:t>den.</w:t>
            </w:r>
          </w:p>
        </w:tc>
      </w:tr>
      <w:tr w:rsidR="008E0CEA" w:rsidRPr="0035629B" w14:paraId="414C88D1" w14:textId="77777777" w:rsidTr="00BC2FEE">
        <w:tc>
          <w:tcPr>
            <w:tcW w:w="2500" w:type="pct"/>
            <w:shd w:val="clear" w:color="auto" w:fill="auto"/>
            <w:tcMar>
              <w:right w:w="0" w:type="dxa"/>
            </w:tcMar>
          </w:tcPr>
          <w:p w14:paraId="7D479E0C" w14:textId="761DBEE9" w:rsidR="008E0CEA" w:rsidRPr="00DF40F9" w:rsidRDefault="003A5A9E" w:rsidP="00BC2FEE">
            <w:pPr>
              <w:pStyle w:val="Brdtextmedindrag"/>
            </w:pPr>
            <w:r w:rsidRPr="00DF40F9">
              <w:t>3.</w:t>
            </w:r>
            <w:r w:rsidR="00AB6234">
              <w:t> </w:t>
            </w:r>
            <w:proofErr w:type="gramStart"/>
            <w:r w:rsidRPr="00DF40F9">
              <w:t>En skattskyldig måste</w:t>
            </w:r>
            <w:proofErr w:type="gramEnd"/>
            <w:r w:rsidRPr="00DF40F9">
              <w:t xml:space="preserve"> till varje ansökan enligt punkt 1 bifoga ett bosättningsintyg utfärdat av skatte</w:t>
            </w:r>
            <w:r>
              <w:softHyphen/>
            </w:r>
            <w:r w:rsidRPr="00DF40F9">
              <w:t>myndigheterna i den avtalsslutande stat där han har hemvist.</w:t>
            </w:r>
          </w:p>
        </w:tc>
        <w:tc>
          <w:tcPr>
            <w:tcW w:w="2500" w:type="pct"/>
          </w:tcPr>
          <w:p w14:paraId="3F8736C2" w14:textId="0B9BA490" w:rsidR="008E0CEA" w:rsidRPr="003D7914" w:rsidRDefault="003A5A9E" w:rsidP="00BC2FEE">
            <w:pPr>
              <w:pStyle w:val="Brdtextmedindrag"/>
              <w:rPr>
                <w:lang w:val="de-DE"/>
              </w:rPr>
            </w:pPr>
            <w:r w:rsidRPr="003D7914">
              <w:rPr>
                <w:lang w:val="de-DE"/>
              </w:rPr>
              <w:t>(3)</w:t>
            </w:r>
            <w:r w:rsidR="00AB6234">
              <w:rPr>
                <w:lang w:val="de-DE"/>
              </w:rPr>
              <w:t> </w:t>
            </w:r>
            <w:r w:rsidRPr="003D7914">
              <w:rPr>
                <w:lang w:val="de-DE"/>
              </w:rPr>
              <w:t>Die Steuerpflichtigen müs</w:t>
            </w:r>
            <w:r>
              <w:rPr>
                <w:lang w:val="de-DE"/>
              </w:rPr>
              <w:softHyphen/>
            </w:r>
            <w:r w:rsidRPr="003D7914">
              <w:rPr>
                <w:lang w:val="de-DE"/>
              </w:rPr>
              <w:t>sen jedem nach Absatz 1 einge</w:t>
            </w:r>
            <w:r>
              <w:rPr>
                <w:lang w:val="de-DE"/>
              </w:rPr>
              <w:softHyphen/>
            </w:r>
            <w:r w:rsidRPr="003D7914">
              <w:rPr>
                <w:lang w:val="de-DE"/>
              </w:rPr>
              <w:t>reichten Antrag eine Wohnsitzbe</w:t>
            </w:r>
            <w:r>
              <w:rPr>
                <w:lang w:val="de-DE"/>
              </w:rPr>
              <w:softHyphen/>
            </w:r>
            <w:r w:rsidRPr="003D7914">
              <w:rPr>
                <w:lang w:val="de-DE"/>
              </w:rPr>
              <w:t>stätigung von den Steuerbehörden des Vertragsstaats beifügen, in dem sie ansässig sind.</w:t>
            </w:r>
          </w:p>
        </w:tc>
      </w:tr>
      <w:tr w:rsidR="008E0CEA" w:rsidRPr="0035629B" w14:paraId="7387F320" w14:textId="77777777" w:rsidTr="00BC2FEE">
        <w:tc>
          <w:tcPr>
            <w:tcW w:w="2500" w:type="pct"/>
            <w:shd w:val="clear" w:color="auto" w:fill="auto"/>
            <w:tcMar>
              <w:right w:w="0" w:type="dxa"/>
            </w:tcMar>
          </w:tcPr>
          <w:p w14:paraId="302999AF" w14:textId="2265B46F" w:rsidR="008E0CEA" w:rsidRPr="00DF40F9" w:rsidRDefault="003A5A9E" w:rsidP="00BC2FEE">
            <w:pPr>
              <w:pStyle w:val="Brdtextmedindrag"/>
            </w:pPr>
            <w:r w:rsidRPr="00DF40F9">
              <w:t>4.</w:t>
            </w:r>
            <w:r w:rsidR="00AB6234">
              <w:t> </w:t>
            </w:r>
            <w:r w:rsidRPr="00DF40F9">
              <w:t>De behöriga myndigheterna kan genom ömsesidig överenskom</w:t>
            </w:r>
            <w:r>
              <w:softHyphen/>
            </w:r>
            <w:r w:rsidRPr="00DF40F9">
              <w:t>melse fastställa hur bestämmel</w:t>
            </w:r>
            <w:r>
              <w:softHyphen/>
            </w:r>
            <w:r w:rsidRPr="00DF40F9">
              <w:t>serna i denna artikel skall genom</w:t>
            </w:r>
            <w:r>
              <w:softHyphen/>
            </w:r>
            <w:r w:rsidRPr="00DF40F9">
              <w:t>föras samt om hur andra skatte</w:t>
            </w:r>
            <w:r>
              <w:softHyphen/>
            </w:r>
            <w:r w:rsidRPr="00DF40F9">
              <w:t>lindringar och skattebefrielser en</w:t>
            </w:r>
            <w:r w:rsidR="00AD41C7">
              <w:softHyphen/>
            </w:r>
            <w:r w:rsidRPr="00DF40F9">
              <w:t>ligt detta avtal skall genomföras.</w:t>
            </w:r>
          </w:p>
        </w:tc>
        <w:tc>
          <w:tcPr>
            <w:tcW w:w="2500" w:type="pct"/>
          </w:tcPr>
          <w:p w14:paraId="46F9ADA8" w14:textId="49F3BEF7" w:rsidR="008E0CEA" w:rsidRPr="003D7914" w:rsidRDefault="003A5A9E" w:rsidP="00BC2FEE">
            <w:pPr>
              <w:pStyle w:val="Brdtextmedindrag"/>
              <w:rPr>
                <w:lang w:val="de-DE"/>
              </w:rPr>
            </w:pPr>
            <w:r w:rsidRPr="003D7914">
              <w:rPr>
                <w:lang w:val="de-DE"/>
              </w:rPr>
              <w:t>(4)</w:t>
            </w:r>
            <w:r w:rsidR="00AB6234">
              <w:rPr>
                <w:lang w:val="de-DE"/>
              </w:rPr>
              <w:t> </w:t>
            </w:r>
            <w:r w:rsidRPr="003D7914">
              <w:rPr>
                <w:lang w:val="de-DE"/>
              </w:rPr>
              <w:t>Die zuständigen Behörden können in gegenseitigem Einver</w:t>
            </w:r>
            <w:r>
              <w:rPr>
                <w:lang w:val="de-DE"/>
              </w:rPr>
              <w:softHyphen/>
            </w:r>
            <w:r w:rsidRPr="003D7914">
              <w:rPr>
                <w:lang w:val="de-DE"/>
              </w:rPr>
              <w:t>nehmen die Durchführung dieses Artikels regeln und gegebenen</w:t>
            </w:r>
            <w:r>
              <w:rPr>
                <w:lang w:val="de-DE"/>
              </w:rPr>
              <w:softHyphen/>
            </w:r>
            <w:r w:rsidRPr="003D7914">
              <w:rPr>
                <w:lang w:val="de-DE"/>
              </w:rPr>
              <w:t>falls andere Verfahren zur Durch</w:t>
            </w:r>
            <w:r>
              <w:rPr>
                <w:lang w:val="de-DE"/>
              </w:rPr>
              <w:softHyphen/>
            </w:r>
            <w:r w:rsidRPr="003D7914">
              <w:rPr>
                <w:lang w:val="de-DE"/>
              </w:rPr>
              <w:t>führung der im Abkommen vor</w:t>
            </w:r>
            <w:r w:rsidR="00AD41C7">
              <w:rPr>
                <w:lang w:val="de-DE"/>
              </w:rPr>
              <w:softHyphen/>
            </w:r>
            <w:r w:rsidRPr="003D7914">
              <w:rPr>
                <w:lang w:val="de-DE"/>
              </w:rPr>
              <w:lastRenderedPageBreak/>
              <w:t>gesehenen Steuerermäßigungen oder -befreiungen festlegen.</w:t>
            </w:r>
          </w:p>
        </w:tc>
      </w:tr>
      <w:tr w:rsidR="008E0CEA" w14:paraId="072736F1" w14:textId="77777777" w:rsidTr="00BC2FEE">
        <w:tc>
          <w:tcPr>
            <w:tcW w:w="2500" w:type="pct"/>
            <w:shd w:val="clear" w:color="auto" w:fill="auto"/>
            <w:tcMar>
              <w:right w:w="0" w:type="dxa"/>
            </w:tcMar>
          </w:tcPr>
          <w:p w14:paraId="4186FE72" w14:textId="77777777" w:rsidR="008E0CEA" w:rsidRPr="00DF40F9" w:rsidRDefault="003A5A9E" w:rsidP="00BC2FEE">
            <w:pPr>
              <w:pStyle w:val="Brdtext"/>
            </w:pPr>
            <w:r w:rsidRPr="00DF40F9">
              <w:lastRenderedPageBreak/>
              <w:t>Artikel 45</w:t>
            </w:r>
          </w:p>
        </w:tc>
        <w:tc>
          <w:tcPr>
            <w:tcW w:w="2500" w:type="pct"/>
          </w:tcPr>
          <w:p w14:paraId="72DC43F0" w14:textId="77777777" w:rsidR="008E0CEA" w:rsidRPr="003D7914" w:rsidRDefault="003A5A9E" w:rsidP="00BC2FEE">
            <w:pPr>
              <w:pStyle w:val="Brdtext"/>
              <w:rPr>
                <w:lang w:val="de-DE"/>
              </w:rPr>
            </w:pPr>
            <w:r w:rsidRPr="003D7914">
              <w:rPr>
                <w:lang w:val="de-DE"/>
              </w:rPr>
              <w:t>Artikel 45</w:t>
            </w:r>
          </w:p>
        </w:tc>
      </w:tr>
      <w:tr w:rsidR="008E0CEA" w14:paraId="4FDAA7DE" w14:textId="77777777" w:rsidTr="00BC2FEE">
        <w:tc>
          <w:tcPr>
            <w:tcW w:w="2500" w:type="pct"/>
            <w:shd w:val="clear" w:color="auto" w:fill="auto"/>
            <w:tcMar>
              <w:right w:w="0" w:type="dxa"/>
            </w:tcMar>
          </w:tcPr>
          <w:p w14:paraId="06736CA2" w14:textId="77777777" w:rsidR="008E0CEA" w:rsidRPr="00DF40F9" w:rsidRDefault="00E570B0" w:rsidP="00BC2FEE">
            <w:pPr>
              <w:pStyle w:val="Brdtext"/>
              <w:rPr>
                <w:i/>
              </w:rPr>
            </w:pPr>
          </w:p>
        </w:tc>
        <w:tc>
          <w:tcPr>
            <w:tcW w:w="2500" w:type="pct"/>
          </w:tcPr>
          <w:p w14:paraId="151B355B" w14:textId="77777777" w:rsidR="008E0CEA" w:rsidRPr="003D7914" w:rsidRDefault="00E570B0" w:rsidP="00BC2FEE">
            <w:pPr>
              <w:pStyle w:val="Brdtext"/>
              <w:rPr>
                <w:i/>
                <w:lang w:val="de-DE"/>
              </w:rPr>
            </w:pPr>
          </w:p>
        </w:tc>
      </w:tr>
      <w:tr w:rsidR="008E0CEA" w:rsidRPr="0035629B" w14:paraId="4CBC857B" w14:textId="77777777" w:rsidTr="00BC2FEE">
        <w:tc>
          <w:tcPr>
            <w:tcW w:w="2500" w:type="pct"/>
            <w:shd w:val="clear" w:color="auto" w:fill="auto"/>
            <w:tcMar>
              <w:right w:w="0" w:type="dxa"/>
            </w:tcMar>
          </w:tcPr>
          <w:p w14:paraId="1266D840" w14:textId="77777777" w:rsidR="008E0CEA" w:rsidRPr="00DF40F9" w:rsidRDefault="003A5A9E" w:rsidP="00BC2FEE">
            <w:pPr>
              <w:pStyle w:val="Brdtext"/>
              <w:rPr>
                <w:i/>
              </w:rPr>
            </w:pPr>
            <w:r w:rsidRPr="00DF40F9">
              <w:rPr>
                <w:i/>
              </w:rPr>
              <w:t>Diplomatiska företrädare och kon</w:t>
            </w:r>
            <w:r>
              <w:rPr>
                <w:i/>
              </w:rPr>
              <w:softHyphen/>
            </w:r>
            <w:r w:rsidRPr="00DF40F9">
              <w:rPr>
                <w:i/>
              </w:rPr>
              <w:t>sulära tjänstemän</w:t>
            </w:r>
          </w:p>
        </w:tc>
        <w:tc>
          <w:tcPr>
            <w:tcW w:w="2500" w:type="pct"/>
          </w:tcPr>
          <w:p w14:paraId="0E82D89C" w14:textId="77777777" w:rsidR="008E0CEA" w:rsidRPr="003D7914" w:rsidRDefault="003A5A9E" w:rsidP="00BC2FEE">
            <w:pPr>
              <w:pStyle w:val="Brdtext"/>
              <w:rPr>
                <w:i/>
                <w:lang w:val="de-DE"/>
              </w:rPr>
            </w:pPr>
            <w:r w:rsidRPr="003D7914">
              <w:rPr>
                <w:i/>
                <w:lang w:val="de-DE"/>
              </w:rPr>
              <w:t>Mitglieder diplomatischer Mis</w:t>
            </w:r>
            <w:r>
              <w:rPr>
                <w:i/>
                <w:lang w:val="de-DE"/>
              </w:rPr>
              <w:softHyphen/>
            </w:r>
            <w:r w:rsidRPr="003D7914">
              <w:rPr>
                <w:i/>
                <w:lang w:val="de-DE"/>
              </w:rPr>
              <w:t>sionen und konsularischer Ver</w:t>
            </w:r>
            <w:r>
              <w:rPr>
                <w:i/>
                <w:lang w:val="de-DE"/>
              </w:rPr>
              <w:softHyphen/>
            </w:r>
            <w:r w:rsidRPr="003D7914">
              <w:rPr>
                <w:i/>
                <w:lang w:val="de-DE"/>
              </w:rPr>
              <w:t>tretungen</w:t>
            </w:r>
          </w:p>
        </w:tc>
      </w:tr>
      <w:tr w:rsidR="008E0CEA" w:rsidRPr="0035629B" w14:paraId="4923C64C" w14:textId="77777777" w:rsidTr="00BC2FEE">
        <w:tc>
          <w:tcPr>
            <w:tcW w:w="2500" w:type="pct"/>
            <w:shd w:val="clear" w:color="auto" w:fill="auto"/>
            <w:tcMar>
              <w:right w:w="0" w:type="dxa"/>
            </w:tcMar>
          </w:tcPr>
          <w:p w14:paraId="77598AFC" w14:textId="77777777" w:rsidR="008E0CEA" w:rsidRPr="00D963AA" w:rsidRDefault="00E570B0" w:rsidP="00BC2FEE">
            <w:pPr>
              <w:pStyle w:val="Brdtextmedindrag"/>
              <w:rPr>
                <w:lang w:val="de-DE"/>
              </w:rPr>
            </w:pPr>
          </w:p>
        </w:tc>
        <w:tc>
          <w:tcPr>
            <w:tcW w:w="2500" w:type="pct"/>
          </w:tcPr>
          <w:p w14:paraId="4135D471" w14:textId="77777777" w:rsidR="008E0CEA" w:rsidRPr="003D7914" w:rsidRDefault="00E570B0" w:rsidP="00BC2FEE">
            <w:pPr>
              <w:pStyle w:val="Brdtextmedindrag"/>
              <w:rPr>
                <w:lang w:val="de-DE"/>
              </w:rPr>
            </w:pPr>
          </w:p>
        </w:tc>
      </w:tr>
      <w:tr w:rsidR="008E0CEA" w:rsidRPr="0035629B" w14:paraId="29A2CA49" w14:textId="77777777" w:rsidTr="00BC2FEE">
        <w:tc>
          <w:tcPr>
            <w:tcW w:w="2500" w:type="pct"/>
            <w:shd w:val="clear" w:color="auto" w:fill="auto"/>
            <w:tcMar>
              <w:right w:w="0" w:type="dxa"/>
            </w:tcMar>
          </w:tcPr>
          <w:p w14:paraId="7C7B23E1" w14:textId="001E7E3B" w:rsidR="008E0CEA" w:rsidRPr="00DF40F9" w:rsidRDefault="003A5A9E" w:rsidP="00BC2FEE">
            <w:pPr>
              <w:pStyle w:val="Brdtextmedindrag"/>
            </w:pPr>
            <w:r w:rsidRPr="00DF40F9">
              <w:t>1.</w:t>
            </w:r>
            <w:r w:rsidR="00AB6234">
              <w:t> </w:t>
            </w:r>
            <w:r w:rsidRPr="00DF40F9">
              <w:t>Bestämmelserna i detta avtal berör inte de privilegier vid beskatt</w:t>
            </w:r>
            <w:r>
              <w:softHyphen/>
            </w:r>
            <w:r w:rsidRPr="00DF40F9">
              <w:t>ningen som enligt folkrättens allmänna regler eller bestämmelser i särskilda överenskommelser till</w:t>
            </w:r>
            <w:r>
              <w:softHyphen/>
            </w:r>
            <w:r w:rsidRPr="00DF40F9">
              <w:t>kommer person som tillhör diplo</w:t>
            </w:r>
            <w:r>
              <w:softHyphen/>
            </w:r>
            <w:r w:rsidRPr="00DF40F9">
              <w:t>matisk beskickning, konsulat eller internationell organisation.</w:t>
            </w:r>
          </w:p>
        </w:tc>
        <w:tc>
          <w:tcPr>
            <w:tcW w:w="2500" w:type="pct"/>
          </w:tcPr>
          <w:p w14:paraId="1B1C5984" w14:textId="36BBC765" w:rsidR="008E0CEA" w:rsidRPr="003D7914" w:rsidRDefault="003A5A9E" w:rsidP="00BC2FEE">
            <w:pPr>
              <w:pStyle w:val="Brdtextmedindrag"/>
              <w:rPr>
                <w:lang w:val="de-DE"/>
              </w:rPr>
            </w:pPr>
            <w:r w:rsidRPr="003D7914">
              <w:rPr>
                <w:lang w:val="de-DE"/>
              </w:rPr>
              <w:t>(1)</w:t>
            </w:r>
            <w:r w:rsidR="00AB6234">
              <w:rPr>
                <w:lang w:val="de-DE"/>
              </w:rPr>
              <w:t> </w:t>
            </w:r>
            <w:r w:rsidRPr="003D7914">
              <w:rPr>
                <w:lang w:val="de-DE"/>
              </w:rPr>
              <w:t>Dieses Abkommen berührt nicht die steuerlichen Vorrechte, die den Mitgliedern diplomati</w:t>
            </w:r>
            <w:r>
              <w:rPr>
                <w:lang w:val="de-DE"/>
              </w:rPr>
              <w:softHyphen/>
            </w:r>
            <w:r w:rsidRPr="003D7914">
              <w:rPr>
                <w:lang w:val="de-DE"/>
              </w:rPr>
              <w:t>scher Missionen und konsulari</w:t>
            </w:r>
            <w:r>
              <w:rPr>
                <w:lang w:val="de-DE"/>
              </w:rPr>
              <w:softHyphen/>
            </w:r>
            <w:r w:rsidRPr="003D7914">
              <w:rPr>
                <w:lang w:val="de-DE"/>
              </w:rPr>
              <w:t>scher Vertretungen sowie inter</w:t>
            </w:r>
            <w:r>
              <w:rPr>
                <w:lang w:val="de-DE"/>
              </w:rPr>
              <w:softHyphen/>
            </w:r>
            <w:r w:rsidRPr="003D7914">
              <w:rPr>
                <w:lang w:val="de-DE"/>
              </w:rPr>
              <w:t>nationaler Organisationen nach den allgemeinen Regeln des Völkerrechts oder aufgrund be</w:t>
            </w:r>
            <w:r>
              <w:rPr>
                <w:lang w:val="de-DE"/>
              </w:rPr>
              <w:softHyphen/>
            </w:r>
            <w:r w:rsidRPr="003D7914">
              <w:rPr>
                <w:lang w:val="de-DE"/>
              </w:rPr>
              <w:t>sonderer Übereinkünfte zustehen.</w:t>
            </w:r>
          </w:p>
        </w:tc>
      </w:tr>
      <w:tr w:rsidR="008E0CEA" w:rsidRPr="0035629B" w14:paraId="3D698D1F" w14:textId="77777777" w:rsidTr="00BC2FEE">
        <w:tc>
          <w:tcPr>
            <w:tcW w:w="2500" w:type="pct"/>
            <w:shd w:val="clear" w:color="auto" w:fill="auto"/>
            <w:tcMar>
              <w:right w:w="0" w:type="dxa"/>
            </w:tcMar>
          </w:tcPr>
          <w:p w14:paraId="6537283C" w14:textId="42249FDE" w:rsidR="008E0CEA" w:rsidRPr="00DF40F9" w:rsidRDefault="003A5A9E" w:rsidP="00BC2FEE">
            <w:pPr>
              <w:pStyle w:val="Brdtextmedindrag"/>
            </w:pPr>
            <w:r w:rsidRPr="00DF40F9">
              <w:t>2.</w:t>
            </w:r>
            <w:r w:rsidR="00AB6234">
              <w:t> </w:t>
            </w:r>
            <w:r w:rsidRPr="00DF40F9">
              <w:t>I den mån inkomst eller för</w:t>
            </w:r>
            <w:r>
              <w:t>m</w:t>
            </w:r>
            <w:r w:rsidRPr="00DF40F9">
              <w:t>ögenhetstillgång på grund av sådana privilegier inte beskattas i den mottagande staten, tillkommer beskattningsrätten den sändande staten.</w:t>
            </w:r>
          </w:p>
        </w:tc>
        <w:tc>
          <w:tcPr>
            <w:tcW w:w="2500" w:type="pct"/>
          </w:tcPr>
          <w:p w14:paraId="100F7E36" w14:textId="4D0830A1" w:rsidR="008E0CEA" w:rsidRPr="003D7914" w:rsidRDefault="003A5A9E" w:rsidP="00BC2FEE">
            <w:pPr>
              <w:pStyle w:val="Brdtextmedindrag"/>
              <w:rPr>
                <w:lang w:val="de-DE"/>
              </w:rPr>
            </w:pPr>
            <w:r w:rsidRPr="003D7914">
              <w:rPr>
                <w:lang w:val="de-DE"/>
              </w:rPr>
              <w:t>(2)</w:t>
            </w:r>
            <w:r w:rsidR="00AB6234">
              <w:rPr>
                <w:lang w:val="de-DE"/>
              </w:rPr>
              <w:t> </w:t>
            </w:r>
            <w:r w:rsidRPr="003D7914">
              <w:rPr>
                <w:lang w:val="de-DE"/>
              </w:rPr>
              <w:t>Soweit Einkünfte oder Vermögenswerte wegen solcher Vorrechte im Empfangsstaat nicht besteuert werden, steht das Besteuerungsrecht dem Entsende</w:t>
            </w:r>
            <w:r>
              <w:rPr>
                <w:lang w:val="de-DE"/>
              </w:rPr>
              <w:softHyphen/>
            </w:r>
            <w:r w:rsidRPr="003D7914">
              <w:rPr>
                <w:lang w:val="de-DE"/>
              </w:rPr>
              <w:t>staat zu.</w:t>
            </w:r>
          </w:p>
        </w:tc>
      </w:tr>
      <w:tr w:rsidR="008E0CEA" w:rsidRPr="0035629B" w14:paraId="0A933653" w14:textId="77777777" w:rsidTr="00BC2FEE">
        <w:tc>
          <w:tcPr>
            <w:tcW w:w="2500" w:type="pct"/>
            <w:shd w:val="clear" w:color="auto" w:fill="auto"/>
            <w:tcMar>
              <w:right w:w="0" w:type="dxa"/>
            </w:tcMar>
          </w:tcPr>
          <w:p w14:paraId="1557BE3F" w14:textId="30E43611" w:rsidR="008E0CEA" w:rsidRPr="00DF40F9" w:rsidRDefault="003A5A9E" w:rsidP="00BC2FEE">
            <w:pPr>
              <w:pStyle w:val="Brdtextmedindrag"/>
            </w:pPr>
            <w:r w:rsidRPr="00DF40F9">
              <w:t>3.</w:t>
            </w:r>
            <w:r w:rsidR="00AB6234">
              <w:t> </w:t>
            </w:r>
            <w:r w:rsidRPr="00DF40F9">
              <w:t>Utan hinder av bestämmel</w:t>
            </w:r>
            <w:r>
              <w:softHyphen/>
            </w:r>
            <w:r w:rsidRPr="00DF40F9">
              <w:t>serna i artikel 4 anses en fysisk person, som tillhör diplomatisk beskickning eller konsulat som en avtalsslutande stat har i den andra avtalsslutande staten eller i tredje stat, ha hemvist i den sändande staten vid tillämpningen av avtalet, om</w:t>
            </w:r>
          </w:p>
        </w:tc>
        <w:tc>
          <w:tcPr>
            <w:tcW w:w="2500" w:type="pct"/>
          </w:tcPr>
          <w:p w14:paraId="622A4483" w14:textId="1290BC78" w:rsidR="008E0CEA" w:rsidRPr="003D7914" w:rsidRDefault="003A5A9E" w:rsidP="00BC2FEE">
            <w:pPr>
              <w:pStyle w:val="Brdtextmedindrag"/>
              <w:rPr>
                <w:lang w:val="de-DE"/>
              </w:rPr>
            </w:pPr>
            <w:r w:rsidRPr="003D7914">
              <w:rPr>
                <w:lang w:val="de-DE"/>
              </w:rPr>
              <w:t>(3)</w:t>
            </w:r>
            <w:r w:rsidR="00AB6234">
              <w:rPr>
                <w:lang w:val="de-DE"/>
              </w:rPr>
              <w:t> </w:t>
            </w:r>
            <w:r w:rsidRPr="003D7914">
              <w:rPr>
                <w:lang w:val="de-DE"/>
              </w:rPr>
              <w:t>Ungeachtet der Vorschriften des Artikels 4 wird eine natürliche Person, die Mitglied einer diplomatischen Mission oder einer konsularischen Vertretung ist, welche ein Vertragsstaat im ande</w:t>
            </w:r>
            <w:r>
              <w:rPr>
                <w:lang w:val="de-DE"/>
              </w:rPr>
              <w:softHyphen/>
            </w:r>
            <w:r w:rsidRPr="003D7914">
              <w:rPr>
                <w:lang w:val="de-DE"/>
              </w:rPr>
              <w:t>ren Vertragsstaat oder in einem dritten Staat hat, für Zwecke des Abkommens als eine im Entsen</w:t>
            </w:r>
            <w:r>
              <w:rPr>
                <w:lang w:val="de-DE"/>
              </w:rPr>
              <w:softHyphen/>
            </w:r>
            <w:r w:rsidRPr="003D7914">
              <w:rPr>
                <w:lang w:val="de-DE"/>
              </w:rPr>
              <w:t>destaat ansässige Person ange</w:t>
            </w:r>
            <w:r>
              <w:rPr>
                <w:lang w:val="de-DE"/>
              </w:rPr>
              <w:softHyphen/>
            </w:r>
            <w:r w:rsidRPr="003D7914">
              <w:rPr>
                <w:lang w:val="de-DE"/>
              </w:rPr>
              <w:t>sehen, wenn sie</w:t>
            </w:r>
          </w:p>
        </w:tc>
      </w:tr>
      <w:tr w:rsidR="008E0CEA" w:rsidRPr="0035629B" w14:paraId="7731EB66" w14:textId="77777777" w:rsidTr="00BC2FEE">
        <w:tc>
          <w:tcPr>
            <w:tcW w:w="2500" w:type="pct"/>
            <w:shd w:val="clear" w:color="auto" w:fill="auto"/>
            <w:tcMar>
              <w:right w:w="0" w:type="dxa"/>
            </w:tcMar>
          </w:tcPr>
          <w:p w14:paraId="4C97D4BC" w14:textId="1877B0B2" w:rsidR="008E0CEA" w:rsidRPr="00DF40F9" w:rsidRDefault="003A5A9E" w:rsidP="00BC2FEE">
            <w:pPr>
              <w:pStyle w:val="Brdtextmedindrag"/>
            </w:pPr>
            <w:r w:rsidRPr="00DF40F9">
              <w:t>a)</w:t>
            </w:r>
            <w:r w:rsidR="00AB6234">
              <w:t> </w:t>
            </w:r>
            <w:r w:rsidRPr="00DF40F9">
              <w:t>han enligt folkrättens allmänna regler inte är skattskyldig i den mottagande staten för inkomst från källa utanför denna stat och</w:t>
            </w:r>
          </w:p>
        </w:tc>
        <w:tc>
          <w:tcPr>
            <w:tcW w:w="2500" w:type="pct"/>
          </w:tcPr>
          <w:p w14:paraId="77C90E2E" w14:textId="2798BE8D" w:rsidR="008E0CEA" w:rsidRPr="003D7914" w:rsidRDefault="003A5A9E" w:rsidP="00BC2FEE">
            <w:pPr>
              <w:pStyle w:val="Brdtextmedindrag"/>
              <w:rPr>
                <w:lang w:val="de-DE"/>
              </w:rPr>
            </w:pPr>
            <w:r w:rsidRPr="003D7914">
              <w:rPr>
                <w:lang w:val="de-DE"/>
              </w:rPr>
              <w:t>a)</w:t>
            </w:r>
            <w:r w:rsidR="00AB6234">
              <w:rPr>
                <w:lang w:val="de-DE"/>
              </w:rPr>
              <w:t> </w:t>
            </w:r>
            <w:r w:rsidRPr="003D7914">
              <w:rPr>
                <w:lang w:val="de-DE"/>
              </w:rPr>
              <w:t>nach dem Völkerrecht im Empfangsstaat mit Einkünften aus Quellen außerhalb dieses Staates nicht besteuert wird und</w:t>
            </w:r>
          </w:p>
        </w:tc>
      </w:tr>
      <w:tr w:rsidR="008E0CEA" w:rsidRPr="0035629B" w14:paraId="5259F811" w14:textId="77777777" w:rsidTr="00BC2FEE">
        <w:tc>
          <w:tcPr>
            <w:tcW w:w="2500" w:type="pct"/>
            <w:shd w:val="clear" w:color="auto" w:fill="auto"/>
            <w:tcMar>
              <w:right w:w="0" w:type="dxa"/>
            </w:tcMar>
          </w:tcPr>
          <w:p w14:paraId="5120AF73" w14:textId="08AD29E0" w:rsidR="008E0CEA" w:rsidRPr="00DF40F9" w:rsidRDefault="003A5A9E" w:rsidP="00BC2FEE">
            <w:pPr>
              <w:pStyle w:val="Brdtextmedindrag"/>
            </w:pPr>
            <w:r w:rsidRPr="00DF40F9">
              <w:t>b)</w:t>
            </w:r>
            <w:r w:rsidR="00AB6234">
              <w:t> </w:t>
            </w:r>
            <w:r w:rsidRPr="00DF40F9">
              <w:t>han i den sändande staten är underkastad samma skyldigheter i fråga om skatt på hela sin världs</w:t>
            </w:r>
            <w:r>
              <w:softHyphen/>
            </w:r>
            <w:r w:rsidRPr="00DF40F9">
              <w:t>vida inkomst som person med hemvist i denna stat.</w:t>
            </w:r>
          </w:p>
        </w:tc>
        <w:tc>
          <w:tcPr>
            <w:tcW w:w="2500" w:type="pct"/>
          </w:tcPr>
          <w:p w14:paraId="6DF7B14E" w14:textId="47A5736B" w:rsidR="008E0CEA" w:rsidRPr="003D7914" w:rsidRDefault="003A5A9E" w:rsidP="00BC2FEE">
            <w:pPr>
              <w:pStyle w:val="Brdtextmedindrag"/>
              <w:rPr>
                <w:lang w:val="de-DE"/>
              </w:rPr>
            </w:pPr>
            <w:r w:rsidRPr="003D7914">
              <w:rPr>
                <w:lang w:val="de-DE"/>
              </w:rPr>
              <w:t>b)</w:t>
            </w:r>
            <w:r w:rsidR="00AB6234">
              <w:rPr>
                <w:lang w:val="de-DE"/>
              </w:rPr>
              <w:t> </w:t>
            </w:r>
            <w:r w:rsidRPr="003D7914">
              <w:rPr>
                <w:lang w:val="de-DE"/>
              </w:rPr>
              <w:t>im Entsendestaat mit ihrem Welteinkommen denselben steu</w:t>
            </w:r>
            <w:r>
              <w:rPr>
                <w:lang w:val="de-DE"/>
              </w:rPr>
              <w:softHyphen/>
            </w:r>
            <w:r w:rsidRPr="003D7914">
              <w:rPr>
                <w:lang w:val="de-DE"/>
              </w:rPr>
              <w:t>erlichen Verpflichtungen unter</w:t>
            </w:r>
            <w:r>
              <w:rPr>
                <w:lang w:val="de-DE"/>
              </w:rPr>
              <w:softHyphen/>
            </w:r>
            <w:r w:rsidRPr="003D7914">
              <w:rPr>
                <w:lang w:val="de-DE"/>
              </w:rPr>
              <w:t>liegt wie eine dort ansässige Per</w:t>
            </w:r>
            <w:r>
              <w:rPr>
                <w:lang w:val="de-DE"/>
              </w:rPr>
              <w:softHyphen/>
            </w:r>
            <w:r w:rsidRPr="003D7914">
              <w:rPr>
                <w:lang w:val="de-DE"/>
              </w:rPr>
              <w:t>son.</w:t>
            </w:r>
          </w:p>
        </w:tc>
      </w:tr>
      <w:tr w:rsidR="008E0CEA" w:rsidRPr="0035629B" w14:paraId="1C8AF447" w14:textId="77777777" w:rsidTr="00BC2FEE">
        <w:tc>
          <w:tcPr>
            <w:tcW w:w="2500" w:type="pct"/>
            <w:shd w:val="clear" w:color="auto" w:fill="auto"/>
            <w:tcMar>
              <w:right w:w="0" w:type="dxa"/>
            </w:tcMar>
          </w:tcPr>
          <w:p w14:paraId="608E9265" w14:textId="79B65801" w:rsidR="008E0CEA" w:rsidRPr="00DF40F9" w:rsidRDefault="003A5A9E" w:rsidP="00BC2FEE">
            <w:pPr>
              <w:pStyle w:val="Brdtextmedindrag"/>
            </w:pPr>
            <w:r w:rsidRPr="00DF40F9">
              <w:t>4.</w:t>
            </w:r>
            <w:r w:rsidR="00AB6234">
              <w:t> </w:t>
            </w:r>
            <w:r w:rsidRPr="00DF40F9">
              <w:t>Avtalet tillämpas inte på mellanstatliga organisationer, dess organ eller tjänstemän och inte heller på en person som tillhör en tredje stats diplomatiska beskick</w:t>
            </w:r>
            <w:r>
              <w:softHyphen/>
            </w:r>
            <w:r w:rsidRPr="00DF40F9">
              <w:t xml:space="preserve">ning eller konsulat </w:t>
            </w:r>
            <w:r>
              <w:t xml:space="preserve">– </w:t>
            </w:r>
            <w:r w:rsidRPr="00DF40F9">
              <w:t>eller närstå</w:t>
            </w:r>
            <w:r>
              <w:softHyphen/>
            </w:r>
            <w:r w:rsidRPr="00DF40F9">
              <w:t xml:space="preserve">ende till sådan person </w:t>
            </w:r>
            <w:r>
              <w:t xml:space="preserve">– </w:t>
            </w:r>
            <w:r w:rsidRPr="00DF40F9">
              <w:t xml:space="preserve">och som </w:t>
            </w:r>
            <w:r w:rsidRPr="00DF40F9">
              <w:lastRenderedPageBreak/>
              <w:t>vistas i en avtalsslutande stat utan att i någondera avtalsslutande staten vid beskattningen för in</w:t>
            </w:r>
            <w:r>
              <w:softHyphen/>
            </w:r>
            <w:r w:rsidRPr="00DF40F9">
              <w:t>komst och för förmögenhet be</w:t>
            </w:r>
            <w:r>
              <w:softHyphen/>
            </w:r>
            <w:r w:rsidRPr="00DF40F9">
              <w:t>handlas som person med hemvist där.</w:t>
            </w:r>
          </w:p>
        </w:tc>
        <w:tc>
          <w:tcPr>
            <w:tcW w:w="2500" w:type="pct"/>
          </w:tcPr>
          <w:p w14:paraId="58930DF2" w14:textId="0AEFD95C" w:rsidR="008E0CEA" w:rsidRPr="003D7914" w:rsidRDefault="003A5A9E" w:rsidP="00BC2FEE">
            <w:pPr>
              <w:pStyle w:val="Brdtextmedindrag"/>
              <w:rPr>
                <w:lang w:val="de-DE"/>
              </w:rPr>
            </w:pPr>
            <w:r w:rsidRPr="003D7914">
              <w:rPr>
                <w:lang w:val="de-DE"/>
              </w:rPr>
              <w:lastRenderedPageBreak/>
              <w:t>(4)</w:t>
            </w:r>
            <w:r w:rsidR="00AB6234">
              <w:rPr>
                <w:lang w:val="de-DE"/>
              </w:rPr>
              <w:t> </w:t>
            </w:r>
            <w:r w:rsidRPr="003D7914">
              <w:rPr>
                <w:lang w:val="de-DE"/>
              </w:rPr>
              <w:t>Das Abkommen gilt nicht für zwischenstaatliche Organisa</w:t>
            </w:r>
            <w:r>
              <w:rPr>
                <w:lang w:val="de-DE"/>
              </w:rPr>
              <w:softHyphen/>
            </w:r>
            <w:r w:rsidRPr="003D7914">
              <w:rPr>
                <w:lang w:val="de-DE"/>
              </w:rPr>
              <w:t>tionen, ihre Organe oder Beamten sowie nicht für Mitglieder diplo</w:t>
            </w:r>
            <w:r>
              <w:rPr>
                <w:lang w:val="de-DE"/>
              </w:rPr>
              <w:softHyphen/>
            </w:r>
            <w:r w:rsidRPr="003D7914">
              <w:rPr>
                <w:lang w:val="de-DE"/>
              </w:rPr>
              <w:t>matischer Missionen oder kon</w:t>
            </w:r>
            <w:r>
              <w:rPr>
                <w:lang w:val="de-DE"/>
              </w:rPr>
              <w:softHyphen/>
            </w:r>
            <w:r w:rsidRPr="003D7914">
              <w:rPr>
                <w:lang w:val="de-DE"/>
              </w:rPr>
              <w:t>sularischer Vertretungen eines dritten Staates und ihnen nahe</w:t>
            </w:r>
            <w:r>
              <w:rPr>
                <w:lang w:val="de-DE"/>
              </w:rPr>
              <w:softHyphen/>
            </w:r>
            <w:r w:rsidRPr="003D7914">
              <w:rPr>
                <w:lang w:val="de-DE"/>
              </w:rPr>
              <w:lastRenderedPageBreak/>
              <w:t>stehende Personen, die in einem Vertragsstaat anwesend sind, aber in keinem der beiden Vertrags</w:t>
            </w:r>
            <w:r>
              <w:rPr>
                <w:lang w:val="de-DE"/>
              </w:rPr>
              <w:softHyphen/>
            </w:r>
            <w:r w:rsidRPr="003D7914">
              <w:rPr>
                <w:lang w:val="de-DE"/>
              </w:rPr>
              <w:t>staaten für Zwecke der Steuern vom Einkommen und vom Ver</w:t>
            </w:r>
            <w:r>
              <w:rPr>
                <w:lang w:val="de-DE"/>
              </w:rPr>
              <w:softHyphen/>
            </w:r>
            <w:r w:rsidRPr="003D7914">
              <w:rPr>
                <w:lang w:val="de-DE"/>
              </w:rPr>
              <w:t>mögen wie dort ansässige Per</w:t>
            </w:r>
            <w:r>
              <w:rPr>
                <w:lang w:val="de-DE"/>
              </w:rPr>
              <w:softHyphen/>
            </w:r>
            <w:r w:rsidRPr="003D7914">
              <w:rPr>
                <w:lang w:val="de-DE"/>
              </w:rPr>
              <w:t>sonen behandelt werden.</w:t>
            </w:r>
          </w:p>
        </w:tc>
      </w:tr>
      <w:tr w:rsidR="008E0CEA" w:rsidRPr="0035629B" w14:paraId="7D30A542" w14:textId="77777777" w:rsidTr="00BC2FEE">
        <w:tc>
          <w:tcPr>
            <w:tcW w:w="2500" w:type="pct"/>
            <w:shd w:val="clear" w:color="auto" w:fill="auto"/>
            <w:tcMar>
              <w:right w:w="0" w:type="dxa"/>
            </w:tcMar>
          </w:tcPr>
          <w:p w14:paraId="19CA08D5" w14:textId="77777777" w:rsidR="008E0CEA" w:rsidRPr="00D963AA" w:rsidRDefault="00E570B0" w:rsidP="00BC2FEE">
            <w:pPr>
              <w:pStyle w:val="Brdtextmedindrag"/>
              <w:rPr>
                <w:lang w:val="de-DE"/>
              </w:rPr>
            </w:pPr>
          </w:p>
        </w:tc>
        <w:tc>
          <w:tcPr>
            <w:tcW w:w="2500" w:type="pct"/>
          </w:tcPr>
          <w:p w14:paraId="76C1A054" w14:textId="77777777" w:rsidR="008E0CEA" w:rsidRPr="003D7914" w:rsidRDefault="00E570B0" w:rsidP="00BC2FEE">
            <w:pPr>
              <w:pStyle w:val="Brdtextmedindrag"/>
              <w:rPr>
                <w:lang w:val="de-DE"/>
              </w:rPr>
            </w:pPr>
          </w:p>
        </w:tc>
      </w:tr>
      <w:tr w:rsidR="008E0CEA" w14:paraId="6CA34199" w14:textId="77777777" w:rsidTr="00BC2FEE">
        <w:tc>
          <w:tcPr>
            <w:tcW w:w="2500" w:type="pct"/>
            <w:shd w:val="clear" w:color="auto" w:fill="auto"/>
            <w:tcMar>
              <w:right w:w="0" w:type="dxa"/>
            </w:tcMar>
          </w:tcPr>
          <w:p w14:paraId="4E40C0CC" w14:textId="77777777" w:rsidR="008E0CEA" w:rsidRPr="00D030F9" w:rsidRDefault="003A5A9E" w:rsidP="00BC2FEE">
            <w:pPr>
              <w:pStyle w:val="Brdtext"/>
            </w:pPr>
            <w:r w:rsidRPr="00D030F9">
              <w:t>Artikel 45a</w:t>
            </w:r>
            <w:r w:rsidRPr="00D030F9">
              <w:rPr>
                <w:rStyle w:val="Fotnotsreferens"/>
              </w:rPr>
              <w:footnoteReference w:id="32"/>
            </w:r>
          </w:p>
        </w:tc>
        <w:tc>
          <w:tcPr>
            <w:tcW w:w="2500" w:type="pct"/>
          </w:tcPr>
          <w:p w14:paraId="25313AA3" w14:textId="77777777" w:rsidR="008E0CEA" w:rsidRPr="00E300F3" w:rsidRDefault="003A5A9E" w:rsidP="00BC2FEE">
            <w:pPr>
              <w:pStyle w:val="Brdtext"/>
              <w:rPr>
                <w:lang w:val="de-DE"/>
              </w:rPr>
            </w:pPr>
            <w:r w:rsidRPr="00E300F3">
              <w:rPr>
                <w:lang w:val="de-DE"/>
              </w:rPr>
              <w:t>Artikel 45a</w:t>
            </w:r>
          </w:p>
        </w:tc>
      </w:tr>
      <w:tr w:rsidR="008E0CEA" w14:paraId="192FB948" w14:textId="77777777" w:rsidTr="00BC2FEE">
        <w:tc>
          <w:tcPr>
            <w:tcW w:w="2500" w:type="pct"/>
            <w:shd w:val="clear" w:color="auto" w:fill="auto"/>
            <w:tcMar>
              <w:right w:w="0" w:type="dxa"/>
            </w:tcMar>
          </w:tcPr>
          <w:p w14:paraId="4E18883C" w14:textId="77777777" w:rsidR="008E0CEA" w:rsidRPr="00D030F9" w:rsidRDefault="00E570B0" w:rsidP="00BC2FEE">
            <w:pPr>
              <w:pStyle w:val="Brdtext"/>
              <w:rPr>
                <w:i/>
              </w:rPr>
            </w:pPr>
          </w:p>
        </w:tc>
        <w:tc>
          <w:tcPr>
            <w:tcW w:w="2500" w:type="pct"/>
          </w:tcPr>
          <w:p w14:paraId="1E2F572A" w14:textId="77777777" w:rsidR="008E0CEA" w:rsidRPr="00E300F3" w:rsidRDefault="00E570B0" w:rsidP="00BC2FEE">
            <w:pPr>
              <w:pStyle w:val="Brdtext"/>
              <w:rPr>
                <w:i/>
                <w:lang w:val="de-DE"/>
              </w:rPr>
            </w:pPr>
          </w:p>
        </w:tc>
      </w:tr>
      <w:tr w:rsidR="008E0CEA" w14:paraId="76AA01A2" w14:textId="77777777" w:rsidTr="00BC2FEE">
        <w:tc>
          <w:tcPr>
            <w:tcW w:w="2500" w:type="pct"/>
            <w:shd w:val="clear" w:color="auto" w:fill="auto"/>
            <w:tcMar>
              <w:right w:w="0" w:type="dxa"/>
            </w:tcMar>
          </w:tcPr>
          <w:p w14:paraId="56E3BC85" w14:textId="77777777" w:rsidR="008E0CEA" w:rsidRPr="00D030F9" w:rsidRDefault="003A5A9E" w:rsidP="00BC2FEE">
            <w:pPr>
              <w:pStyle w:val="Brdtext"/>
              <w:rPr>
                <w:i/>
              </w:rPr>
            </w:pPr>
            <w:r w:rsidRPr="00D030F9">
              <w:rPr>
                <w:i/>
              </w:rPr>
              <w:t>Protokoll</w:t>
            </w:r>
          </w:p>
        </w:tc>
        <w:tc>
          <w:tcPr>
            <w:tcW w:w="2500" w:type="pct"/>
          </w:tcPr>
          <w:p w14:paraId="79C43173" w14:textId="77777777" w:rsidR="008E0CEA" w:rsidRPr="00E300F3" w:rsidRDefault="003A5A9E" w:rsidP="00BC2FEE">
            <w:pPr>
              <w:pStyle w:val="Brdtext"/>
              <w:rPr>
                <w:i/>
                <w:lang w:val="de-DE"/>
              </w:rPr>
            </w:pPr>
            <w:r w:rsidRPr="00E300F3">
              <w:rPr>
                <w:i/>
                <w:lang w:val="de-DE"/>
              </w:rPr>
              <w:t>Protokoll</w:t>
            </w:r>
          </w:p>
        </w:tc>
      </w:tr>
      <w:tr w:rsidR="008E0CEA" w14:paraId="54771677" w14:textId="77777777" w:rsidTr="00BC2FEE">
        <w:tc>
          <w:tcPr>
            <w:tcW w:w="2500" w:type="pct"/>
            <w:shd w:val="clear" w:color="auto" w:fill="auto"/>
            <w:tcMar>
              <w:right w:w="0" w:type="dxa"/>
            </w:tcMar>
          </w:tcPr>
          <w:p w14:paraId="730DA39A" w14:textId="77777777" w:rsidR="008E0CEA" w:rsidRPr="00D030F9" w:rsidRDefault="00E570B0" w:rsidP="00BC2FEE">
            <w:pPr>
              <w:pStyle w:val="Brdtextmedindrag"/>
            </w:pPr>
          </w:p>
        </w:tc>
        <w:tc>
          <w:tcPr>
            <w:tcW w:w="2500" w:type="pct"/>
          </w:tcPr>
          <w:p w14:paraId="6D4A3F9B" w14:textId="77777777" w:rsidR="008E0CEA" w:rsidRPr="00E300F3" w:rsidRDefault="00E570B0" w:rsidP="00BC2FEE">
            <w:pPr>
              <w:pStyle w:val="Brdtextmedindrag"/>
              <w:rPr>
                <w:lang w:val="de-DE"/>
              </w:rPr>
            </w:pPr>
          </w:p>
        </w:tc>
      </w:tr>
      <w:tr w:rsidR="008E0CEA" w:rsidRPr="0035629B" w14:paraId="3AC91DFD" w14:textId="77777777" w:rsidTr="00BC2FEE">
        <w:tc>
          <w:tcPr>
            <w:tcW w:w="2500" w:type="pct"/>
            <w:shd w:val="clear" w:color="auto" w:fill="auto"/>
            <w:tcMar>
              <w:right w:w="0" w:type="dxa"/>
            </w:tcMar>
          </w:tcPr>
          <w:p w14:paraId="77A5C87D" w14:textId="77777777" w:rsidR="008E0CEA" w:rsidRPr="00D030F9" w:rsidRDefault="003A5A9E" w:rsidP="00BC2FEE">
            <w:pPr>
              <w:pStyle w:val="Brdtextmedindrag"/>
            </w:pPr>
            <w:r w:rsidRPr="00D030F9">
              <w:t>Det bifogade protokollet ska ut</w:t>
            </w:r>
            <w:r w:rsidRPr="00D030F9">
              <w:softHyphen/>
              <w:t>göra en integrerande del av avtalet.</w:t>
            </w:r>
          </w:p>
        </w:tc>
        <w:tc>
          <w:tcPr>
            <w:tcW w:w="2500" w:type="pct"/>
          </w:tcPr>
          <w:p w14:paraId="2E096DE1" w14:textId="77777777" w:rsidR="008E0CEA" w:rsidRPr="00E300F3" w:rsidRDefault="003A5A9E" w:rsidP="00BC2FEE">
            <w:pPr>
              <w:pStyle w:val="Brdtextmedindrag"/>
              <w:rPr>
                <w:lang w:val="de-DE"/>
              </w:rPr>
            </w:pPr>
            <w:r w:rsidRPr="00E300F3">
              <w:rPr>
                <w:lang w:val="de-DE"/>
              </w:rPr>
              <w:t>Das angefügte Protokoll ist Be</w:t>
            </w:r>
            <w:r w:rsidRPr="00E300F3">
              <w:rPr>
                <w:lang w:val="de-DE"/>
              </w:rPr>
              <w:softHyphen/>
              <w:t>standteil dieses Abkommens.</w:t>
            </w:r>
          </w:p>
        </w:tc>
      </w:tr>
      <w:tr w:rsidR="008E0CEA" w:rsidRPr="0035629B" w14:paraId="03460E6E" w14:textId="77777777" w:rsidTr="00BC2FEE">
        <w:tc>
          <w:tcPr>
            <w:tcW w:w="2500" w:type="pct"/>
            <w:shd w:val="clear" w:color="auto" w:fill="auto"/>
            <w:tcMar>
              <w:right w:w="0" w:type="dxa"/>
            </w:tcMar>
          </w:tcPr>
          <w:p w14:paraId="5090572A" w14:textId="77777777" w:rsidR="008E0CEA" w:rsidRPr="002D30E8" w:rsidRDefault="00E570B0" w:rsidP="00BC2FEE">
            <w:pPr>
              <w:pStyle w:val="Brdtextmedindrag"/>
              <w:rPr>
                <w:lang w:val="de-DE"/>
              </w:rPr>
            </w:pPr>
          </w:p>
        </w:tc>
        <w:tc>
          <w:tcPr>
            <w:tcW w:w="2500" w:type="pct"/>
          </w:tcPr>
          <w:p w14:paraId="4C6CC172" w14:textId="77777777" w:rsidR="008E0CEA" w:rsidRPr="003D7914" w:rsidRDefault="00E570B0" w:rsidP="00BC2FEE">
            <w:pPr>
              <w:pStyle w:val="Brdtextmedindrag"/>
              <w:rPr>
                <w:lang w:val="de-DE"/>
              </w:rPr>
            </w:pPr>
          </w:p>
        </w:tc>
      </w:tr>
      <w:tr w:rsidR="008E0CEA" w14:paraId="25566DC1" w14:textId="77777777" w:rsidTr="00BC2FEE">
        <w:tc>
          <w:tcPr>
            <w:tcW w:w="2500" w:type="pct"/>
            <w:shd w:val="clear" w:color="auto" w:fill="auto"/>
            <w:tcMar>
              <w:right w:w="0" w:type="dxa"/>
            </w:tcMar>
          </w:tcPr>
          <w:p w14:paraId="31A44789" w14:textId="77777777" w:rsidR="008E0CEA" w:rsidRPr="00DF40F9" w:rsidRDefault="003A5A9E" w:rsidP="00BC2FEE">
            <w:pPr>
              <w:pStyle w:val="Brdtext"/>
            </w:pPr>
            <w:r w:rsidRPr="00DF40F9">
              <w:t>Kapitel VII</w:t>
            </w:r>
          </w:p>
        </w:tc>
        <w:tc>
          <w:tcPr>
            <w:tcW w:w="2500" w:type="pct"/>
          </w:tcPr>
          <w:p w14:paraId="065927BF" w14:textId="77777777" w:rsidR="008E0CEA" w:rsidRPr="003D7914" w:rsidRDefault="003A5A9E" w:rsidP="00BC2FEE">
            <w:pPr>
              <w:pStyle w:val="Brdtext"/>
              <w:rPr>
                <w:lang w:val="de-DE"/>
              </w:rPr>
            </w:pPr>
            <w:r w:rsidRPr="003D7914">
              <w:rPr>
                <w:lang w:val="de-DE"/>
              </w:rPr>
              <w:t>Abschnitt VII</w:t>
            </w:r>
          </w:p>
        </w:tc>
      </w:tr>
      <w:tr w:rsidR="008E0CEA" w14:paraId="7741FD78" w14:textId="77777777" w:rsidTr="00BC2FEE">
        <w:tc>
          <w:tcPr>
            <w:tcW w:w="2500" w:type="pct"/>
            <w:shd w:val="clear" w:color="auto" w:fill="auto"/>
            <w:tcMar>
              <w:right w:w="0" w:type="dxa"/>
            </w:tcMar>
          </w:tcPr>
          <w:p w14:paraId="7FBD54C2" w14:textId="77777777" w:rsidR="008E0CEA" w:rsidRPr="00DF40F9" w:rsidRDefault="003A5A9E" w:rsidP="00BC2FEE">
            <w:pPr>
              <w:pStyle w:val="Brdtext"/>
            </w:pPr>
            <w:r w:rsidRPr="00DF40F9">
              <w:t>Slutbestämmelser</w:t>
            </w:r>
          </w:p>
        </w:tc>
        <w:tc>
          <w:tcPr>
            <w:tcW w:w="2500" w:type="pct"/>
          </w:tcPr>
          <w:p w14:paraId="1D6999E7" w14:textId="77777777" w:rsidR="008E0CEA" w:rsidRPr="003D7914" w:rsidRDefault="003A5A9E" w:rsidP="00BC2FEE">
            <w:pPr>
              <w:pStyle w:val="Brdtext"/>
              <w:rPr>
                <w:lang w:val="de-DE"/>
              </w:rPr>
            </w:pPr>
            <w:proofErr w:type="spellStart"/>
            <w:r w:rsidRPr="003D7914">
              <w:rPr>
                <w:lang w:val="de-DE"/>
              </w:rPr>
              <w:t>Schlußbestimmungen</w:t>
            </w:r>
            <w:proofErr w:type="spellEnd"/>
          </w:p>
        </w:tc>
      </w:tr>
      <w:tr w:rsidR="008E0CEA" w14:paraId="3F8AE1C4" w14:textId="77777777" w:rsidTr="00BC2FEE">
        <w:tc>
          <w:tcPr>
            <w:tcW w:w="2500" w:type="pct"/>
            <w:shd w:val="clear" w:color="auto" w:fill="auto"/>
            <w:tcMar>
              <w:right w:w="0" w:type="dxa"/>
            </w:tcMar>
          </w:tcPr>
          <w:p w14:paraId="39A5DA88" w14:textId="77777777" w:rsidR="008E0CEA" w:rsidRPr="00DF40F9" w:rsidRDefault="00E570B0" w:rsidP="00BC2FEE">
            <w:pPr>
              <w:pStyle w:val="Brdtext"/>
            </w:pPr>
          </w:p>
        </w:tc>
        <w:tc>
          <w:tcPr>
            <w:tcW w:w="2500" w:type="pct"/>
          </w:tcPr>
          <w:p w14:paraId="2ABD69A6" w14:textId="77777777" w:rsidR="008E0CEA" w:rsidRPr="003D7914" w:rsidRDefault="00E570B0" w:rsidP="00BC2FEE">
            <w:pPr>
              <w:pStyle w:val="Brdtext"/>
              <w:rPr>
                <w:lang w:val="de-DE"/>
              </w:rPr>
            </w:pPr>
          </w:p>
        </w:tc>
      </w:tr>
      <w:tr w:rsidR="008E0CEA" w14:paraId="2D26766C" w14:textId="77777777" w:rsidTr="00BC2FEE">
        <w:tc>
          <w:tcPr>
            <w:tcW w:w="2500" w:type="pct"/>
            <w:shd w:val="clear" w:color="auto" w:fill="auto"/>
            <w:tcMar>
              <w:right w:w="0" w:type="dxa"/>
            </w:tcMar>
          </w:tcPr>
          <w:p w14:paraId="4E03FB96" w14:textId="77777777" w:rsidR="008E0CEA" w:rsidRPr="00D030F9" w:rsidRDefault="003A5A9E" w:rsidP="00BC2FEE">
            <w:pPr>
              <w:pStyle w:val="Brdtext"/>
            </w:pPr>
            <w:r w:rsidRPr="00D030F9">
              <w:t>Artikel 46</w:t>
            </w:r>
          </w:p>
        </w:tc>
        <w:tc>
          <w:tcPr>
            <w:tcW w:w="2500" w:type="pct"/>
          </w:tcPr>
          <w:p w14:paraId="09D78C1A" w14:textId="77777777" w:rsidR="008E0CEA" w:rsidRPr="003D7914" w:rsidRDefault="003A5A9E" w:rsidP="00BC2FEE">
            <w:pPr>
              <w:pStyle w:val="Brdtext"/>
              <w:rPr>
                <w:lang w:val="de-DE"/>
              </w:rPr>
            </w:pPr>
            <w:r w:rsidRPr="00D030F9">
              <w:rPr>
                <w:lang w:val="de-DE"/>
              </w:rPr>
              <w:t>Artikel 46</w:t>
            </w:r>
          </w:p>
        </w:tc>
      </w:tr>
      <w:tr w:rsidR="008E0CEA" w14:paraId="73C02843" w14:textId="77777777" w:rsidTr="00BC2FEE">
        <w:tc>
          <w:tcPr>
            <w:tcW w:w="2500" w:type="pct"/>
            <w:shd w:val="clear" w:color="auto" w:fill="auto"/>
            <w:tcMar>
              <w:right w:w="0" w:type="dxa"/>
            </w:tcMar>
          </w:tcPr>
          <w:p w14:paraId="3799D0D2" w14:textId="77777777" w:rsidR="008E0CEA" w:rsidRPr="00DF40F9" w:rsidRDefault="00E570B0" w:rsidP="00BC2FEE">
            <w:pPr>
              <w:pStyle w:val="Brdtext"/>
              <w:rPr>
                <w:i/>
              </w:rPr>
            </w:pPr>
          </w:p>
        </w:tc>
        <w:tc>
          <w:tcPr>
            <w:tcW w:w="2500" w:type="pct"/>
          </w:tcPr>
          <w:p w14:paraId="22ECDBFC" w14:textId="77777777" w:rsidR="008E0CEA" w:rsidRPr="003D7914" w:rsidRDefault="00E570B0" w:rsidP="00BC2FEE">
            <w:pPr>
              <w:pStyle w:val="Brdtext"/>
              <w:rPr>
                <w:i/>
                <w:lang w:val="de-DE"/>
              </w:rPr>
            </w:pPr>
          </w:p>
        </w:tc>
      </w:tr>
      <w:tr w:rsidR="008E0CEA" w14:paraId="3FD21641" w14:textId="77777777" w:rsidTr="00BC2FEE">
        <w:tc>
          <w:tcPr>
            <w:tcW w:w="2500" w:type="pct"/>
            <w:shd w:val="clear" w:color="auto" w:fill="auto"/>
            <w:tcMar>
              <w:right w:w="0" w:type="dxa"/>
            </w:tcMar>
          </w:tcPr>
          <w:p w14:paraId="2DD58AC0" w14:textId="77777777" w:rsidR="008E0CEA" w:rsidRPr="00DF40F9" w:rsidRDefault="003A5A9E" w:rsidP="00BC2FEE">
            <w:pPr>
              <w:pStyle w:val="Brdtext"/>
              <w:rPr>
                <w:i/>
              </w:rPr>
            </w:pPr>
            <w:r w:rsidRPr="00DF40F9">
              <w:rPr>
                <w:i/>
              </w:rPr>
              <w:t>Ikraftträdande</w:t>
            </w:r>
          </w:p>
        </w:tc>
        <w:tc>
          <w:tcPr>
            <w:tcW w:w="2500" w:type="pct"/>
          </w:tcPr>
          <w:p w14:paraId="7438BDB1" w14:textId="77777777" w:rsidR="008E0CEA" w:rsidRPr="003D7914" w:rsidRDefault="003A5A9E" w:rsidP="00BC2FEE">
            <w:pPr>
              <w:pStyle w:val="Brdtext"/>
              <w:rPr>
                <w:i/>
                <w:lang w:val="de-DE"/>
              </w:rPr>
            </w:pPr>
            <w:r w:rsidRPr="003D7914">
              <w:rPr>
                <w:i/>
                <w:lang w:val="de-DE"/>
              </w:rPr>
              <w:t>Inkrafttreten</w:t>
            </w:r>
          </w:p>
        </w:tc>
      </w:tr>
      <w:tr w:rsidR="008E0CEA" w14:paraId="02CF30B9" w14:textId="77777777" w:rsidTr="00BC2FEE">
        <w:tc>
          <w:tcPr>
            <w:tcW w:w="2500" w:type="pct"/>
            <w:shd w:val="clear" w:color="auto" w:fill="auto"/>
            <w:tcMar>
              <w:right w:w="0" w:type="dxa"/>
            </w:tcMar>
          </w:tcPr>
          <w:p w14:paraId="79AC8544" w14:textId="77777777" w:rsidR="008E0CEA" w:rsidRPr="00DF40F9" w:rsidRDefault="00E570B0" w:rsidP="00BC2FEE">
            <w:pPr>
              <w:pStyle w:val="Brdtextmedindrag"/>
            </w:pPr>
          </w:p>
        </w:tc>
        <w:tc>
          <w:tcPr>
            <w:tcW w:w="2500" w:type="pct"/>
          </w:tcPr>
          <w:p w14:paraId="6A8170BF" w14:textId="77777777" w:rsidR="008E0CEA" w:rsidRPr="003D7914" w:rsidRDefault="00E570B0" w:rsidP="00BC2FEE">
            <w:pPr>
              <w:pStyle w:val="Brdtextmedindrag"/>
              <w:rPr>
                <w:lang w:val="de-DE"/>
              </w:rPr>
            </w:pPr>
          </w:p>
        </w:tc>
      </w:tr>
      <w:tr w:rsidR="008E0CEA" w:rsidRPr="0035629B" w14:paraId="390BC503" w14:textId="77777777" w:rsidTr="00BC2FEE">
        <w:tc>
          <w:tcPr>
            <w:tcW w:w="2500" w:type="pct"/>
            <w:shd w:val="clear" w:color="auto" w:fill="auto"/>
            <w:tcMar>
              <w:right w:w="0" w:type="dxa"/>
            </w:tcMar>
          </w:tcPr>
          <w:p w14:paraId="618CDACF" w14:textId="241BADDC" w:rsidR="008E0CEA" w:rsidRPr="00DF40F9" w:rsidRDefault="003A5A9E" w:rsidP="00BC2FEE">
            <w:pPr>
              <w:pStyle w:val="Brdtextmedindrag"/>
            </w:pPr>
            <w:r w:rsidRPr="00DF40F9">
              <w:t>1.</w:t>
            </w:r>
            <w:r w:rsidR="00AB6234">
              <w:t> </w:t>
            </w:r>
            <w:r w:rsidRPr="00DF40F9">
              <w:t>Detta avtal skall ratificeras och ratifikationshandlingarna skall ut</w:t>
            </w:r>
            <w:r>
              <w:softHyphen/>
            </w:r>
            <w:r w:rsidRPr="00DF40F9">
              <w:t>växlas i Stockholm snarast möjligt.</w:t>
            </w:r>
          </w:p>
        </w:tc>
        <w:tc>
          <w:tcPr>
            <w:tcW w:w="2500" w:type="pct"/>
          </w:tcPr>
          <w:p w14:paraId="73B31A7B" w14:textId="3B669FF0" w:rsidR="008E0CEA" w:rsidRPr="003D7914" w:rsidRDefault="003A5A9E" w:rsidP="00BC2FEE">
            <w:pPr>
              <w:pStyle w:val="Brdtextmedindrag"/>
              <w:rPr>
                <w:lang w:val="de-DE"/>
              </w:rPr>
            </w:pPr>
            <w:r w:rsidRPr="003D7914">
              <w:rPr>
                <w:lang w:val="de-DE"/>
              </w:rPr>
              <w:t>(1)</w:t>
            </w:r>
            <w:r w:rsidR="00AB6234">
              <w:rPr>
                <w:lang w:val="de-DE"/>
              </w:rPr>
              <w:t> </w:t>
            </w:r>
            <w:r w:rsidRPr="003D7914">
              <w:rPr>
                <w:lang w:val="de-DE"/>
              </w:rPr>
              <w:t>Dieses Abkommen bedarf der Ratifikation; die Ratifika</w:t>
            </w:r>
            <w:r>
              <w:rPr>
                <w:lang w:val="de-DE"/>
              </w:rPr>
              <w:softHyphen/>
            </w:r>
            <w:r w:rsidRPr="003D7914">
              <w:rPr>
                <w:lang w:val="de-DE"/>
              </w:rPr>
              <w:t>tionsurkunden werden so bald wie möglich in Stockholm ausge</w:t>
            </w:r>
            <w:r>
              <w:rPr>
                <w:lang w:val="de-DE"/>
              </w:rPr>
              <w:softHyphen/>
            </w:r>
            <w:r w:rsidRPr="003D7914">
              <w:rPr>
                <w:lang w:val="de-DE"/>
              </w:rPr>
              <w:t>tauscht.</w:t>
            </w:r>
          </w:p>
        </w:tc>
      </w:tr>
      <w:tr w:rsidR="008E0CEA" w:rsidRPr="0035629B" w14:paraId="5D94D67E" w14:textId="77777777" w:rsidTr="00BC2FEE">
        <w:tc>
          <w:tcPr>
            <w:tcW w:w="2500" w:type="pct"/>
            <w:shd w:val="clear" w:color="auto" w:fill="auto"/>
            <w:tcMar>
              <w:right w:w="0" w:type="dxa"/>
            </w:tcMar>
          </w:tcPr>
          <w:p w14:paraId="1391E653" w14:textId="12DC9510" w:rsidR="008E0CEA" w:rsidRPr="00DF40F9" w:rsidRDefault="003A5A9E" w:rsidP="00BC2FEE">
            <w:pPr>
              <w:pStyle w:val="Brdtextmedindrag"/>
            </w:pPr>
            <w:r w:rsidRPr="00DF40F9">
              <w:t>2.</w:t>
            </w:r>
            <w:r w:rsidR="00AB6234">
              <w:t> </w:t>
            </w:r>
            <w:r w:rsidRPr="00DF40F9">
              <w:t>Detta avtal träder i kraft en månad efter det att ratifikations</w:t>
            </w:r>
            <w:r>
              <w:softHyphen/>
            </w:r>
            <w:r w:rsidRPr="00DF40F9">
              <w:t>handlingarna har utväxlats och tillämpas i båda avtalsslutande sta</w:t>
            </w:r>
            <w:r>
              <w:softHyphen/>
            </w:r>
            <w:r w:rsidRPr="00DF40F9">
              <w:t>terna</w:t>
            </w:r>
          </w:p>
        </w:tc>
        <w:tc>
          <w:tcPr>
            <w:tcW w:w="2500" w:type="pct"/>
          </w:tcPr>
          <w:p w14:paraId="5F3DB6A6" w14:textId="0FD45C65" w:rsidR="008E0CEA" w:rsidRPr="003D7914" w:rsidRDefault="003A5A9E" w:rsidP="00BC2FEE">
            <w:pPr>
              <w:pStyle w:val="Brdtextmedindrag"/>
              <w:rPr>
                <w:lang w:val="de-DE"/>
              </w:rPr>
            </w:pPr>
            <w:r w:rsidRPr="003D7914">
              <w:rPr>
                <w:lang w:val="de-DE"/>
              </w:rPr>
              <w:t>(2)</w:t>
            </w:r>
            <w:r w:rsidR="00AB6234">
              <w:rPr>
                <w:lang w:val="de-DE"/>
              </w:rPr>
              <w:t> </w:t>
            </w:r>
            <w:r w:rsidRPr="003D7914">
              <w:rPr>
                <w:lang w:val="de-DE"/>
              </w:rPr>
              <w:t>Dieses Abkommen tritt einen Monat nach Austausch der Ratifikationsurkunden in Kraft und ist anzuwenden in beiden Vertragsstaaten</w:t>
            </w:r>
          </w:p>
        </w:tc>
      </w:tr>
      <w:tr w:rsidR="008E0CEA" w:rsidRPr="0035629B" w14:paraId="0CE277DE" w14:textId="77777777" w:rsidTr="00BC2FEE">
        <w:tc>
          <w:tcPr>
            <w:tcW w:w="2500" w:type="pct"/>
            <w:shd w:val="clear" w:color="auto" w:fill="auto"/>
            <w:tcMar>
              <w:right w:w="0" w:type="dxa"/>
            </w:tcMar>
          </w:tcPr>
          <w:p w14:paraId="31F597F6" w14:textId="297FCDE3" w:rsidR="008E0CEA" w:rsidRPr="00DF40F9" w:rsidRDefault="003A5A9E" w:rsidP="00BC2FEE">
            <w:pPr>
              <w:pStyle w:val="Brdtextmedindrag"/>
            </w:pPr>
            <w:r w:rsidRPr="00DF40F9">
              <w:t>a)</w:t>
            </w:r>
            <w:r w:rsidR="00AB6234">
              <w:t> </w:t>
            </w:r>
            <w:r w:rsidRPr="00DF40F9">
              <w:t>beträffande inkomstskatt, på inkomst som förvärvas från och med den 1 januari kalenderåret närmast efter det då avtalet trädde i kraft och beträffande skatt på för</w:t>
            </w:r>
            <w:r>
              <w:softHyphen/>
            </w:r>
            <w:r w:rsidRPr="00DF40F9">
              <w:t>mögenhet, på skatt som tas ut på förmögenhetstillgångar som inne</w:t>
            </w:r>
            <w:r>
              <w:softHyphen/>
            </w:r>
            <w:r w:rsidRPr="00DF40F9">
              <w:t>has den 1 januari kalenderåret när</w:t>
            </w:r>
            <w:r>
              <w:softHyphen/>
            </w:r>
            <w:r w:rsidRPr="00DF40F9">
              <w:t>mast efter det då avtalet trädde i kraft eller senare,</w:t>
            </w:r>
          </w:p>
        </w:tc>
        <w:tc>
          <w:tcPr>
            <w:tcW w:w="2500" w:type="pct"/>
          </w:tcPr>
          <w:p w14:paraId="35D37955" w14:textId="03B2E5DB" w:rsidR="008E0CEA" w:rsidRPr="003D7914" w:rsidRDefault="003A5A9E" w:rsidP="00BC2FEE">
            <w:pPr>
              <w:pStyle w:val="Brdtextmedindrag"/>
              <w:rPr>
                <w:lang w:val="de-DE"/>
              </w:rPr>
            </w:pPr>
            <w:r w:rsidRPr="003D7914">
              <w:rPr>
                <w:lang w:val="de-DE"/>
              </w:rPr>
              <w:t>a)</w:t>
            </w:r>
            <w:r w:rsidR="00AB6234">
              <w:rPr>
                <w:lang w:val="de-DE"/>
              </w:rPr>
              <w:t> </w:t>
            </w:r>
            <w:r w:rsidRPr="003D7914">
              <w:rPr>
                <w:lang w:val="de-DE"/>
              </w:rPr>
              <w:t>bei den Steuern vom Einkommen auf Einkommen, das in Zeiträumen ab dem 1. Januar des Kalenderjahrs erzielt wird, das auf das Jahr folgt, in dem das Abkommen in Kraft getreten ist, und bei den Steuern vom Ver</w:t>
            </w:r>
            <w:r>
              <w:rPr>
                <w:lang w:val="de-DE"/>
              </w:rPr>
              <w:softHyphen/>
            </w:r>
            <w:r w:rsidRPr="003D7914">
              <w:rPr>
                <w:lang w:val="de-DE"/>
              </w:rPr>
              <w:t xml:space="preserve">mögen auf die Steuern, die für Vermögenswerte </w:t>
            </w:r>
            <w:proofErr w:type="gramStart"/>
            <w:r w:rsidRPr="003D7914">
              <w:rPr>
                <w:lang w:val="de-DE"/>
              </w:rPr>
              <w:t>erhoben</w:t>
            </w:r>
            <w:proofErr w:type="gramEnd"/>
            <w:r w:rsidRPr="003D7914">
              <w:rPr>
                <w:lang w:val="de-DE"/>
              </w:rPr>
              <w:t xml:space="preserve"> wer</w:t>
            </w:r>
            <w:r>
              <w:rPr>
                <w:lang w:val="de-DE"/>
              </w:rPr>
              <w:softHyphen/>
            </w:r>
            <w:r w:rsidRPr="003D7914">
              <w:rPr>
                <w:lang w:val="de-DE"/>
              </w:rPr>
              <w:t>den, die am oder nach dem 1. Januar des Kalenderjahrs vorhan</w:t>
            </w:r>
            <w:r>
              <w:rPr>
                <w:lang w:val="de-DE"/>
              </w:rPr>
              <w:softHyphen/>
            </w:r>
            <w:r w:rsidRPr="003D7914">
              <w:rPr>
                <w:lang w:val="de-DE"/>
              </w:rPr>
              <w:t>den sind, das auf das Jahr folgt, in dem das Abkommen in Kraft getreten ist;</w:t>
            </w:r>
          </w:p>
        </w:tc>
      </w:tr>
      <w:tr w:rsidR="008E0CEA" w14:paraId="726AB075" w14:textId="77777777" w:rsidTr="00BC2FEE">
        <w:tc>
          <w:tcPr>
            <w:tcW w:w="2500" w:type="pct"/>
            <w:shd w:val="clear" w:color="auto" w:fill="auto"/>
            <w:tcMar>
              <w:right w:w="0" w:type="dxa"/>
            </w:tcMar>
          </w:tcPr>
          <w:p w14:paraId="671D25C9" w14:textId="52940D04" w:rsidR="008E0CEA" w:rsidRPr="00DF40F9" w:rsidRDefault="003A5A9E" w:rsidP="00BC2FEE">
            <w:pPr>
              <w:pStyle w:val="Brdtextmedindrag"/>
            </w:pPr>
            <w:r w:rsidRPr="00DF40F9">
              <w:t>b)</w:t>
            </w:r>
            <w:r w:rsidR="00AB6234">
              <w:t> </w:t>
            </w:r>
            <w:r w:rsidRPr="00DF40F9">
              <w:t xml:space="preserve">beträffande arvsskatt, på kvarlåtenskap efter person som </w:t>
            </w:r>
            <w:r w:rsidRPr="00DF40F9">
              <w:lastRenderedPageBreak/>
              <w:t>avlider den 1 januari kalenderåret närmast efter det då avtalet trädde i kraft eller senare och beträffande gåvoskatt, på gåva som sker den 1 januari nämnda kalenderår eller senare,</w:t>
            </w:r>
          </w:p>
        </w:tc>
        <w:tc>
          <w:tcPr>
            <w:tcW w:w="2500" w:type="pct"/>
          </w:tcPr>
          <w:p w14:paraId="643F7B51" w14:textId="7BBD4FE2" w:rsidR="008E0CEA" w:rsidRPr="003D7914" w:rsidRDefault="003A5A9E" w:rsidP="00BC2FEE">
            <w:pPr>
              <w:pStyle w:val="Brdtextmedindrag"/>
              <w:rPr>
                <w:lang w:val="de-DE"/>
              </w:rPr>
            </w:pPr>
            <w:r w:rsidRPr="003D7914">
              <w:rPr>
                <w:lang w:val="de-DE"/>
              </w:rPr>
              <w:lastRenderedPageBreak/>
              <w:t>b)</w:t>
            </w:r>
            <w:r w:rsidR="00AB6234">
              <w:rPr>
                <w:lang w:val="de-DE"/>
              </w:rPr>
              <w:t> </w:t>
            </w:r>
            <w:r w:rsidRPr="003D7914">
              <w:rPr>
                <w:lang w:val="de-DE"/>
              </w:rPr>
              <w:t xml:space="preserve">bei der Erbschaftsteuer auf Nachlässe von Personen, die am </w:t>
            </w:r>
            <w:r w:rsidRPr="003D7914">
              <w:rPr>
                <w:lang w:val="de-DE"/>
              </w:rPr>
              <w:lastRenderedPageBreak/>
              <w:t>oder nach dem 1. Januar des Kalenderjahrs gestorben sind, das auf das Jahr folgt, in dem das Abkommen in Kraft getreten ist, und bei der Schenkungsteuer auf Schenkungen, die am oder nach dem 1. Januar des genannten Jahres ausgeführt werden;</w:t>
            </w:r>
          </w:p>
        </w:tc>
      </w:tr>
      <w:tr w:rsidR="008E0CEA" w:rsidRPr="0035629B" w14:paraId="4D9B0407" w14:textId="77777777" w:rsidTr="00BC2FEE">
        <w:tc>
          <w:tcPr>
            <w:tcW w:w="2500" w:type="pct"/>
            <w:shd w:val="clear" w:color="auto" w:fill="auto"/>
            <w:tcMar>
              <w:right w:w="0" w:type="dxa"/>
            </w:tcMar>
          </w:tcPr>
          <w:p w14:paraId="02007723" w14:textId="1F38BDFF" w:rsidR="008E0CEA" w:rsidRPr="00DF40F9" w:rsidRDefault="003A5A9E" w:rsidP="00BC2FEE">
            <w:pPr>
              <w:pStyle w:val="Brdtextmedindrag"/>
            </w:pPr>
            <w:r w:rsidRPr="00DF40F9">
              <w:lastRenderedPageBreak/>
              <w:t>c)</w:t>
            </w:r>
            <w:r w:rsidR="00AB6234">
              <w:t> </w:t>
            </w:r>
            <w:r w:rsidRPr="00DF40F9">
              <w:t>beträffande handräckning, som verkställs den 1</w:t>
            </w:r>
            <w:r w:rsidR="00C52E84">
              <w:t> </w:t>
            </w:r>
            <w:r w:rsidRPr="00DF40F9">
              <w:t>januari kalenderåret närmast efter det då avtalet trädde i kraft eller senare.</w:t>
            </w:r>
          </w:p>
        </w:tc>
        <w:tc>
          <w:tcPr>
            <w:tcW w:w="2500" w:type="pct"/>
          </w:tcPr>
          <w:p w14:paraId="66E72C4A" w14:textId="3FC80AC3" w:rsidR="008E0CEA" w:rsidRPr="003D7914" w:rsidRDefault="003A5A9E" w:rsidP="00BC2FEE">
            <w:pPr>
              <w:pStyle w:val="Brdtextmedindrag"/>
              <w:rPr>
                <w:lang w:val="de-DE"/>
              </w:rPr>
            </w:pPr>
            <w:r w:rsidRPr="003D7914">
              <w:rPr>
                <w:lang w:val="de-DE"/>
              </w:rPr>
              <w:t>c)</w:t>
            </w:r>
            <w:r w:rsidR="00AB6234">
              <w:rPr>
                <w:lang w:val="de-DE"/>
              </w:rPr>
              <w:t> </w:t>
            </w:r>
            <w:r w:rsidRPr="003D7914">
              <w:rPr>
                <w:lang w:val="de-DE"/>
              </w:rPr>
              <w:t xml:space="preserve">bei </w:t>
            </w:r>
            <w:proofErr w:type="spellStart"/>
            <w:r w:rsidRPr="003D7914">
              <w:rPr>
                <w:lang w:val="de-DE"/>
              </w:rPr>
              <w:t>Beistandhandlungen</w:t>
            </w:r>
            <w:proofErr w:type="spellEnd"/>
            <w:r w:rsidRPr="003D7914">
              <w:rPr>
                <w:lang w:val="de-DE"/>
              </w:rPr>
              <w:t>, die am oder nach dem 1. Januar des Kalenderjahrs vorgenommen werden, das auf das Jahr folgt, in dem das Abkommen i</w:t>
            </w:r>
            <w:r>
              <w:rPr>
                <w:lang w:val="de-DE"/>
              </w:rPr>
              <w:t>n</w:t>
            </w:r>
            <w:r w:rsidRPr="003D7914">
              <w:rPr>
                <w:lang w:val="de-DE"/>
              </w:rPr>
              <w:t xml:space="preserve"> Kraft getreten ist.</w:t>
            </w:r>
          </w:p>
        </w:tc>
      </w:tr>
      <w:tr w:rsidR="008E0CEA" w:rsidRPr="00AB6234" w14:paraId="6BC5CEB4" w14:textId="77777777" w:rsidTr="00BC2FEE">
        <w:tc>
          <w:tcPr>
            <w:tcW w:w="2500" w:type="pct"/>
            <w:shd w:val="clear" w:color="auto" w:fill="auto"/>
            <w:tcMar>
              <w:right w:w="0" w:type="dxa"/>
            </w:tcMar>
          </w:tcPr>
          <w:p w14:paraId="4EF655A9" w14:textId="47886972" w:rsidR="008E0CEA" w:rsidRPr="00DF40F9" w:rsidRDefault="003A5A9E" w:rsidP="00BC2FEE">
            <w:pPr>
              <w:pStyle w:val="Brdtextmedindrag"/>
            </w:pPr>
            <w:r w:rsidRPr="00DF40F9">
              <w:t>3.</w:t>
            </w:r>
            <w:r w:rsidR="00AB6234">
              <w:t> </w:t>
            </w:r>
            <w:r w:rsidRPr="00DF40F9">
              <w:t>Med avvikelse från bestäm</w:t>
            </w:r>
            <w:r>
              <w:softHyphen/>
            </w:r>
            <w:r w:rsidRPr="00DF40F9">
              <w:t>melserna i detta avtal gäller beträffande utdelning som avses i artikel 10 punkt 3, vilken betalas mellan den 1</w:t>
            </w:r>
            <w:r w:rsidR="00C52E84">
              <w:t> </w:t>
            </w:r>
            <w:r w:rsidRPr="00DF40F9">
              <w:t>januari 1990 och den 31</w:t>
            </w:r>
            <w:r w:rsidR="00C52E84">
              <w:t> </w:t>
            </w:r>
            <w:r w:rsidRPr="00DF40F9">
              <w:t>december 1991 följande.</w:t>
            </w:r>
          </w:p>
        </w:tc>
        <w:tc>
          <w:tcPr>
            <w:tcW w:w="2500" w:type="pct"/>
          </w:tcPr>
          <w:p w14:paraId="5B411B6B" w14:textId="6453A82C" w:rsidR="008E0CEA" w:rsidRPr="003D7914" w:rsidRDefault="003A5A9E" w:rsidP="00BC2FEE">
            <w:pPr>
              <w:pStyle w:val="Brdtextmedindrag"/>
              <w:rPr>
                <w:lang w:val="de-DE"/>
              </w:rPr>
            </w:pPr>
            <w:r w:rsidRPr="003D7914">
              <w:rPr>
                <w:lang w:val="de-DE"/>
              </w:rPr>
              <w:t>(3)</w:t>
            </w:r>
            <w:r w:rsidR="00AB6234">
              <w:rPr>
                <w:lang w:val="de-DE"/>
              </w:rPr>
              <w:t> </w:t>
            </w:r>
            <w:r w:rsidRPr="003D7914">
              <w:rPr>
                <w:lang w:val="de-DE"/>
              </w:rPr>
              <w:t>Abweichend von den Vor</w:t>
            </w:r>
            <w:r>
              <w:rPr>
                <w:lang w:val="de-DE"/>
              </w:rPr>
              <w:softHyphen/>
            </w:r>
            <w:r w:rsidRPr="003D7914">
              <w:rPr>
                <w:lang w:val="de-DE"/>
              </w:rPr>
              <w:t>schriften dieses Abkommens gilt für Dividenden im Sinne des Artikels 10 Absatz 3, die zwi</w:t>
            </w:r>
            <w:r>
              <w:rPr>
                <w:lang w:val="de-DE"/>
              </w:rPr>
              <w:softHyphen/>
            </w:r>
            <w:r w:rsidRPr="003D7914">
              <w:rPr>
                <w:lang w:val="de-DE"/>
              </w:rPr>
              <w:t>schen dem 1. Januar 1990 und dem 31. Dezember 1991 gezahlt werden, folgendes:</w:t>
            </w:r>
          </w:p>
        </w:tc>
      </w:tr>
      <w:tr w:rsidR="008E0CEA" w14:paraId="6142027F" w14:textId="77777777" w:rsidTr="00BC2FEE">
        <w:tc>
          <w:tcPr>
            <w:tcW w:w="2500" w:type="pct"/>
            <w:shd w:val="clear" w:color="auto" w:fill="auto"/>
            <w:tcMar>
              <w:right w:w="0" w:type="dxa"/>
            </w:tcMar>
          </w:tcPr>
          <w:p w14:paraId="1E97D2BE" w14:textId="26559C26" w:rsidR="008E0CEA" w:rsidRPr="00DF40F9" w:rsidRDefault="003A5A9E" w:rsidP="00BC2FEE">
            <w:pPr>
              <w:pStyle w:val="Brdtextmedindrag"/>
            </w:pPr>
            <w:r w:rsidRPr="00DF40F9">
              <w:t>a)</w:t>
            </w:r>
            <w:r w:rsidR="00AB6234">
              <w:t> </w:t>
            </w:r>
            <w:r w:rsidRPr="00DF40F9">
              <w:t>Beträffande utdelning som betalas av ett i Sverige hemma</w:t>
            </w:r>
            <w:r>
              <w:softHyphen/>
            </w:r>
            <w:r w:rsidRPr="00DF40F9">
              <w:t>hörande aktiebolag tillämpas fort</w:t>
            </w:r>
            <w:r>
              <w:softHyphen/>
            </w:r>
            <w:r w:rsidRPr="00DF40F9">
              <w:t>farande den skattesats som anges i artikel 9 punkterna 3 och 4 i avtalet den 17 april 1959 mellan Konunga</w:t>
            </w:r>
            <w:r>
              <w:softHyphen/>
            </w:r>
            <w:r w:rsidRPr="00DF40F9">
              <w:t>riket Sverige och Förbundsre</w:t>
            </w:r>
            <w:r w:rsidR="00A447E3">
              <w:softHyphen/>
            </w:r>
            <w:r w:rsidRPr="00DF40F9">
              <w:t>publiken Tyskland för undvikande av dubbelbeskattning beträffande skatter å inkomst och förmögenhet ävensom beträffande vissa andra skatter, i dess lydelse enligt protokollet den 22</w:t>
            </w:r>
            <w:r w:rsidR="00AB6234">
              <w:t> </w:t>
            </w:r>
            <w:r w:rsidRPr="00DF40F9">
              <w:t>september 1978.</w:t>
            </w:r>
          </w:p>
        </w:tc>
        <w:tc>
          <w:tcPr>
            <w:tcW w:w="2500" w:type="pct"/>
          </w:tcPr>
          <w:p w14:paraId="417C8689" w14:textId="3DA7428C" w:rsidR="008E0CEA" w:rsidRPr="003D7914" w:rsidRDefault="003A5A9E" w:rsidP="00BC2FEE">
            <w:pPr>
              <w:pStyle w:val="Brdtextmedindrag"/>
              <w:rPr>
                <w:lang w:val="de-DE"/>
              </w:rPr>
            </w:pPr>
            <w:r w:rsidRPr="003D7914">
              <w:rPr>
                <w:lang w:val="de-DE"/>
              </w:rPr>
              <w:t>a)</w:t>
            </w:r>
            <w:r w:rsidR="00AB6234">
              <w:rPr>
                <w:lang w:val="de-DE"/>
              </w:rPr>
              <w:t> </w:t>
            </w:r>
            <w:r w:rsidRPr="003D7914">
              <w:rPr>
                <w:lang w:val="de-DE"/>
              </w:rPr>
              <w:t>bei Dividenden, die von einer in Schweden ansässigen Aktien</w:t>
            </w:r>
            <w:r>
              <w:rPr>
                <w:lang w:val="de-DE"/>
              </w:rPr>
              <w:softHyphen/>
            </w:r>
            <w:r w:rsidRPr="003D7914">
              <w:rPr>
                <w:lang w:val="de-DE"/>
              </w:rPr>
              <w:t>gesellschaft gezahlt werden, ist der Steuersatz anzuwenden, der in Artikel 9 Absätze 3 und 4 des Abkommens vom 17. April 1959 zwischen dem Königreich Schweden und der Bundesrepu</w:t>
            </w:r>
            <w:r>
              <w:rPr>
                <w:lang w:val="de-DE"/>
              </w:rPr>
              <w:softHyphen/>
            </w:r>
            <w:r w:rsidRPr="003D7914">
              <w:rPr>
                <w:lang w:val="de-DE"/>
              </w:rPr>
              <w:t xml:space="preserve">blik Deutschland zur Vermeidung der Doppelbesteuerung </w:t>
            </w:r>
            <w:proofErr w:type="gramStart"/>
            <w:r w:rsidRPr="003D7914">
              <w:rPr>
                <w:lang w:val="de-DE"/>
              </w:rPr>
              <w:t>auf dem Gebiete</w:t>
            </w:r>
            <w:proofErr w:type="gramEnd"/>
            <w:r w:rsidRPr="003D7914">
              <w:rPr>
                <w:lang w:val="de-DE"/>
              </w:rPr>
              <w:t xml:space="preserve"> der Steuern vom Ein</w:t>
            </w:r>
            <w:r>
              <w:rPr>
                <w:lang w:val="de-DE"/>
              </w:rPr>
              <w:softHyphen/>
            </w:r>
            <w:r w:rsidRPr="003D7914">
              <w:rPr>
                <w:lang w:val="de-DE"/>
              </w:rPr>
              <w:t>kommen und vom Vermögen sowie verschiedener anderer Steuern in der Fassung des Protokolls von 22. September 1978 vorgesehen ist;</w:t>
            </w:r>
          </w:p>
        </w:tc>
      </w:tr>
      <w:tr w:rsidR="008E0CEA" w:rsidRPr="0035629B" w14:paraId="4512962A" w14:textId="77777777" w:rsidTr="00BC2FEE">
        <w:tc>
          <w:tcPr>
            <w:tcW w:w="2500" w:type="pct"/>
            <w:shd w:val="clear" w:color="auto" w:fill="auto"/>
            <w:tcMar>
              <w:right w:w="0" w:type="dxa"/>
            </w:tcMar>
          </w:tcPr>
          <w:p w14:paraId="3C669BFA" w14:textId="46306678" w:rsidR="008E0CEA" w:rsidRPr="00DF40F9" w:rsidRDefault="003A5A9E" w:rsidP="00BC2FEE">
            <w:pPr>
              <w:pStyle w:val="Brdtextmedindrag"/>
            </w:pPr>
            <w:r w:rsidRPr="00DF40F9">
              <w:t>b)</w:t>
            </w:r>
            <w:r w:rsidR="00AB6234">
              <w:t> </w:t>
            </w:r>
            <w:r w:rsidRPr="00DF40F9">
              <w:t>Beträffande utdelning som utbetalas av ett i Förbundsrepu</w:t>
            </w:r>
            <w:r>
              <w:softHyphen/>
            </w:r>
            <w:r w:rsidRPr="00DF40F9">
              <w:t>bliken Tyskland hemmahörande ”</w:t>
            </w:r>
            <w:proofErr w:type="spellStart"/>
            <w:r w:rsidRPr="00DF40F9">
              <w:t>Kapitalgesellschaft</w:t>
            </w:r>
            <w:proofErr w:type="spellEnd"/>
            <w:r w:rsidRPr="00DF40F9">
              <w:t>” får skatten inte överstiga 10 procent av utdel</w:t>
            </w:r>
            <w:r>
              <w:softHyphen/>
            </w:r>
            <w:r w:rsidRPr="00DF40F9">
              <w:t>ningens bruttobelopp.</w:t>
            </w:r>
          </w:p>
        </w:tc>
        <w:tc>
          <w:tcPr>
            <w:tcW w:w="2500" w:type="pct"/>
          </w:tcPr>
          <w:p w14:paraId="477A977E" w14:textId="26523682" w:rsidR="008E0CEA" w:rsidRPr="003D7914" w:rsidRDefault="003A5A9E" w:rsidP="00BC2FEE">
            <w:pPr>
              <w:pStyle w:val="Brdtextmedindrag"/>
              <w:rPr>
                <w:lang w:val="de-DE"/>
              </w:rPr>
            </w:pPr>
            <w:r w:rsidRPr="003D7914">
              <w:rPr>
                <w:lang w:val="de-DE"/>
              </w:rPr>
              <w:t>b)</w:t>
            </w:r>
            <w:r w:rsidR="00AB6234">
              <w:rPr>
                <w:lang w:val="de-DE"/>
              </w:rPr>
              <w:t> </w:t>
            </w:r>
            <w:r w:rsidRPr="003D7914">
              <w:rPr>
                <w:lang w:val="de-DE"/>
              </w:rPr>
              <w:t>bei Dividenden, die von einer in der Bundesrepublik Deutsch</w:t>
            </w:r>
            <w:r>
              <w:rPr>
                <w:lang w:val="de-DE"/>
              </w:rPr>
              <w:softHyphen/>
            </w:r>
            <w:r w:rsidRPr="003D7914">
              <w:rPr>
                <w:lang w:val="de-DE"/>
              </w:rPr>
              <w:t>land ansässigen Kapitalgesell</w:t>
            </w:r>
            <w:r>
              <w:rPr>
                <w:lang w:val="de-DE"/>
              </w:rPr>
              <w:softHyphen/>
            </w:r>
            <w:r w:rsidRPr="003D7914">
              <w:rPr>
                <w:lang w:val="de-DE"/>
              </w:rPr>
              <w:t>schaft gezahlt werden, darf die Steuer 10 vom Hundert des Brut</w:t>
            </w:r>
            <w:r>
              <w:rPr>
                <w:lang w:val="de-DE"/>
              </w:rPr>
              <w:softHyphen/>
            </w:r>
            <w:r w:rsidRPr="003D7914">
              <w:rPr>
                <w:lang w:val="de-DE"/>
              </w:rPr>
              <w:t>tobetrags der Dividenden nicht übersteigen.</w:t>
            </w:r>
          </w:p>
        </w:tc>
      </w:tr>
      <w:tr w:rsidR="008E0CEA" w:rsidRPr="0035629B" w14:paraId="20D1F387" w14:textId="77777777" w:rsidTr="00BC2FEE">
        <w:tc>
          <w:tcPr>
            <w:tcW w:w="2500" w:type="pct"/>
            <w:shd w:val="clear" w:color="auto" w:fill="auto"/>
            <w:tcMar>
              <w:right w:w="0" w:type="dxa"/>
            </w:tcMar>
          </w:tcPr>
          <w:p w14:paraId="7517977B" w14:textId="77777777" w:rsidR="008E0CEA" w:rsidRPr="00DF40F9" w:rsidRDefault="003A5A9E" w:rsidP="00BC2FEE">
            <w:pPr>
              <w:pStyle w:val="Brdtextmedindrag"/>
            </w:pPr>
            <w:r w:rsidRPr="00DF40F9">
              <w:t>Beträffande utdelning av detta slag som betalas efter den 31 december 1991 gäller bestämmel</w:t>
            </w:r>
            <w:r>
              <w:softHyphen/>
            </w:r>
            <w:r w:rsidRPr="00DF40F9">
              <w:t>serna i de</w:t>
            </w:r>
            <w:r>
              <w:t>tt</w:t>
            </w:r>
            <w:r w:rsidRPr="00DF40F9">
              <w:t>a avtal.</w:t>
            </w:r>
          </w:p>
        </w:tc>
        <w:tc>
          <w:tcPr>
            <w:tcW w:w="2500" w:type="pct"/>
          </w:tcPr>
          <w:p w14:paraId="251B3BCD" w14:textId="77777777" w:rsidR="008E0CEA" w:rsidRPr="003D7914" w:rsidRDefault="003A5A9E" w:rsidP="00BC2FEE">
            <w:pPr>
              <w:pStyle w:val="Brdtextmedindrag"/>
              <w:rPr>
                <w:lang w:val="de-DE"/>
              </w:rPr>
            </w:pPr>
            <w:r w:rsidRPr="003D7914">
              <w:rPr>
                <w:lang w:val="de-DE"/>
              </w:rPr>
              <w:t>Für Dividenden dieser Art, die nach dem 31. Dezember 1991 gezahlt werden, gelten die Vor</w:t>
            </w:r>
            <w:r>
              <w:rPr>
                <w:lang w:val="de-DE"/>
              </w:rPr>
              <w:softHyphen/>
            </w:r>
            <w:r w:rsidRPr="003D7914">
              <w:rPr>
                <w:lang w:val="de-DE"/>
              </w:rPr>
              <w:t>schriften dieses Abkommens.</w:t>
            </w:r>
          </w:p>
        </w:tc>
      </w:tr>
      <w:tr w:rsidR="008E0CEA" w:rsidRPr="0035629B" w14:paraId="01641CDC" w14:textId="77777777" w:rsidTr="00BC2FEE">
        <w:tc>
          <w:tcPr>
            <w:tcW w:w="2500" w:type="pct"/>
            <w:shd w:val="clear" w:color="auto" w:fill="auto"/>
            <w:tcMar>
              <w:right w:w="0" w:type="dxa"/>
            </w:tcMar>
          </w:tcPr>
          <w:p w14:paraId="31784388" w14:textId="70642680" w:rsidR="008E0CEA" w:rsidRPr="00DF40F9" w:rsidRDefault="003A5A9E" w:rsidP="00BC2FEE">
            <w:pPr>
              <w:pStyle w:val="Brdtextmedindrag"/>
            </w:pPr>
            <w:r w:rsidRPr="00DF40F9">
              <w:t>4.</w:t>
            </w:r>
            <w:r w:rsidR="00AB6234">
              <w:t> </w:t>
            </w:r>
            <w:r w:rsidRPr="00DF40F9">
              <w:t>Vid ikraftträdandet av avtalet skall</w:t>
            </w:r>
          </w:p>
        </w:tc>
        <w:tc>
          <w:tcPr>
            <w:tcW w:w="2500" w:type="pct"/>
          </w:tcPr>
          <w:p w14:paraId="6DC388CD" w14:textId="58AF57F0" w:rsidR="008E0CEA" w:rsidRPr="003D7914" w:rsidRDefault="003A5A9E" w:rsidP="00BC2FEE">
            <w:pPr>
              <w:pStyle w:val="Brdtextmedindrag"/>
              <w:rPr>
                <w:lang w:val="de-DE"/>
              </w:rPr>
            </w:pPr>
            <w:r w:rsidRPr="003D7914">
              <w:rPr>
                <w:lang w:val="de-DE"/>
              </w:rPr>
              <w:t>(4)</w:t>
            </w:r>
            <w:r w:rsidR="00AB6234">
              <w:rPr>
                <w:lang w:val="de-DE"/>
              </w:rPr>
              <w:t> </w:t>
            </w:r>
            <w:r w:rsidRPr="003D7914">
              <w:rPr>
                <w:lang w:val="de-DE"/>
              </w:rPr>
              <w:t>Mit dem Inkrafttreten dieses Abkommens treten</w:t>
            </w:r>
          </w:p>
        </w:tc>
      </w:tr>
      <w:tr w:rsidR="008E0CEA" w14:paraId="790C182C" w14:textId="77777777" w:rsidTr="00BC2FEE">
        <w:tc>
          <w:tcPr>
            <w:tcW w:w="2500" w:type="pct"/>
            <w:shd w:val="clear" w:color="auto" w:fill="auto"/>
            <w:tcMar>
              <w:right w:w="0" w:type="dxa"/>
            </w:tcMar>
          </w:tcPr>
          <w:p w14:paraId="78B3C51D" w14:textId="12FEF125" w:rsidR="008E0CEA" w:rsidRPr="00DF40F9" w:rsidRDefault="003A5A9E" w:rsidP="00BC2FEE">
            <w:pPr>
              <w:pStyle w:val="Brdtextmedindrag"/>
            </w:pPr>
            <w:r w:rsidRPr="00DF40F9">
              <w:lastRenderedPageBreak/>
              <w:t>a)</w:t>
            </w:r>
            <w:r w:rsidR="00AB6234">
              <w:t> </w:t>
            </w:r>
            <w:r w:rsidRPr="00DF40F9">
              <w:t>avtalet den 17 april 1959 mellan Konungariket Sverige och Förbundsrepubliken Tyskland för undvikande av dubbelbeskattning beträffande skatter å inkomst och förmögenhet ävensom beträffande vissa andra skatter, i dess genom protokollet den 22 september 1978 ändrade lydelse,</w:t>
            </w:r>
          </w:p>
        </w:tc>
        <w:tc>
          <w:tcPr>
            <w:tcW w:w="2500" w:type="pct"/>
          </w:tcPr>
          <w:p w14:paraId="239DD549" w14:textId="635CA116" w:rsidR="008E0CEA" w:rsidRPr="003D7914" w:rsidRDefault="003A5A9E" w:rsidP="00BC2FEE">
            <w:pPr>
              <w:pStyle w:val="Brdtextmedindrag"/>
              <w:rPr>
                <w:lang w:val="de-DE"/>
              </w:rPr>
            </w:pPr>
            <w:r w:rsidRPr="003D7914">
              <w:rPr>
                <w:lang w:val="de-DE"/>
              </w:rPr>
              <w:t>a)</w:t>
            </w:r>
            <w:r w:rsidR="00AB6234">
              <w:rPr>
                <w:lang w:val="de-DE"/>
              </w:rPr>
              <w:t> </w:t>
            </w:r>
            <w:r w:rsidRPr="003D7914">
              <w:rPr>
                <w:lang w:val="de-DE"/>
              </w:rPr>
              <w:t>das Abkommen vom 17. April 1959 zwischen dem König</w:t>
            </w:r>
            <w:r>
              <w:rPr>
                <w:lang w:val="de-DE"/>
              </w:rPr>
              <w:softHyphen/>
            </w:r>
            <w:r w:rsidRPr="003D7914">
              <w:rPr>
                <w:lang w:val="de-DE"/>
              </w:rPr>
              <w:t>reich Schweden und der Bun</w:t>
            </w:r>
            <w:r>
              <w:rPr>
                <w:lang w:val="de-DE"/>
              </w:rPr>
              <w:softHyphen/>
            </w:r>
            <w:r w:rsidRPr="003D7914">
              <w:rPr>
                <w:lang w:val="de-DE"/>
              </w:rPr>
              <w:t>desrepublik Deutschland zur Vermeidung der Doppelbesteue</w:t>
            </w:r>
            <w:r>
              <w:rPr>
                <w:lang w:val="de-DE"/>
              </w:rPr>
              <w:softHyphen/>
            </w:r>
            <w:r w:rsidRPr="003D7914">
              <w:rPr>
                <w:lang w:val="de-DE"/>
              </w:rPr>
              <w:t xml:space="preserve">rung </w:t>
            </w:r>
            <w:proofErr w:type="gramStart"/>
            <w:r w:rsidRPr="003D7914">
              <w:rPr>
                <w:lang w:val="de-DE"/>
              </w:rPr>
              <w:t>auf dem Gebiete</w:t>
            </w:r>
            <w:proofErr w:type="gramEnd"/>
            <w:r w:rsidRPr="003D7914">
              <w:rPr>
                <w:lang w:val="de-DE"/>
              </w:rPr>
              <w:t xml:space="preserve"> der Steuern vom Einkommen und vom Ver</w:t>
            </w:r>
            <w:r w:rsidR="00454016">
              <w:rPr>
                <w:lang w:val="de-DE"/>
              </w:rPr>
              <w:softHyphen/>
            </w:r>
            <w:r w:rsidRPr="003D7914">
              <w:rPr>
                <w:lang w:val="de-DE"/>
              </w:rPr>
              <w:t>mögen sowie verschiedener ande</w:t>
            </w:r>
            <w:r w:rsidR="00454016">
              <w:rPr>
                <w:lang w:val="de-DE"/>
              </w:rPr>
              <w:softHyphen/>
            </w:r>
            <w:r w:rsidRPr="003D7914">
              <w:rPr>
                <w:lang w:val="de-DE"/>
              </w:rPr>
              <w:t>rer Steuern in der Fassung des Protokolls vom 22. September 1978;</w:t>
            </w:r>
          </w:p>
        </w:tc>
      </w:tr>
      <w:tr w:rsidR="008E0CEA" w:rsidRPr="0035629B" w14:paraId="75D3803A" w14:textId="77777777" w:rsidTr="00BC2FEE">
        <w:tc>
          <w:tcPr>
            <w:tcW w:w="2500" w:type="pct"/>
            <w:shd w:val="clear" w:color="auto" w:fill="auto"/>
            <w:tcMar>
              <w:right w:w="0" w:type="dxa"/>
            </w:tcMar>
          </w:tcPr>
          <w:p w14:paraId="60085B33" w14:textId="6DF0D48F" w:rsidR="008E0CEA" w:rsidRPr="00DF40F9" w:rsidRDefault="003A5A9E" w:rsidP="00BC2FEE">
            <w:pPr>
              <w:pStyle w:val="Brdtextmedindrag"/>
            </w:pPr>
            <w:r w:rsidRPr="00DF40F9">
              <w:t>b)</w:t>
            </w:r>
            <w:r w:rsidR="00AB6234">
              <w:t> </w:t>
            </w:r>
            <w:r w:rsidRPr="00DF40F9">
              <w:t>avtalet den 14 maj 1935 mellan Konungariket Sverige och Tyska Riket för undvikande av dubbelbeskattning å kvarlåtenskap, och</w:t>
            </w:r>
          </w:p>
        </w:tc>
        <w:tc>
          <w:tcPr>
            <w:tcW w:w="2500" w:type="pct"/>
          </w:tcPr>
          <w:p w14:paraId="3B9FA040" w14:textId="56413639" w:rsidR="008E0CEA" w:rsidRPr="003D7914" w:rsidRDefault="003A5A9E" w:rsidP="00BC2FEE">
            <w:pPr>
              <w:pStyle w:val="Brdtextmedindrag"/>
              <w:rPr>
                <w:lang w:val="de-DE"/>
              </w:rPr>
            </w:pPr>
            <w:r w:rsidRPr="003D7914">
              <w:rPr>
                <w:lang w:val="de-DE"/>
              </w:rPr>
              <w:t>b)</w:t>
            </w:r>
            <w:r w:rsidR="00AB6234">
              <w:rPr>
                <w:lang w:val="de-DE"/>
              </w:rPr>
              <w:t> </w:t>
            </w:r>
            <w:r w:rsidRPr="003D7914">
              <w:rPr>
                <w:lang w:val="de-DE"/>
              </w:rPr>
              <w:t>das Abkommen vom 14. Mai 1935 zwischen dem Königreich Schweden und dem Deutschen Reich zur Vermeidung der Dop</w:t>
            </w:r>
            <w:r>
              <w:rPr>
                <w:lang w:val="de-DE"/>
              </w:rPr>
              <w:softHyphen/>
            </w:r>
            <w:r w:rsidRPr="003D7914">
              <w:rPr>
                <w:lang w:val="de-DE"/>
              </w:rPr>
              <w:t xml:space="preserve">pelbesteuerung </w:t>
            </w:r>
            <w:proofErr w:type="gramStart"/>
            <w:r w:rsidRPr="003D7914">
              <w:rPr>
                <w:lang w:val="de-DE"/>
              </w:rPr>
              <w:t>auf dem Gebiete</w:t>
            </w:r>
            <w:proofErr w:type="gramEnd"/>
            <w:r w:rsidRPr="003D7914">
              <w:rPr>
                <w:lang w:val="de-DE"/>
              </w:rPr>
              <w:t xml:space="preserve"> der Erbschaftsteuern und</w:t>
            </w:r>
          </w:p>
        </w:tc>
      </w:tr>
      <w:tr w:rsidR="008E0CEA" w:rsidRPr="0035629B" w14:paraId="308E6B4D" w14:textId="77777777" w:rsidTr="00BC2FEE">
        <w:tc>
          <w:tcPr>
            <w:tcW w:w="2500" w:type="pct"/>
            <w:shd w:val="clear" w:color="auto" w:fill="auto"/>
            <w:tcMar>
              <w:right w:w="0" w:type="dxa"/>
            </w:tcMar>
          </w:tcPr>
          <w:p w14:paraId="4DEB2E20" w14:textId="69850087" w:rsidR="008E0CEA" w:rsidRPr="00DF40F9" w:rsidRDefault="003A5A9E" w:rsidP="00BC2FEE">
            <w:pPr>
              <w:pStyle w:val="Brdtextmedindrag"/>
            </w:pPr>
            <w:r w:rsidRPr="00DF40F9">
              <w:t>c)</w:t>
            </w:r>
            <w:r w:rsidR="00AB6234">
              <w:t> </w:t>
            </w:r>
            <w:r w:rsidRPr="00DF40F9">
              <w:t>avtalet den 14 maj 1935 mellan Konungariket Sverige och Tyska Riket angående hand</w:t>
            </w:r>
            <w:r w:rsidR="00751FF8">
              <w:softHyphen/>
            </w:r>
            <w:r w:rsidRPr="00DF40F9">
              <w:t>räckning i beskattningsärenden upphöra att gälla.</w:t>
            </w:r>
          </w:p>
        </w:tc>
        <w:tc>
          <w:tcPr>
            <w:tcW w:w="2500" w:type="pct"/>
          </w:tcPr>
          <w:p w14:paraId="5255619B" w14:textId="1E0E9288" w:rsidR="008E0CEA" w:rsidRPr="003D7914" w:rsidRDefault="003A5A9E" w:rsidP="00BC2FEE">
            <w:pPr>
              <w:pStyle w:val="Brdtextmedindrag"/>
              <w:rPr>
                <w:lang w:val="de-DE"/>
              </w:rPr>
            </w:pPr>
            <w:r w:rsidRPr="003D7914">
              <w:rPr>
                <w:lang w:val="de-DE"/>
              </w:rPr>
              <w:t>c)</w:t>
            </w:r>
            <w:r w:rsidR="00AB6234">
              <w:rPr>
                <w:lang w:val="de-DE"/>
              </w:rPr>
              <w:t> </w:t>
            </w:r>
            <w:r w:rsidRPr="003D7914">
              <w:rPr>
                <w:lang w:val="de-DE"/>
              </w:rPr>
              <w:t>der Vertrag vom 14. Mai 1935 zwischen dem Königreich Schweden und dem Deutschen Reich über Amts- und Rechtshilfe in Steuersachen</w:t>
            </w:r>
          </w:p>
        </w:tc>
      </w:tr>
      <w:tr w:rsidR="008E0CEA" w:rsidRPr="0035629B" w14:paraId="21B5D81C" w14:textId="77777777" w:rsidTr="00BC2FEE">
        <w:tc>
          <w:tcPr>
            <w:tcW w:w="2500" w:type="pct"/>
            <w:shd w:val="clear" w:color="auto" w:fill="auto"/>
            <w:tcMar>
              <w:right w:w="0" w:type="dxa"/>
            </w:tcMar>
          </w:tcPr>
          <w:p w14:paraId="62B72357" w14:textId="77777777" w:rsidR="008E0CEA" w:rsidRPr="00DF40F9" w:rsidRDefault="003A5A9E" w:rsidP="00BC2FEE">
            <w:pPr>
              <w:pStyle w:val="Brdtextmedindrag"/>
            </w:pPr>
            <w:r w:rsidRPr="00DF40F9">
              <w:t>Avtalen skall dock alltjämt tillämpas i fråga om inkomst, för</w:t>
            </w:r>
            <w:r>
              <w:softHyphen/>
            </w:r>
            <w:r w:rsidRPr="00DF40F9">
              <w:t>mögenhet, kvarlåtenskap, gåva och handräckningsåtgärd på vilka före</w:t>
            </w:r>
            <w:r>
              <w:softHyphen/>
            </w:r>
            <w:r w:rsidRPr="00DF40F9">
              <w:t>varande avtal inte är tillämpligt.</w:t>
            </w:r>
          </w:p>
        </w:tc>
        <w:tc>
          <w:tcPr>
            <w:tcW w:w="2500" w:type="pct"/>
          </w:tcPr>
          <w:p w14:paraId="26D3AD8E" w14:textId="77777777" w:rsidR="008E0CEA" w:rsidRPr="003D7914" w:rsidRDefault="003A5A9E" w:rsidP="00BC2FEE">
            <w:pPr>
              <w:pStyle w:val="Brdtextmedindrag"/>
              <w:rPr>
                <w:lang w:val="de-DE"/>
              </w:rPr>
            </w:pPr>
            <w:r w:rsidRPr="003D7914">
              <w:rPr>
                <w:lang w:val="de-DE"/>
              </w:rPr>
              <w:t>außer Kraft; sie sind aber noch anzuwenden auf Einkommen, Vermögen, Nachlässe, Schenkun</w:t>
            </w:r>
            <w:r>
              <w:rPr>
                <w:lang w:val="de-DE"/>
              </w:rPr>
              <w:softHyphen/>
            </w:r>
            <w:r w:rsidRPr="003D7914">
              <w:rPr>
                <w:lang w:val="de-DE"/>
              </w:rPr>
              <w:t>gen und Beistandshandlungen, für die dieses Abkommen nicht gilt.</w:t>
            </w:r>
          </w:p>
        </w:tc>
      </w:tr>
      <w:tr w:rsidR="008E0CEA" w:rsidRPr="0035629B" w14:paraId="47AFCADD" w14:textId="77777777" w:rsidTr="00BC2FEE">
        <w:tc>
          <w:tcPr>
            <w:tcW w:w="2500" w:type="pct"/>
            <w:shd w:val="clear" w:color="auto" w:fill="auto"/>
            <w:tcMar>
              <w:right w:w="0" w:type="dxa"/>
            </w:tcMar>
          </w:tcPr>
          <w:p w14:paraId="58307480" w14:textId="77777777" w:rsidR="008E0CEA" w:rsidRPr="00D963AA" w:rsidRDefault="00E570B0" w:rsidP="00BC2FEE">
            <w:pPr>
              <w:pStyle w:val="Brdtextmedindrag"/>
              <w:rPr>
                <w:lang w:val="de-DE"/>
              </w:rPr>
            </w:pPr>
          </w:p>
        </w:tc>
        <w:tc>
          <w:tcPr>
            <w:tcW w:w="2500" w:type="pct"/>
          </w:tcPr>
          <w:p w14:paraId="55F23388" w14:textId="77777777" w:rsidR="008E0CEA" w:rsidRPr="003D7914" w:rsidRDefault="00E570B0" w:rsidP="00BC2FEE">
            <w:pPr>
              <w:pStyle w:val="Brdtextmedindrag"/>
              <w:rPr>
                <w:lang w:val="de-DE"/>
              </w:rPr>
            </w:pPr>
          </w:p>
        </w:tc>
      </w:tr>
      <w:tr w:rsidR="008E0CEA" w14:paraId="15924627" w14:textId="77777777" w:rsidTr="00BC2FEE">
        <w:tc>
          <w:tcPr>
            <w:tcW w:w="2500" w:type="pct"/>
            <w:shd w:val="clear" w:color="auto" w:fill="auto"/>
            <w:tcMar>
              <w:right w:w="0" w:type="dxa"/>
            </w:tcMar>
          </w:tcPr>
          <w:p w14:paraId="3E064DB0" w14:textId="77777777" w:rsidR="008E0CEA" w:rsidRPr="00DF40F9" w:rsidRDefault="003A5A9E" w:rsidP="00BC2FEE">
            <w:pPr>
              <w:pStyle w:val="Brdtext"/>
            </w:pPr>
            <w:r w:rsidRPr="00DF40F9">
              <w:t>Artikel 47</w:t>
            </w:r>
          </w:p>
        </w:tc>
        <w:tc>
          <w:tcPr>
            <w:tcW w:w="2500" w:type="pct"/>
          </w:tcPr>
          <w:p w14:paraId="12DF24C5" w14:textId="77777777" w:rsidR="008E0CEA" w:rsidRPr="003D7914" w:rsidRDefault="003A5A9E" w:rsidP="00BC2FEE">
            <w:pPr>
              <w:pStyle w:val="Brdtext"/>
              <w:rPr>
                <w:lang w:val="de-DE"/>
              </w:rPr>
            </w:pPr>
            <w:r w:rsidRPr="003D7914">
              <w:rPr>
                <w:lang w:val="de-DE"/>
              </w:rPr>
              <w:t>Artikel 47</w:t>
            </w:r>
          </w:p>
        </w:tc>
      </w:tr>
      <w:tr w:rsidR="008E0CEA" w14:paraId="62DD8229" w14:textId="77777777" w:rsidTr="00BC2FEE">
        <w:tc>
          <w:tcPr>
            <w:tcW w:w="2500" w:type="pct"/>
            <w:shd w:val="clear" w:color="auto" w:fill="auto"/>
            <w:tcMar>
              <w:right w:w="0" w:type="dxa"/>
            </w:tcMar>
          </w:tcPr>
          <w:p w14:paraId="2799FC91" w14:textId="77777777" w:rsidR="008E0CEA" w:rsidRPr="00DF40F9" w:rsidRDefault="00E570B0" w:rsidP="00BC2FEE">
            <w:pPr>
              <w:pStyle w:val="Brdtext"/>
              <w:rPr>
                <w:i/>
              </w:rPr>
            </w:pPr>
          </w:p>
        </w:tc>
        <w:tc>
          <w:tcPr>
            <w:tcW w:w="2500" w:type="pct"/>
          </w:tcPr>
          <w:p w14:paraId="597B1B91" w14:textId="77777777" w:rsidR="008E0CEA" w:rsidRPr="003D7914" w:rsidRDefault="00E570B0" w:rsidP="00BC2FEE">
            <w:pPr>
              <w:pStyle w:val="Brdtext"/>
              <w:rPr>
                <w:i/>
                <w:lang w:val="de-DE"/>
              </w:rPr>
            </w:pPr>
          </w:p>
        </w:tc>
      </w:tr>
      <w:tr w:rsidR="008E0CEA" w14:paraId="34F7701C" w14:textId="77777777" w:rsidTr="00BC2FEE">
        <w:tc>
          <w:tcPr>
            <w:tcW w:w="2500" w:type="pct"/>
            <w:shd w:val="clear" w:color="auto" w:fill="auto"/>
            <w:tcMar>
              <w:right w:w="0" w:type="dxa"/>
            </w:tcMar>
          </w:tcPr>
          <w:p w14:paraId="66D73BBB" w14:textId="77777777" w:rsidR="008E0CEA" w:rsidRPr="00DF40F9" w:rsidRDefault="003A5A9E" w:rsidP="00BC2FEE">
            <w:pPr>
              <w:pStyle w:val="Brdtext"/>
              <w:rPr>
                <w:i/>
              </w:rPr>
            </w:pPr>
            <w:r w:rsidRPr="00DF40F9">
              <w:rPr>
                <w:i/>
              </w:rPr>
              <w:t>Upphörande</w:t>
            </w:r>
          </w:p>
        </w:tc>
        <w:tc>
          <w:tcPr>
            <w:tcW w:w="2500" w:type="pct"/>
          </w:tcPr>
          <w:p w14:paraId="6A1B50CB" w14:textId="77777777" w:rsidR="008E0CEA" w:rsidRPr="003D7914" w:rsidRDefault="003A5A9E" w:rsidP="00BC2FEE">
            <w:pPr>
              <w:pStyle w:val="Brdtext"/>
              <w:rPr>
                <w:i/>
                <w:lang w:val="de-DE"/>
              </w:rPr>
            </w:pPr>
            <w:r w:rsidRPr="003D7914">
              <w:rPr>
                <w:i/>
                <w:lang w:val="de-DE"/>
              </w:rPr>
              <w:t>Außerkrafttreten</w:t>
            </w:r>
          </w:p>
        </w:tc>
      </w:tr>
      <w:tr w:rsidR="008E0CEA" w14:paraId="3C07FF4F" w14:textId="77777777" w:rsidTr="00BC2FEE">
        <w:tc>
          <w:tcPr>
            <w:tcW w:w="2500" w:type="pct"/>
            <w:shd w:val="clear" w:color="auto" w:fill="auto"/>
            <w:tcMar>
              <w:right w:w="0" w:type="dxa"/>
            </w:tcMar>
          </w:tcPr>
          <w:p w14:paraId="1394BF63" w14:textId="77777777" w:rsidR="008E0CEA" w:rsidRPr="00DF40F9" w:rsidRDefault="00E570B0" w:rsidP="00BC2FEE">
            <w:pPr>
              <w:pStyle w:val="Brdtextmedindrag"/>
            </w:pPr>
          </w:p>
        </w:tc>
        <w:tc>
          <w:tcPr>
            <w:tcW w:w="2500" w:type="pct"/>
          </w:tcPr>
          <w:p w14:paraId="4C7EEAF1" w14:textId="77777777" w:rsidR="008E0CEA" w:rsidRPr="003D7914" w:rsidRDefault="00E570B0" w:rsidP="00BC2FEE">
            <w:pPr>
              <w:pStyle w:val="Brdtextmedindrag"/>
              <w:rPr>
                <w:lang w:val="de-DE"/>
              </w:rPr>
            </w:pPr>
          </w:p>
        </w:tc>
      </w:tr>
      <w:tr w:rsidR="008E0CEA" w:rsidRPr="0035629B" w14:paraId="7F23FA91" w14:textId="77777777" w:rsidTr="00BC2FEE">
        <w:tc>
          <w:tcPr>
            <w:tcW w:w="2500" w:type="pct"/>
            <w:shd w:val="clear" w:color="auto" w:fill="auto"/>
            <w:tcMar>
              <w:right w:w="0" w:type="dxa"/>
            </w:tcMar>
          </w:tcPr>
          <w:p w14:paraId="19DA58C9" w14:textId="77777777" w:rsidR="008E0CEA" w:rsidRPr="00DF40F9" w:rsidRDefault="003A5A9E" w:rsidP="00BC2FEE">
            <w:pPr>
              <w:pStyle w:val="Brdtextmedindrag"/>
            </w:pPr>
            <w:r w:rsidRPr="00DF40F9">
              <w:t>Detta avtal förblir i kraft utan tidsbegränsning, men envar av de avtalsslutande staterna kan, senast den 30 juni under något kalenderår som infaller sedan fem år förflutit räknat från dagen för ikraft</w:t>
            </w:r>
            <w:r>
              <w:softHyphen/>
            </w:r>
            <w:r w:rsidRPr="00DF40F9">
              <w:t>trädandet, på diplomatisk väg skriftligen säga upp avtalet hos den andra avtalsslutande staten. I händelse av sådan uppsägning skall avtalet inte längre tillämpas i någon av staterna</w:t>
            </w:r>
          </w:p>
        </w:tc>
        <w:tc>
          <w:tcPr>
            <w:tcW w:w="2500" w:type="pct"/>
          </w:tcPr>
          <w:p w14:paraId="688CDDC0" w14:textId="77777777" w:rsidR="008E0CEA" w:rsidRPr="003D7914" w:rsidRDefault="003A5A9E" w:rsidP="00BC2FEE">
            <w:pPr>
              <w:pStyle w:val="Brdtextmedindrag"/>
              <w:rPr>
                <w:lang w:val="de-DE"/>
              </w:rPr>
            </w:pPr>
            <w:r w:rsidRPr="003D7914">
              <w:rPr>
                <w:lang w:val="de-DE"/>
              </w:rPr>
              <w:t>Dieses Abkommen bleibt auf unbestimmte Zeit in Kraft, jedoch kann jeder der Vertragsstaaten bis zum 30. Juni eines jeden Ka</w:t>
            </w:r>
            <w:r>
              <w:rPr>
                <w:lang w:val="de-DE"/>
              </w:rPr>
              <w:softHyphen/>
            </w:r>
            <w:r w:rsidRPr="003D7914">
              <w:rPr>
                <w:lang w:val="de-DE"/>
              </w:rPr>
              <w:t>lenderjahrs nach Ablauf von fünf Jahren, vom Tag des Inkraft</w:t>
            </w:r>
            <w:r>
              <w:rPr>
                <w:lang w:val="de-DE"/>
              </w:rPr>
              <w:softHyphen/>
            </w:r>
            <w:r w:rsidRPr="003D7914">
              <w:rPr>
                <w:lang w:val="de-DE"/>
              </w:rPr>
              <w:t>tretens angerechnet, das Ab</w:t>
            </w:r>
            <w:r>
              <w:rPr>
                <w:lang w:val="de-DE"/>
              </w:rPr>
              <w:softHyphen/>
            </w:r>
            <w:r w:rsidRPr="003D7914">
              <w:rPr>
                <w:lang w:val="de-DE"/>
              </w:rPr>
              <w:t>kommen gegenüber dem anderen Vertragsstaat auf diplomatischem Weg schriftlich kündigen; in diesem Fall ist das Abkommen nicht mehr anzuwenden in beiden Staaten</w:t>
            </w:r>
          </w:p>
        </w:tc>
      </w:tr>
      <w:tr w:rsidR="008E0CEA" w:rsidRPr="0035629B" w14:paraId="3F9CAEF4" w14:textId="77777777" w:rsidTr="00BC2FEE">
        <w:tc>
          <w:tcPr>
            <w:tcW w:w="2500" w:type="pct"/>
            <w:shd w:val="clear" w:color="auto" w:fill="auto"/>
            <w:tcMar>
              <w:right w:w="0" w:type="dxa"/>
            </w:tcMar>
          </w:tcPr>
          <w:p w14:paraId="22509B7E" w14:textId="7A72BFA3" w:rsidR="008E0CEA" w:rsidRPr="00DF40F9" w:rsidRDefault="003A5A9E" w:rsidP="00BC2FEE">
            <w:pPr>
              <w:pStyle w:val="Brdtextmedindrag"/>
            </w:pPr>
            <w:r w:rsidRPr="00DF40F9">
              <w:t>a)</w:t>
            </w:r>
            <w:r w:rsidR="00AB6234">
              <w:t> </w:t>
            </w:r>
            <w:r w:rsidRPr="00DF40F9">
              <w:t xml:space="preserve">beträffande inkomstskatt, på inkomst som förvärvas från och med den 1 januari kalenderåret närmast efter det då uppsägning skedde och beträffande skatt på förmögenhet, på skatt som tas ut på </w:t>
            </w:r>
            <w:r w:rsidRPr="00DF40F9">
              <w:lastRenderedPageBreak/>
              <w:t>förmögenhetstillgångar som inne</w:t>
            </w:r>
            <w:r>
              <w:softHyphen/>
            </w:r>
            <w:r w:rsidRPr="00DF40F9">
              <w:t>has den 1 januari kalenderåret närmast efter det då uppsägning skedde eller senare</w:t>
            </w:r>
            <w:r>
              <w:t>,</w:t>
            </w:r>
          </w:p>
        </w:tc>
        <w:tc>
          <w:tcPr>
            <w:tcW w:w="2500" w:type="pct"/>
          </w:tcPr>
          <w:p w14:paraId="0969EC58" w14:textId="703F356F" w:rsidR="008E0CEA" w:rsidRPr="003D7914" w:rsidRDefault="003A5A9E" w:rsidP="00BC2FEE">
            <w:pPr>
              <w:pStyle w:val="Brdtextmedindrag"/>
              <w:rPr>
                <w:lang w:val="de-DE"/>
              </w:rPr>
            </w:pPr>
            <w:r w:rsidRPr="003D7914">
              <w:rPr>
                <w:lang w:val="de-DE"/>
              </w:rPr>
              <w:lastRenderedPageBreak/>
              <w:t>a)</w:t>
            </w:r>
            <w:r w:rsidR="00AB6234">
              <w:rPr>
                <w:lang w:val="de-DE"/>
              </w:rPr>
              <w:t> </w:t>
            </w:r>
            <w:r w:rsidRPr="003D7914">
              <w:rPr>
                <w:lang w:val="de-DE"/>
              </w:rPr>
              <w:t xml:space="preserve">bei den Steuern vom Einkommen auf das Einkommen, das für Zeiträume ab dem 1. Januar des Kalenderjahrs erzielt wird, das auf das Kündigungsjahr folgt, und bei den Steuern vom </w:t>
            </w:r>
            <w:r w:rsidRPr="003D7914">
              <w:rPr>
                <w:lang w:val="de-DE"/>
              </w:rPr>
              <w:lastRenderedPageBreak/>
              <w:t xml:space="preserve">Vermögen auf die Steuern, die für Vermögenswerte </w:t>
            </w:r>
            <w:proofErr w:type="gramStart"/>
            <w:r w:rsidRPr="003D7914">
              <w:rPr>
                <w:lang w:val="de-DE"/>
              </w:rPr>
              <w:t>erhoben</w:t>
            </w:r>
            <w:proofErr w:type="gramEnd"/>
            <w:r w:rsidRPr="003D7914">
              <w:rPr>
                <w:lang w:val="de-DE"/>
              </w:rPr>
              <w:t xml:space="preserve"> wer</w:t>
            </w:r>
            <w:r>
              <w:rPr>
                <w:lang w:val="de-DE"/>
              </w:rPr>
              <w:softHyphen/>
            </w:r>
            <w:r w:rsidRPr="003D7914">
              <w:rPr>
                <w:lang w:val="de-DE"/>
              </w:rPr>
              <w:t>den, die am oder nach dem 1. Januar des Kalenderjahrs vor</w:t>
            </w:r>
            <w:r>
              <w:rPr>
                <w:lang w:val="de-DE"/>
              </w:rPr>
              <w:softHyphen/>
            </w:r>
            <w:r w:rsidRPr="003D7914">
              <w:rPr>
                <w:lang w:val="de-DE"/>
              </w:rPr>
              <w:t>handen sind, das auf das Kündi</w:t>
            </w:r>
            <w:r>
              <w:rPr>
                <w:lang w:val="de-DE"/>
              </w:rPr>
              <w:softHyphen/>
            </w:r>
            <w:r w:rsidRPr="003D7914">
              <w:rPr>
                <w:lang w:val="de-DE"/>
              </w:rPr>
              <w:t>gungsjahr folgt;</w:t>
            </w:r>
          </w:p>
        </w:tc>
      </w:tr>
      <w:tr w:rsidR="008E0CEA" w:rsidRPr="0035629B" w14:paraId="5E7842CC" w14:textId="77777777" w:rsidTr="00BC2FEE">
        <w:tc>
          <w:tcPr>
            <w:tcW w:w="2500" w:type="pct"/>
            <w:shd w:val="clear" w:color="auto" w:fill="auto"/>
            <w:tcMar>
              <w:right w:w="0" w:type="dxa"/>
            </w:tcMar>
          </w:tcPr>
          <w:p w14:paraId="78F0AF50" w14:textId="765EA5F4" w:rsidR="008E0CEA" w:rsidRPr="00DF40F9" w:rsidRDefault="003A5A9E" w:rsidP="00BC2FEE">
            <w:pPr>
              <w:pStyle w:val="Brdtextmedindrag"/>
            </w:pPr>
            <w:r w:rsidRPr="00F34BE8">
              <w:lastRenderedPageBreak/>
              <w:t>b)</w:t>
            </w:r>
            <w:r>
              <w:rPr>
                <w:rStyle w:val="Fotnotsreferens"/>
              </w:rPr>
              <w:footnoteReference w:id="33"/>
            </w:r>
            <w:r w:rsidR="00AB6234">
              <w:t> </w:t>
            </w:r>
            <w:r w:rsidRPr="00DF40F9">
              <w:t>beträffande handräckning, som verkställs den 1 januari ka</w:t>
            </w:r>
            <w:r>
              <w:softHyphen/>
            </w:r>
            <w:r w:rsidRPr="00DF40F9">
              <w:t>lenderåret närmast efter det då upp</w:t>
            </w:r>
            <w:r>
              <w:softHyphen/>
            </w:r>
            <w:r w:rsidRPr="00DF40F9">
              <w:t>sägning skedde eller senare.</w:t>
            </w:r>
          </w:p>
        </w:tc>
        <w:tc>
          <w:tcPr>
            <w:tcW w:w="2500" w:type="pct"/>
          </w:tcPr>
          <w:p w14:paraId="448286C0" w14:textId="4F8D638C" w:rsidR="008E0CEA" w:rsidRPr="003D7914" w:rsidRDefault="003A5A9E" w:rsidP="00BC2FEE">
            <w:pPr>
              <w:pStyle w:val="Brdtextmedindrag"/>
              <w:rPr>
                <w:u w:val="single"/>
                <w:lang w:val="de-DE"/>
              </w:rPr>
            </w:pPr>
            <w:r w:rsidRPr="00F34BE8">
              <w:rPr>
                <w:lang w:val="de-DE"/>
              </w:rPr>
              <w:t>b)</w:t>
            </w:r>
            <w:r w:rsidR="00AB6234">
              <w:rPr>
                <w:lang w:val="de-DE"/>
              </w:rPr>
              <w:t> </w:t>
            </w:r>
            <w:r w:rsidRPr="003D7914">
              <w:rPr>
                <w:lang w:val="de-DE"/>
              </w:rPr>
              <w:t>bei Beistandshandlungen, die am oder nach dem 1. Januar des Kalenderjahrs vorgenommen werden, das auf das Kündi</w:t>
            </w:r>
            <w:r>
              <w:rPr>
                <w:lang w:val="de-DE"/>
              </w:rPr>
              <w:softHyphen/>
            </w:r>
            <w:r w:rsidRPr="003D7914">
              <w:rPr>
                <w:lang w:val="de-DE"/>
              </w:rPr>
              <w:t>gungsjahr folgt.</w:t>
            </w:r>
          </w:p>
        </w:tc>
      </w:tr>
      <w:tr w:rsidR="008E0CEA" w:rsidRPr="0035629B" w14:paraId="57AC9A5A" w14:textId="77777777" w:rsidTr="00BC2FEE">
        <w:tc>
          <w:tcPr>
            <w:tcW w:w="2500" w:type="pct"/>
            <w:shd w:val="clear" w:color="auto" w:fill="auto"/>
            <w:tcMar>
              <w:right w:w="0" w:type="dxa"/>
            </w:tcMar>
          </w:tcPr>
          <w:p w14:paraId="46A77E26" w14:textId="77777777" w:rsidR="008E0CEA" w:rsidRPr="002D30E8" w:rsidRDefault="00E570B0" w:rsidP="00BC2FEE">
            <w:pPr>
              <w:pStyle w:val="Brdtextmedindrag"/>
              <w:rPr>
                <w:lang w:val="de-DE"/>
              </w:rPr>
            </w:pPr>
          </w:p>
        </w:tc>
        <w:tc>
          <w:tcPr>
            <w:tcW w:w="2500" w:type="pct"/>
          </w:tcPr>
          <w:p w14:paraId="229F632E" w14:textId="77777777" w:rsidR="008E0CEA" w:rsidRPr="003D7914" w:rsidRDefault="00E570B0" w:rsidP="00BC2FEE">
            <w:pPr>
              <w:pStyle w:val="Brdtextmedindrag"/>
              <w:rPr>
                <w:lang w:val="de-DE"/>
              </w:rPr>
            </w:pPr>
          </w:p>
        </w:tc>
      </w:tr>
      <w:tr w:rsidR="008E0CEA" w:rsidRPr="0035629B" w14:paraId="0C6435C1" w14:textId="77777777" w:rsidTr="00BC2FEE">
        <w:tc>
          <w:tcPr>
            <w:tcW w:w="2500" w:type="pct"/>
            <w:shd w:val="clear" w:color="auto" w:fill="auto"/>
            <w:tcMar>
              <w:right w:w="0" w:type="dxa"/>
            </w:tcMar>
          </w:tcPr>
          <w:p w14:paraId="13AA42D8" w14:textId="54DBBD07" w:rsidR="008E0CEA" w:rsidRPr="00DF40F9" w:rsidRDefault="003A5A9E" w:rsidP="00BC2FEE">
            <w:pPr>
              <w:pStyle w:val="Brdtextmedindrag"/>
            </w:pPr>
            <w:r w:rsidRPr="00DF40F9">
              <w:t>Som skedde i Bonn den 14</w:t>
            </w:r>
            <w:r w:rsidR="00751FF8">
              <w:t> </w:t>
            </w:r>
            <w:r w:rsidRPr="00DF40F9">
              <w:t>juli 1992 i två exemplar på tyska och svenska språken, vilka båda texter äger lika vitsord.</w:t>
            </w:r>
          </w:p>
        </w:tc>
        <w:tc>
          <w:tcPr>
            <w:tcW w:w="2500" w:type="pct"/>
          </w:tcPr>
          <w:p w14:paraId="05D30B46" w14:textId="77777777" w:rsidR="008E0CEA" w:rsidRPr="003D7914" w:rsidRDefault="003A5A9E" w:rsidP="00BC2FEE">
            <w:pPr>
              <w:pStyle w:val="Brdtextmedindrag"/>
              <w:rPr>
                <w:lang w:val="de-DE"/>
              </w:rPr>
            </w:pPr>
            <w:r w:rsidRPr="003D7914">
              <w:rPr>
                <w:lang w:val="de-DE"/>
              </w:rPr>
              <w:t>Gesc</w:t>
            </w:r>
            <w:r>
              <w:rPr>
                <w:lang w:val="de-DE"/>
              </w:rPr>
              <w:t>h</w:t>
            </w:r>
            <w:r w:rsidRPr="003D7914">
              <w:rPr>
                <w:lang w:val="de-DE"/>
              </w:rPr>
              <w:t>ehen zu Bonn am 14. Juli 1992 in zwei Urschriften, jede in schwedischer und deutscher Spra</w:t>
            </w:r>
            <w:r>
              <w:rPr>
                <w:lang w:val="de-DE"/>
              </w:rPr>
              <w:softHyphen/>
            </w:r>
            <w:r w:rsidRPr="003D7914">
              <w:rPr>
                <w:lang w:val="de-DE"/>
              </w:rPr>
              <w:t>che, wobei jeder Wortlaut gleich</w:t>
            </w:r>
            <w:r>
              <w:rPr>
                <w:lang w:val="de-DE"/>
              </w:rPr>
              <w:softHyphen/>
            </w:r>
            <w:r w:rsidRPr="003D7914">
              <w:rPr>
                <w:lang w:val="de-DE"/>
              </w:rPr>
              <w:t>ermaßen verbindlich ist.</w:t>
            </w:r>
          </w:p>
        </w:tc>
      </w:tr>
      <w:tr w:rsidR="008E0CEA" w:rsidRPr="0035629B" w14:paraId="3707DB06" w14:textId="77777777" w:rsidTr="00BC2FEE">
        <w:tc>
          <w:tcPr>
            <w:tcW w:w="2500" w:type="pct"/>
            <w:shd w:val="clear" w:color="auto" w:fill="auto"/>
            <w:tcMar>
              <w:right w:w="0" w:type="dxa"/>
            </w:tcMar>
          </w:tcPr>
          <w:p w14:paraId="7B6EDEDD" w14:textId="77777777" w:rsidR="008E0CEA" w:rsidRPr="002D30E8" w:rsidRDefault="00E570B0" w:rsidP="00BC2FEE">
            <w:pPr>
              <w:pStyle w:val="Brdtextmedindrag"/>
              <w:rPr>
                <w:lang w:val="de-DE"/>
              </w:rPr>
            </w:pPr>
          </w:p>
        </w:tc>
        <w:tc>
          <w:tcPr>
            <w:tcW w:w="2500" w:type="pct"/>
          </w:tcPr>
          <w:p w14:paraId="6768B580" w14:textId="77777777" w:rsidR="008E0CEA" w:rsidRPr="003D7914" w:rsidRDefault="00E570B0" w:rsidP="00BC2FEE">
            <w:pPr>
              <w:pStyle w:val="Brdtextmedindrag"/>
              <w:rPr>
                <w:lang w:val="de-DE"/>
              </w:rPr>
            </w:pPr>
          </w:p>
        </w:tc>
      </w:tr>
      <w:tr w:rsidR="008E0CEA" w14:paraId="0FAF1228" w14:textId="77777777" w:rsidTr="00BC2FEE">
        <w:tc>
          <w:tcPr>
            <w:tcW w:w="2500" w:type="pct"/>
            <w:shd w:val="clear" w:color="auto" w:fill="auto"/>
            <w:tcMar>
              <w:right w:w="0" w:type="dxa"/>
            </w:tcMar>
          </w:tcPr>
          <w:p w14:paraId="436A41C2" w14:textId="77777777" w:rsidR="008E0CEA" w:rsidRPr="00DF40F9" w:rsidRDefault="003A5A9E" w:rsidP="00BC2FEE">
            <w:pPr>
              <w:pStyle w:val="Brdtext"/>
            </w:pPr>
            <w:r w:rsidRPr="00DF40F9">
              <w:t>För Konungariket Sverige</w:t>
            </w:r>
            <w:r>
              <w:t>:</w:t>
            </w:r>
          </w:p>
        </w:tc>
        <w:tc>
          <w:tcPr>
            <w:tcW w:w="2500" w:type="pct"/>
          </w:tcPr>
          <w:p w14:paraId="5E697B61" w14:textId="77777777" w:rsidR="008E0CEA" w:rsidRPr="003D7914" w:rsidRDefault="003A5A9E" w:rsidP="00BC2FEE">
            <w:pPr>
              <w:pStyle w:val="Brdtext"/>
              <w:rPr>
                <w:lang w:val="de-DE"/>
              </w:rPr>
            </w:pPr>
            <w:r w:rsidRPr="003D7914">
              <w:rPr>
                <w:lang w:val="de-DE"/>
              </w:rPr>
              <w:t>Für das Königreich Schweden</w:t>
            </w:r>
          </w:p>
        </w:tc>
      </w:tr>
      <w:tr w:rsidR="008E0CEA" w:rsidRPr="00670176" w14:paraId="44808632" w14:textId="77777777" w:rsidTr="00BC2FEE">
        <w:tc>
          <w:tcPr>
            <w:tcW w:w="2500" w:type="pct"/>
            <w:shd w:val="clear" w:color="auto" w:fill="auto"/>
            <w:tcMar>
              <w:right w:w="0" w:type="dxa"/>
            </w:tcMar>
          </w:tcPr>
          <w:p w14:paraId="4A583ACF" w14:textId="77777777" w:rsidR="008E0CEA" w:rsidRPr="00670176" w:rsidRDefault="003A5A9E" w:rsidP="00BC2FEE">
            <w:pPr>
              <w:pStyle w:val="Brdtext"/>
              <w:rPr>
                <w:i/>
                <w:iCs/>
              </w:rPr>
            </w:pPr>
            <w:r w:rsidRPr="00670176">
              <w:rPr>
                <w:i/>
                <w:iCs/>
              </w:rPr>
              <w:t>Torsten Örn</w:t>
            </w:r>
          </w:p>
        </w:tc>
        <w:tc>
          <w:tcPr>
            <w:tcW w:w="2500" w:type="pct"/>
          </w:tcPr>
          <w:p w14:paraId="35D4EC78" w14:textId="77777777" w:rsidR="008E0CEA" w:rsidRPr="00670176" w:rsidRDefault="003A5A9E" w:rsidP="00BC2FEE">
            <w:pPr>
              <w:pStyle w:val="Brdtext"/>
              <w:rPr>
                <w:i/>
                <w:iCs/>
                <w:lang w:val="de-DE"/>
              </w:rPr>
            </w:pPr>
            <w:r w:rsidRPr="00670176">
              <w:rPr>
                <w:i/>
                <w:iCs/>
                <w:lang w:val="de-DE"/>
              </w:rPr>
              <w:t xml:space="preserve">Torsten </w:t>
            </w:r>
            <w:proofErr w:type="spellStart"/>
            <w:r w:rsidRPr="00670176">
              <w:rPr>
                <w:i/>
                <w:iCs/>
                <w:lang w:val="de-DE"/>
              </w:rPr>
              <w:t>Örn</w:t>
            </w:r>
            <w:proofErr w:type="spellEnd"/>
          </w:p>
        </w:tc>
      </w:tr>
      <w:tr w:rsidR="008E0CEA" w14:paraId="4214CC5A" w14:textId="77777777" w:rsidTr="00BC2FEE">
        <w:tc>
          <w:tcPr>
            <w:tcW w:w="2500" w:type="pct"/>
            <w:shd w:val="clear" w:color="auto" w:fill="auto"/>
            <w:tcMar>
              <w:right w:w="0" w:type="dxa"/>
            </w:tcMar>
          </w:tcPr>
          <w:p w14:paraId="11A8F466" w14:textId="77777777" w:rsidR="008E0CEA" w:rsidRPr="00DF40F9" w:rsidRDefault="00E570B0" w:rsidP="00BC2FEE">
            <w:pPr>
              <w:pStyle w:val="Brdtext"/>
            </w:pPr>
          </w:p>
        </w:tc>
        <w:tc>
          <w:tcPr>
            <w:tcW w:w="2500" w:type="pct"/>
          </w:tcPr>
          <w:p w14:paraId="19B4A46E" w14:textId="77777777" w:rsidR="008E0CEA" w:rsidRPr="003D7914" w:rsidRDefault="00E570B0" w:rsidP="00BC2FEE">
            <w:pPr>
              <w:pStyle w:val="Brdtext"/>
              <w:rPr>
                <w:lang w:val="de-DE"/>
              </w:rPr>
            </w:pPr>
          </w:p>
        </w:tc>
      </w:tr>
      <w:tr w:rsidR="008E0CEA" w14:paraId="370DD4EB" w14:textId="77777777" w:rsidTr="00BC2FEE">
        <w:tc>
          <w:tcPr>
            <w:tcW w:w="2500" w:type="pct"/>
            <w:shd w:val="clear" w:color="auto" w:fill="auto"/>
            <w:tcMar>
              <w:right w:w="0" w:type="dxa"/>
            </w:tcMar>
          </w:tcPr>
          <w:p w14:paraId="32F081F8" w14:textId="77777777" w:rsidR="008E0CEA" w:rsidRPr="00DF40F9" w:rsidRDefault="003A5A9E" w:rsidP="00BC2FEE">
            <w:pPr>
              <w:pStyle w:val="Brdtext"/>
            </w:pPr>
            <w:r w:rsidRPr="00DF40F9">
              <w:t>För Förbundsrepubliken Tyskland</w:t>
            </w:r>
            <w:r>
              <w:t>:</w:t>
            </w:r>
            <w:r w:rsidRPr="00DF40F9">
              <w:t xml:space="preserve"> </w:t>
            </w:r>
          </w:p>
        </w:tc>
        <w:tc>
          <w:tcPr>
            <w:tcW w:w="2500" w:type="pct"/>
          </w:tcPr>
          <w:p w14:paraId="4FB6E8CD" w14:textId="77777777" w:rsidR="008E0CEA" w:rsidRPr="003D7914" w:rsidRDefault="003A5A9E" w:rsidP="00BC2FEE">
            <w:pPr>
              <w:pStyle w:val="Brdtext"/>
              <w:rPr>
                <w:lang w:val="de-DE"/>
              </w:rPr>
            </w:pPr>
            <w:r w:rsidRPr="003D7914">
              <w:rPr>
                <w:lang w:val="de-DE"/>
              </w:rPr>
              <w:t>Für die Bundesrepublik Deutsch</w:t>
            </w:r>
            <w:r>
              <w:rPr>
                <w:lang w:val="de-DE"/>
              </w:rPr>
              <w:softHyphen/>
            </w:r>
            <w:r w:rsidRPr="003D7914">
              <w:rPr>
                <w:lang w:val="de-DE"/>
              </w:rPr>
              <w:t>land</w:t>
            </w:r>
          </w:p>
        </w:tc>
      </w:tr>
      <w:tr w:rsidR="008E0CEA" w:rsidRPr="00670176" w14:paraId="7E7A708F" w14:textId="77777777" w:rsidTr="00BC2FEE">
        <w:tc>
          <w:tcPr>
            <w:tcW w:w="2500" w:type="pct"/>
            <w:shd w:val="clear" w:color="auto" w:fill="auto"/>
            <w:tcMar>
              <w:right w:w="0" w:type="dxa"/>
            </w:tcMar>
          </w:tcPr>
          <w:p w14:paraId="28AE0A0C" w14:textId="77777777" w:rsidR="008E0CEA" w:rsidRPr="00670176" w:rsidRDefault="003A5A9E" w:rsidP="00BC2FEE">
            <w:pPr>
              <w:pStyle w:val="Brdtext"/>
              <w:rPr>
                <w:i/>
                <w:iCs/>
              </w:rPr>
            </w:pPr>
            <w:r w:rsidRPr="00670176">
              <w:rPr>
                <w:i/>
                <w:iCs/>
              </w:rPr>
              <w:t>Theodor Weigl</w:t>
            </w:r>
          </w:p>
        </w:tc>
        <w:tc>
          <w:tcPr>
            <w:tcW w:w="2500" w:type="pct"/>
          </w:tcPr>
          <w:p w14:paraId="37C43D8F" w14:textId="77777777" w:rsidR="008E0CEA" w:rsidRPr="00670176" w:rsidRDefault="003A5A9E" w:rsidP="00BC2FEE">
            <w:pPr>
              <w:pStyle w:val="Brdtext"/>
              <w:rPr>
                <w:i/>
                <w:iCs/>
                <w:lang w:val="de-DE"/>
              </w:rPr>
            </w:pPr>
            <w:r w:rsidRPr="00670176">
              <w:rPr>
                <w:i/>
                <w:iCs/>
                <w:lang w:val="de-DE"/>
              </w:rPr>
              <w:t>Theodor Weigl</w:t>
            </w:r>
          </w:p>
        </w:tc>
      </w:tr>
      <w:tr w:rsidR="008E0CEA" w:rsidRPr="00670176" w14:paraId="5B4B2ECE" w14:textId="77777777" w:rsidTr="00BC2FEE">
        <w:tc>
          <w:tcPr>
            <w:tcW w:w="2500" w:type="pct"/>
            <w:shd w:val="clear" w:color="auto" w:fill="auto"/>
            <w:tcMar>
              <w:right w:w="0" w:type="dxa"/>
            </w:tcMar>
          </w:tcPr>
          <w:p w14:paraId="3A3D2771" w14:textId="77777777" w:rsidR="008E0CEA" w:rsidRPr="00670176" w:rsidRDefault="003A5A9E" w:rsidP="00BC2FEE">
            <w:pPr>
              <w:pStyle w:val="Brdtext"/>
              <w:rPr>
                <w:i/>
                <w:iCs/>
              </w:rPr>
            </w:pPr>
            <w:proofErr w:type="spellStart"/>
            <w:r w:rsidRPr="00670176">
              <w:rPr>
                <w:i/>
                <w:iCs/>
              </w:rPr>
              <w:t>Harmut</w:t>
            </w:r>
            <w:proofErr w:type="spellEnd"/>
            <w:r w:rsidRPr="00670176">
              <w:rPr>
                <w:i/>
                <w:iCs/>
              </w:rPr>
              <w:t xml:space="preserve"> </w:t>
            </w:r>
            <w:proofErr w:type="spellStart"/>
            <w:r w:rsidRPr="00670176">
              <w:rPr>
                <w:i/>
                <w:iCs/>
              </w:rPr>
              <w:t>Hillgenberg</w:t>
            </w:r>
            <w:proofErr w:type="spellEnd"/>
          </w:p>
        </w:tc>
        <w:tc>
          <w:tcPr>
            <w:tcW w:w="2500" w:type="pct"/>
          </w:tcPr>
          <w:p w14:paraId="571EFFE1" w14:textId="77777777" w:rsidR="008E0CEA" w:rsidRPr="00670176" w:rsidRDefault="003A5A9E" w:rsidP="00BC2FEE">
            <w:pPr>
              <w:pStyle w:val="Brdtext"/>
              <w:rPr>
                <w:i/>
                <w:iCs/>
                <w:lang w:val="de-DE"/>
              </w:rPr>
            </w:pPr>
            <w:r w:rsidRPr="00670176">
              <w:rPr>
                <w:i/>
                <w:iCs/>
                <w:lang w:val="de-DE"/>
              </w:rPr>
              <w:t xml:space="preserve">Harmut </w:t>
            </w:r>
            <w:proofErr w:type="spellStart"/>
            <w:r w:rsidRPr="00670176">
              <w:rPr>
                <w:i/>
                <w:iCs/>
                <w:lang w:val="de-DE"/>
              </w:rPr>
              <w:t>Hillgenberg</w:t>
            </w:r>
            <w:proofErr w:type="spellEnd"/>
          </w:p>
        </w:tc>
      </w:tr>
      <w:tr w:rsidR="008E0CEA" w14:paraId="27C0C2E1" w14:textId="77777777" w:rsidTr="00BC2FEE">
        <w:tc>
          <w:tcPr>
            <w:tcW w:w="2500" w:type="pct"/>
            <w:shd w:val="clear" w:color="auto" w:fill="auto"/>
            <w:tcMar>
              <w:right w:w="0" w:type="dxa"/>
            </w:tcMar>
          </w:tcPr>
          <w:p w14:paraId="6E4F8D65" w14:textId="77777777" w:rsidR="008E0CEA" w:rsidRPr="00DF40F9" w:rsidRDefault="00E570B0" w:rsidP="00BC2FEE">
            <w:pPr>
              <w:pStyle w:val="Brdtextmedindrag"/>
            </w:pPr>
          </w:p>
        </w:tc>
        <w:tc>
          <w:tcPr>
            <w:tcW w:w="2500" w:type="pct"/>
          </w:tcPr>
          <w:p w14:paraId="7CF03F7E" w14:textId="77777777" w:rsidR="008E0CEA" w:rsidRPr="003D7914" w:rsidRDefault="00E570B0" w:rsidP="00BC2FEE">
            <w:pPr>
              <w:pStyle w:val="Brdtextmedindrag"/>
              <w:rPr>
                <w:lang w:val="de-DE"/>
              </w:rPr>
            </w:pPr>
          </w:p>
        </w:tc>
      </w:tr>
      <w:tr w:rsidR="008E0CEA" w14:paraId="5AD008B2" w14:textId="77777777" w:rsidTr="00BC2FEE">
        <w:tc>
          <w:tcPr>
            <w:tcW w:w="2500" w:type="pct"/>
            <w:shd w:val="clear" w:color="auto" w:fill="auto"/>
            <w:tcMar>
              <w:right w:w="0" w:type="dxa"/>
            </w:tcMar>
          </w:tcPr>
          <w:p w14:paraId="29010031" w14:textId="77777777" w:rsidR="008E0CEA" w:rsidRPr="00DF40F9" w:rsidRDefault="00E570B0" w:rsidP="00BC2FEE">
            <w:pPr>
              <w:pStyle w:val="Brdtextmedindrag"/>
            </w:pPr>
          </w:p>
        </w:tc>
        <w:tc>
          <w:tcPr>
            <w:tcW w:w="2500" w:type="pct"/>
          </w:tcPr>
          <w:p w14:paraId="26711219" w14:textId="77777777" w:rsidR="008E0CEA" w:rsidRPr="003D7914" w:rsidRDefault="00E570B0" w:rsidP="00BC2FEE">
            <w:pPr>
              <w:pStyle w:val="Brdtextmedindrag"/>
              <w:rPr>
                <w:lang w:val="de-DE"/>
              </w:rPr>
            </w:pPr>
          </w:p>
        </w:tc>
      </w:tr>
      <w:tr w:rsidR="008E0CEA" w:rsidRPr="0035629B" w14:paraId="0DB4A352" w14:textId="77777777" w:rsidTr="00BC2FEE">
        <w:tc>
          <w:tcPr>
            <w:tcW w:w="2500" w:type="pct"/>
            <w:shd w:val="clear" w:color="auto" w:fill="auto"/>
            <w:tcMar>
              <w:right w:w="0" w:type="dxa"/>
            </w:tcMar>
          </w:tcPr>
          <w:p w14:paraId="79EA76AB" w14:textId="77777777" w:rsidR="008E0CEA" w:rsidRPr="008870A0" w:rsidRDefault="003A5A9E" w:rsidP="00BC2FEE">
            <w:pPr>
              <w:pStyle w:val="Brdtext"/>
              <w:rPr>
                <w:b/>
              </w:rPr>
            </w:pPr>
            <w:r w:rsidRPr="008870A0">
              <w:rPr>
                <w:b/>
              </w:rPr>
              <w:t>Protokoll till avtalet mellan Konungariket Sverige och För</w:t>
            </w:r>
            <w:r w:rsidRPr="008870A0">
              <w:rPr>
                <w:b/>
              </w:rPr>
              <w:softHyphen/>
              <w:t>bundsrepubliken Tyskland för undvikande av dubbelbeskatt</w:t>
            </w:r>
            <w:r w:rsidRPr="008870A0">
              <w:rPr>
                <w:b/>
              </w:rPr>
              <w:softHyphen/>
              <w:t>ning beträffande skatter på in</w:t>
            </w:r>
            <w:r w:rsidRPr="008870A0">
              <w:rPr>
                <w:b/>
              </w:rPr>
              <w:softHyphen/>
              <w:t>komst och på förmögenhet och förhindrande av skatteflykt och skatteundandragande</w:t>
            </w:r>
            <w:r w:rsidRPr="008870A0">
              <w:rPr>
                <w:rStyle w:val="Fotnotsreferens"/>
                <w:b/>
              </w:rPr>
              <w:footnoteReference w:id="34"/>
            </w:r>
          </w:p>
        </w:tc>
        <w:tc>
          <w:tcPr>
            <w:tcW w:w="2500" w:type="pct"/>
          </w:tcPr>
          <w:p w14:paraId="32D76E71" w14:textId="77777777" w:rsidR="008E0CEA" w:rsidRPr="00E300F3" w:rsidRDefault="003A5A9E" w:rsidP="00BC2FEE">
            <w:pPr>
              <w:pStyle w:val="Brdtext"/>
              <w:rPr>
                <w:b/>
                <w:lang w:val="de-DE"/>
              </w:rPr>
            </w:pPr>
            <w:r w:rsidRPr="00E300F3">
              <w:rPr>
                <w:b/>
                <w:lang w:val="de-DE"/>
              </w:rPr>
              <w:t>Protokoll zu dem Abkommen zwischen der Bundesrepublik Deutschland und dem König</w:t>
            </w:r>
            <w:r w:rsidRPr="00E300F3">
              <w:rPr>
                <w:b/>
                <w:lang w:val="de-DE"/>
              </w:rPr>
              <w:softHyphen/>
              <w:t>reich Schweden zur Beseitigung der Doppelbesteuerung auf dem Gebiet der Steuern vom Einkommen und vom Vermö</w:t>
            </w:r>
            <w:r w:rsidRPr="00E300F3">
              <w:rPr>
                <w:b/>
                <w:lang w:val="de-DE"/>
              </w:rPr>
              <w:softHyphen/>
              <w:t xml:space="preserve">gen sowie zur Verhinderung der Steuerverkürzung und  </w:t>
            </w:r>
            <w:r w:rsidRPr="00E300F3">
              <w:rPr>
                <w:b/>
                <w:lang w:val="de-DE"/>
              </w:rPr>
              <w:br/>
              <w:t>-umgehung</w:t>
            </w:r>
          </w:p>
        </w:tc>
      </w:tr>
      <w:tr w:rsidR="008E0CEA" w:rsidRPr="0035629B" w14:paraId="180FCB70" w14:textId="77777777" w:rsidTr="00BC2FEE">
        <w:tc>
          <w:tcPr>
            <w:tcW w:w="2500" w:type="pct"/>
            <w:shd w:val="clear" w:color="auto" w:fill="auto"/>
            <w:tcMar>
              <w:right w:w="0" w:type="dxa"/>
            </w:tcMar>
          </w:tcPr>
          <w:p w14:paraId="65EA3217" w14:textId="77777777" w:rsidR="008E0CEA" w:rsidRPr="002D30E8" w:rsidRDefault="00E570B0" w:rsidP="00BC2FEE">
            <w:pPr>
              <w:pStyle w:val="Brdtextmedindrag"/>
              <w:rPr>
                <w:lang w:val="de-DE"/>
              </w:rPr>
            </w:pPr>
          </w:p>
        </w:tc>
        <w:tc>
          <w:tcPr>
            <w:tcW w:w="2500" w:type="pct"/>
          </w:tcPr>
          <w:p w14:paraId="64908A20" w14:textId="77777777" w:rsidR="008E0CEA" w:rsidRDefault="00E570B0" w:rsidP="00BC2FEE">
            <w:pPr>
              <w:pStyle w:val="Brdtextmedindrag"/>
              <w:rPr>
                <w:lang w:val="de-DE"/>
              </w:rPr>
            </w:pPr>
          </w:p>
        </w:tc>
      </w:tr>
      <w:tr w:rsidR="008E0CEA" w:rsidRPr="0035629B" w14:paraId="4C32B3AC" w14:textId="77777777" w:rsidTr="00BC2FEE">
        <w:tc>
          <w:tcPr>
            <w:tcW w:w="2500" w:type="pct"/>
            <w:shd w:val="clear" w:color="auto" w:fill="auto"/>
            <w:tcMar>
              <w:right w:w="0" w:type="dxa"/>
            </w:tcMar>
          </w:tcPr>
          <w:p w14:paraId="30FC4B0D" w14:textId="77777777" w:rsidR="008E0CEA" w:rsidRPr="00DF40F9" w:rsidRDefault="003A5A9E" w:rsidP="00BC2FEE">
            <w:pPr>
              <w:pStyle w:val="Brdtextmedindrag"/>
            </w:pPr>
            <w:r w:rsidRPr="001232E1">
              <w:t>Konungariket Sverige och För</w:t>
            </w:r>
            <w:r>
              <w:softHyphen/>
            </w:r>
            <w:r w:rsidRPr="001232E1">
              <w:t>bundsrepubliken Tyskland har kommit överens om följande be</w:t>
            </w:r>
            <w:r>
              <w:softHyphen/>
            </w:r>
            <w:r w:rsidRPr="001232E1">
              <w:t>stämmelser, vilka ska utgöra en integrerande del av avtalet:</w:t>
            </w:r>
          </w:p>
        </w:tc>
        <w:tc>
          <w:tcPr>
            <w:tcW w:w="2500" w:type="pct"/>
          </w:tcPr>
          <w:p w14:paraId="59D7F083" w14:textId="77777777" w:rsidR="008E0CEA" w:rsidRPr="003D7914" w:rsidRDefault="003A5A9E" w:rsidP="00BC2FEE">
            <w:pPr>
              <w:pStyle w:val="Brdtextmedindrag"/>
              <w:rPr>
                <w:lang w:val="de-DE"/>
              </w:rPr>
            </w:pPr>
            <w:r w:rsidRPr="00625364">
              <w:rPr>
                <w:lang w:val="de-DE"/>
              </w:rPr>
              <w:t>Die Bundesrepublik Deutsch</w:t>
            </w:r>
            <w:r>
              <w:rPr>
                <w:lang w:val="de-DE"/>
              </w:rPr>
              <w:softHyphen/>
            </w:r>
            <w:r w:rsidRPr="00625364">
              <w:rPr>
                <w:lang w:val="de-DE"/>
              </w:rPr>
              <w:t>land und das Königreich Schwe</w:t>
            </w:r>
            <w:r>
              <w:rPr>
                <w:lang w:val="de-DE"/>
              </w:rPr>
              <w:softHyphen/>
            </w:r>
            <w:r w:rsidRPr="00625364">
              <w:rPr>
                <w:lang w:val="de-DE"/>
              </w:rPr>
              <w:t>den haben die nachstehenden Bestimmungen vereinbart, die Bestandteil des Abkommens sind:</w:t>
            </w:r>
          </w:p>
        </w:tc>
      </w:tr>
      <w:tr w:rsidR="008E0CEA" w:rsidRPr="0035629B" w14:paraId="478CFB0E" w14:textId="77777777" w:rsidTr="00BC2FEE">
        <w:tc>
          <w:tcPr>
            <w:tcW w:w="2500" w:type="pct"/>
            <w:shd w:val="clear" w:color="auto" w:fill="auto"/>
            <w:tcMar>
              <w:right w:w="0" w:type="dxa"/>
            </w:tcMar>
          </w:tcPr>
          <w:p w14:paraId="50239E68" w14:textId="77777777" w:rsidR="008E0CEA" w:rsidRPr="002D30E8" w:rsidRDefault="00E570B0" w:rsidP="00BC2FEE">
            <w:pPr>
              <w:pStyle w:val="Brdtextmedindrag"/>
              <w:rPr>
                <w:lang w:val="de-DE"/>
              </w:rPr>
            </w:pPr>
          </w:p>
        </w:tc>
        <w:tc>
          <w:tcPr>
            <w:tcW w:w="2500" w:type="pct"/>
          </w:tcPr>
          <w:p w14:paraId="0180DC38" w14:textId="77777777" w:rsidR="008E0CEA" w:rsidRDefault="00E570B0" w:rsidP="00BC2FEE">
            <w:pPr>
              <w:pStyle w:val="Brdtextmedindrag"/>
              <w:rPr>
                <w:lang w:val="de-DE"/>
              </w:rPr>
            </w:pPr>
          </w:p>
        </w:tc>
      </w:tr>
      <w:tr w:rsidR="008E0CEA" w:rsidRPr="0035629B" w14:paraId="64D78330" w14:textId="77777777" w:rsidTr="00BC2FEE">
        <w:tc>
          <w:tcPr>
            <w:tcW w:w="2500" w:type="pct"/>
            <w:shd w:val="clear" w:color="auto" w:fill="auto"/>
            <w:tcMar>
              <w:right w:w="0" w:type="dxa"/>
            </w:tcMar>
          </w:tcPr>
          <w:p w14:paraId="06881019" w14:textId="60366BC5" w:rsidR="008E0CEA" w:rsidRPr="008870A0" w:rsidRDefault="003A5A9E" w:rsidP="00BC2FEE">
            <w:pPr>
              <w:pStyle w:val="Brdtext"/>
            </w:pPr>
            <w:r w:rsidRPr="008870A0">
              <w:rPr>
                <w:i/>
              </w:rPr>
              <w:t>1.</w:t>
            </w:r>
            <w:r w:rsidR="00AB6234">
              <w:rPr>
                <w:i/>
              </w:rPr>
              <w:t> </w:t>
            </w:r>
            <w:r w:rsidRPr="008870A0">
              <w:rPr>
                <w:i/>
              </w:rPr>
              <w:t>Avseende tillämpningen av av</w:t>
            </w:r>
            <w:r w:rsidRPr="008870A0">
              <w:rPr>
                <w:i/>
              </w:rPr>
              <w:softHyphen/>
              <w:t>talet</w:t>
            </w:r>
          </w:p>
        </w:tc>
        <w:tc>
          <w:tcPr>
            <w:tcW w:w="2500" w:type="pct"/>
          </w:tcPr>
          <w:p w14:paraId="2CDE3D04" w14:textId="72B994EB" w:rsidR="008E0CEA" w:rsidRPr="00E300F3" w:rsidRDefault="003A5A9E" w:rsidP="00BC2FEE">
            <w:pPr>
              <w:pStyle w:val="Brdtextmedindrag"/>
              <w:ind w:firstLine="0"/>
              <w:rPr>
                <w:i/>
                <w:iCs/>
                <w:lang w:val="de-DE"/>
              </w:rPr>
            </w:pPr>
            <w:r w:rsidRPr="00E300F3">
              <w:rPr>
                <w:i/>
                <w:iCs/>
                <w:lang w:val="de-DE"/>
              </w:rPr>
              <w:t>1.</w:t>
            </w:r>
            <w:r w:rsidR="00AB6234">
              <w:rPr>
                <w:i/>
                <w:iCs/>
                <w:lang w:val="de-DE"/>
              </w:rPr>
              <w:t> </w:t>
            </w:r>
            <w:r w:rsidRPr="00E300F3">
              <w:rPr>
                <w:i/>
                <w:iCs/>
                <w:lang w:val="de-DE"/>
              </w:rPr>
              <w:t>Zur Anwendung des Abkom</w:t>
            </w:r>
            <w:r w:rsidRPr="00E300F3">
              <w:rPr>
                <w:i/>
                <w:iCs/>
                <w:lang w:val="de-DE"/>
              </w:rPr>
              <w:softHyphen/>
              <w:t>mens im Allgemeinen</w:t>
            </w:r>
          </w:p>
        </w:tc>
      </w:tr>
      <w:tr w:rsidR="008E0CEA" w:rsidRPr="0035629B" w14:paraId="4571ED23" w14:textId="77777777" w:rsidTr="00BC2FEE">
        <w:tc>
          <w:tcPr>
            <w:tcW w:w="2500" w:type="pct"/>
            <w:shd w:val="clear" w:color="auto" w:fill="auto"/>
            <w:tcMar>
              <w:right w:w="0" w:type="dxa"/>
            </w:tcMar>
          </w:tcPr>
          <w:p w14:paraId="3AD0C63E" w14:textId="77777777" w:rsidR="008E0CEA" w:rsidRPr="008870A0" w:rsidRDefault="00E570B0" w:rsidP="00BC2FEE">
            <w:pPr>
              <w:pStyle w:val="Brdtextmedindrag"/>
              <w:rPr>
                <w:lang w:val="de-DE"/>
              </w:rPr>
            </w:pPr>
          </w:p>
        </w:tc>
        <w:tc>
          <w:tcPr>
            <w:tcW w:w="2500" w:type="pct"/>
          </w:tcPr>
          <w:p w14:paraId="76521163" w14:textId="77777777" w:rsidR="008E0CEA" w:rsidRPr="00E300F3" w:rsidRDefault="00E570B0" w:rsidP="00BC2FEE">
            <w:pPr>
              <w:pStyle w:val="Brdtextmedindrag"/>
              <w:rPr>
                <w:lang w:val="de-DE"/>
              </w:rPr>
            </w:pPr>
          </w:p>
        </w:tc>
      </w:tr>
      <w:tr w:rsidR="008E0CEA" w:rsidRPr="0035629B" w14:paraId="08F431B9" w14:textId="77777777" w:rsidTr="00BC2FEE">
        <w:tc>
          <w:tcPr>
            <w:tcW w:w="2500" w:type="pct"/>
            <w:shd w:val="clear" w:color="auto" w:fill="auto"/>
            <w:tcMar>
              <w:right w:w="0" w:type="dxa"/>
            </w:tcMar>
          </w:tcPr>
          <w:p w14:paraId="3EA34064" w14:textId="77777777" w:rsidR="008E0CEA" w:rsidRPr="008870A0" w:rsidRDefault="003A5A9E" w:rsidP="00BC2FEE">
            <w:pPr>
              <w:pStyle w:val="Brdtextmedindrag"/>
            </w:pPr>
            <w:r w:rsidRPr="008870A0">
              <w:t>I fråga om Förbundsrepubliken Tyskland förtydligas att uttrycket ”avtalsslutande stat” omfattar de tyska delstaterna (”Länder”) enligt tysk grundlag.</w:t>
            </w:r>
          </w:p>
        </w:tc>
        <w:tc>
          <w:tcPr>
            <w:tcW w:w="2500" w:type="pct"/>
          </w:tcPr>
          <w:p w14:paraId="17EA0CA7" w14:textId="77777777" w:rsidR="008E0CEA" w:rsidRPr="00E300F3" w:rsidRDefault="003A5A9E" w:rsidP="00BC2FEE">
            <w:pPr>
              <w:pStyle w:val="Brdtextmedindrag"/>
              <w:rPr>
                <w:lang w:val="de-DE"/>
              </w:rPr>
            </w:pPr>
            <w:r w:rsidRPr="00E300F3">
              <w:rPr>
                <w:lang w:val="de-DE"/>
              </w:rPr>
              <w:t>Es wird klargestellt, dass der Ausdruck „Vertragsstaat“ im Fall der Bundesrepublik Deutschland auch die Länder umfasst. Der Ausdruck „Länder“ bedeutet die Länder nach dem Grundgesetz für die Bundesrepublik Deutschland.</w:t>
            </w:r>
          </w:p>
        </w:tc>
      </w:tr>
      <w:tr w:rsidR="008E0CEA" w:rsidRPr="0035629B" w14:paraId="6E70DCF0" w14:textId="77777777" w:rsidTr="00BC2FEE">
        <w:tc>
          <w:tcPr>
            <w:tcW w:w="2500" w:type="pct"/>
            <w:shd w:val="clear" w:color="auto" w:fill="auto"/>
            <w:tcMar>
              <w:right w:w="0" w:type="dxa"/>
            </w:tcMar>
          </w:tcPr>
          <w:p w14:paraId="1B242B86" w14:textId="77777777" w:rsidR="008E0CEA" w:rsidRPr="008870A0" w:rsidRDefault="00E570B0" w:rsidP="00BC2FEE">
            <w:pPr>
              <w:pStyle w:val="Brdtextmedindrag"/>
              <w:rPr>
                <w:lang w:val="de-DE"/>
              </w:rPr>
            </w:pPr>
          </w:p>
        </w:tc>
        <w:tc>
          <w:tcPr>
            <w:tcW w:w="2500" w:type="pct"/>
          </w:tcPr>
          <w:p w14:paraId="55A678B0" w14:textId="77777777" w:rsidR="008E0CEA" w:rsidRPr="00E300F3" w:rsidRDefault="00E570B0" w:rsidP="00BC2FEE">
            <w:pPr>
              <w:pStyle w:val="Brdtextmedindrag"/>
              <w:rPr>
                <w:lang w:val="de-DE"/>
              </w:rPr>
            </w:pPr>
          </w:p>
        </w:tc>
      </w:tr>
      <w:tr w:rsidR="008E0CEA" w:rsidRPr="0035629B" w14:paraId="48B75AA5" w14:textId="77777777" w:rsidTr="00BC2FEE">
        <w:tc>
          <w:tcPr>
            <w:tcW w:w="2500" w:type="pct"/>
            <w:shd w:val="clear" w:color="auto" w:fill="auto"/>
            <w:tcMar>
              <w:right w:w="0" w:type="dxa"/>
            </w:tcMar>
          </w:tcPr>
          <w:p w14:paraId="7AD8DDB1" w14:textId="4E9337AE" w:rsidR="008E0CEA" w:rsidRPr="008870A0" w:rsidRDefault="003A5A9E" w:rsidP="00BC2FEE">
            <w:pPr>
              <w:pStyle w:val="Brdtext"/>
              <w:rPr>
                <w:i/>
              </w:rPr>
            </w:pPr>
            <w:r>
              <w:rPr>
                <w:i/>
              </w:rPr>
              <w:t>2</w:t>
            </w:r>
            <w:r w:rsidRPr="008870A0">
              <w:rPr>
                <w:i/>
              </w:rPr>
              <w:t>.</w:t>
            </w:r>
            <w:r w:rsidR="00AB6234">
              <w:rPr>
                <w:i/>
              </w:rPr>
              <w:t> </w:t>
            </w:r>
            <w:r w:rsidRPr="008870A0">
              <w:rPr>
                <w:i/>
              </w:rPr>
              <w:t>Avseende artikel 1 punkt 2 och artikel 10</w:t>
            </w:r>
          </w:p>
        </w:tc>
        <w:tc>
          <w:tcPr>
            <w:tcW w:w="2500" w:type="pct"/>
          </w:tcPr>
          <w:p w14:paraId="6CBDCEE7" w14:textId="78CD7DE1" w:rsidR="008E0CEA" w:rsidRPr="00E300F3" w:rsidRDefault="003A5A9E" w:rsidP="00BC2FEE">
            <w:pPr>
              <w:pStyle w:val="Brdtext"/>
              <w:rPr>
                <w:i/>
                <w:lang w:val="de-DE"/>
              </w:rPr>
            </w:pPr>
            <w:r w:rsidRPr="00E300F3">
              <w:rPr>
                <w:i/>
                <w:lang w:val="de-DE"/>
              </w:rPr>
              <w:t>2.</w:t>
            </w:r>
            <w:r w:rsidR="00AB6234">
              <w:rPr>
                <w:i/>
                <w:lang w:val="de-DE"/>
              </w:rPr>
              <w:t> </w:t>
            </w:r>
            <w:r w:rsidRPr="00E300F3">
              <w:rPr>
                <w:i/>
                <w:lang w:val="de-DE"/>
              </w:rPr>
              <w:t>Zu Artikel 1 Absatz 2 und Artikel 10</w:t>
            </w:r>
          </w:p>
        </w:tc>
      </w:tr>
      <w:tr w:rsidR="008E0CEA" w:rsidRPr="0035629B" w14:paraId="4AF39D28" w14:textId="77777777" w:rsidTr="00BC2FEE">
        <w:tc>
          <w:tcPr>
            <w:tcW w:w="2500" w:type="pct"/>
            <w:shd w:val="clear" w:color="auto" w:fill="auto"/>
            <w:tcMar>
              <w:right w:w="0" w:type="dxa"/>
            </w:tcMar>
          </w:tcPr>
          <w:p w14:paraId="3D1D46FB" w14:textId="77777777" w:rsidR="008E0CEA" w:rsidRPr="008870A0" w:rsidRDefault="00E570B0" w:rsidP="00BC2FEE">
            <w:pPr>
              <w:pStyle w:val="Brdtextmedindrag"/>
              <w:rPr>
                <w:lang w:val="de-DE"/>
              </w:rPr>
            </w:pPr>
          </w:p>
        </w:tc>
        <w:tc>
          <w:tcPr>
            <w:tcW w:w="2500" w:type="pct"/>
          </w:tcPr>
          <w:p w14:paraId="2738D943" w14:textId="77777777" w:rsidR="008E0CEA" w:rsidRPr="00E300F3" w:rsidRDefault="00E570B0" w:rsidP="00BC2FEE">
            <w:pPr>
              <w:pStyle w:val="Brdtextmedindrag"/>
              <w:rPr>
                <w:lang w:val="de-DE"/>
              </w:rPr>
            </w:pPr>
          </w:p>
        </w:tc>
      </w:tr>
      <w:tr w:rsidR="008E0CEA" w:rsidRPr="0035629B" w14:paraId="2D089DBE" w14:textId="77777777" w:rsidTr="00BC2FEE">
        <w:tc>
          <w:tcPr>
            <w:tcW w:w="2500" w:type="pct"/>
            <w:shd w:val="clear" w:color="auto" w:fill="auto"/>
            <w:tcMar>
              <w:right w:w="0" w:type="dxa"/>
            </w:tcMar>
          </w:tcPr>
          <w:p w14:paraId="7EE0DBBF" w14:textId="77777777" w:rsidR="008E0CEA" w:rsidRPr="008870A0" w:rsidRDefault="003A5A9E" w:rsidP="00BC2FEE">
            <w:pPr>
              <w:pStyle w:val="Brdtextmedindrag"/>
            </w:pPr>
            <w:r w:rsidRPr="008870A0">
              <w:t>Om utdelning som uppbärs av eller via en person eller ett arrangemang som är föremål för delägarbeskattning enligt skatte</w:t>
            </w:r>
            <w:r w:rsidRPr="008870A0">
              <w:softHyphen/>
              <w:t>lagstiftningen i en avtalsslutande stat anses förvärvad av en person med hemvist i den staten, ska artikel 10 tillämpas som om per</w:t>
            </w:r>
            <w:r w:rsidRPr="008870A0">
              <w:softHyphen/>
              <w:t>sonen med hemvist erhöll utdel</w:t>
            </w:r>
            <w:r w:rsidRPr="008870A0">
              <w:softHyphen/>
              <w:t>ningen direkt.</w:t>
            </w:r>
          </w:p>
        </w:tc>
        <w:tc>
          <w:tcPr>
            <w:tcW w:w="2500" w:type="pct"/>
          </w:tcPr>
          <w:p w14:paraId="135B34E3" w14:textId="555143E3" w:rsidR="008E0CEA" w:rsidRPr="00E300F3" w:rsidRDefault="003A5A9E" w:rsidP="00BC2FEE">
            <w:pPr>
              <w:pStyle w:val="Brdtextmedindrag"/>
              <w:rPr>
                <w:lang w:val="de-DE"/>
              </w:rPr>
            </w:pPr>
            <w:r w:rsidRPr="00E300F3">
              <w:rPr>
                <w:lang w:val="de-DE"/>
              </w:rPr>
              <w:t>Es besteht Einvernehmen dar</w:t>
            </w:r>
            <w:r w:rsidRPr="00E300F3">
              <w:rPr>
                <w:lang w:val="de-DE"/>
              </w:rPr>
              <w:softHyphen/>
              <w:t>über, dass, wenn Dividenden, die von steuerlich transparenten Rechtsträgern oder Gebilden oder über steuerlich transparente Rechtsträger oder Gebilde be</w:t>
            </w:r>
            <w:r w:rsidRPr="00E300F3">
              <w:rPr>
                <w:lang w:val="de-DE"/>
              </w:rPr>
              <w:softHyphen/>
              <w:t>zogen werden, für Zwecke der Besteuerung durch einen Ver</w:t>
            </w:r>
            <w:r w:rsidRPr="00E300F3">
              <w:rPr>
                <w:lang w:val="de-DE"/>
              </w:rPr>
              <w:softHyphen/>
              <w:t>tragsstaat als Einkünfte einer in diesem Staat ansässigen Person gelten, Artikel 10 anzuwenden ist, als hätte diese ansässige Person die Dividenden unmittelbar be</w:t>
            </w:r>
            <w:r>
              <w:rPr>
                <w:lang w:val="de-DE"/>
              </w:rPr>
              <w:softHyphen/>
            </w:r>
            <w:r w:rsidRPr="00E300F3">
              <w:rPr>
                <w:lang w:val="de-DE"/>
              </w:rPr>
              <w:t>zogen.</w:t>
            </w:r>
          </w:p>
        </w:tc>
      </w:tr>
    </w:tbl>
    <w:p w14:paraId="6FBCC24D" w14:textId="77777777" w:rsidR="008E0CEA" w:rsidRPr="008E0CEA" w:rsidRDefault="00E570B0" w:rsidP="008E0CEA">
      <w:pPr>
        <w:pStyle w:val="Brdtextmedindrag"/>
        <w:rPr>
          <w:lang w:val="de-DE"/>
        </w:rPr>
        <w:sectPr w:rsidR="008E0CEA" w:rsidRPr="008E0CEA" w:rsidSect="00155500">
          <w:headerReference w:type="even" r:id="rId21"/>
          <w:headerReference w:type="default" r:id="rId22"/>
          <w:footerReference w:type="even" r:id="rId23"/>
          <w:footerReference w:type="default" r:id="rId24"/>
          <w:headerReference w:type="first" r:id="rId25"/>
          <w:footerReference w:type="first" r:id="rId26"/>
          <w:type w:val="continuous"/>
          <w:pgSz w:w="9356" w:h="13721" w:code="9"/>
          <w:pgMar w:top="794" w:right="2438" w:bottom="1191" w:left="1021" w:header="0" w:footer="709" w:gutter="0"/>
          <w:cols w:space="708"/>
          <w:docGrid w:linePitch="360"/>
        </w:sectPr>
      </w:pPr>
    </w:p>
    <w:p w14:paraId="31A92CE7" w14:textId="77777777" w:rsidR="002F76B6" w:rsidRPr="008B028F" w:rsidRDefault="002F76B6">
      <w:pPr>
        <w:spacing w:line="2" w:lineRule="auto"/>
        <w:rPr>
          <w:rFonts w:ascii="Times New Roman" w:eastAsiaTheme="minorHAnsi" w:hAnsi="Times New Roman" w:cstheme="minorBidi"/>
          <w:kern w:val="28"/>
          <w:sz w:val="30"/>
          <w:szCs w:val="22"/>
          <w:lang w:val="de-DE"/>
        </w:rPr>
      </w:pPr>
      <w:r w:rsidRPr="008B028F">
        <w:rPr>
          <w:lang w:val="de-DE"/>
        </w:rPr>
        <w:br w:type="page"/>
      </w:r>
    </w:p>
    <w:p w14:paraId="22BB0277" w14:textId="333920B9" w:rsidR="002C4455" w:rsidRDefault="003A5A9E" w:rsidP="002C4455">
      <w:pPr>
        <w:pStyle w:val="Rubrik1"/>
        <w:spacing w:before="0"/>
      </w:pPr>
      <w:bookmarkStart w:id="11" w:name="_Toc135751869"/>
      <w:r>
        <w:lastRenderedPageBreak/>
        <w:t>Ärendet och dess beredning</w:t>
      </w:r>
      <w:bookmarkEnd w:id="11"/>
    </w:p>
    <w:p w14:paraId="7B5A5F2D" w14:textId="137F9630" w:rsidR="002C4455" w:rsidRDefault="003A5A9E" w:rsidP="002C4455">
      <w:pPr>
        <w:pStyle w:val="Brdtext"/>
      </w:pPr>
      <w:r>
        <w:t>Skatteavtalet mellan Sverige och Tyskland undertecknades den 14 juli 1992. Avtalet är införlivat i svensk rätt genom lagen (1992:1193) om dubbelbeskattningsavtal mellan Sverige och Tyskland som trädde i kraft den 1 november 1994 (SFS 1994:1300).</w:t>
      </w:r>
    </w:p>
    <w:p w14:paraId="55023A48" w14:textId="325CA4AC" w:rsidR="002C4455" w:rsidRDefault="003A5A9E" w:rsidP="002C4455">
      <w:pPr>
        <w:pStyle w:val="Brdtextmedindrag"/>
      </w:pPr>
      <w:r>
        <w:t>Regeringarna i Sverige och Tyskland har under en längre tid fört diskussioner om att ändra avtalet. Sådana diskussioner hölls redan i sam</w:t>
      </w:r>
      <w:r w:rsidR="00BD1BE3">
        <w:softHyphen/>
      </w:r>
      <w:r>
        <w:t>band med att bestämmelserna rörande beskattning av inkomst av rörelse (artikel 7) i den modell som Organisationen för ekonomiskt samarbete och utveckling (OECD) rekommenderar för bilaterala skatteavtal (”</w:t>
      </w:r>
      <w:proofErr w:type="spellStart"/>
      <w:r>
        <w:t>Model</w:t>
      </w:r>
      <w:proofErr w:type="spellEnd"/>
      <w:r>
        <w:t xml:space="preserve"> Tax Convention on </w:t>
      </w:r>
      <w:proofErr w:type="spellStart"/>
      <w:r>
        <w:t>Income</w:t>
      </w:r>
      <w:proofErr w:type="spellEnd"/>
      <w:r>
        <w:t xml:space="preserve"> and on </w:t>
      </w:r>
      <w:proofErr w:type="spellStart"/>
      <w:r>
        <w:t>Capital</w:t>
      </w:r>
      <w:proofErr w:type="spellEnd"/>
      <w:r>
        <w:t>”, OECD:s modellavtal) ändrades 2010. Under perioden 2013–2015 deltog båda länderna i arbetet med det projekt för att motverka skattebaserosion och flyttning av vinster, det s.k. BEPS-projektet (”</w:t>
      </w:r>
      <w:proofErr w:type="spellStart"/>
      <w:r>
        <w:t>Base</w:t>
      </w:r>
      <w:proofErr w:type="spellEnd"/>
      <w:r>
        <w:t xml:space="preserve"> Erosion and Profit </w:t>
      </w:r>
      <w:proofErr w:type="spellStart"/>
      <w:r>
        <w:t>Shifting</w:t>
      </w:r>
      <w:proofErr w:type="spellEnd"/>
      <w:r>
        <w:t>”), som leddes av OECD och G20-länderna. Ett utfall av det arbetet blev ett antal mini</w:t>
      </w:r>
      <w:r w:rsidR="005E7DBD">
        <w:softHyphen/>
      </w:r>
      <w:r>
        <w:t>mistandarder på skatteavtalsområdet, vilka har inarbetats i OECD:s modellavtal i dess lydelse från den 21 november 2017. Regeringarna är överens om att inarbeta dessa standarder i skatteavtalet. I de diskussioner som hållits har man även från tysk sida framfört önskemål om att ta bort arvs- och gåvoskatt från avtalets tillämpningsområde, eftersom Sverige sedan lång tid tillbaka inte tar ut sådana skatter. Det har också getts tillfälle att modernisera avtalet i vissa delar. En förhandlingsrunda med fokus dessa frågor genomfördes i Berlin i maj 2018 då även ett utkast till ändringsprotokoll kunde paraferas. Utkastet var upprättat på engelska och därefter upprättades en svensk och tysk text. Den svenska texten remittera</w:t>
      </w:r>
      <w:r w:rsidR="005E7DBD">
        <w:softHyphen/>
      </w:r>
      <w:r>
        <w:t>des till Kammarrätten i Stockholm och Skatteverket. Efter att arbetet med ändringsprotokollet fått prioriteras ned under pandemin, kunde protokollet undertecknas den 18 januari 2023 i Stockholm på tyska och svenska språ</w:t>
      </w:r>
      <w:r w:rsidR="005E7DBD">
        <w:softHyphen/>
      </w:r>
      <w:r>
        <w:t>ken, vilka båda texter äger lika vitsord. Ändringsprotokollet finns bifogat som bilaga till denna proposition.</w:t>
      </w:r>
    </w:p>
    <w:p w14:paraId="5BF513D4" w14:textId="77777777" w:rsidR="0057741D" w:rsidRDefault="003A5A9E" w:rsidP="002C4455">
      <w:pPr>
        <w:pStyle w:val="Brdtextmedindrag"/>
      </w:pPr>
      <w:r>
        <w:t>Ett förslag till lag om ändring i lagen (1992:1193) om dubbelbeskatt</w:t>
      </w:r>
      <w:r>
        <w:softHyphen/>
        <w:t>ningsavtal mellan Sverige och Tyskland har upprättats inom Finansde</w:t>
      </w:r>
      <w:r w:rsidR="005C0963">
        <w:softHyphen/>
      </w:r>
      <w:r>
        <w:t>partementet.</w:t>
      </w:r>
    </w:p>
    <w:p w14:paraId="5182BC97" w14:textId="6FFE84F7" w:rsidR="002C4455" w:rsidRDefault="0057741D" w:rsidP="002C4455">
      <w:pPr>
        <w:pStyle w:val="Brdtextmedindrag"/>
      </w:pPr>
      <w:bookmarkStart w:id="12" w:name="_Hlk134796853"/>
      <w:r>
        <w:t xml:space="preserve">Ett utkast till proposition har beretts med Skatteverket. </w:t>
      </w:r>
      <w:r w:rsidR="003A5A9E">
        <w:t xml:space="preserve"> </w:t>
      </w:r>
    </w:p>
    <w:bookmarkEnd w:id="12"/>
    <w:p w14:paraId="02481B79" w14:textId="77777777" w:rsidR="002C4455" w:rsidRDefault="003A5A9E" w:rsidP="002C4455">
      <w:pPr>
        <w:pStyle w:val="Rubrik5utannumrering"/>
      </w:pPr>
      <w:r>
        <w:t>Lagrådet</w:t>
      </w:r>
    </w:p>
    <w:p w14:paraId="2352936D" w14:textId="2A4D9E90" w:rsidR="002C4455" w:rsidRDefault="003A5A9E" w:rsidP="002C4455">
      <w:pPr>
        <w:pStyle w:val="Brdtext"/>
      </w:pPr>
      <w:r>
        <w:t>Genom lagförslaget ändras det i svensk lagstiftning införlivade avtalet mellan Sverige och Tyskland för att undvika dubbelbeskattning beträff</w:t>
      </w:r>
      <w:r w:rsidR="000834ED">
        <w:softHyphen/>
      </w:r>
      <w:r>
        <w:t>ande skatter på inkomst och förmögenhet och på arv och gåva samt för att lämna ömsesidig handräckning vid beskattning, i enlighet med det ändringsprotokoll som undertecknades den 18 januari 2023. Lagförslaget är författningstekniskt och även i övrigt av sådan beskaffenhet att Lag</w:t>
      </w:r>
      <w:r w:rsidR="005B70B2">
        <w:softHyphen/>
      </w:r>
      <w:r>
        <w:t>rådets hörande skulle sakna betydelse. Lagrådets yttrande har därför inte inhämtats.</w:t>
      </w:r>
    </w:p>
    <w:p w14:paraId="31EE855B" w14:textId="70CFD577" w:rsidR="002C4455" w:rsidRDefault="003A5A9E" w:rsidP="002C4455">
      <w:pPr>
        <w:pStyle w:val="Rubrik1"/>
      </w:pPr>
      <w:bookmarkStart w:id="13" w:name="_Toc135751870"/>
      <w:r>
        <w:lastRenderedPageBreak/>
        <w:t>Protokollet om ändring i skatteavtalet mellan Sverige och Tyskland</w:t>
      </w:r>
      <w:bookmarkEnd w:id="13"/>
    </w:p>
    <w:p w14:paraId="267ECCDA" w14:textId="207A6957" w:rsidR="002C4455" w:rsidRDefault="003A5A9E" w:rsidP="002C4455">
      <w:pPr>
        <w:pStyle w:val="Brdtextram"/>
      </w:pPr>
      <w:r w:rsidRPr="002C4455">
        <w:rPr>
          <w:b/>
          <w:bCs/>
        </w:rPr>
        <w:t>Regeringens förslag:</w:t>
      </w:r>
      <w:r>
        <w:t xml:space="preserve"> Riksdagen godkänner protokollet om ändring i avtalet mellan Konungariket Sverige och Förbundsrepubliken Tyskland för att undvika dubbelbeskattning beträffande skatter på inkomst och förmögenhet och på arv och gåva samt för att lämna ömsesidig hand</w:t>
      </w:r>
      <w:r w:rsidR="006108EF">
        <w:softHyphen/>
      </w:r>
      <w:r>
        <w:t>räckning vid beskattning, samt antar regeringens förslag till lag om änd</w:t>
      </w:r>
      <w:r w:rsidR="006108EF">
        <w:softHyphen/>
      </w:r>
      <w:r>
        <w:t xml:space="preserve">ring i lagen om dubbelbeskattningsavtal mellan Sverige och Tyskland. </w:t>
      </w:r>
    </w:p>
    <w:p w14:paraId="69858409" w14:textId="77777777" w:rsidR="002C4455" w:rsidRDefault="003A5A9E" w:rsidP="002C4455">
      <w:pPr>
        <w:pStyle w:val="Brdtextmedindragram"/>
      </w:pPr>
      <w:r>
        <w:t>Lagen träder i kraft den dag regeringen bestämmer.</w:t>
      </w:r>
    </w:p>
    <w:p w14:paraId="422739FE" w14:textId="77777777" w:rsidR="002C4455" w:rsidRPr="002C4455" w:rsidRDefault="00E570B0" w:rsidP="002C4455">
      <w:pPr>
        <w:pStyle w:val="Brdtextmedindrag"/>
        <w:rPr>
          <w:sz w:val="8"/>
          <w:szCs w:val="8"/>
        </w:rPr>
      </w:pPr>
    </w:p>
    <w:p w14:paraId="75E88E40" w14:textId="2BD10F4D" w:rsidR="002C4455" w:rsidRDefault="003A5A9E" w:rsidP="002C4455">
      <w:pPr>
        <w:pStyle w:val="Brdtextmedindrag"/>
      </w:pPr>
      <w:r w:rsidRPr="002C4455">
        <w:rPr>
          <w:b/>
          <w:bCs/>
        </w:rPr>
        <w:t>Remissinstanserna:</w:t>
      </w:r>
      <w:r>
        <w:t xml:space="preserve"> </w:t>
      </w:r>
      <w:r w:rsidRPr="00AB71A3">
        <w:rPr>
          <w:i/>
          <w:iCs/>
        </w:rPr>
        <w:t>Kammarrätten i Stockholm</w:t>
      </w:r>
      <w:r>
        <w:t xml:space="preserve"> har inget att invända mot förslaget. </w:t>
      </w:r>
      <w:r w:rsidRPr="00AB71A3">
        <w:rPr>
          <w:i/>
          <w:iCs/>
        </w:rPr>
        <w:t>Skatteverket</w:t>
      </w:r>
      <w:r>
        <w:t xml:space="preserve"> tillstyrker förslaget till ändringsprotokoll men uttrycker önskemål om att vissa bestämmelser närmare förklaras i propositionen.</w:t>
      </w:r>
    </w:p>
    <w:p w14:paraId="75A62A4D" w14:textId="77777777" w:rsidR="002C4455" w:rsidRDefault="003A5A9E" w:rsidP="002C4455">
      <w:pPr>
        <w:pStyle w:val="Rubrik4utannumrering"/>
      </w:pPr>
      <w:r>
        <w:t>Skälen för regeringens förslag</w:t>
      </w:r>
    </w:p>
    <w:p w14:paraId="02B1D253" w14:textId="77777777" w:rsidR="002C4455" w:rsidRDefault="003A5A9E" w:rsidP="002C4455">
      <w:pPr>
        <w:pStyle w:val="Rubrik5utannumrering"/>
        <w:spacing w:before="0"/>
      </w:pPr>
      <w:r>
        <w:t>Godkännande av protokollet</w:t>
      </w:r>
    </w:p>
    <w:p w14:paraId="7ADE617D" w14:textId="4107A62B" w:rsidR="002C4455" w:rsidRDefault="003A5A9E" w:rsidP="002C4455">
      <w:pPr>
        <w:pStyle w:val="Brdtext"/>
      </w:pPr>
      <w:r>
        <w:t>Sverige och Tyskland undertecknade den 18 januari 2023 ett protokoll om ändring i avtalet mellan Sverige och Tyskland för att undvika dubbel</w:t>
      </w:r>
      <w:r>
        <w:softHyphen/>
        <w:t>beskattning beträffande skatter på inkomst och förmögenhet och på arv och gåva samt för att lämna ömsesidig handräckning vid beskattning.</w:t>
      </w:r>
    </w:p>
    <w:p w14:paraId="404EE01D" w14:textId="77777777" w:rsidR="002C4455" w:rsidRDefault="003A5A9E" w:rsidP="002C4455">
      <w:pPr>
        <w:pStyle w:val="Brdtextmedindrag"/>
      </w:pPr>
      <w:r>
        <w:t xml:space="preserve">Arvs- och gåvoskatten avskaffades i Sverige 2005. På tysk begäran slopas därför avtalets regler rörande sådana skatter, vilket reflekteras i den ändrade titeln till avtalet. En uppdaterad lista över de skatter som omfattas av avtalet införs i artikel 2 som ersätter bilagan till det nuvarande avtalet med skatter på vilka avtalet tillämpas. </w:t>
      </w:r>
    </w:p>
    <w:p w14:paraId="2CF89213" w14:textId="5AA18EC2" w:rsidR="002C4455" w:rsidRDefault="003A5A9E" w:rsidP="002C4455">
      <w:pPr>
        <w:pStyle w:val="Brdtextmedindrag"/>
      </w:pPr>
      <w:r>
        <w:t>Som framgår ovan i avsnitt 3 bedrev OECD och G20-länderna under perioden 2013–2015 det s.k. BEPS-projektet, ett arbete som både Sverige och Tyskland deltog i. Projektet resulterade i 13 rapporter avseende 15 åtgärdsområden där rapporterna avseende två åtgärdsområden (6 och 14) innehåller skatteavtalsbestämmelser som utgör minimistandarder, vilka de stater och jurisdiktioner som deltagit i projektet, eller senare anslutit sig till detta, åtagit sig att uppfylla. Minimistandarderna kommer också till uttryck i OECD:s modellavtal i dess lydelse från den 21 november 2017.</w:t>
      </w:r>
    </w:p>
    <w:p w14:paraId="5708BF10" w14:textId="48BA311C" w:rsidR="002C4455" w:rsidRDefault="003A5A9E" w:rsidP="002C4455">
      <w:pPr>
        <w:pStyle w:val="Brdtextmedindrag"/>
      </w:pPr>
      <w:r>
        <w:t xml:space="preserve">Slutrapporten för åtgärdsområde 6 (Preventing the Granting </w:t>
      </w:r>
      <w:proofErr w:type="spellStart"/>
      <w:r>
        <w:t>of</w:t>
      </w:r>
      <w:proofErr w:type="spellEnd"/>
      <w:r>
        <w:t xml:space="preserve"> </w:t>
      </w:r>
      <w:proofErr w:type="spellStart"/>
      <w:r>
        <w:t>Treaty</w:t>
      </w:r>
      <w:proofErr w:type="spellEnd"/>
      <w:r>
        <w:t xml:space="preserve"> </w:t>
      </w:r>
      <w:proofErr w:type="spellStart"/>
      <w:r>
        <w:t>Benefits</w:t>
      </w:r>
      <w:proofErr w:type="spellEnd"/>
      <w:r>
        <w:t xml:space="preserve"> in </w:t>
      </w:r>
      <w:proofErr w:type="spellStart"/>
      <w:r>
        <w:t>Inappropriate</w:t>
      </w:r>
      <w:proofErr w:type="spellEnd"/>
      <w:r>
        <w:t xml:space="preserve"> </w:t>
      </w:r>
      <w:proofErr w:type="spellStart"/>
      <w:r>
        <w:t>Circumstances</w:t>
      </w:r>
      <w:proofErr w:type="spellEnd"/>
      <w:r>
        <w:t xml:space="preserve">) innehåller en miniminivå av skydd mot skatteavtalsmissbruk. Enligt minimistandarden bör det i ett skatteavtal uttryckligen anges att syftet ska vara att undvika </w:t>
      </w:r>
      <w:proofErr w:type="spellStart"/>
      <w:r>
        <w:t>dubbelbe</w:t>
      </w:r>
      <w:proofErr w:type="spellEnd"/>
      <w:r>
        <w:t>-skattning utan att samtidigt skapa förutsättningar för icke-beskattning eller mindre skatt genom skatteflykt eller skatteundandragande. Detta syfte uttrycks i ingressen till OECD:s modellavtal och ingressen till skatte</w:t>
      </w:r>
      <w:r w:rsidR="0087677D">
        <w:softHyphen/>
      </w:r>
      <w:r>
        <w:t>avtalet ändras i enlighet med detta. Minimistandarden omfattar också specifika avtalsbestämmelser (se artikel 29 med kommentarer i OECD:s modellavtal) och i slutrapporten anges följande alternativ till bestäm</w:t>
      </w:r>
      <w:r w:rsidR="0087677D">
        <w:softHyphen/>
      </w:r>
      <w:r>
        <w:t>melser som staterna kan välja:</w:t>
      </w:r>
    </w:p>
    <w:p w14:paraId="0596B2B1" w14:textId="02EE7FD9" w:rsidR="002C4455" w:rsidRDefault="003A5A9E" w:rsidP="002C4455">
      <w:pPr>
        <w:pStyle w:val="Numreradlista"/>
      </w:pPr>
      <w:r>
        <w:t xml:space="preserve">En Principal </w:t>
      </w:r>
      <w:proofErr w:type="spellStart"/>
      <w:r>
        <w:t>Purpose</w:t>
      </w:r>
      <w:proofErr w:type="spellEnd"/>
      <w:r>
        <w:t xml:space="preserve"> Test-regel (PPT-regel) som innebär att en förmån enligt ett skatteavtal inte ska ges om ett av de huvudsakliga syftena med ett visst arrangemang eller en viss transaktion har varit att få denna </w:t>
      </w:r>
      <w:r>
        <w:lastRenderedPageBreak/>
        <w:t>avtalsförmån. Enligt PPT-regeln görs dock undantag om givandet av förmånen skulle vara i överensstämmelse med ändamålet för och syftet med de relevanta bestämmelserna i skatteavtalet i fråga.</w:t>
      </w:r>
    </w:p>
    <w:p w14:paraId="0151D6AB" w14:textId="29FACBD3" w:rsidR="002C4455" w:rsidRDefault="003A5A9E" w:rsidP="002C4455">
      <w:pPr>
        <w:pStyle w:val="Numreradlista"/>
      </w:pPr>
      <w:r>
        <w:t>En Limitation-on-</w:t>
      </w:r>
      <w:proofErr w:type="spellStart"/>
      <w:r>
        <w:t>Benefits</w:t>
      </w:r>
      <w:proofErr w:type="spellEnd"/>
      <w:r>
        <w:t>-regel (LOB-regel) som kompletteras av en ”anti-slussningsregel”. En LOB-regel är en mer specifik anti-missbruksbestämmelse i vilken det sätts upp objektiva kriterier som en person måste uppfylla för att få rätt till skatteavtalets förmåner. ”Anti-slussningsregeln” syftar till att förhindra att bolag som inte på egen hand har rätt till avtalets förmåner får den rätten genom slussnings</w:t>
      </w:r>
      <w:r w:rsidR="0087677D">
        <w:softHyphen/>
      </w:r>
      <w:r>
        <w:t>bolag.</w:t>
      </w:r>
    </w:p>
    <w:p w14:paraId="3BA51199" w14:textId="51AA0515" w:rsidR="002C4455" w:rsidRDefault="003A5A9E" w:rsidP="002C4455">
      <w:pPr>
        <w:pStyle w:val="Numreradlista"/>
      </w:pPr>
      <w:r>
        <w:t xml:space="preserve">En PPT-regel i kombination med en LOB-regel. </w:t>
      </w:r>
    </w:p>
    <w:p w14:paraId="46A0EC41" w14:textId="77777777" w:rsidR="002C4455" w:rsidRDefault="003A5A9E" w:rsidP="002C4455">
      <w:pPr>
        <w:pStyle w:val="Brdtextefternumreradlista"/>
      </w:pPr>
      <w:r>
        <w:t>I valet mellan dessa alternativ har Sverige och Tyskland valt alternativ 1, dvs. att införa en PPT-regel i en ny punkt 4 i artikel 43 i avtalet.</w:t>
      </w:r>
    </w:p>
    <w:p w14:paraId="26945E78" w14:textId="5477F8A1" w:rsidR="002C4455" w:rsidRDefault="003A5A9E" w:rsidP="002C4455">
      <w:pPr>
        <w:pStyle w:val="Brdtextmedindrag"/>
      </w:pPr>
      <w:r>
        <w:t>Slutrapporten för åtgärdsområde 14 (</w:t>
      </w:r>
      <w:proofErr w:type="spellStart"/>
      <w:r>
        <w:t>Making</w:t>
      </w:r>
      <w:proofErr w:type="spellEnd"/>
      <w:r>
        <w:t xml:space="preserve"> </w:t>
      </w:r>
      <w:proofErr w:type="spellStart"/>
      <w:r>
        <w:t>Dispute</w:t>
      </w:r>
      <w:proofErr w:type="spellEnd"/>
      <w:r>
        <w:t xml:space="preserve"> Resolutions </w:t>
      </w:r>
      <w:proofErr w:type="spellStart"/>
      <w:r>
        <w:t>More</w:t>
      </w:r>
      <w:proofErr w:type="spellEnd"/>
      <w:r>
        <w:t xml:space="preserve"> </w:t>
      </w:r>
      <w:proofErr w:type="spellStart"/>
      <w:r>
        <w:t>Effective</w:t>
      </w:r>
      <w:proofErr w:type="spellEnd"/>
      <w:r>
        <w:t>) innehåller en minimistandard som syftar till att säkerställa ett snabbt, effektivt och ändamålsenligt förfarande för att lösa skatteavtals</w:t>
      </w:r>
      <w:r>
        <w:softHyphen/>
        <w:t>relaterade tvister genom s.k. ömsesidig överenskommelse. För att uppfylla minimistandarden ska staterna införa artikel 25 punkterna 1–3 i OECD:s modellavtal i sina skatteavtal. Sådana bestämmelser har länge varit en del av modellavtalet och de svenska skatteavtalen. Genom BEPS-projektet har dock artikel 25 punkt 1 i modellavtalet fått en något förändrad lydelse så att en sökande ska ha rätt att lämna en begäran om ömsesidig över</w:t>
      </w:r>
      <w:r w:rsidR="009709D7">
        <w:softHyphen/>
      </w:r>
      <w:r>
        <w:t>enskommelse till behörig myndighet i endera avtalsslutande staten. Enligt den tidigare lydelsen ska begäran lämnas till behörig myndighet i den stat där personen har hemvist eller, i vissa ärenden, i den stat där personen är medborgare. Minimistandarden tillåter dock att den gamla lydelsen av artikel 25 punkt 1 bibehålls, under förutsättning att den behöriga myn</w:t>
      </w:r>
      <w:r w:rsidR="009709D7">
        <w:softHyphen/>
      </w:r>
      <w:r>
        <w:t>dighet som tar emot en begäran om ömsesidig överenskommelse notifierar eller konsulterar den andra behöriga myndigheten för det fall den anser att den skattskyldiges invändning inte är grundad och avser att avslå begäran. I enlighet med Tysklands önskemål tas inte den nya lydelsen i artikel 39 in i avtalet, utan i</w:t>
      </w:r>
      <w:r w:rsidR="006108EF">
        <w:t xml:space="preserve"> </w:t>
      </w:r>
      <w:r>
        <w:t>stället</w:t>
      </w:r>
      <w:r w:rsidR="006108EF">
        <w:t xml:space="preserve"> </w:t>
      </w:r>
      <w:r>
        <w:t>tillämpas notifikations- eller konsultationsför</w:t>
      </w:r>
      <w:r w:rsidR="009709D7">
        <w:softHyphen/>
      </w:r>
      <w:r>
        <w:t>farandet som beskrivs ovan. Artikel 39 ändras dock för att i övrigt mot</w:t>
      </w:r>
      <w:r w:rsidR="009709D7">
        <w:softHyphen/>
      </w:r>
      <w:r>
        <w:t>svara artikel 25 punkterna 1–3 i modellavtalet.</w:t>
      </w:r>
    </w:p>
    <w:p w14:paraId="24F8E7CE" w14:textId="605000AF" w:rsidR="002C4455" w:rsidRDefault="003A5A9E" w:rsidP="002C4455">
      <w:pPr>
        <w:pStyle w:val="Brdtextmedindrag"/>
      </w:pPr>
      <w:r>
        <w:t>I övrigt moderniseras avtalet i en rad olika avseenden. Artiklarna om personer på vilka avtalet tillämpas (artikel 1) och hemvist (artikel 4) uppdateras så att de språkligt och systematiskt ligger närmare OECD:s modellavtal. Bestämmelserna avseende inkomst av rörelse (artikel 7) uppdateras i enlighet med de ändringar som gjordes i modellavtalet 2010. Bestämmelserna rörande företag med intressegemenskap (artikel 9) uppdateras till nu gällande lydelse i artikel 9 i modellavtalet. Avtalets bestämmelser om informationsutbyte (artikel 29) respektive bistånd vid indrivning av skatter (artikel 30) ändras i syfte att säkerställa att avtalet når upp till internationellt vedertagna standarder på området. Till följd av de ändringar som görs i avtalet har ett stort antal artiklar tagits bort utan att ersättas. För att inte komplicera ändringsprotokollet med omnumrerings</w:t>
      </w:r>
      <w:r>
        <w:softHyphen/>
        <w:t>bestämmelser av artiklar står de borttagna artiklarna kvar i avtalet</w:t>
      </w:r>
      <w:r w:rsidR="009709D7">
        <w:t>,</w:t>
      </w:r>
      <w:r>
        <w:t xml:space="preserve"> men anges som upphävda.</w:t>
      </w:r>
    </w:p>
    <w:p w14:paraId="7BE184E0" w14:textId="29EFD297" w:rsidR="002C4455" w:rsidRDefault="003A5A9E" w:rsidP="002C4455">
      <w:pPr>
        <w:pStyle w:val="Brdtextmedindrag"/>
      </w:pPr>
      <w:r w:rsidRPr="004274E2">
        <w:rPr>
          <w:i/>
          <w:iCs/>
        </w:rPr>
        <w:t>Skatteverkets</w:t>
      </w:r>
      <w:r>
        <w:t xml:space="preserve"> önskemål om att vissa bestämmelser </w:t>
      </w:r>
      <w:r w:rsidR="00390B49">
        <w:t>ska</w:t>
      </w:r>
      <w:r>
        <w:t xml:space="preserve"> förklaras</w:t>
      </w:r>
      <w:r w:rsidR="00390B49">
        <w:t xml:space="preserve"> när</w:t>
      </w:r>
      <w:r w:rsidR="00390B49">
        <w:softHyphen/>
        <w:t>mare</w:t>
      </w:r>
      <w:r>
        <w:t xml:space="preserve"> i propositionen får anses tillgodosedda i avsnitt 4.1.</w:t>
      </w:r>
    </w:p>
    <w:p w14:paraId="15B38AAD" w14:textId="09D52C9A" w:rsidR="002C4455" w:rsidRDefault="003A5A9E" w:rsidP="002C4455">
      <w:pPr>
        <w:pStyle w:val="Brdtextmedindrag"/>
      </w:pPr>
      <w:r>
        <w:lastRenderedPageBreak/>
        <w:t xml:space="preserve">För Sveriges del krävs enligt 10 kap. 3 § regeringsformen riksdagens godkännande innan regeringen ingår en för riket bindande internationell överenskommelse </w:t>
      </w:r>
      <w:proofErr w:type="gramStart"/>
      <w:r>
        <w:t>bl.a.</w:t>
      </w:r>
      <w:proofErr w:type="gramEnd"/>
      <w:r>
        <w:t xml:space="preserve"> i de fall överenskommelsen förutsätter att en lag ändras eller att en ny lag stiftas. För att protokollets bestämmelser ska kunna tillämpas i Sverige krävs ändrad lagstiftning, varvid riksdagens godkännande således är en sådan åtgärd som måste fullgöras för att protokollet ska bli bindande för Sverige och kunna träda i kraft.</w:t>
      </w:r>
    </w:p>
    <w:p w14:paraId="23DBC7B8" w14:textId="5087BEA4" w:rsidR="002C4455" w:rsidRDefault="003A5A9E" w:rsidP="002C4455">
      <w:pPr>
        <w:pStyle w:val="Rubrik5utannumrering"/>
      </w:pPr>
      <w:r>
        <w:t>Lagförslaget samt ikraftträdande</w:t>
      </w:r>
      <w:r w:rsidR="00E46364">
        <w:t>- och övergångs</w:t>
      </w:r>
      <w:r>
        <w:t>bestämmelser</w:t>
      </w:r>
    </w:p>
    <w:p w14:paraId="4189B283" w14:textId="3D2BC982" w:rsidR="002C4455" w:rsidRDefault="003A5A9E" w:rsidP="002C4455">
      <w:pPr>
        <w:pStyle w:val="Brdtext"/>
      </w:pPr>
      <w:r>
        <w:t xml:space="preserve">Den nya lydelse av skatteavtalet mellan Sverige och Tyskland som följer av 2023 års protokoll ska införlivas i svensk intern rätt. Det sker genom en ändring i den lag varigenom avtalet införlivats i den svenska rätten. I nu gällande 1 § lagen (1992:1193) om dubbelbeskattningsavtal mellan Sverige och Tyskland föreskrivs att avtalet ska gälla som lag här i landet. Avtalstexten framgår av bilagan till lagen. Genom att ändra 1 § och även hänvisa till det den 18 januari 2023 undertecknade protokollet och den lydelse som avtalet, tillsammans med det protokoll som fogats till avtalet och som utgör en del av detta, har fått genom ändringsprotokollet, införlivas avtalets nya lydelse i den svenska rätten. Avtalstextens nya lydelse framgår av bilagan till lagen som ändras på det sätt som anges i ändringsprotokollet. Ändringarna i bilagan framgår av fotnoter. </w:t>
      </w:r>
    </w:p>
    <w:p w14:paraId="5A922F2B" w14:textId="453D604A" w:rsidR="002C4455" w:rsidRDefault="003A5A9E" w:rsidP="002C4455">
      <w:pPr>
        <w:pStyle w:val="Brdtextmedindrag"/>
      </w:pPr>
      <w:r>
        <w:t>Nuvarande 3 och 4 §§ lagen (1992:1193) om dubbelbeskattningsavtal mellan Sverige och Tyskland innehåller bestämmelser om arvs- och gåvoskatt där hänvisning görs till kungörelsen (1967:721) om förfarandet rörande eftergift av arvsskatt eller gåvoskatt vid dubbelbeskattning. Kungörelsens rubrik har ändrats och heter sedan 1987 förordning (1967:721) om förfarandet rörande eftergift av arvsskatt eller gåvoskatt vid dubbelbeskattning. I samband med att den svenska arvs- och gåvo</w:t>
      </w:r>
      <w:r>
        <w:softHyphen/>
        <w:t>skatten avskaffades vid utgången av år 2004 upphävdes även den aktuella förordningen. Den upphävda förordningen gäller dock fortfarande om skattskyldighet enligt lagen (1941:416) om arvsskatt och gåvoskatt har inträtt före utgången av 2004. Skatteavtalets regler rörande arvs- och gåvoskatt slopas nu genom ändringsprotokollet. Till följd av detta föreslås att nuvarande 3 och 4 §§ i lagen (1992:1193) om dubbelbeskattningsavtal mellan Sverige och Tyskland ska upphöra att gälla. Enligt punkt 5 i ikraftträdande- och övergångsbestämmelserna ska dock de upphävda paragraferna fortsatt tillämpas i fall där skattskyldighet har inträtt före utgången av 2004.</w:t>
      </w:r>
    </w:p>
    <w:p w14:paraId="35286DD2" w14:textId="048FEDF7" w:rsidR="002C4455" w:rsidRDefault="003A5A9E" w:rsidP="002C4455">
      <w:pPr>
        <w:pStyle w:val="Brdtextmedindrag"/>
      </w:pPr>
      <w:r>
        <w:t>Enligt artikel 22 i ändringsprotokollet ska protokollet ratificeras och därefter träda i kraft den trettionde dagen efter den dag då de ratifikations</w:t>
      </w:r>
      <w:r>
        <w:softHyphen/>
        <w:t>instrument har utväxlats som innebär att de åtgärder som enligt respektive stats lagstiftning krävs för att protokollet ska träda i kraft har vidtagits. Det är således inte möjligt att nu avgöra vid vilken tidpunkt som ändrings</w:t>
      </w:r>
      <w:r w:rsidR="00A04CCD">
        <w:softHyphen/>
      </w:r>
      <w:r>
        <w:t xml:space="preserve">protokollet kommer att träda i kraft. I förslaget till lag föreskrivs därför i punkt 1 i lagförslagets ikraftträdande- och övergångsbestämmelserna att lagen träder i kraft den dag som regeringen bestämmer. I enlighet med bestämmelserna i artikel 22 punkt 2 i ändringsprotokollet föreskrivs i punkt 2 a–d i ikraftträdande- och övergångsbestämmelserna att lagen därefter ska tillämpas i fråga om </w:t>
      </w:r>
    </w:p>
    <w:p w14:paraId="6B09EC06" w14:textId="34C2FB7F" w:rsidR="002C4455" w:rsidRDefault="003A5A9E" w:rsidP="002C4455">
      <w:pPr>
        <w:pStyle w:val="Punktlista"/>
      </w:pPr>
      <w:r>
        <w:lastRenderedPageBreak/>
        <w:t xml:space="preserve">källskatter, på belopp som betalas eller tillgodoförs den 1 januari det kalenderår som följer närmast efter den dag då lagen träder i kraft eller senare, </w:t>
      </w:r>
    </w:p>
    <w:p w14:paraId="76B0A11B" w14:textId="3736F747" w:rsidR="002C4455" w:rsidRDefault="003A5A9E" w:rsidP="002C4455">
      <w:pPr>
        <w:pStyle w:val="Punktlista"/>
      </w:pPr>
      <w:r>
        <w:t xml:space="preserve">andra skatter på inkomst och på förmögenhet, på skatt som påförs för beskattningsperiod som börjar den 1 januari det kalenderår som följer närmast efter den dag då lagen träder i kraft eller senare, </w:t>
      </w:r>
    </w:p>
    <w:p w14:paraId="71217D9E" w14:textId="23C792AB" w:rsidR="002C4455" w:rsidRDefault="003A5A9E" w:rsidP="002C4455">
      <w:pPr>
        <w:pStyle w:val="Punktlista"/>
      </w:pPr>
      <w:r>
        <w:t xml:space="preserve">arvs- och gåvoskatt, på kvarlåtenskap efter person som avlider respektive gåva som sker den 1 januari det kalenderår som följer närmast efter den dag då lagen träder i kraft eller senare. </w:t>
      </w:r>
    </w:p>
    <w:p w14:paraId="39C157CB" w14:textId="1CAF7944" w:rsidR="002C4455" w:rsidRDefault="003A5A9E" w:rsidP="002C4455">
      <w:pPr>
        <w:pStyle w:val="Brdtextefterpunktlista"/>
      </w:pPr>
      <w:r>
        <w:t>Av artikel 22 punkt 3 i ändringsprotokollet följer att de nya bestäm</w:t>
      </w:r>
      <w:r>
        <w:softHyphen/>
        <w:t>melserna om utbyte av upplysningar i artikel 29 i avtalet samt bestäm</w:t>
      </w:r>
      <w:r>
        <w:softHyphen/>
        <w:t>melserna om bistånd vid indrivning av skatter enligt artikel 30 i avtalet ska tillämpas från och med den dag då lagen träder i kraft, oavsett till vilket beskattningsår som frågan eller beskattningsanspråket hänför sig till. En bestämmelse av den innebörden finns i punkt 3 i lagförslagets ikraft</w:t>
      </w:r>
      <w:r>
        <w:softHyphen/>
        <w:t>trädande- och övergångsbestämmelser.</w:t>
      </w:r>
    </w:p>
    <w:p w14:paraId="4951EB99" w14:textId="0A665206" w:rsidR="002C4455" w:rsidRDefault="003A5A9E" w:rsidP="002C4455">
      <w:pPr>
        <w:pStyle w:val="Brdtextmedindrag"/>
      </w:pPr>
      <w:r>
        <w:t xml:space="preserve">Enligt punkt </w:t>
      </w:r>
      <w:r w:rsidR="00D85B8C">
        <w:t>4</w:t>
      </w:r>
      <w:r>
        <w:t xml:space="preserve"> i ikraftträdandebestämmelserna ska artiklarna 24–28 om arvs- och gåvoskatt, vilka upphävs genom ändringsprotokollet, fortsatt tillämpas i fråga om </w:t>
      </w:r>
    </w:p>
    <w:p w14:paraId="66C83927" w14:textId="12CBE4A5" w:rsidR="002C4455" w:rsidRDefault="003A5A9E" w:rsidP="002C4455">
      <w:pPr>
        <w:pStyle w:val="Punktlista"/>
      </w:pPr>
      <w:r>
        <w:t>arvsskatt, på kvarlåtenskap efter person som avlider före den 1 januari det kalenderår som närmast följer efter den dag då lagen träder i kraft, och</w:t>
      </w:r>
    </w:p>
    <w:p w14:paraId="2A456E94" w14:textId="165F7EC7" w:rsidR="002C4455" w:rsidRDefault="003A5A9E" w:rsidP="002C4455">
      <w:pPr>
        <w:pStyle w:val="Punktlista"/>
      </w:pPr>
      <w:r>
        <w:t>gåvoskatt, på gåva som sker före den 1 januari det kalenderår som närmast följer efter den dag då lagen träder i kraft.</w:t>
      </w:r>
    </w:p>
    <w:p w14:paraId="29A4AE67" w14:textId="6D8348D7" w:rsidR="002C4455" w:rsidRDefault="003A5A9E" w:rsidP="002C4455">
      <w:pPr>
        <w:pStyle w:val="Rubrik2"/>
      </w:pPr>
      <w:bookmarkStart w:id="14" w:name="_Toc135751871"/>
      <w:r>
        <w:t>Protokollets innehåll</w:t>
      </w:r>
      <w:bookmarkEnd w:id="14"/>
    </w:p>
    <w:p w14:paraId="2DC3731F" w14:textId="608E5837" w:rsidR="002C4455" w:rsidRDefault="003A5A9E" w:rsidP="002C4455">
      <w:pPr>
        <w:pStyle w:val="Rubrik3"/>
        <w:spacing w:before="0"/>
      </w:pPr>
      <w:bookmarkStart w:id="15" w:name="_Toc135751872"/>
      <w:r>
        <w:t>Avtalets titel</w:t>
      </w:r>
      <w:bookmarkEnd w:id="15"/>
    </w:p>
    <w:p w14:paraId="3E242D9A" w14:textId="77777777" w:rsidR="002C4455" w:rsidRDefault="003A5A9E" w:rsidP="002C4455">
      <w:pPr>
        <w:pStyle w:val="Brdtext"/>
      </w:pPr>
      <w:r>
        <w:t xml:space="preserve">Enligt </w:t>
      </w:r>
      <w:r w:rsidRPr="00FB6F23">
        <w:rPr>
          <w:i/>
          <w:iCs/>
        </w:rPr>
        <w:t>artikel 1</w:t>
      </w:r>
      <w:r>
        <w:t xml:space="preserve"> i ändringsprotokollet får avtalets titel en annan lydelse. Titeln ändras </w:t>
      </w:r>
      <w:proofErr w:type="gramStart"/>
      <w:r>
        <w:t>bl.a.</w:t>
      </w:r>
      <w:proofErr w:type="gramEnd"/>
      <w:r>
        <w:t xml:space="preserve"> för att reflektera att avtalet inte längre omfattar skatter på arv och gåva. Det förtydligas även att skatteavtalet ska förhindra skatteflykt och skatteundandragande. Den nya titeln överensstämmer i huvudsak med titeln till OECD:s modellavtal.</w:t>
      </w:r>
    </w:p>
    <w:p w14:paraId="0CF62F69" w14:textId="06E558E6" w:rsidR="002C4455" w:rsidRDefault="003A5A9E" w:rsidP="00FB6F23">
      <w:pPr>
        <w:pStyle w:val="Rubrik3"/>
      </w:pPr>
      <w:bookmarkStart w:id="16" w:name="_Toc135751873"/>
      <w:r>
        <w:t>Avtalets ingress</w:t>
      </w:r>
      <w:bookmarkEnd w:id="16"/>
    </w:p>
    <w:p w14:paraId="5B85870A" w14:textId="43DC55A1" w:rsidR="002C4455" w:rsidRDefault="003A5A9E" w:rsidP="00FB6F23">
      <w:pPr>
        <w:pStyle w:val="Brdtext"/>
      </w:pPr>
      <w:r w:rsidRPr="00FB6F23">
        <w:rPr>
          <w:i/>
          <w:iCs/>
        </w:rPr>
        <w:t>Artikel 2</w:t>
      </w:r>
      <w:r>
        <w:t xml:space="preserve"> i ändringsprotokollet anger att avtalets ingress utgår och ersätts av en ny ingress. I den nya ingressen förtydligas att avsikten är att undvika dubbelbeskattning beträffande skatter på inkomst och på förmögenhet, utan att samtidigt skapa förutsättningar för icke-beskattning eller minskad skatt genom skatteflykt eller skatteundandragande. Av den nya ingressen framgår också att parterna önskar att ytterligare utveckla sina ekonomiska förbindelser och utvidga sitt samarbete i skattefrågor. Ingressen överens</w:t>
      </w:r>
      <w:r w:rsidR="003C0C1F">
        <w:softHyphen/>
      </w:r>
      <w:r>
        <w:t xml:space="preserve">stämmer i alla väsentliga delar med ingressen till OECD:s modellavtal. </w:t>
      </w:r>
    </w:p>
    <w:p w14:paraId="2C9A77CE" w14:textId="1C3AF8F1" w:rsidR="002C4455" w:rsidRDefault="003A5A9E" w:rsidP="00FB6F23">
      <w:pPr>
        <w:pStyle w:val="Rubrik3"/>
      </w:pPr>
      <w:bookmarkStart w:id="17" w:name="_Toc135751874"/>
      <w:r>
        <w:lastRenderedPageBreak/>
        <w:t>Personer på vilka avtalet tillämpas</w:t>
      </w:r>
      <w:bookmarkEnd w:id="17"/>
    </w:p>
    <w:p w14:paraId="3CF2E643" w14:textId="77777777" w:rsidR="002C4455" w:rsidRDefault="003A5A9E" w:rsidP="00FB6F23">
      <w:pPr>
        <w:pStyle w:val="Brdtext"/>
      </w:pPr>
      <w:r>
        <w:t xml:space="preserve">Enligt </w:t>
      </w:r>
      <w:r w:rsidRPr="00FB6F23">
        <w:rPr>
          <w:i/>
          <w:iCs/>
        </w:rPr>
        <w:t>artikel 3</w:t>
      </w:r>
      <w:r>
        <w:t xml:space="preserve"> i ändringsprotokollet utgår nuvarande artikel 1 i avtalet, som anger avtalets syfte. Denna bestämmelse ersätts med två nya punkter som motsvarar artikel 1 punkterna 1 och 2 i OECD:s modellavtal, som anger vilka personer avtalet tillämpas på. </w:t>
      </w:r>
    </w:p>
    <w:p w14:paraId="4D787CAB" w14:textId="7EE1D996" w:rsidR="002C4455" w:rsidRDefault="003A5A9E" w:rsidP="002C4455">
      <w:pPr>
        <w:pStyle w:val="Brdtextmedindrag"/>
      </w:pPr>
      <w:r>
        <w:t>Den nya punkt 1 som införs anger att avtalet ska tillämpas på personer som har hemvist i en eller i båda avtalsslutande staterna. Bestämmelsen motsvarar i sak nuvarande artikel 2 punkt 4 i avtalet. För att följa strukturen i OECD:s modellavtal införs denna bestämmelse i stället under denna artikel och tas bort under artikel 2 i avtalet (se avsnitt 4.1.4 nedan).</w:t>
      </w:r>
    </w:p>
    <w:p w14:paraId="22538E47" w14:textId="7C76356D" w:rsidR="002C4455" w:rsidRDefault="003A5A9E" w:rsidP="002C4455">
      <w:pPr>
        <w:pStyle w:val="Brdtextmedindrag"/>
      </w:pPr>
      <w:r>
        <w:t>Punkt 2, som också är ny, innehåller en bestämmelse rörande delägar</w:t>
      </w:r>
      <w:r w:rsidR="00A04CCD">
        <w:softHyphen/>
      </w:r>
      <w:r>
        <w:t>beskattade personer. Av bestämmelserna följer att inkomst som förvärvas av eller genom en sammanslutning eller ett arrangemang, vars inkomst eller vinst enligt lagstiftningen i någon av de avtalsslutande staterna helt eller delvis är föremål för delägarbeskattning (exempelvis ett svenskt handelsbolag), ska anses förvärvad av en person med hemvist i en av de avtalsslutande staterna till den del som inkomsten eller vinsten, enligt skattelagstiftningen i denna stat, behandlas som inkomst eller vinst hos en person med hemvist i staten i fråga. Bestämmelsen har förts in i avtalet i syfte att säkerställa att en investering som görs via en delägarbeskattad person omfattas av avtalets regler på samma sätt som om personens delägare hade gjort investeringen direkt. Vid tillämpning av skatteavtalet ska man således se igenom det delägarbeskattade subjektet. I punkt 2 i det nya tilläggsprotokollet till avtalet finns en förtydligande bestämmelse som anger hur punkt 2 ska tillämpas i fråga om utdelning (se avsnitt 4.1.15 nedan).</w:t>
      </w:r>
    </w:p>
    <w:p w14:paraId="7A8611AE" w14:textId="40F02FAD" w:rsidR="002C4455" w:rsidRDefault="003A5A9E" w:rsidP="00FB6F23">
      <w:pPr>
        <w:pStyle w:val="Rubrik3"/>
      </w:pPr>
      <w:bookmarkStart w:id="18" w:name="_Toc135751875"/>
      <w:r>
        <w:t>Skatter som omfattas av avtalet</w:t>
      </w:r>
      <w:bookmarkEnd w:id="18"/>
    </w:p>
    <w:p w14:paraId="046142E4" w14:textId="4A5064DC" w:rsidR="002C4455" w:rsidRDefault="003A5A9E" w:rsidP="00FB6F23">
      <w:pPr>
        <w:pStyle w:val="Brdtext"/>
      </w:pPr>
      <w:r>
        <w:t xml:space="preserve">Av </w:t>
      </w:r>
      <w:r w:rsidRPr="00FB6F23">
        <w:rPr>
          <w:i/>
          <w:iCs/>
        </w:rPr>
        <w:t>artikel 4</w:t>
      </w:r>
      <w:r>
        <w:t xml:space="preserve"> i ändringsprotokollet följer att artikel 2 i avtalet ersätts med en ny artikel. Ändringen görs dels för att strukturen i artikel 2 i avtalet bättre ska följa strukturen i motsvarande artikel i OECD:s modellavtal, dels för att uppdatera ländernas respektive listor över omfattade skatter. De skatter som omfattas av avtalet finns för närvarande angivna i en bilaga till avtalet men kommer genom ändringsprotokollet i stället att tas in i artikel 2 i avtalet. Nämnda bilaga till avtalet tas bort genom </w:t>
      </w:r>
      <w:r w:rsidRPr="00FB6F23">
        <w:rPr>
          <w:i/>
          <w:iCs/>
        </w:rPr>
        <w:t>artikel 21</w:t>
      </w:r>
      <w:r>
        <w:t xml:space="preserve"> i ändringsprotokollet.</w:t>
      </w:r>
    </w:p>
    <w:p w14:paraId="224FCFEA" w14:textId="41CD8EE6" w:rsidR="002C4455" w:rsidRDefault="003A5A9E" w:rsidP="002C4455">
      <w:pPr>
        <w:pStyle w:val="Brdtextmedindrag"/>
      </w:pPr>
      <w:r>
        <w:t>I sak innebär dessa ändringar att bestämmelserna rörande arvs- och gåvoskatt tas bort eftersom avtalet inte längre ska omfatta dessa skatter. För svensk del tas även sjömansskatten och den statliga fastighetsskatten bort från listan över skatter som omfattas av avtalet. Statlig förmögen</w:t>
      </w:r>
      <w:r w:rsidR="00A04CCD">
        <w:softHyphen/>
      </w:r>
      <w:r>
        <w:t>hetsskatt behålls däremot i listan, trots att denna typ av skatt har avskaffats i Sverige. Tyskland tar ut förmögenhetsskatt och den tyska förmögenhets</w:t>
      </w:r>
      <w:r w:rsidR="00A04CCD">
        <w:softHyphen/>
      </w:r>
      <w:r>
        <w:t xml:space="preserve">skatten omfattas av avtalet. Då ett skatteavtal ingås med avsikt att det ska gälla under mycket lång tid är det viktigt att det inte förlorar i aktualitet vid förändringar i staternas interna rätt. Trots att Sverige </w:t>
      </w:r>
      <w:r w:rsidR="00FA3985">
        <w:t xml:space="preserve">inte </w:t>
      </w:r>
      <w:r>
        <w:t xml:space="preserve">beskattar förmögenhet finns det således skäl för att behålla statlig förmögenhetsskatt i listan över omfattade skatter. </w:t>
      </w:r>
    </w:p>
    <w:p w14:paraId="6AE8087D" w14:textId="0D26B558" w:rsidR="002C4455" w:rsidRDefault="003A5A9E" w:rsidP="002C4455">
      <w:pPr>
        <w:pStyle w:val="Brdtextmedindrag"/>
      </w:pPr>
      <w:r>
        <w:lastRenderedPageBreak/>
        <w:t>De bestämmelser som anger vilka skatter som kan vara föremål för handräckning i skatteärenden utgår också, då de nuvarande bestäm</w:t>
      </w:r>
      <w:r>
        <w:softHyphen/>
        <w:t xml:space="preserve">melserna i skatteavtalet avseende handräckning tas bort och ersätts med nya bestämmelser som även anger vilka skatter som omfattas av sådant samarbete (se avsnitt 4.1.11 nedan). </w:t>
      </w:r>
    </w:p>
    <w:p w14:paraId="629AA45C" w14:textId="21079E01" w:rsidR="002C4455" w:rsidRDefault="003A5A9E" w:rsidP="00FB6F23">
      <w:pPr>
        <w:pStyle w:val="Rubrik3"/>
      </w:pPr>
      <w:bookmarkStart w:id="19" w:name="_Toc135751876"/>
      <w:r>
        <w:t>Allmänna definitioner</w:t>
      </w:r>
      <w:bookmarkEnd w:id="19"/>
    </w:p>
    <w:p w14:paraId="61A04E7D" w14:textId="610F178F" w:rsidR="002C4455" w:rsidRDefault="003A5A9E" w:rsidP="00FB6F23">
      <w:pPr>
        <w:pStyle w:val="Brdtext"/>
      </w:pPr>
      <w:r>
        <w:t xml:space="preserve">Genom </w:t>
      </w:r>
      <w:r w:rsidRPr="00FB6F23">
        <w:rPr>
          <w:i/>
          <w:iCs/>
        </w:rPr>
        <w:t>artikel 5</w:t>
      </w:r>
      <w:r>
        <w:t xml:space="preserve"> punkt 1 respektive 2 i ändringsprotokollet uppdateras definitionerna av ”Förbundsrepubliken Tyskland” respektive ”Sverige” i artikel 3 punkt 1 </w:t>
      </w:r>
      <w:proofErr w:type="gramStart"/>
      <w:r>
        <w:t>a)–</w:t>
      </w:r>
      <w:proofErr w:type="gramEnd"/>
      <w:r>
        <w:t>b) i avtalet. Artikel 5 punkt 3 i ändringsprotokollet innebär att en definition rörande arvsskatt i underpunkt i) i artikel 3 punkt 1 i avtalet utgår. Till följd av detta omnumreras de efterföljande under</w:t>
      </w:r>
      <w:r>
        <w:softHyphen/>
        <w:t xml:space="preserve">punkterna. Vad gäller den tyska språkversionen innebär ändringarna även att alla underpunkter i de berörda bestämmelserna som nu benämns </w:t>
      </w:r>
      <w:proofErr w:type="spellStart"/>
      <w:r>
        <w:t>aa</w:t>
      </w:r>
      <w:proofErr w:type="spellEnd"/>
      <w:r>
        <w:t>) och bb) i stället benämns 1) och 2). Därmed har båda språkversionerna samma typ av numrering för de olika nivåerna av underpunkter. Artikel 5 punkt 4 i ändringsprotokollet innebär att den generella tolkningsbestäm</w:t>
      </w:r>
      <w:r>
        <w:softHyphen/>
        <w:t>melsen i artikel 3 punkt 2 i avtalet uppdateras i enlighet med OECD:s modellavtal.</w:t>
      </w:r>
    </w:p>
    <w:p w14:paraId="5DEFEEEB" w14:textId="3261BC4D" w:rsidR="002C4455" w:rsidRDefault="003A5A9E" w:rsidP="00FB6F23">
      <w:pPr>
        <w:pStyle w:val="Rubrik3"/>
      </w:pPr>
      <w:bookmarkStart w:id="20" w:name="_Toc135751877"/>
      <w:r>
        <w:t>Hemvist</w:t>
      </w:r>
      <w:bookmarkEnd w:id="20"/>
    </w:p>
    <w:p w14:paraId="58ADA195" w14:textId="77777777" w:rsidR="002C4455" w:rsidRDefault="003A5A9E" w:rsidP="00FB6F23">
      <w:pPr>
        <w:pStyle w:val="Brdtext"/>
      </w:pPr>
      <w:r>
        <w:t xml:space="preserve">Enligt </w:t>
      </w:r>
      <w:r w:rsidRPr="00FB6F23">
        <w:rPr>
          <w:i/>
          <w:iCs/>
        </w:rPr>
        <w:t>artikel 6</w:t>
      </w:r>
      <w:r>
        <w:t xml:space="preserve"> i ändringsprotokollet byts artikel 4 punkt 1 i avtalet ut. Definitionen av person med hemvist i en avtalsslutande stat överens-stämmer därmed närmare med motsvarande bestämmelse i OECD:s modellavtal. Sådana bestämmelser kopplade till arvs- och gåvoskatt tas bort från avtalet.</w:t>
      </w:r>
    </w:p>
    <w:p w14:paraId="181CC6C5" w14:textId="1B07C1A9" w:rsidR="002C4455" w:rsidRDefault="003A5A9E" w:rsidP="00FB6F23">
      <w:pPr>
        <w:pStyle w:val="Rubrik3"/>
      </w:pPr>
      <w:bookmarkStart w:id="21" w:name="_Toc135751878"/>
      <w:r>
        <w:t>Inkomst av rörelse</w:t>
      </w:r>
      <w:bookmarkEnd w:id="21"/>
    </w:p>
    <w:p w14:paraId="23022DCA" w14:textId="59A3FC74" w:rsidR="002C4455" w:rsidRDefault="003A5A9E" w:rsidP="00FB6F23">
      <w:pPr>
        <w:pStyle w:val="Brdtext"/>
      </w:pPr>
      <w:r w:rsidRPr="00FB6F23">
        <w:rPr>
          <w:i/>
          <w:iCs/>
        </w:rPr>
        <w:t>Artikel 7</w:t>
      </w:r>
      <w:r>
        <w:t xml:space="preserve"> i ändringsprotokollet innebär att artikel 7 i avtalet, som reglerar beskattning av rörelseinkomst, uppdateras till de motsvarande bestäm</w:t>
      </w:r>
      <w:r>
        <w:softHyphen/>
        <w:t xml:space="preserve">melserna som togs in i OECD:s modellavtal vid 2010 års uppdatering. </w:t>
      </w:r>
    </w:p>
    <w:p w14:paraId="25A35708" w14:textId="77777777" w:rsidR="002C4455" w:rsidRDefault="003A5A9E" w:rsidP="002C4455">
      <w:pPr>
        <w:pStyle w:val="Brdtextmedindrag"/>
      </w:pPr>
      <w:r>
        <w:t xml:space="preserve">Enligt huvudregeln i punkt 1 beskattas inkomst av rörelse som förvärvas av ett företag i en avtalsslutande stat endast i den stat där företaget är hemmahörande. Om ett företag däremot bedriver rörelse i den andra avtalsslutande staten från ett fast driftställe beläget där får inkomst som är hänförlig till det fasta driftstället beskattas i den andra staten. </w:t>
      </w:r>
    </w:p>
    <w:p w14:paraId="064E8DAD" w14:textId="77777777" w:rsidR="002C4455" w:rsidRDefault="003A5A9E" w:rsidP="002C4455">
      <w:pPr>
        <w:pStyle w:val="Brdtextmedindrag"/>
      </w:pPr>
      <w:r>
        <w:t>Enligt punkt 2 ska armlängdsprincipen användas vid bestämmande av fördelningen av inkomster mellan fast driftställe och huvudkontor. Det innebär att till det fasta driftstället ska hänföras den inkomst som detta driftställe skulle ha förvärvat om det – istället för att ha mellanhavanden med huvudkontoret – hade haft mellanhavanden med ett helt fristående företag som bedrivit verksamhet av samma eller liknande slag under samma eller liknande villkor, med beaktande av de funktioner som utförts, tillgångar som använts och risker som företaget har tagit genom det fasta driftstället och genom andra delar av företaget samt haft mellanhavanden på normala marknadsmässiga villkor.</w:t>
      </w:r>
    </w:p>
    <w:p w14:paraId="0E9DC911" w14:textId="6F980DAF" w:rsidR="002C4455" w:rsidRDefault="003A5A9E" w:rsidP="002C4455">
      <w:pPr>
        <w:pStyle w:val="Brdtextmedindrag"/>
      </w:pPr>
      <w:r>
        <w:lastRenderedPageBreak/>
        <w:t>Punkt 3 följer i stället i huvudsak den alternativa skrivning som framgår av kommentaren till artikel 7 punkt 3 i OECD:s modellavtal. Punkt 3 innehåller regler för det fall en avtalsslutande stat, i enlighet med artikel 7 punkt 2, justerar de inkomster som är hänförliga till ett fast driftställe och därmed beskattar företaget för inkomst som har beskattats i den andra staten. I sådana fall ska den andra staten, om den instämmer med den justering som den förstnämnda staten har gjort, göra en vederbörlig justering i den utsträckning som är nödvändigt för att undvika dubbel</w:t>
      </w:r>
      <w:r>
        <w:softHyphen/>
        <w:t>beskattning av de aktuella inkomsterna. För det fall den andra staten däremot inte instämmer i justeringen ska staterna söka undanröja eventuell dubbelbeskattning genom ömsesidig överenskommelse. Den omständlig</w:t>
      </w:r>
      <w:r>
        <w:softHyphen/>
        <w:t>het att behöriga myndigheter i vissa fall ska ”söka” undanröja eventuell dubbelbeskattning genom ömsesidig överenskommelse utgör en mindre avvikelse från den alternativa bestämmelse som finns i OECD:s modellavtal. Avvikelsen syftar till att säkerställa att åtagandet i artikel 7 punkt 3 inte går längre än det åtagande som finns i artikeln i avtalet som behandlar förfarandet vid ömsesidig överenskommelse (artikel 39 efter ändringen genom detta protokoll).</w:t>
      </w:r>
    </w:p>
    <w:p w14:paraId="563752E3" w14:textId="77777777" w:rsidR="002C4455" w:rsidRDefault="003A5A9E" w:rsidP="002C4455">
      <w:pPr>
        <w:pStyle w:val="Brdtextmedindrag"/>
      </w:pPr>
      <w:r>
        <w:t>Punkt 4 motsvarar bestämmelsen i artikel 7 punkt 7 i nuvarande avtal.</w:t>
      </w:r>
    </w:p>
    <w:p w14:paraId="2373B3C5" w14:textId="3751F82C" w:rsidR="002C4455" w:rsidRDefault="003A5A9E" w:rsidP="00FB6F23">
      <w:pPr>
        <w:pStyle w:val="Rubrik3"/>
      </w:pPr>
      <w:bookmarkStart w:id="22" w:name="_Toc135751879"/>
      <w:r>
        <w:t>Justering av inkomst</w:t>
      </w:r>
      <w:bookmarkEnd w:id="22"/>
    </w:p>
    <w:p w14:paraId="28C45639" w14:textId="0C829AB0" w:rsidR="002C4455" w:rsidRDefault="003A5A9E" w:rsidP="00FB6F23">
      <w:pPr>
        <w:pStyle w:val="Brdtext"/>
      </w:pPr>
      <w:r>
        <w:t xml:space="preserve">Genom </w:t>
      </w:r>
      <w:r w:rsidRPr="00FB6F23">
        <w:rPr>
          <w:i/>
          <w:iCs/>
        </w:rPr>
        <w:t>artikel 8</w:t>
      </w:r>
      <w:r>
        <w:t xml:space="preserve"> i ändringsprotokollet görs språkliga ändringar av artikel 9 punkt 2 för att den ordagrant ska motsvara OECD:s modellavtal. Bestämmelsen behandlar justering av inkomst vid obehörig vinst</w:t>
      </w:r>
      <w:r>
        <w:softHyphen/>
        <w:t>överföring mellan företag med intressegemenskap. Det tillförs i princip inget i sak till den nuvarande bestämmelsen. Eftersom BEPS-projektets åtgärd 14 satt fokus på behovet av ett effektivt förfarande vid ömsesidig överenskommelse kopplat till bland annat justering av inkomst mellan företag med intressegemenskap, finns det en fördel med att bestämmelsen helt överensstämmer med motsvarande bestämmelse i OECD:s modell</w:t>
      </w:r>
      <w:r w:rsidR="00F65AC9">
        <w:softHyphen/>
      </w:r>
      <w:r>
        <w:t xml:space="preserve">avtal för att tydligt kunna läsas i ljuset av de ändrade kommentarerna till OECD:s modellavtal. </w:t>
      </w:r>
    </w:p>
    <w:p w14:paraId="0F2C9164" w14:textId="1669FC0E" w:rsidR="002C4455" w:rsidRDefault="003A5A9E" w:rsidP="00FB6F23">
      <w:pPr>
        <w:pStyle w:val="Rubrik3"/>
      </w:pPr>
      <w:bookmarkStart w:id="23" w:name="_Toc135751880"/>
      <w:r>
        <w:t>Offentlig tjänst</w:t>
      </w:r>
      <w:bookmarkEnd w:id="23"/>
    </w:p>
    <w:p w14:paraId="3BD26426" w14:textId="0F908B1B" w:rsidR="002C4455" w:rsidRDefault="003A5A9E" w:rsidP="00FB6F23">
      <w:pPr>
        <w:pStyle w:val="Brdtext"/>
      </w:pPr>
      <w:r>
        <w:t xml:space="preserve">I </w:t>
      </w:r>
      <w:r w:rsidRPr="00FB6F23">
        <w:rPr>
          <w:i/>
          <w:iCs/>
        </w:rPr>
        <w:t>artikel 10</w:t>
      </w:r>
      <w:r>
        <w:t xml:space="preserve"> i ändringsprotokollet anges att artikel 19 punkt 4 a) i avtalet tas bort tillsammans med sista meningen i punkt 4. Bestämmelserna gällde anställda i Postverket, Televerket, Statens Järnvägar och Sveriges Riksbank samt motsvarande tyska institutioner. Flertalet av dessa verk</w:t>
      </w:r>
      <w:r w:rsidR="00621399">
        <w:softHyphen/>
      </w:r>
      <w:r>
        <w:t xml:space="preserve">samheter är numera privatiserade i båda avtalsslutande staterna. I fråga om kvarvarande verksamheter saknas skäl för särskild reglering. </w:t>
      </w:r>
    </w:p>
    <w:p w14:paraId="1158CFD6" w14:textId="61495B87" w:rsidR="002C4455" w:rsidRDefault="003A5A9E" w:rsidP="00FB6F23">
      <w:pPr>
        <w:pStyle w:val="Rubrik3"/>
      </w:pPr>
      <w:bookmarkStart w:id="24" w:name="_Toc135751881"/>
      <w:r>
        <w:t>Beskattning av kvarlåtenskap, arv och gåva</w:t>
      </w:r>
      <w:bookmarkEnd w:id="24"/>
    </w:p>
    <w:p w14:paraId="172A09E7" w14:textId="7056D3D1" w:rsidR="002C4455" w:rsidRDefault="003A5A9E" w:rsidP="00FB6F23">
      <w:pPr>
        <w:pStyle w:val="Brdtext"/>
      </w:pPr>
      <w:r>
        <w:t xml:space="preserve">Arvs- och gåvoskatten avskaffades i Sverige 2005. På tysk begäran upp-hävs därför samtliga bestämmelser i avtalet som berör arvs- och gåvoskatt. Kapitel III i avtalet, dvs. artiklarna 24–28, upphävs i sin helhet genom </w:t>
      </w:r>
      <w:r w:rsidRPr="00FB6F23">
        <w:rPr>
          <w:i/>
          <w:iCs/>
        </w:rPr>
        <w:t>artikel 12</w:t>
      </w:r>
      <w:r>
        <w:t xml:space="preserve"> i ändringsprotokollet. Vidare görs följdändringar i de andra </w:t>
      </w:r>
      <w:r>
        <w:lastRenderedPageBreak/>
        <w:t>artiklarna i avtalet där bestämmelser som berör arvs- och gåvoskatt förekommer. Dessa följdändringar framgår inte av artikel 12, utan behand</w:t>
      </w:r>
      <w:r w:rsidR="0073675B">
        <w:softHyphen/>
      </w:r>
      <w:r>
        <w:t xml:space="preserve">las under respektive artikel i ändringsprotokollet där bestämmelsen i fråga förekommer. </w:t>
      </w:r>
    </w:p>
    <w:p w14:paraId="42CAAF7F" w14:textId="50A08451" w:rsidR="002C4455" w:rsidRDefault="003A5A9E" w:rsidP="00FB6F23">
      <w:pPr>
        <w:pStyle w:val="Rubrik3"/>
      </w:pPr>
      <w:bookmarkStart w:id="25" w:name="_Toc135751882"/>
      <w:r>
        <w:t>Utbyte av upplysningar och bistånd vid indrivning av skatter</w:t>
      </w:r>
      <w:bookmarkEnd w:id="25"/>
    </w:p>
    <w:p w14:paraId="74BB6709" w14:textId="77777777" w:rsidR="002C4455" w:rsidRDefault="003A5A9E" w:rsidP="00FB6F23">
      <w:pPr>
        <w:pStyle w:val="Brdtext"/>
      </w:pPr>
      <w:r>
        <w:t xml:space="preserve">Hela kapitel IV i avtalet, som behandlar handräckning i skatteärenden, revideras. Genom </w:t>
      </w:r>
      <w:r w:rsidRPr="00FB6F23">
        <w:rPr>
          <w:i/>
          <w:iCs/>
        </w:rPr>
        <w:t>artikel 13</w:t>
      </w:r>
      <w:r>
        <w:t xml:space="preserve"> i ändringsprotokollet ersätts artiklarna 29 och 30 i avtalet av nya artiklar medan </w:t>
      </w:r>
      <w:r w:rsidRPr="00FB6F23">
        <w:rPr>
          <w:i/>
          <w:iCs/>
        </w:rPr>
        <w:t>artikel 14</w:t>
      </w:r>
      <w:r>
        <w:t xml:space="preserve"> i protokollet innebär att artiklarna 31–37 i avtalet upphävs. </w:t>
      </w:r>
    </w:p>
    <w:p w14:paraId="546CC48C" w14:textId="05BA9486" w:rsidR="002C4455" w:rsidRDefault="003A5A9E" w:rsidP="002C4455">
      <w:pPr>
        <w:pStyle w:val="Brdtextmedindrag"/>
      </w:pPr>
      <w:r>
        <w:t>Nya artikel 29 omfattar utbyte av upplysningar och överensstämmer med artikel 26 i OECD:s modellavtal, vilken har genomgått stora för-ändringar sedan avtalet undertecknades.</w:t>
      </w:r>
    </w:p>
    <w:p w14:paraId="6BBD077F" w14:textId="77777777" w:rsidR="002C4455" w:rsidRDefault="003A5A9E" w:rsidP="002C4455">
      <w:pPr>
        <w:pStyle w:val="Brdtextmedindrag"/>
      </w:pPr>
      <w:r>
        <w:t>Enligt punkt 1 ska de behöriga myndigheterna i de avtalsslutande staterna utbyta sådana upplysningar som kan antas vara relevanta vid tillämpningen av bestämmelserna i avtalet eller för administration eller verkställighet av intern lagstiftning i fråga om skatter av varje slag och beskaffenhet som tas ut för de avtalsslutande staterna eller för deras politiska underavdelningar eller lokala myndigheter, om beskattningen enligt denna lagstiftning inte strider mot avtalet. Utbytet av upplysningar begränsas inte av avtalets artiklar 1 och 2.</w:t>
      </w:r>
    </w:p>
    <w:p w14:paraId="4DD58EC5" w14:textId="24AA6559" w:rsidR="002C4455" w:rsidRDefault="003A5A9E" w:rsidP="002C4455">
      <w:pPr>
        <w:pStyle w:val="Brdtextmedindrag"/>
      </w:pPr>
      <w:r>
        <w:t>I punkt 2 anges att upplysningar som en avtalsslutande stat tagit emot enligt punkt 1 ska behandlas som hemliga på samma sätt som upplysningar som erhållits enligt den interna lagstiftningen i denna stat. Vidare anges att upplysningarna får yppas endast för personer eller myndigheter (däri inbegripet domstolar och förvaltningsorgan) som fastställer, uppbär eller driver in de skatter som åsyftas i punkt 1 eller handlägger åtal eller över</w:t>
      </w:r>
      <w:r w:rsidR="00A04CCD">
        <w:softHyphen/>
      </w:r>
      <w:r>
        <w:t>klagande i fråga om dessa skatter eller som utövar tillsyn över nämnda verksamheter samt att dessa får använda upplysningarna bara för sådana ändamål. De får yppa upplysningarna vid offentlig rättegång eller i dom</w:t>
      </w:r>
      <w:r w:rsidR="00A04CCD">
        <w:softHyphen/>
      </w:r>
      <w:r>
        <w:t xml:space="preserve">stolsavgöranden. Upplysningar som en avtalsslutande stat mottagit får, utan hinder av det föregående, användas för andra ändamål då sådana upplysningar får användas för sådana andra ändamål enligt lagstiftningen i båda staterna och den behöriga myndigheten i den stat som lämnar upplysningarna tillåter sådan användning. Om i bestämmelsen angivna förutsättningar är uppfyllda, kan mottagna upplysningar användas för </w:t>
      </w:r>
      <w:proofErr w:type="gramStart"/>
      <w:r>
        <w:t>t.ex.</w:t>
      </w:r>
      <w:proofErr w:type="gramEnd"/>
      <w:r>
        <w:t xml:space="preserve"> åtal för mutbrott.</w:t>
      </w:r>
    </w:p>
    <w:p w14:paraId="14D2EA52" w14:textId="37FEDB67" w:rsidR="002C4455" w:rsidRDefault="003A5A9E" w:rsidP="002C4455">
      <w:pPr>
        <w:pStyle w:val="Brdtextmedindrag"/>
      </w:pPr>
      <w:r>
        <w:t>Artikel 29 tar sikte på såväl den situationen då en svensk myndighet lämnar handräckning eller bistånd åt en utländsk myndighet som då en myndighet i den andra staten biträder den svenska myndigheten. Lagen (1990:314) om ömsesidig handräckning i skatteärenden innehåller bestäm</w:t>
      </w:r>
      <w:r>
        <w:softHyphen/>
        <w:t>melser om handräckning dels i Sverige åt utländsk myndighet, dels i utlandet åt svensk myndighet. Enligt 24 § samma lag ska villkor som begränsar möjligheten att utnyttja upplysningar som en svensk myndighet fått från utländsk myndighet i ett skatteärende följas av svenska myndig</w:t>
      </w:r>
      <w:r>
        <w:softHyphen/>
        <w:t xml:space="preserve">heter, oavsett vad som annars är föreskrivet i lag eller av annan författning. I 27 kap. 5 § offentlighets- och sekretesslagen (2009:400), OSL, regleras sekretessen i fråga om uppgifter om enskilds personliga eller ekonomiska </w:t>
      </w:r>
      <w:r>
        <w:lastRenderedPageBreak/>
        <w:t>förhållanden som erhålls eller lämnas vid utbyte av uppgifter på skatte</w:t>
      </w:r>
      <w:r w:rsidR="00A04CCD">
        <w:softHyphen/>
      </w:r>
      <w:r>
        <w:t>området som sker med stöd av internationella avtal. Av 27 kap. 5 § första stycket OSL framgår att sekretess enligt 1–4 §§ samma kapitel för uppgift om enskilds personliga eller ekonomiska förhållanden gäller, i den utsträckning riksdagen har godkänt ett avtal om detta med annan stat eller med en mellanfolklig organisation, i ärende där svensk myndighet lämnar handräckning eller bistånd åt en myndighet eller något annat organ i den staten eller inom den mellanfolkliga organisationen i verksamhet som motsvarar den som avses i nämnda paragrafer. I de fall Sverige biträds av en annan stat eller en mellanfolklig organisation följer i stället av 27 kap. 5 § andra stycket OSL att sekretess gäller, i den utsträckning riksdagen har godkänt ett avtal om detta med en annan stat eller med en mellanfolklig organisation, hos en myndighet i verksamhet som avses i 1–4 §§ samma kapitel för sådan uppgift om en enskilds personliga eller ekonomiska förhållanden som myndigheten förfogar över på grund av avtalet. Om sekretess gäller enligt 27 kap. 5 § andra stycket OSL får, enligt tredje stycket i samma paragraf, de sekretessbrytande bestämmelserna i 10 kap. 5 c §, 15–27 §§ och 28 § första stycket OSL inte tillämpas i strid med avtalet. Av 27 kap. 5 § fjärde stycket OSL framgår att för uppgift i en allmän handling gäller sekretessen enligt andra stycket i högst tjugo år. Regeringen bedömer att all den information som kommer att hanteras inom ramen för artikel 29 omfattas av regleringen i 27 kap. 5 § OSL. Detta innebär att avtalets krav på sekretess är förenliga med den svenska offentlighets- och sekretesslagstiftningen och att Sverige kan leva upp till sina avtalsrättsliga åtaganden i detta avseende.</w:t>
      </w:r>
    </w:p>
    <w:p w14:paraId="7A73FB97" w14:textId="77777777" w:rsidR="002C4455" w:rsidRDefault="003A5A9E" w:rsidP="002C4455">
      <w:pPr>
        <w:pStyle w:val="Brdtextmedindrag"/>
      </w:pPr>
      <w:r>
        <w:t>Punkt 3 innehåller bestämmelser om möjlighet för den anmodade staten att avslå en begäran om utbyte av upplysningar. Av punkterna 3 a) och b) följer att en avtalsslutande stat inte är skyldig att vidta förvaltningsåtgärder som avviker från lagstiftningen och administrativ praxis i någon av de avtalsslutande staterna och inte heller att lämna upplysningar som inte är tillgängliga enligt lagstiftning eller sedvanlig administrativ praxis i någon av dessa stater. Enligt punkt 3 c) är en avtalsslutande stat inte heller skyldig att lämna upplysningar som skulle röja affärs-, industri-, handels- eller yrkeshemlighet eller i näringsverksamhet nyttjat förfaringssätt eller upplysningar, vilkas överlämnande skulle strida mot allmänna hänsyn (s.k. ”</w:t>
      </w:r>
      <w:proofErr w:type="spellStart"/>
      <w:r>
        <w:t>ordre</w:t>
      </w:r>
      <w:proofErr w:type="spellEnd"/>
      <w:r>
        <w:t xml:space="preserve"> public”). </w:t>
      </w:r>
    </w:p>
    <w:p w14:paraId="4E87CBB6" w14:textId="77777777" w:rsidR="002C4455" w:rsidRDefault="003A5A9E" w:rsidP="002C4455">
      <w:pPr>
        <w:pStyle w:val="Brdtextmedindrag"/>
      </w:pPr>
      <w:r>
        <w:t>I punkt 4 föreskrivs att en tillfrågad stat ska använda de medel som den förfogar över för att inhämta begärda upplysningar, även om den inte har behov av upplysningarna för sina egna beskattningsändamål. Skyldigheten begränsas av bestämmelserna i punkt 3. Den tillfrågade staten har dock inte rätt att vägra att lämna upplysningar uteslutande därför att den inte har något eget intresse av sådana upplysningar.</w:t>
      </w:r>
    </w:p>
    <w:p w14:paraId="4A9EE8B2" w14:textId="77777777" w:rsidR="002C4455" w:rsidRDefault="003A5A9E" w:rsidP="002C4455">
      <w:pPr>
        <w:pStyle w:val="Brdtextmedindrag"/>
      </w:pPr>
      <w:r>
        <w:t>I punkt 5 anges att bestämmelserna i punkt 3 inte medför rätt för en avtalsslutande stat att vägra att lämna upplysningar uteslutande därför att upplysningarna innehas av banker, andra finansiella institutioner, ombud, representanter eller förvaltare eller därför att upplysningarna gäller äganderätt i en person.</w:t>
      </w:r>
    </w:p>
    <w:p w14:paraId="4D51DDDD" w14:textId="280BD63A" w:rsidR="002C4455" w:rsidRDefault="003A5A9E" w:rsidP="002C4455">
      <w:pPr>
        <w:pStyle w:val="Brdtextmedindrag"/>
      </w:pPr>
      <w:r>
        <w:t xml:space="preserve">Nya artikel 30 behandlar bistånd vid indrivning av skatter och motsvarar artikel 27 i OECD:s modellavtal. Enligt punkt 1 i nya artikel 30 begränsas inte biståndet av artikel 1 och 2 i avtalet. Av punkt 2 följer att uttrycket ”skattefordran” omfattar fordran på belopp avseende skatter av varje slag </w:t>
      </w:r>
      <w:r>
        <w:lastRenderedPageBreak/>
        <w:t>och beskaffenhet som tas ut i de avtalsslutande staterna, i den mån beskattningen inte strider mot detta avtal eller mot något annat instrument till vilket de avtalsslutande staterna är parter, samt ränta, administrativa straffavgifter och kostnader för indrivning eller säkringsåtgärd som hänför sig till sådant belopp. För mer information beträffande dessa bestäm</w:t>
      </w:r>
      <w:r>
        <w:softHyphen/>
        <w:t>melser, se kommentaren till artikel 27 i OECD:s modellavtal.</w:t>
      </w:r>
    </w:p>
    <w:p w14:paraId="58B94206" w14:textId="6926477C" w:rsidR="002C4455" w:rsidRDefault="003A5A9E" w:rsidP="00B3609E">
      <w:pPr>
        <w:pStyle w:val="Rubrik3"/>
      </w:pPr>
      <w:bookmarkStart w:id="26" w:name="_Toc135751883"/>
      <w:r>
        <w:t>Förbud mot diskriminering</w:t>
      </w:r>
      <w:bookmarkEnd w:id="26"/>
    </w:p>
    <w:p w14:paraId="5626B8BE" w14:textId="38DAF4C2" w:rsidR="002C4455" w:rsidRDefault="003A5A9E" w:rsidP="00B3609E">
      <w:pPr>
        <w:pStyle w:val="Brdtext"/>
      </w:pPr>
      <w:r>
        <w:t xml:space="preserve">Genom </w:t>
      </w:r>
      <w:r w:rsidRPr="00B3609E">
        <w:rPr>
          <w:i/>
          <w:iCs/>
        </w:rPr>
        <w:t>artikel 15</w:t>
      </w:r>
      <w:r>
        <w:t xml:space="preserve"> i ändringsprotokollet uppdateras icke-diskriminerings-bestämmelsen i artikel 38 punkt 1 i avtalet till OECD:s senaste lydelse. Punkten behandlar förbud mot diskriminering baserat på medborgarskap. Uppdateringen innebär att det i bestämmelsen förtydligas att en skatt</w:t>
      </w:r>
      <w:r w:rsidR="00EA4EBF">
        <w:softHyphen/>
      </w:r>
      <w:r>
        <w:t xml:space="preserve">skyldigs hemvist är en av faktorerna som är relevanta vid bedömningen av om en skattskyldig befinner sig i en likartad situation som den person som är medborgare i den andra staten och med vilken jämförelsen görs.  Ändringen har främst sin grund i att korshänvisningen i bestämmelsen behövde ändras vilket föranledde att parterna i samband med detta valde att uppdatera hela punkten. </w:t>
      </w:r>
    </w:p>
    <w:p w14:paraId="268A45B0" w14:textId="003142B4" w:rsidR="002C4455" w:rsidRDefault="003A5A9E" w:rsidP="00B3609E">
      <w:pPr>
        <w:pStyle w:val="Rubrik3"/>
      </w:pPr>
      <w:bookmarkStart w:id="27" w:name="_Toc135751884"/>
      <w:r>
        <w:t>Förfarandet vid ömsesidig överenskommelse</w:t>
      </w:r>
      <w:bookmarkEnd w:id="27"/>
    </w:p>
    <w:p w14:paraId="21A043A9" w14:textId="3B0C3D35" w:rsidR="002C4455" w:rsidRDefault="003A5A9E" w:rsidP="00B3609E">
      <w:pPr>
        <w:pStyle w:val="Brdtext"/>
      </w:pPr>
      <w:r w:rsidRPr="00B3609E">
        <w:rPr>
          <w:i/>
          <w:iCs/>
        </w:rPr>
        <w:t>Artikel 16</w:t>
      </w:r>
      <w:r>
        <w:t xml:space="preserve"> i ändringsprotokollet innebär att samtliga artiklar i det nuvarande avtalet som behandlar förfarandet vid ömsesidig överens</w:t>
      </w:r>
      <w:r>
        <w:softHyphen/>
        <w:t>kommelse, tas bort (artikel 39) eller upphävs (artikel 40 och 41). En ny artikel 39 införs som överensstämmer med artikel 25 punkterna 1–3 i OECD:s modellavtal, med den avvikelse i första punkten som beskrivs under skälen för regeringens förslag i avsnitt 4 ovan. Genom ändringarna uppfyller avtalet således minimistandarden som syftar till att säkerställa ett snabbt, effektivt och ändamålsenligt förfarande för att lösa skatte</w:t>
      </w:r>
      <w:r w:rsidR="009807F5">
        <w:softHyphen/>
      </w:r>
      <w:r>
        <w:t>avtalsrelaterade tvister genom ömsesidig överenskommelse. Även en be</w:t>
      </w:r>
      <w:r w:rsidR="00001A62">
        <w:softHyphen/>
      </w:r>
      <w:r>
        <w:t>stämmelse som i huvudsak motsvarar artikel 25 punkt 4 i OECD:s modell</w:t>
      </w:r>
      <w:r w:rsidR="00001A62">
        <w:softHyphen/>
      </w:r>
      <w:r>
        <w:t>avtal införs genom ändringsprotokollet.</w:t>
      </w:r>
    </w:p>
    <w:p w14:paraId="1C507241" w14:textId="0948C677" w:rsidR="002C4455" w:rsidRDefault="003A5A9E" w:rsidP="002C4455">
      <w:pPr>
        <w:pStyle w:val="Brdtextmedindrag"/>
      </w:pPr>
      <w:r>
        <w:t>Nya artikel 39 innehåller inga bestämmelser om skiljeförfarande som ersätter de bestämmelser om sådant förfarande som finns i artikel 41 punkt 5 i det nuvarande avtalet. Parterna bedömde att sådana regler inte är behövliga i detta avtal eftersom båda länderna är medlemmar i EU. Därmed finns skiljeförfarande att tillgå genom rådets direktiv (EU) 2017/1852 om skattetvistlösningsmekanismer i Europeiska unionen (skattetvistlösningsdirektivet, infört i svensk rätt genom lagen [2019:601] om tvistlösningsförfarande i ärenden som rör skatteavtal inom Europeiska unionen) samt konvention (90/436/EEG) om undanröjande av dubbel</w:t>
      </w:r>
      <w:r w:rsidR="00D31B47">
        <w:softHyphen/>
      </w:r>
      <w:r>
        <w:t xml:space="preserve">beskattning vid justering av inkomst mellan företag i intressegemenskap (skiljemannakonventionen, införd i svensk rätt genom lagen [1999:1211] om konvention om undanröjande av dubbelbeskattning vid justering av inkomst mellan företag i intressegemenskap).  </w:t>
      </w:r>
    </w:p>
    <w:p w14:paraId="553BE282" w14:textId="78531859" w:rsidR="002C4455" w:rsidRDefault="003A5A9E" w:rsidP="002B0B01">
      <w:pPr>
        <w:pStyle w:val="Rubrik3"/>
      </w:pPr>
      <w:bookmarkStart w:id="28" w:name="_Toc135751885"/>
      <w:r>
        <w:lastRenderedPageBreak/>
        <w:t>Tillämpning av avtalet i vissa fall</w:t>
      </w:r>
      <w:bookmarkEnd w:id="28"/>
    </w:p>
    <w:p w14:paraId="756D6639" w14:textId="552655C1" w:rsidR="002C4455" w:rsidRDefault="003A5A9E" w:rsidP="002B0B01">
      <w:pPr>
        <w:pStyle w:val="Brdtext"/>
      </w:pPr>
      <w:r>
        <w:t xml:space="preserve">I enlighet med </w:t>
      </w:r>
      <w:r w:rsidRPr="002B0B01">
        <w:rPr>
          <w:i/>
          <w:iCs/>
        </w:rPr>
        <w:t>artikel 17</w:t>
      </w:r>
      <w:r>
        <w:t xml:space="preserve"> i ändringsprotokollet genomförs en rad ändringar i artikel 43 i avtalet. Den s.k. switch over-regeln vid kvalifikations</w:t>
      </w:r>
      <w:r w:rsidR="00396C83">
        <w:softHyphen/>
      </w:r>
      <w:r>
        <w:t>konflikter som finns i artikel 43 punkt 1 a) i avtalet uppdateras. Innebörden av bestämmelsen är att hemviststaten i vissa fall ska undvika dubbel</w:t>
      </w:r>
      <w:r w:rsidR="00396C83">
        <w:softHyphen/>
      </w:r>
      <w:r>
        <w:t>beskattning genom avräkningsmetoden trots att undantagande har angetts som tillämplig metod i andra artiklar i avtalet. Denna bestämmelse har främst betydelse för Tyskland som tillämpar undantagandemetoden för undanröjande av dubbelbeskattning enligt artikel 23 i avtalet. Ändringen innebär att regeln inte bara är tillämplig vid dubbelbeskattning, utan även vid icke-beskattning eller lägre beskattning till följd av en kvalifikations</w:t>
      </w:r>
      <w:r w:rsidR="00396C83">
        <w:softHyphen/>
      </w:r>
      <w:r>
        <w:t xml:space="preserve">konflikt. </w:t>
      </w:r>
    </w:p>
    <w:p w14:paraId="00F7801D" w14:textId="44254987" w:rsidR="002C4455" w:rsidRDefault="003A5A9E" w:rsidP="002C4455">
      <w:pPr>
        <w:pStyle w:val="Brdtextmedindrag"/>
      </w:pPr>
      <w:r>
        <w:t>Vidare uppdateras bestämmelserna i punkt 2 b) och c). Dessa bestäm</w:t>
      </w:r>
      <w:r>
        <w:softHyphen/>
        <w:t>melser ersätts av en gemensam bestämmelse för Tyskland och Sverige som klargör att avtalet inte hindrar staterna från att tillämpa sin interna lagstift</w:t>
      </w:r>
      <w:r w:rsidR="00611BC1">
        <w:softHyphen/>
      </w:r>
      <w:r>
        <w:t>ning avseende delägare i utländska juridiska personer som är föremål för låg beskattning, s.k. CFC-regler (</w:t>
      </w:r>
      <w:proofErr w:type="spellStart"/>
      <w:r>
        <w:t>Controlled</w:t>
      </w:r>
      <w:proofErr w:type="spellEnd"/>
      <w:r>
        <w:t xml:space="preserve"> </w:t>
      </w:r>
      <w:proofErr w:type="spellStart"/>
      <w:r>
        <w:t>Foreign</w:t>
      </w:r>
      <w:proofErr w:type="spellEnd"/>
      <w:r>
        <w:t xml:space="preserve"> </w:t>
      </w:r>
      <w:proofErr w:type="spellStart"/>
      <w:r>
        <w:t>Companies</w:t>
      </w:r>
      <w:proofErr w:type="spellEnd"/>
      <w:r>
        <w:t xml:space="preserve">). För svensk del finns sådana bestämmelser i 39 a kap. inkomstskattelagen (1999:1229). </w:t>
      </w:r>
    </w:p>
    <w:p w14:paraId="31FA7F20" w14:textId="77777777" w:rsidR="002C4455" w:rsidRDefault="003A5A9E" w:rsidP="002C4455">
      <w:pPr>
        <w:pStyle w:val="Brdtextmedindrag"/>
      </w:pPr>
      <w:r>
        <w:t>I sista meningen i punkt 2 uppdateras hänvisningen till förfarandet för ömsesidiga överenskommelser, till följd av de ändringar som gjorts i fråga om detta förfarande.</w:t>
      </w:r>
    </w:p>
    <w:p w14:paraId="71EBB701" w14:textId="7EE24916" w:rsidR="002C4455" w:rsidRDefault="003A5A9E" w:rsidP="002C4455">
      <w:pPr>
        <w:pStyle w:val="Brdtextmedindrag"/>
      </w:pPr>
      <w:r>
        <w:t>Slutligen införs i artikel 43 i avtalet en s.k. PPT-regel, vilken överens</w:t>
      </w:r>
      <w:r>
        <w:softHyphen/>
        <w:t>stämmer med artikel 29 punkt 9 i OECD:s modellavtal. PPT-regeln placeras i en ny punkt 4. Bestämmelsen innebär att en förmån enligt skatte-avtalet inte ska ges om ett av de huvudsakliga syftena med ett visst arrangemang eller en viss transaktion har varit att få denna avtalsförmån. Undantag ska dock göras om givandet av förmånen skulle vara i över</w:t>
      </w:r>
      <w:r w:rsidR="0012164C">
        <w:softHyphen/>
      </w:r>
      <w:r>
        <w:t>ensstämmelse med ändamålet för och syftet med de relevanta bestämmel</w:t>
      </w:r>
      <w:r w:rsidR="0012164C">
        <w:softHyphen/>
      </w:r>
      <w:r>
        <w:t>serna i skatteavtalet.</w:t>
      </w:r>
    </w:p>
    <w:p w14:paraId="7AD89889" w14:textId="4634BDE0" w:rsidR="002C4455" w:rsidRDefault="003A5A9E" w:rsidP="002B0B01">
      <w:pPr>
        <w:pStyle w:val="Rubrik3"/>
      </w:pPr>
      <w:bookmarkStart w:id="29" w:name="_Toc135751886"/>
      <w:r>
        <w:t>Tilläggsprotokollet</w:t>
      </w:r>
      <w:bookmarkEnd w:id="29"/>
    </w:p>
    <w:p w14:paraId="6260A90B" w14:textId="658286A0" w:rsidR="002C4455" w:rsidRDefault="003A5A9E" w:rsidP="002B0B01">
      <w:pPr>
        <w:pStyle w:val="Brdtext"/>
      </w:pPr>
      <w:r>
        <w:t xml:space="preserve">Enligt </w:t>
      </w:r>
      <w:r w:rsidRPr="002B0B01">
        <w:rPr>
          <w:i/>
          <w:iCs/>
        </w:rPr>
        <w:t>artikel 18</w:t>
      </w:r>
      <w:r>
        <w:t xml:space="preserve"> i tilläggsprotokollet infogas en ny artikel 45a som anger att det bifogade protokollet ska utgöra en integrerande del av avtalet. Genom </w:t>
      </w:r>
      <w:r w:rsidRPr="002B0B01">
        <w:rPr>
          <w:i/>
          <w:iCs/>
        </w:rPr>
        <w:t>artikel 20</w:t>
      </w:r>
      <w:r>
        <w:t xml:space="preserve"> i ändringsprotokollet infogas det tilläggsprotokoll som avses. Punkt 1 i tilläggsprotokollet förtydligar endast att uttrycket ”avtals</w:t>
      </w:r>
      <w:r w:rsidR="00AD7171">
        <w:softHyphen/>
      </w:r>
      <w:r>
        <w:t>slutande stat” omfattar de tyska delstaterna (”Länder”) enligt tysk grund</w:t>
      </w:r>
      <w:r w:rsidR="00611BC1">
        <w:softHyphen/>
      </w:r>
      <w:r>
        <w:t>lag. Någon ändring i sak görs alltså inte och genom detta generella förtydligande blir i förekommande fall hänvisningar till delstaterna över</w:t>
      </w:r>
      <w:r w:rsidR="00AD7171">
        <w:softHyphen/>
      </w:r>
      <w:r>
        <w:t xml:space="preserve">flödiga. Genom </w:t>
      </w:r>
      <w:r w:rsidRPr="002B0B01">
        <w:rPr>
          <w:i/>
          <w:iCs/>
        </w:rPr>
        <w:t>artikel 10</w:t>
      </w:r>
      <w:r>
        <w:t xml:space="preserve"> i ändringsprotokollet tas därför referenser till delstaterna bort i artikel 19 punkt 1–3 i avtalet.  </w:t>
      </w:r>
    </w:p>
    <w:p w14:paraId="3141ECC7" w14:textId="34F9ABCD" w:rsidR="002C4455" w:rsidRDefault="003A5A9E" w:rsidP="002C4455">
      <w:pPr>
        <w:pStyle w:val="Brdtextmedindrag"/>
      </w:pPr>
      <w:r>
        <w:t>I punkt 2 i tilläggsprotokollet finns ett förtydligande avseende tillämp</w:t>
      </w:r>
      <w:r>
        <w:softHyphen/>
        <w:t>ningen av artikel 1 punkt 2 och artikel 10 i avtalet vad gäller utdelning. Det klargörs att om utdelning som uppbärs av eller via en person eller ett arrangemang som är föremål för delägarbeskattning, enligt skattelag</w:t>
      </w:r>
      <w:r w:rsidR="00611BC1">
        <w:softHyphen/>
      </w:r>
      <w:r>
        <w:t>stiftningen i en avtalsslutande stat anses förvärvad av en person med hem</w:t>
      </w:r>
      <w:r w:rsidR="00611BC1">
        <w:softHyphen/>
      </w:r>
      <w:r>
        <w:t xml:space="preserve">vist i den staten, ska artikel 10 tillämpas som om personen med hemvist erhöll utdelningen direkt. </w:t>
      </w:r>
    </w:p>
    <w:p w14:paraId="492569B5" w14:textId="691A2D69" w:rsidR="002C4455" w:rsidRDefault="003A5A9E" w:rsidP="002B0B01">
      <w:pPr>
        <w:pStyle w:val="Rubrik3"/>
      </w:pPr>
      <w:bookmarkStart w:id="30" w:name="_Toc135751887"/>
      <w:r>
        <w:lastRenderedPageBreak/>
        <w:t>Övriga ändringar</w:t>
      </w:r>
      <w:bookmarkEnd w:id="30"/>
    </w:p>
    <w:p w14:paraId="3B550F4F" w14:textId="7C2DF366" w:rsidR="002C4455" w:rsidRDefault="003A5A9E" w:rsidP="002B0B01">
      <w:pPr>
        <w:pStyle w:val="Brdtext"/>
      </w:pPr>
      <w:r>
        <w:t xml:space="preserve">I samband med att nya eller ändrade bestämmelser kommenteras i de föregående avsnitten anges även i förekommande fall om berörda artiklar eller punkter omnumreras. Ändringsprotokollet innebär emellertid att även ett antal andra bestämmelser i det nuvarande avtalet omnumreras utan att ändras innehållsmässigt. Enligt </w:t>
      </w:r>
      <w:r w:rsidRPr="002B0B01">
        <w:rPr>
          <w:i/>
          <w:iCs/>
        </w:rPr>
        <w:t>artikel 11</w:t>
      </w:r>
      <w:r>
        <w:t xml:space="preserve"> i ändringsprotokollet justeras numreringen av underpunkterna i artikel 23 punkt 1 b). De underpunkter som nu benämns </w:t>
      </w:r>
      <w:proofErr w:type="spellStart"/>
      <w:proofErr w:type="gramStart"/>
      <w:r>
        <w:t>aa</w:t>
      </w:r>
      <w:proofErr w:type="spellEnd"/>
      <w:r>
        <w:t>)–</w:t>
      </w:r>
      <w:proofErr w:type="spellStart"/>
      <w:proofErr w:type="gramEnd"/>
      <w:r>
        <w:t>dd</w:t>
      </w:r>
      <w:proofErr w:type="spellEnd"/>
      <w:r>
        <w:t xml:space="preserve">) omnumreras till 1)–4). Detta innebär att endast den tyska språkversion ändras och därmed har båda språkversionerna samma typ av numrering för de olika nivåerna av underpunkter. Enligt </w:t>
      </w:r>
      <w:r w:rsidRPr="002B0B01">
        <w:rPr>
          <w:i/>
          <w:iCs/>
        </w:rPr>
        <w:t>artikel 19</w:t>
      </w:r>
      <w:r>
        <w:t xml:space="preserve"> i ändringsprotokollet utgår artikel 47 punkt b), som avser arvs- och gåvoskatt. Som en följd av detta omnumreras punkt c) i samma artikel till punkt b). </w:t>
      </w:r>
    </w:p>
    <w:p w14:paraId="49391946" w14:textId="09DF8FF6" w:rsidR="002C4455" w:rsidRDefault="003A5A9E" w:rsidP="002B0B01">
      <w:pPr>
        <w:pStyle w:val="Rubrik3"/>
      </w:pPr>
      <w:bookmarkStart w:id="31" w:name="_Toc135751888"/>
      <w:r>
        <w:t>Protokollets ikraftträdande</w:t>
      </w:r>
      <w:bookmarkEnd w:id="31"/>
    </w:p>
    <w:p w14:paraId="7C015478" w14:textId="12400ACE" w:rsidR="00D70C4C" w:rsidRDefault="003A5A9E" w:rsidP="00D70C4C">
      <w:pPr>
        <w:pStyle w:val="Brdtext"/>
      </w:pPr>
      <w:r w:rsidRPr="002B0B01">
        <w:rPr>
          <w:i/>
          <w:iCs/>
        </w:rPr>
        <w:t>Artikel 22</w:t>
      </w:r>
      <w:r>
        <w:t xml:space="preserve"> i ändringsprotokollet innehåller ikraftträdandebestämmelser, se avsnitt 4.</w:t>
      </w:r>
    </w:p>
    <w:p w14:paraId="4FA96B58" w14:textId="34477440" w:rsidR="002C4455" w:rsidRDefault="003A5A9E" w:rsidP="002B0B01">
      <w:pPr>
        <w:pStyle w:val="Rubrik1"/>
      </w:pPr>
      <w:bookmarkStart w:id="32" w:name="_Toc135751889"/>
      <w:r>
        <w:t>Konsekvenser</w:t>
      </w:r>
      <w:bookmarkEnd w:id="32"/>
      <w:r>
        <w:t xml:space="preserve"> </w:t>
      </w:r>
    </w:p>
    <w:p w14:paraId="3187E3DD" w14:textId="1518F475" w:rsidR="002C4455" w:rsidRDefault="003A5A9E" w:rsidP="002B0B01">
      <w:pPr>
        <w:pStyle w:val="Brdtext"/>
      </w:pPr>
      <w:r>
        <w:t>Genom förslagen i denna proposition ändras det nu gällande skatteavtalet mellan Sverige och Tyskland i enlighet med protokollet av den 18 januari 2023. Förslagen förväntas inte ge upphov till någon offentligfinansiell effekt. Förslagen förväntas inte heller ge upphov till någon ökad arbets</w:t>
      </w:r>
      <w:r w:rsidR="003D13F0">
        <w:softHyphen/>
      </w:r>
      <w:r>
        <w:t>börda för Skatteverket eller för de allmänna förvaltningsdomstolarna.</w:t>
      </w:r>
    </w:p>
    <w:p w14:paraId="4521B107" w14:textId="453D6768" w:rsidR="002C4455" w:rsidRPr="00152749" w:rsidRDefault="003A5A9E" w:rsidP="002C4455">
      <w:pPr>
        <w:pStyle w:val="Brdtextmedindrag"/>
        <w:sectPr w:rsidR="002C4455" w:rsidRPr="00152749" w:rsidSect="00155500">
          <w:headerReference w:type="even" r:id="rId27"/>
          <w:headerReference w:type="default" r:id="rId28"/>
          <w:footerReference w:type="even" r:id="rId29"/>
          <w:footerReference w:type="default" r:id="rId30"/>
          <w:headerReference w:type="first" r:id="rId31"/>
          <w:footerReference w:type="first" r:id="rId32"/>
          <w:type w:val="continuous"/>
          <w:pgSz w:w="9356" w:h="13721" w:code="9"/>
          <w:pgMar w:top="794" w:right="2438" w:bottom="1191" w:left="1021" w:header="0" w:footer="709" w:gutter="0"/>
          <w:cols w:space="708"/>
          <w:docGrid w:linePitch="360"/>
        </w:sectPr>
      </w:pPr>
      <w:r>
        <w:t>Förslagen torde inte heller medföra några märkbara effekter på vare sig inkomstfördelningen eller den ekonomiska jämställdheten mellan kvinnor och män. Förslagen bedöms i övrigt inte ha effekter på sysselsättning, miljö eller integration.</w:t>
      </w:r>
    </w:p>
    <w:p w14:paraId="38D2BFDA" w14:textId="3B04689E" w:rsidR="00DB62B9" w:rsidRDefault="003A5A9E" w:rsidP="00962798">
      <w:pPr>
        <w:pStyle w:val="Bilagarubrik"/>
      </w:pPr>
      <w:bookmarkStart w:id="33" w:name="_Toc135751890"/>
      <w:r>
        <w:lastRenderedPageBreak/>
        <w:t>Protokollet</w:t>
      </w:r>
      <w:bookmarkEnd w:id="33"/>
    </w:p>
    <w:tbl>
      <w:tblPr>
        <w:tblW w:w="5000" w:type="pct"/>
        <w:tblCellMar>
          <w:left w:w="125" w:type="dxa"/>
          <w:right w:w="125" w:type="dxa"/>
        </w:tblCellMar>
        <w:tblLook w:val="0600" w:firstRow="0" w:lastRow="0" w:firstColumn="0" w:lastColumn="0" w:noHBand="1" w:noVBand="1"/>
      </w:tblPr>
      <w:tblGrid>
        <w:gridCol w:w="2948"/>
        <w:gridCol w:w="2949"/>
      </w:tblGrid>
      <w:tr w:rsidR="00962798" w:rsidRPr="0035629B" w14:paraId="7E29ECB9" w14:textId="77777777" w:rsidTr="00BC2FEE">
        <w:tc>
          <w:tcPr>
            <w:tcW w:w="2500" w:type="pct"/>
            <w:shd w:val="clear" w:color="auto" w:fill="auto"/>
            <w:tcMar>
              <w:left w:w="0" w:type="dxa"/>
            </w:tcMar>
          </w:tcPr>
          <w:p w14:paraId="52DB0F4B" w14:textId="77777777" w:rsidR="00962798" w:rsidRPr="00317EFA" w:rsidRDefault="003A5A9E" w:rsidP="00BC2FEE">
            <w:pPr>
              <w:pStyle w:val="Brdtext"/>
              <w:rPr>
                <w:b/>
                <w:bCs/>
              </w:rPr>
            </w:pPr>
            <w:r w:rsidRPr="00317EFA">
              <w:rPr>
                <w:b/>
                <w:bCs/>
              </w:rPr>
              <w:t>Protokoll om ändring i avtalet av den 14 juli 1992 mellan Konunga</w:t>
            </w:r>
            <w:r w:rsidRPr="00317EFA">
              <w:rPr>
                <w:b/>
                <w:bCs/>
              </w:rPr>
              <w:softHyphen/>
              <w:t>riket Sverige och Förbundsrepu</w:t>
            </w:r>
            <w:r w:rsidRPr="00317EFA">
              <w:rPr>
                <w:b/>
                <w:bCs/>
              </w:rPr>
              <w:softHyphen/>
              <w:t>bliken Tyskland för att undvika dubbelbeskattning beträffande skatter på inkomst och för</w:t>
            </w:r>
            <w:r w:rsidRPr="00317EFA">
              <w:rPr>
                <w:b/>
                <w:bCs/>
              </w:rPr>
              <w:softHyphen/>
              <w:t>mögenhet och på arv och gåva samt för att lämna ömsesidig handräckning vid beskattning (Svensk-tyskt skatteavtal)</w:t>
            </w:r>
          </w:p>
        </w:tc>
        <w:tc>
          <w:tcPr>
            <w:tcW w:w="2500" w:type="pct"/>
            <w:shd w:val="clear" w:color="auto" w:fill="auto"/>
            <w:tcMar>
              <w:right w:w="0" w:type="dxa"/>
            </w:tcMar>
          </w:tcPr>
          <w:p w14:paraId="38E68285" w14:textId="591B7DB2" w:rsidR="00962798" w:rsidRPr="00841206" w:rsidRDefault="003A5A9E" w:rsidP="00BC2FEE">
            <w:pPr>
              <w:pStyle w:val="Brdtext"/>
              <w:rPr>
                <w:b/>
                <w:bCs/>
                <w:lang w:val="de-DE"/>
              </w:rPr>
            </w:pPr>
            <w:r w:rsidRPr="00841206">
              <w:rPr>
                <w:b/>
                <w:bCs/>
                <w:lang w:val="de-DE"/>
              </w:rPr>
              <w:t>Protokoll zur Änderung des Abkommens vom 14. Juli 1992 zwischen dem Königreich Schwe</w:t>
            </w:r>
            <w:r>
              <w:rPr>
                <w:b/>
                <w:bCs/>
                <w:lang w:val="de-DE"/>
              </w:rPr>
              <w:softHyphen/>
            </w:r>
            <w:r w:rsidRPr="00841206">
              <w:rPr>
                <w:b/>
                <w:bCs/>
                <w:lang w:val="de-DE"/>
              </w:rPr>
              <w:t xml:space="preserve">den und der Bundesrepublik Deutschland zur Vermeidung der Doppelbesteuerung bei den Steuern vom Einkommen und vom Vermögen sowie bei den Erbschaft- und </w:t>
            </w:r>
            <w:proofErr w:type="spellStart"/>
            <w:r w:rsidRPr="00841206">
              <w:rPr>
                <w:b/>
                <w:bCs/>
                <w:lang w:val="de-DE"/>
              </w:rPr>
              <w:t>Schenkungsteu</w:t>
            </w:r>
            <w:r w:rsidRPr="00841206">
              <w:rPr>
                <w:b/>
                <w:bCs/>
                <w:lang w:val="de-DE"/>
              </w:rPr>
              <w:softHyphen/>
              <w:t>ern</w:t>
            </w:r>
            <w:proofErr w:type="spellEnd"/>
            <w:r w:rsidRPr="00841206">
              <w:rPr>
                <w:b/>
                <w:bCs/>
                <w:lang w:val="de-DE"/>
              </w:rPr>
              <w:t xml:space="preserve"> und zur Leistung gegen</w:t>
            </w:r>
            <w:r w:rsidRPr="00841206">
              <w:rPr>
                <w:b/>
                <w:bCs/>
                <w:lang w:val="de-DE"/>
              </w:rPr>
              <w:softHyphen/>
              <w:t>seitigen Beistands bei den Steuern (Schwedisch-deutsches Steuerabkommen)</w:t>
            </w:r>
          </w:p>
        </w:tc>
      </w:tr>
      <w:tr w:rsidR="00962798" w:rsidRPr="0035629B" w14:paraId="1664EC65" w14:textId="77777777" w:rsidTr="00BC2FEE">
        <w:tc>
          <w:tcPr>
            <w:tcW w:w="2500" w:type="pct"/>
            <w:shd w:val="clear" w:color="auto" w:fill="auto"/>
            <w:tcMar>
              <w:left w:w="0" w:type="dxa"/>
            </w:tcMar>
          </w:tcPr>
          <w:p w14:paraId="296B6F31" w14:textId="77777777" w:rsidR="00962798" w:rsidRPr="00962798" w:rsidRDefault="00E570B0" w:rsidP="00BC2FEE">
            <w:pPr>
              <w:pStyle w:val="Brdtextmedindrag"/>
              <w:rPr>
                <w:lang w:val="de-DE"/>
              </w:rPr>
            </w:pPr>
          </w:p>
        </w:tc>
        <w:tc>
          <w:tcPr>
            <w:tcW w:w="2500" w:type="pct"/>
            <w:shd w:val="clear" w:color="auto" w:fill="auto"/>
            <w:tcMar>
              <w:right w:w="0" w:type="dxa"/>
            </w:tcMar>
          </w:tcPr>
          <w:p w14:paraId="1995798E" w14:textId="77777777" w:rsidR="00962798" w:rsidRPr="00841206" w:rsidRDefault="00E570B0" w:rsidP="00BC2FEE">
            <w:pPr>
              <w:pStyle w:val="Brdtextmedindrag"/>
              <w:rPr>
                <w:lang w:val="de-DE"/>
              </w:rPr>
            </w:pPr>
          </w:p>
        </w:tc>
      </w:tr>
      <w:tr w:rsidR="00962798" w:rsidRPr="0035629B" w14:paraId="1D4711FB" w14:textId="77777777" w:rsidTr="00BC2FEE">
        <w:tc>
          <w:tcPr>
            <w:tcW w:w="2500" w:type="pct"/>
            <w:shd w:val="clear" w:color="auto" w:fill="auto"/>
            <w:tcMar>
              <w:left w:w="0" w:type="dxa"/>
            </w:tcMar>
          </w:tcPr>
          <w:p w14:paraId="38CD8DD2" w14:textId="77777777" w:rsidR="00962798" w:rsidRPr="00317EFA" w:rsidRDefault="003A5A9E" w:rsidP="00BC2FEE">
            <w:pPr>
              <w:pStyle w:val="Brdtextmedindrag"/>
            </w:pPr>
            <w:r w:rsidRPr="00317EFA">
              <w:t>Konungariket Sverige och För</w:t>
            </w:r>
            <w:r w:rsidRPr="00317EFA">
              <w:softHyphen/>
              <w:t xml:space="preserve">bundsrepubliken Tyskland, </w:t>
            </w:r>
            <w:r w:rsidRPr="00317EFA">
              <w:tab/>
            </w:r>
          </w:p>
        </w:tc>
        <w:tc>
          <w:tcPr>
            <w:tcW w:w="2500" w:type="pct"/>
            <w:shd w:val="clear" w:color="auto" w:fill="auto"/>
            <w:tcMar>
              <w:right w:w="0" w:type="dxa"/>
            </w:tcMar>
          </w:tcPr>
          <w:p w14:paraId="40C694CB" w14:textId="77777777" w:rsidR="00962798" w:rsidRPr="00841206" w:rsidRDefault="003A5A9E" w:rsidP="00BC2FEE">
            <w:pPr>
              <w:pStyle w:val="Brdtextmedindrag"/>
              <w:rPr>
                <w:lang w:val="de-DE"/>
              </w:rPr>
            </w:pPr>
            <w:r w:rsidRPr="00841206">
              <w:rPr>
                <w:lang w:val="de-DE"/>
              </w:rPr>
              <w:t>Das Königreich Schweden und die Bundesrepublik Deutschland –</w:t>
            </w:r>
          </w:p>
        </w:tc>
      </w:tr>
      <w:tr w:rsidR="00962798" w:rsidRPr="0035629B" w14:paraId="4812B23D" w14:textId="77777777" w:rsidTr="00BC2FEE">
        <w:tc>
          <w:tcPr>
            <w:tcW w:w="2500" w:type="pct"/>
            <w:shd w:val="clear" w:color="auto" w:fill="auto"/>
            <w:tcMar>
              <w:left w:w="0" w:type="dxa"/>
            </w:tcMar>
          </w:tcPr>
          <w:p w14:paraId="4A8982AE" w14:textId="47F276C8" w:rsidR="00962798" w:rsidRPr="00317EFA" w:rsidRDefault="003A5A9E" w:rsidP="00BC2FEE">
            <w:pPr>
              <w:pStyle w:val="Brdtextmedindrag"/>
            </w:pPr>
            <w:r w:rsidRPr="00317EFA">
              <w:t>som önskar ändra avtalet av den 14 juli 1992 mellan Konungariket Sverige och Förbundsrepubliken Tyskland för att undvika dubbelbe</w:t>
            </w:r>
            <w:r w:rsidRPr="00317EFA">
              <w:softHyphen/>
              <w:t>skattning beträffande skatter på inkomst och förmögenhet och på arv och gåva samt för att lämna ömsesidig handräckning vid be</w:t>
            </w:r>
            <w:r>
              <w:softHyphen/>
            </w:r>
            <w:r w:rsidRPr="00317EFA">
              <w:t>skattning (Svensk-tyskt skatte</w:t>
            </w:r>
            <w:r>
              <w:softHyphen/>
            </w:r>
            <w:r w:rsidRPr="00317EFA">
              <w:t>avtal) (i det följande benämnt ”av</w:t>
            </w:r>
            <w:r w:rsidR="0061015B">
              <w:softHyphen/>
            </w:r>
            <w:r w:rsidRPr="00317EFA">
              <w:t xml:space="preserve">talet”), </w:t>
            </w:r>
          </w:p>
        </w:tc>
        <w:tc>
          <w:tcPr>
            <w:tcW w:w="2500" w:type="pct"/>
            <w:shd w:val="clear" w:color="auto" w:fill="auto"/>
            <w:tcMar>
              <w:right w:w="0" w:type="dxa"/>
            </w:tcMar>
          </w:tcPr>
          <w:p w14:paraId="18672567" w14:textId="77777777" w:rsidR="00962798" w:rsidRPr="00841206" w:rsidRDefault="003A5A9E" w:rsidP="00BC2FEE">
            <w:pPr>
              <w:pStyle w:val="Brdtextmedindrag"/>
              <w:rPr>
                <w:lang w:val="de-DE"/>
              </w:rPr>
            </w:pPr>
            <w:r w:rsidRPr="00841206">
              <w:rPr>
                <w:lang w:val="de-DE"/>
              </w:rPr>
              <w:t>von dem Wunsch geleitet, das Abkommen vom 14. Juli 1992 zwischen dem Königreich Schwe</w:t>
            </w:r>
            <w:r w:rsidRPr="00841206">
              <w:rPr>
                <w:lang w:val="de-DE"/>
              </w:rPr>
              <w:softHyphen/>
              <w:t>den und der Bundesrepublik Deutschland zur Vermeidung der Doppelbesteuerung bei den Steuern vom Einkommen und vom Ver</w:t>
            </w:r>
            <w:r w:rsidRPr="00841206">
              <w:rPr>
                <w:lang w:val="de-DE"/>
              </w:rPr>
              <w:softHyphen/>
              <w:t xml:space="preserve">mögen sowie bei den Erbschaft- und </w:t>
            </w:r>
            <w:proofErr w:type="spellStart"/>
            <w:r w:rsidRPr="00841206">
              <w:rPr>
                <w:lang w:val="de-DE"/>
              </w:rPr>
              <w:t>Schenkungsteuern</w:t>
            </w:r>
            <w:proofErr w:type="spellEnd"/>
            <w:r w:rsidRPr="00841206">
              <w:rPr>
                <w:lang w:val="de-DE"/>
              </w:rPr>
              <w:t xml:space="preserve"> und zur Leistung gegenseitigen Beistands bei den Steuern (Schwedisch-deutsches Steuerabkommen) (im Folgenden als „Abkommen“ be</w:t>
            </w:r>
            <w:r w:rsidRPr="00841206">
              <w:rPr>
                <w:lang w:val="de-DE"/>
              </w:rPr>
              <w:softHyphen/>
              <w:t>zeichnet) zu ändern –</w:t>
            </w:r>
          </w:p>
        </w:tc>
      </w:tr>
      <w:tr w:rsidR="00962798" w14:paraId="1B8EE932" w14:textId="77777777" w:rsidTr="00BC2FEE">
        <w:tc>
          <w:tcPr>
            <w:tcW w:w="2500" w:type="pct"/>
            <w:shd w:val="clear" w:color="auto" w:fill="auto"/>
            <w:tcMar>
              <w:left w:w="0" w:type="dxa"/>
            </w:tcMar>
          </w:tcPr>
          <w:p w14:paraId="104CB57D" w14:textId="77777777" w:rsidR="00962798" w:rsidRPr="00317EFA" w:rsidRDefault="003A5A9E" w:rsidP="00BC2FEE">
            <w:pPr>
              <w:pStyle w:val="Brdtextmedindrag"/>
            </w:pPr>
            <w:r w:rsidRPr="00317EFA">
              <w:t>har kommit överens om följande:</w:t>
            </w:r>
          </w:p>
        </w:tc>
        <w:tc>
          <w:tcPr>
            <w:tcW w:w="2500" w:type="pct"/>
            <w:shd w:val="clear" w:color="auto" w:fill="auto"/>
            <w:tcMar>
              <w:right w:w="0" w:type="dxa"/>
            </w:tcMar>
          </w:tcPr>
          <w:p w14:paraId="69DB4264" w14:textId="77777777" w:rsidR="00962798" w:rsidRPr="00841206" w:rsidRDefault="003A5A9E" w:rsidP="00BC2FEE">
            <w:pPr>
              <w:pStyle w:val="Brdtextmedindrag"/>
              <w:rPr>
                <w:lang w:val="de-DE"/>
              </w:rPr>
            </w:pPr>
            <w:r w:rsidRPr="00841206">
              <w:rPr>
                <w:lang w:val="de-DE"/>
              </w:rPr>
              <w:t>sind wie folgt übereingekom</w:t>
            </w:r>
            <w:r w:rsidRPr="00841206">
              <w:rPr>
                <w:lang w:val="de-DE"/>
              </w:rPr>
              <w:softHyphen/>
              <w:t>men:</w:t>
            </w:r>
          </w:p>
        </w:tc>
      </w:tr>
      <w:tr w:rsidR="00962798" w14:paraId="579A882A" w14:textId="77777777" w:rsidTr="00BC2FEE">
        <w:tc>
          <w:tcPr>
            <w:tcW w:w="2500" w:type="pct"/>
            <w:shd w:val="clear" w:color="auto" w:fill="auto"/>
            <w:tcMar>
              <w:left w:w="0" w:type="dxa"/>
            </w:tcMar>
          </w:tcPr>
          <w:p w14:paraId="5494E819" w14:textId="77777777" w:rsidR="00962798" w:rsidRPr="00317EFA" w:rsidRDefault="00E570B0" w:rsidP="00BC2FEE">
            <w:pPr>
              <w:pStyle w:val="Brdtextmedindrag"/>
            </w:pPr>
          </w:p>
        </w:tc>
        <w:tc>
          <w:tcPr>
            <w:tcW w:w="2500" w:type="pct"/>
            <w:shd w:val="clear" w:color="auto" w:fill="auto"/>
            <w:tcMar>
              <w:right w:w="0" w:type="dxa"/>
            </w:tcMar>
          </w:tcPr>
          <w:p w14:paraId="6F98E51D" w14:textId="77777777" w:rsidR="00962798" w:rsidRPr="00841206" w:rsidRDefault="00E570B0" w:rsidP="00BC2FEE">
            <w:pPr>
              <w:pStyle w:val="Brdtextmedindrag"/>
              <w:rPr>
                <w:lang w:val="de-DE"/>
              </w:rPr>
            </w:pPr>
          </w:p>
        </w:tc>
      </w:tr>
      <w:tr w:rsidR="00962798" w14:paraId="41DED3D1" w14:textId="77777777" w:rsidTr="00BC2FEE">
        <w:tc>
          <w:tcPr>
            <w:tcW w:w="2500" w:type="pct"/>
            <w:shd w:val="clear" w:color="auto" w:fill="auto"/>
            <w:tcMar>
              <w:left w:w="0" w:type="dxa"/>
            </w:tcMar>
          </w:tcPr>
          <w:p w14:paraId="5E668C32" w14:textId="77777777" w:rsidR="00962798" w:rsidRPr="00317EFA" w:rsidRDefault="003A5A9E" w:rsidP="00BC2FEE">
            <w:pPr>
              <w:pStyle w:val="Brdtext"/>
              <w:rPr>
                <w:b/>
                <w:bCs/>
              </w:rPr>
            </w:pPr>
            <w:r w:rsidRPr="00317EFA">
              <w:rPr>
                <w:b/>
                <w:bCs/>
              </w:rPr>
              <w:t>Artikel 1</w:t>
            </w:r>
          </w:p>
        </w:tc>
        <w:tc>
          <w:tcPr>
            <w:tcW w:w="2500" w:type="pct"/>
            <w:shd w:val="clear" w:color="auto" w:fill="auto"/>
            <w:tcMar>
              <w:right w:w="0" w:type="dxa"/>
            </w:tcMar>
          </w:tcPr>
          <w:p w14:paraId="1F1D4B4F" w14:textId="77777777" w:rsidR="00962798" w:rsidRPr="00841206" w:rsidRDefault="003A5A9E" w:rsidP="00BC2FEE">
            <w:pPr>
              <w:pStyle w:val="Brdtext"/>
              <w:rPr>
                <w:b/>
                <w:bCs/>
                <w:lang w:val="de-DE"/>
              </w:rPr>
            </w:pPr>
            <w:r w:rsidRPr="00841206">
              <w:rPr>
                <w:b/>
                <w:bCs/>
                <w:lang w:val="de-DE"/>
              </w:rPr>
              <w:t>Artikel 1</w:t>
            </w:r>
          </w:p>
        </w:tc>
      </w:tr>
      <w:tr w:rsidR="00962798" w14:paraId="6D1DCE45" w14:textId="77777777" w:rsidTr="00BC2FEE">
        <w:tc>
          <w:tcPr>
            <w:tcW w:w="2500" w:type="pct"/>
            <w:shd w:val="clear" w:color="auto" w:fill="auto"/>
            <w:tcMar>
              <w:left w:w="0" w:type="dxa"/>
            </w:tcMar>
          </w:tcPr>
          <w:p w14:paraId="1C70C2A8" w14:textId="77777777" w:rsidR="00962798" w:rsidRPr="00317EFA" w:rsidRDefault="00E570B0" w:rsidP="00BC2FEE">
            <w:pPr>
              <w:pStyle w:val="Brdtextmedindrag"/>
            </w:pPr>
          </w:p>
        </w:tc>
        <w:tc>
          <w:tcPr>
            <w:tcW w:w="2500" w:type="pct"/>
            <w:shd w:val="clear" w:color="auto" w:fill="auto"/>
            <w:tcMar>
              <w:right w:w="0" w:type="dxa"/>
            </w:tcMar>
          </w:tcPr>
          <w:p w14:paraId="2CE876AE" w14:textId="77777777" w:rsidR="00962798" w:rsidRPr="00841206" w:rsidRDefault="00E570B0" w:rsidP="00BC2FEE">
            <w:pPr>
              <w:pStyle w:val="Brdtextmedindrag"/>
              <w:rPr>
                <w:lang w:val="de-DE"/>
              </w:rPr>
            </w:pPr>
          </w:p>
        </w:tc>
      </w:tr>
      <w:tr w:rsidR="00962798" w:rsidRPr="0035629B" w14:paraId="43EFB372" w14:textId="77777777" w:rsidTr="00BC2FEE">
        <w:tc>
          <w:tcPr>
            <w:tcW w:w="2500" w:type="pct"/>
            <w:shd w:val="clear" w:color="auto" w:fill="auto"/>
            <w:tcMar>
              <w:left w:w="0" w:type="dxa"/>
            </w:tcMar>
          </w:tcPr>
          <w:p w14:paraId="2B7F1DD6" w14:textId="77777777" w:rsidR="00962798" w:rsidRPr="00317EFA" w:rsidRDefault="003A5A9E" w:rsidP="00BC2FEE">
            <w:pPr>
              <w:pStyle w:val="Brdtextmedindrag"/>
            </w:pPr>
            <w:r w:rsidRPr="00317EFA">
              <w:t>Avtalets titel utgår och ersätts av följande:</w:t>
            </w:r>
          </w:p>
        </w:tc>
        <w:tc>
          <w:tcPr>
            <w:tcW w:w="2500" w:type="pct"/>
            <w:shd w:val="clear" w:color="auto" w:fill="auto"/>
            <w:tcMar>
              <w:right w:w="0" w:type="dxa"/>
            </w:tcMar>
          </w:tcPr>
          <w:p w14:paraId="46A85C74" w14:textId="77777777" w:rsidR="00962798" w:rsidRPr="00841206" w:rsidRDefault="003A5A9E" w:rsidP="00BC2FEE">
            <w:pPr>
              <w:pStyle w:val="Brdtextmedindrag"/>
              <w:rPr>
                <w:lang w:val="de-DE"/>
              </w:rPr>
            </w:pPr>
            <w:r w:rsidRPr="00841206">
              <w:rPr>
                <w:lang w:val="de-DE"/>
              </w:rPr>
              <w:t>Der Titel des Abkommens wird gestrichen und durch folgenden Wortlaut ersetzt:</w:t>
            </w:r>
          </w:p>
        </w:tc>
      </w:tr>
      <w:tr w:rsidR="00962798" w:rsidRPr="0035629B" w14:paraId="15948A87" w14:textId="77777777" w:rsidTr="00BC2FEE">
        <w:tc>
          <w:tcPr>
            <w:tcW w:w="2500" w:type="pct"/>
            <w:shd w:val="clear" w:color="auto" w:fill="auto"/>
            <w:tcMar>
              <w:left w:w="0" w:type="dxa"/>
            </w:tcMar>
          </w:tcPr>
          <w:p w14:paraId="5DC3E611" w14:textId="77777777" w:rsidR="00962798" w:rsidRPr="00962798" w:rsidRDefault="00E570B0" w:rsidP="00BC2FEE">
            <w:pPr>
              <w:pStyle w:val="Brdtextmedindrag"/>
              <w:rPr>
                <w:lang w:val="de-DE"/>
              </w:rPr>
            </w:pPr>
          </w:p>
        </w:tc>
        <w:tc>
          <w:tcPr>
            <w:tcW w:w="2500" w:type="pct"/>
            <w:shd w:val="clear" w:color="auto" w:fill="auto"/>
            <w:tcMar>
              <w:right w:w="0" w:type="dxa"/>
            </w:tcMar>
          </w:tcPr>
          <w:p w14:paraId="3F5E0938" w14:textId="77777777" w:rsidR="00962798" w:rsidRPr="00841206" w:rsidRDefault="00E570B0" w:rsidP="00BC2FEE">
            <w:pPr>
              <w:pStyle w:val="Brdtextmedindrag"/>
              <w:rPr>
                <w:lang w:val="de-DE"/>
              </w:rPr>
            </w:pPr>
          </w:p>
        </w:tc>
      </w:tr>
      <w:tr w:rsidR="00962798" w:rsidRPr="0035629B" w14:paraId="5F843776" w14:textId="77777777" w:rsidTr="00BC2FEE">
        <w:tc>
          <w:tcPr>
            <w:tcW w:w="2500" w:type="pct"/>
            <w:shd w:val="clear" w:color="auto" w:fill="auto"/>
            <w:tcMar>
              <w:left w:w="0" w:type="dxa"/>
            </w:tcMar>
          </w:tcPr>
          <w:p w14:paraId="7E932712" w14:textId="216AEE50" w:rsidR="00962798" w:rsidRPr="00317EFA" w:rsidRDefault="003A5A9E" w:rsidP="00BC2FEE">
            <w:pPr>
              <w:pStyle w:val="Brdtextmedindrag"/>
            </w:pPr>
            <w:r w:rsidRPr="00317EFA">
              <w:t>”Avtal mellan Konungariket Sverige och Förbundsrepubliken Tyskland för undvikande av dub</w:t>
            </w:r>
            <w:r>
              <w:softHyphen/>
            </w:r>
            <w:r w:rsidRPr="00317EFA">
              <w:t>belbeskattning beträffande skatter på inkomst och på förmögenhet samt förhindrande av skatteflykt och skatteundandragande”</w:t>
            </w:r>
          </w:p>
        </w:tc>
        <w:tc>
          <w:tcPr>
            <w:tcW w:w="2500" w:type="pct"/>
            <w:shd w:val="clear" w:color="auto" w:fill="auto"/>
            <w:tcMar>
              <w:right w:w="0" w:type="dxa"/>
            </w:tcMar>
          </w:tcPr>
          <w:p w14:paraId="6E4EC90F" w14:textId="77777777" w:rsidR="00962798" w:rsidRPr="00841206" w:rsidRDefault="003A5A9E" w:rsidP="00BC2FEE">
            <w:pPr>
              <w:pStyle w:val="Brdtextmedindrag"/>
              <w:rPr>
                <w:lang w:val="de-DE"/>
              </w:rPr>
            </w:pPr>
            <w:r w:rsidRPr="00841206">
              <w:rPr>
                <w:lang w:val="de-DE"/>
              </w:rPr>
              <w:t>„Abkommen zwischen dem Königreich Schweden und der Bundesrepublik Deutschland zur Beseitigung der Doppelbesteue</w:t>
            </w:r>
            <w:r w:rsidRPr="00841206">
              <w:rPr>
                <w:lang w:val="de-DE"/>
              </w:rPr>
              <w:softHyphen/>
              <w:t>rung auf dem Gebiet der Steuern vom Einkommen und vom Ver</w:t>
            </w:r>
            <w:r w:rsidRPr="00841206">
              <w:rPr>
                <w:lang w:val="de-DE"/>
              </w:rPr>
              <w:softHyphen/>
              <w:t>mögen sowie zur Verhinderung der Steuerverkürzung und -umge</w:t>
            </w:r>
            <w:r>
              <w:rPr>
                <w:lang w:val="de-DE"/>
              </w:rPr>
              <w:softHyphen/>
            </w:r>
            <w:r w:rsidRPr="00841206">
              <w:rPr>
                <w:lang w:val="de-DE"/>
              </w:rPr>
              <w:t>hung“</w:t>
            </w:r>
            <w:r>
              <w:rPr>
                <w:lang w:val="de-DE"/>
              </w:rPr>
              <w:t>.</w:t>
            </w:r>
          </w:p>
        </w:tc>
      </w:tr>
      <w:tr w:rsidR="00962798" w14:paraId="1FD246FE" w14:textId="77777777" w:rsidTr="00BC2FEE">
        <w:tc>
          <w:tcPr>
            <w:tcW w:w="2500" w:type="pct"/>
            <w:shd w:val="clear" w:color="auto" w:fill="auto"/>
            <w:tcMar>
              <w:left w:w="0" w:type="dxa"/>
            </w:tcMar>
          </w:tcPr>
          <w:p w14:paraId="01E3F90B" w14:textId="77777777" w:rsidR="00962798" w:rsidRPr="00317EFA" w:rsidRDefault="003A5A9E" w:rsidP="00BC2FEE">
            <w:pPr>
              <w:pStyle w:val="Brdtext"/>
              <w:rPr>
                <w:b/>
                <w:bCs/>
              </w:rPr>
            </w:pPr>
            <w:r w:rsidRPr="00317EFA">
              <w:rPr>
                <w:b/>
                <w:bCs/>
              </w:rPr>
              <w:lastRenderedPageBreak/>
              <w:t>Artikel 2</w:t>
            </w:r>
          </w:p>
        </w:tc>
        <w:tc>
          <w:tcPr>
            <w:tcW w:w="2500" w:type="pct"/>
            <w:shd w:val="clear" w:color="auto" w:fill="auto"/>
            <w:tcMar>
              <w:right w:w="0" w:type="dxa"/>
            </w:tcMar>
          </w:tcPr>
          <w:p w14:paraId="21D5BD77" w14:textId="77777777" w:rsidR="00962798" w:rsidRPr="00841206" w:rsidRDefault="003A5A9E" w:rsidP="00BC2FEE">
            <w:pPr>
              <w:pStyle w:val="Brdtext"/>
              <w:rPr>
                <w:b/>
                <w:bCs/>
                <w:lang w:val="de-DE"/>
              </w:rPr>
            </w:pPr>
            <w:r w:rsidRPr="00841206">
              <w:rPr>
                <w:b/>
                <w:bCs/>
                <w:lang w:val="de-DE"/>
              </w:rPr>
              <w:t>Artikel 2</w:t>
            </w:r>
          </w:p>
        </w:tc>
      </w:tr>
      <w:tr w:rsidR="00962798" w14:paraId="07669229" w14:textId="77777777" w:rsidTr="00BC2FEE">
        <w:tc>
          <w:tcPr>
            <w:tcW w:w="2500" w:type="pct"/>
            <w:shd w:val="clear" w:color="auto" w:fill="auto"/>
            <w:tcMar>
              <w:left w:w="0" w:type="dxa"/>
            </w:tcMar>
          </w:tcPr>
          <w:p w14:paraId="60FA30B3" w14:textId="77777777" w:rsidR="00962798" w:rsidRPr="00317EFA" w:rsidRDefault="00E570B0" w:rsidP="00BC2FEE">
            <w:pPr>
              <w:pStyle w:val="Brdtext"/>
              <w:rPr>
                <w:b/>
                <w:bCs/>
              </w:rPr>
            </w:pPr>
          </w:p>
        </w:tc>
        <w:tc>
          <w:tcPr>
            <w:tcW w:w="2500" w:type="pct"/>
            <w:shd w:val="clear" w:color="auto" w:fill="auto"/>
            <w:tcMar>
              <w:right w:w="0" w:type="dxa"/>
            </w:tcMar>
          </w:tcPr>
          <w:p w14:paraId="792B263B" w14:textId="77777777" w:rsidR="00962798" w:rsidRPr="00841206" w:rsidRDefault="00E570B0" w:rsidP="00BC2FEE">
            <w:pPr>
              <w:pStyle w:val="Brdtext"/>
              <w:rPr>
                <w:b/>
                <w:bCs/>
                <w:lang w:val="de-DE"/>
              </w:rPr>
            </w:pPr>
          </w:p>
        </w:tc>
      </w:tr>
      <w:tr w:rsidR="00962798" w:rsidRPr="0035629B" w14:paraId="6AB3C4F4" w14:textId="77777777" w:rsidTr="00BC2FEE">
        <w:tc>
          <w:tcPr>
            <w:tcW w:w="2500" w:type="pct"/>
            <w:shd w:val="clear" w:color="auto" w:fill="auto"/>
            <w:tcMar>
              <w:left w:w="0" w:type="dxa"/>
            </w:tcMar>
          </w:tcPr>
          <w:p w14:paraId="0501D197" w14:textId="77777777" w:rsidR="00962798" w:rsidRPr="00317EFA" w:rsidRDefault="003A5A9E" w:rsidP="00BC2FEE">
            <w:pPr>
              <w:pStyle w:val="Brdtextmedindrag"/>
            </w:pPr>
            <w:r w:rsidRPr="00317EFA">
              <w:t>Avtalets ingress utgår och ersätts av följande:</w:t>
            </w:r>
          </w:p>
        </w:tc>
        <w:tc>
          <w:tcPr>
            <w:tcW w:w="2500" w:type="pct"/>
            <w:shd w:val="clear" w:color="auto" w:fill="auto"/>
            <w:tcMar>
              <w:right w:w="0" w:type="dxa"/>
            </w:tcMar>
          </w:tcPr>
          <w:p w14:paraId="31D24527" w14:textId="15481142" w:rsidR="00962798" w:rsidRPr="00841206" w:rsidRDefault="003A5A9E" w:rsidP="00BC2FEE">
            <w:pPr>
              <w:pStyle w:val="Brdtextmedindrag"/>
              <w:rPr>
                <w:lang w:val="de-DE"/>
              </w:rPr>
            </w:pPr>
            <w:r w:rsidRPr="00841206">
              <w:rPr>
                <w:lang w:val="de-DE"/>
              </w:rPr>
              <w:t>Die Präambel des Abkommens wird gestrichen und durch folgen</w:t>
            </w:r>
            <w:r w:rsidR="003138C7">
              <w:rPr>
                <w:lang w:val="de-DE"/>
              </w:rPr>
              <w:softHyphen/>
            </w:r>
            <w:r w:rsidRPr="00841206">
              <w:rPr>
                <w:lang w:val="de-DE"/>
              </w:rPr>
              <w:t>den Wortlaut ersetzt:</w:t>
            </w:r>
          </w:p>
        </w:tc>
      </w:tr>
      <w:tr w:rsidR="00962798" w:rsidRPr="0035629B" w14:paraId="046FBFEA" w14:textId="77777777" w:rsidTr="00BC2FEE">
        <w:tc>
          <w:tcPr>
            <w:tcW w:w="2500" w:type="pct"/>
            <w:shd w:val="clear" w:color="auto" w:fill="auto"/>
            <w:tcMar>
              <w:left w:w="0" w:type="dxa"/>
            </w:tcMar>
          </w:tcPr>
          <w:p w14:paraId="0D97B20A" w14:textId="77777777" w:rsidR="00962798" w:rsidRPr="00962798" w:rsidRDefault="00E570B0" w:rsidP="00BC2FEE">
            <w:pPr>
              <w:pStyle w:val="Brdtextmedindrag"/>
              <w:rPr>
                <w:lang w:val="de-DE"/>
              </w:rPr>
            </w:pPr>
          </w:p>
        </w:tc>
        <w:tc>
          <w:tcPr>
            <w:tcW w:w="2500" w:type="pct"/>
            <w:shd w:val="clear" w:color="auto" w:fill="auto"/>
            <w:tcMar>
              <w:right w:w="0" w:type="dxa"/>
            </w:tcMar>
          </w:tcPr>
          <w:p w14:paraId="0F95E49B" w14:textId="77777777" w:rsidR="00962798" w:rsidRPr="00841206" w:rsidRDefault="00E570B0" w:rsidP="00BC2FEE">
            <w:pPr>
              <w:pStyle w:val="Brdtextmedindrag"/>
              <w:rPr>
                <w:lang w:val="de-DE"/>
              </w:rPr>
            </w:pPr>
          </w:p>
        </w:tc>
      </w:tr>
      <w:tr w:rsidR="00962798" w:rsidRPr="0035629B" w14:paraId="0DF83776" w14:textId="77777777" w:rsidTr="00BC2FEE">
        <w:tc>
          <w:tcPr>
            <w:tcW w:w="2500" w:type="pct"/>
            <w:shd w:val="clear" w:color="auto" w:fill="auto"/>
            <w:tcMar>
              <w:left w:w="0" w:type="dxa"/>
            </w:tcMar>
          </w:tcPr>
          <w:p w14:paraId="4E2230ED" w14:textId="77777777" w:rsidR="00962798" w:rsidRPr="00317EFA" w:rsidRDefault="003A5A9E" w:rsidP="00BC2FEE">
            <w:pPr>
              <w:pStyle w:val="Brdtextmedindrag"/>
            </w:pPr>
            <w:r w:rsidRPr="00317EFA">
              <w:t>”Konungariket Sverige och För</w:t>
            </w:r>
            <w:r>
              <w:softHyphen/>
            </w:r>
            <w:r w:rsidRPr="00317EFA">
              <w:t>bundsrepubliken Tyskland,</w:t>
            </w:r>
          </w:p>
        </w:tc>
        <w:tc>
          <w:tcPr>
            <w:tcW w:w="2500" w:type="pct"/>
            <w:shd w:val="clear" w:color="auto" w:fill="auto"/>
            <w:tcMar>
              <w:right w:w="0" w:type="dxa"/>
            </w:tcMar>
          </w:tcPr>
          <w:p w14:paraId="10BBC16D" w14:textId="1E4545F0" w:rsidR="00962798" w:rsidRPr="00841206" w:rsidRDefault="003A5A9E" w:rsidP="00BC2FEE">
            <w:pPr>
              <w:pStyle w:val="Brdtextmedindrag"/>
              <w:rPr>
                <w:lang w:val="de-DE"/>
              </w:rPr>
            </w:pPr>
            <w:r w:rsidRPr="00841206">
              <w:rPr>
                <w:lang w:val="de-DE"/>
              </w:rPr>
              <w:t>„</w:t>
            </w:r>
            <w:r>
              <w:rPr>
                <w:lang w:val="de-DE"/>
              </w:rPr>
              <w:t>D</w:t>
            </w:r>
            <w:r w:rsidRPr="00841206">
              <w:rPr>
                <w:lang w:val="de-DE"/>
              </w:rPr>
              <w:t xml:space="preserve">as Königreich Schweden und </w:t>
            </w:r>
            <w:r>
              <w:rPr>
                <w:lang w:val="de-DE"/>
              </w:rPr>
              <w:t>d</w:t>
            </w:r>
            <w:r w:rsidRPr="00841206">
              <w:rPr>
                <w:lang w:val="de-DE"/>
              </w:rPr>
              <w:t>ie Bundesrepublik Deutschland</w:t>
            </w:r>
            <w:r>
              <w:rPr>
                <w:lang w:val="de-DE"/>
              </w:rPr>
              <w:t xml:space="preserve"> </w:t>
            </w:r>
            <w:r w:rsidRPr="00841206">
              <w:rPr>
                <w:lang w:val="de-DE"/>
              </w:rPr>
              <w:t>–</w:t>
            </w:r>
          </w:p>
        </w:tc>
      </w:tr>
      <w:tr w:rsidR="00962798" w:rsidRPr="0035629B" w14:paraId="3C968103" w14:textId="77777777" w:rsidTr="00BC2FEE">
        <w:tc>
          <w:tcPr>
            <w:tcW w:w="2500" w:type="pct"/>
            <w:shd w:val="clear" w:color="auto" w:fill="auto"/>
            <w:tcMar>
              <w:left w:w="0" w:type="dxa"/>
            </w:tcMar>
          </w:tcPr>
          <w:p w14:paraId="06745A93" w14:textId="77777777" w:rsidR="00962798" w:rsidRPr="00317EFA" w:rsidRDefault="003A5A9E" w:rsidP="00BC2FEE">
            <w:pPr>
              <w:pStyle w:val="Brdtextmedindrag"/>
            </w:pPr>
            <w:r w:rsidRPr="00317EFA">
              <w:t>som önskar att ytterligare utveckla sina ekonomiska förbin</w:t>
            </w:r>
            <w:r w:rsidRPr="00317EFA">
              <w:softHyphen/>
              <w:t>delser och fördjupa sitt samarbete i skattefrågor,</w:t>
            </w:r>
          </w:p>
        </w:tc>
        <w:tc>
          <w:tcPr>
            <w:tcW w:w="2500" w:type="pct"/>
            <w:shd w:val="clear" w:color="auto" w:fill="auto"/>
            <w:tcMar>
              <w:right w:w="0" w:type="dxa"/>
            </w:tcMar>
          </w:tcPr>
          <w:p w14:paraId="38C36F6D" w14:textId="77777777" w:rsidR="00962798" w:rsidRPr="00841206" w:rsidRDefault="003A5A9E" w:rsidP="00BC2FEE">
            <w:pPr>
              <w:pStyle w:val="Brdtextmedindrag"/>
              <w:rPr>
                <w:lang w:val="de-DE"/>
              </w:rPr>
            </w:pPr>
            <w:r w:rsidRPr="00841206">
              <w:rPr>
                <w:lang w:val="de-DE"/>
              </w:rPr>
              <w:t>von dem Wunsch geleitet, ihre wirtschaftlichen Beziehungen we</w:t>
            </w:r>
            <w:r>
              <w:rPr>
                <w:lang w:val="de-DE"/>
              </w:rPr>
              <w:t>i</w:t>
            </w:r>
            <w:r w:rsidRPr="00841206">
              <w:rPr>
                <w:lang w:val="de-DE"/>
              </w:rPr>
              <w:softHyphen/>
              <w:t>terzuentwickeln und ihre Zusam</w:t>
            </w:r>
            <w:r w:rsidRPr="00841206">
              <w:rPr>
                <w:lang w:val="de-DE"/>
              </w:rPr>
              <w:softHyphen/>
              <w:t>menarbeit in Steuersachen zu vertiefen,</w:t>
            </w:r>
          </w:p>
        </w:tc>
      </w:tr>
      <w:tr w:rsidR="00962798" w:rsidRPr="0035629B" w14:paraId="1EAB5416" w14:textId="77777777" w:rsidTr="00BC2FEE">
        <w:tc>
          <w:tcPr>
            <w:tcW w:w="2500" w:type="pct"/>
            <w:shd w:val="clear" w:color="auto" w:fill="auto"/>
            <w:tcMar>
              <w:left w:w="0" w:type="dxa"/>
            </w:tcMar>
          </w:tcPr>
          <w:p w14:paraId="74E036D0" w14:textId="77777777" w:rsidR="00962798" w:rsidRPr="00317EFA" w:rsidRDefault="003A5A9E" w:rsidP="00BC2FEE">
            <w:pPr>
              <w:pStyle w:val="Brdtextmedindrag"/>
            </w:pPr>
            <w:r w:rsidRPr="00317EFA">
              <w:t>som avser att undvika dubbel</w:t>
            </w:r>
            <w:r w:rsidRPr="00317EFA">
              <w:softHyphen/>
              <w:t>beskattning beträffande skatter på inkomst och på förmögenhet utan att skapa förutsättningar för icke-beskattning eller minskad skatt genom skatteflykt eller skatteun</w:t>
            </w:r>
            <w:r w:rsidRPr="00317EFA">
              <w:softHyphen/>
              <w:t>dandragande (däri</w:t>
            </w:r>
            <w:r>
              <w:t xml:space="preserve"> </w:t>
            </w:r>
            <w:r w:rsidRPr="00317EFA">
              <w:t>inbegripet ge</w:t>
            </w:r>
            <w:r>
              <w:softHyphen/>
            </w:r>
            <w:r w:rsidRPr="00317EFA">
              <w:t>nom så kallad ”</w:t>
            </w:r>
            <w:proofErr w:type="spellStart"/>
            <w:r w:rsidRPr="00317EFA">
              <w:t>treaty</w:t>
            </w:r>
            <w:proofErr w:type="spellEnd"/>
            <w:r>
              <w:t>-</w:t>
            </w:r>
            <w:r w:rsidRPr="00317EFA">
              <w:t>shopping”, som syftar till att personer med hemvist i en stat som inte är part till detta avtal indirekt ska få förmåner enligt detta avtal),</w:t>
            </w:r>
          </w:p>
        </w:tc>
        <w:tc>
          <w:tcPr>
            <w:tcW w:w="2500" w:type="pct"/>
            <w:shd w:val="clear" w:color="auto" w:fill="auto"/>
            <w:tcMar>
              <w:right w:w="0" w:type="dxa"/>
            </w:tcMar>
          </w:tcPr>
          <w:p w14:paraId="58A3CAE3" w14:textId="77777777" w:rsidR="00962798" w:rsidRPr="00841206" w:rsidRDefault="003A5A9E" w:rsidP="00BC2FEE">
            <w:pPr>
              <w:pStyle w:val="Brdtextmedindrag"/>
              <w:rPr>
                <w:lang w:val="de-DE"/>
              </w:rPr>
            </w:pPr>
            <w:r w:rsidRPr="00841206">
              <w:rPr>
                <w:lang w:val="de-DE"/>
              </w:rPr>
              <w:t>in der Absicht, auf dem Gebiet der Steuern vom Einkommen und vom Vermögen</w:t>
            </w:r>
            <w:r>
              <w:rPr>
                <w:lang w:val="de-DE"/>
              </w:rPr>
              <w:t xml:space="preserve"> </w:t>
            </w:r>
            <w:r w:rsidRPr="00841206">
              <w:rPr>
                <w:lang w:val="de-DE"/>
              </w:rPr>
              <w:t>eine Doppelbe</w:t>
            </w:r>
            <w:r w:rsidRPr="00841206">
              <w:rPr>
                <w:lang w:val="de-DE"/>
              </w:rPr>
              <w:softHyphen/>
              <w:t>steuerung zu beseitigen, ohne Mög</w:t>
            </w:r>
            <w:r w:rsidRPr="00841206">
              <w:rPr>
                <w:lang w:val="de-DE"/>
              </w:rPr>
              <w:softHyphen/>
              <w:t>lichkeiten zur Nicht- oder Niedrig</w:t>
            </w:r>
            <w:r w:rsidRPr="00841206">
              <w:rPr>
                <w:lang w:val="de-DE"/>
              </w:rPr>
              <w:softHyphen/>
              <w:t>besteuerung durch Steuerverkür</w:t>
            </w:r>
            <w:r w:rsidRPr="00841206">
              <w:rPr>
                <w:lang w:val="de-DE"/>
              </w:rPr>
              <w:softHyphen/>
              <w:t xml:space="preserve">zung oder </w:t>
            </w:r>
            <w:r>
              <w:rPr>
                <w:lang w:val="de-DE"/>
              </w:rPr>
              <w:t>-</w:t>
            </w:r>
            <w:r w:rsidRPr="00841206">
              <w:rPr>
                <w:lang w:val="de-DE"/>
              </w:rPr>
              <w:t>umgehung (unter ande</w:t>
            </w:r>
            <w:r w:rsidRPr="00841206">
              <w:rPr>
                <w:lang w:val="de-DE"/>
              </w:rPr>
              <w:softHyphen/>
              <w:t>rem durch missbräuchliche Gestalt</w:t>
            </w:r>
            <w:r w:rsidRPr="00841206">
              <w:rPr>
                <w:lang w:val="de-DE"/>
              </w:rPr>
              <w:softHyphen/>
              <w:t>ungen mit dem Ziel des Erhalts von in diesem Abkommen vorgesehe</w:t>
            </w:r>
            <w:r w:rsidRPr="00841206">
              <w:rPr>
                <w:lang w:val="de-DE"/>
              </w:rPr>
              <w:softHyphen/>
              <w:t>nen Erleichterungen zum mittel</w:t>
            </w:r>
            <w:r w:rsidRPr="00841206">
              <w:rPr>
                <w:lang w:val="de-DE"/>
              </w:rPr>
              <w:softHyphen/>
              <w:t>baren Nutzen von in Drittstaaten ansässigen Personen) zu schaffen –</w:t>
            </w:r>
          </w:p>
        </w:tc>
      </w:tr>
      <w:tr w:rsidR="00962798" w14:paraId="48BF22A7" w14:textId="77777777" w:rsidTr="00BC2FEE">
        <w:tc>
          <w:tcPr>
            <w:tcW w:w="2500" w:type="pct"/>
            <w:shd w:val="clear" w:color="auto" w:fill="auto"/>
            <w:tcMar>
              <w:left w:w="0" w:type="dxa"/>
            </w:tcMar>
          </w:tcPr>
          <w:p w14:paraId="2DC59FDE" w14:textId="77777777" w:rsidR="00962798" w:rsidRPr="00317EFA" w:rsidRDefault="003A5A9E" w:rsidP="00BC2FEE">
            <w:pPr>
              <w:pStyle w:val="Brdtextmedindrag"/>
            </w:pPr>
            <w:r w:rsidRPr="00317EFA">
              <w:t>har kommit överens om följ</w:t>
            </w:r>
            <w:r w:rsidRPr="00317EFA">
              <w:softHyphen/>
              <w:t>ande:”</w:t>
            </w:r>
          </w:p>
        </w:tc>
        <w:tc>
          <w:tcPr>
            <w:tcW w:w="2500" w:type="pct"/>
            <w:shd w:val="clear" w:color="auto" w:fill="auto"/>
            <w:tcMar>
              <w:right w:w="0" w:type="dxa"/>
            </w:tcMar>
          </w:tcPr>
          <w:p w14:paraId="1192D341" w14:textId="77777777" w:rsidR="00962798" w:rsidRPr="00841206" w:rsidRDefault="003A5A9E" w:rsidP="00BC2FEE">
            <w:pPr>
              <w:pStyle w:val="Brdtextmedindrag"/>
              <w:rPr>
                <w:lang w:val="de-DE"/>
              </w:rPr>
            </w:pPr>
            <w:r w:rsidRPr="00841206">
              <w:rPr>
                <w:lang w:val="de-DE"/>
              </w:rPr>
              <w:t>sind wie folgt übereinge</w:t>
            </w:r>
            <w:r w:rsidRPr="00841206">
              <w:rPr>
                <w:lang w:val="de-DE"/>
              </w:rPr>
              <w:softHyphen/>
              <w:t>kom</w:t>
            </w:r>
            <w:r w:rsidRPr="00841206">
              <w:rPr>
                <w:lang w:val="de-DE"/>
              </w:rPr>
              <w:softHyphen/>
              <w:t>men:“</w:t>
            </w:r>
          </w:p>
        </w:tc>
      </w:tr>
      <w:tr w:rsidR="00962798" w14:paraId="4CB7D8A4" w14:textId="77777777" w:rsidTr="00BC2FEE">
        <w:tc>
          <w:tcPr>
            <w:tcW w:w="2500" w:type="pct"/>
            <w:shd w:val="clear" w:color="auto" w:fill="auto"/>
            <w:tcMar>
              <w:left w:w="0" w:type="dxa"/>
            </w:tcMar>
          </w:tcPr>
          <w:p w14:paraId="67A149CA" w14:textId="77777777" w:rsidR="00962798" w:rsidRPr="00317EFA" w:rsidRDefault="00E570B0" w:rsidP="00BC2FEE">
            <w:pPr>
              <w:pStyle w:val="Brdtextmedindrag"/>
            </w:pPr>
          </w:p>
        </w:tc>
        <w:tc>
          <w:tcPr>
            <w:tcW w:w="2500" w:type="pct"/>
            <w:shd w:val="clear" w:color="auto" w:fill="auto"/>
            <w:tcMar>
              <w:right w:w="0" w:type="dxa"/>
            </w:tcMar>
          </w:tcPr>
          <w:p w14:paraId="3198C484" w14:textId="77777777" w:rsidR="00962798" w:rsidRPr="00841206" w:rsidRDefault="00E570B0" w:rsidP="00BC2FEE">
            <w:pPr>
              <w:pStyle w:val="Brdtextmedindrag"/>
              <w:rPr>
                <w:lang w:val="de-DE"/>
              </w:rPr>
            </w:pPr>
          </w:p>
        </w:tc>
      </w:tr>
      <w:tr w:rsidR="00962798" w14:paraId="2C6FE846" w14:textId="77777777" w:rsidTr="00BC2FEE">
        <w:tc>
          <w:tcPr>
            <w:tcW w:w="2500" w:type="pct"/>
            <w:shd w:val="clear" w:color="auto" w:fill="auto"/>
            <w:tcMar>
              <w:left w:w="0" w:type="dxa"/>
            </w:tcMar>
          </w:tcPr>
          <w:p w14:paraId="43FED981" w14:textId="77777777" w:rsidR="00962798" w:rsidRPr="00317EFA" w:rsidRDefault="003A5A9E" w:rsidP="00BC2FEE">
            <w:pPr>
              <w:pStyle w:val="Brdtext"/>
              <w:rPr>
                <w:b/>
                <w:bCs/>
              </w:rPr>
            </w:pPr>
            <w:r w:rsidRPr="00317EFA">
              <w:rPr>
                <w:b/>
                <w:bCs/>
              </w:rPr>
              <w:t>Artikel 3</w:t>
            </w:r>
          </w:p>
        </w:tc>
        <w:tc>
          <w:tcPr>
            <w:tcW w:w="2500" w:type="pct"/>
            <w:shd w:val="clear" w:color="auto" w:fill="auto"/>
            <w:tcMar>
              <w:right w:w="0" w:type="dxa"/>
            </w:tcMar>
          </w:tcPr>
          <w:p w14:paraId="22EB001C" w14:textId="77777777" w:rsidR="00962798" w:rsidRPr="00841206" w:rsidRDefault="003A5A9E" w:rsidP="00BC2FEE">
            <w:pPr>
              <w:pStyle w:val="Brdtext"/>
              <w:rPr>
                <w:b/>
                <w:bCs/>
                <w:lang w:val="de-DE"/>
              </w:rPr>
            </w:pPr>
            <w:r w:rsidRPr="00841206">
              <w:rPr>
                <w:b/>
                <w:bCs/>
                <w:lang w:val="de-DE"/>
              </w:rPr>
              <w:t>Artikel 3</w:t>
            </w:r>
          </w:p>
        </w:tc>
      </w:tr>
      <w:tr w:rsidR="00962798" w14:paraId="23075EF1" w14:textId="77777777" w:rsidTr="00BC2FEE">
        <w:tc>
          <w:tcPr>
            <w:tcW w:w="2500" w:type="pct"/>
            <w:shd w:val="clear" w:color="auto" w:fill="auto"/>
            <w:tcMar>
              <w:left w:w="0" w:type="dxa"/>
            </w:tcMar>
          </w:tcPr>
          <w:p w14:paraId="5C2E7E73" w14:textId="77777777" w:rsidR="00962798" w:rsidRPr="00317EFA" w:rsidRDefault="00E570B0" w:rsidP="00BC2FEE">
            <w:pPr>
              <w:pStyle w:val="Brdtextmedindrag"/>
            </w:pPr>
          </w:p>
        </w:tc>
        <w:tc>
          <w:tcPr>
            <w:tcW w:w="2500" w:type="pct"/>
            <w:shd w:val="clear" w:color="auto" w:fill="auto"/>
            <w:tcMar>
              <w:right w:w="0" w:type="dxa"/>
            </w:tcMar>
          </w:tcPr>
          <w:p w14:paraId="7EB5E461" w14:textId="77777777" w:rsidR="00962798" w:rsidRPr="00841206" w:rsidRDefault="00E570B0" w:rsidP="00BC2FEE">
            <w:pPr>
              <w:pStyle w:val="Brdtextmedindrag"/>
              <w:rPr>
                <w:lang w:val="de-DE"/>
              </w:rPr>
            </w:pPr>
          </w:p>
        </w:tc>
      </w:tr>
      <w:tr w:rsidR="00962798" w:rsidRPr="0035629B" w14:paraId="46B204E7" w14:textId="77777777" w:rsidTr="00BC2FEE">
        <w:tc>
          <w:tcPr>
            <w:tcW w:w="2500" w:type="pct"/>
            <w:shd w:val="clear" w:color="auto" w:fill="auto"/>
            <w:tcMar>
              <w:left w:w="0" w:type="dxa"/>
            </w:tcMar>
          </w:tcPr>
          <w:p w14:paraId="6CD20735" w14:textId="77777777" w:rsidR="00962798" w:rsidRPr="00317EFA" w:rsidRDefault="003A5A9E" w:rsidP="00BC2FEE">
            <w:pPr>
              <w:pStyle w:val="Brdtextmedindrag"/>
            </w:pPr>
            <w:r w:rsidRPr="00317EFA">
              <w:t>Artikel 1 i avtalet utgår och ersätts av följande:</w:t>
            </w:r>
          </w:p>
        </w:tc>
        <w:tc>
          <w:tcPr>
            <w:tcW w:w="2500" w:type="pct"/>
            <w:shd w:val="clear" w:color="auto" w:fill="auto"/>
            <w:tcMar>
              <w:right w:w="0" w:type="dxa"/>
            </w:tcMar>
          </w:tcPr>
          <w:p w14:paraId="506B7D48" w14:textId="77777777" w:rsidR="00962798" w:rsidRPr="00841206" w:rsidRDefault="003A5A9E" w:rsidP="00BC2FEE">
            <w:pPr>
              <w:pStyle w:val="Brdtextmedindrag"/>
              <w:rPr>
                <w:lang w:val="de-DE"/>
              </w:rPr>
            </w:pPr>
            <w:r w:rsidRPr="00841206">
              <w:rPr>
                <w:lang w:val="de-DE"/>
              </w:rPr>
              <w:t>Artikel 1 des Abkommens wird gestrichen und durch folgenden Wortlaut ersetzt:</w:t>
            </w:r>
          </w:p>
        </w:tc>
      </w:tr>
      <w:tr w:rsidR="00962798" w:rsidRPr="0035629B" w14:paraId="17C9DEAF" w14:textId="77777777" w:rsidTr="00BC2FEE">
        <w:tc>
          <w:tcPr>
            <w:tcW w:w="2500" w:type="pct"/>
            <w:shd w:val="clear" w:color="auto" w:fill="auto"/>
            <w:tcMar>
              <w:left w:w="0" w:type="dxa"/>
            </w:tcMar>
          </w:tcPr>
          <w:p w14:paraId="3672F247" w14:textId="77777777" w:rsidR="00962798" w:rsidRPr="00962798" w:rsidRDefault="00E570B0" w:rsidP="00BC2FEE">
            <w:pPr>
              <w:pStyle w:val="Brdtextmedindrag"/>
              <w:rPr>
                <w:lang w:val="de-DE"/>
              </w:rPr>
            </w:pPr>
          </w:p>
        </w:tc>
        <w:tc>
          <w:tcPr>
            <w:tcW w:w="2500" w:type="pct"/>
            <w:shd w:val="clear" w:color="auto" w:fill="auto"/>
            <w:tcMar>
              <w:right w:w="0" w:type="dxa"/>
            </w:tcMar>
          </w:tcPr>
          <w:p w14:paraId="72C557E5" w14:textId="77777777" w:rsidR="00962798" w:rsidRPr="00841206" w:rsidRDefault="00E570B0" w:rsidP="00BC2FEE">
            <w:pPr>
              <w:pStyle w:val="Brdtextmedindrag"/>
              <w:rPr>
                <w:lang w:val="de-DE"/>
              </w:rPr>
            </w:pPr>
          </w:p>
        </w:tc>
      </w:tr>
      <w:tr w:rsidR="00962798" w14:paraId="457F6C77" w14:textId="77777777" w:rsidTr="00BC2FEE">
        <w:tc>
          <w:tcPr>
            <w:tcW w:w="2500" w:type="pct"/>
            <w:shd w:val="clear" w:color="auto" w:fill="auto"/>
            <w:tcMar>
              <w:left w:w="0" w:type="dxa"/>
            </w:tcMar>
          </w:tcPr>
          <w:p w14:paraId="3670A808" w14:textId="77777777" w:rsidR="00962798" w:rsidRPr="00317EFA" w:rsidRDefault="003A5A9E" w:rsidP="00BC2FEE">
            <w:pPr>
              <w:pStyle w:val="Brdtextmedindrag"/>
              <w:ind w:firstLine="0"/>
            </w:pPr>
            <w:r w:rsidRPr="00317EFA">
              <w:t>”Artikel 1</w:t>
            </w:r>
            <w:r w:rsidRPr="00317EFA">
              <w:tab/>
            </w:r>
          </w:p>
        </w:tc>
        <w:tc>
          <w:tcPr>
            <w:tcW w:w="2500" w:type="pct"/>
            <w:shd w:val="clear" w:color="auto" w:fill="auto"/>
            <w:tcMar>
              <w:right w:w="0" w:type="dxa"/>
            </w:tcMar>
          </w:tcPr>
          <w:p w14:paraId="1AEB0730" w14:textId="77777777" w:rsidR="00962798" w:rsidRPr="00841206" w:rsidRDefault="003A5A9E" w:rsidP="00BC2FEE">
            <w:pPr>
              <w:pStyle w:val="Brdtextmedindrag"/>
              <w:ind w:firstLine="0"/>
              <w:rPr>
                <w:lang w:val="de-DE"/>
              </w:rPr>
            </w:pPr>
            <w:r w:rsidRPr="00841206">
              <w:rPr>
                <w:lang w:val="de-DE"/>
              </w:rPr>
              <w:t>„Artikel 1</w:t>
            </w:r>
          </w:p>
        </w:tc>
      </w:tr>
      <w:tr w:rsidR="00962798" w:rsidRPr="0035629B" w14:paraId="5F40D1D7" w14:textId="77777777" w:rsidTr="00BC2FEE">
        <w:tc>
          <w:tcPr>
            <w:tcW w:w="2500" w:type="pct"/>
            <w:shd w:val="clear" w:color="auto" w:fill="auto"/>
            <w:tcMar>
              <w:left w:w="0" w:type="dxa"/>
            </w:tcMar>
          </w:tcPr>
          <w:p w14:paraId="4470FBA1" w14:textId="77777777" w:rsidR="00962798" w:rsidRPr="00317EFA" w:rsidRDefault="003A5A9E" w:rsidP="00BC2FEE">
            <w:pPr>
              <w:pStyle w:val="Brdtextmedindrag"/>
              <w:ind w:firstLine="0"/>
              <w:rPr>
                <w:i/>
                <w:iCs/>
              </w:rPr>
            </w:pPr>
            <w:r w:rsidRPr="00317EFA">
              <w:rPr>
                <w:i/>
                <w:iCs/>
              </w:rPr>
              <w:t>Personer på vilka avtalet tillämpas</w:t>
            </w:r>
          </w:p>
        </w:tc>
        <w:tc>
          <w:tcPr>
            <w:tcW w:w="2500" w:type="pct"/>
            <w:shd w:val="clear" w:color="auto" w:fill="auto"/>
            <w:tcMar>
              <w:right w:w="0" w:type="dxa"/>
            </w:tcMar>
          </w:tcPr>
          <w:p w14:paraId="3D7226A1" w14:textId="77777777" w:rsidR="00962798" w:rsidRPr="00841206" w:rsidRDefault="003A5A9E" w:rsidP="00BC2FEE">
            <w:pPr>
              <w:pStyle w:val="Brdtext"/>
              <w:rPr>
                <w:i/>
                <w:iCs/>
                <w:lang w:val="de-DE"/>
              </w:rPr>
            </w:pPr>
            <w:r w:rsidRPr="00841206">
              <w:rPr>
                <w:i/>
                <w:iCs/>
                <w:lang w:val="de-DE"/>
              </w:rPr>
              <w:t>Unter das Abkommen fallende Per</w:t>
            </w:r>
            <w:r w:rsidRPr="00841206">
              <w:rPr>
                <w:i/>
                <w:iCs/>
                <w:lang w:val="de-DE"/>
              </w:rPr>
              <w:softHyphen/>
              <w:t>sonen</w:t>
            </w:r>
          </w:p>
        </w:tc>
      </w:tr>
      <w:tr w:rsidR="00962798" w:rsidRPr="0035629B" w14:paraId="7F0A8EFD" w14:textId="77777777" w:rsidTr="00BC2FEE">
        <w:tc>
          <w:tcPr>
            <w:tcW w:w="2500" w:type="pct"/>
            <w:shd w:val="clear" w:color="auto" w:fill="auto"/>
            <w:tcMar>
              <w:left w:w="0" w:type="dxa"/>
            </w:tcMar>
          </w:tcPr>
          <w:p w14:paraId="54BF1FC3" w14:textId="77777777" w:rsidR="00962798" w:rsidRPr="00962798" w:rsidRDefault="00E570B0" w:rsidP="00BC2FEE">
            <w:pPr>
              <w:pStyle w:val="Brdtextmedindrag"/>
              <w:rPr>
                <w:lang w:val="de-DE"/>
              </w:rPr>
            </w:pPr>
          </w:p>
        </w:tc>
        <w:tc>
          <w:tcPr>
            <w:tcW w:w="2500" w:type="pct"/>
            <w:shd w:val="clear" w:color="auto" w:fill="auto"/>
            <w:tcMar>
              <w:right w:w="0" w:type="dxa"/>
            </w:tcMar>
          </w:tcPr>
          <w:p w14:paraId="433262F1" w14:textId="77777777" w:rsidR="00962798" w:rsidRPr="00841206" w:rsidRDefault="00E570B0" w:rsidP="00BC2FEE">
            <w:pPr>
              <w:pStyle w:val="Brdtext"/>
              <w:rPr>
                <w:lang w:val="de-DE"/>
              </w:rPr>
            </w:pPr>
          </w:p>
        </w:tc>
      </w:tr>
      <w:tr w:rsidR="00962798" w:rsidRPr="0035629B" w14:paraId="2EDFEBCF" w14:textId="77777777" w:rsidTr="00BC2FEE">
        <w:tc>
          <w:tcPr>
            <w:tcW w:w="2500" w:type="pct"/>
            <w:shd w:val="clear" w:color="auto" w:fill="auto"/>
            <w:tcMar>
              <w:left w:w="0" w:type="dxa"/>
            </w:tcMar>
          </w:tcPr>
          <w:p w14:paraId="531C7F23" w14:textId="72C0660F" w:rsidR="00962798" w:rsidRPr="00317EFA" w:rsidRDefault="003A5A9E" w:rsidP="00BC2FEE">
            <w:pPr>
              <w:pStyle w:val="Brdtextmedindrag"/>
            </w:pPr>
            <w:r w:rsidRPr="00317EFA">
              <w:t>1.</w:t>
            </w:r>
            <w:r w:rsidR="00D70C4C">
              <w:t> </w:t>
            </w:r>
            <w:r w:rsidRPr="00317EFA">
              <w:t>Detta avtal tillämpas på per</w:t>
            </w:r>
            <w:r w:rsidRPr="00317EFA">
              <w:softHyphen/>
              <w:t>soner som har hemvist i en avtals</w:t>
            </w:r>
            <w:r w:rsidRPr="00317EFA">
              <w:softHyphen/>
              <w:t>slutande stat eller i båda avtals</w:t>
            </w:r>
            <w:r w:rsidRPr="00317EFA">
              <w:softHyphen/>
              <w:t>slutande staterna.</w:t>
            </w:r>
          </w:p>
        </w:tc>
        <w:tc>
          <w:tcPr>
            <w:tcW w:w="2500" w:type="pct"/>
            <w:shd w:val="clear" w:color="auto" w:fill="auto"/>
            <w:tcMar>
              <w:right w:w="0" w:type="dxa"/>
            </w:tcMar>
          </w:tcPr>
          <w:p w14:paraId="07464C0B" w14:textId="12B93334" w:rsidR="00962798" w:rsidRPr="00841206" w:rsidRDefault="003A5A9E" w:rsidP="00BC2FEE">
            <w:pPr>
              <w:pStyle w:val="Brdtextmedindrag"/>
              <w:rPr>
                <w:lang w:val="de-DE"/>
              </w:rPr>
            </w:pPr>
            <w:r w:rsidRPr="00841206">
              <w:rPr>
                <w:lang w:val="de-DE"/>
              </w:rPr>
              <w:t>(1)</w:t>
            </w:r>
            <w:r w:rsidR="002B676D">
              <w:rPr>
                <w:lang w:val="de-DE"/>
              </w:rPr>
              <w:t> </w:t>
            </w:r>
            <w:r w:rsidRPr="00841206">
              <w:rPr>
                <w:lang w:val="de-DE"/>
              </w:rPr>
              <w:t>Dieses Abkommen gilt für Personen, die in einem Vertrags</w:t>
            </w:r>
            <w:r w:rsidRPr="00841206">
              <w:rPr>
                <w:lang w:val="de-DE"/>
              </w:rPr>
              <w:softHyphen/>
              <w:t>staat oder in beiden Vertragsstaaten ansässig sind.</w:t>
            </w:r>
          </w:p>
        </w:tc>
      </w:tr>
      <w:tr w:rsidR="00962798" w:rsidRPr="0035629B" w14:paraId="0D9A24CF" w14:textId="77777777" w:rsidTr="00BC2FEE">
        <w:tc>
          <w:tcPr>
            <w:tcW w:w="2500" w:type="pct"/>
            <w:shd w:val="clear" w:color="auto" w:fill="auto"/>
            <w:tcMar>
              <w:left w:w="0" w:type="dxa"/>
            </w:tcMar>
          </w:tcPr>
          <w:p w14:paraId="5F66254F" w14:textId="7C25BDD6" w:rsidR="00962798" w:rsidRPr="00317EFA" w:rsidRDefault="003A5A9E" w:rsidP="00BC2FEE">
            <w:pPr>
              <w:pStyle w:val="Brdtextmedindrag"/>
            </w:pPr>
            <w:r w:rsidRPr="00317EFA">
              <w:t>2.</w:t>
            </w:r>
            <w:r w:rsidR="002B676D">
              <w:t> </w:t>
            </w:r>
            <w:r w:rsidRPr="00317EFA">
              <w:t>Vid tillämpningen av detta avtal ska inkomst som förvärvas av eller genom en sammanslutning eller ett arrangemang, som enligt skattelagstiftningen i någon av de avtalsslutande staterna helt eller delvis är föremål för delägarbe</w:t>
            </w:r>
            <w:r w:rsidRPr="00317EFA">
              <w:softHyphen/>
              <w:t xml:space="preserve">skattning, anses förvärvad av en </w:t>
            </w:r>
            <w:r w:rsidRPr="00317EFA">
              <w:lastRenderedPageBreak/>
              <w:t>person med hemvist i en avtals</w:t>
            </w:r>
            <w:r w:rsidRPr="00317EFA">
              <w:softHyphen/>
              <w:t>slutande stat till den del som inkomsten enligt skattelagstift</w:t>
            </w:r>
            <w:r w:rsidRPr="00317EFA">
              <w:softHyphen/>
              <w:t>ningen i den staten behandlas som inkomst hos en person med hemvist i staten i fråga.”</w:t>
            </w:r>
          </w:p>
        </w:tc>
        <w:tc>
          <w:tcPr>
            <w:tcW w:w="2500" w:type="pct"/>
            <w:shd w:val="clear" w:color="auto" w:fill="auto"/>
            <w:tcMar>
              <w:right w:w="0" w:type="dxa"/>
            </w:tcMar>
          </w:tcPr>
          <w:p w14:paraId="6CB241FB" w14:textId="14A5B64B" w:rsidR="00962798" w:rsidRPr="00841206" w:rsidRDefault="003A5A9E" w:rsidP="00BC2FEE">
            <w:pPr>
              <w:pStyle w:val="Brdtextmedindrag"/>
              <w:rPr>
                <w:lang w:val="de-DE"/>
              </w:rPr>
            </w:pPr>
            <w:r w:rsidRPr="00841206">
              <w:rPr>
                <w:lang w:val="de-DE"/>
              </w:rPr>
              <w:lastRenderedPageBreak/>
              <w:t>(2)</w:t>
            </w:r>
            <w:r w:rsidR="002B676D">
              <w:rPr>
                <w:lang w:val="de-DE"/>
              </w:rPr>
              <w:t> </w:t>
            </w:r>
            <w:r w:rsidRPr="00841206">
              <w:rPr>
                <w:lang w:val="de-DE"/>
              </w:rPr>
              <w:t>Im Sinne dieses Abkommens gelten Einkünfte, die von Rechts</w:t>
            </w:r>
            <w:r w:rsidRPr="00841206">
              <w:rPr>
                <w:lang w:val="de-DE"/>
              </w:rPr>
              <w:softHyphen/>
              <w:t>trägern oder Gebilden oder über Rechtsträger oder Gebilde bezogen werden, die nach dem Steuerrecht eines der Vertragsstaaten als voll</w:t>
            </w:r>
            <w:r w:rsidRPr="00841206">
              <w:rPr>
                <w:lang w:val="de-DE"/>
              </w:rPr>
              <w:softHyphen/>
              <w:t xml:space="preserve">ständig oder teilweise steuerlich transparent behandelt werden, als </w:t>
            </w:r>
            <w:r w:rsidRPr="00841206">
              <w:rPr>
                <w:lang w:val="de-DE"/>
              </w:rPr>
              <w:lastRenderedPageBreak/>
              <w:t>Einkünfte einer in einem Vertrags</w:t>
            </w:r>
            <w:r w:rsidRPr="00841206">
              <w:rPr>
                <w:lang w:val="de-DE"/>
              </w:rPr>
              <w:softHyphen/>
              <w:t>staat ansässigen Person, jedoch nur, soweit die Einkünfte für Zwecke der Besteuerung durch diesen Staat als Einkünfte einer in diesem Staat ansässigen Person behandelt wer</w:t>
            </w:r>
            <w:r w:rsidRPr="00841206">
              <w:rPr>
                <w:lang w:val="de-DE"/>
              </w:rPr>
              <w:softHyphen/>
              <w:t>den.“</w:t>
            </w:r>
          </w:p>
        </w:tc>
      </w:tr>
      <w:tr w:rsidR="00962798" w:rsidRPr="0035629B" w14:paraId="13D2E72E" w14:textId="77777777" w:rsidTr="00BC2FEE">
        <w:tc>
          <w:tcPr>
            <w:tcW w:w="2500" w:type="pct"/>
            <w:shd w:val="clear" w:color="auto" w:fill="auto"/>
            <w:tcMar>
              <w:left w:w="0" w:type="dxa"/>
            </w:tcMar>
          </w:tcPr>
          <w:p w14:paraId="6D82DEF4" w14:textId="77777777" w:rsidR="00962798" w:rsidRPr="00962798" w:rsidRDefault="00E570B0" w:rsidP="00BC2FEE">
            <w:pPr>
              <w:pStyle w:val="Brdtextmedindrag"/>
              <w:rPr>
                <w:lang w:val="de-DE"/>
              </w:rPr>
            </w:pPr>
          </w:p>
        </w:tc>
        <w:tc>
          <w:tcPr>
            <w:tcW w:w="2500" w:type="pct"/>
            <w:shd w:val="clear" w:color="auto" w:fill="auto"/>
            <w:tcMar>
              <w:right w:w="0" w:type="dxa"/>
            </w:tcMar>
          </w:tcPr>
          <w:p w14:paraId="50B03AF7" w14:textId="77777777" w:rsidR="00962798" w:rsidRPr="00841206" w:rsidRDefault="00E570B0" w:rsidP="00BC2FEE">
            <w:pPr>
              <w:pStyle w:val="Brdtextmedindrag"/>
              <w:rPr>
                <w:lang w:val="de-DE"/>
              </w:rPr>
            </w:pPr>
          </w:p>
        </w:tc>
      </w:tr>
      <w:tr w:rsidR="00962798" w14:paraId="6068E2BD" w14:textId="77777777" w:rsidTr="00BC2FEE">
        <w:tc>
          <w:tcPr>
            <w:tcW w:w="2500" w:type="pct"/>
            <w:shd w:val="clear" w:color="auto" w:fill="auto"/>
            <w:tcMar>
              <w:left w:w="0" w:type="dxa"/>
            </w:tcMar>
          </w:tcPr>
          <w:p w14:paraId="1CFB9433" w14:textId="77777777" w:rsidR="00962798" w:rsidRPr="00317EFA" w:rsidRDefault="003A5A9E" w:rsidP="00BC2FEE">
            <w:pPr>
              <w:pStyle w:val="Brdtext"/>
              <w:rPr>
                <w:b/>
                <w:bCs/>
              </w:rPr>
            </w:pPr>
            <w:r w:rsidRPr="00317EFA">
              <w:rPr>
                <w:b/>
                <w:bCs/>
              </w:rPr>
              <w:t>Artikel 4</w:t>
            </w:r>
          </w:p>
        </w:tc>
        <w:tc>
          <w:tcPr>
            <w:tcW w:w="2500" w:type="pct"/>
            <w:shd w:val="clear" w:color="auto" w:fill="auto"/>
            <w:tcMar>
              <w:right w:w="0" w:type="dxa"/>
            </w:tcMar>
          </w:tcPr>
          <w:p w14:paraId="7A711CC0" w14:textId="77777777" w:rsidR="00962798" w:rsidRPr="00841206" w:rsidRDefault="003A5A9E" w:rsidP="00BC2FEE">
            <w:pPr>
              <w:pStyle w:val="Brdtext"/>
              <w:rPr>
                <w:b/>
                <w:bCs/>
                <w:lang w:val="de-DE"/>
              </w:rPr>
            </w:pPr>
            <w:r w:rsidRPr="00841206">
              <w:rPr>
                <w:b/>
                <w:bCs/>
                <w:lang w:val="de-DE"/>
              </w:rPr>
              <w:t>Artikel 4</w:t>
            </w:r>
          </w:p>
        </w:tc>
      </w:tr>
      <w:tr w:rsidR="00962798" w14:paraId="73D8FC34" w14:textId="77777777" w:rsidTr="00BC2FEE">
        <w:tc>
          <w:tcPr>
            <w:tcW w:w="2500" w:type="pct"/>
            <w:shd w:val="clear" w:color="auto" w:fill="auto"/>
            <w:tcMar>
              <w:left w:w="0" w:type="dxa"/>
            </w:tcMar>
          </w:tcPr>
          <w:p w14:paraId="32CF6991" w14:textId="77777777" w:rsidR="00962798" w:rsidRPr="00317EFA" w:rsidRDefault="00E570B0" w:rsidP="00BC2FEE">
            <w:pPr>
              <w:pStyle w:val="Brdtextmedindrag"/>
            </w:pPr>
          </w:p>
        </w:tc>
        <w:tc>
          <w:tcPr>
            <w:tcW w:w="2500" w:type="pct"/>
            <w:shd w:val="clear" w:color="auto" w:fill="auto"/>
            <w:tcMar>
              <w:right w:w="0" w:type="dxa"/>
            </w:tcMar>
          </w:tcPr>
          <w:p w14:paraId="5A11B1A5" w14:textId="77777777" w:rsidR="00962798" w:rsidRPr="00841206" w:rsidRDefault="00E570B0" w:rsidP="00BC2FEE">
            <w:pPr>
              <w:pStyle w:val="Brdtextmedindrag"/>
              <w:rPr>
                <w:lang w:val="de-DE"/>
              </w:rPr>
            </w:pPr>
          </w:p>
        </w:tc>
      </w:tr>
      <w:tr w:rsidR="00962798" w:rsidRPr="0035629B" w14:paraId="64F889B8" w14:textId="77777777" w:rsidTr="00BC2FEE">
        <w:tc>
          <w:tcPr>
            <w:tcW w:w="2500" w:type="pct"/>
            <w:shd w:val="clear" w:color="auto" w:fill="auto"/>
            <w:tcMar>
              <w:left w:w="0" w:type="dxa"/>
            </w:tcMar>
          </w:tcPr>
          <w:p w14:paraId="66503AFE" w14:textId="77777777" w:rsidR="00962798" w:rsidRPr="00317EFA" w:rsidRDefault="003A5A9E" w:rsidP="00BC2FEE">
            <w:pPr>
              <w:pStyle w:val="Brdtextmedindrag"/>
            </w:pPr>
            <w:r w:rsidRPr="00317EFA">
              <w:t>Artikel 2 i avtalet utgår och ersätts av följande:</w:t>
            </w:r>
          </w:p>
        </w:tc>
        <w:tc>
          <w:tcPr>
            <w:tcW w:w="2500" w:type="pct"/>
            <w:shd w:val="clear" w:color="auto" w:fill="auto"/>
            <w:tcMar>
              <w:right w:w="0" w:type="dxa"/>
            </w:tcMar>
          </w:tcPr>
          <w:p w14:paraId="2EF415E4" w14:textId="77777777" w:rsidR="00962798" w:rsidRPr="00841206" w:rsidRDefault="003A5A9E" w:rsidP="00BC2FEE">
            <w:pPr>
              <w:pStyle w:val="Brdtextmedindrag"/>
              <w:rPr>
                <w:lang w:val="de-DE"/>
              </w:rPr>
            </w:pPr>
            <w:r w:rsidRPr="00841206">
              <w:rPr>
                <w:lang w:val="de-DE"/>
              </w:rPr>
              <w:t>Artikel 2 des Abkommens wird gestrichen und durch folgenden Wortlaut ersetzt:</w:t>
            </w:r>
          </w:p>
        </w:tc>
      </w:tr>
      <w:tr w:rsidR="00962798" w:rsidRPr="0035629B" w14:paraId="5236344F" w14:textId="77777777" w:rsidTr="00BC2FEE">
        <w:tc>
          <w:tcPr>
            <w:tcW w:w="2500" w:type="pct"/>
            <w:shd w:val="clear" w:color="auto" w:fill="auto"/>
            <w:tcMar>
              <w:left w:w="0" w:type="dxa"/>
            </w:tcMar>
          </w:tcPr>
          <w:p w14:paraId="2DC83308" w14:textId="77777777" w:rsidR="00962798" w:rsidRPr="00962798" w:rsidRDefault="00E570B0" w:rsidP="00BC2FEE">
            <w:pPr>
              <w:pStyle w:val="Brdtextmedindrag"/>
              <w:rPr>
                <w:lang w:val="de-DE"/>
              </w:rPr>
            </w:pPr>
          </w:p>
        </w:tc>
        <w:tc>
          <w:tcPr>
            <w:tcW w:w="2500" w:type="pct"/>
            <w:shd w:val="clear" w:color="auto" w:fill="auto"/>
            <w:tcMar>
              <w:right w:w="0" w:type="dxa"/>
            </w:tcMar>
          </w:tcPr>
          <w:p w14:paraId="745A95EA" w14:textId="77777777" w:rsidR="00962798" w:rsidRPr="00841206" w:rsidRDefault="00E570B0" w:rsidP="00BC2FEE">
            <w:pPr>
              <w:pStyle w:val="Brdtextmedindrag"/>
              <w:rPr>
                <w:lang w:val="de-DE"/>
              </w:rPr>
            </w:pPr>
          </w:p>
        </w:tc>
      </w:tr>
      <w:tr w:rsidR="00962798" w14:paraId="7D979638" w14:textId="77777777" w:rsidTr="00BC2FEE">
        <w:tc>
          <w:tcPr>
            <w:tcW w:w="2500" w:type="pct"/>
            <w:shd w:val="clear" w:color="auto" w:fill="auto"/>
            <w:tcMar>
              <w:left w:w="0" w:type="dxa"/>
            </w:tcMar>
          </w:tcPr>
          <w:p w14:paraId="04818FBF" w14:textId="77777777" w:rsidR="00962798" w:rsidRPr="00317EFA" w:rsidRDefault="003A5A9E" w:rsidP="00BC2FEE">
            <w:pPr>
              <w:pStyle w:val="Brdtextmedindrag"/>
              <w:ind w:firstLine="0"/>
            </w:pPr>
            <w:r w:rsidRPr="00317EFA">
              <w:t>”Artikel 2</w:t>
            </w:r>
          </w:p>
        </w:tc>
        <w:tc>
          <w:tcPr>
            <w:tcW w:w="2500" w:type="pct"/>
            <w:shd w:val="clear" w:color="auto" w:fill="auto"/>
            <w:tcMar>
              <w:right w:w="0" w:type="dxa"/>
            </w:tcMar>
          </w:tcPr>
          <w:p w14:paraId="79744C14" w14:textId="77777777" w:rsidR="00962798" w:rsidRPr="00AA7F05" w:rsidRDefault="003A5A9E" w:rsidP="00BC2FEE">
            <w:pPr>
              <w:pStyle w:val="Brdtextmedindrag"/>
              <w:ind w:firstLine="0"/>
            </w:pPr>
            <w:r w:rsidRPr="00AA7F05">
              <w:t>„Artikel 2</w:t>
            </w:r>
          </w:p>
        </w:tc>
      </w:tr>
      <w:tr w:rsidR="00962798" w:rsidRPr="0035629B" w14:paraId="06EC6084" w14:textId="77777777" w:rsidTr="00BC2FEE">
        <w:tc>
          <w:tcPr>
            <w:tcW w:w="2500" w:type="pct"/>
            <w:shd w:val="clear" w:color="auto" w:fill="auto"/>
            <w:tcMar>
              <w:left w:w="0" w:type="dxa"/>
            </w:tcMar>
          </w:tcPr>
          <w:p w14:paraId="3B6AE565" w14:textId="77777777" w:rsidR="00962798" w:rsidRPr="00317EFA" w:rsidRDefault="003A5A9E" w:rsidP="00BC2FEE">
            <w:pPr>
              <w:pStyle w:val="Brdtextmedindrag"/>
              <w:ind w:firstLine="0"/>
              <w:rPr>
                <w:rFonts w:asciiTheme="minorHAnsi" w:hAnsiTheme="minorHAnsi"/>
                <w:i/>
                <w:iCs/>
                <w:sz w:val="22"/>
              </w:rPr>
            </w:pPr>
            <w:r w:rsidRPr="00317EFA">
              <w:rPr>
                <w:i/>
                <w:iCs/>
              </w:rPr>
              <w:t>Skatter som omfattas av avtalet</w:t>
            </w:r>
          </w:p>
        </w:tc>
        <w:tc>
          <w:tcPr>
            <w:tcW w:w="2500" w:type="pct"/>
            <w:shd w:val="clear" w:color="auto" w:fill="auto"/>
            <w:tcMar>
              <w:right w:w="0" w:type="dxa"/>
            </w:tcMar>
          </w:tcPr>
          <w:p w14:paraId="0EEF21B2" w14:textId="77777777" w:rsidR="00962798" w:rsidRPr="00AA7F05" w:rsidRDefault="003A5A9E" w:rsidP="00BC2FEE">
            <w:pPr>
              <w:pStyle w:val="Brdtextmedindrag"/>
              <w:ind w:firstLine="0"/>
              <w:rPr>
                <w:i/>
                <w:iCs/>
                <w:lang w:val="de-DE"/>
              </w:rPr>
            </w:pPr>
            <w:r w:rsidRPr="00AA7F05">
              <w:rPr>
                <w:i/>
                <w:iCs/>
                <w:lang w:val="de-DE"/>
              </w:rPr>
              <w:t>Unter das Abkommen fallende Steuern</w:t>
            </w:r>
          </w:p>
        </w:tc>
      </w:tr>
      <w:tr w:rsidR="00962798" w:rsidRPr="0035629B" w14:paraId="2AA5466E" w14:textId="77777777" w:rsidTr="00BC2FEE">
        <w:tc>
          <w:tcPr>
            <w:tcW w:w="2500" w:type="pct"/>
            <w:shd w:val="clear" w:color="auto" w:fill="auto"/>
            <w:tcMar>
              <w:left w:w="0" w:type="dxa"/>
            </w:tcMar>
          </w:tcPr>
          <w:p w14:paraId="353F59EE" w14:textId="77777777" w:rsidR="00962798" w:rsidRPr="00962798" w:rsidRDefault="00E570B0" w:rsidP="00BC2FEE">
            <w:pPr>
              <w:pStyle w:val="Brdtextmedindrag"/>
              <w:rPr>
                <w:lang w:val="de-DE"/>
              </w:rPr>
            </w:pPr>
          </w:p>
        </w:tc>
        <w:tc>
          <w:tcPr>
            <w:tcW w:w="2500" w:type="pct"/>
            <w:shd w:val="clear" w:color="auto" w:fill="auto"/>
            <w:tcMar>
              <w:right w:w="0" w:type="dxa"/>
            </w:tcMar>
          </w:tcPr>
          <w:p w14:paraId="5A69DF38" w14:textId="77777777" w:rsidR="00962798" w:rsidRPr="00841206" w:rsidRDefault="00E570B0" w:rsidP="00BC2FEE">
            <w:pPr>
              <w:pStyle w:val="Brdtextmedindrag"/>
              <w:rPr>
                <w:lang w:val="de-DE"/>
              </w:rPr>
            </w:pPr>
          </w:p>
        </w:tc>
      </w:tr>
      <w:tr w:rsidR="00962798" w:rsidRPr="0035629B" w14:paraId="1AEF27B7" w14:textId="77777777" w:rsidTr="00BC2FEE">
        <w:tc>
          <w:tcPr>
            <w:tcW w:w="2500" w:type="pct"/>
            <w:shd w:val="clear" w:color="auto" w:fill="auto"/>
            <w:tcMar>
              <w:left w:w="0" w:type="dxa"/>
            </w:tcMar>
          </w:tcPr>
          <w:p w14:paraId="218BB0B2" w14:textId="00C3472C" w:rsidR="00962798" w:rsidRPr="00317EFA" w:rsidRDefault="003A5A9E" w:rsidP="00BC2FEE">
            <w:pPr>
              <w:pStyle w:val="Brdtextmedindrag"/>
            </w:pPr>
            <w:r w:rsidRPr="00317EFA">
              <w:t>1.</w:t>
            </w:r>
            <w:r w:rsidR="002B676D">
              <w:t> </w:t>
            </w:r>
            <w:r w:rsidRPr="00317EFA">
              <w:t>Detta avtal ska tillämpas på skatter på inkomst och på för</w:t>
            </w:r>
            <w:r w:rsidR="00571D1C">
              <w:softHyphen/>
            </w:r>
            <w:r w:rsidRPr="00317EFA">
              <w:t>mögenhet som påförs för en avtals</w:t>
            </w:r>
            <w:r w:rsidR="00571D1C">
              <w:softHyphen/>
            </w:r>
            <w:r w:rsidRPr="00317EFA">
              <w:t>slutande stats, dess politiska under</w:t>
            </w:r>
            <w:r w:rsidR="00571D1C">
              <w:softHyphen/>
            </w:r>
            <w:r w:rsidRPr="00317EFA">
              <w:t>avdelningars eller lokala myndig</w:t>
            </w:r>
            <w:r w:rsidR="00571D1C">
              <w:softHyphen/>
            </w:r>
            <w:r w:rsidRPr="00317EFA">
              <w:t>heters räkning, oberoende av det sätt på vilket skatterna tas ut.</w:t>
            </w:r>
          </w:p>
        </w:tc>
        <w:tc>
          <w:tcPr>
            <w:tcW w:w="2500" w:type="pct"/>
            <w:shd w:val="clear" w:color="auto" w:fill="auto"/>
            <w:tcMar>
              <w:right w:w="0" w:type="dxa"/>
            </w:tcMar>
          </w:tcPr>
          <w:p w14:paraId="07066220" w14:textId="5E97AAE2" w:rsidR="00962798" w:rsidRPr="00841206" w:rsidRDefault="003A5A9E" w:rsidP="00BC2FEE">
            <w:pPr>
              <w:pStyle w:val="Brdtextmedindrag"/>
              <w:rPr>
                <w:lang w:val="de-DE"/>
              </w:rPr>
            </w:pPr>
            <w:r w:rsidRPr="00AA7F05">
              <w:rPr>
                <w:lang w:val="de-DE"/>
              </w:rPr>
              <w:t>(1)</w:t>
            </w:r>
            <w:r w:rsidR="002B676D">
              <w:rPr>
                <w:lang w:val="de-DE"/>
              </w:rPr>
              <w:t> </w:t>
            </w:r>
            <w:r w:rsidRPr="00AA7F05">
              <w:rPr>
                <w:lang w:val="de-DE"/>
              </w:rPr>
              <w:t>Dieses Abkommen gilt, ohne Rücksicht auf die Art der Erhe</w:t>
            </w:r>
            <w:r>
              <w:rPr>
                <w:lang w:val="de-DE"/>
              </w:rPr>
              <w:softHyphen/>
            </w:r>
            <w:r w:rsidRPr="00AA7F05">
              <w:rPr>
                <w:lang w:val="de-DE"/>
              </w:rPr>
              <w:t>bung, für Steuern vom Einkommen und vom Vermögen, die für Rechnung eines Vertragsstaats oder seiner Gebietskörperschaften erho</w:t>
            </w:r>
            <w:r>
              <w:rPr>
                <w:lang w:val="de-DE"/>
              </w:rPr>
              <w:softHyphen/>
            </w:r>
            <w:r w:rsidRPr="00AA7F05">
              <w:rPr>
                <w:lang w:val="de-DE"/>
              </w:rPr>
              <w:t>ben werden.</w:t>
            </w:r>
          </w:p>
        </w:tc>
      </w:tr>
      <w:tr w:rsidR="00962798" w:rsidRPr="0035629B" w14:paraId="140420A7" w14:textId="77777777" w:rsidTr="00BC2FEE">
        <w:tc>
          <w:tcPr>
            <w:tcW w:w="2500" w:type="pct"/>
            <w:shd w:val="clear" w:color="auto" w:fill="auto"/>
            <w:tcMar>
              <w:left w:w="0" w:type="dxa"/>
            </w:tcMar>
          </w:tcPr>
          <w:p w14:paraId="63D352E6" w14:textId="5EEF9DBA" w:rsidR="00962798" w:rsidRPr="00317EFA" w:rsidRDefault="003A5A9E" w:rsidP="00BC2FEE">
            <w:pPr>
              <w:pStyle w:val="Brdtextmedindrag"/>
            </w:pPr>
            <w:r w:rsidRPr="00317EFA">
              <w:t>2.</w:t>
            </w:r>
            <w:r w:rsidR="002B676D">
              <w:t> </w:t>
            </w:r>
            <w:r w:rsidRPr="00317EFA">
              <w:t>Med skatter på inkomst och på förmögenhet förstås alla skatter som tas ut på inkomst eller för</w:t>
            </w:r>
            <w:r w:rsidR="00571D1C">
              <w:softHyphen/>
            </w:r>
            <w:r w:rsidRPr="00317EFA">
              <w:t>mögenhet i dess helhet eller på delar av inkomst eller förmögenhet, däri inbegripet skatter på vinst på grund av överlåtelse av lös eller fast egendom, samt skatter på värde</w:t>
            </w:r>
            <w:r w:rsidR="007243E9">
              <w:softHyphen/>
            </w:r>
            <w:r w:rsidRPr="00317EFA">
              <w:t>stegring.</w:t>
            </w:r>
          </w:p>
        </w:tc>
        <w:tc>
          <w:tcPr>
            <w:tcW w:w="2500" w:type="pct"/>
            <w:shd w:val="clear" w:color="auto" w:fill="auto"/>
            <w:tcMar>
              <w:right w:w="0" w:type="dxa"/>
            </w:tcMar>
          </w:tcPr>
          <w:p w14:paraId="3D201CF8" w14:textId="102D8885" w:rsidR="00962798" w:rsidRPr="00841206" w:rsidRDefault="003A5A9E" w:rsidP="00BC2FEE">
            <w:pPr>
              <w:pStyle w:val="Brdtextmedindrag"/>
              <w:rPr>
                <w:lang w:val="de-DE"/>
              </w:rPr>
            </w:pPr>
            <w:r w:rsidRPr="00AA7F05">
              <w:rPr>
                <w:lang w:val="de-DE"/>
              </w:rPr>
              <w:t>(2)</w:t>
            </w:r>
            <w:r w:rsidR="002B676D">
              <w:rPr>
                <w:lang w:val="de-DE"/>
              </w:rPr>
              <w:t> </w:t>
            </w:r>
            <w:r w:rsidRPr="00AA7F05">
              <w:rPr>
                <w:lang w:val="de-DE"/>
              </w:rPr>
              <w:t>Als Steuern vom Einkommen und vom Vermögen gelten alle Steuern, die vom Gesamteinkom</w:t>
            </w:r>
            <w:r>
              <w:rPr>
                <w:lang w:val="de-DE"/>
              </w:rPr>
              <w:softHyphen/>
            </w:r>
            <w:r w:rsidRPr="00AA7F05">
              <w:rPr>
                <w:lang w:val="de-DE"/>
              </w:rPr>
              <w:t>men, vom Gesamtvermögen oder von Teilen des Einkommens oder des Vermögens erhoben werden, einschließlich der Steuern vom Gewinn aus der Veräußerung be</w:t>
            </w:r>
            <w:r w:rsidR="00571D1C">
              <w:rPr>
                <w:lang w:val="de-DE"/>
              </w:rPr>
              <w:softHyphen/>
            </w:r>
            <w:r w:rsidRPr="00AA7F05">
              <w:rPr>
                <w:lang w:val="de-DE"/>
              </w:rPr>
              <w:t>weglichen oder unbeweglichen Vermögens sowie der Steuern vom Vermögenszuwachs.</w:t>
            </w:r>
          </w:p>
        </w:tc>
      </w:tr>
      <w:tr w:rsidR="00962798" w:rsidRPr="0035629B" w14:paraId="14E1F9FB" w14:textId="77777777" w:rsidTr="00BC2FEE">
        <w:tc>
          <w:tcPr>
            <w:tcW w:w="2500" w:type="pct"/>
            <w:shd w:val="clear" w:color="auto" w:fill="auto"/>
            <w:tcMar>
              <w:left w:w="0" w:type="dxa"/>
            </w:tcMar>
          </w:tcPr>
          <w:p w14:paraId="7D654FE0" w14:textId="72DBBF72" w:rsidR="00962798" w:rsidRPr="00317EFA" w:rsidRDefault="003A5A9E" w:rsidP="00BC2FEE">
            <w:pPr>
              <w:pStyle w:val="Brdtextmedindrag"/>
            </w:pPr>
            <w:r w:rsidRPr="00317EFA">
              <w:t>3.</w:t>
            </w:r>
            <w:r w:rsidR="002B676D">
              <w:t> </w:t>
            </w:r>
            <w:r w:rsidRPr="00317EFA">
              <w:t>De skatter på vilka detta avtal tillämpas är:</w:t>
            </w:r>
          </w:p>
        </w:tc>
        <w:tc>
          <w:tcPr>
            <w:tcW w:w="2500" w:type="pct"/>
            <w:shd w:val="clear" w:color="auto" w:fill="auto"/>
            <w:tcMar>
              <w:right w:w="0" w:type="dxa"/>
            </w:tcMar>
          </w:tcPr>
          <w:p w14:paraId="32B640D5" w14:textId="72A8435E" w:rsidR="00962798" w:rsidRPr="00841206" w:rsidRDefault="003A5A9E" w:rsidP="00BC2FEE">
            <w:pPr>
              <w:pStyle w:val="Brdtextmedindrag"/>
              <w:rPr>
                <w:lang w:val="de-DE"/>
              </w:rPr>
            </w:pPr>
            <w:r w:rsidRPr="002058FA">
              <w:rPr>
                <w:lang w:val="de-DE"/>
              </w:rPr>
              <w:t>(3)</w:t>
            </w:r>
            <w:r w:rsidR="002B676D">
              <w:rPr>
                <w:lang w:val="de-DE"/>
              </w:rPr>
              <w:t> </w:t>
            </w:r>
            <w:r w:rsidRPr="002058FA">
              <w:rPr>
                <w:lang w:val="de-DE"/>
              </w:rPr>
              <w:t>Zu den Steuern, für die das Abkommen gilt, gehören</w:t>
            </w:r>
          </w:p>
        </w:tc>
      </w:tr>
      <w:tr w:rsidR="00962798" w:rsidRPr="0035629B" w14:paraId="511C1747" w14:textId="77777777" w:rsidTr="00BC2FEE">
        <w:tc>
          <w:tcPr>
            <w:tcW w:w="2500" w:type="pct"/>
            <w:shd w:val="clear" w:color="auto" w:fill="auto"/>
            <w:tcMar>
              <w:left w:w="0" w:type="dxa"/>
            </w:tcMar>
          </w:tcPr>
          <w:p w14:paraId="3C3FDA6A" w14:textId="32A88DC0" w:rsidR="00962798" w:rsidRPr="00317EFA" w:rsidRDefault="003A5A9E" w:rsidP="00BC2FEE">
            <w:pPr>
              <w:pStyle w:val="Brdtextmedindrag"/>
            </w:pPr>
            <w:r w:rsidRPr="00317EFA">
              <w:t>a)</w:t>
            </w:r>
            <w:r w:rsidR="002B676D">
              <w:t> </w:t>
            </w:r>
            <w:r w:rsidRPr="00317EFA">
              <w:t>i Förbundsrepubliken Tysk</w:t>
            </w:r>
            <w:r w:rsidRPr="00317EFA">
              <w:softHyphen/>
              <w:t>land:</w:t>
            </w:r>
          </w:p>
        </w:tc>
        <w:tc>
          <w:tcPr>
            <w:tcW w:w="2500" w:type="pct"/>
            <w:shd w:val="clear" w:color="auto" w:fill="auto"/>
            <w:tcMar>
              <w:right w:w="0" w:type="dxa"/>
            </w:tcMar>
          </w:tcPr>
          <w:p w14:paraId="78AAF23D" w14:textId="219FC5A2" w:rsidR="00962798" w:rsidRPr="00841206" w:rsidRDefault="003A5A9E" w:rsidP="00BC2FEE">
            <w:pPr>
              <w:pStyle w:val="Brdtextmedindrag"/>
              <w:rPr>
                <w:lang w:val="de-DE"/>
              </w:rPr>
            </w:pPr>
            <w:r w:rsidRPr="00841206">
              <w:rPr>
                <w:lang w:val="de-DE"/>
              </w:rPr>
              <w:t>a)</w:t>
            </w:r>
            <w:r w:rsidR="002B676D">
              <w:rPr>
                <w:lang w:val="de-DE"/>
              </w:rPr>
              <w:t> </w:t>
            </w:r>
            <w:r w:rsidRPr="00841206">
              <w:rPr>
                <w:lang w:val="de-DE"/>
              </w:rPr>
              <w:t>in der Bundesrepublik Deutschland</w:t>
            </w:r>
          </w:p>
        </w:tc>
      </w:tr>
      <w:tr w:rsidR="00962798" w14:paraId="6E9F4753" w14:textId="77777777" w:rsidTr="00BC2FEE">
        <w:tc>
          <w:tcPr>
            <w:tcW w:w="2500" w:type="pct"/>
            <w:shd w:val="clear" w:color="auto" w:fill="auto"/>
            <w:tcMar>
              <w:left w:w="0" w:type="dxa"/>
            </w:tcMar>
          </w:tcPr>
          <w:p w14:paraId="3DB5E838" w14:textId="6C5C596C" w:rsidR="00962798" w:rsidRPr="00317EFA" w:rsidRDefault="003A5A9E" w:rsidP="00BC2FEE">
            <w:pPr>
              <w:pStyle w:val="Brdtextmedindrag"/>
            </w:pPr>
            <w:r w:rsidRPr="00317EFA">
              <w:t>1)</w:t>
            </w:r>
            <w:r w:rsidR="002B676D">
              <w:t> </w:t>
            </w:r>
            <w:r w:rsidRPr="00317EFA">
              <w:t>inkomstskatten (</w:t>
            </w:r>
            <w:proofErr w:type="spellStart"/>
            <w:r w:rsidRPr="00317EFA">
              <w:t>die</w:t>
            </w:r>
            <w:proofErr w:type="spellEnd"/>
            <w:r w:rsidRPr="00317EFA">
              <w:t xml:space="preserve"> </w:t>
            </w:r>
            <w:proofErr w:type="spellStart"/>
            <w:r w:rsidRPr="00317EFA">
              <w:t>Einkom</w:t>
            </w:r>
            <w:r w:rsidRPr="00317EFA">
              <w:softHyphen/>
              <w:t>mensteuer</w:t>
            </w:r>
            <w:proofErr w:type="spellEnd"/>
            <w:r w:rsidRPr="00317EFA">
              <w:t>),</w:t>
            </w:r>
          </w:p>
        </w:tc>
        <w:tc>
          <w:tcPr>
            <w:tcW w:w="2500" w:type="pct"/>
            <w:shd w:val="clear" w:color="auto" w:fill="auto"/>
            <w:tcMar>
              <w:right w:w="0" w:type="dxa"/>
            </w:tcMar>
          </w:tcPr>
          <w:p w14:paraId="069A75A1" w14:textId="3A8840DE" w:rsidR="00962798" w:rsidRPr="00841206" w:rsidRDefault="003A5A9E" w:rsidP="00BC2FEE">
            <w:pPr>
              <w:pStyle w:val="Brdtextmedindrag"/>
              <w:rPr>
                <w:lang w:val="de-DE"/>
              </w:rPr>
            </w:pPr>
            <w:r w:rsidRPr="00841206">
              <w:rPr>
                <w:lang w:val="de-DE"/>
              </w:rPr>
              <w:t>1)</w:t>
            </w:r>
            <w:r w:rsidR="002B676D">
              <w:rPr>
                <w:lang w:val="de-DE"/>
              </w:rPr>
              <w:t> </w:t>
            </w:r>
            <w:r w:rsidRPr="00841206">
              <w:rPr>
                <w:lang w:val="de-DE"/>
              </w:rPr>
              <w:t>die Einkommensteuer,</w:t>
            </w:r>
          </w:p>
        </w:tc>
      </w:tr>
      <w:tr w:rsidR="00962798" w14:paraId="3CFED799" w14:textId="77777777" w:rsidTr="00BC2FEE">
        <w:tc>
          <w:tcPr>
            <w:tcW w:w="2500" w:type="pct"/>
            <w:shd w:val="clear" w:color="auto" w:fill="auto"/>
            <w:tcMar>
              <w:left w:w="0" w:type="dxa"/>
            </w:tcMar>
          </w:tcPr>
          <w:p w14:paraId="6F8030F0" w14:textId="21E69B63" w:rsidR="00962798" w:rsidRPr="00317EFA" w:rsidRDefault="003A5A9E" w:rsidP="00BC2FEE">
            <w:pPr>
              <w:pStyle w:val="Brdtextmedindrag"/>
            </w:pPr>
            <w:r w:rsidRPr="00317EFA">
              <w:t>2)</w:t>
            </w:r>
            <w:r w:rsidR="002B676D">
              <w:t> </w:t>
            </w:r>
            <w:r w:rsidRPr="00317EFA">
              <w:t>bolagsskatten (</w:t>
            </w:r>
            <w:proofErr w:type="spellStart"/>
            <w:r w:rsidRPr="00317EFA">
              <w:t>die</w:t>
            </w:r>
            <w:proofErr w:type="spellEnd"/>
            <w:r w:rsidRPr="00317EFA">
              <w:t xml:space="preserve"> </w:t>
            </w:r>
            <w:proofErr w:type="spellStart"/>
            <w:r w:rsidRPr="00317EFA">
              <w:t>Körper</w:t>
            </w:r>
            <w:r w:rsidRPr="00317EFA">
              <w:softHyphen/>
              <w:t>schaftsteuer</w:t>
            </w:r>
            <w:proofErr w:type="spellEnd"/>
            <w:r w:rsidRPr="00317EFA">
              <w:t>),</w:t>
            </w:r>
          </w:p>
        </w:tc>
        <w:tc>
          <w:tcPr>
            <w:tcW w:w="2500" w:type="pct"/>
            <w:shd w:val="clear" w:color="auto" w:fill="auto"/>
            <w:tcMar>
              <w:right w:w="0" w:type="dxa"/>
            </w:tcMar>
          </w:tcPr>
          <w:p w14:paraId="23E255B5" w14:textId="1F4FC894" w:rsidR="00962798" w:rsidRPr="00841206" w:rsidRDefault="003A5A9E" w:rsidP="00BC2FEE">
            <w:pPr>
              <w:pStyle w:val="Brdtextmedindrag"/>
              <w:rPr>
                <w:lang w:val="de-DE"/>
              </w:rPr>
            </w:pPr>
            <w:r w:rsidRPr="00841206">
              <w:rPr>
                <w:lang w:val="de-DE"/>
              </w:rPr>
              <w:t>2)</w:t>
            </w:r>
            <w:r w:rsidR="002B676D">
              <w:rPr>
                <w:lang w:val="de-DE"/>
              </w:rPr>
              <w:t> </w:t>
            </w:r>
            <w:r w:rsidRPr="00841206">
              <w:rPr>
                <w:lang w:val="de-DE"/>
              </w:rPr>
              <w:t>die Körperschaftsteuer,</w:t>
            </w:r>
          </w:p>
        </w:tc>
      </w:tr>
      <w:tr w:rsidR="00962798" w14:paraId="6949B875" w14:textId="77777777" w:rsidTr="00BC2FEE">
        <w:tc>
          <w:tcPr>
            <w:tcW w:w="2500" w:type="pct"/>
            <w:shd w:val="clear" w:color="auto" w:fill="auto"/>
            <w:tcMar>
              <w:left w:w="0" w:type="dxa"/>
            </w:tcMar>
          </w:tcPr>
          <w:p w14:paraId="17A1D011" w14:textId="60FB45FE" w:rsidR="00962798" w:rsidRPr="00317EFA" w:rsidRDefault="003A5A9E" w:rsidP="00BC2FEE">
            <w:pPr>
              <w:pStyle w:val="Brdtextmedindrag"/>
            </w:pPr>
            <w:r w:rsidRPr="00317EFA">
              <w:t>3)</w:t>
            </w:r>
            <w:r w:rsidR="002B676D">
              <w:t> </w:t>
            </w:r>
            <w:r w:rsidRPr="00317EFA">
              <w:t>näringsskatten (</w:t>
            </w:r>
            <w:proofErr w:type="spellStart"/>
            <w:r w:rsidRPr="00317EFA">
              <w:t>die</w:t>
            </w:r>
            <w:proofErr w:type="spellEnd"/>
            <w:r w:rsidRPr="00317EFA">
              <w:t xml:space="preserve"> </w:t>
            </w:r>
            <w:proofErr w:type="spellStart"/>
            <w:r w:rsidRPr="00317EFA">
              <w:t>Gewerbe</w:t>
            </w:r>
            <w:r w:rsidRPr="00317EFA">
              <w:softHyphen/>
              <w:t>steuer</w:t>
            </w:r>
            <w:proofErr w:type="spellEnd"/>
            <w:r w:rsidRPr="00317EFA">
              <w:t>), och</w:t>
            </w:r>
          </w:p>
        </w:tc>
        <w:tc>
          <w:tcPr>
            <w:tcW w:w="2500" w:type="pct"/>
            <w:shd w:val="clear" w:color="auto" w:fill="auto"/>
            <w:tcMar>
              <w:right w:w="0" w:type="dxa"/>
            </w:tcMar>
          </w:tcPr>
          <w:p w14:paraId="35B7DA98" w14:textId="038983FE" w:rsidR="00962798" w:rsidRPr="00841206" w:rsidRDefault="003A5A9E" w:rsidP="00BC2FEE">
            <w:pPr>
              <w:pStyle w:val="Brdtextmedindrag"/>
              <w:rPr>
                <w:lang w:val="de-DE"/>
              </w:rPr>
            </w:pPr>
            <w:r w:rsidRPr="00841206">
              <w:rPr>
                <w:lang w:val="de-DE"/>
              </w:rPr>
              <w:t>3)</w:t>
            </w:r>
            <w:r w:rsidR="002B676D">
              <w:rPr>
                <w:lang w:val="de-DE"/>
              </w:rPr>
              <w:t> </w:t>
            </w:r>
            <w:r w:rsidRPr="00841206">
              <w:rPr>
                <w:lang w:val="de-DE"/>
              </w:rPr>
              <w:t>die Gewerbesteuer und</w:t>
            </w:r>
          </w:p>
        </w:tc>
      </w:tr>
      <w:tr w:rsidR="00962798" w14:paraId="280BDAEA" w14:textId="77777777" w:rsidTr="00BC2FEE">
        <w:tc>
          <w:tcPr>
            <w:tcW w:w="2500" w:type="pct"/>
            <w:shd w:val="clear" w:color="auto" w:fill="auto"/>
            <w:tcMar>
              <w:left w:w="0" w:type="dxa"/>
            </w:tcMar>
          </w:tcPr>
          <w:p w14:paraId="4C364608" w14:textId="0DB8464E" w:rsidR="00962798" w:rsidRPr="00317EFA" w:rsidRDefault="003A5A9E" w:rsidP="00BC2FEE">
            <w:pPr>
              <w:pStyle w:val="Brdtextmedindrag"/>
            </w:pPr>
            <w:r w:rsidRPr="00317EFA">
              <w:t>4)</w:t>
            </w:r>
            <w:r w:rsidR="002B676D">
              <w:t> </w:t>
            </w:r>
            <w:r w:rsidRPr="00317EFA">
              <w:t>förmögenhetsskatten (</w:t>
            </w:r>
            <w:proofErr w:type="spellStart"/>
            <w:r w:rsidRPr="00317EFA">
              <w:t>die</w:t>
            </w:r>
            <w:proofErr w:type="spellEnd"/>
            <w:r w:rsidRPr="00317EFA">
              <w:t xml:space="preserve"> </w:t>
            </w:r>
            <w:proofErr w:type="spellStart"/>
            <w:r w:rsidRPr="00317EFA">
              <w:t>Ver</w:t>
            </w:r>
            <w:r w:rsidRPr="00317EFA">
              <w:softHyphen/>
              <w:t>mögensteuer</w:t>
            </w:r>
            <w:proofErr w:type="spellEnd"/>
            <w:r w:rsidRPr="00317EFA">
              <w:t>),</w:t>
            </w:r>
          </w:p>
        </w:tc>
        <w:tc>
          <w:tcPr>
            <w:tcW w:w="2500" w:type="pct"/>
            <w:shd w:val="clear" w:color="auto" w:fill="auto"/>
            <w:tcMar>
              <w:right w:w="0" w:type="dxa"/>
            </w:tcMar>
          </w:tcPr>
          <w:p w14:paraId="59297F77" w14:textId="6AF8117F" w:rsidR="00962798" w:rsidRPr="00841206" w:rsidRDefault="003A5A9E" w:rsidP="00BC2FEE">
            <w:pPr>
              <w:pStyle w:val="Brdtextmedindrag"/>
              <w:rPr>
                <w:lang w:val="de-DE"/>
              </w:rPr>
            </w:pPr>
            <w:r w:rsidRPr="00841206">
              <w:rPr>
                <w:lang w:val="de-DE"/>
              </w:rPr>
              <w:t>4)</w:t>
            </w:r>
            <w:r w:rsidR="002B676D">
              <w:rPr>
                <w:lang w:val="de-DE"/>
              </w:rPr>
              <w:t> </w:t>
            </w:r>
            <w:r w:rsidRPr="00841206">
              <w:rPr>
                <w:lang w:val="de-DE"/>
              </w:rPr>
              <w:t>die Vermögensteuer,</w:t>
            </w:r>
          </w:p>
        </w:tc>
      </w:tr>
      <w:tr w:rsidR="00962798" w:rsidRPr="0035629B" w14:paraId="5C895DE0" w14:textId="77777777" w:rsidTr="00BC2FEE">
        <w:tc>
          <w:tcPr>
            <w:tcW w:w="2500" w:type="pct"/>
            <w:shd w:val="clear" w:color="auto" w:fill="auto"/>
            <w:tcMar>
              <w:left w:w="0" w:type="dxa"/>
            </w:tcMar>
          </w:tcPr>
          <w:p w14:paraId="69D9FEF3" w14:textId="77777777" w:rsidR="00962798" w:rsidRPr="00317EFA" w:rsidRDefault="003A5A9E" w:rsidP="00BC2FEE">
            <w:pPr>
              <w:pStyle w:val="Brdtextmedindrag"/>
            </w:pPr>
            <w:r w:rsidRPr="00317EFA">
              <w:t>däri inbegripet de tillägg som tas ut därpå (i det följande benämnd ”tysk skatt”),</w:t>
            </w:r>
          </w:p>
        </w:tc>
        <w:tc>
          <w:tcPr>
            <w:tcW w:w="2500" w:type="pct"/>
            <w:shd w:val="clear" w:color="auto" w:fill="auto"/>
            <w:tcMar>
              <w:right w:w="0" w:type="dxa"/>
            </w:tcMar>
          </w:tcPr>
          <w:p w14:paraId="6B16961A" w14:textId="77777777" w:rsidR="00962798" w:rsidRPr="00841206" w:rsidRDefault="003A5A9E" w:rsidP="00BC2FEE">
            <w:pPr>
              <w:pStyle w:val="Brdtextmedindrag"/>
              <w:rPr>
                <w:lang w:val="de-DE"/>
              </w:rPr>
            </w:pPr>
            <w:r w:rsidRPr="00841206">
              <w:rPr>
                <w:lang w:val="de-DE"/>
              </w:rPr>
              <w:t>einschließlich der hierauf erho</w:t>
            </w:r>
            <w:r w:rsidRPr="00841206">
              <w:rPr>
                <w:lang w:val="de-DE"/>
              </w:rPr>
              <w:softHyphen/>
              <w:t>benen Zuschläge (im Folgenden als „deutsche Steuer“ bezeichnet);</w:t>
            </w:r>
          </w:p>
        </w:tc>
      </w:tr>
      <w:tr w:rsidR="00962798" w14:paraId="43209203" w14:textId="77777777" w:rsidTr="00BC2FEE">
        <w:tc>
          <w:tcPr>
            <w:tcW w:w="2500" w:type="pct"/>
            <w:shd w:val="clear" w:color="auto" w:fill="auto"/>
            <w:tcMar>
              <w:left w:w="0" w:type="dxa"/>
            </w:tcMar>
          </w:tcPr>
          <w:p w14:paraId="1CE35316" w14:textId="6658DF32" w:rsidR="00962798" w:rsidRPr="00317EFA" w:rsidRDefault="003A5A9E" w:rsidP="00BC2FEE">
            <w:pPr>
              <w:pStyle w:val="Brdtextmedindrag"/>
            </w:pPr>
            <w:r w:rsidRPr="00317EFA">
              <w:lastRenderedPageBreak/>
              <w:t>b)</w:t>
            </w:r>
            <w:r w:rsidR="002B676D">
              <w:t> </w:t>
            </w:r>
            <w:r w:rsidRPr="00317EFA">
              <w:t>i Sverige:</w:t>
            </w:r>
          </w:p>
        </w:tc>
        <w:tc>
          <w:tcPr>
            <w:tcW w:w="2500" w:type="pct"/>
            <w:shd w:val="clear" w:color="auto" w:fill="auto"/>
            <w:tcMar>
              <w:right w:w="0" w:type="dxa"/>
            </w:tcMar>
          </w:tcPr>
          <w:p w14:paraId="57F73E5E" w14:textId="75CDF6A2" w:rsidR="00962798" w:rsidRPr="00841206" w:rsidRDefault="003A5A9E" w:rsidP="00BC2FEE">
            <w:pPr>
              <w:pStyle w:val="Brdtextmedindrag"/>
              <w:rPr>
                <w:lang w:val="de-DE"/>
              </w:rPr>
            </w:pPr>
            <w:r w:rsidRPr="00841206">
              <w:rPr>
                <w:lang w:val="de-DE"/>
              </w:rPr>
              <w:t>b)</w:t>
            </w:r>
            <w:r w:rsidR="002B676D">
              <w:rPr>
                <w:lang w:val="de-DE"/>
              </w:rPr>
              <w:t> </w:t>
            </w:r>
            <w:r w:rsidRPr="00841206">
              <w:rPr>
                <w:lang w:val="de-DE"/>
              </w:rPr>
              <w:t>in Schweden</w:t>
            </w:r>
          </w:p>
        </w:tc>
      </w:tr>
      <w:tr w:rsidR="00962798" w:rsidRPr="0035629B" w14:paraId="6F015D60" w14:textId="77777777" w:rsidTr="00BC2FEE">
        <w:tc>
          <w:tcPr>
            <w:tcW w:w="2500" w:type="pct"/>
            <w:shd w:val="clear" w:color="auto" w:fill="auto"/>
            <w:tcMar>
              <w:left w:w="0" w:type="dxa"/>
            </w:tcMar>
          </w:tcPr>
          <w:p w14:paraId="538E4C37" w14:textId="7679A8EB" w:rsidR="00962798" w:rsidRPr="00317EFA" w:rsidRDefault="003A5A9E" w:rsidP="00BC2FEE">
            <w:pPr>
              <w:pStyle w:val="Brdtextmedindrag"/>
            </w:pPr>
            <w:r w:rsidRPr="00317EFA">
              <w:t>1)</w:t>
            </w:r>
            <w:r w:rsidR="002B676D">
              <w:t> </w:t>
            </w:r>
            <w:r w:rsidRPr="00317EFA">
              <w:t>den statliga inkomstskatten,</w:t>
            </w:r>
          </w:p>
        </w:tc>
        <w:tc>
          <w:tcPr>
            <w:tcW w:w="2500" w:type="pct"/>
            <w:shd w:val="clear" w:color="auto" w:fill="auto"/>
            <w:tcMar>
              <w:right w:w="0" w:type="dxa"/>
            </w:tcMar>
          </w:tcPr>
          <w:p w14:paraId="150EACA1" w14:textId="60EBFE02" w:rsidR="00962798" w:rsidRPr="00841206" w:rsidRDefault="003A5A9E" w:rsidP="00BC2FEE">
            <w:pPr>
              <w:pStyle w:val="Brdtextmedindrag"/>
              <w:rPr>
                <w:lang w:val="de-DE"/>
              </w:rPr>
            </w:pPr>
            <w:r w:rsidRPr="00841206">
              <w:rPr>
                <w:lang w:val="de-DE"/>
              </w:rPr>
              <w:t>1)</w:t>
            </w:r>
            <w:r w:rsidR="002B676D">
              <w:rPr>
                <w:lang w:val="de-DE"/>
              </w:rPr>
              <w:t> </w:t>
            </w:r>
            <w:r w:rsidRPr="00841206">
              <w:rPr>
                <w:lang w:val="de-DE"/>
              </w:rPr>
              <w:t>die staatliche Einkommen</w:t>
            </w:r>
            <w:r w:rsidRPr="00841206">
              <w:rPr>
                <w:lang w:val="de-DE"/>
              </w:rPr>
              <w:softHyphen/>
              <w:t xml:space="preserve">steuer (den </w:t>
            </w:r>
            <w:proofErr w:type="spellStart"/>
            <w:r w:rsidRPr="00841206">
              <w:rPr>
                <w:lang w:val="de-DE"/>
              </w:rPr>
              <w:t>statliga</w:t>
            </w:r>
            <w:proofErr w:type="spellEnd"/>
            <w:r w:rsidRPr="00841206">
              <w:rPr>
                <w:lang w:val="de-DE"/>
              </w:rPr>
              <w:t xml:space="preserve"> </w:t>
            </w:r>
            <w:proofErr w:type="spellStart"/>
            <w:r w:rsidRPr="00841206">
              <w:rPr>
                <w:lang w:val="de-DE"/>
              </w:rPr>
              <w:t>inkomstskat</w:t>
            </w:r>
            <w:r w:rsidRPr="00841206">
              <w:rPr>
                <w:lang w:val="de-DE"/>
              </w:rPr>
              <w:softHyphen/>
              <w:t>ten</w:t>
            </w:r>
            <w:proofErr w:type="spellEnd"/>
            <w:r w:rsidRPr="00841206">
              <w:rPr>
                <w:lang w:val="de-DE"/>
              </w:rPr>
              <w:t>),</w:t>
            </w:r>
          </w:p>
        </w:tc>
      </w:tr>
      <w:tr w:rsidR="00962798" w:rsidRPr="0035629B" w14:paraId="52A0B797" w14:textId="77777777" w:rsidTr="00BC2FEE">
        <w:tc>
          <w:tcPr>
            <w:tcW w:w="2500" w:type="pct"/>
            <w:shd w:val="clear" w:color="auto" w:fill="auto"/>
            <w:tcMar>
              <w:left w:w="0" w:type="dxa"/>
            </w:tcMar>
          </w:tcPr>
          <w:p w14:paraId="22681141" w14:textId="5361DBBB" w:rsidR="00962798" w:rsidRPr="00317EFA" w:rsidRDefault="003A5A9E" w:rsidP="00BC2FEE">
            <w:pPr>
              <w:pStyle w:val="Brdtextmedindrag"/>
            </w:pPr>
            <w:r w:rsidRPr="00317EFA">
              <w:t>2)</w:t>
            </w:r>
            <w:r w:rsidR="002B676D">
              <w:t> </w:t>
            </w:r>
            <w:r w:rsidRPr="00317EFA">
              <w:t>kupongskatten,</w:t>
            </w:r>
          </w:p>
        </w:tc>
        <w:tc>
          <w:tcPr>
            <w:tcW w:w="2500" w:type="pct"/>
            <w:shd w:val="clear" w:color="auto" w:fill="auto"/>
            <w:tcMar>
              <w:right w:w="0" w:type="dxa"/>
            </w:tcMar>
          </w:tcPr>
          <w:p w14:paraId="0D6ABB51" w14:textId="1858017D" w:rsidR="00962798" w:rsidRPr="00841206" w:rsidRDefault="003A5A9E" w:rsidP="00BC2FEE">
            <w:pPr>
              <w:pStyle w:val="Brdtextmedindrag"/>
              <w:rPr>
                <w:lang w:val="de-DE"/>
              </w:rPr>
            </w:pPr>
            <w:r w:rsidRPr="00841206">
              <w:rPr>
                <w:lang w:val="de-DE"/>
              </w:rPr>
              <w:t>2)</w:t>
            </w:r>
            <w:r w:rsidR="002B676D">
              <w:rPr>
                <w:lang w:val="de-DE"/>
              </w:rPr>
              <w:t> </w:t>
            </w:r>
            <w:r w:rsidRPr="00841206">
              <w:rPr>
                <w:lang w:val="de-DE"/>
              </w:rPr>
              <w:t>die Abzugsteuer auf Divi</w:t>
            </w:r>
            <w:r>
              <w:rPr>
                <w:lang w:val="de-DE"/>
              </w:rPr>
              <w:softHyphen/>
            </w:r>
            <w:r w:rsidRPr="00841206">
              <w:rPr>
                <w:lang w:val="de-DE"/>
              </w:rPr>
              <w:t>denden (</w:t>
            </w:r>
            <w:proofErr w:type="spellStart"/>
            <w:r w:rsidRPr="00841206">
              <w:rPr>
                <w:lang w:val="de-DE"/>
              </w:rPr>
              <w:t>kupongskatten</w:t>
            </w:r>
            <w:proofErr w:type="spellEnd"/>
            <w:r w:rsidRPr="00841206">
              <w:rPr>
                <w:lang w:val="de-DE"/>
              </w:rPr>
              <w:t>),</w:t>
            </w:r>
          </w:p>
        </w:tc>
      </w:tr>
      <w:tr w:rsidR="00962798" w14:paraId="0962BA89" w14:textId="77777777" w:rsidTr="00BC2FEE">
        <w:tc>
          <w:tcPr>
            <w:tcW w:w="2500" w:type="pct"/>
            <w:shd w:val="clear" w:color="auto" w:fill="auto"/>
            <w:tcMar>
              <w:left w:w="0" w:type="dxa"/>
            </w:tcMar>
          </w:tcPr>
          <w:p w14:paraId="7AAFF94A" w14:textId="6E31DDAC" w:rsidR="00962798" w:rsidRPr="00317EFA" w:rsidRDefault="003A5A9E" w:rsidP="00BC2FEE">
            <w:pPr>
              <w:pStyle w:val="Brdtextmedindrag"/>
            </w:pPr>
            <w:r w:rsidRPr="00317EFA">
              <w:t>3)</w:t>
            </w:r>
            <w:r w:rsidR="002B676D">
              <w:t> </w:t>
            </w:r>
            <w:r w:rsidRPr="00317EFA">
              <w:t>den särskilda inkomstskatten för utomlands bosatta,</w:t>
            </w:r>
          </w:p>
        </w:tc>
        <w:tc>
          <w:tcPr>
            <w:tcW w:w="2500" w:type="pct"/>
            <w:shd w:val="clear" w:color="auto" w:fill="auto"/>
            <w:tcMar>
              <w:right w:w="0" w:type="dxa"/>
            </w:tcMar>
          </w:tcPr>
          <w:p w14:paraId="4BFB7921" w14:textId="24E7E205" w:rsidR="00962798" w:rsidRPr="00841206" w:rsidRDefault="003A5A9E" w:rsidP="00BC2FEE">
            <w:pPr>
              <w:pStyle w:val="Brdtextmedindrag"/>
              <w:rPr>
                <w:lang w:val="de-DE"/>
              </w:rPr>
            </w:pPr>
            <w:r w:rsidRPr="00841206">
              <w:rPr>
                <w:lang w:val="de-DE"/>
              </w:rPr>
              <w:t>3)</w:t>
            </w:r>
            <w:r w:rsidR="002B676D">
              <w:rPr>
                <w:lang w:val="de-DE"/>
              </w:rPr>
              <w:t> </w:t>
            </w:r>
            <w:r w:rsidRPr="00841206">
              <w:rPr>
                <w:lang w:val="de-DE"/>
              </w:rPr>
              <w:t>die Einkommensteuer für beschränkt Steuerpflichtige (</w:t>
            </w:r>
            <w:r w:rsidRPr="00830C38">
              <w:t xml:space="preserve">den särskilda inkomstskatten </w:t>
            </w:r>
            <w:r>
              <w:t>för utom</w:t>
            </w:r>
            <w:r>
              <w:softHyphen/>
            </w:r>
            <w:r w:rsidRPr="00830C38">
              <w:t>lands bosatta</w:t>
            </w:r>
            <w:r>
              <w:rPr>
                <w:lang w:val="de-DE"/>
              </w:rPr>
              <w:t>),</w:t>
            </w:r>
          </w:p>
        </w:tc>
      </w:tr>
      <w:tr w:rsidR="00962798" w14:paraId="75724EB5" w14:textId="77777777" w:rsidTr="00BC2FEE">
        <w:tc>
          <w:tcPr>
            <w:tcW w:w="2500" w:type="pct"/>
            <w:shd w:val="clear" w:color="auto" w:fill="auto"/>
            <w:tcMar>
              <w:left w:w="0" w:type="dxa"/>
            </w:tcMar>
          </w:tcPr>
          <w:p w14:paraId="2B9AE18D" w14:textId="4E763B46" w:rsidR="00962798" w:rsidRPr="00317EFA" w:rsidRDefault="003A5A9E" w:rsidP="00BC2FEE">
            <w:pPr>
              <w:pStyle w:val="Brdtextmedindrag"/>
            </w:pPr>
            <w:r w:rsidRPr="00317EFA">
              <w:t>4)</w:t>
            </w:r>
            <w:r w:rsidR="002B676D">
              <w:t> </w:t>
            </w:r>
            <w:r w:rsidRPr="00317EFA">
              <w:t xml:space="preserve">den särskilda inkomstskatten för utomlands bosatta artister </w:t>
            </w:r>
            <w:proofErr w:type="gramStart"/>
            <w:r w:rsidRPr="00317EFA">
              <w:t>m.fl.</w:t>
            </w:r>
            <w:proofErr w:type="gramEnd"/>
            <w:r w:rsidRPr="00317EFA">
              <w:t>,</w:t>
            </w:r>
          </w:p>
        </w:tc>
        <w:tc>
          <w:tcPr>
            <w:tcW w:w="2500" w:type="pct"/>
            <w:shd w:val="clear" w:color="auto" w:fill="auto"/>
            <w:tcMar>
              <w:right w:w="0" w:type="dxa"/>
            </w:tcMar>
          </w:tcPr>
          <w:p w14:paraId="6FCBB882" w14:textId="1A94BC94" w:rsidR="00962798" w:rsidRPr="00841206" w:rsidRDefault="003A5A9E" w:rsidP="00BC2FEE">
            <w:pPr>
              <w:pStyle w:val="Brdtextmedindrag"/>
              <w:rPr>
                <w:lang w:val="de-DE"/>
              </w:rPr>
            </w:pPr>
            <w:r w:rsidRPr="00841206">
              <w:rPr>
                <w:lang w:val="de-DE"/>
              </w:rPr>
              <w:t>4)</w:t>
            </w:r>
            <w:r w:rsidR="002B676D">
              <w:rPr>
                <w:lang w:val="de-DE"/>
              </w:rPr>
              <w:t> </w:t>
            </w:r>
            <w:r w:rsidRPr="00841206">
              <w:rPr>
                <w:lang w:val="de-DE"/>
              </w:rPr>
              <w:t>die Einkommensteuer für beschränkt steuerpflichtige Künst</w:t>
            </w:r>
            <w:r>
              <w:rPr>
                <w:lang w:val="de-DE"/>
              </w:rPr>
              <w:softHyphen/>
            </w:r>
            <w:r w:rsidRPr="00841206">
              <w:rPr>
                <w:lang w:val="de-DE"/>
              </w:rPr>
              <w:t>ler und Sportler</w:t>
            </w:r>
            <w:r>
              <w:rPr>
                <w:lang w:val="de-DE"/>
              </w:rPr>
              <w:t xml:space="preserve"> (</w:t>
            </w:r>
            <w:r w:rsidRPr="00830C38">
              <w:t>den särskilda inkomstskatten för utomlands bo</w:t>
            </w:r>
            <w:r>
              <w:softHyphen/>
            </w:r>
            <w:r w:rsidRPr="00830C38">
              <w:t>satta</w:t>
            </w:r>
            <w:r>
              <w:t xml:space="preserve"> artister m.fl.),</w:t>
            </w:r>
          </w:p>
        </w:tc>
      </w:tr>
      <w:tr w:rsidR="00962798" w:rsidRPr="0035629B" w14:paraId="0E7BEFD9" w14:textId="77777777" w:rsidTr="00BC2FEE">
        <w:tc>
          <w:tcPr>
            <w:tcW w:w="2500" w:type="pct"/>
            <w:shd w:val="clear" w:color="auto" w:fill="auto"/>
            <w:tcMar>
              <w:left w:w="0" w:type="dxa"/>
            </w:tcMar>
          </w:tcPr>
          <w:p w14:paraId="3D425CC8" w14:textId="6E2AE385" w:rsidR="00962798" w:rsidRPr="00317EFA" w:rsidRDefault="003A5A9E" w:rsidP="00BC2FEE">
            <w:pPr>
              <w:pStyle w:val="Brdtextmedindrag"/>
            </w:pPr>
            <w:r w:rsidRPr="00317EFA">
              <w:t>5)</w:t>
            </w:r>
            <w:r w:rsidR="002B676D">
              <w:t> </w:t>
            </w:r>
            <w:r w:rsidRPr="00317EFA">
              <w:t>den kommunala inkomst</w:t>
            </w:r>
            <w:r w:rsidRPr="00317EFA">
              <w:softHyphen/>
              <w:t>skatten, och</w:t>
            </w:r>
          </w:p>
        </w:tc>
        <w:tc>
          <w:tcPr>
            <w:tcW w:w="2500" w:type="pct"/>
            <w:shd w:val="clear" w:color="auto" w:fill="auto"/>
            <w:tcMar>
              <w:right w:w="0" w:type="dxa"/>
            </w:tcMar>
          </w:tcPr>
          <w:p w14:paraId="35EE3535" w14:textId="45713E70" w:rsidR="00962798" w:rsidRPr="00841206" w:rsidRDefault="003A5A9E" w:rsidP="00BC2FEE">
            <w:pPr>
              <w:pStyle w:val="Brdtextmedindrag"/>
              <w:rPr>
                <w:lang w:val="de-DE"/>
              </w:rPr>
            </w:pPr>
            <w:r w:rsidRPr="00841206">
              <w:rPr>
                <w:lang w:val="de-DE"/>
              </w:rPr>
              <w:t>5)</w:t>
            </w:r>
            <w:r w:rsidR="002B676D">
              <w:rPr>
                <w:lang w:val="de-DE"/>
              </w:rPr>
              <w:t> </w:t>
            </w:r>
            <w:r w:rsidRPr="00841206">
              <w:rPr>
                <w:lang w:val="de-DE"/>
              </w:rPr>
              <w:t>die Gemeindeeinkommen</w:t>
            </w:r>
            <w:r w:rsidRPr="00841206">
              <w:rPr>
                <w:lang w:val="de-DE"/>
              </w:rPr>
              <w:softHyphen/>
              <w:t xml:space="preserve">steuer (den </w:t>
            </w:r>
            <w:proofErr w:type="spellStart"/>
            <w:r w:rsidRPr="00841206">
              <w:rPr>
                <w:lang w:val="de-DE"/>
              </w:rPr>
              <w:t>kommunala</w:t>
            </w:r>
            <w:proofErr w:type="spellEnd"/>
            <w:r w:rsidRPr="00841206">
              <w:rPr>
                <w:lang w:val="de-DE"/>
              </w:rPr>
              <w:t xml:space="preserve"> </w:t>
            </w:r>
            <w:proofErr w:type="spellStart"/>
            <w:r w:rsidRPr="00841206">
              <w:rPr>
                <w:lang w:val="de-DE"/>
              </w:rPr>
              <w:t>inkomst</w:t>
            </w:r>
            <w:r w:rsidRPr="00841206">
              <w:rPr>
                <w:lang w:val="de-DE"/>
              </w:rPr>
              <w:softHyphen/>
              <w:t>skatten</w:t>
            </w:r>
            <w:proofErr w:type="spellEnd"/>
            <w:r w:rsidRPr="00841206">
              <w:rPr>
                <w:lang w:val="de-DE"/>
              </w:rPr>
              <w:t>) und</w:t>
            </w:r>
          </w:p>
        </w:tc>
      </w:tr>
      <w:tr w:rsidR="00962798" w14:paraId="44721BA0" w14:textId="77777777" w:rsidTr="00BC2FEE">
        <w:tc>
          <w:tcPr>
            <w:tcW w:w="2500" w:type="pct"/>
            <w:shd w:val="clear" w:color="auto" w:fill="auto"/>
            <w:tcMar>
              <w:left w:w="0" w:type="dxa"/>
            </w:tcMar>
          </w:tcPr>
          <w:p w14:paraId="43AD1726" w14:textId="11FB7A67" w:rsidR="00962798" w:rsidRPr="00317EFA" w:rsidRDefault="003A5A9E" w:rsidP="00BC2FEE">
            <w:pPr>
              <w:pStyle w:val="Brdtextmedindrag"/>
            </w:pPr>
            <w:r w:rsidRPr="00317EFA">
              <w:t>6)</w:t>
            </w:r>
            <w:r w:rsidR="002B676D">
              <w:t> </w:t>
            </w:r>
            <w:r w:rsidRPr="00317EFA">
              <w:t>statlig förmögenhetsskatt,</w:t>
            </w:r>
          </w:p>
        </w:tc>
        <w:tc>
          <w:tcPr>
            <w:tcW w:w="2500" w:type="pct"/>
            <w:shd w:val="clear" w:color="auto" w:fill="auto"/>
            <w:tcMar>
              <w:right w:w="0" w:type="dxa"/>
            </w:tcMar>
          </w:tcPr>
          <w:p w14:paraId="625DD2F0" w14:textId="017E6931" w:rsidR="00962798" w:rsidRPr="00841206" w:rsidRDefault="003A5A9E" w:rsidP="00BC2FEE">
            <w:pPr>
              <w:pStyle w:val="Brdtextmedindrag"/>
              <w:rPr>
                <w:lang w:val="de-DE"/>
              </w:rPr>
            </w:pPr>
            <w:r w:rsidRPr="00841206">
              <w:rPr>
                <w:lang w:val="de-DE"/>
              </w:rPr>
              <w:t>6)</w:t>
            </w:r>
            <w:r w:rsidR="002B676D">
              <w:rPr>
                <w:lang w:val="de-DE"/>
              </w:rPr>
              <w:t> </w:t>
            </w:r>
            <w:r w:rsidRPr="00841206">
              <w:rPr>
                <w:lang w:val="de-DE"/>
              </w:rPr>
              <w:t>die Vermögensteuer (</w:t>
            </w:r>
            <w:proofErr w:type="spellStart"/>
            <w:r w:rsidRPr="00841206">
              <w:rPr>
                <w:lang w:val="de-DE"/>
              </w:rPr>
              <w:t>statlig</w:t>
            </w:r>
            <w:proofErr w:type="spellEnd"/>
            <w:r w:rsidRPr="00841206">
              <w:rPr>
                <w:lang w:val="de-DE"/>
              </w:rPr>
              <w:t xml:space="preserve"> </w:t>
            </w:r>
            <w:proofErr w:type="spellStart"/>
            <w:r w:rsidRPr="00841206">
              <w:rPr>
                <w:lang w:val="de-DE"/>
              </w:rPr>
              <w:t>förmögenhetsskatt</w:t>
            </w:r>
            <w:proofErr w:type="spellEnd"/>
            <w:r w:rsidRPr="00841206">
              <w:rPr>
                <w:lang w:val="de-DE"/>
              </w:rPr>
              <w:t>)</w:t>
            </w:r>
          </w:p>
        </w:tc>
      </w:tr>
      <w:tr w:rsidR="00962798" w:rsidRPr="0035629B" w14:paraId="06ACBC5D" w14:textId="77777777" w:rsidTr="00BC2FEE">
        <w:tc>
          <w:tcPr>
            <w:tcW w:w="2500" w:type="pct"/>
            <w:shd w:val="clear" w:color="auto" w:fill="auto"/>
            <w:tcMar>
              <w:left w:w="0" w:type="dxa"/>
            </w:tcMar>
          </w:tcPr>
          <w:p w14:paraId="689AAC2E" w14:textId="77777777" w:rsidR="00962798" w:rsidRPr="00317EFA" w:rsidRDefault="003A5A9E" w:rsidP="00BC2FEE">
            <w:pPr>
              <w:pStyle w:val="Brdtextmedindrag"/>
            </w:pPr>
            <w:r w:rsidRPr="00317EFA">
              <w:t>(i det följande benämnd ”svensk skatt”).</w:t>
            </w:r>
          </w:p>
        </w:tc>
        <w:tc>
          <w:tcPr>
            <w:tcW w:w="2500" w:type="pct"/>
            <w:shd w:val="clear" w:color="auto" w:fill="auto"/>
            <w:tcMar>
              <w:right w:w="0" w:type="dxa"/>
            </w:tcMar>
          </w:tcPr>
          <w:p w14:paraId="10CC3F80" w14:textId="77777777" w:rsidR="00962798" w:rsidRPr="00841206" w:rsidRDefault="003A5A9E" w:rsidP="00BC2FEE">
            <w:pPr>
              <w:pStyle w:val="Brdtextmedindrag"/>
              <w:rPr>
                <w:lang w:val="de-DE"/>
              </w:rPr>
            </w:pPr>
            <w:r w:rsidRPr="00841206">
              <w:rPr>
                <w:lang w:val="de-DE"/>
              </w:rPr>
              <w:t>(im Folgenden als „schwedische Steuer“ bezeichnet).</w:t>
            </w:r>
          </w:p>
        </w:tc>
      </w:tr>
      <w:tr w:rsidR="00962798" w:rsidRPr="0035629B" w14:paraId="08365D2B" w14:textId="77777777" w:rsidTr="00BC2FEE">
        <w:tc>
          <w:tcPr>
            <w:tcW w:w="2500" w:type="pct"/>
            <w:shd w:val="clear" w:color="auto" w:fill="auto"/>
            <w:tcMar>
              <w:left w:w="0" w:type="dxa"/>
            </w:tcMar>
          </w:tcPr>
          <w:p w14:paraId="2BC2EB5E" w14:textId="735C7076" w:rsidR="00962798" w:rsidRPr="00317EFA" w:rsidRDefault="003A5A9E" w:rsidP="00BC2FEE">
            <w:pPr>
              <w:pStyle w:val="Brdtextmedindrag"/>
            </w:pPr>
            <w:r w:rsidRPr="00317EFA">
              <w:t>4.</w:t>
            </w:r>
            <w:r w:rsidR="002B676D">
              <w:t> </w:t>
            </w:r>
            <w:r w:rsidRPr="00317EFA">
              <w:t>Avtalet tillämpas även på skatter av samma eller i huvudsak likartat slag, som efter under</w:t>
            </w:r>
            <w:r w:rsidRPr="00317EFA">
              <w:softHyphen/>
              <w:t>tecknandet av avtalet tas ut vid sidan av eller i stället för de skatter som anges i punkt 3. De behöriga myndigheterna i de avtalsslutande staterna ska meddela varandra de väsentliga ändringar som gjorts i deras skattelagstiftning.”</w:t>
            </w:r>
          </w:p>
        </w:tc>
        <w:tc>
          <w:tcPr>
            <w:tcW w:w="2500" w:type="pct"/>
            <w:shd w:val="clear" w:color="auto" w:fill="auto"/>
            <w:tcMar>
              <w:right w:w="0" w:type="dxa"/>
            </w:tcMar>
          </w:tcPr>
          <w:p w14:paraId="6FCC35BC" w14:textId="38946F8B" w:rsidR="00962798" w:rsidRPr="00841206" w:rsidRDefault="003A5A9E" w:rsidP="00BC2FEE">
            <w:pPr>
              <w:pStyle w:val="Brdtextmedindrag"/>
              <w:rPr>
                <w:lang w:val="de-DE"/>
              </w:rPr>
            </w:pPr>
            <w:r w:rsidRPr="002620EB">
              <w:rPr>
                <w:lang w:val="de-DE"/>
              </w:rPr>
              <w:t>(4)</w:t>
            </w:r>
            <w:r w:rsidR="002B676D">
              <w:rPr>
                <w:lang w:val="de-DE"/>
              </w:rPr>
              <w:t> </w:t>
            </w:r>
            <w:r w:rsidRPr="002620EB">
              <w:rPr>
                <w:lang w:val="de-DE"/>
              </w:rPr>
              <w:t>Das Abkommen gilt auch für alle Steuern gleicher oder im Wesentlichen ähnlicher Art, die nach der Unterzeichnung des Ab</w:t>
            </w:r>
            <w:r>
              <w:rPr>
                <w:lang w:val="de-DE"/>
              </w:rPr>
              <w:softHyphen/>
            </w:r>
            <w:r w:rsidRPr="002620EB">
              <w:rPr>
                <w:lang w:val="de-DE"/>
              </w:rPr>
              <w:t>kommens neben den in Absatz 3 genannten Steuern oder an deren Stelle erhoben werden. Die zustän</w:t>
            </w:r>
            <w:r>
              <w:rPr>
                <w:lang w:val="de-DE"/>
              </w:rPr>
              <w:softHyphen/>
            </w:r>
            <w:r w:rsidRPr="002620EB">
              <w:rPr>
                <w:lang w:val="de-DE"/>
              </w:rPr>
              <w:t>digen Behörden der Vertrags</w:t>
            </w:r>
            <w:r>
              <w:rPr>
                <w:lang w:val="de-DE"/>
              </w:rPr>
              <w:softHyphen/>
            </w:r>
            <w:r w:rsidRPr="002620EB">
              <w:rPr>
                <w:lang w:val="de-DE"/>
              </w:rPr>
              <w:t>staaten teilen einander die in ihren Steuergesetzen eingetretenen be</w:t>
            </w:r>
            <w:r>
              <w:rPr>
                <w:lang w:val="de-DE"/>
              </w:rPr>
              <w:softHyphen/>
            </w:r>
            <w:r w:rsidRPr="002620EB">
              <w:rPr>
                <w:lang w:val="de-DE"/>
              </w:rPr>
              <w:t>deutsamen Änderungen mit.“</w:t>
            </w:r>
          </w:p>
        </w:tc>
      </w:tr>
      <w:tr w:rsidR="00962798" w:rsidRPr="0035629B" w14:paraId="64937CC9" w14:textId="77777777" w:rsidTr="00BC2FEE">
        <w:tc>
          <w:tcPr>
            <w:tcW w:w="2500" w:type="pct"/>
            <w:shd w:val="clear" w:color="auto" w:fill="auto"/>
            <w:tcMar>
              <w:left w:w="0" w:type="dxa"/>
            </w:tcMar>
          </w:tcPr>
          <w:p w14:paraId="28A0F571" w14:textId="77777777" w:rsidR="00962798" w:rsidRPr="00962798" w:rsidRDefault="00E570B0" w:rsidP="00BC2FEE">
            <w:pPr>
              <w:pStyle w:val="Brdtextmedindrag"/>
              <w:rPr>
                <w:lang w:val="de-DE"/>
              </w:rPr>
            </w:pPr>
          </w:p>
        </w:tc>
        <w:tc>
          <w:tcPr>
            <w:tcW w:w="2500" w:type="pct"/>
            <w:shd w:val="clear" w:color="auto" w:fill="auto"/>
            <w:tcMar>
              <w:right w:w="0" w:type="dxa"/>
            </w:tcMar>
          </w:tcPr>
          <w:p w14:paraId="41F4BA15" w14:textId="77777777" w:rsidR="00962798" w:rsidRPr="00841206" w:rsidRDefault="00E570B0" w:rsidP="00BC2FEE">
            <w:pPr>
              <w:pStyle w:val="Brdtextmedindrag"/>
              <w:rPr>
                <w:lang w:val="de-DE"/>
              </w:rPr>
            </w:pPr>
          </w:p>
        </w:tc>
      </w:tr>
      <w:tr w:rsidR="00962798" w14:paraId="0E565AFC" w14:textId="77777777" w:rsidTr="00BC2FEE">
        <w:tc>
          <w:tcPr>
            <w:tcW w:w="2500" w:type="pct"/>
            <w:shd w:val="clear" w:color="auto" w:fill="auto"/>
            <w:tcMar>
              <w:left w:w="0" w:type="dxa"/>
            </w:tcMar>
          </w:tcPr>
          <w:p w14:paraId="09271DF7" w14:textId="77777777" w:rsidR="00962798" w:rsidRPr="00317EFA" w:rsidRDefault="003A5A9E" w:rsidP="00BC2FEE">
            <w:pPr>
              <w:pStyle w:val="Brdtext"/>
              <w:rPr>
                <w:b/>
                <w:bCs/>
              </w:rPr>
            </w:pPr>
            <w:r w:rsidRPr="00317EFA">
              <w:rPr>
                <w:b/>
                <w:bCs/>
              </w:rPr>
              <w:t>Artikel 5</w:t>
            </w:r>
          </w:p>
        </w:tc>
        <w:tc>
          <w:tcPr>
            <w:tcW w:w="2500" w:type="pct"/>
            <w:shd w:val="clear" w:color="auto" w:fill="auto"/>
            <w:tcMar>
              <w:right w:w="0" w:type="dxa"/>
            </w:tcMar>
          </w:tcPr>
          <w:p w14:paraId="3CB53245" w14:textId="77777777" w:rsidR="00962798" w:rsidRPr="00841206" w:rsidRDefault="003A5A9E" w:rsidP="00BC2FEE">
            <w:pPr>
              <w:pStyle w:val="Brdtext"/>
              <w:rPr>
                <w:b/>
                <w:bCs/>
                <w:lang w:val="de-DE"/>
              </w:rPr>
            </w:pPr>
            <w:r w:rsidRPr="00841206">
              <w:rPr>
                <w:b/>
                <w:bCs/>
                <w:lang w:val="de-DE"/>
              </w:rPr>
              <w:t>Artikel 5</w:t>
            </w:r>
          </w:p>
        </w:tc>
      </w:tr>
      <w:tr w:rsidR="00962798" w14:paraId="65669255" w14:textId="77777777" w:rsidTr="00BC2FEE">
        <w:tc>
          <w:tcPr>
            <w:tcW w:w="2500" w:type="pct"/>
            <w:shd w:val="clear" w:color="auto" w:fill="auto"/>
            <w:tcMar>
              <w:left w:w="0" w:type="dxa"/>
            </w:tcMar>
          </w:tcPr>
          <w:p w14:paraId="21ED27D3" w14:textId="77777777" w:rsidR="00962798" w:rsidRPr="00317EFA" w:rsidRDefault="00E570B0" w:rsidP="00BC2FEE">
            <w:pPr>
              <w:pStyle w:val="Brdtextmedindrag"/>
            </w:pPr>
          </w:p>
        </w:tc>
        <w:tc>
          <w:tcPr>
            <w:tcW w:w="2500" w:type="pct"/>
            <w:shd w:val="clear" w:color="auto" w:fill="auto"/>
            <w:tcMar>
              <w:right w:w="0" w:type="dxa"/>
            </w:tcMar>
          </w:tcPr>
          <w:p w14:paraId="221D9EEC" w14:textId="77777777" w:rsidR="00962798" w:rsidRPr="00841206" w:rsidRDefault="00E570B0" w:rsidP="00BC2FEE">
            <w:pPr>
              <w:pStyle w:val="Brdtextmedindrag"/>
              <w:rPr>
                <w:lang w:val="de-DE"/>
              </w:rPr>
            </w:pPr>
          </w:p>
        </w:tc>
      </w:tr>
      <w:tr w:rsidR="00962798" w:rsidRPr="0035629B" w14:paraId="51BB290E" w14:textId="77777777" w:rsidTr="00BC2FEE">
        <w:tc>
          <w:tcPr>
            <w:tcW w:w="2500" w:type="pct"/>
            <w:shd w:val="clear" w:color="auto" w:fill="auto"/>
            <w:tcMar>
              <w:left w:w="0" w:type="dxa"/>
            </w:tcMar>
          </w:tcPr>
          <w:p w14:paraId="2B08B57A" w14:textId="621A95F4" w:rsidR="00962798" w:rsidRPr="00317EFA" w:rsidRDefault="003A5A9E" w:rsidP="00BC2FEE">
            <w:pPr>
              <w:pStyle w:val="Brdtextmedindrag"/>
            </w:pPr>
            <w:r w:rsidRPr="00317EFA">
              <w:t>1.</w:t>
            </w:r>
            <w:r w:rsidR="002B676D">
              <w:t> </w:t>
            </w:r>
            <w:r w:rsidRPr="00317EFA">
              <w:t>Artikel 3 punkt 1 a) i avtalet utgår och ersätts av följande:</w:t>
            </w:r>
          </w:p>
        </w:tc>
        <w:tc>
          <w:tcPr>
            <w:tcW w:w="2500" w:type="pct"/>
            <w:shd w:val="clear" w:color="auto" w:fill="auto"/>
            <w:tcMar>
              <w:right w:w="0" w:type="dxa"/>
            </w:tcMar>
          </w:tcPr>
          <w:p w14:paraId="0826C0B2" w14:textId="31F4483B" w:rsidR="00962798" w:rsidRPr="00841206" w:rsidRDefault="003A5A9E" w:rsidP="00BC2FEE">
            <w:pPr>
              <w:pStyle w:val="Brdtextmedindrag"/>
              <w:rPr>
                <w:lang w:val="de-DE"/>
              </w:rPr>
            </w:pPr>
            <w:r w:rsidRPr="00B95087">
              <w:rPr>
                <w:lang w:val="de-DE"/>
              </w:rPr>
              <w:t>(1)</w:t>
            </w:r>
            <w:r w:rsidR="002B676D">
              <w:rPr>
                <w:lang w:val="de-DE"/>
              </w:rPr>
              <w:t> </w:t>
            </w:r>
            <w:r w:rsidRPr="00B95087">
              <w:rPr>
                <w:lang w:val="de-DE"/>
              </w:rPr>
              <w:t>Artikel 3 Absatz 1 Buchstabe a des Abkommens wird gestrichen und durch folgenden Wortlaut er</w:t>
            </w:r>
            <w:r w:rsidR="004679AC">
              <w:rPr>
                <w:lang w:val="de-DE"/>
              </w:rPr>
              <w:softHyphen/>
            </w:r>
            <w:r w:rsidRPr="00B95087">
              <w:rPr>
                <w:lang w:val="de-DE"/>
              </w:rPr>
              <w:t>setzt:</w:t>
            </w:r>
          </w:p>
        </w:tc>
      </w:tr>
      <w:tr w:rsidR="00962798" w:rsidRPr="0035629B" w14:paraId="5616446E" w14:textId="77777777" w:rsidTr="00BC2FEE">
        <w:tc>
          <w:tcPr>
            <w:tcW w:w="2500" w:type="pct"/>
            <w:shd w:val="clear" w:color="auto" w:fill="auto"/>
            <w:tcMar>
              <w:left w:w="0" w:type="dxa"/>
            </w:tcMar>
          </w:tcPr>
          <w:p w14:paraId="1422E75D" w14:textId="77777777" w:rsidR="00962798" w:rsidRPr="00962798" w:rsidRDefault="00E570B0" w:rsidP="00BC2FEE">
            <w:pPr>
              <w:pStyle w:val="Brdtextmedindrag"/>
              <w:rPr>
                <w:lang w:val="de-DE"/>
              </w:rPr>
            </w:pPr>
          </w:p>
        </w:tc>
        <w:tc>
          <w:tcPr>
            <w:tcW w:w="2500" w:type="pct"/>
            <w:shd w:val="clear" w:color="auto" w:fill="auto"/>
            <w:tcMar>
              <w:right w:w="0" w:type="dxa"/>
            </w:tcMar>
          </w:tcPr>
          <w:p w14:paraId="1A129622" w14:textId="77777777" w:rsidR="00962798" w:rsidRPr="00841206" w:rsidRDefault="00E570B0" w:rsidP="00BC2FEE">
            <w:pPr>
              <w:pStyle w:val="Brdtextmedindrag"/>
              <w:rPr>
                <w:lang w:val="de-DE"/>
              </w:rPr>
            </w:pPr>
          </w:p>
        </w:tc>
      </w:tr>
      <w:tr w:rsidR="00962798" w:rsidRPr="0035629B" w14:paraId="4A8FBE24" w14:textId="77777777" w:rsidTr="00BC2FEE">
        <w:tc>
          <w:tcPr>
            <w:tcW w:w="2500" w:type="pct"/>
            <w:shd w:val="clear" w:color="auto" w:fill="auto"/>
            <w:tcMar>
              <w:left w:w="0" w:type="dxa"/>
            </w:tcMar>
          </w:tcPr>
          <w:p w14:paraId="2F4C2500" w14:textId="7E16BFED" w:rsidR="00962798" w:rsidRPr="00317EFA" w:rsidRDefault="003A5A9E" w:rsidP="00BC2FEE">
            <w:pPr>
              <w:pStyle w:val="Brdtextmedindrag"/>
            </w:pPr>
            <w:r w:rsidRPr="00317EFA">
              <w:t>”a)</w:t>
            </w:r>
            <w:r w:rsidR="002B676D">
              <w:t> </w:t>
            </w:r>
            <w:r w:rsidRPr="00317EFA">
              <w:t>”Förbundsrepubliken Tysk</w:t>
            </w:r>
            <w:r w:rsidRPr="00317EFA">
              <w:softHyphen/>
              <w:t>land” åsyftar, när uttrycket används i geografisk betydelse, såväl För</w:t>
            </w:r>
            <w:r w:rsidR="00667319">
              <w:softHyphen/>
            </w:r>
            <w:r w:rsidRPr="00317EFA">
              <w:t>bundsrepubliken Tysklands ter</w:t>
            </w:r>
            <w:r w:rsidRPr="00317EFA">
              <w:softHyphen/>
              <w:t>ritorium som den del av havs</w:t>
            </w:r>
            <w:r w:rsidRPr="00317EFA">
              <w:softHyphen/>
              <w:t>bottnen, dess underlag och över</w:t>
            </w:r>
            <w:r w:rsidRPr="00317EFA">
              <w:softHyphen/>
              <w:t>liggande vatten i anslutning till territorialhavet, över vilka För</w:t>
            </w:r>
            <w:r w:rsidRPr="00317EFA">
              <w:softHyphen/>
              <w:t>bundsrepubliken Tyskland i över</w:t>
            </w:r>
            <w:r w:rsidRPr="00317EFA">
              <w:softHyphen/>
              <w:t xml:space="preserve">ensstämmelse med folkrätten och </w:t>
            </w:r>
            <w:r w:rsidRPr="00317EFA">
              <w:lastRenderedPageBreak/>
              <w:t>sin interna lagstiftning utövar suve</w:t>
            </w:r>
            <w:r>
              <w:softHyphen/>
            </w:r>
            <w:r w:rsidRPr="00317EFA">
              <w:t>räna rättigheter eller jurisdiktion i syfte att utforska, utnyttja, bevara eller kontrollera såväl levande som icke-levande naturtillgångar eller för att producera energi från förny</w:t>
            </w:r>
            <w:r>
              <w:softHyphen/>
            </w:r>
            <w:r w:rsidRPr="00317EFA">
              <w:t>bara energikällor,”</w:t>
            </w:r>
          </w:p>
        </w:tc>
        <w:tc>
          <w:tcPr>
            <w:tcW w:w="2500" w:type="pct"/>
            <w:shd w:val="clear" w:color="auto" w:fill="auto"/>
            <w:tcMar>
              <w:right w:w="0" w:type="dxa"/>
            </w:tcMar>
          </w:tcPr>
          <w:p w14:paraId="17344034" w14:textId="7A812DF7" w:rsidR="00962798" w:rsidRPr="00841206" w:rsidRDefault="003A5A9E" w:rsidP="00BC2FEE">
            <w:pPr>
              <w:pStyle w:val="Brdtextmedindrag"/>
              <w:rPr>
                <w:lang w:val="de-DE"/>
              </w:rPr>
            </w:pPr>
            <w:r w:rsidRPr="00B95087">
              <w:rPr>
                <w:lang w:val="de-DE"/>
              </w:rPr>
              <w:lastRenderedPageBreak/>
              <w:t>„a)</w:t>
            </w:r>
            <w:r w:rsidR="002B676D">
              <w:rPr>
                <w:lang w:val="de-DE"/>
              </w:rPr>
              <w:t> </w:t>
            </w:r>
            <w:r w:rsidRPr="00B95087">
              <w:rPr>
                <w:lang w:val="de-DE"/>
              </w:rPr>
              <w:t xml:space="preserve">umfasst der Ausdruck </w:t>
            </w:r>
            <w:r>
              <w:rPr>
                <w:lang w:val="de-DE"/>
              </w:rPr>
              <w:t>„</w:t>
            </w:r>
            <w:r w:rsidRPr="00B95087">
              <w:rPr>
                <w:lang w:val="de-DE"/>
              </w:rPr>
              <w:t>Bun</w:t>
            </w:r>
            <w:r>
              <w:rPr>
                <w:lang w:val="de-DE"/>
              </w:rPr>
              <w:softHyphen/>
            </w:r>
            <w:r w:rsidRPr="00B95087">
              <w:rPr>
                <w:lang w:val="de-DE"/>
              </w:rPr>
              <w:t>desrepublik Deutschland</w:t>
            </w:r>
            <w:r>
              <w:rPr>
                <w:lang w:val="de-DE"/>
              </w:rPr>
              <w:t>“</w:t>
            </w:r>
            <w:r w:rsidRPr="00B95087">
              <w:rPr>
                <w:lang w:val="de-DE"/>
              </w:rPr>
              <w:t>, wenn im geographischen Sinn verwen</w:t>
            </w:r>
            <w:r>
              <w:rPr>
                <w:lang w:val="de-DE"/>
              </w:rPr>
              <w:softHyphen/>
            </w:r>
            <w:r w:rsidRPr="00B95087">
              <w:rPr>
                <w:lang w:val="de-DE"/>
              </w:rPr>
              <w:t>det, das Hoheitsgebiet der Bundes</w:t>
            </w:r>
            <w:r>
              <w:rPr>
                <w:lang w:val="de-DE"/>
              </w:rPr>
              <w:softHyphen/>
            </w:r>
            <w:r w:rsidRPr="00B95087">
              <w:rPr>
                <w:lang w:val="de-DE"/>
              </w:rPr>
              <w:t>republik Deutschland sowie das an das Küstenmeer angrenzende Ge</w:t>
            </w:r>
            <w:r>
              <w:rPr>
                <w:lang w:val="de-DE"/>
              </w:rPr>
              <w:softHyphen/>
            </w:r>
            <w:r w:rsidRPr="00B95087">
              <w:rPr>
                <w:lang w:val="de-DE"/>
              </w:rPr>
              <w:t>biet des Meeresbodens, seines Untergrunds und der darüberlie</w:t>
            </w:r>
            <w:r>
              <w:rPr>
                <w:lang w:val="de-DE"/>
              </w:rPr>
              <w:softHyphen/>
            </w:r>
            <w:r w:rsidRPr="00B95087">
              <w:rPr>
                <w:lang w:val="de-DE"/>
              </w:rPr>
              <w:t xml:space="preserve">genden Wassersäule, in dem die Bundesrepublik Deutschland in </w:t>
            </w:r>
            <w:r w:rsidRPr="00B95087">
              <w:rPr>
                <w:lang w:val="de-DE"/>
              </w:rPr>
              <w:lastRenderedPageBreak/>
              <w:t>Übereinstimmung mit dem Völker</w:t>
            </w:r>
            <w:r>
              <w:rPr>
                <w:lang w:val="de-DE"/>
              </w:rPr>
              <w:softHyphen/>
            </w:r>
            <w:r w:rsidRPr="00B95087">
              <w:rPr>
                <w:lang w:val="de-DE"/>
              </w:rPr>
              <w:t>recht und ihren innerstaatlichen Rechtsvorschriften souveräne Rechte oder Hoheitsbefugnisse zum Zweck der Erforschung, Ausbeutung, Erhaltung und Be</w:t>
            </w:r>
            <w:r>
              <w:rPr>
                <w:lang w:val="de-DE"/>
              </w:rPr>
              <w:softHyphen/>
            </w:r>
            <w:r w:rsidRPr="00B95087">
              <w:rPr>
                <w:lang w:val="de-DE"/>
              </w:rPr>
              <w:t>wirtschaftung der lebenden und nicht lebenden natürlichen Res</w:t>
            </w:r>
            <w:r>
              <w:rPr>
                <w:lang w:val="de-DE"/>
              </w:rPr>
              <w:softHyphen/>
            </w:r>
            <w:r w:rsidRPr="00B95087">
              <w:rPr>
                <w:lang w:val="de-DE"/>
              </w:rPr>
              <w:t>sourcen oder zur Energieerzeugung aus erneuerbaren Energieträgern ausübt;“</w:t>
            </w:r>
          </w:p>
        </w:tc>
      </w:tr>
      <w:tr w:rsidR="00962798" w:rsidRPr="0035629B" w14:paraId="5D4A72D4" w14:textId="77777777" w:rsidTr="00BC2FEE">
        <w:tc>
          <w:tcPr>
            <w:tcW w:w="2500" w:type="pct"/>
            <w:shd w:val="clear" w:color="auto" w:fill="auto"/>
            <w:tcMar>
              <w:left w:w="0" w:type="dxa"/>
            </w:tcMar>
          </w:tcPr>
          <w:p w14:paraId="077E4E36" w14:textId="77777777" w:rsidR="00962798" w:rsidRPr="00962798" w:rsidRDefault="00E570B0" w:rsidP="00BC2FEE">
            <w:pPr>
              <w:pStyle w:val="Brdtextmedindrag"/>
              <w:rPr>
                <w:lang w:val="de-DE"/>
              </w:rPr>
            </w:pPr>
          </w:p>
        </w:tc>
        <w:tc>
          <w:tcPr>
            <w:tcW w:w="2500" w:type="pct"/>
            <w:shd w:val="clear" w:color="auto" w:fill="auto"/>
            <w:tcMar>
              <w:right w:w="0" w:type="dxa"/>
            </w:tcMar>
          </w:tcPr>
          <w:p w14:paraId="138B2D02" w14:textId="77777777" w:rsidR="00962798" w:rsidRPr="00841206" w:rsidRDefault="00E570B0" w:rsidP="00BC2FEE">
            <w:pPr>
              <w:pStyle w:val="Brdtextmedindrag"/>
              <w:rPr>
                <w:lang w:val="de-DE"/>
              </w:rPr>
            </w:pPr>
          </w:p>
        </w:tc>
      </w:tr>
      <w:tr w:rsidR="00962798" w:rsidRPr="0035629B" w14:paraId="1C20BEF7" w14:textId="77777777" w:rsidTr="00BC2FEE">
        <w:tc>
          <w:tcPr>
            <w:tcW w:w="2500" w:type="pct"/>
            <w:shd w:val="clear" w:color="auto" w:fill="auto"/>
            <w:tcMar>
              <w:left w:w="0" w:type="dxa"/>
            </w:tcMar>
          </w:tcPr>
          <w:p w14:paraId="0C240556" w14:textId="12154BDA" w:rsidR="00962798" w:rsidRPr="00317EFA" w:rsidRDefault="003A5A9E" w:rsidP="00BC2FEE">
            <w:pPr>
              <w:pStyle w:val="Brdtextmedindrag"/>
            </w:pPr>
            <w:r w:rsidRPr="00317EFA">
              <w:t>2.</w:t>
            </w:r>
            <w:r w:rsidR="002B676D">
              <w:t> </w:t>
            </w:r>
            <w:r w:rsidRPr="00317EFA">
              <w:t>Artikel 3 punkt 1 b) i avtalet utgår och ersätts av följande:</w:t>
            </w:r>
          </w:p>
        </w:tc>
        <w:tc>
          <w:tcPr>
            <w:tcW w:w="2500" w:type="pct"/>
            <w:shd w:val="clear" w:color="auto" w:fill="auto"/>
            <w:tcMar>
              <w:right w:w="0" w:type="dxa"/>
            </w:tcMar>
          </w:tcPr>
          <w:p w14:paraId="5CED714F" w14:textId="448DAA4D" w:rsidR="00962798" w:rsidRPr="00841206" w:rsidRDefault="003A5A9E" w:rsidP="00BC2FEE">
            <w:pPr>
              <w:pStyle w:val="Brdtextmedindrag"/>
              <w:rPr>
                <w:lang w:val="de-DE"/>
              </w:rPr>
            </w:pPr>
            <w:r w:rsidRPr="009709C4">
              <w:rPr>
                <w:lang w:val="de-DE"/>
              </w:rPr>
              <w:t>(2)</w:t>
            </w:r>
            <w:r w:rsidR="002B676D">
              <w:rPr>
                <w:lang w:val="de-DE"/>
              </w:rPr>
              <w:t> </w:t>
            </w:r>
            <w:r w:rsidRPr="009709C4">
              <w:rPr>
                <w:lang w:val="de-DE"/>
              </w:rPr>
              <w:t>Artikel 3 Absatz 1 Buchstabe b des Abkommens wird gestrichen und durch folgenden Wortlaut ersetzt:</w:t>
            </w:r>
          </w:p>
        </w:tc>
      </w:tr>
      <w:tr w:rsidR="00962798" w:rsidRPr="0035629B" w14:paraId="664CB325" w14:textId="77777777" w:rsidTr="00BC2FEE">
        <w:tc>
          <w:tcPr>
            <w:tcW w:w="2500" w:type="pct"/>
            <w:shd w:val="clear" w:color="auto" w:fill="auto"/>
            <w:tcMar>
              <w:left w:w="0" w:type="dxa"/>
            </w:tcMar>
          </w:tcPr>
          <w:p w14:paraId="2F4AC659" w14:textId="77777777" w:rsidR="00962798" w:rsidRPr="00962798" w:rsidRDefault="00E570B0" w:rsidP="00BC2FEE">
            <w:pPr>
              <w:pStyle w:val="Brdtext"/>
              <w:rPr>
                <w:b/>
                <w:bCs/>
                <w:lang w:val="de-DE"/>
              </w:rPr>
            </w:pPr>
          </w:p>
        </w:tc>
        <w:tc>
          <w:tcPr>
            <w:tcW w:w="2500" w:type="pct"/>
            <w:shd w:val="clear" w:color="auto" w:fill="auto"/>
            <w:tcMar>
              <w:right w:w="0" w:type="dxa"/>
            </w:tcMar>
          </w:tcPr>
          <w:p w14:paraId="62A81C25" w14:textId="77777777" w:rsidR="00962798" w:rsidRPr="00841206" w:rsidRDefault="00E570B0" w:rsidP="00BC2FEE">
            <w:pPr>
              <w:pStyle w:val="Brdtext"/>
              <w:rPr>
                <w:b/>
                <w:bCs/>
                <w:lang w:val="de-DE"/>
              </w:rPr>
            </w:pPr>
          </w:p>
        </w:tc>
      </w:tr>
      <w:tr w:rsidR="00962798" w:rsidRPr="0035629B" w14:paraId="1841EDA9" w14:textId="77777777" w:rsidTr="00BC2FEE">
        <w:tc>
          <w:tcPr>
            <w:tcW w:w="2500" w:type="pct"/>
            <w:shd w:val="clear" w:color="auto" w:fill="auto"/>
            <w:tcMar>
              <w:left w:w="0" w:type="dxa"/>
            </w:tcMar>
          </w:tcPr>
          <w:p w14:paraId="27818E60" w14:textId="06CD4151" w:rsidR="00962798" w:rsidRPr="00317EFA" w:rsidRDefault="003A5A9E" w:rsidP="00BC2FEE">
            <w:pPr>
              <w:pStyle w:val="Brdtextmedindrag"/>
            </w:pPr>
            <w:r w:rsidRPr="00317EFA">
              <w:t>”b)</w:t>
            </w:r>
            <w:r w:rsidR="002B676D">
              <w:t> </w:t>
            </w:r>
            <w:r w:rsidRPr="00317EFA">
              <w:t>”Sverige” åsyftar Konunga</w:t>
            </w:r>
            <w:r w:rsidRPr="00317EFA">
              <w:softHyphen/>
              <w:t>riket Sverige och, när uttrycket används i geografisk betydelse, innefattar Sveriges territorium, Sveriges territorialhav och andra havsområden över vilka Sverige i överensstämmelse med folkrättens regler utövar suveräna rättigheter eller jurisdiktion,”</w:t>
            </w:r>
          </w:p>
        </w:tc>
        <w:tc>
          <w:tcPr>
            <w:tcW w:w="2500" w:type="pct"/>
            <w:shd w:val="clear" w:color="auto" w:fill="auto"/>
            <w:tcMar>
              <w:right w:w="0" w:type="dxa"/>
            </w:tcMar>
          </w:tcPr>
          <w:p w14:paraId="303FBCFC" w14:textId="57F7F3CC" w:rsidR="00962798" w:rsidRPr="00841206" w:rsidRDefault="003A5A9E" w:rsidP="00BC2FEE">
            <w:pPr>
              <w:pStyle w:val="Brdtextmedindrag"/>
              <w:rPr>
                <w:lang w:val="de-DE"/>
              </w:rPr>
            </w:pPr>
            <w:r w:rsidRPr="009709C4">
              <w:rPr>
                <w:lang w:val="de-DE"/>
              </w:rPr>
              <w:t>„b)</w:t>
            </w:r>
            <w:r w:rsidR="002B676D">
              <w:rPr>
                <w:lang w:val="de-DE"/>
              </w:rPr>
              <w:t> </w:t>
            </w:r>
            <w:r w:rsidRPr="009709C4">
              <w:rPr>
                <w:lang w:val="de-DE"/>
              </w:rPr>
              <w:t xml:space="preserve">bedeutet der Ausdruck </w:t>
            </w:r>
            <w:r>
              <w:rPr>
                <w:lang w:val="de-DE"/>
              </w:rPr>
              <w:t>„</w:t>
            </w:r>
            <w:r w:rsidRPr="009709C4">
              <w:rPr>
                <w:lang w:val="de-DE"/>
              </w:rPr>
              <w:t>Schweden</w:t>
            </w:r>
            <w:r>
              <w:rPr>
                <w:lang w:val="de-DE"/>
              </w:rPr>
              <w:t>“</w:t>
            </w:r>
            <w:r w:rsidRPr="009709C4">
              <w:rPr>
                <w:lang w:val="de-DE"/>
              </w:rPr>
              <w:t xml:space="preserve"> das Königreich Schweden und umfasst, wenn im geographischen Sinn verwendet, das Staatsgebiet, das Küstenmeer Schwedens sowie sonstige Meeres</w:t>
            </w:r>
            <w:r>
              <w:rPr>
                <w:lang w:val="de-DE"/>
              </w:rPr>
              <w:softHyphen/>
            </w:r>
            <w:r w:rsidRPr="009709C4">
              <w:rPr>
                <w:lang w:val="de-DE"/>
              </w:rPr>
              <w:t>gebiete, in denen Schweden nach dem Völkerrecht souveräne Rechte oder Hoheitsbefugnisse ausübt;“</w:t>
            </w:r>
            <w:r>
              <w:rPr>
                <w:lang w:val="de-DE"/>
              </w:rPr>
              <w:t>.</w:t>
            </w:r>
          </w:p>
        </w:tc>
      </w:tr>
      <w:tr w:rsidR="00962798" w:rsidRPr="0035629B" w14:paraId="0A62FE18" w14:textId="77777777" w:rsidTr="00BC2FEE">
        <w:tc>
          <w:tcPr>
            <w:tcW w:w="2500" w:type="pct"/>
            <w:shd w:val="clear" w:color="auto" w:fill="auto"/>
            <w:tcMar>
              <w:left w:w="0" w:type="dxa"/>
            </w:tcMar>
          </w:tcPr>
          <w:p w14:paraId="34472544" w14:textId="77777777" w:rsidR="00962798" w:rsidRPr="00962798" w:rsidRDefault="00E570B0" w:rsidP="00BC2FEE">
            <w:pPr>
              <w:pStyle w:val="Brdtextmedindrag"/>
              <w:rPr>
                <w:lang w:val="de-DE"/>
              </w:rPr>
            </w:pPr>
          </w:p>
        </w:tc>
        <w:tc>
          <w:tcPr>
            <w:tcW w:w="2500" w:type="pct"/>
            <w:shd w:val="clear" w:color="auto" w:fill="auto"/>
            <w:tcMar>
              <w:right w:w="0" w:type="dxa"/>
            </w:tcMar>
          </w:tcPr>
          <w:p w14:paraId="286D7660" w14:textId="77777777" w:rsidR="00962798" w:rsidRPr="00841206" w:rsidRDefault="00E570B0" w:rsidP="00BC2FEE">
            <w:pPr>
              <w:pStyle w:val="Brdtextmedindrag"/>
              <w:rPr>
                <w:lang w:val="de-DE"/>
              </w:rPr>
            </w:pPr>
          </w:p>
        </w:tc>
      </w:tr>
      <w:tr w:rsidR="00962798" w:rsidRPr="0035629B" w14:paraId="23F10BB8" w14:textId="77777777" w:rsidTr="00BC2FEE">
        <w:tc>
          <w:tcPr>
            <w:tcW w:w="2500" w:type="pct"/>
            <w:shd w:val="clear" w:color="auto" w:fill="auto"/>
            <w:tcMar>
              <w:left w:w="0" w:type="dxa"/>
            </w:tcMar>
          </w:tcPr>
          <w:p w14:paraId="12BAA18F" w14:textId="41231ACD" w:rsidR="00962798" w:rsidRPr="00317EFA" w:rsidRDefault="003A5A9E" w:rsidP="00BC2FEE">
            <w:pPr>
              <w:pStyle w:val="Brdtextmedindrag"/>
            </w:pPr>
            <w:r w:rsidRPr="00317EFA">
              <w:t>3.</w:t>
            </w:r>
            <w:r w:rsidR="002B676D">
              <w:t> </w:t>
            </w:r>
            <w:r w:rsidRPr="00317EFA">
              <w:t xml:space="preserve">Artikel 3 punkt 1 </w:t>
            </w:r>
            <w:proofErr w:type="gramStart"/>
            <w:r w:rsidRPr="00317EFA">
              <w:t>i)–</w:t>
            </w:r>
            <w:proofErr w:type="gramEnd"/>
            <w:r w:rsidRPr="00317EFA">
              <w:t>k) i avtalet utgår och ersätts av följande:</w:t>
            </w:r>
          </w:p>
        </w:tc>
        <w:tc>
          <w:tcPr>
            <w:tcW w:w="2500" w:type="pct"/>
            <w:shd w:val="clear" w:color="auto" w:fill="auto"/>
            <w:tcMar>
              <w:right w:w="0" w:type="dxa"/>
            </w:tcMar>
          </w:tcPr>
          <w:p w14:paraId="1CD49F54" w14:textId="59859A90" w:rsidR="00962798" w:rsidRPr="00841206" w:rsidRDefault="003A5A9E" w:rsidP="00BC2FEE">
            <w:pPr>
              <w:pStyle w:val="Brdtextmedindrag"/>
              <w:rPr>
                <w:lang w:val="de-DE"/>
              </w:rPr>
            </w:pPr>
            <w:r w:rsidRPr="009709C4">
              <w:rPr>
                <w:lang w:val="de-DE"/>
              </w:rPr>
              <w:t>(3)</w:t>
            </w:r>
            <w:r w:rsidR="002B676D">
              <w:rPr>
                <w:lang w:val="de-DE"/>
              </w:rPr>
              <w:t> </w:t>
            </w:r>
            <w:r w:rsidRPr="009709C4">
              <w:rPr>
                <w:lang w:val="de-DE"/>
              </w:rPr>
              <w:t>Artikel 3 Absatz 1 Buch</w:t>
            </w:r>
            <w:r>
              <w:rPr>
                <w:lang w:val="de-DE"/>
              </w:rPr>
              <w:softHyphen/>
            </w:r>
            <w:r w:rsidRPr="009709C4">
              <w:rPr>
                <w:lang w:val="de-DE"/>
              </w:rPr>
              <w:t>staben i bis k des Abkommens werden gestrichen und durch fol</w:t>
            </w:r>
            <w:r>
              <w:rPr>
                <w:lang w:val="de-DE"/>
              </w:rPr>
              <w:softHyphen/>
            </w:r>
            <w:r w:rsidRPr="009709C4">
              <w:rPr>
                <w:lang w:val="de-DE"/>
              </w:rPr>
              <w:t>genden Wortlaut ersetzt:</w:t>
            </w:r>
          </w:p>
        </w:tc>
      </w:tr>
      <w:tr w:rsidR="00962798" w:rsidRPr="0035629B" w14:paraId="4151991D" w14:textId="77777777" w:rsidTr="00BC2FEE">
        <w:tc>
          <w:tcPr>
            <w:tcW w:w="2500" w:type="pct"/>
            <w:shd w:val="clear" w:color="auto" w:fill="auto"/>
            <w:tcMar>
              <w:left w:w="0" w:type="dxa"/>
            </w:tcMar>
          </w:tcPr>
          <w:p w14:paraId="715B6024" w14:textId="77777777" w:rsidR="00962798" w:rsidRPr="00962798" w:rsidRDefault="00E570B0" w:rsidP="00BC2FEE">
            <w:pPr>
              <w:pStyle w:val="Brdtextmedindrag"/>
              <w:rPr>
                <w:lang w:val="de-DE"/>
              </w:rPr>
            </w:pPr>
          </w:p>
        </w:tc>
        <w:tc>
          <w:tcPr>
            <w:tcW w:w="2500" w:type="pct"/>
            <w:shd w:val="clear" w:color="auto" w:fill="auto"/>
            <w:tcMar>
              <w:right w:w="0" w:type="dxa"/>
            </w:tcMar>
          </w:tcPr>
          <w:p w14:paraId="59843E29" w14:textId="77777777" w:rsidR="00962798" w:rsidRPr="00841206" w:rsidRDefault="00E570B0" w:rsidP="00BC2FEE">
            <w:pPr>
              <w:pStyle w:val="Brdtextmedindrag"/>
              <w:rPr>
                <w:lang w:val="de-DE"/>
              </w:rPr>
            </w:pPr>
          </w:p>
        </w:tc>
      </w:tr>
      <w:tr w:rsidR="00962798" w:rsidRPr="0035629B" w14:paraId="0480EA81" w14:textId="77777777" w:rsidTr="00BC2FEE">
        <w:tc>
          <w:tcPr>
            <w:tcW w:w="2500" w:type="pct"/>
            <w:shd w:val="clear" w:color="auto" w:fill="auto"/>
            <w:tcMar>
              <w:left w:w="0" w:type="dxa"/>
            </w:tcMar>
          </w:tcPr>
          <w:p w14:paraId="726BCECA" w14:textId="05D3DAD7" w:rsidR="00962798" w:rsidRPr="00317EFA" w:rsidRDefault="003A5A9E" w:rsidP="00BC2FEE">
            <w:pPr>
              <w:pStyle w:val="Brdtextmedindrag"/>
            </w:pPr>
            <w:r>
              <w:t>”i)</w:t>
            </w:r>
            <w:r w:rsidR="002B676D">
              <w:t> </w:t>
            </w:r>
            <w:r>
              <w:t>”medborgare” åsyftar</w:t>
            </w:r>
          </w:p>
        </w:tc>
        <w:tc>
          <w:tcPr>
            <w:tcW w:w="2500" w:type="pct"/>
            <w:shd w:val="clear" w:color="auto" w:fill="auto"/>
            <w:tcMar>
              <w:right w:w="0" w:type="dxa"/>
            </w:tcMar>
          </w:tcPr>
          <w:p w14:paraId="2CE912BF" w14:textId="1A10B664" w:rsidR="00962798" w:rsidRPr="009709C4" w:rsidRDefault="003A5A9E" w:rsidP="00BC2FEE">
            <w:pPr>
              <w:pStyle w:val="Brdtextmedindrag"/>
              <w:rPr>
                <w:lang w:val="de-DE"/>
              </w:rPr>
            </w:pPr>
            <w:r w:rsidRPr="009709C4">
              <w:rPr>
                <w:lang w:val="de-DE"/>
              </w:rPr>
              <w:t>„i)</w:t>
            </w:r>
            <w:r w:rsidR="002B676D">
              <w:rPr>
                <w:lang w:val="de-DE"/>
              </w:rPr>
              <w:t> </w:t>
            </w:r>
            <w:r w:rsidRPr="009709C4">
              <w:rPr>
                <w:lang w:val="de-DE"/>
              </w:rPr>
              <w:t xml:space="preserve">bedeutet der Ausdruck </w:t>
            </w:r>
            <w:r>
              <w:rPr>
                <w:lang w:val="de-DE"/>
              </w:rPr>
              <w:t>„</w:t>
            </w:r>
            <w:r w:rsidRPr="009709C4">
              <w:rPr>
                <w:lang w:val="de-DE"/>
              </w:rPr>
              <w:t>Staatsangehöriger</w:t>
            </w:r>
            <w:r>
              <w:rPr>
                <w:lang w:val="de-DE"/>
              </w:rPr>
              <w:t>“</w:t>
            </w:r>
          </w:p>
        </w:tc>
      </w:tr>
      <w:tr w:rsidR="00962798" w:rsidRPr="0035629B" w14:paraId="57A638D2" w14:textId="77777777" w:rsidTr="00BC2FEE">
        <w:tc>
          <w:tcPr>
            <w:tcW w:w="2500" w:type="pct"/>
            <w:shd w:val="clear" w:color="auto" w:fill="auto"/>
            <w:tcMar>
              <w:left w:w="0" w:type="dxa"/>
            </w:tcMar>
          </w:tcPr>
          <w:p w14:paraId="60B1046B" w14:textId="1E8A7B91" w:rsidR="00962798" w:rsidRPr="00317EFA" w:rsidRDefault="003A5A9E" w:rsidP="00BC2FEE">
            <w:pPr>
              <w:pStyle w:val="Brdtextmedindrag"/>
            </w:pPr>
            <w:r>
              <w:t>1)</w:t>
            </w:r>
            <w:r w:rsidR="002B676D">
              <w:t> </w:t>
            </w:r>
            <w:r>
              <w:t>i fråga om Förbundsrepubliken Tyskland, alla tyskar i den bety</w:t>
            </w:r>
            <w:r>
              <w:softHyphen/>
              <w:t>delse detta uttryck har i Förbunds</w:t>
            </w:r>
            <w:r>
              <w:softHyphen/>
              <w:t>republiken Tysklands grundlag och alla juridiska personer, handels</w:t>
            </w:r>
            <w:r>
              <w:softHyphen/>
              <w:t>bolag eller andra personsamman</w:t>
            </w:r>
            <w:r>
              <w:softHyphen/>
              <w:t>slutningar som bildats enligt den lagstiftning som gäller i Förbunds</w:t>
            </w:r>
            <w:r>
              <w:softHyphen/>
              <w:t>republiken Tyskland,</w:t>
            </w:r>
          </w:p>
        </w:tc>
        <w:tc>
          <w:tcPr>
            <w:tcW w:w="2500" w:type="pct"/>
            <w:shd w:val="clear" w:color="auto" w:fill="auto"/>
            <w:tcMar>
              <w:right w:w="0" w:type="dxa"/>
            </w:tcMar>
          </w:tcPr>
          <w:p w14:paraId="02036780" w14:textId="2A381818" w:rsidR="00962798" w:rsidRPr="009709C4" w:rsidRDefault="003A5A9E" w:rsidP="00BC2FEE">
            <w:pPr>
              <w:pStyle w:val="Brdtextmedindrag"/>
              <w:rPr>
                <w:lang w:val="de-DE"/>
              </w:rPr>
            </w:pPr>
            <w:r w:rsidRPr="009709C4">
              <w:rPr>
                <w:lang w:val="de-DE"/>
              </w:rPr>
              <w:t>1)</w:t>
            </w:r>
            <w:r w:rsidR="002B676D">
              <w:rPr>
                <w:lang w:val="de-DE"/>
              </w:rPr>
              <w:t> </w:t>
            </w:r>
            <w:r w:rsidRPr="009709C4">
              <w:rPr>
                <w:lang w:val="de-DE"/>
              </w:rPr>
              <w:t xml:space="preserve">in </w:t>
            </w:r>
            <w:proofErr w:type="spellStart"/>
            <w:proofErr w:type="gramStart"/>
            <w:r w:rsidRPr="009709C4">
              <w:rPr>
                <w:lang w:val="de-DE"/>
              </w:rPr>
              <w:t>bezug</w:t>
            </w:r>
            <w:proofErr w:type="spellEnd"/>
            <w:proofErr w:type="gramEnd"/>
            <w:r w:rsidRPr="009709C4">
              <w:rPr>
                <w:lang w:val="de-DE"/>
              </w:rPr>
              <w:t xml:space="preserve"> auf die Bundesrepu</w:t>
            </w:r>
            <w:r w:rsidRPr="009709C4">
              <w:rPr>
                <w:lang w:val="de-DE"/>
              </w:rPr>
              <w:softHyphen/>
              <w:t>blik Deutschland alle Deutschen im Sinne des Grundgesetzes für die Bundesrepublik Deutschland und alle juristischen Personen, Per</w:t>
            </w:r>
            <w:r>
              <w:rPr>
                <w:lang w:val="de-DE"/>
              </w:rPr>
              <w:softHyphen/>
            </w:r>
            <w:r w:rsidRPr="009709C4">
              <w:rPr>
                <w:lang w:val="de-DE"/>
              </w:rPr>
              <w:t>sonengesellschaften und anderen Personenvereinigungen, die nach dem in der Bundesrepublik Deutschland geltenden Recht errichtet worden sind;</w:t>
            </w:r>
          </w:p>
        </w:tc>
      </w:tr>
      <w:tr w:rsidR="00962798" w:rsidRPr="0035629B" w14:paraId="2EE03E3D" w14:textId="77777777" w:rsidTr="00BC2FEE">
        <w:tc>
          <w:tcPr>
            <w:tcW w:w="2500" w:type="pct"/>
            <w:shd w:val="clear" w:color="auto" w:fill="auto"/>
            <w:tcMar>
              <w:left w:w="0" w:type="dxa"/>
            </w:tcMar>
          </w:tcPr>
          <w:p w14:paraId="1EDEA749" w14:textId="771C333A" w:rsidR="00962798" w:rsidRPr="00317EFA" w:rsidRDefault="003A5A9E" w:rsidP="00BC2FEE">
            <w:pPr>
              <w:pStyle w:val="Brdtextmedindrag"/>
            </w:pPr>
            <w:r>
              <w:t>2)</w:t>
            </w:r>
            <w:r w:rsidR="002B676D">
              <w:t> </w:t>
            </w:r>
            <w:r>
              <w:t>i fråga om Sverige, alla fysiska personer som är svenska med</w:t>
            </w:r>
            <w:r>
              <w:softHyphen/>
              <w:t>borgare och alla juridiska personer, handelsbolag eller andra person</w:t>
            </w:r>
            <w:r>
              <w:softHyphen/>
              <w:t>sammanslutningar som bildats en</w:t>
            </w:r>
            <w:r w:rsidR="00FE5559">
              <w:softHyphen/>
            </w:r>
            <w:r>
              <w:t>ligt den lagstiftning som gäller i Sverige,</w:t>
            </w:r>
          </w:p>
        </w:tc>
        <w:tc>
          <w:tcPr>
            <w:tcW w:w="2500" w:type="pct"/>
            <w:shd w:val="clear" w:color="auto" w:fill="auto"/>
            <w:tcMar>
              <w:right w:w="0" w:type="dxa"/>
            </w:tcMar>
          </w:tcPr>
          <w:p w14:paraId="5EC46193" w14:textId="35403ADB" w:rsidR="00962798" w:rsidRPr="00841206" w:rsidRDefault="003A5A9E" w:rsidP="00BC2FEE">
            <w:pPr>
              <w:pStyle w:val="Brdtextmedindrag"/>
              <w:rPr>
                <w:lang w:val="de-DE"/>
              </w:rPr>
            </w:pPr>
            <w:r w:rsidRPr="00866653">
              <w:rPr>
                <w:lang w:val="de-DE"/>
              </w:rPr>
              <w:t>2)</w:t>
            </w:r>
            <w:r w:rsidR="002B676D">
              <w:rPr>
                <w:lang w:val="de-DE"/>
              </w:rPr>
              <w:t> </w:t>
            </w:r>
            <w:r w:rsidRPr="00866653">
              <w:rPr>
                <w:lang w:val="de-DE"/>
              </w:rPr>
              <w:t xml:space="preserve">in </w:t>
            </w:r>
            <w:proofErr w:type="spellStart"/>
            <w:proofErr w:type="gramStart"/>
            <w:r w:rsidRPr="00866653">
              <w:rPr>
                <w:lang w:val="de-DE"/>
              </w:rPr>
              <w:t>bezug</w:t>
            </w:r>
            <w:proofErr w:type="spellEnd"/>
            <w:proofErr w:type="gramEnd"/>
            <w:r w:rsidRPr="00866653">
              <w:rPr>
                <w:lang w:val="de-DE"/>
              </w:rPr>
              <w:t xml:space="preserve"> auf Schweden alle natürlichen Personen, die die schwedische Staatsangehörigkeit besitzen und alle juristischen Per</w:t>
            </w:r>
            <w:r>
              <w:rPr>
                <w:lang w:val="de-DE"/>
              </w:rPr>
              <w:softHyphen/>
            </w:r>
            <w:r w:rsidRPr="00866653">
              <w:rPr>
                <w:lang w:val="de-DE"/>
              </w:rPr>
              <w:t xml:space="preserve">sonen, Personengesellschaften und anderen Personenvereinigungen, </w:t>
            </w:r>
            <w:r w:rsidRPr="00866653">
              <w:rPr>
                <w:lang w:val="de-DE"/>
              </w:rPr>
              <w:lastRenderedPageBreak/>
              <w:t>die nach dem in Schweden gel</w:t>
            </w:r>
            <w:r>
              <w:rPr>
                <w:lang w:val="de-DE"/>
              </w:rPr>
              <w:softHyphen/>
            </w:r>
            <w:r w:rsidRPr="00866653">
              <w:rPr>
                <w:lang w:val="de-DE"/>
              </w:rPr>
              <w:t>tenden Recht errichtet worden sind;</w:t>
            </w:r>
          </w:p>
        </w:tc>
      </w:tr>
      <w:tr w:rsidR="00962798" w:rsidRPr="0035629B" w14:paraId="2D920965" w14:textId="77777777" w:rsidTr="00BC2FEE">
        <w:tc>
          <w:tcPr>
            <w:tcW w:w="2500" w:type="pct"/>
            <w:shd w:val="clear" w:color="auto" w:fill="auto"/>
            <w:tcMar>
              <w:left w:w="0" w:type="dxa"/>
            </w:tcMar>
          </w:tcPr>
          <w:p w14:paraId="6BC06AF9" w14:textId="720511D4" w:rsidR="00962798" w:rsidRPr="00317EFA" w:rsidRDefault="003A5A9E" w:rsidP="00BC2FEE">
            <w:pPr>
              <w:pStyle w:val="Brdtextmedindrag"/>
            </w:pPr>
            <w:r>
              <w:lastRenderedPageBreak/>
              <w:t>j)</w:t>
            </w:r>
            <w:r w:rsidR="002B676D">
              <w:t> </w:t>
            </w:r>
            <w:r>
              <w:t>”behörig myndighet” åsyftar</w:t>
            </w:r>
          </w:p>
        </w:tc>
        <w:tc>
          <w:tcPr>
            <w:tcW w:w="2500" w:type="pct"/>
            <w:shd w:val="clear" w:color="auto" w:fill="auto"/>
            <w:tcMar>
              <w:right w:w="0" w:type="dxa"/>
            </w:tcMar>
          </w:tcPr>
          <w:p w14:paraId="4FD4B0DE" w14:textId="215A3656" w:rsidR="00962798" w:rsidRPr="00841206" w:rsidRDefault="003A5A9E" w:rsidP="00BC2FEE">
            <w:pPr>
              <w:pStyle w:val="Brdtextmedindrag"/>
              <w:rPr>
                <w:lang w:val="de-DE"/>
              </w:rPr>
            </w:pPr>
            <w:r w:rsidRPr="00866653">
              <w:rPr>
                <w:lang w:val="de-DE"/>
              </w:rPr>
              <w:t>j)</w:t>
            </w:r>
            <w:r w:rsidR="002B676D">
              <w:rPr>
                <w:lang w:val="de-DE"/>
              </w:rPr>
              <w:t> </w:t>
            </w:r>
            <w:r w:rsidRPr="00866653">
              <w:rPr>
                <w:lang w:val="de-DE"/>
              </w:rPr>
              <w:t xml:space="preserve">bedeutet der Ausdruck </w:t>
            </w:r>
            <w:r>
              <w:rPr>
                <w:lang w:val="de-DE"/>
              </w:rPr>
              <w:t>„</w:t>
            </w:r>
            <w:r w:rsidRPr="00866653">
              <w:rPr>
                <w:lang w:val="de-DE"/>
              </w:rPr>
              <w:t>zustän</w:t>
            </w:r>
            <w:r>
              <w:rPr>
                <w:lang w:val="de-DE"/>
              </w:rPr>
              <w:softHyphen/>
            </w:r>
            <w:r w:rsidRPr="00866653">
              <w:rPr>
                <w:lang w:val="de-DE"/>
              </w:rPr>
              <w:t>dige Behörde</w:t>
            </w:r>
            <w:r>
              <w:rPr>
                <w:lang w:val="de-DE"/>
              </w:rPr>
              <w:t>“</w:t>
            </w:r>
          </w:p>
        </w:tc>
      </w:tr>
      <w:tr w:rsidR="00962798" w:rsidRPr="0035629B" w14:paraId="421ADE41" w14:textId="77777777" w:rsidTr="00BC2FEE">
        <w:tc>
          <w:tcPr>
            <w:tcW w:w="2500" w:type="pct"/>
            <w:shd w:val="clear" w:color="auto" w:fill="auto"/>
            <w:tcMar>
              <w:left w:w="0" w:type="dxa"/>
            </w:tcMar>
          </w:tcPr>
          <w:p w14:paraId="567F2BE0" w14:textId="08340EB5" w:rsidR="00962798" w:rsidRPr="00317EFA" w:rsidRDefault="003A5A9E" w:rsidP="00BC2FEE">
            <w:pPr>
              <w:pStyle w:val="Brdtextmedindrag"/>
            </w:pPr>
            <w:r>
              <w:t>1)</w:t>
            </w:r>
            <w:r w:rsidR="002B676D">
              <w:t> </w:t>
            </w:r>
            <w:r>
              <w:t>i Förbundsrepubliken Tysk</w:t>
            </w:r>
            <w:r>
              <w:softHyphen/>
              <w:t>land, den federala finansministern eller den myndighet till vilken denne har delegerat sina befogen</w:t>
            </w:r>
            <w:r>
              <w:softHyphen/>
              <w:t>heter,</w:t>
            </w:r>
          </w:p>
        </w:tc>
        <w:tc>
          <w:tcPr>
            <w:tcW w:w="2500" w:type="pct"/>
            <w:shd w:val="clear" w:color="auto" w:fill="auto"/>
            <w:tcMar>
              <w:right w:w="0" w:type="dxa"/>
            </w:tcMar>
          </w:tcPr>
          <w:p w14:paraId="67C31573" w14:textId="09727B22" w:rsidR="00962798" w:rsidRPr="00841206" w:rsidRDefault="003A5A9E" w:rsidP="00BC2FEE">
            <w:pPr>
              <w:pStyle w:val="Brdtextmedindrag"/>
              <w:rPr>
                <w:lang w:val="de-DE"/>
              </w:rPr>
            </w:pPr>
            <w:r w:rsidRPr="00866653">
              <w:rPr>
                <w:lang w:val="de-DE"/>
              </w:rPr>
              <w:t>1)</w:t>
            </w:r>
            <w:r w:rsidR="002B676D">
              <w:rPr>
                <w:lang w:val="de-DE"/>
              </w:rPr>
              <w:t> </w:t>
            </w:r>
            <w:r w:rsidRPr="00866653">
              <w:rPr>
                <w:lang w:val="de-DE"/>
              </w:rPr>
              <w:t>in der Bundesrepublik Deutschland den Bundesminister der Finanzen oder die Behörde, an die er seine Befugnisse delegiert hat;</w:t>
            </w:r>
          </w:p>
        </w:tc>
      </w:tr>
      <w:tr w:rsidR="00962798" w:rsidRPr="0035629B" w14:paraId="3C49F7F3" w14:textId="77777777" w:rsidTr="00BC2FEE">
        <w:tc>
          <w:tcPr>
            <w:tcW w:w="2500" w:type="pct"/>
            <w:shd w:val="clear" w:color="auto" w:fill="auto"/>
            <w:tcMar>
              <w:left w:w="0" w:type="dxa"/>
            </w:tcMar>
          </w:tcPr>
          <w:p w14:paraId="1BCD38A9" w14:textId="3804E912" w:rsidR="00962798" w:rsidRPr="00317EFA" w:rsidRDefault="003A5A9E" w:rsidP="00BC2FEE">
            <w:pPr>
              <w:pStyle w:val="Brdtextmedindrag"/>
            </w:pPr>
            <w:r>
              <w:t>2)</w:t>
            </w:r>
            <w:r w:rsidR="002B676D">
              <w:t> </w:t>
            </w:r>
            <w:r>
              <w:t>i Sverige, finansministern, dennes befullmäktigade ombud eller den myndighet till vilken denne har delegerat sina befogen</w:t>
            </w:r>
            <w:r>
              <w:softHyphen/>
              <w:t>heter.”</w:t>
            </w:r>
          </w:p>
        </w:tc>
        <w:tc>
          <w:tcPr>
            <w:tcW w:w="2500" w:type="pct"/>
            <w:shd w:val="clear" w:color="auto" w:fill="auto"/>
            <w:tcMar>
              <w:right w:w="0" w:type="dxa"/>
            </w:tcMar>
          </w:tcPr>
          <w:p w14:paraId="2B036517" w14:textId="5E5FC9DA" w:rsidR="00962798" w:rsidRPr="00841206" w:rsidRDefault="003A5A9E" w:rsidP="00BC2FEE">
            <w:pPr>
              <w:pStyle w:val="Brdtextmedindrag"/>
              <w:rPr>
                <w:lang w:val="de-DE"/>
              </w:rPr>
            </w:pPr>
            <w:r w:rsidRPr="00866653">
              <w:rPr>
                <w:lang w:val="de-DE"/>
              </w:rPr>
              <w:t>2)</w:t>
            </w:r>
            <w:r w:rsidR="002B676D">
              <w:rPr>
                <w:lang w:val="de-DE"/>
              </w:rPr>
              <w:t> </w:t>
            </w:r>
            <w:r w:rsidRPr="00866653">
              <w:rPr>
                <w:lang w:val="de-DE"/>
              </w:rPr>
              <w:t>in Schweden den Finanz</w:t>
            </w:r>
            <w:r>
              <w:rPr>
                <w:lang w:val="de-DE"/>
              </w:rPr>
              <w:softHyphen/>
            </w:r>
            <w:r w:rsidRPr="00866653">
              <w:rPr>
                <w:lang w:val="de-DE"/>
              </w:rPr>
              <w:t>minister, seinen Bevollmächtigten oder die Behörde, an die er seine Befugnisse delegiert hat.“</w:t>
            </w:r>
          </w:p>
        </w:tc>
      </w:tr>
      <w:tr w:rsidR="00962798" w:rsidRPr="0035629B" w14:paraId="72C64F75" w14:textId="77777777" w:rsidTr="00BC2FEE">
        <w:tc>
          <w:tcPr>
            <w:tcW w:w="2500" w:type="pct"/>
            <w:shd w:val="clear" w:color="auto" w:fill="auto"/>
            <w:tcMar>
              <w:left w:w="0" w:type="dxa"/>
            </w:tcMar>
          </w:tcPr>
          <w:p w14:paraId="7CBA01E3" w14:textId="77777777" w:rsidR="00962798" w:rsidRPr="00962798" w:rsidRDefault="00E570B0" w:rsidP="00BC2FEE">
            <w:pPr>
              <w:pStyle w:val="Brdtextmedindrag"/>
              <w:rPr>
                <w:lang w:val="de-DE"/>
              </w:rPr>
            </w:pPr>
          </w:p>
        </w:tc>
        <w:tc>
          <w:tcPr>
            <w:tcW w:w="2500" w:type="pct"/>
            <w:shd w:val="clear" w:color="auto" w:fill="auto"/>
            <w:tcMar>
              <w:right w:w="0" w:type="dxa"/>
            </w:tcMar>
          </w:tcPr>
          <w:p w14:paraId="06E74ECA" w14:textId="77777777" w:rsidR="00962798" w:rsidRPr="00841206" w:rsidRDefault="00E570B0" w:rsidP="00BC2FEE">
            <w:pPr>
              <w:pStyle w:val="Brdtextmedindrag"/>
              <w:rPr>
                <w:lang w:val="de-DE"/>
              </w:rPr>
            </w:pPr>
          </w:p>
        </w:tc>
      </w:tr>
      <w:tr w:rsidR="00962798" w:rsidRPr="0035629B" w14:paraId="6B64E742" w14:textId="77777777" w:rsidTr="00BC2FEE">
        <w:tc>
          <w:tcPr>
            <w:tcW w:w="2500" w:type="pct"/>
            <w:shd w:val="clear" w:color="auto" w:fill="auto"/>
            <w:tcMar>
              <w:left w:w="0" w:type="dxa"/>
            </w:tcMar>
          </w:tcPr>
          <w:p w14:paraId="3CE31E8F" w14:textId="197B3268" w:rsidR="00962798" w:rsidRPr="00317EFA" w:rsidRDefault="003A5A9E" w:rsidP="00BC2FEE">
            <w:pPr>
              <w:pStyle w:val="Brdtextmedindrag"/>
            </w:pPr>
            <w:r>
              <w:t>4.</w:t>
            </w:r>
            <w:r w:rsidR="002B676D">
              <w:t> </w:t>
            </w:r>
            <w:r>
              <w:t>Artikel 3 punkt 2 i avtalet utgår och ersätts av följande:</w:t>
            </w:r>
          </w:p>
        </w:tc>
        <w:tc>
          <w:tcPr>
            <w:tcW w:w="2500" w:type="pct"/>
            <w:shd w:val="clear" w:color="auto" w:fill="auto"/>
            <w:tcMar>
              <w:right w:w="0" w:type="dxa"/>
            </w:tcMar>
          </w:tcPr>
          <w:p w14:paraId="701832E1" w14:textId="7486B1B8" w:rsidR="00962798" w:rsidRPr="00841206" w:rsidRDefault="003A5A9E" w:rsidP="00BC2FEE">
            <w:pPr>
              <w:pStyle w:val="Brdtextmedindrag"/>
              <w:rPr>
                <w:lang w:val="de-DE"/>
              </w:rPr>
            </w:pPr>
            <w:r w:rsidRPr="00866653">
              <w:rPr>
                <w:lang w:val="de-DE"/>
              </w:rPr>
              <w:t>(4)</w:t>
            </w:r>
            <w:r w:rsidR="002B676D">
              <w:rPr>
                <w:lang w:val="de-DE"/>
              </w:rPr>
              <w:t> </w:t>
            </w:r>
            <w:r w:rsidRPr="00866653">
              <w:rPr>
                <w:lang w:val="de-DE"/>
              </w:rPr>
              <w:t>Artikel 3 Absatz 2 des Ab</w:t>
            </w:r>
            <w:r w:rsidR="00B91E37">
              <w:rPr>
                <w:lang w:val="de-DE"/>
              </w:rPr>
              <w:softHyphen/>
            </w:r>
            <w:r w:rsidRPr="00866653">
              <w:rPr>
                <w:lang w:val="de-DE"/>
              </w:rPr>
              <w:t>kommens wird gestrichen und durch folgenden Wortlaut ersetzt:</w:t>
            </w:r>
          </w:p>
        </w:tc>
      </w:tr>
      <w:tr w:rsidR="00962798" w:rsidRPr="0035629B" w14:paraId="0C06DF5C" w14:textId="77777777" w:rsidTr="00BC2FEE">
        <w:tc>
          <w:tcPr>
            <w:tcW w:w="2500" w:type="pct"/>
            <w:shd w:val="clear" w:color="auto" w:fill="auto"/>
            <w:tcMar>
              <w:left w:w="0" w:type="dxa"/>
            </w:tcMar>
          </w:tcPr>
          <w:p w14:paraId="1908C331" w14:textId="77777777" w:rsidR="00962798" w:rsidRPr="00962798" w:rsidRDefault="00E570B0" w:rsidP="00BC2FEE">
            <w:pPr>
              <w:pStyle w:val="Brdtextmedindrag"/>
              <w:rPr>
                <w:lang w:val="de-DE"/>
              </w:rPr>
            </w:pPr>
          </w:p>
        </w:tc>
        <w:tc>
          <w:tcPr>
            <w:tcW w:w="2500" w:type="pct"/>
            <w:shd w:val="clear" w:color="auto" w:fill="auto"/>
            <w:tcMar>
              <w:right w:w="0" w:type="dxa"/>
            </w:tcMar>
          </w:tcPr>
          <w:p w14:paraId="0034FE27" w14:textId="77777777" w:rsidR="00962798" w:rsidRPr="00841206" w:rsidRDefault="00E570B0" w:rsidP="00BC2FEE">
            <w:pPr>
              <w:pStyle w:val="Brdtextmedindrag"/>
              <w:rPr>
                <w:lang w:val="de-DE"/>
              </w:rPr>
            </w:pPr>
          </w:p>
        </w:tc>
      </w:tr>
      <w:tr w:rsidR="00962798" w:rsidRPr="0035629B" w14:paraId="4ACC1C3C" w14:textId="77777777" w:rsidTr="00BC2FEE">
        <w:tc>
          <w:tcPr>
            <w:tcW w:w="2500" w:type="pct"/>
            <w:shd w:val="clear" w:color="auto" w:fill="auto"/>
            <w:tcMar>
              <w:left w:w="0" w:type="dxa"/>
            </w:tcMar>
          </w:tcPr>
          <w:p w14:paraId="7EB380F2" w14:textId="6B66D1A4" w:rsidR="00962798" w:rsidRPr="00317EFA" w:rsidRDefault="003A5A9E" w:rsidP="00BC2FEE">
            <w:pPr>
              <w:pStyle w:val="Brdtextmedindrag"/>
            </w:pPr>
            <w:r>
              <w:t>”2.</w:t>
            </w:r>
            <w:r w:rsidR="002B676D">
              <w:t> </w:t>
            </w:r>
            <w:r>
              <w:t>Då en avtalsslutande stat tillämpar avtalet vid någon tidpunkt anses, såvida inte sammanhanget föranleder annat, varje uttryck som inte definierats i avtalet ha den betydelse som uttrycket har vid denna tidpunkt enligt den statens lagstiftning i fråga om sådana skatter på vilka avtalet tillämpas, och den betydelse som uttrycket har enligt tillämplig skattelagstiftning i denna stat äger företräde framför den betydelse uttrycket ges i annan lagstiftning i denna stat.”</w:t>
            </w:r>
          </w:p>
        </w:tc>
        <w:tc>
          <w:tcPr>
            <w:tcW w:w="2500" w:type="pct"/>
            <w:shd w:val="clear" w:color="auto" w:fill="auto"/>
            <w:tcMar>
              <w:right w:w="0" w:type="dxa"/>
            </w:tcMar>
          </w:tcPr>
          <w:p w14:paraId="4766B8CB" w14:textId="341F0E85" w:rsidR="00962798" w:rsidRPr="00841206" w:rsidRDefault="003A5A9E" w:rsidP="00BC2FEE">
            <w:pPr>
              <w:pStyle w:val="Brdtextmedindrag"/>
              <w:rPr>
                <w:lang w:val="de-DE"/>
              </w:rPr>
            </w:pPr>
            <w:r w:rsidRPr="00866653">
              <w:rPr>
                <w:lang w:val="de-DE"/>
              </w:rPr>
              <w:t>„(2)</w:t>
            </w:r>
            <w:r w:rsidR="002B676D">
              <w:rPr>
                <w:lang w:val="de-DE"/>
              </w:rPr>
              <w:t> </w:t>
            </w:r>
            <w:r w:rsidRPr="00866653">
              <w:rPr>
                <w:lang w:val="de-DE"/>
              </w:rPr>
              <w:t>Bei der Anwendung des Abkommens durch einen Vertrags</w:t>
            </w:r>
            <w:r>
              <w:rPr>
                <w:lang w:val="de-DE"/>
              </w:rPr>
              <w:softHyphen/>
            </w:r>
            <w:r w:rsidRPr="00866653">
              <w:rPr>
                <w:lang w:val="de-DE"/>
              </w:rPr>
              <w:t>staat hat, wenn der Zusammenhang nichts anderes erfordert, jeder im Abkommen nicht definierte Aus</w:t>
            </w:r>
            <w:r>
              <w:rPr>
                <w:lang w:val="de-DE"/>
              </w:rPr>
              <w:softHyphen/>
            </w:r>
            <w:r w:rsidRPr="00866653">
              <w:rPr>
                <w:lang w:val="de-DE"/>
              </w:rPr>
              <w:t>druck die Bedeutung, die ihm im Anwendungszeitraum nach dem Recht dieses Staates über die Steu</w:t>
            </w:r>
            <w:r>
              <w:rPr>
                <w:lang w:val="de-DE"/>
              </w:rPr>
              <w:softHyphen/>
            </w:r>
            <w:r w:rsidRPr="00866653">
              <w:rPr>
                <w:lang w:val="de-DE"/>
              </w:rPr>
              <w:t>ern zukommt, für die das Abkom</w:t>
            </w:r>
            <w:r>
              <w:rPr>
                <w:lang w:val="de-DE"/>
              </w:rPr>
              <w:softHyphen/>
            </w:r>
            <w:r w:rsidRPr="00866653">
              <w:rPr>
                <w:lang w:val="de-DE"/>
              </w:rPr>
              <w:t>men gilt, wobei die Bedeutung nach dem in diesem Staat anz</w:t>
            </w:r>
            <w:r>
              <w:rPr>
                <w:lang w:val="de-DE"/>
              </w:rPr>
              <w:t>u</w:t>
            </w:r>
            <w:r>
              <w:rPr>
                <w:lang w:val="de-DE"/>
              </w:rPr>
              <w:softHyphen/>
            </w:r>
            <w:r w:rsidRPr="00866653">
              <w:rPr>
                <w:lang w:val="de-DE"/>
              </w:rPr>
              <w:t>wendenden Steuerrecht den Vor</w:t>
            </w:r>
            <w:r>
              <w:rPr>
                <w:lang w:val="de-DE"/>
              </w:rPr>
              <w:softHyphen/>
            </w:r>
            <w:r w:rsidRPr="00866653">
              <w:rPr>
                <w:lang w:val="de-DE"/>
              </w:rPr>
              <w:t>rang vor einer Bedeutung hat, die der Ausdruck nach anderem Recht dieses Staates hat.“</w:t>
            </w:r>
          </w:p>
        </w:tc>
      </w:tr>
      <w:tr w:rsidR="00962798" w:rsidRPr="0035629B" w14:paraId="728B5BE1" w14:textId="77777777" w:rsidTr="00BC2FEE">
        <w:tc>
          <w:tcPr>
            <w:tcW w:w="2500" w:type="pct"/>
            <w:shd w:val="clear" w:color="auto" w:fill="auto"/>
            <w:tcMar>
              <w:left w:w="0" w:type="dxa"/>
            </w:tcMar>
          </w:tcPr>
          <w:p w14:paraId="1364177F" w14:textId="77777777" w:rsidR="00962798" w:rsidRPr="00962798" w:rsidRDefault="00E570B0" w:rsidP="00BC2FEE">
            <w:pPr>
              <w:pStyle w:val="Brdtextmedindrag"/>
              <w:rPr>
                <w:lang w:val="de-DE"/>
              </w:rPr>
            </w:pPr>
          </w:p>
        </w:tc>
        <w:tc>
          <w:tcPr>
            <w:tcW w:w="2500" w:type="pct"/>
            <w:shd w:val="clear" w:color="auto" w:fill="auto"/>
            <w:tcMar>
              <w:right w:w="0" w:type="dxa"/>
            </w:tcMar>
          </w:tcPr>
          <w:p w14:paraId="01E6139F" w14:textId="77777777" w:rsidR="00962798" w:rsidRPr="00841206" w:rsidRDefault="00E570B0" w:rsidP="00BC2FEE">
            <w:pPr>
              <w:pStyle w:val="Brdtextmedindrag"/>
              <w:rPr>
                <w:lang w:val="de-DE"/>
              </w:rPr>
            </w:pPr>
          </w:p>
        </w:tc>
      </w:tr>
      <w:tr w:rsidR="00962798" w14:paraId="14B6C16A" w14:textId="77777777" w:rsidTr="00BC2FEE">
        <w:tc>
          <w:tcPr>
            <w:tcW w:w="2500" w:type="pct"/>
            <w:shd w:val="clear" w:color="auto" w:fill="auto"/>
            <w:tcMar>
              <w:left w:w="0" w:type="dxa"/>
            </w:tcMar>
          </w:tcPr>
          <w:p w14:paraId="6750AB84" w14:textId="77777777" w:rsidR="00962798" w:rsidRPr="00317EFA" w:rsidRDefault="003A5A9E" w:rsidP="00BC2FEE">
            <w:pPr>
              <w:pStyle w:val="Brdtext"/>
              <w:rPr>
                <w:b/>
                <w:bCs/>
              </w:rPr>
            </w:pPr>
            <w:r w:rsidRPr="00317EFA">
              <w:rPr>
                <w:b/>
                <w:bCs/>
              </w:rPr>
              <w:t xml:space="preserve">Artikel </w:t>
            </w:r>
            <w:r>
              <w:rPr>
                <w:b/>
                <w:bCs/>
              </w:rPr>
              <w:t>6</w:t>
            </w:r>
          </w:p>
        </w:tc>
        <w:tc>
          <w:tcPr>
            <w:tcW w:w="2500" w:type="pct"/>
            <w:shd w:val="clear" w:color="auto" w:fill="auto"/>
            <w:tcMar>
              <w:right w:w="0" w:type="dxa"/>
            </w:tcMar>
          </w:tcPr>
          <w:p w14:paraId="1CD0E390" w14:textId="77777777" w:rsidR="00962798" w:rsidRPr="00841206" w:rsidRDefault="003A5A9E" w:rsidP="00BC2FEE">
            <w:pPr>
              <w:pStyle w:val="Brdtext"/>
              <w:rPr>
                <w:b/>
                <w:bCs/>
                <w:lang w:val="de-DE"/>
              </w:rPr>
            </w:pPr>
            <w:r w:rsidRPr="00841206">
              <w:rPr>
                <w:b/>
                <w:bCs/>
                <w:lang w:val="de-DE"/>
              </w:rPr>
              <w:t>Artikel 6</w:t>
            </w:r>
          </w:p>
        </w:tc>
      </w:tr>
      <w:tr w:rsidR="00962798" w14:paraId="2EB9BCA5" w14:textId="77777777" w:rsidTr="00BC2FEE">
        <w:tc>
          <w:tcPr>
            <w:tcW w:w="2500" w:type="pct"/>
            <w:shd w:val="clear" w:color="auto" w:fill="auto"/>
            <w:tcMar>
              <w:left w:w="0" w:type="dxa"/>
            </w:tcMar>
          </w:tcPr>
          <w:p w14:paraId="4226B887" w14:textId="77777777" w:rsidR="00962798" w:rsidRPr="00317EFA" w:rsidRDefault="00E570B0" w:rsidP="00BC2FEE">
            <w:pPr>
              <w:pStyle w:val="Brdtextmedindrag"/>
            </w:pPr>
          </w:p>
        </w:tc>
        <w:tc>
          <w:tcPr>
            <w:tcW w:w="2500" w:type="pct"/>
            <w:shd w:val="clear" w:color="auto" w:fill="auto"/>
            <w:tcMar>
              <w:right w:w="0" w:type="dxa"/>
            </w:tcMar>
          </w:tcPr>
          <w:p w14:paraId="6281F5A6" w14:textId="77777777" w:rsidR="00962798" w:rsidRPr="00841206" w:rsidRDefault="00E570B0" w:rsidP="00BC2FEE">
            <w:pPr>
              <w:pStyle w:val="Brdtextmedindrag"/>
              <w:rPr>
                <w:lang w:val="de-DE"/>
              </w:rPr>
            </w:pPr>
          </w:p>
        </w:tc>
      </w:tr>
      <w:tr w:rsidR="00962798" w:rsidRPr="0035629B" w14:paraId="17780F62" w14:textId="77777777" w:rsidTr="00BC2FEE">
        <w:tc>
          <w:tcPr>
            <w:tcW w:w="2500" w:type="pct"/>
            <w:shd w:val="clear" w:color="auto" w:fill="auto"/>
            <w:tcMar>
              <w:left w:w="0" w:type="dxa"/>
            </w:tcMar>
          </w:tcPr>
          <w:p w14:paraId="2686C987" w14:textId="77777777" w:rsidR="00962798" w:rsidRPr="00317EFA" w:rsidRDefault="003A5A9E" w:rsidP="00BC2FEE">
            <w:pPr>
              <w:pStyle w:val="Brdtextmedindrag"/>
            </w:pPr>
            <w:r>
              <w:t>Artikel 4 punkt 1 i avtalet utgår och ersätts av följande:</w:t>
            </w:r>
          </w:p>
        </w:tc>
        <w:tc>
          <w:tcPr>
            <w:tcW w:w="2500" w:type="pct"/>
            <w:shd w:val="clear" w:color="auto" w:fill="auto"/>
            <w:tcMar>
              <w:right w:w="0" w:type="dxa"/>
            </w:tcMar>
          </w:tcPr>
          <w:p w14:paraId="1BEE13BE" w14:textId="77777777" w:rsidR="00962798" w:rsidRPr="00841206" w:rsidRDefault="003A5A9E" w:rsidP="00BC2FEE">
            <w:pPr>
              <w:pStyle w:val="Brdtextmedindrag"/>
              <w:rPr>
                <w:lang w:val="de-DE"/>
              </w:rPr>
            </w:pPr>
            <w:r w:rsidRPr="00524294">
              <w:rPr>
                <w:lang w:val="de-DE"/>
              </w:rPr>
              <w:t>Artikel 4 Absatz 1 des Abkom</w:t>
            </w:r>
            <w:r>
              <w:rPr>
                <w:lang w:val="de-DE"/>
              </w:rPr>
              <w:softHyphen/>
            </w:r>
            <w:r w:rsidRPr="00524294">
              <w:rPr>
                <w:lang w:val="de-DE"/>
              </w:rPr>
              <w:t>mens wird gestrichen und durch folgenden Wortlaut ersetzt:</w:t>
            </w:r>
          </w:p>
        </w:tc>
      </w:tr>
      <w:tr w:rsidR="00962798" w:rsidRPr="0035629B" w14:paraId="77DC6218" w14:textId="77777777" w:rsidTr="00BC2FEE">
        <w:tc>
          <w:tcPr>
            <w:tcW w:w="2500" w:type="pct"/>
            <w:shd w:val="clear" w:color="auto" w:fill="auto"/>
            <w:tcMar>
              <w:left w:w="0" w:type="dxa"/>
            </w:tcMar>
          </w:tcPr>
          <w:p w14:paraId="73F2CE48" w14:textId="77777777" w:rsidR="00962798" w:rsidRPr="00962798" w:rsidRDefault="00E570B0" w:rsidP="00BC2FEE">
            <w:pPr>
              <w:pStyle w:val="Brdtextmedindrag"/>
              <w:rPr>
                <w:lang w:val="de-DE"/>
              </w:rPr>
            </w:pPr>
          </w:p>
        </w:tc>
        <w:tc>
          <w:tcPr>
            <w:tcW w:w="2500" w:type="pct"/>
            <w:shd w:val="clear" w:color="auto" w:fill="auto"/>
            <w:tcMar>
              <w:right w:w="0" w:type="dxa"/>
            </w:tcMar>
          </w:tcPr>
          <w:p w14:paraId="44E09C63" w14:textId="77777777" w:rsidR="00962798" w:rsidRPr="00841206" w:rsidRDefault="00E570B0" w:rsidP="00BC2FEE">
            <w:pPr>
              <w:pStyle w:val="Brdtextmedindrag"/>
              <w:rPr>
                <w:lang w:val="de-DE"/>
              </w:rPr>
            </w:pPr>
          </w:p>
        </w:tc>
      </w:tr>
      <w:tr w:rsidR="00962798" w:rsidRPr="0035629B" w14:paraId="3D0E0766" w14:textId="77777777" w:rsidTr="00BC2FEE">
        <w:tc>
          <w:tcPr>
            <w:tcW w:w="2500" w:type="pct"/>
            <w:shd w:val="clear" w:color="auto" w:fill="auto"/>
            <w:tcMar>
              <w:left w:w="0" w:type="dxa"/>
            </w:tcMar>
          </w:tcPr>
          <w:p w14:paraId="5CAC34A5" w14:textId="0C2661BD" w:rsidR="00962798" w:rsidRPr="00317EFA" w:rsidRDefault="003A5A9E" w:rsidP="00BC2FEE">
            <w:pPr>
              <w:pStyle w:val="Brdtextmedindrag"/>
            </w:pPr>
            <w:r>
              <w:t>”1.</w:t>
            </w:r>
            <w:r w:rsidR="002B676D">
              <w:t> </w:t>
            </w:r>
            <w:r>
              <w:t>Vid tillämpningen av detta avtal avser uttrycket ”person med hemvist i en avtalsslutande stat” person som enligt lagstiftningen i denna stat är skattskyldig där på grund av domicil, bosättning, plats för företagsledning eller annan liknande omständighet och inne</w:t>
            </w:r>
            <w:r>
              <w:softHyphen/>
              <w:t xml:space="preserve">fattar också denna stat, dess politiska underavdelningar eller </w:t>
            </w:r>
            <w:r>
              <w:lastRenderedPageBreak/>
              <w:t>lokala myndigheter. Detta uttryck inbegriper emellertid inte person som är skattskyldig i denna stat endast för inkomst från källa i denna stat eller för förmögenhet belägen där.”</w:t>
            </w:r>
          </w:p>
        </w:tc>
        <w:tc>
          <w:tcPr>
            <w:tcW w:w="2500" w:type="pct"/>
            <w:shd w:val="clear" w:color="auto" w:fill="auto"/>
            <w:tcMar>
              <w:right w:w="0" w:type="dxa"/>
            </w:tcMar>
          </w:tcPr>
          <w:p w14:paraId="556C7695" w14:textId="552D4E45" w:rsidR="00962798" w:rsidRPr="00841206" w:rsidRDefault="003A5A9E" w:rsidP="00BC2FEE">
            <w:pPr>
              <w:pStyle w:val="Brdtextmedindrag"/>
              <w:rPr>
                <w:lang w:val="de-DE"/>
              </w:rPr>
            </w:pPr>
            <w:r w:rsidRPr="00524294">
              <w:rPr>
                <w:lang w:val="de-DE"/>
              </w:rPr>
              <w:lastRenderedPageBreak/>
              <w:t>„(1)</w:t>
            </w:r>
            <w:r w:rsidR="002B676D">
              <w:rPr>
                <w:lang w:val="de-DE"/>
              </w:rPr>
              <w:t> </w:t>
            </w:r>
            <w:r w:rsidRPr="00524294">
              <w:rPr>
                <w:lang w:val="de-DE"/>
              </w:rPr>
              <w:t>Im Sinne dieses Abkom</w:t>
            </w:r>
            <w:r>
              <w:rPr>
                <w:lang w:val="de-DE"/>
              </w:rPr>
              <w:softHyphen/>
            </w:r>
            <w:r w:rsidRPr="00524294">
              <w:rPr>
                <w:lang w:val="de-DE"/>
              </w:rPr>
              <w:t>mens bedeutet der Ausdruck ‚in einem Vertragsstaat ansässige Person‘ eine Person, die nach dem Recht dieses Staates dort aufgrund ihres Wohnsitzes, ihres ständigen Aufenthalts, des Ortes ihrer Ge</w:t>
            </w:r>
            <w:r>
              <w:rPr>
                <w:lang w:val="de-DE"/>
              </w:rPr>
              <w:softHyphen/>
            </w:r>
            <w:r w:rsidRPr="00524294">
              <w:rPr>
                <w:lang w:val="de-DE"/>
              </w:rPr>
              <w:t xml:space="preserve">schäftsleitung oder eines anderen ähnlichen Merkmals steuerpflichtig ist, und umfasst auch diesen Staat </w:t>
            </w:r>
            <w:r w:rsidRPr="00524294">
              <w:rPr>
                <w:lang w:val="de-DE"/>
              </w:rPr>
              <w:lastRenderedPageBreak/>
              <w:t>und jede seiner Gebietskörper</w:t>
            </w:r>
            <w:r>
              <w:rPr>
                <w:lang w:val="de-DE"/>
              </w:rPr>
              <w:softHyphen/>
            </w:r>
            <w:r w:rsidRPr="00524294">
              <w:rPr>
                <w:lang w:val="de-DE"/>
              </w:rPr>
              <w:t>schaften. Der Ausdruck umfasst jedoch nicht eine Person, die in diesem Staat nur mit Einkünften aus Quellen in diesem Staat oder mit in diesem Staat gelegenem Vermögen steuerpflichtig ist.“</w:t>
            </w:r>
          </w:p>
        </w:tc>
      </w:tr>
      <w:tr w:rsidR="00962798" w:rsidRPr="0035629B" w14:paraId="35061B13" w14:textId="77777777" w:rsidTr="00BC2FEE">
        <w:tc>
          <w:tcPr>
            <w:tcW w:w="2500" w:type="pct"/>
            <w:shd w:val="clear" w:color="auto" w:fill="auto"/>
            <w:tcMar>
              <w:left w:w="0" w:type="dxa"/>
            </w:tcMar>
          </w:tcPr>
          <w:p w14:paraId="5E3EA2A7" w14:textId="77777777" w:rsidR="00962798" w:rsidRPr="00962798" w:rsidRDefault="00E570B0" w:rsidP="00BC2FEE">
            <w:pPr>
              <w:pStyle w:val="Brdtextmedindrag"/>
              <w:rPr>
                <w:lang w:val="de-DE"/>
              </w:rPr>
            </w:pPr>
          </w:p>
        </w:tc>
        <w:tc>
          <w:tcPr>
            <w:tcW w:w="2500" w:type="pct"/>
            <w:shd w:val="clear" w:color="auto" w:fill="auto"/>
            <w:tcMar>
              <w:right w:w="0" w:type="dxa"/>
            </w:tcMar>
          </w:tcPr>
          <w:p w14:paraId="23F2CF44" w14:textId="77777777" w:rsidR="00962798" w:rsidRPr="00841206" w:rsidRDefault="00E570B0" w:rsidP="00BC2FEE">
            <w:pPr>
              <w:pStyle w:val="Brdtextmedindrag"/>
              <w:rPr>
                <w:lang w:val="de-DE"/>
              </w:rPr>
            </w:pPr>
          </w:p>
        </w:tc>
      </w:tr>
      <w:tr w:rsidR="00962798" w14:paraId="0FD1EA0C" w14:textId="77777777" w:rsidTr="00BC2FEE">
        <w:tc>
          <w:tcPr>
            <w:tcW w:w="2500" w:type="pct"/>
            <w:shd w:val="clear" w:color="auto" w:fill="auto"/>
            <w:tcMar>
              <w:left w:w="0" w:type="dxa"/>
            </w:tcMar>
          </w:tcPr>
          <w:p w14:paraId="46498AA8" w14:textId="77777777" w:rsidR="00962798" w:rsidRPr="00317EFA" w:rsidRDefault="003A5A9E" w:rsidP="00BC2FEE">
            <w:pPr>
              <w:pStyle w:val="Brdtext"/>
              <w:rPr>
                <w:b/>
                <w:bCs/>
              </w:rPr>
            </w:pPr>
            <w:r w:rsidRPr="00317EFA">
              <w:rPr>
                <w:b/>
                <w:bCs/>
              </w:rPr>
              <w:t xml:space="preserve">Artikel </w:t>
            </w:r>
            <w:r>
              <w:rPr>
                <w:b/>
                <w:bCs/>
              </w:rPr>
              <w:t>7</w:t>
            </w:r>
          </w:p>
        </w:tc>
        <w:tc>
          <w:tcPr>
            <w:tcW w:w="2500" w:type="pct"/>
            <w:shd w:val="clear" w:color="auto" w:fill="auto"/>
            <w:tcMar>
              <w:right w:w="0" w:type="dxa"/>
            </w:tcMar>
          </w:tcPr>
          <w:p w14:paraId="0E59384F" w14:textId="77777777" w:rsidR="00962798" w:rsidRPr="00841206" w:rsidRDefault="003A5A9E" w:rsidP="00BC2FEE">
            <w:pPr>
              <w:pStyle w:val="Brdtext"/>
              <w:rPr>
                <w:b/>
                <w:bCs/>
                <w:lang w:val="de-DE"/>
              </w:rPr>
            </w:pPr>
            <w:r w:rsidRPr="00841206">
              <w:rPr>
                <w:b/>
                <w:bCs/>
                <w:lang w:val="de-DE"/>
              </w:rPr>
              <w:t>Artikel 7</w:t>
            </w:r>
          </w:p>
        </w:tc>
      </w:tr>
      <w:tr w:rsidR="00962798" w14:paraId="7F5DB3C5" w14:textId="77777777" w:rsidTr="00BC2FEE">
        <w:tc>
          <w:tcPr>
            <w:tcW w:w="2500" w:type="pct"/>
            <w:shd w:val="clear" w:color="auto" w:fill="auto"/>
            <w:tcMar>
              <w:left w:w="0" w:type="dxa"/>
            </w:tcMar>
          </w:tcPr>
          <w:p w14:paraId="030C7C72" w14:textId="77777777" w:rsidR="00962798" w:rsidRPr="00317EFA" w:rsidRDefault="00E570B0" w:rsidP="00BC2FEE">
            <w:pPr>
              <w:pStyle w:val="Brdtextmedindrag"/>
            </w:pPr>
          </w:p>
        </w:tc>
        <w:tc>
          <w:tcPr>
            <w:tcW w:w="2500" w:type="pct"/>
            <w:shd w:val="clear" w:color="auto" w:fill="auto"/>
            <w:tcMar>
              <w:right w:w="0" w:type="dxa"/>
            </w:tcMar>
          </w:tcPr>
          <w:p w14:paraId="110EC9BB" w14:textId="77777777" w:rsidR="00962798" w:rsidRPr="00841206" w:rsidRDefault="00E570B0" w:rsidP="00BC2FEE">
            <w:pPr>
              <w:pStyle w:val="Brdtextmedindrag"/>
              <w:rPr>
                <w:lang w:val="de-DE"/>
              </w:rPr>
            </w:pPr>
          </w:p>
        </w:tc>
      </w:tr>
      <w:tr w:rsidR="00962798" w:rsidRPr="0035629B" w14:paraId="566E5B29" w14:textId="77777777" w:rsidTr="00BC2FEE">
        <w:tc>
          <w:tcPr>
            <w:tcW w:w="2500" w:type="pct"/>
            <w:shd w:val="clear" w:color="auto" w:fill="auto"/>
            <w:tcMar>
              <w:left w:w="0" w:type="dxa"/>
            </w:tcMar>
          </w:tcPr>
          <w:p w14:paraId="48C67D2F" w14:textId="77777777" w:rsidR="00962798" w:rsidRPr="00317EFA" w:rsidRDefault="003A5A9E" w:rsidP="00BC2FEE">
            <w:pPr>
              <w:pStyle w:val="Brdtextmedindrag"/>
            </w:pPr>
            <w:r>
              <w:t>Artikel 7 i avtalet utgår och er</w:t>
            </w:r>
            <w:r>
              <w:softHyphen/>
              <w:t>sätts av följande:</w:t>
            </w:r>
          </w:p>
        </w:tc>
        <w:tc>
          <w:tcPr>
            <w:tcW w:w="2500" w:type="pct"/>
            <w:shd w:val="clear" w:color="auto" w:fill="auto"/>
            <w:tcMar>
              <w:right w:w="0" w:type="dxa"/>
            </w:tcMar>
          </w:tcPr>
          <w:p w14:paraId="01BD4E38" w14:textId="77777777" w:rsidR="00962798" w:rsidRPr="00841206" w:rsidRDefault="003A5A9E" w:rsidP="00BC2FEE">
            <w:pPr>
              <w:pStyle w:val="Brdtextmedindrag"/>
              <w:rPr>
                <w:lang w:val="de-DE"/>
              </w:rPr>
            </w:pPr>
            <w:r w:rsidRPr="00524294">
              <w:rPr>
                <w:lang w:val="de-DE"/>
              </w:rPr>
              <w:t>Artikel 7 des Abkommens wird gestrichen und durch folgenden Wortlaut ersetzt:</w:t>
            </w:r>
          </w:p>
        </w:tc>
      </w:tr>
      <w:tr w:rsidR="00962798" w:rsidRPr="0035629B" w14:paraId="766FE682" w14:textId="77777777" w:rsidTr="00BC2FEE">
        <w:tc>
          <w:tcPr>
            <w:tcW w:w="2500" w:type="pct"/>
            <w:shd w:val="clear" w:color="auto" w:fill="auto"/>
            <w:tcMar>
              <w:left w:w="0" w:type="dxa"/>
            </w:tcMar>
          </w:tcPr>
          <w:p w14:paraId="62AC232A" w14:textId="77777777" w:rsidR="00962798" w:rsidRPr="00962798" w:rsidRDefault="00E570B0" w:rsidP="00BC2FEE">
            <w:pPr>
              <w:pStyle w:val="Brdtextmedindrag"/>
              <w:rPr>
                <w:lang w:val="de-DE"/>
              </w:rPr>
            </w:pPr>
          </w:p>
        </w:tc>
        <w:tc>
          <w:tcPr>
            <w:tcW w:w="2500" w:type="pct"/>
            <w:shd w:val="clear" w:color="auto" w:fill="auto"/>
            <w:tcMar>
              <w:right w:w="0" w:type="dxa"/>
            </w:tcMar>
          </w:tcPr>
          <w:p w14:paraId="00CDE8FD" w14:textId="77777777" w:rsidR="00962798" w:rsidRPr="00841206" w:rsidRDefault="00E570B0" w:rsidP="00BC2FEE">
            <w:pPr>
              <w:pStyle w:val="Brdtextmedindrag"/>
              <w:rPr>
                <w:lang w:val="de-DE"/>
              </w:rPr>
            </w:pPr>
          </w:p>
        </w:tc>
      </w:tr>
      <w:tr w:rsidR="00962798" w14:paraId="79614D87" w14:textId="77777777" w:rsidTr="00BC2FEE">
        <w:tc>
          <w:tcPr>
            <w:tcW w:w="2500" w:type="pct"/>
            <w:shd w:val="clear" w:color="auto" w:fill="auto"/>
            <w:tcMar>
              <w:left w:w="0" w:type="dxa"/>
            </w:tcMar>
          </w:tcPr>
          <w:p w14:paraId="3DEAF6B3" w14:textId="77777777" w:rsidR="00962798" w:rsidRPr="00317EFA" w:rsidRDefault="003A5A9E" w:rsidP="00BC2FEE">
            <w:pPr>
              <w:pStyle w:val="Brdtextmedindrag"/>
              <w:ind w:firstLine="0"/>
            </w:pPr>
            <w:r>
              <w:t>”Artikel 7</w:t>
            </w:r>
          </w:p>
        </w:tc>
        <w:tc>
          <w:tcPr>
            <w:tcW w:w="2500" w:type="pct"/>
            <w:shd w:val="clear" w:color="auto" w:fill="auto"/>
            <w:tcMar>
              <w:right w:w="0" w:type="dxa"/>
            </w:tcMar>
          </w:tcPr>
          <w:p w14:paraId="7A06FE93" w14:textId="77777777" w:rsidR="00962798" w:rsidRPr="00841206" w:rsidRDefault="003A5A9E" w:rsidP="00BC2FEE">
            <w:pPr>
              <w:pStyle w:val="Brdtextmedindrag"/>
              <w:ind w:firstLine="0"/>
              <w:rPr>
                <w:lang w:val="de-DE"/>
              </w:rPr>
            </w:pPr>
            <w:r w:rsidRPr="00524294">
              <w:rPr>
                <w:lang w:val="de-DE"/>
              </w:rPr>
              <w:t>„Artikel 7</w:t>
            </w:r>
          </w:p>
        </w:tc>
      </w:tr>
      <w:tr w:rsidR="00962798" w14:paraId="4DB93B14" w14:textId="77777777" w:rsidTr="00BC2FEE">
        <w:tc>
          <w:tcPr>
            <w:tcW w:w="2500" w:type="pct"/>
            <w:shd w:val="clear" w:color="auto" w:fill="auto"/>
            <w:tcMar>
              <w:left w:w="0" w:type="dxa"/>
            </w:tcMar>
          </w:tcPr>
          <w:p w14:paraId="24E82543" w14:textId="77777777" w:rsidR="00962798" w:rsidRPr="005751D4" w:rsidRDefault="003A5A9E" w:rsidP="00BC2FEE">
            <w:pPr>
              <w:pStyle w:val="Brdtext"/>
              <w:rPr>
                <w:b/>
                <w:bCs/>
                <w:i/>
                <w:iCs/>
              </w:rPr>
            </w:pPr>
            <w:r w:rsidRPr="005751D4">
              <w:rPr>
                <w:i/>
                <w:iCs/>
              </w:rPr>
              <w:t>Inkomst av rörelse</w:t>
            </w:r>
          </w:p>
        </w:tc>
        <w:tc>
          <w:tcPr>
            <w:tcW w:w="2500" w:type="pct"/>
            <w:shd w:val="clear" w:color="auto" w:fill="auto"/>
            <w:tcMar>
              <w:right w:w="0" w:type="dxa"/>
            </w:tcMar>
          </w:tcPr>
          <w:p w14:paraId="78EA407F" w14:textId="77777777" w:rsidR="00962798" w:rsidRPr="00524294" w:rsidRDefault="003A5A9E" w:rsidP="00BC2FEE">
            <w:pPr>
              <w:pStyle w:val="Brdtext"/>
              <w:rPr>
                <w:b/>
                <w:bCs/>
                <w:i/>
                <w:iCs/>
                <w:lang w:val="de-DE"/>
              </w:rPr>
            </w:pPr>
            <w:r w:rsidRPr="00524294">
              <w:rPr>
                <w:i/>
                <w:iCs/>
                <w:lang w:val="de-DE"/>
              </w:rPr>
              <w:t>Unternehmensgewinne</w:t>
            </w:r>
          </w:p>
        </w:tc>
      </w:tr>
      <w:tr w:rsidR="00962798" w14:paraId="63CDFD30" w14:textId="77777777" w:rsidTr="00BC2FEE">
        <w:tc>
          <w:tcPr>
            <w:tcW w:w="2500" w:type="pct"/>
            <w:shd w:val="clear" w:color="auto" w:fill="auto"/>
            <w:tcMar>
              <w:left w:w="0" w:type="dxa"/>
            </w:tcMar>
          </w:tcPr>
          <w:p w14:paraId="561C3A51" w14:textId="77777777" w:rsidR="00962798" w:rsidRPr="00317EFA" w:rsidRDefault="00E570B0" w:rsidP="00BC2FEE">
            <w:pPr>
              <w:pStyle w:val="Brdtextmedindrag"/>
            </w:pPr>
          </w:p>
        </w:tc>
        <w:tc>
          <w:tcPr>
            <w:tcW w:w="2500" w:type="pct"/>
            <w:shd w:val="clear" w:color="auto" w:fill="auto"/>
            <w:tcMar>
              <w:right w:w="0" w:type="dxa"/>
            </w:tcMar>
          </w:tcPr>
          <w:p w14:paraId="13F61D48" w14:textId="77777777" w:rsidR="00962798" w:rsidRPr="00841206" w:rsidRDefault="00E570B0" w:rsidP="00BC2FEE">
            <w:pPr>
              <w:pStyle w:val="Brdtextmedindrag"/>
              <w:rPr>
                <w:lang w:val="de-DE"/>
              </w:rPr>
            </w:pPr>
          </w:p>
        </w:tc>
      </w:tr>
      <w:tr w:rsidR="00962798" w:rsidRPr="0035629B" w14:paraId="2E58734B" w14:textId="77777777" w:rsidTr="00BC2FEE">
        <w:tc>
          <w:tcPr>
            <w:tcW w:w="2500" w:type="pct"/>
            <w:shd w:val="clear" w:color="auto" w:fill="auto"/>
            <w:tcMar>
              <w:left w:w="0" w:type="dxa"/>
            </w:tcMar>
          </w:tcPr>
          <w:p w14:paraId="707716D1" w14:textId="51A8AFF9" w:rsidR="00962798" w:rsidRPr="00317EFA" w:rsidRDefault="003A5A9E" w:rsidP="00BC2FEE">
            <w:pPr>
              <w:pStyle w:val="Brdtextmedindrag"/>
            </w:pPr>
            <w:r w:rsidRPr="005751D4">
              <w:t>1.</w:t>
            </w:r>
            <w:r w:rsidR="002B676D">
              <w:t> </w:t>
            </w:r>
            <w:r w:rsidRPr="005751D4">
              <w:t>Inkomst av rörelse, som före</w:t>
            </w:r>
            <w:r>
              <w:softHyphen/>
            </w:r>
            <w:r w:rsidRPr="005751D4">
              <w:t>tag i en avtalsslutande stat för</w:t>
            </w:r>
            <w:r>
              <w:softHyphen/>
            </w:r>
            <w:r w:rsidRPr="005751D4">
              <w:t>värvar, beskattas endast i denna stat, såvida inte företaget bedriver rörelse i den andra avtalsslutande staten från där beläget fast driftställe. Om företaget bedriver rörelse på nyss angivet sätt, får företagets inkomst som är hänförlig till det fasta driftstället beskattas i den andra staten i enlighet med bestämmelserna i punkt 2.</w:t>
            </w:r>
          </w:p>
        </w:tc>
        <w:tc>
          <w:tcPr>
            <w:tcW w:w="2500" w:type="pct"/>
            <w:shd w:val="clear" w:color="auto" w:fill="auto"/>
            <w:tcMar>
              <w:right w:w="0" w:type="dxa"/>
            </w:tcMar>
          </w:tcPr>
          <w:p w14:paraId="23B33DD9" w14:textId="426FB2AD" w:rsidR="00962798" w:rsidRPr="00841206" w:rsidRDefault="003A5A9E" w:rsidP="00BC2FEE">
            <w:pPr>
              <w:pStyle w:val="Brdtextmedindrag"/>
              <w:rPr>
                <w:lang w:val="de-DE"/>
              </w:rPr>
            </w:pPr>
            <w:r w:rsidRPr="00524294">
              <w:rPr>
                <w:lang w:val="de-DE"/>
              </w:rPr>
              <w:t>(1)</w:t>
            </w:r>
            <w:r w:rsidR="002B676D">
              <w:rPr>
                <w:lang w:val="de-DE"/>
              </w:rPr>
              <w:t> </w:t>
            </w:r>
            <w:r w:rsidRPr="00524294">
              <w:rPr>
                <w:lang w:val="de-DE"/>
              </w:rPr>
              <w:t>Gewinne eines Unternehmens eines Vertragsstaats können nur in diesem Staat besteuert werden, es sei denn, das Unternehmen übt seine Geschäftstätigkeit im anderen Vertragsstaat durch eine dort gele</w:t>
            </w:r>
            <w:r w:rsidR="008917F7">
              <w:rPr>
                <w:lang w:val="de-DE"/>
              </w:rPr>
              <w:softHyphen/>
            </w:r>
            <w:r w:rsidRPr="00524294">
              <w:rPr>
                <w:lang w:val="de-DE"/>
              </w:rPr>
              <w:t>gene Betriebstätte aus. Übt das Unternehmen seine Geschäftstätig</w:t>
            </w:r>
            <w:r>
              <w:rPr>
                <w:lang w:val="de-DE"/>
              </w:rPr>
              <w:softHyphen/>
            </w:r>
            <w:r w:rsidRPr="00524294">
              <w:rPr>
                <w:lang w:val="de-DE"/>
              </w:rPr>
              <w:t>keit auf diese Weise aus, so können die Gewinne, die der Betriebsstätte in Übereinstimmung mit Absatz 2 zugerechnet werden können, im anderen Staat besteuert werden.</w:t>
            </w:r>
          </w:p>
        </w:tc>
      </w:tr>
      <w:tr w:rsidR="00962798" w:rsidRPr="0035629B" w14:paraId="49950ACF" w14:textId="77777777" w:rsidTr="00BC2FEE">
        <w:tc>
          <w:tcPr>
            <w:tcW w:w="2500" w:type="pct"/>
            <w:shd w:val="clear" w:color="auto" w:fill="auto"/>
            <w:tcMar>
              <w:left w:w="0" w:type="dxa"/>
            </w:tcMar>
          </w:tcPr>
          <w:p w14:paraId="124BC656" w14:textId="7CCD1C74" w:rsidR="00962798" w:rsidRPr="00317EFA" w:rsidRDefault="003A5A9E" w:rsidP="00BC2FEE">
            <w:pPr>
              <w:pStyle w:val="Brdtextmedindrag"/>
            </w:pPr>
            <w:r>
              <w:t>2.</w:t>
            </w:r>
            <w:r w:rsidR="002B676D">
              <w:t> </w:t>
            </w:r>
            <w:r>
              <w:t>Vid tillämpningen av denna artikel och artikel 23, ska den inkomst som i vardera avtals</w:t>
            </w:r>
            <w:r>
              <w:softHyphen/>
              <w:t>slutande staten är hänförlig till det fasta driftstället som avses i punkt 1 vara den inkomst som det kan antas att driftstället skulle ha förvärvat, särskilt med avseende på drift</w:t>
            </w:r>
            <w:r>
              <w:softHyphen/>
              <w:t>ställets mellanhavanden med andra delar av företaget, om det hade varit ett fristående företag som bedrivit verksamhet av samma eller lik</w:t>
            </w:r>
            <w:r>
              <w:softHyphen/>
              <w:t>nande slag under samma eller liknande villkor, med beaktande av de funktioner som utförts, till</w:t>
            </w:r>
            <w:r>
              <w:softHyphen/>
              <w:t>gångar som har använts och risker som företaget har tagit genom det fasta driftstället och genom andra delar av företaget.</w:t>
            </w:r>
          </w:p>
        </w:tc>
        <w:tc>
          <w:tcPr>
            <w:tcW w:w="2500" w:type="pct"/>
            <w:shd w:val="clear" w:color="auto" w:fill="auto"/>
            <w:tcMar>
              <w:right w:w="0" w:type="dxa"/>
            </w:tcMar>
          </w:tcPr>
          <w:p w14:paraId="00048CAA" w14:textId="17DB7483" w:rsidR="00962798" w:rsidRPr="00841206" w:rsidRDefault="003A5A9E" w:rsidP="00BC2FEE">
            <w:pPr>
              <w:pStyle w:val="Brdtextmedindrag"/>
              <w:rPr>
                <w:lang w:val="de-DE"/>
              </w:rPr>
            </w:pPr>
            <w:r w:rsidRPr="00524294">
              <w:rPr>
                <w:lang w:val="de-DE"/>
              </w:rPr>
              <w:t>(2)</w:t>
            </w:r>
            <w:r w:rsidR="002B676D">
              <w:rPr>
                <w:lang w:val="de-DE"/>
              </w:rPr>
              <w:t> </w:t>
            </w:r>
            <w:r w:rsidRPr="00524294">
              <w:rPr>
                <w:lang w:val="de-DE"/>
              </w:rPr>
              <w:t>Im Sinne dieses Artikels und des Artikels 23 handelt es sich bei den Gewinnen, die in jedem Ver</w:t>
            </w:r>
            <w:r>
              <w:rPr>
                <w:lang w:val="de-DE"/>
              </w:rPr>
              <w:softHyphen/>
            </w:r>
            <w:r w:rsidRPr="00524294">
              <w:rPr>
                <w:lang w:val="de-DE"/>
              </w:rPr>
              <w:t>tragsstaat einer in Absatz 1 genan</w:t>
            </w:r>
            <w:r>
              <w:rPr>
                <w:lang w:val="de-DE"/>
              </w:rPr>
              <w:softHyphen/>
            </w:r>
            <w:r w:rsidRPr="00524294">
              <w:rPr>
                <w:lang w:val="de-DE"/>
              </w:rPr>
              <w:t>nten Betriebsstätte zugerechnet werden können, um die Gewinne, welche die Betriebsstätte, insbe</w:t>
            </w:r>
            <w:r>
              <w:rPr>
                <w:lang w:val="de-DE"/>
              </w:rPr>
              <w:softHyphen/>
            </w:r>
            <w:r w:rsidRPr="00524294">
              <w:rPr>
                <w:lang w:val="de-DE"/>
              </w:rPr>
              <w:t>sondere in ihren wirtschaftlichen Beziehungen mit anderen Teilen des Unternehmens, voraussichtlich erzielen würde, wenn sie ein selbständiges und unabhängiges Unternehmen wäre, das die glei</w:t>
            </w:r>
            <w:r>
              <w:rPr>
                <w:lang w:val="de-DE"/>
              </w:rPr>
              <w:softHyphen/>
            </w:r>
            <w:r w:rsidRPr="00524294">
              <w:rPr>
                <w:lang w:val="de-DE"/>
              </w:rPr>
              <w:t>chen oder ähnliche Tätigkeiten unter den gleichen oder ähnlichen Bedingungen ausübt, unter Berück</w:t>
            </w:r>
            <w:r>
              <w:rPr>
                <w:lang w:val="de-DE"/>
              </w:rPr>
              <w:softHyphen/>
            </w:r>
            <w:r w:rsidRPr="00524294">
              <w:rPr>
                <w:lang w:val="de-DE"/>
              </w:rPr>
              <w:t>sichtigung der von dem Unter</w:t>
            </w:r>
            <w:r>
              <w:rPr>
                <w:lang w:val="de-DE"/>
              </w:rPr>
              <w:softHyphen/>
            </w:r>
            <w:r w:rsidRPr="00524294">
              <w:rPr>
                <w:lang w:val="de-DE"/>
              </w:rPr>
              <w:t>nehmen durch die Betriebsstätte und durch die anderen Teile des Unternehmens ausgeübten Funk</w:t>
            </w:r>
            <w:r>
              <w:rPr>
                <w:lang w:val="de-DE"/>
              </w:rPr>
              <w:softHyphen/>
            </w:r>
            <w:r w:rsidRPr="00524294">
              <w:rPr>
                <w:lang w:val="de-DE"/>
              </w:rPr>
              <w:lastRenderedPageBreak/>
              <w:t>tionen, genutzten Vermögenswerte und übernommenen Risiken.</w:t>
            </w:r>
          </w:p>
        </w:tc>
      </w:tr>
      <w:tr w:rsidR="00962798" w:rsidRPr="0035629B" w14:paraId="6917A62D" w14:textId="77777777" w:rsidTr="00BC2FEE">
        <w:tc>
          <w:tcPr>
            <w:tcW w:w="2500" w:type="pct"/>
            <w:shd w:val="clear" w:color="auto" w:fill="auto"/>
            <w:tcMar>
              <w:left w:w="0" w:type="dxa"/>
            </w:tcMar>
          </w:tcPr>
          <w:p w14:paraId="75CC71C0" w14:textId="09AF1404" w:rsidR="00962798" w:rsidRPr="00317EFA" w:rsidRDefault="003A5A9E" w:rsidP="00BC2FEE">
            <w:pPr>
              <w:pStyle w:val="Brdtextmedindrag"/>
            </w:pPr>
            <w:r>
              <w:lastRenderedPageBreak/>
              <w:t>3.</w:t>
            </w:r>
            <w:r w:rsidR="002B676D">
              <w:t> </w:t>
            </w:r>
            <w:r>
              <w:t>Om en avtalsslutande stat, i enlighet med punkt 2, justerar de inkomster som är hänförliga till ett fast driftställe för ett företag med hemvist i en av de avtalsslutande staterna, och därmed beskattar företaget för inkomster som har varit föremål för beskattning i den andra staten, ska denna andra avtalsslutande stat, i den utsträck</w:t>
            </w:r>
            <w:r>
              <w:softHyphen/>
              <w:t>ning som är nödvändig för att undvika dubbelbeskattning avse</w:t>
            </w:r>
            <w:r>
              <w:softHyphen/>
              <w:t>ende dessa inkomster, genomföra vederbörlig justering om den in</w:t>
            </w:r>
            <w:r>
              <w:softHyphen/>
              <w:t>stämmer med den justering som gjorts av den förstnämnda staten. Om den andra avtalsslutande staten inte instämmer, ska de avtals</w:t>
            </w:r>
            <w:r>
              <w:softHyphen/>
              <w:t>slutande staterna genom ömsesidig överenskommelse söka undanröja uppkommen dubbelbeskattning.</w:t>
            </w:r>
          </w:p>
        </w:tc>
        <w:tc>
          <w:tcPr>
            <w:tcW w:w="2500" w:type="pct"/>
            <w:shd w:val="clear" w:color="auto" w:fill="auto"/>
            <w:tcMar>
              <w:right w:w="0" w:type="dxa"/>
            </w:tcMar>
          </w:tcPr>
          <w:p w14:paraId="3F34D68D" w14:textId="07D33680" w:rsidR="00962798" w:rsidRPr="00841206" w:rsidRDefault="003A5A9E" w:rsidP="00BC2FEE">
            <w:pPr>
              <w:pStyle w:val="Brdtextmedindrag"/>
              <w:rPr>
                <w:lang w:val="de-DE"/>
              </w:rPr>
            </w:pPr>
            <w:r w:rsidRPr="00524294">
              <w:rPr>
                <w:lang w:val="de-DE"/>
              </w:rPr>
              <w:t>(3)</w:t>
            </w:r>
            <w:r w:rsidR="002B676D">
              <w:rPr>
                <w:lang w:val="de-DE"/>
              </w:rPr>
              <w:t> </w:t>
            </w:r>
            <w:r w:rsidRPr="00524294">
              <w:rPr>
                <w:lang w:val="de-DE"/>
              </w:rPr>
              <w:t>Wenn in Übereinstimmung mit Absatz 2 ein Vertragsstaat die Gewinne, die der Betriebsstätte eines Unternehmens eines Ver</w:t>
            </w:r>
            <w:r>
              <w:rPr>
                <w:lang w:val="de-DE"/>
              </w:rPr>
              <w:softHyphen/>
            </w:r>
            <w:r w:rsidRPr="00524294">
              <w:rPr>
                <w:lang w:val="de-DE"/>
              </w:rPr>
              <w:t>tragsstaats zugerechnet werden können, berichtigt und Gewinne des Unternehmens entsprechend besteuert, die bereits im anderen Staat besteuert wurden, wird der andere Vertragsstaat, soweit zur Beseitigung einer Doppelbesteue</w:t>
            </w:r>
            <w:r>
              <w:rPr>
                <w:lang w:val="de-DE"/>
              </w:rPr>
              <w:softHyphen/>
            </w:r>
            <w:r w:rsidRPr="00524294">
              <w:rPr>
                <w:lang w:val="de-DE"/>
              </w:rPr>
              <w:t>rung dieser Gewinne erforderlich, eine entsprechende Änderung vor</w:t>
            </w:r>
            <w:r>
              <w:rPr>
                <w:lang w:val="de-DE"/>
              </w:rPr>
              <w:softHyphen/>
            </w:r>
            <w:r w:rsidRPr="00524294">
              <w:rPr>
                <w:lang w:val="de-DE"/>
              </w:rPr>
              <w:t>nehmen, wenn er der Berichtigung des erstgenannten Staates zu</w:t>
            </w:r>
            <w:r>
              <w:rPr>
                <w:lang w:val="de-DE"/>
              </w:rPr>
              <w:softHyphen/>
            </w:r>
            <w:r w:rsidRPr="00524294">
              <w:rPr>
                <w:lang w:val="de-DE"/>
              </w:rPr>
              <w:t>stimmt; stimmt der andere Ver</w:t>
            </w:r>
            <w:r>
              <w:rPr>
                <w:lang w:val="de-DE"/>
              </w:rPr>
              <w:softHyphen/>
            </w:r>
            <w:r w:rsidRPr="00524294">
              <w:rPr>
                <w:lang w:val="de-DE"/>
              </w:rPr>
              <w:t>tragsstaat nicht zu, so werden sich die Vertragsstaaten bemühen, eine sich daraus ergebende Doppelbe</w:t>
            </w:r>
            <w:r>
              <w:rPr>
                <w:lang w:val="de-DE"/>
              </w:rPr>
              <w:softHyphen/>
            </w:r>
            <w:r w:rsidRPr="00524294">
              <w:rPr>
                <w:lang w:val="de-DE"/>
              </w:rPr>
              <w:t>steuerung durch Verständigung zu beseitigen.</w:t>
            </w:r>
          </w:p>
        </w:tc>
      </w:tr>
      <w:tr w:rsidR="00962798" w:rsidRPr="0035629B" w14:paraId="754965D0" w14:textId="77777777" w:rsidTr="00BC2FEE">
        <w:tc>
          <w:tcPr>
            <w:tcW w:w="2500" w:type="pct"/>
            <w:shd w:val="clear" w:color="auto" w:fill="auto"/>
            <w:tcMar>
              <w:left w:w="0" w:type="dxa"/>
            </w:tcMar>
          </w:tcPr>
          <w:p w14:paraId="4B4F0D13" w14:textId="48F9B9B2" w:rsidR="00962798" w:rsidRPr="00317EFA" w:rsidRDefault="003A5A9E" w:rsidP="00BC2FEE">
            <w:pPr>
              <w:pStyle w:val="Brdtextmedindrag"/>
            </w:pPr>
            <w:r>
              <w:t>4.</w:t>
            </w:r>
            <w:r w:rsidR="002B676D">
              <w:t> </w:t>
            </w:r>
            <w:r>
              <w:t>Om det i inkomst av rörelse ingår inkomst som behandlas sär</w:t>
            </w:r>
            <w:r>
              <w:softHyphen/>
              <w:t>skilt i andra artiklar i detta avtal, berörs bestämmelserna i dessa ar</w:t>
            </w:r>
            <w:r>
              <w:softHyphen/>
              <w:t>tiklar inte av bestämmelserna i denna artikel.”</w:t>
            </w:r>
          </w:p>
        </w:tc>
        <w:tc>
          <w:tcPr>
            <w:tcW w:w="2500" w:type="pct"/>
            <w:shd w:val="clear" w:color="auto" w:fill="auto"/>
            <w:tcMar>
              <w:right w:w="0" w:type="dxa"/>
            </w:tcMar>
          </w:tcPr>
          <w:p w14:paraId="32B56DFE" w14:textId="70E3C1BA" w:rsidR="00962798" w:rsidRPr="00841206" w:rsidRDefault="003A5A9E" w:rsidP="00BC2FEE">
            <w:pPr>
              <w:pStyle w:val="Brdtextmedindrag"/>
              <w:rPr>
                <w:lang w:val="de-DE"/>
              </w:rPr>
            </w:pPr>
            <w:r w:rsidRPr="00524294">
              <w:rPr>
                <w:lang w:val="de-DE"/>
              </w:rPr>
              <w:t>(4)</w:t>
            </w:r>
            <w:r w:rsidR="002B676D">
              <w:rPr>
                <w:lang w:val="de-DE"/>
              </w:rPr>
              <w:t> </w:t>
            </w:r>
            <w:r w:rsidRPr="00524294">
              <w:rPr>
                <w:lang w:val="de-DE"/>
              </w:rPr>
              <w:t>Gehören zu den Gewinnen Einkünfte, die in anderen Artikeln dieses Abkommens gesondert be</w:t>
            </w:r>
            <w:r>
              <w:rPr>
                <w:lang w:val="de-DE"/>
              </w:rPr>
              <w:softHyphen/>
            </w:r>
            <w:r w:rsidRPr="00524294">
              <w:rPr>
                <w:lang w:val="de-DE"/>
              </w:rPr>
              <w:t>handelt werden, so werden jene Artikel durch diesen Artikel nicht berührt.“</w:t>
            </w:r>
          </w:p>
        </w:tc>
      </w:tr>
      <w:tr w:rsidR="00962798" w:rsidRPr="0035629B" w14:paraId="7266D3C1" w14:textId="77777777" w:rsidTr="00BC2FEE">
        <w:tc>
          <w:tcPr>
            <w:tcW w:w="2500" w:type="pct"/>
            <w:shd w:val="clear" w:color="auto" w:fill="auto"/>
            <w:tcMar>
              <w:left w:w="0" w:type="dxa"/>
            </w:tcMar>
          </w:tcPr>
          <w:p w14:paraId="1BD3D3C7" w14:textId="77777777" w:rsidR="00962798" w:rsidRPr="00962798" w:rsidRDefault="00E570B0" w:rsidP="00BC2FEE">
            <w:pPr>
              <w:pStyle w:val="Brdtext"/>
              <w:rPr>
                <w:b/>
                <w:bCs/>
                <w:lang w:val="de-DE"/>
              </w:rPr>
            </w:pPr>
          </w:p>
        </w:tc>
        <w:tc>
          <w:tcPr>
            <w:tcW w:w="2500" w:type="pct"/>
            <w:shd w:val="clear" w:color="auto" w:fill="auto"/>
            <w:tcMar>
              <w:right w:w="0" w:type="dxa"/>
            </w:tcMar>
          </w:tcPr>
          <w:p w14:paraId="28702C79" w14:textId="77777777" w:rsidR="00962798" w:rsidRPr="00841206" w:rsidRDefault="00E570B0" w:rsidP="00BC2FEE">
            <w:pPr>
              <w:pStyle w:val="Brdtext"/>
              <w:rPr>
                <w:b/>
                <w:bCs/>
                <w:lang w:val="de-DE"/>
              </w:rPr>
            </w:pPr>
          </w:p>
        </w:tc>
      </w:tr>
      <w:tr w:rsidR="00962798" w14:paraId="1E8BA100" w14:textId="77777777" w:rsidTr="00BC2FEE">
        <w:tc>
          <w:tcPr>
            <w:tcW w:w="2500" w:type="pct"/>
            <w:shd w:val="clear" w:color="auto" w:fill="auto"/>
            <w:tcMar>
              <w:left w:w="0" w:type="dxa"/>
            </w:tcMar>
          </w:tcPr>
          <w:p w14:paraId="6DD67CFC" w14:textId="77777777" w:rsidR="00962798" w:rsidRPr="00317EFA" w:rsidRDefault="003A5A9E" w:rsidP="00BC2FEE">
            <w:pPr>
              <w:pStyle w:val="Brdtext"/>
              <w:rPr>
                <w:b/>
                <w:bCs/>
              </w:rPr>
            </w:pPr>
            <w:r w:rsidRPr="00317EFA">
              <w:rPr>
                <w:b/>
                <w:bCs/>
              </w:rPr>
              <w:t xml:space="preserve">Artikel </w:t>
            </w:r>
            <w:r>
              <w:rPr>
                <w:b/>
                <w:bCs/>
              </w:rPr>
              <w:t>8</w:t>
            </w:r>
          </w:p>
        </w:tc>
        <w:tc>
          <w:tcPr>
            <w:tcW w:w="2500" w:type="pct"/>
            <w:shd w:val="clear" w:color="auto" w:fill="auto"/>
            <w:tcMar>
              <w:right w:w="0" w:type="dxa"/>
            </w:tcMar>
          </w:tcPr>
          <w:p w14:paraId="5885C2B6" w14:textId="77777777" w:rsidR="00962798" w:rsidRPr="00841206" w:rsidRDefault="003A5A9E" w:rsidP="00BC2FEE">
            <w:pPr>
              <w:pStyle w:val="Brdtext"/>
              <w:rPr>
                <w:b/>
                <w:bCs/>
                <w:lang w:val="de-DE"/>
              </w:rPr>
            </w:pPr>
            <w:r w:rsidRPr="00841206">
              <w:rPr>
                <w:b/>
                <w:bCs/>
                <w:lang w:val="de-DE"/>
              </w:rPr>
              <w:t>Artikel 8</w:t>
            </w:r>
          </w:p>
        </w:tc>
      </w:tr>
      <w:tr w:rsidR="00962798" w14:paraId="16231886" w14:textId="77777777" w:rsidTr="00BC2FEE">
        <w:tc>
          <w:tcPr>
            <w:tcW w:w="2500" w:type="pct"/>
            <w:shd w:val="clear" w:color="auto" w:fill="auto"/>
            <w:tcMar>
              <w:left w:w="0" w:type="dxa"/>
            </w:tcMar>
          </w:tcPr>
          <w:p w14:paraId="6DAC5184" w14:textId="77777777" w:rsidR="00962798" w:rsidRPr="00317EFA" w:rsidRDefault="00E570B0" w:rsidP="00BC2FEE">
            <w:pPr>
              <w:pStyle w:val="Brdtextmedindrag"/>
            </w:pPr>
          </w:p>
        </w:tc>
        <w:tc>
          <w:tcPr>
            <w:tcW w:w="2500" w:type="pct"/>
            <w:shd w:val="clear" w:color="auto" w:fill="auto"/>
            <w:tcMar>
              <w:right w:w="0" w:type="dxa"/>
            </w:tcMar>
          </w:tcPr>
          <w:p w14:paraId="06C030F7" w14:textId="77777777" w:rsidR="00962798" w:rsidRPr="00841206" w:rsidRDefault="00E570B0" w:rsidP="00BC2FEE">
            <w:pPr>
              <w:pStyle w:val="Brdtextmedindrag"/>
              <w:rPr>
                <w:lang w:val="de-DE"/>
              </w:rPr>
            </w:pPr>
          </w:p>
        </w:tc>
      </w:tr>
      <w:tr w:rsidR="00962798" w:rsidRPr="0035629B" w14:paraId="01BFFFE6" w14:textId="77777777" w:rsidTr="00BC2FEE">
        <w:tc>
          <w:tcPr>
            <w:tcW w:w="2500" w:type="pct"/>
            <w:shd w:val="clear" w:color="auto" w:fill="auto"/>
            <w:tcMar>
              <w:left w:w="0" w:type="dxa"/>
            </w:tcMar>
          </w:tcPr>
          <w:p w14:paraId="5B708746" w14:textId="77777777" w:rsidR="00962798" w:rsidRPr="00317EFA" w:rsidRDefault="003A5A9E" w:rsidP="00BC2FEE">
            <w:pPr>
              <w:pStyle w:val="Brdtextmedindrag"/>
            </w:pPr>
            <w:r>
              <w:t>Artikel 9 punkt 2 i avtalet utgår och ersätts av följande:</w:t>
            </w:r>
          </w:p>
        </w:tc>
        <w:tc>
          <w:tcPr>
            <w:tcW w:w="2500" w:type="pct"/>
            <w:shd w:val="clear" w:color="auto" w:fill="auto"/>
            <w:tcMar>
              <w:right w:w="0" w:type="dxa"/>
            </w:tcMar>
          </w:tcPr>
          <w:p w14:paraId="070263EC" w14:textId="77777777" w:rsidR="00962798" w:rsidRPr="00841206" w:rsidRDefault="003A5A9E" w:rsidP="00BC2FEE">
            <w:pPr>
              <w:pStyle w:val="Brdtextmedindrag"/>
              <w:rPr>
                <w:lang w:val="de-DE"/>
              </w:rPr>
            </w:pPr>
            <w:r w:rsidRPr="00A508E8">
              <w:rPr>
                <w:lang w:val="de-DE"/>
              </w:rPr>
              <w:t>Artikel 9 Absatz 2 des Abkom</w:t>
            </w:r>
            <w:r>
              <w:rPr>
                <w:lang w:val="de-DE"/>
              </w:rPr>
              <w:softHyphen/>
            </w:r>
            <w:r w:rsidRPr="00A508E8">
              <w:rPr>
                <w:lang w:val="de-DE"/>
              </w:rPr>
              <w:t>mens wird gestrichen und durch folgenden Wortlaut ersetzt:</w:t>
            </w:r>
          </w:p>
        </w:tc>
      </w:tr>
      <w:tr w:rsidR="00962798" w:rsidRPr="0035629B" w14:paraId="43C2E527" w14:textId="77777777" w:rsidTr="00BC2FEE">
        <w:tc>
          <w:tcPr>
            <w:tcW w:w="2500" w:type="pct"/>
            <w:shd w:val="clear" w:color="auto" w:fill="auto"/>
            <w:tcMar>
              <w:left w:w="0" w:type="dxa"/>
            </w:tcMar>
          </w:tcPr>
          <w:p w14:paraId="3DC8BFA5" w14:textId="77777777" w:rsidR="00962798" w:rsidRPr="00962798" w:rsidRDefault="00E570B0" w:rsidP="00BC2FEE">
            <w:pPr>
              <w:pStyle w:val="Brdtextmedindrag"/>
              <w:rPr>
                <w:lang w:val="de-DE"/>
              </w:rPr>
            </w:pPr>
          </w:p>
        </w:tc>
        <w:tc>
          <w:tcPr>
            <w:tcW w:w="2500" w:type="pct"/>
            <w:shd w:val="clear" w:color="auto" w:fill="auto"/>
            <w:tcMar>
              <w:right w:w="0" w:type="dxa"/>
            </w:tcMar>
          </w:tcPr>
          <w:p w14:paraId="596CF369" w14:textId="77777777" w:rsidR="00962798" w:rsidRPr="00841206" w:rsidRDefault="00E570B0" w:rsidP="00BC2FEE">
            <w:pPr>
              <w:pStyle w:val="Brdtextmedindrag"/>
              <w:rPr>
                <w:lang w:val="de-DE"/>
              </w:rPr>
            </w:pPr>
          </w:p>
        </w:tc>
      </w:tr>
      <w:tr w:rsidR="00962798" w:rsidRPr="0035629B" w14:paraId="40D292A0" w14:textId="77777777" w:rsidTr="00BC2FEE">
        <w:tc>
          <w:tcPr>
            <w:tcW w:w="2500" w:type="pct"/>
            <w:shd w:val="clear" w:color="auto" w:fill="auto"/>
            <w:tcMar>
              <w:left w:w="0" w:type="dxa"/>
            </w:tcMar>
          </w:tcPr>
          <w:p w14:paraId="26DDD320" w14:textId="599CF626" w:rsidR="00962798" w:rsidRPr="00317EFA" w:rsidRDefault="003A5A9E" w:rsidP="00BC2FEE">
            <w:pPr>
              <w:pStyle w:val="Brdtextmedindrag"/>
            </w:pPr>
            <w:r>
              <w:t>”2.</w:t>
            </w:r>
            <w:r w:rsidR="002B676D">
              <w:t> </w:t>
            </w:r>
            <w:r>
              <w:t>I fall då en avtalsslutande stat i inkomsten för ett företag i denna stat inräknar – och i överensstäm</w:t>
            </w:r>
            <w:r>
              <w:softHyphen/>
              <w:t>melse därmed beskattar – inkomst, för vilken ett företag i den andra avtalsslutande staten beskattats i denna andra stat, samt den sålunda inräknade inkomsten är sådan som skulle ha tillkommit företaget i den förstnämnda staten om de villkor som avtalats mellan företagen hade varit sådana som skulle ha avtalats mellan av varandra oberoende före</w:t>
            </w:r>
            <w:r w:rsidR="007F77F5">
              <w:softHyphen/>
            </w:r>
            <w:r>
              <w:t>tag, ska denna andra stat genomföra vederbörlig justering av det skatte</w:t>
            </w:r>
            <w:r w:rsidR="007F77F5">
              <w:softHyphen/>
            </w:r>
            <w:r>
              <w:lastRenderedPageBreak/>
              <w:t>belopp som påförts inkomsten där. Vid sådan justering iakttas övriga bestämmelser i detta avtal och de behöriga myndigheterna i de avtalsslutande staterna ska vid behov överlägga med varandra.”</w:t>
            </w:r>
          </w:p>
        </w:tc>
        <w:tc>
          <w:tcPr>
            <w:tcW w:w="2500" w:type="pct"/>
            <w:shd w:val="clear" w:color="auto" w:fill="auto"/>
            <w:tcMar>
              <w:right w:w="0" w:type="dxa"/>
            </w:tcMar>
          </w:tcPr>
          <w:p w14:paraId="26F930D1" w14:textId="770C5683" w:rsidR="00962798" w:rsidRPr="00841206" w:rsidRDefault="003A5A9E" w:rsidP="00BC2FEE">
            <w:pPr>
              <w:pStyle w:val="Brdtextmedindrag"/>
              <w:rPr>
                <w:lang w:val="de-DE"/>
              </w:rPr>
            </w:pPr>
            <w:r w:rsidRPr="00A508E8">
              <w:rPr>
                <w:lang w:val="de-DE"/>
              </w:rPr>
              <w:lastRenderedPageBreak/>
              <w:t>„(2)</w:t>
            </w:r>
            <w:r w:rsidR="002B676D">
              <w:rPr>
                <w:lang w:val="de-DE"/>
              </w:rPr>
              <w:t> </w:t>
            </w:r>
            <w:r w:rsidRPr="00A508E8">
              <w:rPr>
                <w:lang w:val="de-DE"/>
              </w:rPr>
              <w:t>Werden in einem Vertrags</w:t>
            </w:r>
            <w:r>
              <w:rPr>
                <w:lang w:val="de-DE"/>
              </w:rPr>
              <w:softHyphen/>
            </w:r>
            <w:r w:rsidRPr="00A508E8">
              <w:rPr>
                <w:lang w:val="de-DE"/>
              </w:rPr>
              <w:t>staat den Gewinnen eines Unter</w:t>
            </w:r>
            <w:r>
              <w:rPr>
                <w:lang w:val="de-DE"/>
              </w:rPr>
              <w:softHyphen/>
            </w:r>
            <w:r w:rsidRPr="00A508E8">
              <w:rPr>
                <w:lang w:val="de-DE"/>
              </w:rPr>
              <w:t>nehmens dieses Staates Gewinne zugerechnet – und entsprechend besteuert –, mit denen ein Unter</w:t>
            </w:r>
            <w:r>
              <w:rPr>
                <w:lang w:val="de-DE"/>
              </w:rPr>
              <w:softHyphen/>
            </w:r>
            <w:r w:rsidRPr="00A508E8">
              <w:rPr>
                <w:lang w:val="de-DE"/>
              </w:rPr>
              <w:t>nehmen des anderen Vertragsstaats in diesem anderen Staat besteuert worden ist, und handelt es sich bei den zugerechneten Gewinnen um solche, die das Unternehmen des erstgenannten Staates erzielt hätte, wenn die zwischen den beiden Unternehmen vereinbarten Bedin</w:t>
            </w:r>
            <w:r>
              <w:rPr>
                <w:lang w:val="de-DE"/>
              </w:rPr>
              <w:softHyphen/>
            </w:r>
            <w:r w:rsidRPr="00A508E8">
              <w:rPr>
                <w:lang w:val="de-DE"/>
              </w:rPr>
              <w:t>gungen die gleichen gewesen wären, die unabhängige Unterneh</w:t>
            </w:r>
            <w:r>
              <w:rPr>
                <w:lang w:val="de-DE"/>
              </w:rPr>
              <w:softHyphen/>
            </w:r>
            <w:r w:rsidRPr="00A508E8">
              <w:rPr>
                <w:lang w:val="de-DE"/>
              </w:rPr>
              <w:lastRenderedPageBreak/>
              <w:t>men miteinander vereinbaren würden, so nimmt der andere Staat eine entsprechende Änderung der dort von diesen Gewinnen erho</w:t>
            </w:r>
            <w:r>
              <w:rPr>
                <w:lang w:val="de-DE"/>
              </w:rPr>
              <w:softHyphen/>
            </w:r>
            <w:r w:rsidRPr="00A508E8">
              <w:rPr>
                <w:lang w:val="de-DE"/>
              </w:rPr>
              <w:t>benen Steuer vor. Bei dieser Änderung sind die übrigen Bestim</w:t>
            </w:r>
            <w:r>
              <w:rPr>
                <w:lang w:val="de-DE"/>
              </w:rPr>
              <w:softHyphen/>
            </w:r>
            <w:r w:rsidRPr="00A508E8">
              <w:rPr>
                <w:lang w:val="de-DE"/>
              </w:rPr>
              <w:t>mungen dieses Abkommens zu be</w:t>
            </w:r>
            <w:r>
              <w:rPr>
                <w:lang w:val="de-DE"/>
              </w:rPr>
              <w:softHyphen/>
            </w:r>
            <w:r w:rsidRPr="00A508E8">
              <w:rPr>
                <w:lang w:val="de-DE"/>
              </w:rPr>
              <w:t>rücksichtigen; erforderlichenfalls werden die zuständigen Behörden der Vertragsstaaten einander kon</w:t>
            </w:r>
            <w:r>
              <w:rPr>
                <w:lang w:val="de-DE"/>
              </w:rPr>
              <w:softHyphen/>
            </w:r>
            <w:r w:rsidRPr="00A508E8">
              <w:rPr>
                <w:lang w:val="de-DE"/>
              </w:rPr>
              <w:t>sultieren.“</w:t>
            </w:r>
          </w:p>
        </w:tc>
      </w:tr>
      <w:tr w:rsidR="00962798" w:rsidRPr="0035629B" w14:paraId="24292DB1" w14:textId="77777777" w:rsidTr="00BC2FEE">
        <w:tc>
          <w:tcPr>
            <w:tcW w:w="2500" w:type="pct"/>
            <w:shd w:val="clear" w:color="auto" w:fill="auto"/>
            <w:tcMar>
              <w:left w:w="0" w:type="dxa"/>
            </w:tcMar>
          </w:tcPr>
          <w:p w14:paraId="694FCFA7" w14:textId="77777777" w:rsidR="00962798" w:rsidRPr="00962798" w:rsidRDefault="00E570B0" w:rsidP="00BC2FEE">
            <w:pPr>
              <w:pStyle w:val="Brdtext"/>
              <w:rPr>
                <w:lang w:val="de-DE"/>
              </w:rPr>
            </w:pPr>
          </w:p>
        </w:tc>
        <w:tc>
          <w:tcPr>
            <w:tcW w:w="2500" w:type="pct"/>
            <w:shd w:val="clear" w:color="auto" w:fill="auto"/>
            <w:tcMar>
              <w:right w:w="0" w:type="dxa"/>
            </w:tcMar>
          </w:tcPr>
          <w:p w14:paraId="35DE171B" w14:textId="77777777" w:rsidR="00962798" w:rsidRPr="00841206" w:rsidRDefault="00E570B0" w:rsidP="00BC2FEE">
            <w:pPr>
              <w:pStyle w:val="Brdtext"/>
              <w:rPr>
                <w:lang w:val="de-DE"/>
              </w:rPr>
            </w:pPr>
          </w:p>
        </w:tc>
      </w:tr>
      <w:tr w:rsidR="00962798" w14:paraId="13E3EB8C" w14:textId="77777777" w:rsidTr="00BC2FEE">
        <w:tc>
          <w:tcPr>
            <w:tcW w:w="2500" w:type="pct"/>
            <w:shd w:val="clear" w:color="auto" w:fill="auto"/>
            <w:tcMar>
              <w:left w:w="0" w:type="dxa"/>
            </w:tcMar>
          </w:tcPr>
          <w:p w14:paraId="5ACAB2B2" w14:textId="77777777" w:rsidR="00962798" w:rsidRPr="00317EFA" w:rsidRDefault="003A5A9E" w:rsidP="00BC2FEE">
            <w:pPr>
              <w:pStyle w:val="Brdtext"/>
              <w:rPr>
                <w:b/>
                <w:bCs/>
              </w:rPr>
            </w:pPr>
            <w:r w:rsidRPr="00317EFA">
              <w:rPr>
                <w:b/>
                <w:bCs/>
              </w:rPr>
              <w:t xml:space="preserve">Artikel </w:t>
            </w:r>
            <w:r>
              <w:rPr>
                <w:b/>
                <w:bCs/>
              </w:rPr>
              <w:t>9</w:t>
            </w:r>
          </w:p>
        </w:tc>
        <w:tc>
          <w:tcPr>
            <w:tcW w:w="2500" w:type="pct"/>
            <w:shd w:val="clear" w:color="auto" w:fill="auto"/>
            <w:tcMar>
              <w:right w:w="0" w:type="dxa"/>
            </w:tcMar>
          </w:tcPr>
          <w:p w14:paraId="2D3636E0" w14:textId="77777777" w:rsidR="00962798" w:rsidRPr="00841206" w:rsidRDefault="003A5A9E" w:rsidP="00BC2FEE">
            <w:pPr>
              <w:pStyle w:val="Brdtext"/>
              <w:rPr>
                <w:b/>
                <w:bCs/>
                <w:lang w:val="de-DE"/>
              </w:rPr>
            </w:pPr>
            <w:r w:rsidRPr="00841206">
              <w:rPr>
                <w:b/>
                <w:bCs/>
                <w:lang w:val="de-DE"/>
              </w:rPr>
              <w:t>Artikel 9</w:t>
            </w:r>
          </w:p>
        </w:tc>
      </w:tr>
      <w:tr w:rsidR="00962798" w14:paraId="731D5160" w14:textId="77777777" w:rsidTr="00BC2FEE">
        <w:tc>
          <w:tcPr>
            <w:tcW w:w="2500" w:type="pct"/>
            <w:shd w:val="clear" w:color="auto" w:fill="auto"/>
            <w:tcMar>
              <w:left w:w="0" w:type="dxa"/>
            </w:tcMar>
          </w:tcPr>
          <w:p w14:paraId="29D007DE" w14:textId="77777777" w:rsidR="00962798" w:rsidRPr="00B03449" w:rsidRDefault="00E570B0" w:rsidP="00BC2FEE">
            <w:pPr>
              <w:pStyle w:val="Brdtextmedindrag"/>
            </w:pPr>
          </w:p>
        </w:tc>
        <w:tc>
          <w:tcPr>
            <w:tcW w:w="2500" w:type="pct"/>
            <w:shd w:val="clear" w:color="auto" w:fill="auto"/>
            <w:tcMar>
              <w:right w:w="0" w:type="dxa"/>
            </w:tcMar>
          </w:tcPr>
          <w:p w14:paraId="2CCA975B" w14:textId="77777777" w:rsidR="00962798" w:rsidRPr="00841206" w:rsidRDefault="00E570B0" w:rsidP="00BC2FEE">
            <w:pPr>
              <w:pStyle w:val="Brdtextmedindrag"/>
              <w:rPr>
                <w:lang w:val="de-DE"/>
              </w:rPr>
            </w:pPr>
          </w:p>
        </w:tc>
      </w:tr>
      <w:tr w:rsidR="00962798" w:rsidRPr="0035629B" w14:paraId="1E114153" w14:textId="77777777" w:rsidTr="00BC2FEE">
        <w:tc>
          <w:tcPr>
            <w:tcW w:w="2500" w:type="pct"/>
            <w:shd w:val="clear" w:color="auto" w:fill="auto"/>
            <w:tcMar>
              <w:left w:w="0" w:type="dxa"/>
            </w:tcMar>
          </w:tcPr>
          <w:p w14:paraId="46C7CF7A" w14:textId="77777777" w:rsidR="00962798" w:rsidRPr="00317EFA" w:rsidRDefault="003A5A9E" w:rsidP="00BC2FEE">
            <w:pPr>
              <w:pStyle w:val="Brdtextmedindrag"/>
            </w:pPr>
            <w:r>
              <w:t>I artikel 15 punkt 4 i avtalet utgår orden ”artikel 40” och ersätts med orden ”artikel 39”.</w:t>
            </w:r>
          </w:p>
        </w:tc>
        <w:tc>
          <w:tcPr>
            <w:tcW w:w="2500" w:type="pct"/>
            <w:shd w:val="clear" w:color="auto" w:fill="auto"/>
            <w:tcMar>
              <w:right w:w="0" w:type="dxa"/>
            </w:tcMar>
          </w:tcPr>
          <w:p w14:paraId="7A6F620B" w14:textId="77777777" w:rsidR="00962798" w:rsidRPr="00841206" w:rsidRDefault="003A5A9E" w:rsidP="00BC2FEE">
            <w:pPr>
              <w:pStyle w:val="Brdtextmedindrag"/>
              <w:rPr>
                <w:lang w:val="de-DE"/>
              </w:rPr>
            </w:pPr>
            <w:r w:rsidRPr="005C28B2">
              <w:rPr>
                <w:lang w:val="de-DE"/>
              </w:rPr>
              <w:t>In Artikel 15 Absatz</w:t>
            </w:r>
            <w:r>
              <w:rPr>
                <w:lang w:val="de-DE"/>
              </w:rPr>
              <w:t xml:space="preserve"> </w:t>
            </w:r>
            <w:r w:rsidRPr="005C28B2">
              <w:rPr>
                <w:lang w:val="de-DE"/>
              </w:rPr>
              <w:t>4 des Ab</w:t>
            </w:r>
            <w:r>
              <w:rPr>
                <w:lang w:val="de-DE"/>
              </w:rPr>
              <w:softHyphen/>
            </w:r>
            <w:r w:rsidRPr="005C28B2">
              <w:rPr>
                <w:lang w:val="de-DE"/>
              </w:rPr>
              <w:t>kommens wird die Bezeichnung „Artikel 40“ durch die Bezeich</w:t>
            </w:r>
            <w:r>
              <w:rPr>
                <w:lang w:val="de-DE"/>
              </w:rPr>
              <w:softHyphen/>
            </w:r>
            <w:r w:rsidRPr="005C28B2">
              <w:rPr>
                <w:lang w:val="de-DE"/>
              </w:rPr>
              <w:t>nung „Artikel 39“ ersetzt.</w:t>
            </w:r>
          </w:p>
        </w:tc>
      </w:tr>
      <w:tr w:rsidR="00962798" w:rsidRPr="0035629B" w14:paraId="42B9DB6B" w14:textId="77777777" w:rsidTr="00BC2FEE">
        <w:tc>
          <w:tcPr>
            <w:tcW w:w="2500" w:type="pct"/>
            <w:shd w:val="clear" w:color="auto" w:fill="auto"/>
            <w:tcMar>
              <w:left w:w="0" w:type="dxa"/>
            </w:tcMar>
          </w:tcPr>
          <w:p w14:paraId="1703D469" w14:textId="77777777" w:rsidR="00962798" w:rsidRPr="00962798" w:rsidRDefault="00E570B0" w:rsidP="00BC2FEE">
            <w:pPr>
              <w:pStyle w:val="Brdtextmedindrag"/>
              <w:rPr>
                <w:lang w:val="de-DE"/>
              </w:rPr>
            </w:pPr>
          </w:p>
        </w:tc>
        <w:tc>
          <w:tcPr>
            <w:tcW w:w="2500" w:type="pct"/>
            <w:shd w:val="clear" w:color="auto" w:fill="auto"/>
            <w:tcMar>
              <w:right w:w="0" w:type="dxa"/>
            </w:tcMar>
          </w:tcPr>
          <w:p w14:paraId="08F89006" w14:textId="77777777" w:rsidR="00962798" w:rsidRPr="00841206" w:rsidRDefault="00E570B0" w:rsidP="00BC2FEE">
            <w:pPr>
              <w:pStyle w:val="Brdtextmedindrag"/>
              <w:rPr>
                <w:lang w:val="de-DE"/>
              </w:rPr>
            </w:pPr>
          </w:p>
        </w:tc>
      </w:tr>
      <w:tr w:rsidR="00962798" w14:paraId="652E856E" w14:textId="77777777" w:rsidTr="00BC2FEE">
        <w:tc>
          <w:tcPr>
            <w:tcW w:w="2500" w:type="pct"/>
            <w:shd w:val="clear" w:color="auto" w:fill="auto"/>
            <w:tcMar>
              <w:left w:w="0" w:type="dxa"/>
            </w:tcMar>
          </w:tcPr>
          <w:p w14:paraId="6F237C46" w14:textId="77777777" w:rsidR="00962798" w:rsidRPr="00317EFA" w:rsidRDefault="003A5A9E" w:rsidP="00BC2FEE">
            <w:pPr>
              <w:pStyle w:val="Brdtext"/>
              <w:rPr>
                <w:b/>
                <w:bCs/>
              </w:rPr>
            </w:pPr>
            <w:r w:rsidRPr="00317EFA">
              <w:rPr>
                <w:b/>
                <w:bCs/>
              </w:rPr>
              <w:t xml:space="preserve">Artikel </w:t>
            </w:r>
            <w:r>
              <w:rPr>
                <w:b/>
                <w:bCs/>
              </w:rPr>
              <w:t>10</w:t>
            </w:r>
          </w:p>
        </w:tc>
        <w:tc>
          <w:tcPr>
            <w:tcW w:w="2500" w:type="pct"/>
            <w:shd w:val="clear" w:color="auto" w:fill="auto"/>
            <w:tcMar>
              <w:right w:w="0" w:type="dxa"/>
            </w:tcMar>
          </w:tcPr>
          <w:p w14:paraId="3F63728E" w14:textId="77777777" w:rsidR="00962798" w:rsidRPr="00841206" w:rsidRDefault="003A5A9E" w:rsidP="00BC2FEE">
            <w:pPr>
              <w:pStyle w:val="Brdtext"/>
              <w:rPr>
                <w:b/>
                <w:bCs/>
                <w:lang w:val="de-DE"/>
              </w:rPr>
            </w:pPr>
            <w:r w:rsidRPr="00841206">
              <w:rPr>
                <w:b/>
                <w:bCs/>
                <w:lang w:val="de-DE"/>
              </w:rPr>
              <w:t>Artikel 10</w:t>
            </w:r>
          </w:p>
        </w:tc>
      </w:tr>
      <w:tr w:rsidR="00962798" w14:paraId="2C010C82" w14:textId="77777777" w:rsidTr="00BC2FEE">
        <w:tc>
          <w:tcPr>
            <w:tcW w:w="2500" w:type="pct"/>
            <w:shd w:val="clear" w:color="auto" w:fill="auto"/>
            <w:tcMar>
              <w:left w:w="0" w:type="dxa"/>
            </w:tcMar>
          </w:tcPr>
          <w:p w14:paraId="44C1B09E" w14:textId="77777777" w:rsidR="00962798" w:rsidRPr="00317EFA" w:rsidRDefault="00E570B0" w:rsidP="00BC2FEE">
            <w:pPr>
              <w:pStyle w:val="Brdtextmedindrag"/>
            </w:pPr>
          </w:p>
        </w:tc>
        <w:tc>
          <w:tcPr>
            <w:tcW w:w="2500" w:type="pct"/>
            <w:shd w:val="clear" w:color="auto" w:fill="auto"/>
            <w:tcMar>
              <w:right w:w="0" w:type="dxa"/>
            </w:tcMar>
          </w:tcPr>
          <w:p w14:paraId="55A16734" w14:textId="77777777" w:rsidR="00962798" w:rsidRPr="00841206" w:rsidRDefault="00E570B0" w:rsidP="00BC2FEE">
            <w:pPr>
              <w:pStyle w:val="Brdtextmedindrag"/>
              <w:rPr>
                <w:lang w:val="de-DE"/>
              </w:rPr>
            </w:pPr>
          </w:p>
        </w:tc>
      </w:tr>
      <w:tr w:rsidR="00962798" w:rsidRPr="0035629B" w14:paraId="33CC2989" w14:textId="77777777" w:rsidTr="00BC2FEE">
        <w:tc>
          <w:tcPr>
            <w:tcW w:w="2500" w:type="pct"/>
            <w:shd w:val="clear" w:color="auto" w:fill="auto"/>
            <w:tcMar>
              <w:left w:w="0" w:type="dxa"/>
            </w:tcMar>
          </w:tcPr>
          <w:p w14:paraId="3F49B02B" w14:textId="10911599" w:rsidR="00962798" w:rsidRPr="00317EFA" w:rsidRDefault="003A5A9E" w:rsidP="00BC2FEE">
            <w:pPr>
              <w:pStyle w:val="Brdtextmedindrag"/>
            </w:pPr>
            <w:r>
              <w:t>1.</w:t>
            </w:r>
            <w:r w:rsidR="002B676D">
              <w:t> </w:t>
            </w:r>
            <w:r>
              <w:t>I artikel 19 punkt 1 och 2 i avtalet utgår orden ”delstater eller”.</w:t>
            </w:r>
          </w:p>
        </w:tc>
        <w:tc>
          <w:tcPr>
            <w:tcW w:w="2500" w:type="pct"/>
            <w:shd w:val="clear" w:color="auto" w:fill="auto"/>
            <w:tcMar>
              <w:right w:w="0" w:type="dxa"/>
            </w:tcMar>
          </w:tcPr>
          <w:p w14:paraId="08F82C67" w14:textId="53DC88FD" w:rsidR="00962798" w:rsidRPr="00841206" w:rsidRDefault="003A5A9E" w:rsidP="00BC2FEE">
            <w:pPr>
              <w:pStyle w:val="Brdtextmedindrag"/>
              <w:rPr>
                <w:lang w:val="de-DE"/>
              </w:rPr>
            </w:pPr>
            <w:r w:rsidRPr="005C28B2">
              <w:rPr>
                <w:lang w:val="de-DE"/>
              </w:rPr>
              <w:t>(1)</w:t>
            </w:r>
            <w:r w:rsidR="002B676D">
              <w:rPr>
                <w:lang w:val="de-DE"/>
              </w:rPr>
              <w:t> </w:t>
            </w:r>
            <w:r w:rsidRPr="005C28B2">
              <w:rPr>
                <w:lang w:val="de-DE"/>
              </w:rPr>
              <w:t>In Artikel 19 Absätze 1 und 2 des Abkommens wird die Bezeich</w:t>
            </w:r>
            <w:r>
              <w:rPr>
                <w:lang w:val="de-DE"/>
              </w:rPr>
              <w:softHyphen/>
            </w:r>
            <w:r w:rsidRPr="005C28B2">
              <w:rPr>
                <w:lang w:val="de-DE"/>
              </w:rPr>
              <w:t>nung „einem seiner Länder,“ ge</w:t>
            </w:r>
            <w:r>
              <w:rPr>
                <w:lang w:val="de-DE"/>
              </w:rPr>
              <w:softHyphen/>
            </w:r>
            <w:r w:rsidRPr="005C28B2">
              <w:rPr>
                <w:lang w:val="de-DE"/>
              </w:rPr>
              <w:t>strichen.</w:t>
            </w:r>
          </w:p>
        </w:tc>
      </w:tr>
      <w:tr w:rsidR="00962798" w:rsidRPr="0035629B" w14:paraId="58603ADD" w14:textId="77777777" w:rsidTr="00BC2FEE">
        <w:tc>
          <w:tcPr>
            <w:tcW w:w="2500" w:type="pct"/>
            <w:shd w:val="clear" w:color="auto" w:fill="auto"/>
            <w:tcMar>
              <w:left w:w="0" w:type="dxa"/>
            </w:tcMar>
          </w:tcPr>
          <w:p w14:paraId="3A623680" w14:textId="77777777" w:rsidR="00962798" w:rsidRPr="00962798" w:rsidRDefault="00E570B0" w:rsidP="00BC2FEE">
            <w:pPr>
              <w:pStyle w:val="Brdtextmedindrag"/>
              <w:rPr>
                <w:lang w:val="de-DE"/>
              </w:rPr>
            </w:pPr>
          </w:p>
        </w:tc>
        <w:tc>
          <w:tcPr>
            <w:tcW w:w="2500" w:type="pct"/>
            <w:shd w:val="clear" w:color="auto" w:fill="auto"/>
            <w:tcMar>
              <w:right w:w="0" w:type="dxa"/>
            </w:tcMar>
          </w:tcPr>
          <w:p w14:paraId="64D19C26" w14:textId="77777777" w:rsidR="00962798" w:rsidRPr="00841206" w:rsidRDefault="00E570B0" w:rsidP="00BC2FEE">
            <w:pPr>
              <w:pStyle w:val="Brdtextmedindrag"/>
              <w:rPr>
                <w:lang w:val="de-DE"/>
              </w:rPr>
            </w:pPr>
          </w:p>
        </w:tc>
      </w:tr>
      <w:tr w:rsidR="00962798" w:rsidRPr="0035629B" w14:paraId="6257B28A" w14:textId="77777777" w:rsidTr="00BC2FEE">
        <w:tc>
          <w:tcPr>
            <w:tcW w:w="2500" w:type="pct"/>
            <w:shd w:val="clear" w:color="auto" w:fill="auto"/>
            <w:tcMar>
              <w:left w:w="0" w:type="dxa"/>
            </w:tcMar>
          </w:tcPr>
          <w:p w14:paraId="7EBF210C" w14:textId="4938673D" w:rsidR="00962798" w:rsidRPr="00317EFA" w:rsidRDefault="003A5A9E" w:rsidP="00BC2FEE">
            <w:pPr>
              <w:pStyle w:val="Brdtextmedindrag"/>
            </w:pPr>
            <w:r>
              <w:t>2.</w:t>
            </w:r>
            <w:r w:rsidR="002B676D">
              <w:t> </w:t>
            </w:r>
            <w:r>
              <w:t xml:space="preserve">I artikel 19 punkt 3 i avtalet utgår orden ”delstater eller”. </w:t>
            </w:r>
          </w:p>
        </w:tc>
        <w:tc>
          <w:tcPr>
            <w:tcW w:w="2500" w:type="pct"/>
            <w:shd w:val="clear" w:color="auto" w:fill="auto"/>
            <w:tcMar>
              <w:right w:w="0" w:type="dxa"/>
            </w:tcMar>
          </w:tcPr>
          <w:p w14:paraId="0563D7BA" w14:textId="0E4DA0ED" w:rsidR="00962798" w:rsidRPr="00841206" w:rsidRDefault="003A5A9E" w:rsidP="00BC2FEE">
            <w:pPr>
              <w:pStyle w:val="Brdtextmedindrag"/>
              <w:rPr>
                <w:lang w:val="de-DE"/>
              </w:rPr>
            </w:pPr>
            <w:r w:rsidRPr="005C28B2">
              <w:rPr>
                <w:lang w:val="de-DE"/>
              </w:rPr>
              <w:t>(2)</w:t>
            </w:r>
            <w:r w:rsidR="002B676D">
              <w:rPr>
                <w:lang w:val="de-DE"/>
              </w:rPr>
              <w:t> </w:t>
            </w:r>
            <w:r w:rsidRPr="005C28B2">
              <w:rPr>
                <w:lang w:val="de-DE"/>
              </w:rPr>
              <w:t>In Artikel 19 Absatz 3 des Abkommens wird die Bezeichnung „eines seiner Länder,“ gestrichen.</w:t>
            </w:r>
          </w:p>
        </w:tc>
      </w:tr>
      <w:tr w:rsidR="00962798" w:rsidRPr="0035629B" w14:paraId="0BA3CE01" w14:textId="77777777" w:rsidTr="00BC2FEE">
        <w:tc>
          <w:tcPr>
            <w:tcW w:w="2500" w:type="pct"/>
            <w:shd w:val="clear" w:color="auto" w:fill="auto"/>
            <w:tcMar>
              <w:left w:w="0" w:type="dxa"/>
            </w:tcMar>
          </w:tcPr>
          <w:p w14:paraId="59694C45" w14:textId="77777777" w:rsidR="00962798" w:rsidRPr="003A5A9E" w:rsidRDefault="00E570B0" w:rsidP="00BC2FEE">
            <w:pPr>
              <w:pStyle w:val="Brdtextmedindrag"/>
              <w:rPr>
                <w:lang w:val="de-DE"/>
              </w:rPr>
            </w:pPr>
          </w:p>
        </w:tc>
        <w:tc>
          <w:tcPr>
            <w:tcW w:w="2500" w:type="pct"/>
            <w:shd w:val="clear" w:color="auto" w:fill="auto"/>
            <w:tcMar>
              <w:right w:w="0" w:type="dxa"/>
            </w:tcMar>
          </w:tcPr>
          <w:p w14:paraId="379FE1BD" w14:textId="77777777" w:rsidR="00962798" w:rsidRPr="00841206" w:rsidRDefault="00E570B0" w:rsidP="00BC2FEE">
            <w:pPr>
              <w:pStyle w:val="Brdtextmedindrag"/>
              <w:rPr>
                <w:lang w:val="de-DE"/>
              </w:rPr>
            </w:pPr>
          </w:p>
        </w:tc>
      </w:tr>
      <w:tr w:rsidR="00962798" w:rsidRPr="0035629B" w14:paraId="58E5D0AF" w14:textId="77777777" w:rsidTr="00BC2FEE">
        <w:tc>
          <w:tcPr>
            <w:tcW w:w="2500" w:type="pct"/>
            <w:shd w:val="clear" w:color="auto" w:fill="auto"/>
            <w:tcMar>
              <w:left w:w="0" w:type="dxa"/>
            </w:tcMar>
          </w:tcPr>
          <w:p w14:paraId="2622B4A3" w14:textId="49ADA906" w:rsidR="00962798" w:rsidRPr="00317EFA" w:rsidRDefault="003A5A9E" w:rsidP="00BC2FEE">
            <w:pPr>
              <w:pStyle w:val="Brdtextmedindrag"/>
            </w:pPr>
            <w:r>
              <w:t>3.</w:t>
            </w:r>
            <w:r w:rsidR="002B676D">
              <w:t> </w:t>
            </w:r>
            <w:r>
              <w:t>Artikel 19 punkt 4 a) i avtalet utgår och ersätts av följande:</w:t>
            </w:r>
          </w:p>
        </w:tc>
        <w:tc>
          <w:tcPr>
            <w:tcW w:w="2500" w:type="pct"/>
            <w:shd w:val="clear" w:color="auto" w:fill="auto"/>
            <w:tcMar>
              <w:right w:w="0" w:type="dxa"/>
            </w:tcMar>
          </w:tcPr>
          <w:p w14:paraId="1C789481" w14:textId="1B01D81C" w:rsidR="00962798" w:rsidRPr="00841206" w:rsidRDefault="003A5A9E" w:rsidP="00BC2FEE">
            <w:pPr>
              <w:pStyle w:val="Brdtextmedindrag"/>
              <w:rPr>
                <w:lang w:val="de-DE"/>
              </w:rPr>
            </w:pPr>
            <w:r w:rsidRPr="005C28B2">
              <w:rPr>
                <w:lang w:val="de-DE"/>
              </w:rPr>
              <w:t>(3)</w:t>
            </w:r>
            <w:r w:rsidR="002B676D">
              <w:rPr>
                <w:lang w:val="de-DE"/>
              </w:rPr>
              <w:t> </w:t>
            </w:r>
            <w:r w:rsidRPr="005C28B2">
              <w:rPr>
                <w:lang w:val="de-DE"/>
              </w:rPr>
              <w:t>Artikel 19 Absatz 4 Buch</w:t>
            </w:r>
            <w:r>
              <w:rPr>
                <w:lang w:val="de-DE"/>
              </w:rPr>
              <w:softHyphen/>
            </w:r>
            <w:r w:rsidRPr="005C28B2">
              <w:rPr>
                <w:lang w:val="de-DE"/>
              </w:rPr>
              <w:t>stabe a des Abkommens wird gestrichen und durch folgenden Wortlaut ersetzt:</w:t>
            </w:r>
          </w:p>
        </w:tc>
      </w:tr>
      <w:tr w:rsidR="00962798" w:rsidRPr="0035629B" w14:paraId="594D5D0F" w14:textId="77777777" w:rsidTr="00BC2FEE">
        <w:tc>
          <w:tcPr>
            <w:tcW w:w="2500" w:type="pct"/>
            <w:shd w:val="clear" w:color="auto" w:fill="auto"/>
            <w:tcMar>
              <w:left w:w="0" w:type="dxa"/>
            </w:tcMar>
          </w:tcPr>
          <w:p w14:paraId="0383AFC8" w14:textId="77777777" w:rsidR="00962798" w:rsidRPr="003A5A9E" w:rsidRDefault="00E570B0" w:rsidP="00BC2FEE">
            <w:pPr>
              <w:pStyle w:val="Brdtextmedindrag"/>
              <w:rPr>
                <w:lang w:val="de-DE"/>
              </w:rPr>
            </w:pPr>
          </w:p>
        </w:tc>
        <w:tc>
          <w:tcPr>
            <w:tcW w:w="2500" w:type="pct"/>
            <w:shd w:val="clear" w:color="auto" w:fill="auto"/>
            <w:tcMar>
              <w:right w:w="0" w:type="dxa"/>
            </w:tcMar>
          </w:tcPr>
          <w:p w14:paraId="6DFB35D7" w14:textId="77777777" w:rsidR="00962798" w:rsidRPr="00841206" w:rsidRDefault="00E570B0" w:rsidP="00BC2FEE">
            <w:pPr>
              <w:pStyle w:val="Brdtextmedindrag"/>
              <w:rPr>
                <w:lang w:val="de-DE"/>
              </w:rPr>
            </w:pPr>
          </w:p>
        </w:tc>
      </w:tr>
      <w:tr w:rsidR="00962798" w14:paraId="4CBE097B" w14:textId="77777777" w:rsidTr="00BC2FEE">
        <w:tc>
          <w:tcPr>
            <w:tcW w:w="2500" w:type="pct"/>
            <w:shd w:val="clear" w:color="auto" w:fill="auto"/>
            <w:tcMar>
              <w:left w:w="0" w:type="dxa"/>
            </w:tcMar>
          </w:tcPr>
          <w:p w14:paraId="07F7EE48" w14:textId="0E76812E" w:rsidR="00962798" w:rsidRPr="00317EFA" w:rsidRDefault="003A5A9E" w:rsidP="00BC2FEE">
            <w:pPr>
              <w:pStyle w:val="Brdtextmedindrag"/>
            </w:pPr>
            <w:r>
              <w:t>”a)</w:t>
            </w:r>
            <w:r w:rsidR="002B676D">
              <w:t> </w:t>
            </w:r>
            <w:r>
              <w:t>(Upphävd)”</w:t>
            </w:r>
          </w:p>
        </w:tc>
        <w:tc>
          <w:tcPr>
            <w:tcW w:w="2500" w:type="pct"/>
            <w:shd w:val="clear" w:color="auto" w:fill="auto"/>
            <w:tcMar>
              <w:right w:w="0" w:type="dxa"/>
            </w:tcMar>
          </w:tcPr>
          <w:p w14:paraId="4D7CEDDD" w14:textId="5F0AB62F" w:rsidR="00962798" w:rsidRPr="00841206" w:rsidRDefault="003A5A9E" w:rsidP="00BC2FEE">
            <w:pPr>
              <w:pStyle w:val="Brdtextmedindrag"/>
              <w:rPr>
                <w:lang w:val="de-DE"/>
              </w:rPr>
            </w:pPr>
            <w:r w:rsidRPr="005C28B2">
              <w:rPr>
                <w:lang w:val="de-DE"/>
              </w:rPr>
              <w:t>„a)</w:t>
            </w:r>
            <w:r w:rsidR="002B676D">
              <w:rPr>
                <w:lang w:val="de-DE"/>
              </w:rPr>
              <w:t> </w:t>
            </w:r>
            <w:r w:rsidRPr="005C28B2">
              <w:rPr>
                <w:lang w:val="de-DE"/>
              </w:rPr>
              <w:t>(Aufgehoben)“.</w:t>
            </w:r>
          </w:p>
        </w:tc>
      </w:tr>
      <w:tr w:rsidR="00962798" w14:paraId="203C9C8C" w14:textId="77777777" w:rsidTr="00BC2FEE">
        <w:tc>
          <w:tcPr>
            <w:tcW w:w="2500" w:type="pct"/>
            <w:shd w:val="clear" w:color="auto" w:fill="auto"/>
            <w:tcMar>
              <w:left w:w="0" w:type="dxa"/>
            </w:tcMar>
          </w:tcPr>
          <w:p w14:paraId="317E977D" w14:textId="77777777" w:rsidR="00962798" w:rsidRPr="00317EFA" w:rsidRDefault="00E570B0" w:rsidP="00BC2FEE">
            <w:pPr>
              <w:pStyle w:val="Brdtext"/>
              <w:rPr>
                <w:b/>
                <w:bCs/>
              </w:rPr>
            </w:pPr>
          </w:p>
        </w:tc>
        <w:tc>
          <w:tcPr>
            <w:tcW w:w="2500" w:type="pct"/>
            <w:shd w:val="clear" w:color="auto" w:fill="auto"/>
            <w:tcMar>
              <w:right w:w="0" w:type="dxa"/>
            </w:tcMar>
          </w:tcPr>
          <w:p w14:paraId="60866E26" w14:textId="77777777" w:rsidR="00962798" w:rsidRPr="00841206" w:rsidRDefault="00E570B0" w:rsidP="00BC2FEE">
            <w:pPr>
              <w:pStyle w:val="Brdtext"/>
              <w:rPr>
                <w:b/>
                <w:bCs/>
                <w:lang w:val="de-DE"/>
              </w:rPr>
            </w:pPr>
          </w:p>
        </w:tc>
      </w:tr>
      <w:tr w:rsidR="00962798" w:rsidRPr="0035629B" w14:paraId="73A8249D" w14:textId="77777777" w:rsidTr="00BC2FEE">
        <w:tc>
          <w:tcPr>
            <w:tcW w:w="2500" w:type="pct"/>
            <w:shd w:val="clear" w:color="auto" w:fill="auto"/>
            <w:tcMar>
              <w:left w:w="0" w:type="dxa"/>
            </w:tcMar>
          </w:tcPr>
          <w:p w14:paraId="504E5A2F" w14:textId="740F83A0" w:rsidR="00962798" w:rsidRPr="00317EFA" w:rsidRDefault="003A5A9E" w:rsidP="00BC2FEE">
            <w:pPr>
              <w:pStyle w:val="Brdtextmedindrag"/>
            </w:pPr>
            <w:r>
              <w:t>4.</w:t>
            </w:r>
            <w:r w:rsidR="002B676D">
              <w:t> </w:t>
            </w:r>
            <w:r>
              <w:t>Sista meningen i artikel 19 punkt 4 i avtalet utgår.</w:t>
            </w:r>
          </w:p>
        </w:tc>
        <w:tc>
          <w:tcPr>
            <w:tcW w:w="2500" w:type="pct"/>
            <w:shd w:val="clear" w:color="auto" w:fill="auto"/>
            <w:tcMar>
              <w:right w:w="0" w:type="dxa"/>
            </w:tcMar>
          </w:tcPr>
          <w:p w14:paraId="68E6A72C" w14:textId="69031D6A" w:rsidR="00962798" w:rsidRPr="00841206" w:rsidRDefault="003A5A9E" w:rsidP="00BC2FEE">
            <w:pPr>
              <w:pStyle w:val="Brdtextmedindrag"/>
              <w:rPr>
                <w:lang w:val="de-DE"/>
              </w:rPr>
            </w:pPr>
            <w:r w:rsidRPr="005C28B2">
              <w:rPr>
                <w:lang w:val="de-DE"/>
              </w:rPr>
              <w:t>(4)</w:t>
            </w:r>
            <w:r w:rsidR="002B676D">
              <w:rPr>
                <w:lang w:val="de-DE"/>
              </w:rPr>
              <w:t> </w:t>
            </w:r>
            <w:r w:rsidRPr="005C28B2">
              <w:rPr>
                <w:lang w:val="de-DE"/>
              </w:rPr>
              <w:t>Der letzte Satz von Artikel 19 Absatz 4 des Abkommens wird aufgehoben.</w:t>
            </w:r>
          </w:p>
        </w:tc>
      </w:tr>
      <w:tr w:rsidR="00962798" w:rsidRPr="0035629B" w14:paraId="6BE9F88C" w14:textId="77777777" w:rsidTr="00BC2FEE">
        <w:tc>
          <w:tcPr>
            <w:tcW w:w="2500" w:type="pct"/>
            <w:shd w:val="clear" w:color="auto" w:fill="auto"/>
            <w:tcMar>
              <w:left w:w="0" w:type="dxa"/>
            </w:tcMar>
          </w:tcPr>
          <w:p w14:paraId="14918EE1" w14:textId="77777777" w:rsidR="00962798" w:rsidRPr="003A5A9E" w:rsidRDefault="00E570B0" w:rsidP="00BC2FEE">
            <w:pPr>
              <w:pStyle w:val="Brdtextmedindrag"/>
              <w:rPr>
                <w:lang w:val="de-DE"/>
              </w:rPr>
            </w:pPr>
          </w:p>
        </w:tc>
        <w:tc>
          <w:tcPr>
            <w:tcW w:w="2500" w:type="pct"/>
            <w:shd w:val="clear" w:color="auto" w:fill="auto"/>
            <w:tcMar>
              <w:right w:w="0" w:type="dxa"/>
            </w:tcMar>
          </w:tcPr>
          <w:p w14:paraId="2F22FA52" w14:textId="77777777" w:rsidR="00962798" w:rsidRPr="00841206" w:rsidRDefault="00E570B0" w:rsidP="00BC2FEE">
            <w:pPr>
              <w:pStyle w:val="Brdtextmedindrag"/>
              <w:rPr>
                <w:lang w:val="de-DE"/>
              </w:rPr>
            </w:pPr>
          </w:p>
        </w:tc>
      </w:tr>
      <w:tr w:rsidR="00962798" w14:paraId="39FAE786" w14:textId="77777777" w:rsidTr="00BC2FEE">
        <w:tc>
          <w:tcPr>
            <w:tcW w:w="2500" w:type="pct"/>
            <w:shd w:val="clear" w:color="auto" w:fill="auto"/>
            <w:tcMar>
              <w:left w:w="0" w:type="dxa"/>
            </w:tcMar>
          </w:tcPr>
          <w:p w14:paraId="09F10E1F" w14:textId="77777777" w:rsidR="00962798" w:rsidRPr="00317EFA" w:rsidRDefault="003A5A9E" w:rsidP="00BC2FEE">
            <w:pPr>
              <w:pStyle w:val="Brdtext"/>
              <w:rPr>
                <w:b/>
                <w:bCs/>
              </w:rPr>
            </w:pPr>
            <w:r w:rsidRPr="00317EFA">
              <w:rPr>
                <w:b/>
                <w:bCs/>
              </w:rPr>
              <w:t xml:space="preserve">Artikel </w:t>
            </w:r>
            <w:r>
              <w:rPr>
                <w:b/>
                <w:bCs/>
              </w:rPr>
              <w:t>11</w:t>
            </w:r>
          </w:p>
        </w:tc>
        <w:tc>
          <w:tcPr>
            <w:tcW w:w="2500" w:type="pct"/>
            <w:shd w:val="clear" w:color="auto" w:fill="auto"/>
            <w:tcMar>
              <w:right w:w="0" w:type="dxa"/>
            </w:tcMar>
          </w:tcPr>
          <w:p w14:paraId="7FB76717" w14:textId="77777777" w:rsidR="00962798" w:rsidRPr="00841206" w:rsidRDefault="003A5A9E" w:rsidP="00BC2FEE">
            <w:pPr>
              <w:pStyle w:val="Brdtext"/>
              <w:rPr>
                <w:b/>
                <w:bCs/>
                <w:lang w:val="de-DE"/>
              </w:rPr>
            </w:pPr>
            <w:r w:rsidRPr="00841206">
              <w:rPr>
                <w:b/>
                <w:bCs/>
                <w:lang w:val="de-DE"/>
              </w:rPr>
              <w:t>Artikel 11</w:t>
            </w:r>
          </w:p>
        </w:tc>
      </w:tr>
      <w:tr w:rsidR="00962798" w14:paraId="7CADF25C" w14:textId="77777777" w:rsidTr="00BC2FEE">
        <w:tc>
          <w:tcPr>
            <w:tcW w:w="2500" w:type="pct"/>
            <w:shd w:val="clear" w:color="auto" w:fill="auto"/>
            <w:tcMar>
              <w:left w:w="0" w:type="dxa"/>
            </w:tcMar>
          </w:tcPr>
          <w:p w14:paraId="6990D76B" w14:textId="77777777" w:rsidR="00962798" w:rsidRPr="00317EFA" w:rsidRDefault="00E570B0" w:rsidP="00BC2FEE">
            <w:pPr>
              <w:pStyle w:val="Brdtextmedindrag"/>
            </w:pPr>
          </w:p>
        </w:tc>
        <w:tc>
          <w:tcPr>
            <w:tcW w:w="2500" w:type="pct"/>
            <w:shd w:val="clear" w:color="auto" w:fill="auto"/>
            <w:tcMar>
              <w:right w:w="0" w:type="dxa"/>
            </w:tcMar>
          </w:tcPr>
          <w:p w14:paraId="74A5189B" w14:textId="77777777" w:rsidR="00962798" w:rsidRPr="00841206" w:rsidRDefault="00E570B0" w:rsidP="00BC2FEE">
            <w:pPr>
              <w:pStyle w:val="Brdtextmedindrag"/>
              <w:rPr>
                <w:lang w:val="de-DE"/>
              </w:rPr>
            </w:pPr>
          </w:p>
        </w:tc>
      </w:tr>
      <w:tr w:rsidR="00962798" w:rsidRPr="0035629B" w14:paraId="18B2F984" w14:textId="77777777" w:rsidTr="00BC2FEE">
        <w:tc>
          <w:tcPr>
            <w:tcW w:w="2500" w:type="pct"/>
            <w:shd w:val="clear" w:color="auto" w:fill="auto"/>
            <w:tcMar>
              <w:left w:w="0" w:type="dxa"/>
            </w:tcMar>
          </w:tcPr>
          <w:p w14:paraId="38379D99" w14:textId="77777777" w:rsidR="00962798" w:rsidRPr="00317EFA" w:rsidRDefault="003A5A9E" w:rsidP="00BC2FEE">
            <w:pPr>
              <w:pStyle w:val="Brdtextmedindrag"/>
            </w:pPr>
            <w:r w:rsidRPr="00B03449">
              <w:t xml:space="preserve">Punkterna </w:t>
            </w:r>
            <w:proofErr w:type="spellStart"/>
            <w:proofErr w:type="gramStart"/>
            <w:r w:rsidRPr="00B03449">
              <w:t>aa</w:t>
            </w:r>
            <w:proofErr w:type="spellEnd"/>
            <w:r w:rsidRPr="00B03449">
              <w:t>)–</w:t>
            </w:r>
            <w:proofErr w:type="spellStart"/>
            <w:proofErr w:type="gramEnd"/>
            <w:r w:rsidRPr="00B03449">
              <w:t>dd</w:t>
            </w:r>
            <w:proofErr w:type="spellEnd"/>
            <w:r w:rsidRPr="00B03449">
              <w:t>) i artikel 23 punkt 1 b) omnumreras till 1)–4).</w:t>
            </w:r>
          </w:p>
        </w:tc>
        <w:tc>
          <w:tcPr>
            <w:tcW w:w="2500" w:type="pct"/>
            <w:shd w:val="clear" w:color="auto" w:fill="auto"/>
            <w:tcMar>
              <w:right w:w="0" w:type="dxa"/>
            </w:tcMar>
          </w:tcPr>
          <w:p w14:paraId="48A5B8E5" w14:textId="77777777" w:rsidR="00962798" w:rsidRPr="00841206" w:rsidRDefault="003A5A9E" w:rsidP="00BC2FEE">
            <w:pPr>
              <w:pStyle w:val="Brdtextmedindrag"/>
              <w:rPr>
                <w:lang w:val="de-DE"/>
              </w:rPr>
            </w:pPr>
            <w:r w:rsidRPr="00A171B4">
              <w:rPr>
                <w:lang w:val="de-DE"/>
              </w:rPr>
              <w:t>In Artikel 23 Absatz 1 Buchstabe b) des Abkommens wird die Un</w:t>
            </w:r>
            <w:r>
              <w:rPr>
                <w:lang w:val="de-DE"/>
              </w:rPr>
              <w:softHyphen/>
            </w:r>
            <w:r w:rsidRPr="00A171B4">
              <w:rPr>
                <w:lang w:val="de-DE"/>
              </w:rPr>
              <w:t>tergliederung in die Doppelbuch</w:t>
            </w:r>
            <w:r>
              <w:rPr>
                <w:lang w:val="de-DE"/>
              </w:rPr>
              <w:softHyphen/>
            </w:r>
            <w:r w:rsidRPr="00A171B4">
              <w:rPr>
                <w:lang w:val="de-DE"/>
              </w:rPr>
              <w:t xml:space="preserve">staben </w:t>
            </w:r>
            <w:proofErr w:type="spellStart"/>
            <w:r w:rsidRPr="00A171B4">
              <w:rPr>
                <w:lang w:val="de-DE"/>
              </w:rPr>
              <w:t>aa</w:t>
            </w:r>
            <w:proofErr w:type="spellEnd"/>
            <w:r w:rsidRPr="00A171B4">
              <w:rPr>
                <w:lang w:val="de-DE"/>
              </w:rPr>
              <w:t xml:space="preserve">) bis </w:t>
            </w:r>
            <w:proofErr w:type="spellStart"/>
            <w:r w:rsidRPr="00A171B4">
              <w:rPr>
                <w:lang w:val="de-DE"/>
              </w:rPr>
              <w:t>dd</w:t>
            </w:r>
            <w:proofErr w:type="spellEnd"/>
            <w:r w:rsidRPr="00A171B4">
              <w:rPr>
                <w:lang w:val="de-DE"/>
              </w:rPr>
              <w:t>) durch die Ziffern 1) bis 4) ersetzt.</w:t>
            </w:r>
          </w:p>
        </w:tc>
      </w:tr>
      <w:tr w:rsidR="00962798" w:rsidRPr="0035629B" w14:paraId="68C6C101" w14:textId="77777777" w:rsidTr="00BC2FEE">
        <w:tc>
          <w:tcPr>
            <w:tcW w:w="2500" w:type="pct"/>
            <w:shd w:val="clear" w:color="auto" w:fill="auto"/>
            <w:tcMar>
              <w:left w:w="0" w:type="dxa"/>
            </w:tcMar>
          </w:tcPr>
          <w:p w14:paraId="251B0C01" w14:textId="77777777" w:rsidR="00962798" w:rsidRPr="003A5A9E" w:rsidRDefault="00E570B0" w:rsidP="00BC2FEE">
            <w:pPr>
              <w:pStyle w:val="Brdtextmedindrag"/>
              <w:rPr>
                <w:lang w:val="de-DE"/>
              </w:rPr>
            </w:pPr>
          </w:p>
        </w:tc>
        <w:tc>
          <w:tcPr>
            <w:tcW w:w="2500" w:type="pct"/>
            <w:shd w:val="clear" w:color="auto" w:fill="auto"/>
            <w:tcMar>
              <w:right w:w="0" w:type="dxa"/>
            </w:tcMar>
          </w:tcPr>
          <w:p w14:paraId="19A84E0B" w14:textId="77777777" w:rsidR="00962798" w:rsidRPr="00841206" w:rsidRDefault="00E570B0" w:rsidP="00BC2FEE">
            <w:pPr>
              <w:pStyle w:val="Brdtextmedindrag"/>
              <w:rPr>
                <w:lang w:val="de-DE"/>
              </w:rPr>
            </w:pPr>
          </w:p>
        </w:tc>
      </w:tr>
      <w:tr w:rsidR="006A2DAB" w:rsidRPr="0035629B" w14:paraId="4BC39B0C" w14:textId="77777777" w:rsidTr="00BC2FEE">
        <w:tc>
          <w:tcPr>
            <w:tcW w:w="2500" w:type="pct"/>
            <w:shd w:val="clear" w:color="auto" w:fill="auto"/>
            <w:tcMar>
              <w:left w:w="0" w:type="dxa"/>
            </w:tcMar>
          </w:tcPr>
          <w:p w14:paraId="2BCD2022" w14:textId="77777777" w:rsidR="006A2DAB" w:rsidRPr="003A5A9E" w:rsidRDefault="006A2DAB" w:rsidP="00BC2FEE">
            <w:pPr>
              <w:pStyle w:val="Brdtextmedindrag"/>
              <w:rPr>
                <w:lang w:val="de-DE"/>
              </w:rPr>
            </w:pPr>
          </w:p>
        </w:tc>
        <w:tc>
          <w:tcPr>
            <w:tcW w:w="2500" w:type="pct"/>
            <w:shd w:val="clear" w:color="auto" w:fill="auto"/>
            <w:tcMar>
              <w:right w:w="0" w:type="dxa"/>
            </w:tcMar>
          </w:tcPr>
          <w:p w14:paraId="77567B42" w14:textId="77777777" w:rsidR="006A2DAB" w:rsidRPr="00841206" w:rsidRDefault="006A2DAB" w:rsidP="00BC2FEE">
            <w:pPr>
              <w:pStyle w:val="Brdtextmedindrag"/>
              <w:rPr>
                <w:lang w:val="de-DE"/>
              </w:rPr>
            </w:pPr>
          </w:p>
        </w:tc>
      </w:tr>
      <w:tr w:rsidR="00962798" w:rsidRPr="0035629B" w14:paraId="6BA18069" w14:textId="77777777" w:rsidTr="00BC2FEE">
        <w:tc>
          <w:tcPr>
            <w:tcW w:w="2500" w:type="pct"/>
            <w:shd w:val="clear" w:color="auto" w:fill="auto"/>
            <w:tcMar>
              <w:left w:w="0" w:type="dxa"/>
            </w:tcMar>
          </w:tcPr>
          <w:p w14:paraId="2BE7285E" w14:textId="77777777" w:rsidR="00962798" w:rsidRPr="003A5A9E" w:rsidRDefault="00E570B0" w:rsidP="00BC2FEE">
            <w:pPr>
              <w:pStyle w:val="Brdtextmedindrag"/>
              <w:rPr>
                <w:lang w:val="de-DE"/>
              </w:rPr>
            </w:pPr>
          </w:p>
        </w:tc>
        <w:tc>
          <w:tcPr>
            <w:tcW w:w="2500" w:type="pct"/>
            <w:shd w:val="clear" w:color="auto" w:fill="auto"/>
            <w:tcMar>
              <w:right w:w="0" w:type="dxa"/>
            </w:tcMar>
          </w:tcPr>
          <w:p w14:paraId="5E04724B" w14:textId="77777777" w:rsidR="00962798" w:rsidRPr="00841206" w:rsidRDefault="00E570B0" w:rsidP="00BC2FEE">
            <w:pPr>
              <w:pStyle w:val="Brdtextmedindrag"/>
              <w:rPr>
                <w:lang w:val="de-DE"/>
              </w:rPr>
            </w:pPr>
          </w:p>
        </w:tc>
      </w:tr>
      <w:tr w:rsidR="00962798" w14:paraId="6CA3FF13" w14:textId="77777777" w:rsidTr="00BC2FEE">
        <w:tc>
          <w:tcPr>
            <w:tcW w:w="2500" w:type="pct"/>
            <w:shd w:val="clear" w:color="auto" w:fill="auto"/>
            <w:tcMar>
              <w:left w:w="0" w:type="dxa"/>
            </w:tcMar>
          </w:tcPr>
          <w:p w14:paraId="2DC81BD4" w14:textId="77777777" w:rsidR="00962798" w:rsidRPr="00317EFA" w:rsidRDefault="003A5A9E" w:rsidP="00BC2FEE">
            <w:pPr>
              <w:pStyle w:val="Brdtext"/>
              <w:rPr>
                <w:b/>
                <w:bCs/>
              </w:rPr>
            </w:pPr>
            <w:r w:rsidRPr="00317EFA">
              <w:rPr>
                <w:b/>
                <w:bCs/>
              </w:rPr>
              <w:lastRenderedPageBreak/>
              <w:t xml:space="preserve">Artikel </w:t>
            </w:r>
            <w:r>
              <w:rPr>
                <w:b/>
                <w:bCs/>
              </w:rPr>
              <w:t>12</w:t>
            </w:r>
          </w:p>
        </w:tc>
        <w:tc>
          <w:tcPr>
            <w:tcW w:w="2500" w:type="pct"/>
            <w:shd w:val="clear" w:color="auto" w:fill="auto"/>
            <w:tcMar>
              <w:right w:w="0" w:type="dxa"/>
            </w:tcMar>
          </w:tcPr>
          <w:p w14:paraId="70E06C34" w14:textId="77777777" w:rsidR="00962798" w:rsidRPr="00841206" w:rsidRDefault="003A5A9E" w:rsidP="00BC2FEE">
            <w:pPr>
              <w:pStyle w:val="Brdtext"/>
              <w:rPr>
                <w:b/>
                <w:bCs/>
                <w:lang w:val="de-DE"/>
              </w:rPr>
            </w:pPr>
            <w:r w:rsidRPr="00841206">
              <w:rPr>
                <w:b/>
                <w:bCs/>
                <w:lang w:val="de-DE"/>
              </w:rPr>
              <w:t>Artikel 12</w:t>
            </w:r>
          </w:p>
        </w:tc>
      </w:tr>
      <w:tr w:rsidR="00962798" w14:paraId="32D1793F" w14:textId="77777777" w:rsidTr="00BC2FEE">
        <w:tc>
          <w:tcPr>
            <w:tcW w:w="2500" w:type="pct"/>
            <w:shd w:val="clear" w:color="auto" w:fill="auto"/>
            <w:tcMar>
              <w:left w:w="0" w:type="dxa"/>
            </w:tcMar>
          </w:tcPr>
          <w:p w14:paraId="6A7D633A" w14:textId="77777777" w:rsidR="00962798" w:rsidRPr="00317EFA" w:rsidRDefault="00E570B0" w:rsidP="00BC2FEE">
            <w:pPr>
              <w:pStyle w:val="Brdtext"/>
              <w:rPr>
                <w:b/>
                <w:bCs/>
              </w:rPr>
            </w:pPr>
          </w:p>
        </w:tc>
        <w:tc>
          <w:tcPr>
            <w:tcW w:w="2500" w:type="pct"/>
            <w:shd w:val="clear" w:color="auto" w:fill="auto"/>
            <w:tcMar>
              <w:right w:w="0" w:type="dxa"/>
            </w:tcMar>
          </w:tcPr>
          <w:p w14:paraId="6754947D" w14:textId="77777777" w:rsidR="00962798" w:rsidRPr="00841206" w:rsidRDefault="00E570B0" w:rsidP="00BC2FEE">
            <w:pPr>
              <w:pStyle w:val="Brdtext"/>
              <w:rPr>
                <w:b/>
                <w:bCs/>
                <w:lang w:val="de-DE"/>
              </w:rPr>
            </w:pPr>
          </w:p>
        </w:tc>
      </w:tr>
      <w:tr w:rsidR="00962798" w:rsidRPr="0035629B" w14:paraId="7207C06E" w14:textId="77777777" w:rsidTr="00BC2FEE">
        <w:tc>
          <w:tcPr>
            <w:tcW w:w="2500" w:type="pct"/>
            <w:shd w:val="clear" w:color="auto" w:fill="auto"/>
            <w:tcMar>
              <w:left w:w="0" w:type="dxa"/>
            </w:tcMar>
          </w:tcPr>
          <w:p w14:paraId="292526B4" w14:textId="77777777" w:rsidR="00962798" w:rsidRPr="00317EFA" w:rsidRDefault="003A5A9E" w:rsidP="00BC2FEE">
            <w:pPr>
              <w:pStyle w:val="Brdtextmedindrag"/>
            </w:pPr>
            <w:r>
              <w:t>Artiklarna 24–28 i avtalet utgår och ersätts av följande:</w:t>
            </w:r>
          </w:p>
        </w:tc>
        <w:tc>
          <w:tcPr>
            <w:tcW w:w="2500" w:type="pct"/>
            <w:shd w:val="clear" w:color="auto" w:fill="auto"/>
            <w:tcMar>
              <w:right w:w="0" w:type="dxa"/>
            </w:tcMar>
          </w:tcPr>
          <w:p w14:paraId="114A7F71" w14:textId="77777777" w:rsidR="00962798" w:rsidRPr="00841206" w:rsidRDefault="003A5A9E" w:rsidP="00BC2FEE">
            <w:pPr>
              <w:pStyle w:val="Brdtextmedindrag"/>
              <w:rPr>
                <w:lang w:val="de-DE"/>
              </w:rPr>
            </w:pPr>
            <w:r w:rsidRPr="00A171B4">
              <w:rPr>
                <w:lang w:val="de-DE"/>
              </w:rPr>
              <w:t>Die Artikel 24 bis 28 des Ab</w:t>
            </w:r>
            <w:r>
              <w:rPr>
                <w:lang w:val="de-DE"/>
              </w:rPr>
              <w:softHyphen/>
            </w:r>
            <w:r w:rsidRPr="00A171B4">
              <w:rPr>
                <w:lang w:val="de-DE"/>
              </w:rPr>
              <w:t>kommens werden gestrichen und durch folgenden Wortlaut ersetzt:</w:t>
            </w:r>
          </w:p>
        </w:tc>
      </w:tr>
      <w:tr w:rsidR="00962798" w:rsidRPr="0035629B" w14:paraId="64AB0130" w14:textId="77777777" w:rsidTr="00BC2FEE">
        <w:tc>
          <w:tcPr>
            <w:tcW w:w="2500" w:type="pct"/>
            <w:shd w:val="clear" w:color="auto" w:fill="auto"/>
            <w:tcMar>
              <w:left w:w="0" w:type="dxa"/>
            </w:tcMar>
          </w:tcPr>
          <w:p w14:paraId="2E6E2683" w14:textId="77777777" w:rsidR="00962798" w:rsidRPr="003A5A9E" w:rsidRDefault="00E570B0" w:rsidP="00BC2FEE">
            <w:pPr>
              <w:pStyle w:val="Brdtextmedindrag"/>
              <w:rPr>
                <w:lang w:val="de-DE"/>
              </w:rPr>
            </w:pPr>
          </w:p>
        </w:tc>
        <w:tc>
          <w:tcPr>
            <w:tcW w:w="2500" w:type="pct"/>
            <w:shd w:val="clear" w:color="auto" w:fill="auto"/>
            <w:tcMar>
              <w:right w:w="0" w:type="dxa"/>
            </w:tcMar>
          </w:tcPr>
          <w:p w14:paraId="52C82E74" w14:textId="77777777" w:rsidR="00962798" w:rsidRPr="00841206" w:rsidRDefault="00E570B0" w:rsidP="00BC2FEE">
            <w:pPr>
              <w:pStyle w:val="Brdtextmedindrag"/>
              <w:rPr>
                <w:lang w:val="de-DE"/>
              </w:rPr>
            </w:pPr>
          </w:p>
        </w:tc>
      </w:tr>
      <w:tr w:rsidR="00962798" w14:paraId="2DF4A6AA" w14:textId="77777777" w:rsidTr="00BC2FEE">
        <w:tc>
          <w:tcPr>
            <w:tcW w:w="2500" w:type="pct"/>
            <w:shd w:val="clear" w:color="auto" w:fill="auto"/>
            <w:tcMar>
              <w:left w:w="0" w:type="dxa"/>
            </w:tcMar>
          </w:tcPr>
          <w:p w14:paraId="0F59819B" w14:textId="77777777" w:rsidR="00962798" w:rsidRPr="00317EFA" w:rsidRDefault="003A5A9E" w:rsidP="00BC2FEE">
            <w:pPr>
              <w:pStyle w:val="Brdtextmedindrag"/>
            </w:pPr>
            <w:r>
              <w:t>”Artiklarna 24–28 (Upphävda)”</w:t>
            </w:r>
          </w:p>
        </w:tc>
        <w:tc>
          <w:tcPr>
            <w:tcW w:w="2500" w:type="pct"/>
            <w:shd w:val="clear" w:color="auto" w:fill="auto"/>
            <w:tcMar>
              <w:right w:w="0" w:type="dxa"/>
            </w:tcMar>
          </w:tcPr>
          <w:p w14:paraId="77CDD1C0" w14:textId="77777777" w:rsidR="00962798" w:rsidRPr="00841206" w:rsidRDefault="003A5A9E" w:rsidP="00BC2FEE">
            <w:pPr>
              <w:pStyle w:val="Brdtextmedindrag"/>
              <w:rPr>
                <w:lang w:val="de-DE"/>
              </w:rPr>
            </w:pPr>
            <w:r w:rsidRPr="00A171B4">
              <w:rPr>
                <w:lang w:val="de-DE"/>
              </w:rPr>
              <w:t>„Artikel 24 bis 28 (aufgehoben)“.</w:t>
            </w:r>
          </w:p>
        </w:tc>
      </w:tr>
      <w:tr w:rsidR="00962798" w14:paraId="28426301" w14:textId="77777777" w:rsidTr="00BC2FEE">
        <w:tc>
          <w:tcPr>
            <w:tcW w:w="2500" w:type="pct"/>
            <w:shd w:val="clear" w:color="auto" w:fill="auto"/>
            <w:tcMar>
              <w:left w:w="0" w:type="dxa"/>
            </w:tcMar>
          </w:tcPr>
          <w:p w14:paraId="1DAAA199" w14:textId="77777777" w:rsidR="00962798" w:rsidRPr="00317EFA" w:rsidRDefault="00E570B0" w:rsidP="00BC2FEE">
            <w:pPr>
              <w:pStyle w:val="Brdtext"/>
              <w:rPr>
                <w:b/>
                <w:bCs/>
              </w:rPr>
            </w:pPr>
          </w:p>
        </w:tc>
        <w:tc>
          <w:tcPr>
            <w:tcW w:w="2500" w:type="pct"/>
            <w:shd w:val="clear" w:color="auto" w:fill="auto"/>
            <w:tcMar>
              <w:right w:w="0" w:type="dxa"/>
            </w:tcMar>
          </w:tcPr>
          <w:p w14:paraId="36063C41" w14:textId="77777777" w:rsidR="00962798" w:rsidRPr="00841206" w:rsidRDefault="00E570B0" w:rsidP="00BC2FEE">
            <w:pPr>
              <w:pStyle w:val="Brdtext"/>
              <w:rPr>
                <w:b/>
                <w:bCs/>
                <w:lang w:val="de-DE"/>
              </w:rPr>
            </w:pPr>
          </w:p>
        </w:tc>
      </w:tr>
      <w:tr w:rsidR="00962798" w14:paraId="51FDEBA6" w14:textId="77777777" w:rsidTr="00BC2FEE">
        <w:tc>
          <w:tcPr>
            <w:tcW w:w="2500" w:type="pct"/>
            <w:shd w:val="clear" w:color="auto" w:fill="auto"/>
            <w:tcMar>
              <w:left w:w="0" w:type="dxa"/>
            </w:tcMar>
          </w:tcPr>
          <w:p w14:paraId="15DCEB97" w14:textId="77777777" w:rsidR="00962798" w:rsidRPr="00317EFA" w:rsidRDefault="003A5A9E" w:rsidP="00BC2FEE">
            <w:pPr>
              <w:pStyle w:val="Brdtext"/>
              <w:rPr>
                <w:b/>
                <w:bCs/>
              </w:rPr>
            </w:pPr>
            <w:r w:rsidRPr="00317EFA">
              <w:rPr>
                <w:b/>
                <w:bCs/>
              </w:rPr>
              <w:t xml:space="preserve">Artikel </w:t>
            </w:r>
            <w:r>
              <w:rPr>
                <w:b/>
                <w:bCs/>
              </w:rPr>
              <w:t>13</w:t>
            </w:r>
          </w:p>
        </w:tc>
        <w:tc>
          <w:tcPr>
            <w:tcW w:w="2500" w:type="pct"/>
            <w:shd w:val="clear" w:color="auto" w:fill="auto"/>
            <w:tcMar>
              <w:right w:w="0" w:type="dxa"/>
            </w:tcMar>
          </w:tcPr>
          <w:p w14:paraId="5746CB9B" w14:textId="77777777" w:rsidR="00962798" w:rsidRPr="00841206" w:rsidRDefault="003A5A9E" w:rsidP="00BC2FEE">
            <w:pPr>
              <w:pStyle w:val="Brdtext"/>
              <w:rPr>
                <w:b/>
                <w:bCs/>
                <w:lang w:val="de-DE"/>
              </w:rPr>
            </w:pPr>
            <w:r w:rsidRPr="00841206">
              <w:rPr>
                <w:b/>
                <w:bCs/>
                <w:lang w:val="de-DE"/>
              </w:rPr>
              <w:t>Artikel 13</w:t>
            </w:r>
          </w:p>
        </w:tc>
      </w:tr>
      <w:tr w:rsidR="00962798" w14:paraId="43E47DA6" w14:textId="77777777" w:rsidTr="00BC2FEE">
        <w:tc>
          <w:tcPr>
            <w:tcW w:w="2500" w:type="pct"/>
            <w:shd w:val="clear" w:color="auto" w:fill="auto"/>
            <w:tcMar>
              <w:left w:w="0" w:type="dxa"/>
            </w:tcMar>
          </w:tcPr>
          <w:p w14:paraId="15462031" w14:textId="77777777" w:rsidR="00962798" w:rsidRPr="00317EFA" w:rsidRDefault="00E570B0" w:rsidP="00BC2FEE">
            <w:pPr>
              <w:pStyle w:val="Brdtextmedindrag"/>
            </w:pPr>
          </w:p>
        </w:tc>
        <w:tc>
          <w:tcPr>
            <w:tcW w:w="2500" w:type="pct"/>
            <w:shd w:val="clear" w:color="auto" w:fill="auto"/>
            <w:tcMar>
              <w:right w:w="0" w:type="dxa"/>
            </w:tcMar>
          </w:tcPr>
          <w:p w14:paraId="3E4DA5F5" w14:textId="77777777" w:rsidR="00962798" w:rsidRPr="00841206" w:rsidRDefault="00E570B0" w:rsidP="00BC2FEE">
            <w:pPr>
              <w:pStyle w:val="Brdtextmedindrag"/>
              <w:rPr>
                <w:lang w:val="de-DE"/>
              </w:rPr>
            </w:pPr>
          </w:p>
        </w:tc>
      </w:tr>
      <w:tr w:rsidR="00962798" w:rsidRPr="0035629B" w14:paraId="1B6AF977" w14:textId="77777777" w:rsidTr="00BC2FEE">
        <w:tc>
          <w:tcPr>
            <w:tcW w:w="2500" w:type="pct"/>
            <w:shd w:val="clear" w:color="auto" w:fill="auto"/>
            <w:tcMar>
              <w:left w:w="0" w:type="dxa"/>
            </w:tcMar>
          </w:tcPr>
          <w:p w14:paraId="2FB51462" w14:textId="77777777" w:rsidR="00962798" w:rsidRPr="00317EFA" w:rsidRDefault="003A5A9E" w:rsidP="00BC2FEE">
            <w:pPr>
              <w:pStyle w:val="Brdtextmedindrag"/>
            </w:pPr>
            <w:r>
              <w:t>Artiklarna 29 och 30 i avtalet utgår och ersätts av följande:</w:t>
            </w:r>
          </w:p>
        </w:tc>
        <w:tc>
          <w:tcPr>
            <w:tcW w:w="2500" w:type="pct"/>
            <w:shd w:val="clear" w:color="auto" w:fill="auto"/>
            <w:tcMar>
              <w:right w:w="0" w:type="dxa"/>
            </w:tcMar>
          </w:tcPr>
          <w:p w14:paraId="50DBCD97" w14:textId="77777777" w:rsidR="00962798" w:rsidRPr="00841206" w:rsidRDefault="003A5A9E" w:rsidP="00BC2FEE">
            <w:pPr>
              <w:pStyle w:val="Brdtextmedindrag"/>
              <w:rPr>
                <w:lang w:val="de-DE"/>
              </w:rPr>
            </w:pPr>
            <w:r w:rsidRPr="00A171B4">
              <w:rPr>
                <w:lang w:val="de-DE"/>
              </w:rPr>
              <w:t>Die Artikel 29 und 30 des Ab</w:t>
            </w:r>
            <w:r>
              <w:rPr>
                <w:lang w:val="de-DE"/>
              </w:rPr>
              <w:softHyphen/>
            </w:r>
            <w:r w:rsidRPr="00A171B4">
              <w:rPr>
                <w:lang w:val="de-DE"/>
              </w:rPr>
              <w:t>kommens werden gestrichen und durch folgenden Wortlaut ersetzt:</w:t>
            </w:r>
          </w:p>
        </w:tc>
      </w:tr>
      <w:tr w:rsidR="00962798" w:rsidRPr="0035629B" w14:paraId="1F512DD8" w14:textId="77777777" w:rsidTr="00BC2FEE">
        <w:tc>
          <w:tcPr>
            <w:tcW w:w="2500" w:type="pct"/>
            <w:shd w:val="clear" w:color="auto" w:fill="auto"/>
            <w:tcMar>
              <w:left w:w="0" w:type="dxa"/>
            </w:tcMar>
          </w:tcPr>
          <w:p w14:paraId="71F11B60" w14:textId="77777777" w:rsidR="00962798" w:rsidRPr="003A5A9E" w:rsidRDefault="00E570B0" w:rsidP="00BC2FEE">
            <w:pPr>
              <w:pStyle w:val="Brdtextmedindrag"/>
              <w:ind w:firstLine="0"/>
              <w:rPr>
                <w:lang w:val="de-DE"/>
              </w:rPr>
            </w:pPr>
          </w:p>
        </w:tc>
        <w:tc>
          <w:tcPr>
            <w:tcW w:w="2500" w:type="pct"/>
            <w:shd w:val="clear" w:color="auto" w:fill="auto"/>
            <w:tcMar>
              <w:right w:w="0" w:type="dxa"/>
            </w:tcMar>
          </w:tcPr>
          <w:p w14:paraId="49B42736" w14:textId="77777777" w:rsidR="00962798" w:rsidRPr="00841206" w:rsidRDefault="00E570B0" w:rsidP="00BC2FEE">
            <w:pPr>
              <w:pStyle w:val="Brdtextmedindrag"/>
              <w:rPr>
                <w:lang w:val="de-DE"/>
              </w:rPr>
            </w:pPr>
          </w:p>
        </w:tc>
      </w:tr>
      <w:tr w:rsidR="00962798" w14:paraId="3E95E0ED" w14:textId="77777777" w:rsidTr="00BC2FEE">
        <w:tc>
          <w:tcPr>
            <w:tcW w:w="2500" w:type="pct"/>
            <w:shd w:val="clear" w:color="auto" w:fill="auto"/>
            <w:tcMar>
              <w:left w:w="0" w:type="dxa"/>
            </w:tcMar>
          </w:tcPr>
          <w:p w14:paraId="0858682D" w14:textId="77777777" w:rsidR="00962798" w:rsidRPr="00317EFA" w:rsidRDefault="003A5A9E" w:rsidP="00BC2FEE">
            <w:pPr>
              <w:pStyle w:val="Brdtextmedindrag"/>
              <w:ind w:firstLine="0"/>
            </w:pPr>
            <w:r>
              <w:t>”Artikel 29</w:t>
            </w:r>
          </w:p>
        </w:tc>
        <w:tc>
          <w:tcPr>
            <w:tcW w:w="2500" w:type="pct"/>
            <w:shd w:val="clear" w:color="auto" w:fill="auto"/>
            <w:tcMar>
              <w:right w:w="0" w:type="dxa"/>
            </w:tcMar>
          </w:tcPr>
          <w:p w14:paraId="42A13C5F" w14:textId="77777777" w:rsidR="00962798" w:rsidRPr="00841206" w:rsidRDefault="003A5A9E" w:rsidP="00BC2FEE">
            <w:pPr>
              <w:pStyle w:val="Brdtextmedindrag"/>
              <w:ind w:firstLine="0"/>
              <w:rPr>
                <w:lang w:val="de-DE"/>
              </w:rPr>
            </w:pPr>
            <w:r w:rsidRPr="00A171B4">
              <w:rPr>
                <w:lang w:val="de-DE"/>
              </w:rPr>
              <w:t>„Artikel 29</w:t>
            </w:r>
          </w:p>
        </w:tc>
      </w:tr>
      <w:tr w:rsidR="00962798" w14:paraId="31750382" w14:textId="77777777" w:rsidTr="00BC2FEE">
        <w:tc>
          <w:tcPr>
            <w:tcW w:w="2500" w:type="pct"/>
            <w:shd w:val="clear" w:color="auto" w:fill="auto"/>
            <w:tcMar>
              <w:left w:w="0" w:type="dxa"/>
            </w:tcMar>
          </w:tcPr>
          <w:p w14:paraId="16E2CAD4" w14:textId="77777777" w:rsidR="00962798" w:rsidRPr="004427E4" w:rsidRDefault="003A5A9E" w:rsidP="00BC2FEE">
            <w:pPr>
              <w:pStyle w:val="Brdtextmedindrag"/>
              <w:ind w:firstLine="0"/>
              <w:rPr>
                <w:i/>
                <w:iCs/>
              </w:rPr>
            </w:pPr>
            <w:r w:rsidRPr="004427E4">
              <w:rPr>
                <w:i/>
                <w:iCs/>
              </w:rPr>
              <w:t>Utbyte av upplysningar</w:t>
            </w:r>
          </w:p>
        </w:tc>
        <w:tc>
          <w:tcPr>
            <w:tcW w:w="2500" w:type="pct"/>
            <w:shd w:val="clear" w:color="auto" w:fill="auto"/>
            <w:tcMar>
              <w:right w:w="0" w:type="dxa"/>
            </w:tcMar>
          </w:tcPr>
          <w:p w14:paraId="158BDB9E" w14:textId="77777777" w:rsidR="00962798" w:rsidRPr="00A171B4" w:rsidRDefault="003A5A9E" w:rsidP="00BC2FEE">
            <w:pPr>
              <w:pStyle w:val="Brdtextmedindrag"/>
              <w:ind w:firstLine="0"/>
              <w:rPr>
                <w:i/>
                <w:iCs/>
                <w:lang w:val="de-DE"/>
              </w:rPr>
            </w:pPr>
            <w:r w:rsidRPr="00A171B4">
              <w:rPr>
                <w:i/>
                <w:iCs/>
                <w:lang w:val="de-DE"/>
              </w:rPr>
              <w:t>Informationsaustausch</w:t>
            </w:r>
          </w:p>
        </w:tc>
      </w:tr>
      <w:tr w:rsidR="00962798" w14:paraId="3E97002D" w14:textId="77777777" w:rsidTr="00BC2FEE">
        <w:tc>
          <w:tcPr>
            <w:tcW w:w="2500" w:type="pct"/>
            <w:shd w:val="clear" w:color="auto" w:fill="auto"/>
            <w:tcMar>
              <w:left w:w="0" w:type="dxa"/>
            </w:tcMar>
          </w:tcPr>
          <w:p w14:paraId="71145429" w14:textId="77777777" w:rsidR="00962798" w:rsidRPr="00317EFA" w:rsidRDefault="00E570B0" w:rsidP="00BC2FEE">
            <w:pPr>
              <w:pStyle w:val="Brdtextmedindrag"/>
            </w:pPr>
          </w:p>
        </w:tc>
        <w:tc>
          <w:tcPr>
            <w:tcW w:w="2500" w:type="pct"/>
            <w:shd w:val="clear" w:color="auto" w:fill="auto"/>
            <w:tcMar>
              <w:right w:w="0" w:type="dxa"/>
            </w:tcMar>
          </w:tcPr>
          <w:p w14:paraId="33EDA31B" w14:textId="77777777" w:rsidR="00962798" w:rsidRPr="00841206" w:rsidRDefault="00E570B0" w:rsidP="00BC2FEE">
            <w:pPr>
              <w:pStyle w:val="Brdtextmedindrag"/>
              <w:rPr>
                <w:lang w:val="de-DE"/>
              </w:rPr>
            </w:pPr>
          </w:p>
        </w:tc>
      </w:tr>
      <w:tr w:rsidR="00962798" w:rsidRPr="002B676D" w14:paraId="1D0D6DCB" w14:textId="77777777" w:rsidTr="00BC2FEE">
        <w:tc>
          <w:tcPr>
            <w:tcW w:w="2500" w:type="pct"/>
            <w:shd w:val="clear" w:color="auto" w:fill="auto"/>
            <w:tcMar>
              <w:left w:w="0" w:type="dxa"/>
            </w:tcMar>
          </w:tcPr>
          <w:p w14:paraId="41EE8F1F" w14:textId="2EC37C24" w:rsidR="00962798" w:rsidRPr="00317EFA" w:rsidRDefault="003A5A9E" w:rsidP="00BC2FEE">
            <w:pPr>
              <w:pStyle w:val="Brdtextmedindrag"/>
            </w:pPr>
            <w:r>
              <w:t>1.</w:t>
            </w:r>
            <w:r w:rsidR="002B676D">
              <w:t> </w:t>
            </w:r>
            <w:r>
              <w:t>De behöriga myndigheterna i de avtalsslutande staterna ska ut</w:t>
            </w:r>
            <w:r>
              <w:softHyphen/>
              <w:t>byta sådana upplysningar som kan antas vara relevanta vid tillämp</w:t>
            </w:r>
            <w:r>
              <w:softHyphen/>
              <w:t>ningen av bestämmelserna i detta avtal eller för administration eller verkställighet av intern lagstiftning i fråga om skatter av varje slag och beskaffenhet som tas ut för de avtalsslutande staterna eller för deras politiska underavdelningar eller lokala myndigheter, om be</w:t>
            </w:r>
            <w:r>
              <w:softHyphen/>
              <w:t>skattningen enligt denna lagstift</w:t>
            </w:r>
            <w:r>
              <w:softHyphen/>
              <w:t>ning inte strider mot avtalet. Utbytet av upplysningar begränsas inte av artiklarna 1 och 2.</w:t>
            </w:r>
          </w:p>
        </w:tc>
        <w:tc>
          <w:tcPr>
            <w:tcW w:w="2500" w:type="pct"/>
            <w:shd w:val="clear" w:color="auto" w:fill="auto"/>
            <w:tcMar>
              <w:right w:w="0" w:type="dxa"/>
            </w:tcMar>
          </w:tcPr>
          <w:p w14:paraId="77F56AC1" w14:textId="6B7D6F5E" w:rsidR="00962798" w:rsidRPr="00841206" w:rsidRDefault="003A5A9E" w:rsidP="00BC2FEE">
            <w:pPr>
              <w:pStyle w:val="Brdtextmedindrag"/>
              <w:rPr>
                <w:lang w:val="de-DE"/>
              </w:rPr>
            </w:pPr>
            <w:r w:rsidRPr="00A171B4">
              <w:rPr>
                <w:lang w:val="de-DE"/>
              </w:rPr>
              <w:t>(1)</w:t>
            </w:r>
            <w:r w:rsidR="002B676D">
              <w:rPr>
                <w:lang w:val="de-DE"/>
              </w:rPr>
              <w:t> </w:t>
            </w:r>
            <w:r w:rsidRPr="00A171B4">
              <w:rPr>
                <w:lang w:val="de-DE"/>
              </w:rPr>
              <w:t>Die zuständigen Behörden der Vertragsstaaten tauschen die Informationen aus, die zur Durch</w:t>
            </w:r>
            <w:r>
              <w:rPr>
                <w:lang w:val="de-DE"/>
              </w:rPr>
              <w:softHyphen/>
            </w:r>
            <w:r w:rsidRPr="00A171B4">
              <w:rPr>
                <w:lang w:val="de-DE"/>
              </w:rPr>
              <w:t>führung dieses Abkommens oder zur Verwaltung oder Durchsetzung des innerstaatlichen Rechts betref</w:t>
            </w:r>
            <w:r>
              <w:rPr>
                <w:lang w:val="de-DE"/>
              </w:rPr>
              <w:softHyphen/>
            </w:r>
            <w:r w:rsidRPr="00A171B4">
              <w:rPr>
                <w:lang w:val="de-DE"/>
              </w:rPr>
              <w:t>fend Steuern jeder Art und Be</w:t>
            </w:r>
            <w:r>
              <w:rPr>
                <w:lang w:val="de-DE"/>
              </w:rPr>
              <w:softHyphen/>
            </w:r>
            <w:r w:rsidRPr="00A171B4">
              <w:rPr>
                <w:lang w:val="de-DE"/>
              </w:rPr>
              <w:t>zeichnung, die für Rechnung der Vertragsstaaten oder ihrer Gebiets</w:t>
            </w:r>
            <w:r>
              <w:rPr>
                <w:lang w:val="de-DE"/>
              </w:rPr>
              <w:softHyphen/>
            </w:r>
            <w:r w:rsidRPr="00A171B4">
              <w:rPr>
                <w:lang w:val="de-DE"/>
              </w:rPr>
              <w:t>körperschaften erhoben werden, voraussichtlich erheblich sind, so</w:t>
            </w:r>
            <w:r>
              <w:rPr>
                <w:lang w:val="de-DE"/>
              </w:rPr>
              <w:softHyphen/>
            </w:r>
            <w:r w:rsidRPr="00A171B4">
              <w:rPr>
                <w:lang w:val="de-DE"/>
              </w:rPr>
              <w:t>weit die diesem Recht entsprech</w:t>
            </w:r>
            <w:r>
              <w:rPr>
                <w:lang w:val="de-DE"/>
              </w:rPr>
              <w:softHyphen/>
            </w:r>
            <w:r w:rsidRPr="00A171B4">
              <w:rPr>
                <w:lang w:val="de-DE"/>
              </w:rPr>
              <w:t>ende Besteuerung nicht dem Ab</w:t>
            </w:r>
            <w:r>
              <w:rPr>
                <w:lang w:val="de-DE"/>
              </w:rPr>
              <w:softHyphen/>
            </w:r>
            <w:r w:rsidRPr="00A171B4">
              <w:rPr>
                <w:lang w:val="de-DE"/>
              </w:rPr>
              <w:t>kommen widerspricht. Der Infor</w:t>
            </w:r>
            <w:r>
              <w:rPr>
                <w:lang w:val="de-DE"/>
              </w:rPr>
              <w:softHyphen/>
            </w:r>
            <w:r w:rsidRPr="00A171B4">
              <w:rPr>
                <w:lang w:val="de-DE"/>
              </w:rPr>
              <w:t>mationsaustausch ist durch die Ar</w:t>
            </w:r>
            <w:r>
              <w:rPr>
                <w:lang w:val="de-DE"/>
              </w:rPr>
              <w:softHyphen/>
            </w:r>
            <w:r w:rsidRPr="00A171B4">
              <w:rPr>
                <w:lang w:val="de-DE"/>
              </w:rPr>
              <w:t>tikel 1 und 2 nicht eingeschränkt.</w:t>
            </w:r>
          </w:p>
        </w:tc>
      </w:tr>
      <w:tr w:rsidR="00962798" w:rsidRPr="0035629B" w14:paraId="074C79C4" w14:textId="77777777" w:rsidTr="00BC2FEE">
        <w:tc>
          <w:tcPr>
            <w:tcW w:w="2500" w:type="pct"/>
            <w:shd w:val="clear" w:color="auto" w:fill="auto"/>
            <w:tcMar>
              <w:left w:w="0" w:type="dxa"/>
            </w:tcMar>
          </w:tcPr>
          <w:p w14:paraId="2739CC01" w14:textId="4D3B5305" w:rsidR="00962798" w:rsidRPr="00317EFA" w:rsidRDefault="003A5A9E" w:rsidP="00BC2FEE">
            <w:pPr>
              <w:pStyle w:val="Brdtextmedindrag"/>
            </w:pPr>
            <w:r>
              <w:t>2.</w:t>
            </w:r>
            <w:r w:rsidR="002B676D">
              <w:t> </w:t>
            </w:r>
            <w:r>
              <w:t>Upplysningar som en avtals</w:t>
            </w:r>
            <w:r>
              <w:softHyphen/>
              <w:t>slutande stat tagit emot enligt punkt 1 ska behandlas som hemliga på samma sätt som upplysningar som erhållits enligt den interna lagstift</w:t>
            </w:r>
            <w:r>
              <w:softHyphen/>
              <w:t>ningen i denna stat och får yppas endast för personer eller myndig</w:t>
            </w:r>
            <w:r>
              <w:softHyphen/>
              <w:t>heter (däri inbegripet domstolar och förvaltningsorgan) som fast</w:t>
            </w:r>
            <w:r>
              <w:softHyphen/>
              <w:t>ställer, uppbär eller driver in de skatter som åsyftas i punkt 1 eller handlägger åtal eller överklagande i fråga om dessa skatter eller som utövar tillsyn över nämnda verksamheter. Dessa personer eller myndigheter får använda upplys</w:t>
            </w:r>
            <w:r>
              <w:softHyphen/>
              <w:t>ningarna endast för sådana ända</w:t>
            </w:r>
            <w:r>
              <w:softHyphen/>
              <w:t xml:space="preserve">mål. De får yppa upplysningarna </w:t>
            </w:r>
            <w:r>
              <w:lastRenderedPageBreak/>
              <w:t>vid offentlig rättegång eller i domstolsavgöranden. Utan hinder av detta får upplysningar som en avtalsslutande stat mottagit använ</w:t>
            </w:r>
            <w:r>
              <w:softHyphen/>
              <w:t>das för andra ändamål när sådana upplysningar får användas för så</w:t>
            </w:r>
            <w:r>
              <w:softHyphen/>
              <w:t>dana andra ändamål enligt lagstift</w:t>
            </w:r>
            <w:r>
              <w:softHyphen/>
              <w:t>ningen i båda staterna och den behöriga myndigheten i den stat som lämnar upplysningarna ger tillstånd för sådan användning.</w:t>
            </w:r>
          </w:p>
        </w:tc>
        <w:tc>
          <w:tcPr>
            <w:tcW w:w="2500" w:type="pct"/>
            <w:shd w:val="clear" w:color="auto" w:fill="auto"/>
            <w:tcMar>
              <w:right w:w="0" w:type="dxa"/>
            </w:tcMar>
          </w:tcPr>
          <w:p w14:paraId="6F54123C" w14:textId="576F9F8B" w:rsidR="00962798" w:rsidRPr="00841206" w:rsidRDefault="003A5A9E" w:rsidP="00BC2FEE">
            <w:pPr>
              <w:pStyle w:val="Brdtextmedindrag"/>
              <w:rPr>
                <w:lang w:val="de-DE"/>
              </w:rPr>
            </w:pPr>
            <w:r w:rsidRPr="00A171B4">
              <w:rPr>
                <w:lang w:val="de-DE"/>
              </w:rPr>
              <w:lastRenderedPageBreak/>
              <w:t>(2)</w:t>
            </w:r>
            <w:r w:rsidR="002B676D">
              <w:rPr>
                <w:lang w:val="de-DE"/>
              </w:rPr>
              <w:t> </w:t>
            </w:r>
            <w:r w:rsidRPr="00A171B4">
              <w:rPr>
                <w:lang w:val="de-DE"/>
              </w:rPr>
              <w:t>Alle Informationen, die ein Vertragsstaat nach Absatz 1 erhal</w:t>
            </w:r>
            <w:r>
              <w:rPr>
                <w:lang w:val="de-DE"/>
              </w:rPr>
              <w:softHyphen/>
            </w:r>
            <w:r w:rsidRPr="00A171B4">
              <w:rPr>
                <w:lang w:val="de-DE"/>
              </w:rPr>
              <w:t>ten hat, sind ebenso geheim zu halten wie die aufgrund des inner</w:t>
            </w:r>
            <w:r>
              <w:rPr>
                <w:lang w:val="de-DE"/>
              </w:rPr>
              <w:softHyphen/>
            </w:r>
            <w:r w:rsidRPr="00A171B4">
              <w:rPr>
                <w:lang w:val="de-DE"/>
              </w:rPr>
              <w:t>staatlichen Rechts dieses Staates beschafften Informationen und dür</w:t>
            </w:r>
            <w:r>
              <w:rPr>
                <w:lang w:val="de-DE"/>
              </w:rPr>
              <w:softHyphen/>
            </w:r>
            <w:r w:rsidRPr="00A171B4">
              <w:rPr>
                <w:lang w:val="de-DE"/>
              </w:rPr>
              <w:t>fen nur den Personen oder Be</w:t>
            </w:r>
            <w:r>
              <w:rPr>
                <w:lang w:val="de-DE"/>
              </w:rPr>
              <w:softHyphen/>
            </w:r>
            <w:r w:rsidRPr="00A171B4">
              <w:rPr>
                <w:lang w:val="de-DE"/>
              </w:rPr>
              <w:t>hörden (einschließlich der Gerichte und Verwaltungsbehörden) zu</w:t>
            </w:r>
            <w:r>
              <w:rPr>
                <w:lang w:val="de-DE"/>
              </w:rPr>
              <w:softHyphen/>
            </w:r>
            <w:r w:rsidRPr="00A171B4">
              <w:rPr>
                <w:lang w:val="de-DE"/>
              </w:rPr>
              <w:t>gänglich gemacht werden, die mit der Festsetzung oder Erhebung, der Vollstreckung oder Strafverfol</w:t>
            </w:r>
            <w:r>
              <w:rPr>
                <w:lang w:val="de-DE"/>
              </w:rPr>
              <w:softHyphen/>
            </w:r>
            <w:r w:rsidRPr="00A171B4">
              <w:rPr>
                <w:lang w:val="de-DE"/>
              </w:rPr>
              <w:t>gung, der Entscheidung über Rechtsbehelfe hinsichtlich der in Absatz 1 genannten Steuern oder mit der Aufsicht darüber befasst sind. Diese Personen oder Be</w:t>
            </w:r>
            <w:r>
              <w:rPr>
                <w:lang w:val="de-DE"/>
              </w:rPr>
              <w:softHyphen/>
            </w:r>
            <w:r w:rsidRPr="00A171B4">
              <w:rPr>
                <w:lang w:val="de-DE"/>
              </w:rPr>
              <w:t xml:space="preserve">hörden dürfen die Informationen </w:t>
            </w:r>
            <w:r w:rsidRPr="00A171B4">
              <w:rPr>
                <w:lang w:val="de-DE"/>
              </w:rPr>
              <w:lastRenderedPageBreak/>
              <w:t>nur für diese Zwecke verwenden. Sie dürfen die Informationen in einem öffentlichen Gerichtsver</w:t>
            </w:r>
            <w:r>
              <w:rPr>
                <w:lang w:val="de-DE"/>
              </w:rPr>
              <w:softHyphen/>
            </w:r>
            <w:r w:rsidRPr="00A171B4">
              <w:rPr>
                <w:lang w:val="de-DE"/>
              </w:rPr>
              <w:t>fahren oder in einer Gerichtsent</w:t>
            </w:r>
            <w:r>
              <w:rPr>
                <w:lang w:val="de-DE"/>
              </w:rPr>
              <w:softHyphen/>
            </w:r>
            <w:r w:rsidRPr="00A171B4">
              <w:rPr>
                <w:lang w:val="de-DE"/>
              </w:rPr>
              <w:t>scheidung offenlegen. Ungeachtet der Sätze 1 bis 3 können Informa</w:t>
            </w:r>
            <w:r>
              <w:rPr>
                <w:lang w:val="de-DE"/>
              </w:rPr>
              <w:softHyphen/>
            </w:r>
            <w:r w:rsidRPr="00A171B4">
              <w:rPr>
                <w:lang w:val="de-DE"/>
              </w:rPr>
              <w:t>tionen, die ein Vertragsstaat erhal</w:t>
            </w:r>
            <w:r>
              <w:rPr>
                <w:lang w:val="de-DE"/>
              </w:rPr>
              <w:softHyphen/>
            </w:r>
            <w:r w:rsidRPr="00A171B4">
              <w:rPr>
                <w:lang w:val="de-DE"/>
              </w:rPr>
              <w:t>ten hat, für andere Zwecke verwen</w:t>
            </w:r>
            <w:r>
              <w:rPr>
                <w:lang w:val="de-DE"/>
              </w:rPr>
              <w:softHyphen/>
            </w:r>
            <w:r w:rsidRPr="00A171B4">
              <w:rPr>
                <w:lang w:val="de-DE"/>
              </w:rPr>
              <w:t>det werden, wenn sie nach dem Recht beider Staaten für diese anderen Zwecke verwendet werden können und die zuständige Behörde des übermittelnden Staates dieser Verwendung zugestimmt hat.</w:t>
            </w:r>
          </w:p>
        </w:tc>
      </w:tr>
      <w:tr w:rsidR="00962798" w:rsidRPr="0035629B" w14:paraId="588EC6F7" w14:textId="77777777" w:rsidTr="00BC2FEE">
        <w:tc>
          <w:tcPr>
            <w:tcW w:w="2500" w:type="pct"/>
            <w:shd w:val="clear" w:color="auto" w:fill="auto"/>
            <w:tcMar>
              <w:left w:w="0" w:type="dxa"/>
            </w:tcMar>
          </w:tcPr>
          <w:p w14:paraId="1BE81252" w14:textId="4D3CCD02" w:rsidR="00962798" w:rsidRPr="004427E4" w:rsidRDefault="003A5A9E" w:rsidP="00BC2FEE">
            <w:pPr>
              <w:pStyle w:val="Brdtextmedindrag"/>
            </w:pPr>
            <w:r>
              <w:lastRenderedPageBreak/>
              <w:t>3.</w:t>
            </w:r>
            <w:r w:rsidR="002B676D">
              <w:t> </w:t>
            </w:r>
            <w:r>
              <w:t>Bestämmelserna i punkterna 1 och 2 medför inte skyldighet för en avtalsslutande stat att:</w:t>
            </w:r>
          </w:p>
        </w:tc>
        <w:tc>
          <w:tcPr>
            <w:tcW w:w="2500" w:type="pct"/>
            <w:shd w:val="clear" w:color="auto" w:fill="auto"/>
            <w:tcMar>
              <w:right w:w="0" w:type="dxa"/>
            </w:tcMar>
          </w:tcPr>
          <w:p w14:paraId="31139D85" w14:textId="09299442" w:rsidR="00962798" w:rsidRPr="00841206" w:rsidRDefault="003A5A9E" w:rsidP="00BC2FEE">
            <w:pPr>
              <w:pStyle w:val="Brdtextmedindrag"/>
              <w:rPr>
                <w:lang w:val="de-DE"/>
              </w:rPr>
            </w:pPr>
            <w:r w:rsidRPr="00A171B4">
              <w:rPr>
                <w:lang w:val="de-DE"/>
              </w:rPr>
              <w:t>(3)</w:t>
            </w:r>
            <w:r w:rsidR="002B676D">
              <w:rPr>
                <w:lang w:val="de-DE"/>
              </w:rPr>
              <w:t> </w:t>
            </w:r>
            <w:r w:rsidRPr="00A171B4">
              <w:rPr>
                <w:lang w:val="de-DE"/>
              </w:rPr>
              <w:t>Die Absätze 1 und 2 sind nicht so auszulegen, als verpflichte</w:t>
            </w:r>
            <w:r>
              <w:rPr>
                <w:lang w:val="de-DE"/>
              </w:rPr>
              <w:softHyphen/>
            </w:r>
            <w:r w:rsidRPr="00A171B4">
              <w:rPr>
                <w:lang w:val="de-DE"/>
              </w:rPr>
              <w:t>ten sie einen Vertragsstaat,</w:t>
            </w:r>
          </w:p>
        </w:tc>
      </w:tr>
      <w:tr w:rsidR="00962798" w:rsidRPr="0035629B" w14:paraId="27CBF5E2" w14:textId="77777777" w:rsidTr="00BC2FEE">
        <w:tc>
          <w:tcPr>
            <w:tcW w:w="2500" w:type="pct"/>
            <w:shd w:val="clear" w:color="auto" w:fill="auto"/>
            <w:tcMar>
              <w:left w:w="0" w:type="dxa"/>
            </w:tcMar>
          </w:tcPr>
          <w:p w14:paraId="7873CECA" w14:textId="15A2BCF9" w:rsidR="00962798" w:rsidRPr="00317EFA" w:rsidRDefault="003A5A9E" w:rsidP="00BC2FEE">
            <w:pPr>
              <w:pStyle w:val="Brdtextmedindrag"/>
            </w:pPr>
            <w:r>
              <w:t>a)</w:t>
            </w:r>
            <w:r w:rsidR="002B676D">
              <w:t> </w:t>
            </w:r>
            <w:r>
              <w:t>vidta förvaltningsåtgärder som avviker från lagstiftning och admi</w:t>
            </w:r>
            <w:r>
              <w:softHyphen/>
              <w:t>nistrativ praxis i denna avtals</w:t>
            </w:r>
            <w:r>
              <w:softHyphen/>
              <w:t>slutande stat eller i den andra av</w:t>
            </w:r>
            <w:r>
              <w:softHyphen/>
              <w:t>talsslutande staten,</w:t>
            </w:r>
          </w:p>
        </w:tc>
        <w:tc>
          <w:tcPr>
            <w:tcW w:w="2500" w:type="pct"/>
            <w:shd w:val="clear" w:color="auto" w:fill="auto"/>
            <w:tcMar>
              <w:right w:w="0" w:type="dxa"/>
            </w:tcMar>
          </w:tcPr>
          <w:p w14:paraId="0DD10C27" w14:textId="7952AC2E" w:rsidR="00962798" w:rsidRPr="00841206" w:rsidRDefault="003A5A9E" w:rsidP="00BC2FEE">
            <w:pPr>
              <w:pStyle w:val="Brdtextmedindrag"/>
              <w:rPr>
                <w:lang w:val="de-DE"/>
              </w:rPr>
            </w:pPr>
            <w:r w:rsidRPr="00A171B4">
              <w:rPr>
                <w:lang w:val="de-DE"/>
              </w:rPr>
              <w:t>a)</w:t>
            </w:r>
            <w:r w:rsidR="002B676D">
              <w:rPr>
                <w:lang w:val="de-DE"/>
              </w:rPr>
              <w:t> </w:t>
            </w:r>
            <w:r w:rsidRPr="00A171B4">
              <w:rPr>
                <w:lang w:val="de-DE"/>
              </w:rPr>
              <w:t>Verwaltungsmaßnahmen durchzuführen, die von den Gesetz</w:t>
            </w:r>
            <w:r>
              <w:rPr>
                <w:lang w:val="de-DE"/>
              </w:rPr>
              <w:softHyphen/>
            </w:r>
            <w:r w:rsidRPr="00A171B4">
              <w:rPr>
                <w:lang w:val="de-DE"/>
              </w:rPr>
              <w:t>en und der Verwaltungspraxis dieses oder des anderen Vertrags</w:t>
            </w:r>
            <w:r>
              <w:rPr>
                <w:lang w:val="de-DE"/>
              </w:rPr>
              <w:softHyphen/>
            </w:r>
            <w:r w:rsidRPr="00A171B4">
              <w:rPr>
                <w:lang w:val="de-DE"/>
              </w:rPr>
              <w:t>staats abweichen;</w:t>
            </w:r>
          </w:p>
        </w:tc>
      </w:tr>
      <w:tr w:rsidR="00962798" w:rsidRPr="0035629B" w14:paraId="05C4305A" w14:textId="77777777" w:rsidTr="00BC2FEE">
        <w:tc>
          <w:tcPr>
            <w:tcW w:w="2500" w:type="pct"/>
            <w:shd w:val="clear" w:color="auto" w:fill="auto"/>
            <w:tcMar>
              <w:left w:w="0" w:type="dxa"/>
            </w:tcMar>
          </w:tcPr>
          <w:p w14:paraId="56A49E0A" w14:textId="544726FE" w:rsidR="00962798" w:rsidRPr="00317EFA" w:rsidRDefault="003A5A9E" w:rsidP="00BC2FEE">
            <w:pPr>
              <w:pStyle w:val="Brdtextmedindrag"/>
            </w:pPr>
            <w:r>
              <w:t>b)</w:t>
            </w:r>
            <w:r w:rsidR="002B676D">
              <w:t> </w:t>
            </w:r>
            <w:r>
              <w:t>lämna upplysningar som inte är tillgängliga enligt lagstiftning eller sedvanlig administrativ praxis i denna avtalsslutande stat eller i den andra avtalsslutande staten,</w:t>
            </w:r>
          </w:p>
        </w:tc>
        <w:tc>
          <w:tcPr>
            <w:tcW w:w="2500" w:type="pct"/>
            <w:shd w:val="clear" w:color="auto" w:fill="auto"/>
            <w:tcMar>
              <w:right w:w="0" w:type="dxa"/>
            </w:tcMar>
          </w:tcPr>
          <w:p w14:paraId="044FD5A8" w14:textId="3A27DBBB" w:rsidR="00962798" w:rsidRPr="00841206" w:rsidRDefault="003A5A9E" w:rsidP="00BC2FEE">
            <w:pPr>
              <w:pStyle w:val="Brdtextmedindrag"/>
              <w:rPr>
                <w:lang w:val="de-DE"/>
              </w:rPr>
            </w:pPr>
            <w:r w:rsidRPr="00A171B4">
              <w:rPr>
                <w:lang w:val="de-DE"/>
              </w:rPr>
              <w:t>b)</w:t>
            </w:r>
            <w:r w:rsidR="002B676D">
              <w:rPr>
                <w:lang w:val="de-DE"/>
              </w:rPr>
              <w:t> </w:t>
            </w:r>
            <w:r w:rsidRPr="00A171B4">
              <w:rPr>
                <w:lang w:val="de-DE"/>
              </w:rPr>
              <w:t>Informationen zu erteilen, die nach den Gesetzen oder im üblich</w:t>
            </w:r>
            <w:r>
              <w:rPr>
                <w:lang w:val="de-DE"/>
              </w:rPr>
              <w:softHyphen/>
            </w:r>
            <w:r w:rsidRPr="00A171B4">
              <w:rPr>
                <w:lang w:val="de-DE"/>
              </w:rPr>
              <w:t>en Verwaltungsverfahren dieses oder des anderen Vertragsstaats nicht beschafft werden können;</w:t>
            </w:r>
          </w:p>
        </w:tc>
      </w:tr>
      <w:tr w:rsidR="00962798" w:rsidRPr="0035629B" w14:paraId="691254B4" w14:textId="77777777" w:rsidTr="00BC2FEE">
        <w:tc>
          <w:tcPr>
            <w:tcW w:w="2500" w:type="pct"/>
            <w:shd w:val="clear" w:color="auto" w:fill="auto"/>
            <w:tcMar>
              <w:left w:w="0" w:type="dxa"/>
            </w:tcMar>
          </w:tcPr>
          <w:p w14:paraId="527FA783" w14:textId="772D1953" w:rsidR="00962798" w:rsidRPr="00317EFA" w:rsidRDefault="003A5A9E" w:rsidP="00BC2FEE">
            <w:pPr>
              <w:pStyle w:val="Brdtextmedindrag"/>
            </w:pPr>
            <w:r>
              <w:t>c)</w:t>
            </w:r>
            <w:r w:rsidR="002B676D">
              <w:t> </w:t>
            </w:r>
            <w:r>
              <w:t>lämna upplysningar som skulle röja affärshemlighet, industri-, han</w:t>
            </w:r>
            <w:r>
              <w:softHyphen/>
              <w:t>dels- eller yrkeshemlighet eller i näringsverksamhet nyttjat förfa</w:t>
            </w:r>
            <w:r>
              <w:softHyphen/>
              <w:t>ringssätt eller upplysningar, vilkas överlämnande skulle strida mot allmänna hänsyn (</w:t>
            </w:r>
            <w:proofErr w:type="spellStart"/>
            <w:r w:rsidRPr="004427E4">
              <w:rPr>
                <w:i/>
                <w:iCs/>
              </w:rPr>
              <w:t>ordre</w:t>
            </w:r>
            <w:proofErr w:type="spellEnd"/>
            <w:r w:rsidRPr="004427E4">
              <w:rPr>
                <w:i/>
                <w:iCs/>
              </w:rPr>
              <w:t xml:space="preserve"> public</w:t>
            </w:r>
            <w:r>
              <w:t>).</w:t>
            </w:r>
          </w:p>
        </w:tc>
        <w:tc>
          <w:tcPr>
            <w:tcW w:w="2500" w:type="pct"/>
            <w:shd w:val="clear" w:color="auto" w:fill="auto"/>
            <w:tcMar>
              <w:right w:w="0" w:type="dxa"/>
            </w:tcMar>
          </w:tcPr>
          <w:p w14:paraId="064A3CFC" w14:textId="2D4771D2" w:rsidR="00962798" w:rsidRPr="00841206" w:rsidRDefault="003A5A9E" w:rsidP="00BC2FEE">
            <w:pPr>
              <w:pStyle w:val="Brdtextmedindrag"/>
              <w:rPr>
                <w:lang w:val="de-DE"/>
              </w:rPr>
            </w:pPr>
            <w:r w:rsidRPr="00A171B4">
              <w:rPr>
                <w:lang w:val="de-DE"/>
              </w:rPr>
              <w:t>c)</w:t>
            </w:r>
            <w:r w:rsidR="002B676D">
              <w:rPr>
                <w:lang w:val="de-DE"/>
              </w:rPr>
              <w:t> </w:t>
            </w:r>
            <w:r w:rsidRPr="00A171B4">
              <w:rPr>
                <w:lang w:val="de-DE"/>
              </w:rPr>
              <w:t>Informationen zu erteilen, die ein Betriebs-, Geschäfts-, Ge</w:t>
            </w:r>
            <w:r>
              <w:rPr>
                <w:lang w:val="de-DE"/>
              </w:rPr>
              <w:softHyphen/>
            </w:r>
            <w:r w:rsidRPr="00A171B4">
              <w:rPr>
                <w:lang w:val="de-DE"/>
              </w:rPr>
              <w:t>werbe-, Handels- oder Berufsge</w:t>
            </w:r>
            <w:r>
              <w:rPr>
                <w:lang w:val="de-DE"/>
              </w:rPr>
              <w:softHyphen/>
            </w:r>
            <w:r w:rsidRPr="00A171B4">
              <w:rPr>
                <w:lang w:val="de-DE"/>
              </w:rPr>
              <w:t>heimnis oder ein Geschäftsver</w:t>
            </w:r>
            <w:r>
              <w:rPr>
                <w:lang w:val="de-DE"/>
              </w:rPr>
              <w:softHyphen/>
            </w:r>
            <w:r w:rsidRPr="00A171B4">
              <w:rPr>
                <w:lang w:val="de-DE"/>
              </w:rPr>
              <w:t>fahren preisgeben würden oder deren Erteilung der öffentlichen Ordnung (</w:t>
            </w:r>
            <w:r w:rsidRPr="00A171B4">
              <w:rPr>
                <w:i/>
                <w:iCs/>
                <w:lang w:val="de-DE"/>
              </w:rPr>
              <w:t xml:space="preserve">ordre </w:t>
            </w:r>
            <w:proofErr w:type="spellStart"/>
            <w:r w:rsidRPr="00A171B4">
              <w:rPr>
                <w:i/>
                <w:iCs/>
                <w:lang w:val="de-DE"/>
              </w:rPr>
              <w:t>public</w:t>
            </w:r>
            <w:proofErr w:type="spellEnd"/>
            <w:r w:rsidRPr="00A171B4">
              <w:rPr>
                <w:lang w:val="de-DE"/>
              </w:rPr>
              <w:t>) wider</w:t>
            </w:r>
            <w:r>
              <w:rPr>
                <w:lang w:val="de-DE"/>
              </w:rPr>
              <w:softHyphen/>
            </w:r>
            <w:r w:rsidRPr="00A171B4">
              <w:rPr>
                <w:lang w:val="de-DE"/>
              </w:rPr>
              <w:t>spräche.</w:t>
            </w:r>
          </w:p>
        </w:tc>
      </w:tr>
      <w:tr w:rsidR="00962798" w:rsidRPr="0035629B" w14:paraId="38312AA5" w14:textId="77777777" w:rsidTr="00BC2FEE">
        <w:tc>
          <w:tcPr>
            <w:tcW w:w="2500" w:type="pct"/>
            <w:shd w:val="clear" w:color="auto" w:fill="auto"/>
            <w:tcMar>
              <w:left w:w="0" w:type="dxa"/>
            </w:tcMar>
          </w:tcPr>
          <w:p w14:paraId="7F487054" w14:textId="11162FC1" w:rsidR="00962798" w:rsidRPr="004427E4" w:rsidRDefault="003A5A9E" w:rsidP="00BC2FEE">
            <w:pPr>
              <w:pStyle w:val="Brdtextmedindrag"/>
            </w:pPr>
            <w:r w:rsidRPr="004427E4">
              <w:t>4.</w:t>
            </w:r>
            <w:r w:rsidR="002B676D">
              <w:t> </w:t>
            </w:r>
            <w:r w:rsidRPr="004427E4">
              <w:t>Då en avtalsslutande stat begär upplysningar enligt denna artikel ska den andra avtalsslutande staten använda de medel som denna stat förfogar över för att inhämta de begärda upplysningarna, även om denna andra stat inte har behov av upplysningarna för sina egna beskattningsändamål. Förpliktelsen i föregående mening begränsas av bestämmelserna i punkt 3, men detta medför inte en rätt för en avtalsslutande stat att vägra lämna upplysningar uteslutande därför att denna stat inte har något eget intresse av sådana upplysningar.</w:t>
            </w:r>
          </w:p>
        </w:tc>
        <w:tc>
          <w:tcPr>
            <w:tcW w:w="2500" w:type="pct"/>
            <w:shd w:val="clear" w:color="auto" w:fill="auto"/>
            <w:tcMar>
              <w:right w:w="0" w:type="dxa"/>
            </w:tcMar>
          </w:tcPr>
          <w:p w14:paraId="190A38C9" w14:textId="5A173508" w:rsidR="00962798" w:rsidRPr="00D84150" w:rsidRDefault="003A5A9E" w:rsidP="00BC2FEE">
            <w:pPr>
              <w:pStyle w:val="Brdtextmedindrag"/>
              <w:rPr>
                <w:lang w:val="de-DE"/>
              </w:rPr>
            </w:pPr>
            <w:r w:rsidRPr="00D84150">
              <w:rPr>
                <w:lang w:val="de-DE"/>
              </w:rPr>
              <w:t>(4)</w:t>
            </w:r>
            <w:r w:rsidR="002B676D">
              <w:rPr>
                <w:lang w:val="de-DE"/>
              </w:rPr>
              <w:t> </w:t>
            </w:r>
            <w:r w:rsidRPr="00D84150">
              <w:rPr>
                <w:lang w:val="de-DE"/>
              </w:rPr>
              <w:t>Ersucht ein Vertragsstaat gemäß diesem Artikel um Informa</w:t>
            </w:r>
            <w:r w:rsidRPr="00D84150">
              <w:rPr>
                <w:lang w:val="de-DE"/>
              </w:rPr>
              <w:softHyphen/>
              <w:t>tionen, so nutzt der andere Ver</w:t>
            </w:r>
            <w:r w:rsidRPr="00D84150">
              <w:rPr>
                <w:lang w:val="de-DE"/>
              </w:rPr>
              <w:softHyphen/>
              <w:t>tragsstaat die ihm zur Verfügung stehenden Möglichkeiten zur Be</w:t>
            </w:r>
            <w:r>
              <w:rPr>
                <w:lang w:val="de-DE"/>
              </w:rPr>
              <w:softHyphen/>
            </w:r>
            <w:r w:rsidRPr="00D84150">
              <w:rPr>
                <w:lang w:val="de-DE"/>
              </w:rPr>
              <w:t>schaffung der erbetenen Informa</w:t>
            </w:r>
            <w:r>
              <w:rPr>
                <w:lang w:val="de-DE"/>
              </w:rPr>
              <w:softHyphen/>
            </w:r>
            <w:r w:rsidRPr="00D84150">
              <w:rPr>
                <w:lang w:val="de-DE"/>
              </w:rPr>
              <w:t>tionen, selbst wenn er diese Infor</w:t>
            </w:r>
            <w:r>
              <w:rPr>
                <w:lang w:val="de-DE"/>
              </w:rPr>
              <w:softHyphen/>
            </w:r>
            <w:r w:rsidRPr="00D84150">
              <w:rPr>
                <w:lang w:val="de-DE"/>
              </w:rPr>
              <w:t>mationen für seine eigenen steuer</w:t>
            </w:r>
            <w:r w:rsidR="00FE5559">
              <w:rPr>
                <w:lang w:val="de-DE"/>
              </w:rPr>
              <w:softHyphen/>
            </w:r>
            <w:r w:rsidRPr="00D84150">
              <w:rPr>
                <w:lang w:val="de-DE"/>
              </w:rPr>
              <w:t>lichen Zwecke nicht benötigt. Die in Satz 1 enthaltene Verpflichtung unterliegt den Beschränkungen nach Absatz 3, aber diese Beschränkungen sind nicht so auszulegen, als könnte ein Ver</w:t>
            </w:r>
            <w:r>
              <w:rPr>
                <w:lang w:val="de-DE"/>
              </w:rPr>
              <w:softHyphen/>
            </w:r>
            <w:r w:rsidRPr="00D84150">
              <w:rPr>
                <w:lang w:val="de-DE"/>
              </w:rPr>
              <w:t>tragsstaat die Erteilung von Infor</w:t>
            </w:r>
            <w:r>
              <w:rPr>
                <w:lang w:val="de-DE"/>
              </w:rPr>
              <w:softHyphen/>
            </w:r>
            <w:r w:rsidRPr="00D84150">
              <w:rPr>
                <w:lang w:val="de-DE"/>
              </w:rPr>
              <w:t xml:space="preserve">mationen nur deshalb ablehnen, </w:t>
            </w:r>
            <w:r w:rsidRPr="00D84150">
              <w:rPr>
                <w:lang w:val="de-DE"/>
              </w:rPr>
              <w:lastRenderedPageBreak/>
              <w:t>weil er kein innerstaatliches Inter</w:t>
            </w:r>
            <w:r>
              <w:rPr>
                <w:lang w:val="de-DE"/>
              </w:rPr>
              <w:softHyphen/>
            </w:r>
            <w:r w:rsidRPr="00D84150">
              <w:rPr>
                <w:lang w:val="de-DE"/>
              </w:rPr>
              <w:t>esse an diesen Informationen hat.</w:t>
            </w:r>
          </w:p>
        </w:tc>
      </w:tr>
      <w:tr w:rsidR="00962798" w:rsidRPr="0035629B" w14:paraId="599BE87C" w14:textId="77777777" w:rsidTr="00BC2FEE">
        <w:tc>
          <w:tcPr>
            <w:tcW w:w="2500" w:type="pct"/>
            <w:shd w:val="clear" w:color="auto" w:fill="auto"/>
            <w:tcMar>
              <w:left w:w="0" w:type="dxa"/>
            </w:tcMar>
          </w:tcPr>
          <w:p w14:paraId="513DDB8D" w14:textId="5BE090BC" w:rsidR="00962798" w:rsidRPr="00317EFA" w:rsidRDefault="003A5A9E" w:rsidP="00BC2FEE">
            <w:pPr>
              <w:pStyle w:val="Brdtextmedindrag"/>
            </w:pPr>
            <w:r w:rsidRPr="004427E4">
              <w:lastRenderedPageBreak/>
              <w:t>5.</w:t>
            </w:r>
            <w:r w:rsidR="002B676D">
              <w:t> </w:t>
            </w:r>
            <w:r w:rsidRPr="004427E4">
              <w:t>Bestämmelserna i punkt 3 medför inte rätt för en avtals</w:t>
            </w:r>
            <w:r>
              <w:softHyphen/>
            </w:r>
            <w:r w:rsidRPr="004427E4">
              <w:t>slutande stat att vägra att lämna upplysningar uteslutande därför att upplysningarna innehas av en bank, annan finansiell institution, ombud, representant eller förvaltare eller därför att upplysningarna gäller äganderätt i en person.</w:t>
            </w:r>
          </w:p>
        </w:tc>
        <w:tc>
          <w:tcPr>
            <w:tcW w:w="2500" w:type="pct"/>
            <w:shd w:val="clear" w:color="auto" w:fill="auto"/>
            <w:tcMar>
              <w:right w:w="0" w:type="dxa"/>
            </w:tcMar>
          </w:tcPr>
          <w:p w14:paraId="4D1C815F" w14:textId="421CB57E" w:rsidR="00962798" w:rsidRPr="00D84150" w:rsidRDefault="003A5A9E" w:rsidP="00BC2FEE">
            <w:pPr>
              <w:pStyle w:val="Brdtextmedindrag"/>
              <w:rPr>
                <w:lang w:val="de-DE"/>
              </w:rPr>
            </w:pPr>
            <w:r w:rsidRPr="00D84150">
              <w:rPr>
                <w:lang w:val="de-DE"/>
              </w:rPr>
              <w:t>(5)</w:t>
            </w:r>
            <w:r w:rsidR="002B676D">
              <w:rPr>
                <w:lang w:val="de-DE"/>
              </w:rPr>
              <w:t> </w:t>
            </w:r>
            <w:r w:rsidRPr="00D84150">
              <w:rPr>
                <w:lang w:val="de-DE"/>
              </w:rPr>
              <w:t>Absatz 3 ist nicht so aus</w:t>
            </w:r>
            <w:r w:rsidR="007F77F5">
              <w:rPr>
                <w:lang w:val="de-DE"/>
              </w:rPr>
              <w:softHyphen/>
            </w:r>
            <w:r w:rsidRPr="00D84150">
              <w:rPr>
                <w:lang w:val="de-DE"/>
              </w:rPr>
              <w:t>zulegen, als könnte ein Vertrags</w:t>
            </w:r>
            <w:r w:rsidR="007F77F5">
              <w:rPr>
                <w:lang w:val="de-DE"/>
              </w:rPr>
              <w:softHyphen/>
            </w:r>
            <w:r w:rsidRPr="00D84150">
              <w:rPr>
                <w:lang w:val="de-DE"/>
              </w:rPr>
              <w:t>staat die Erteilung von Infor</w:t>
            </w:r>
            <w:r>
              <w:rPr>
                <w:lang w:val="de-DE"/>
              </w:rPr>
              <w:softHyphen/>
            </w:r>
            <w:r w:rsidRPr="00D84150">
              <w:rPr>
                <w:lang w:val="de-DE"/>
              </w:rPr>
              <w:t>mationen nur deshalb ablehnen, weil sich die Informationen bei einer Bank, einem sonstigen Finanzinstitut, einem Bevollmäch</w:t>
            </w:r>
            <w:r>
              <w:rPr>
                <w:lang w:val="de-DE"/>
              </w:rPr>
              <w:softHyphen/>
            </w:r>
            <w:r w:rsidRPr="00D84150">
              <w:rPr>
                <w:lang w:val="de-DE"/>
              </w:rPr>
              <w:t>tigen, Vertreter oder Treuhänder befinden oder weil sie sich auf Eigentumsanteile an einer Person beziehen.</w:t>
            </w:r>
          </w:p>
        </w:tc>
      </w:tr>
      <w:tr w:rsidR="00962798" w:rsidRPr="0035629B" w14:paraId="594BDEF5" w14:textId="77777777" w:rsidTr="00BC2FEE">
        <w:tc>
          <w:tcPr>
            <w:tcW w:w="2500" w:type="pct"/>
            <w:shd w:val="clear" w:color="auto" w:fill="auto"/>
            <w:tcMar>
              <w:left w:w="0" w:type="dxa"/>
            </w:tcMar>
          </w:tcPr>
          <w:p w14:paraId="4D32C81E" w14:textId="77777777" w:rsidR="00962798" w:rsidRPr="003A5A9E" w:rsidRDefault="00E570B0" w:rsidP="00BC2FEE">
            <w:pPr>
              <w:pStyle w:val="Brdtextmedindrag"/>
              <w:rPr>
                <w:lang w:val="de-DE"/>
              </w:rPr>
            </w:pPr>
          </w:p>
        </w:tc>
        <w:tc>
          <w:tcPr>
            <w:tcW w:w="2500" w:type="pct"/>
            <w:shd w:val="clear" w:color="auto" w:fill="auto"/>
            <w:tcMar>
              <w:right w:w="0" w:type="dxa"/>
            </w:tcMar>
          </w:tcPr>
          <w:p w14:paraId="30341665" w14:textId="77777777" w:rsidR="00962798" w:rsidRPr="00841206" w:rsidRDefault="00E570B0" w:rsidP="00BC2FEE">
            <w:pPr>
              <w:pStyle w:val="Brdtextmedindrag"/>
              <w:rPr>
                <w:lang w:val="de-DE"/>
              </w:rPr>
            </w:pPr>
          </w:p>
        </w:tc>
      </w:tr>
      <w:tr w:rsidR="00962798" w14:paraId="10C815A4" w14:textId="77777777" w:rsidTr="00BC2FEE">
        <w:tc>
          <w:tcPr>
            <w:tcW w:w="2500" w:type="pct"/>
            <w:shd w:val="clear" w:color="auto" w:fill="auto"/>
            <w:tcMar>
              <w:left w:w="0" w:type="dxa"/>
            </w:tcMar>
          </w:tcPr>
          <w:p w14:paraId="4EB534AB" w14:textId="77777777" w:rsidR="00962798" w:rsidRPr="00317EFA" w:rsidRDefault="003A5A9E" w:rsidP="00BC2FEE">
            <w:pPr>
              <w:pStyle w:val="Brdtextmedindrag"/>
              <w:ind w:firstLine="0"/>
            </w:pPr>
            <w:r>
              <w:t>Artikel 30</w:t>
            </w:r>
          </w:p>
        </w:tc>
        <w:tc>
          <w:tcPr>
            <w:tcW w:w="2500" w:type="pct"/>
            <w:shd w:val="clear" w:color="auto" w:fill="auto"/>
            <w:tcMar>
              <w:right w:w="0" w:type="dxa"/>
            </w:tcMar>
          </w:tcPr>
          <w:p w14:paraId="18B271E5" w14:textId="77777777" w:rsidR="00962798" w:rsidRPr="00841206" w:rsidRDefault="003A5A9E" w:rsidP="00BC2FEE">
            <w:pPr>
              <w:pStyle w:val="Brdtextmedindrag"/>
              <w:ind w:firstLine="0"/>
              <w:rPr>
                <w:lang w:val="de-DE"/>
              </w:rPr>
            </w:pPr>
            <w:r w:rsidRPr="006C2A3E">
              <w:t>Artikel 30</w:t>
            </w:r>
          </w:p>
        </w:tc>
      </w:tr>
      <w:tr w:rsidR="00962798" w14:paraId="3AA0C6B0" w14:textId="77777777" w:rsidTr="00BC2FEE">
        <w:tc>
          <w:tcPr>
            <w:tcW w:w="2500" w:type="pct"/>
            <w:shd w:val="clear" w:color="auto" w:fill="auto"/>
            <w:tcMar>
              <w:left w:w="0" w:type="dxa"/>
            </w:tcMar>
          </w:tcPr>
          <w:p w14:paraId="66F2F7F0" w14:textId="77777777" w:rsidR="00962798" w:rsidRPr="004427E4" w:rsidRDefault="003A5A9E" w:rsidP="00BC2FEE">
            <w:pPr>
              <w:pStyle w:val="Brdtext"/>
              <w:rPr>
                <w:b/>
                <w:bCs/>
                <w:i/>
                <w:iCs/>
              </w:rPr>
            </w:pPr>
            <w:r w:rsidRPr="004427E4">
              <w:rPr>
                <w:i/>
                <w:iCs/>
              </w:rPr>
              <w:t>Bistånd vid indrivning av skatter</w:t>
            </w:r>
          </w:p>
        </w:tc>
        <w:tc>
          <w:tcPr>
            <w:tcW w:w="2500" w:type="pct"/>
            <w:shd w:val="clear" w:color="auto" w:fill="auto"/>
            <w:tcMar>
              <w:right w:w="0" w:type="dxa"/>
            </w:tcMar>
          </w:tcPr>
          <w:p w14:paraId="121E9758" w14:textId="77777777" w:rsidR="00962798" w:rsidRPr="00D84150" w:rsidRDefault="003A5A9E" w:rsidP="00BC2FEE">
            <w:pPr>
              <w:pStyle w:val="Brdtext"/>
              <w:rPr>
                <w:b/>
                <w:bCs/>
                <w:i/>
                <w:iCs/>
                <w:lang w:val="de-DE"/>
              </w:rPr>
            </w:pPr>
            <w:r w:rsidRPr="00D84150">
              <w:rPr>
                <w:i/>
                <w:iCs/>
                <w:lang w:val="de-DE"/>
              </w:rPr>
              <w:t>Amtshilfe bei der Steuererhebung</w:t>
            </w:r>
          </w:p>
        </w:tc>
      </w:tr>
      <w:tr w:rsidR="00962798" w14:paraId="4ADA7A21" w14:textId="77777777" w:rsidTr="00BC2FEE">
        <w:tc>
          <w:tcPr>
            <w:tcW w:w="2500" w:type="pct"/>
            <w:shd w:val="clear" w:color="auto" w:fill="auto"/>
            <w:tcMar>
              <w:left w:w="0" w:type="dxa"/>
            </w:tcMar>
          </w:tcPr>
          <w:p w14:paraId="44F31EDC" w14:textId="77777777" w:rsidR="00962798" w:rsidRPr="00317EFA" w:rsidRDefault="00E570B0" w:rsidP="00BC2FEE">
            <w:pPr>
              <w:pStyle w:val="Brdtextmedindrag"/>
            </w:pPr>
          </w:p>
        </w:tc>
        <w:tc>
          <w:tcPr>
            <w:tcW w:w="2500" w:type="pct"/>
            <w:shd w:val="clear" w:color="auto" w:fill="auto"/>
            <w:tcMar>
              <w:right w:w="0" w:type="dxa"/>
            </w:tcMar>
          </w:tcPr>
          <w:p w14:paraId="3DF3BE5B" w14:textId="77777777" w:rsidR="00962798" w:rsidRPr="00841206" w:rsidRDefault="00E570B0" w:rsidP="00BC2FEE">
            <w:pPr>
              <w:pStyle w:val="Brdtextmedindrag"/>
              <w:rPr>
                <w:lang w:val="de-DE"/>
              </w:rPr>
            </w:pPr>
          </w:p>
        </w:tc>
      </w:tr>
      <w:tr w:rsidR="00962798" w:rsidRPr="0035629B" w14:paraId="2C66D25F" w14:textId="77777777" w:rsidTr="00BC2FEE">
        <w:tc>
          <w:tcPr>
            <w:tcW w:w="2500" w:type="pct"/>
            <w:shd w:val="clear" w:color="auto" w:fill="auto"/>
            <w:tcMar>
              <w:left w:w="0" w:type="dxa"/>
            </w:tcMar>
          </w:tcPr>
          <w:p w14:paraId="3A8C325C" w14:textId="7928D51D" w:rsidR="00962798" w:rsidRPr="004427E4" w:rsidRDefault="003A5A9E" w:rsidP="00BC2FEE">
            <w:pPr>
              <w:pStyle w:val="Brdtextmedindrag"/>
            </w:pPr>
            <w:r w:rsidRPr="004427E4">
              <w:t>1.</w:t>
            </w:r>
            <w:r w:rsidR="002B676D">
              <w:t> </w:t>
            </w:r>
            <w:r w:rsidRPr="004427E4">
              <w:t>De avtalsslutande staterna ska bistå varandra vid indrivning av skattefordringar. Sådant bistånd be</w:t>
            </w:r>
            <w:r>
              <w:softHyphen/>
            </w:r>
            <w:r w:rsidRPr="004427E4">
              <w:t>gränsas inte av artiklarna 1 och 2. De behöriga myndigheterna i de avtalsslutande staterna får träffa överenskommelse om den närmare tillämpningen av denna artikel.</w:t>
            </w:r>
          </w:p>
        </w:tc>
        <w:tc>
          <w:tcPr>
            <w:tcW w:w="2500" w:type="pct"/>
            <w:shd w:val="clear" w:color="auto" w:fill="auto"/>
            <w:tcMar>
              <w:right w:w="0" w:type="dxa"/>
            </w:tcMar>
          </w:tcPr>
          <w:p w14:paraId="2F74BC41" w14:textId="16D52512" w:rsidR="00962798" w:rsidRPr="00D84150" w:rsidRDefault="003A5A9E" w:rsidP="00BC2FEE">
            <w:pPr>
              <w:pStyle w:val="Brdtextmedindrag"/>
              <w:rPr>
                <w:lang w:val="de-DE"/>
              </w:rPr>
            </w:pPr>
            <w:r w:rsidRPr="00D84150">
              <w:rPr>
                <w:lang w:val="de-DE"/>
              </w:rPr>
              <w:t>(1)</w:t>
            </w:r>
            <w:r w:rsidR="002B676D">
              <w:rPr>
                <w:lang w:val="de-DE"/>
              </w:rPr>
              <w:t> </w:t>
            </w:r>
            <w:r w:rsidRPr="00D84150">
              <w:rPr>
                <w:lang w:val="de-DE"/>
              </w:rPr>
              <w:t>Die Vertragsstaaten leisten sich gegenseitige Amtshilfe bei der Erhebung von Steueransprüchen. Diese Amtshilfe wird durch die Artikel 1 und 2 nicht eingeschränkt. Die zuständigen Behörden der Vertragsstaaten können durch Ver</w:t>
            </w:r>
            <w:r w:rsidR="007F77F5">
              <w:rPr>
                <w:lang w:val="de-DE"/>
              </w:rPr>
              <w:softHyphen/>
            </w:r>
            <w:r w:rsidRPr="00D84150">
              <w:rPr>
                <w:lang w:val="de-DE"/>
              </w:rPr>
              <w:t>ständigung regeln, wie dieser Artikel durchzuführen ist.</w:t>
            </w:r>
          </w:p>
        </w:tc>
      </w:tr>
      <w:tr w:rsidR="00962798" w:rsidRPr="0035629B" w14:paraId="0E86DEB7" w14:textId="77777777" w:rsidTr="00BC2FEE">
        <w:tc>
          <w:tcPr>
            <w:tcW w:w="2500" w:type="pct"/>
            <w:shd w:val="clear" w:color="auto" w:fill="auto"/>
            <w:tcMar>
              <w:left w:w="0" w:type="dxa"/>
            </w:tcMar>
          </w:tcPr>
          <w:p w14:paraId="7FA1484C" w14:textId="278FD539" w:rsidR="00962798" w:rsidRPr="00317EFA" w:rsidRDefault="003A5A9E" w:rsidP="00BC2FEE">
            <w:pPr>
              <w:pStyle w:val="Brdtextmedindrag"/>
            </w:pPr>
            <w:r w:rsidRPr="004427E4">
              <w:t>2.</w:t>
            </w:r>
            <w:r w:rsidR="002B676D">
              <w:t> </w:t>
            </w:r>
            <w:r w:rsidRPr="004427E4">
              <w:t>Med uttrycket ”skattefordran” förstås i denna artikel en fordran på ett belopp avseende skatter av varje slag och beskaffenhet som tas ut för de avtalsslutande staterna, deras politiska underavdelningar eller lo</w:t>
            </w:r>
            <w:r w:rsidR="00FE5559">
              <w:softHyphen/>
            </w:r>
            <w:r w:rsidRPr="004427E4">
              <w:t>kala myndigheter, i den mån beskattningen inte strider mot detta avtal eller mot något annat instru</w:t>
            </w:r>
            <w:r>
              <w:softHyphen/>
            </w:r>
            <w:r w:rsidRPr="004427E4">
              <w:t>ment till vilket de avtalsslutande staterna är parter, samt ränta, administrativa straffavgifter och kostnader för indrivning eller säk</w:t>
            </w:r>
            <w:r>
              <w:softHyphen/>
            </w:r>
            <w:r w:rsidRPr="004427E4">
              <w:t>ringsåtgärd som hänför sig till sådant belopp.</w:t>
            </w:r>
          </w:p>
        </w:tc>
        <w:tc>
          <w:tcPr>
            <w:tcW w:w="2500" w:type="pct"/>
            <w:shd w:val="clear" w:color="auto" w:fill="auto"/>
            <w:tcMar>
              <w:right w:w="0" w:type="dxa"/>
            </w:tcMar>
          </w:tcPr>
          <w:p w14:paraId="695F77E1" w14:textId="6BB81140" w:rsidR="00962798" w:rsidRPr="00841206" w:rsidRDefault="003A5A9E" w:rsidP="00BC2FEE">
            <w:pPr>
              <w:pStyle w:val="Brdtextmedindrag"/>
              <w:rPr>
                <w:lang w:val="de-DE"/>
              </w:rPr>
            </w:pPr>
            <w:r w:rsidRPr="00D84150">
              <w:rPr>
                <w:lang w:val="de-DE"/>
              </w:rPr>
              <w:t>(2)</w:t>
            </w:r>
            <w:r w:rsidR="002B676D">
              <w:rPr>
                <w:lang w:val="de-DE"/>
              </w:rPr>
              <w:t> </w:t>
            </w:r>
            <w:r w:rsidRPr="00D84150">
              <w:rPr>
                <w:lang w:val="de-DE"/>
              </w:rPr>
              <w:t xml:space="preserve">Der Ausdruck </w:t>
            </w:r>
            <w:r>
              <w:rPr>
                <w:lang w:val="de-DE"/>
              </w:rPr>
              <w:t>„</w:t>
            </w:r>
            <w:r w:rsidRPr="00D84150">
              <w:rPr>
                <w:lang w:val="de-DE"/>
              </w:rPr>
              <w:t>Steueran</w:t>
            </w:r>
            <w:r>
              <w:rPr>
                <w:lang w:val="de-DE"/>
              </w:rPr>
              <w:softHyphen/>
            </w:r>
            <w:r w:rsidRPr="00D84150">
              <w:rPr>
                <w:lang w:val="de-DE"/>
              </w:rPr>
              <w:t>spruch</w:t>
            </w:r>
            <w:r>
              <w:rPr>
                <w:lang w:val="de-DE"/>
              </w:rPr>
              <w:t>“</w:t>
            </w:r>
            <w:r w:rsidRPr="00D84150">
              <w:rPr>
                <w:lang w:val="de-DE"/>
              </w:rPr>
              <w:t xml:space="preserve"> im Sinne dieses Artikels bedeutet einen Betrag, der aufgrund von Steuern jeder Art und Bezeich</w:t>
            </w:r>
            <w:r>
              <w:rPr>
                <w:lang w:val="de-DE"/>
              </w:rPr>
              <w:softHyphen/>
            </w:r>
            <w:r w:rsidRPr="00D84150">
              <w:rPr>
                <w:lang w:val="de-DE"/>
              </w:rPr>
              <w:t>nung, die für Rechnung der Ver</w:t>
            </w:r>
            <w:r>
              <w:rPr>
                <w:lang w:val="de-DE"/>
              </w:rPr>
              <w:softHyphen/>
            </w:r>
            <w:r w:rsidRPr="00D84150">
              <w:rPr>
                <w:lang w:val="de-DE"/>
              </w:rPr>
              <w:t>tragsstaaten oder ihrer Gebietskör</w:t>
            </w:r>
            <w:r>
              <w:rPr>
                <w:lang w:val="de-DE"/>
              </w:rPr>
              <w:softHyphen/>
            </w:r>
            <w:r w:rsidRPr="00D84150">
              <w:rPr>
                <w:lang w:val="de-DE"/>
              </w:rPr>
              <w:t>perschaften erhoben werden, ge</w:t>
            </w:r>
            <w:r>
              <w:rPr>
                <w:lang w:val="de-DE"/>
              </w:rPr>
              <w:softHyphen/>
            </w:r>
            <w:r w:rsidRPr="00D84150">
              <w:rPr>
                <w:lang w:val="de-DE"/>
              </w:rPr>
              <w:t>schuldet wird, soweit die ent</w:t>
            </w:r>
            <w:r>
              <w:rPr>
                <w:lang w:val="de-DE"/>
              </w:rPr>
              <w:softHyphen/>
            </w:r>
            <w:r w:rsidRPr="00D84150">
              <w:rPr>
                <w:lang w:val="de-DE"/>
              </w:rPr>
              <w:t>sprechende Besteuerung nicht die</w:t>
            </w:r>
            <w:r>
              <w:rPr>
                <w:lang w:val="de-DE"/>
              </w:rPr>
              <w:softHyphen/>
            </w:r>
            <w:r w:rsidRPr="00D84150">
              <w:rPr>
                <w:lang w:val="de-DE"/>
              </w:rPr>
              <w:t>sem Abkommen oder anderen Übereinkünften, denen die Ver</w:t>
            </w:r>
            <w:r>
              <w:rPr>
                <w:lang w:val="de-DE"/>
              </w:rPr>
              <w:softHyphen/>
            </w:r>
            <w:r w:rsidRPr="00D84150">
              <w:rPr>
                <w:lang w:val="de-DE"/>
              </w:rPr>
              <w:t>tragsstaaten beigetreten sind, wi</w:t>
            </w:r>
            <w:r w:rsidR="00FE5559">
              <w:rPr>
                <w:lang w:val="de-DE"/>
              </w:rPr>
              <w:softHyphen/>
            </w:r>
            <w:r w:rsidRPr="00D84150">
              <w:rPr>
                <w:lang w:val="de-DE"/>
              </w:rPr>
              <w:t>derspricht, sowie mit diesem Be</w:t>
            </w:r>
            <w:r w:rsidR="00FE5559">
              <w:rPr>
                <w:lang w:val="de-DE"/>
              </w:rPr>
              <w:softHyphen/>
            </w:r>
            <w:r w:rsidRPr="00D84150">
              <w:rPr>
                <w:lang w:val="de-DE"/>
              </w:rPr>
              <w:t>trag zusammenhängende Zinsen, Geldbußen sowie Vollstreckungs</w:t>
            </w:r>
            <w:r w:rsidR="00FE5559">
              <w:rPr>
                <w:lang w:val="de-DE"/>
              </w:rPr>
              <w:softHyphen/>
            </w:r>
            <w:r w:rsidRPr="00D84150">
              <w:rPr>
                <w:lang w:val="de-DE"/>
              </w:rPr>
              <w:t>kosten und Kosten für Sicherungs</w:t>
            </w:r>
            <w:r w:rsidR="00FE5559">
              <w:rPr>
                <w:lang w:val="de-DE"/>
              </w:rPr>
              <w:softHyphen/>
            </w:r>
            <w:r w:rsidRPr="00D84150">
              <w:rPr>
                <w:lang w:val="de-DE"/>
              </w:rPr>
              <w:t>maßnahmen.</w:t>
            </w:r>
          </w:p>
        </w:tc>
      </w:tr>
      <w:tr w:rsidR="00962798" w:rsidRPr="0035629B" w14:paraId="1AC2AB90" w14:textId="77777777" w:rsidTr="00BC2FEE">
        <w:tc>
          <w:tcPr>
            <w:tcW w:w="2500" w:type="pct"/>
            <w:shd w:val="clear" w:color="auto" w:fill="auto"/>
            <w:tcMar>
              <w:left w:w="0" w:type="dxa"/>
            </w:tcMar>
          </w:tcPr>
          <w:p w14:paraId="671ABC23" w14:textId="5CDDC5CE" w:rsidR="00962798" w:rsidRPr="00317EFA" w:rsidRDefault="003A5A9E" w:rsidP="00BC2FEE">
            <w:pPr>
              <w:pStyle w:val="Brdtextmedindrag"/>
            </w:pPr>
            <w:r w:rsidRPr="004427E4">
              <w:t>3.</w:t>
            </w:r>
            <w:r w:rsidR="002B676D">
              <w:t> </w:t>
            </w:r>
            <w:r w:rsidRPr="004427E4">
              <w:t>När en skattefordran i en avtalsslutande stat är verkställbar enligt denna stats lagstiftning och fordran ska betalas av en person som enligt lagstiftningen i denna stat saknar rätt att vid denna tid</w:t>
            </w:r>
            <w:r>
              <w:softHyphen/>
            </w:r>
            <w:r w:rsidRPr="004427E4">
              <w:t xml:space="preserve">punkt förhindra dess indrivning, ska denna skattefordran, på begäran </w:t>
            </w:r>
            <w:r w:rsidRPr="004427E4">
              <w:lastRenderedPageBreak/>
              <w:t>av den behöriga myndigheten i denna stat, erkännas för indrivning av den behöriga myndigheten i den andra avtalsslutande staten. Denna skattefordran ska drivas in av den andra staten enligt bestämmelserna i denna stats lagstiftning om verk</w:t>
            </w:r>
            <w:r>
              <w:softHyphen/>
            </w:r>
            <w:r w:rsidRPr="004427E4">
              <w:t>ställighet och indrivning som om fordran vore en av dess egna skattefordringar.</w:t>
            </w:r>
          </w:p>
        </w:tc>
        <w:tc>
          <w:tcPr>
            <w:tcW w:w="2500" w:type="pct"/>
            <w:shd w:val="clear" w:color="auto" w:fill="auto"/>
            <w:tcMar>
              <w:right w:w="0" w:type="dxa"/>
            </w:tcMar>
          </w:tcPr>
          <w:p w14:paraId="07B08A9F" w14:textId="51EE5CA4" w:rsidR="00962798" w:rsidRPr="00841206" w:rsidRDefault="003A5A9E" w:rsidP="00BC2FEE">
            <w:pPr>
              <w:pStyle w:val="Brdtextmedindrag"/>
              <w:rPr>
                <w:lang w:val="de-DE"/>
              </w:rPr>
            </w:pPr>
            <w:r w:rsidRPr="00B73984">
              <w:rPr>
                <w:lang w:val="de-DE"/>
              </w:rPr>
              <w:lastRenderedPageBreak/>
              <w:t>(3)</w:t>
            </w:r>
            <w:r w:rsidR="002B676D">
              <w:rPr>
                <w:lang w:val="de-DE"/>
              </w:rPr>
              <w:t> </w:t>
            </w:r>
            <w:r w:rsidRPr="00B73984">
              <w:rPr>
                <w:lang w:val="de-DE"/>
              </w:rPr>
              <w:t>Ist ein Steueranspruch eines Vertragsstaats nach dem Recht dieses Staates vollstreckbar und wird er von einer Person geschul</w:t>
            </w:r>
            <w:r>
              <w:rPr>
                <w:lang w:val="de-DE"/>
              </w:rPr>
              <w:softHyphen/>
            </w:r>
            <w:r w:rsidRPr="00B73984">
              <w:rPr>
                <w:lang w:val="de-DE"/>
              </w:rPr>
              <w:t>det, die zu diesem Zeitpunkt nach dem Recht dieses Staates die Voll</w:t>
            </w:r>
            <w:r w:rsidR="007F77F5">
              <w:rPr>
                <w:lang w:val="de-DE"/>
              </w:rPr>
              <w:softHyphen/>
            </w:r>
            <w:r w:rsidRPr="00B73984">
              <w:rPr>
                <w:lang w:val="de-DE"/>
              </w:rPr>
              <w:t>streckung nicht verhindern kann, so wird dieser Steueran</w:t>
            </w:r>
            <w:r w:rsidR="000A39E0">
              <w:rPr>
                <w:lang w:val="de-DE"/>
              </w:rPr>
              <w:softHyphen/>
            </w:r>
            <w:r w:rsidRPr="00B73984">
              <w:rPr>
                <w:lang w:val="de-DE"/>
              </w:rPr>
              <w:t xml:space="preserve">spruch auf </w:t>
            </w:r>
            <w:r w:rsidRPr="00B73984">
              <w:rPr>
                <w:lang w:val="de-DE"/>
              </w:rPr>
              <w:lastRenderedPageBreak/>
              <w:t xml:space="preserve">Ersuchen der zuständigen Behörde dieses Staates für die Zwecke der Erhebung von der zuständigen Behörde des anderen Vertragsstaats anerkannt. Der Steueranspruch wird von dem anderen Staat nach dessen Rechtsvorschriften über die Vollstreckung und Erhebung der eigenen Steuern </w:t>
            </w:r>
            <w:proofErr w:type="gramStart"/>
            <w:r w:rsidRPr="00B73984">
              <w:rPr>
                <w:lang w:val="de-DE"/>
              </w:rPr>
              <w:t>erhoben,</w:t>
            </w:r>
            <w:proofErr w:type="gramEnd"/>
            <w:r w:rsidRPr="00B73984">
              <w:rPr>
                <w:lang w:val="de-DE"/>
              </w:rPr>
              <w:t xml:space="preserve"> als han</w:t>
            </w:r>
            <w:r w:rsidR="007F77F5">
              <w:rPr>
                <w:lang w:val="de-DE"/>
              </w:rPr>
              <w:softHyphen/>
            </w:r>
            <w:r w:rsidRPr="00B73984">
              <w:rPr>
                <w:lang w:val="de-DE"/>
              </w:rPr>
              <w:t>delte es sich bei dem Steueran</w:t>
            </w:r>
            <w:r w:rsidR="007F77F5">
              <w:rPr>
                <w:lang w:val="de-DE"/>
              </w:rPr>
              <w:softHyphen/>
            </w:r>
            <w:r w:rsidRPr="00B73984">
              <w:rPr>
                <w:lang w:val="de-DE"/>
              </w:rPr>
              <w:t>spruch um einen Steueranspruch dieses anderen Staates.</w:t>
            </w:r>
          </w:p>
        </w:tc>
      </w:tr>
      <w:tr w:rsidR="00962798" w:rsidRPr="0035629B" w14:paraId="2FB6E814" w14:textId="77777777" w:rsidTr="00BC2FEE">
        <w:tc>
          <w:tcPr>
            <w:tcW w:w="2500" w:type="pct"/>
            <w:shd w:val="clear" w:color="auto" w:fill="auto"/>
            <w:tcMar>
              <w:left w:w="0" w:type="dxa"/>
            </w:tcMar>
          </w:tcPr>
          <w:p w14:paraId="393C76D3" w14:textId="27129DBB" w:rsidR="00962798" w:rsidRPr="00317EFA" w:rsidRDefault="003A5A9E" w:rsidP="00BC2FEE">
            <w:pPr>
              <w:pStyle w:val="Brdtextmedindrag"/>
            </w:pPr>
            <w:r w:rsidRPr="004427E4">
              <w:lastRenderedPageBreak/>
              <w:t>4.</w:t>
            </w:r>
            <w:r w:rsidR="002B676D">
              <w:t> </w:t>
            </w:r>
            <w:r w:rsidRPr="004427E4">
              <w:t>När en skattefordran i en av</w:t>
            </w:r>
            <w:r>
              <w:softHyphen/>
            </w:r>
            <w:r w:rsidRPr="004427E4">
              <w:t>talsslutande stat enligt dess lagstift</w:t>
            </w:r>
            <w:r>
              <w:softHyphen/>
            </w:r>
            <w:r w:rsidRPr="004427E4">
              <w:t>ning kan bli föremål för säkrings</w:t>
            </w:r>
            <w:r>
              <w:softHyphen/>
            </w:r>
            <w:r w:rsidRPr="004427E4">
              <w:t>åtgärder i syfte att säkerställa indrivningen ska denna skatte</w:t>
            </w:r>
            <w:r>
              <w:softHyphen/>
            </w:r>
            <w:r w:rsidRPr="004427E4">
              <w:t>fordran, på begäran av den be</w:t>
            </w:r>
            <w:r>
              <w:softHyphen/>
            </w:r>
            <w:r w:rsidRPr="004427E4">
              <w:t>höriga myndigheten i denna stat, erkännas för vidtagande av säkringsåtgärder av den behöriga myndigheten i den andra avtals</w:t>
            </w:r>
            <w:r>
              <w:softHyphen/>
            </w:r>
            <w:r w:rsidRPr="004427E4">
              <w:t>slutande staten. Den andra staten ska vidta säkringsåtgärder avse</w:t>
            </w:r>
            <w:r>
              <w:softHyphen/>
            </w:r>
            <w:r w:rsidRPr="004427E4">
              <w:t>ende denna skattefordran enligt bestämmelserna i dess lagstiftning som om denna vore en av dess egna skattefordringar. Detta gäller även om skattefordringen vid tidpunkten då sådana åtgärder vidtas inte är verkställbar i den förstnämnda staten eller ska betalas av en person som har rätt att förhindra dess indrivning.</w:t>
            </w:r>
          </w:p>
        </w:tc>
        <w:tc>
          <w:tcPr>
            <w:tcW w:w="2500" w:type="pct"/>
            <w:shd w:val="clear" w:color="auto" w:fill="auto"/>
            <w:tcMar>
              <w:right w:w="0" w:type="dxa"/>
            </w:tcMar>
          </w:tcPr>
          <w:p w14:paraId="5FA74961" w14:textId="5D7B64D4" w:rsidR="00962798" w:rsidRPr="00841206" w:rsidRDefault="003A5A9E" w:rsidP="00BC2FEE">
            <w:pPr>
              <w:pStyle w:val="Brdtextmedindrag"/>
              <w:rPr>
                <w:lang w:val="de-DE"/>
              </w:rPr>
            </w:pPr>
            <w:r w:rsidRPr="00B73984">
              <w:rPr>
                <w:lang w:val="de-DE"/>
              </w:rPr>
              <w:t>(4)</w:t>
            </w:r>
            <w:r w:rsidR="002B676D">
              <w:rPr>
                <w:lang w:val="de-DE"/>
              </w:rPr>
              <w:t> </w:t>
            </w:r>
            <w:r w:rsidRPr="00B73984">
              <w:rPr>
                <w:lang w:val="de-DE"/>
              </w:rPr>
              <w:t>Handelt es sich bei einem Steueranspruch eines Vertrags</w:t>
            </w:r>
            <w:r>
              <w:rPr>
                <w:lang w:val="de-DE"/>
              </w:rPr>
              <w:softHyphen/>
            </w:r>
            <w:r w:rsidRPr="00B73984">
              <w:rPr>
                <w:lang w:val="de-DE"/>
              </w:rPr>
              <w:t>staats um einen Anspruch, bei dem dieser Staat nach seinem Recht Maßnahmen zur Sicherung der Erhebung erlassen kann, so wird dieser Steueranspruch auf Ersuchen der zuständigen Behörde dieses Staates zum Zweck der Einleitung von Sicherungsmaßnahmen durch die zuständige Behörde des ande</w:t>
            </w:r>
            <w:r w:rsidR="000A39E0">
              <w:rPr>
                <w:lang w:val="de-DE"/>
              </w:rPr>
              <w:softHyphen/>
            </w:r>
            <w:r w:rsidRPr="00B73984">
              <w:rPr>
                <w:lang w:val="de-DE"/>
              </w:rPr>
              <w:t>ren Vertragsstaats anerkannt. Die</w:t>
            </w:r>
            <w:r w:rsidR="000A39E0">
              <w:rPr>
                <w:lang w:val="de-DE"/>
              </w:rPr>
              <w:softHyphen/>
            </w:r>
            <w:r w:rsidRPr="00B73984">
              <w:rPr>
                <w:lang w:val="de-DE"/>
              </w:rPr>
              <w:t>ser andere Staat leitet in Über</w:t>
            </w:r>
            <w:r>
              <w:rPr>
                <w:lang w:val="de-DE"/>
              </w:rPr>
              <w:softHyphen/>
            </w:r>
            <w:r w:rsidRPr="00B73984">
              <w:rPr>
                <w:lang w:val="de-DE"/>
              </w:rPr>
              <w:t>einstimmung mit den eigenen Rechtsvorschriften Sicherungs</w:t>
            </w:r>
            <w:r w:rsidR="000A39E0">
              <w:rPr>
                <w:lang w:val="de-DE"/>
              </w:rPr>
              <w:softHyphen/>
            </w:r>
            <w:r w:rsidRPr="00B73984">
              <w:rPr>
                <w:lang w:val="de-DE"/>
              </w:rPr>
              <w:t>maßnahmen in Bezug auf diesen Steueranspruch ein, als wäre der Steueranspruch ein Steueranspruch dieses anderen Staates, selbst wenn der Steueranspruch im Zeitpunkt der Einleitung dieser Maßnahmen in dem erstgenannten Staat nicht vollstreckbar ist oder von einer Person geschuldet wird, die be</w:t>
            </w:r>
            <w:r>
              <w:rPr>
                <w:lang w:val="de-DE"/>
              </w:rPr>
              <w:softHyphen/>
            </w:r>
            <w:r w:rsidRPr="00B73984">
              <w:rPr>
                <w:lang w:val="de-DE"/>
              </w:rPr>
              <w:t>rechtigt ist, die Vollstreckung zu verhindern.</w:t>
            </w:r>
          </w:p>
        </w:tc>
      </w:tr>
      <w:tr w:rsidR="00962798" w:rsidRPr="0035629B" w14:paraId="628B63FD" w14:textId="77777777" w:rsidTr="00BC2FEE">
        <w:tc>
          <w:tcPr>
            <w:tcW w:w="2500" w:type="pct"/>
            <w:shd w:val="clear" w:color="auto" w:fill="auto"/>
            <w:tcMar>
              <w:left w:w="0" w:type="dxa"/>
            </w:tcMar>
          </w:tcPr>
          <w:p w14:paraId="16F218F1" w14:textId="56B997A6" w:rsidR="00962798" w:rsidRPr="00317EFA" w:rsidRDefault="003A5A9E" w:rsidP="00BC2FEE">
            <w:pPr>
              <w:pStyle w:val="Brdtextmedindrag"/>
            </w:pPr>
            <w:r w:rsidRPr="004427E4">
              <w:t>5.</w:t>
            </w:r>
            <w:r w:rsidR="002B676D">
              <w:t> </w:t>
            </w:r>
            <w:r w:rsidRPr="004427E4">
              <w:t>Utan hinder av bestämmel</w:t>
            </w:r>
            <w:r>
              <w:softHyphen/>
            </w:r>
            <w:r w:rsidRPr="004427E4">
              <w:t>serna i punkterna 3 och 4 ska en skattefordran som erkänts av en avtalsslutande stat enligt punkt 3 eller 4, i denna stat inte omfattas av tidsfrister eller ges någon förmåns</w:t>
            </w:r>
            <w:r>
              <w:softHyphen/>
            </w:r>
            <w:r w:rsidRPr="004427E4">
              <w:t>rätt som gäller för en skattefordran enligt lagstiftningen i denna stat på grund av fordringens art. En skatte</w:t>
            </w:r>
            <w:r>
              <w:softHyphen/>
            </w:r>
            <w:r w:rsidRPr="004427E4">
              <w:t>fordran som erkänts av en avtals</w:t>
            </w:r>
            <w:r>
              <w:softHyphen/>
            </w:r>
            <w:r w:rsidRPr="004427E4">
              <w:t>slutande stat enligt punkt 3 eller 4 ska inte heller ges förmånsrätt som gäller för denna skattefordran en</w:t>
            </w:r>
            <w:r w:rsidR="00357721">
              <w:softHyphen/>
            </w:r>
            <w:r w:rsidRPr="004427E4">
              <w:lastRenderedPageBreak/>
              <w:t>ligt lagstiftningen i den andra avtalsslutande staten.</w:t>
            </w:r>
          </w:p>
        </w:tc>
        <w:tc>
          <w:tcPr>
            <w:tcW w:w="2500" w:type="pct"/>
            <w:shd w:val="clear" w:color="auto" w:fill="auto"/>
            <w:tcMar>
              <w:right w:w="0" w:type="dxa"/>
            </w:tcMar>
          </w:tcPr>
          <w:p w14:paraId="60B38893" w14:textId="0BFF68D9" w:rsidR="00962798" w:rsidRPr="00841206" w:rsidRDefault="003A5A9E" w:rsidP="00BC2FEE">
            <w:pPr>
              <w:pStyle w:val="Brdtextmedindrag"/>
              <w:rPr>
                <w:lang w:val="de-DE"/>
              </w:rPr>
            </w:pPr>
            <w:r w:rsidRPr="00B73984">
              <w:rPr>
                <w:lang w:val="de-DE"/>
              </w:rPr>
              <w:lastRenderedPageBreak/>
              <w:t>(5)</w:t>
            </w:r>
            <w:r w:rsidR="002B676D">
              <w:rPr>
                <w:lang w:val="de-DE"/>
              </w:rPr>
              <w:t> </w:t>
            </w:r>
            <w:r w:rsidRPr="00B73984">
              <w:rPr>
                <w:lang w:val="de-DE"/>
              </w:rPr>
              <w:t>Ungeachtet der Absätze 3 und 4 unterliegt ein von einem Ver</w:t>
            </w:r>
            <w:r>
              <w:rPr>
                <w:lang w:val="de-DE"/>
              </w:rPr>
              <w:softHyphen/>
            </w:r>
            <w:r w:rsidRPr="00B73984">
              <w:rPr>
                <w:lang w:val="de-DE"/>
              </w:rPr>
              <w:t>tragsstaat für die Zwecke des Ab</w:t>
            </w:r>
            <w:r>
              <w:rPr>
                <w:lang w:val="de-DE"/>
              </w:rPr>
              <w:softHyphen/>
            </w:r>
            <w:r w:rsidRPr="00B73984">
              <w:rPr>
                <w:lang w:val="de-DE"/>
              </w:rPr>
              <w:t>satzes 3 oder 4 anerkannter Steuer</w:t>
            </w:r>
            <w:r>
              <w:rPr>
                <w:lang w:val="de-DE"/>
              </w:rPr>
              <w:softHyphen/>
            </w:r>
            <w:r w:rsidRPr="00B73984">
              <w:rPr>
                <w:lang w:val="de-DE"/>
              </w:rPr>
              <w:t>anspruch als solcher in diesem Staat nicht den Verjährungsfristen oder den Bestimmungen über vor</w:t>
            </w:r>
            <w:r>
              <w:rPr>
                <w:lang w:val="de-DE"/>
              </w:rPr>
              <w:softHyphen/>
            </w:r>
            <w:r w:rsidRPr="00B73984">
              <w:rPr>
                <w:lang w:val="de-DE"/>
              </w:rPr>
              <w:t>rangige Behandlung eines Steuer</w:t>
            </w:r>
            <w:r>
              <w:rPr>
                <w:lang w:val="de-DE"/>
              </w:rPr>
              <w:softHyphen/>
            </w:r>
            <w:r w:rsidRPr="00B73984">
              <w:rPr>
                <w:lang w:val="de-DE"/>
              </w:rPr>
              <w:t>anspruchs nach dem Recht dieses Staates. Auch hat ein Steueran</w:t>
            </w:r>
            <w:r w:rsidR="000A39E0">
              <w:rPr>
                <w:lang w:val="de-DE"/>
              </w:rPr>
              <w:softHyphen/>
            </w:r>
            <w:r w:rsidRPr="00B73984">
              <w:rPr>
                <w:lang w:val="de-DE"/>
              </w:rPr>
              <w:t>spruch, der von einem Vertrags</w:t>
            </w:r>
            <w:r>
              <w:rPr>
                <w:lang w:val="de-DE"/>
              </w:rPr>
              <w:softHyphen/>
            </w:r>
            <w:r w:rsidRPr="00B73984">
              <w:rPr>
                <w:lang w:val="de-DE"/>
              </w:rPr>
              <w:t xml:space="preserve">staat für die Zwecke des Absatzes 3 oder 4 anerkannt wurde, in diesem </w:t>
            </w:r>
            <w:r w:rsidRPr="00B73984">
              <w:rPr>
                <w:lang w:val="de-DE"/>
              </w:rPr>
              <w:lastRenderedPageBreak/>
              <w:t>Staat nicht den Vorrang, den dieser Steueranspruch nach dem Recht des anderen Vertragsstaats hat.</w:t>
            </w:r>
          </w:p>
        </w:tc>
      </w:tr>
      <w:tr w:rsidR="00962798" w:rsidRPr="0035629B" w14:paraId="73A3F232" w14:textId="77777777" w:rsidTr="00BC2FEE">
        <w:tc>
          <w:tcPr>
            <w:tcW w:w="2500" w:type="pct"/>
            <w:shd w:val="clear" w:color="auto" w:fill="auto"/>
            <w:tcMar>
              <w:left w:w="0" w:type="dxa"/>
            </w:tcMar>
          </w:tcPr>
          <w:p w14:paraId="1887D307" w14:textId="3BEA9B35" w:rsidR="00962798" w:rsidRPr="00317EFA" w:rsidRDefault="003A5A9E" w:rsidP="00BC2FEE">
            <w:pPr>
              <w:pStyle w:val="Brdtextmedindrag"/>
            </w:pPr>
            <w:r>
              <w:lastRenderedPageBreak/>
              <w:t>6.</w:t>
            </w:r>
            <w:r w:rsidR="002B676D">
              <w:t> </w:t>
            </w:r>
            <w:r>
              <w:t>Förfaranden som rör före</w:t>
            </w:r>
            <w:r>
              <w:softHyphen/>
              <w:t>komsten, giltigheten eller den be</w:t>
            </w:r>
            <w:r>
              <w:softHyphen/>
              <w:t>loppsmässiga omfattningen av en skattefordran i en avtalsslutande stat ska inte anhängiggöras vid domstolar eller administrativa myndigheter i den andra avtals</w:t>
            </w:r>
            <w:r>
              <w:softHyphen/>
              <w:t>slutande staten.</w:t>
            </w:r>
          </w:p>
        </w:tc>
        <w:tc>
          <w:tcPr>
            <w:tcW w:w="2500" w:type="pct"/>
            <w:shd w:val="clear" w:color="auto" w:fill="auto"/>
            <w:tcMar>
              <w:right w:w="0" w:type="dxa"/>
            </w:tcMar>
          </w:tcPr>
          <w:p w14:paraId="2DB77F86" w14:textId="3032CBEF" w:rsidR="00962798" w:rsidRPr="00841206" w:rsidRDefault="003A5A9E" w:rsidP="00BC2FEE">
            <w:pPr>
              <w:pStyle w:val="Brdtextmedindrag"/>
              <w:rPr>
                <w:lang w:val="de-DE"/>
              </w:rPr>
            </w:pPr>
            <w:r w:rsidRPr="00B73984">
              <w:rPr>
                <w:lang w:val="de-DE"/>
              </w:rPr>
              <w:t>(6)</w:t>
            </w:r>
            <w:r w:rsidR="002B676D">
              <w:rPr>
                <w:lang w:val="de-DE"/>
              </w:rPr>
              <w:t> </w:t>
            </w:r>
            <w:r w:rsidRPr="00B73984">
              <w:rPr>
                <w:lang w:val="de-DE"/>
              </w:rPr>
              <w:t>Verfahren im Zusammenhang mit dem Bestehen, der Gültigkeit oder der Höhe eines Steueran</w:t>
            </w:r>
            <w:r>
              <w:rPr>
                <w:lang w:val="de-DE"/>
              </w:rPr>
              <w:softHyphen/>
            </w:r>
            <w:r w:rsidRPr="00B73984">
              <w:rPr>
                <w:lang w:val="de-DE"/>
              </w:rPr>
              <w:t>spruchs eines Vertragsstaats kön</w:t>
            </w:r>
            <w:r>
              <w:rPr>
                <w:lang w:val="de-DE"/>
              </w:rPr>
              <w:softHyphen/>
            </w:r>
            <w:r w:rsidRPr="00B73984">
              <w:rPr>
                <w:lang w:val="de-DE"/>
              </w:rPr>
              <w:t>nen nicht bei den Gerichten oder Verwaltungsbehörden des anderen Vertragsstaats eingeleitet werden.</w:t>
            </w:r>
          </w:p>
        </w:tc>
      </w:tr>
      <w:tr w:rsidR="00962798" w:rsidRPr="0035629B" w14:paraId="10158685" w14:textId="77777777" w:rsidTr="00BC2FEE">
        <w:tc>
          <w:tcPr>
            <w:tcW w:w="2500" w:type="pct"/>
            <w:shd w:val="clear" w:color="auto" w:fill="auto"/>
            <w:tcMar>
              <w:left w:w="0" w:type="dxa"/>
            </w:tcMar>
          </w:tcPr>
          <w:p w14:paraId="738F630B" w14:textId="0219E47D" w:rsidR="00962798" w:rsidRPr="00D165F1" w:rsidRDefault="003A5A9E" w:rsidP="00BC2FEE">
            <w:pPr>
              <w:pStyle w:val="Brdtextmedindrag"/>
            </w:pPr>
            <w:r>
              <w:t>7.</w:t>
            </w:r>
            <w:r w:rsidR="002B676D">
              <w:t> </w:t>
            </w:r>
            <w:r>
              <w:t>Om, efter det att en begäran gjorts av en avtalsslutande stat enligt punkt 3 eller 4 men innan den andra avtalsslutande staten drivit in och överfört skattefordran till den förstnämnda staten, den skatte</w:t>
            </w:r>
            <w:r>
              <w:softHyphen/>
              <w:t>fordran det gäller upphör att vara</w:t>
            </w:r>
          </w:p>
        </w:tc>
        <w:tc>
          <w:tcPr>
            <w:tcW w:w="2500" w:type="pct"/>
            <w:shd w:val="clear" w:color="auto" w:fill="auto"/>
            <w:tcMar>
              <w:right w:w="0" w:type="dxa"/>
            </w:tcMar>
          </w:tcPr>
          <w:p w14:paraId="5ED79900" w14:textId="5FBBCFCA" w:rsidR="00962798" w:rsidRPr="008D1461" w:rsidRDefault="003A5A9E" w:rsidP="00BC2FEE">
            <w:pPr>
              <w:pStyle w:val="Brdtextmedindrag"/>
              <w:rPr>
                <w:lang w:val="de-DE"/>
              </w:rPr>
            </w:pPr>
            <w:r w:rsidRPr="008D1461">
              <w:rPr>
                <w:lang w:val="de-DE"/>
              </w:rPr>
              <w:t>(7)</w:t>
            </w:r>
            <w:r w:rsidR="002B676D">
              <w:rPr>
                <w:lang w:val="de-DE"/>
              </w:rPr>
              <w:t> </w:t>
            </w:r>
            <w:r w:rsidRPr="008D1461">
              <w:rPr>
                <w:lang w:val="de-DE"/>
              </w:rPr>
              <w:t>Verliert der betreffende Steueranspruch, nachdem das Er</w:t>
            </w:r>
            <w:r>
              <w:rPr>
                <w:lang w:val="de-DE"/>
              </w:rPr>
              <w:softHyphen/>
            </w:r>
            <w:r w:rsidRPr="008D1461">
              <w:rPr>
                <w:lang w:val="de-DE"/>
              </w:rPr>
              <w:t>suchen eines Vertragsstaats nach Absatz 3 oder 4 gestellt wurde und bevor der andere Vertragsstaat den betreffenden Steueranspruch erho</w:t>
            </w:r>
            <w:r>
              <w:rPr>
                <w:lang w:val="de-DE"/>
              </w:rPr>
              <w:softHyphen/>
            </w:r>
            <w:r w:rsidRPr="008D1461">
              <w:rPr>
                <w:lang w:val="de-DE"/>
              </w:rPr>
              <w:t>ben und an den erstgenannten Staat ausgezahlt hat,</w:t>
            </w:r>
          </w:p>
        </w:tc>
      </w:tr>
      <w:tr w:rsidR="00962798" w:rsidRPr="0035629B" w14:paraId="66985DDF" w14:textId="77777777" w:rsidTr="00BC2FEE">
        <w:tc>
          <w:tcPr>
            <w:tcW w:w="2500" w:type="pct"/>
            <w:shd w:val="clear" w:color="auto" w:fill="auto"/>
            <w:tcMar>
              <w:left w:w="0" w:type="dxa"/>
            </w:tcMar>
          </w:tcPr>
          <w:p w14:paraId="24D656EA" w14:textId="4DBAB5ED" w:rsidR="00962798" w:rsidRPr="00317EFA" w:rsidRDefault="003A5A9E" w:rsidP="00BC2FEE">
            <w:pPr>
              <w:pStyle w:val="Brdtextmedindrag"/>
            </w:pPr>
            <w:r>
              <w:t>a)</w:t>
            </w:r>
            <w:r w:rsidR="002B676D">
              <w:t> </w:t>
            </w:r>
            <w:r>
              <w:t>i fall som avses i punkt 3, en skattefordran i den förstnämnda staten som är verkställbar enligt denna stats lagstiftning och som gäldenären enligt lagstiftningen i denna stat saknar rätt att vid denna tidpunkt förhindra indrivningen av, eller</w:t>
            </w:r>
          </w:p>
        </w:tc>
        <w:tc>
          <w:tcPr>
            <w:tcW w:w="2500" w:type="pct"/>
            <w:shd w:val="clear" w:color="auto" w:fill="auto"/>
            <w:tcMar>
              <w:right w:w="0" w:type="dxa"/>
            </w:tcMar>
          </w:tcPr>
          <w:p w14:paraId="4DD10422" w14:textId="3DF89171" w:rsidR="00962798" w:rsidRPr="00841206" w:rsidRDefault="003A5A9E" w:rsidP="00BC2FEE">
            <w:pPr>
              <w:pStyle w:val="Brdtextmedindrag"/>
              <w:rPr>
                <w:lang w:val="de-DE"/>
              </w:rPr>
            </w:pPr>
            <w:r w:rsidRPr="008D1461">
              <w:rPr>
                <w:lang w:val="de-DE"/>
              </w:rPr>
              <w:t>a)</w:t>
            </w:r>
            <w:r w:rsidR="002B676D">
              <w:rPr>
                <w:lang w:val="de-DE"/>
              </w:rPr>
              <w:t> </w:t>
            </w:r>
            <w:r w:rsidRPr="008D1461">
              <w:rPr>
                <w:lang w:val="de-DE"/>
              </w:rPr>
              <w:t xml:space="preserve">im Fall </w:t>
            </w:r>
            <w:proofErr w:type="gramStart"/>
            <w:r w:rsidRPr="008D1461">
              <w:rPr>
                <w:lang w:val="de-DE"/>
              </w:rPr>
              <w:t>eines Ersuchens nach</w:t>
            </w:r>
            <w:proofErr w:type="gramEnd"/>
            <w:r w:rsidRPr="008D1461">
              <w:rPr>
                <w:lang w:val="de-DE"/>
              </w:rPr>
              <w:t xml:space="preserve"> Absatz 3 seine Eigenschaft als Steueranspruch des erstgenannten Staates, der nach dem Recht dieses Staates vollstreckbar ist und von einer Person geschuldet wird, die zu diesem Zeitpunkt nach dem Recht dieses Staates die Voll</w:t>
            </w:r>
            <w:r>
              <w:rPr>
                <w:lang w:val="de-DE"/>
              </w:rPr>
              <w:softHyphen/>
            </w:r>
            <w:r w:rsidRPr="008D1461">
              <w:rPr>
                <w:lang w:val="de-DE"/>
              </w:rPr>
              <w:t>streckung nicht verhindern kann, oder</w:t>
            </w:r>
          </w:p>
        </w:tc>
      </w:tr>
      <w:tr w:rsidR="00962798" w:rsidRPr="0035629B" w14:paraId="7F49BC32" w14:textId="77777777" w:rsidTr="00BC2FEE">
        <w:tc>
          <w:tcPr>
            <w:tcW w:w="2500" w:type="pct"/>
            <w:shd w:val="clear" w:color="auto" w:fill="auto"/>
            <w:tcMar>
              <w:left w:w="0" w:type="dxa"/>
            </w:tcMar>
          </w:tcPr>
          <w:p w14:paraId="7E5625D3" w14:textId="2E10016A" w:rsidR="00962798" w:rsidRPr="00317EFA" w:rsidRDefault="003A5A9E" w:rsidP="00BC2FEE">
            <w:pPr>
              <w:pStyle w:val="Brdtextmedindrag"/>
            </w:pPr>
            <w:r>
              <w:t>b)</w:t>
            </w:r>
            <w:r w:rsidR="002B676D">
              <w:t> </w:t>
            </w:r>
            <w:r>
              <w:t>i fall som avses i punkt 4, en skattefordran i den förstnämnda staten som enligt dess lagstiftning kan bli föremål för säkringsåt</w:t>
            </w:r>
            <w:r>
              <w:softHyphen/>
              <w:t>gärder i syfte att säkerställa indriv</w:t>
            </w:r>
            <w:r>
              <w:softHyphen/>
              <w:t>ningen,</w:t>
            </w:r>
          </w:p>
        </w:tc>
        <w:tc>
          <w:tcPr>
            <w:tcW w:w="2500" w:type="pct"/>
            <w:shd w:val="clear" w:color="auto" w:fill="auto"/>
            <w:tcMar>
              <w:right w:w="0" w:type="dxa"/>
            </w:tcMar>
          </w:tcPr>
          <w:p w14:paraId="49F60C7C" w14:textId="65B33E11" w:rsidR="00962798" w:rsidRPr="00841206" w:rsidRDefault="003A5A9E" w:rsidP="00BC2FEE">
            <w:pPr>
              <w:pStyle w:val="Brdtextmedindrag"/>
              <w:rPr>
                <w:lang w:val="de-DE"/>
              </w:rPr>
            </w:pPr>
            <w:r w:rsidRPr="008D1461">
              <w:rPr>
                <w:lang w:val="de-DE"/>
              </w:rPr>
              <w:t>b)</w:t>
            </w:r>
            <w:r w:rsidR="002B676D">
              <w:rPr>
                <w:lang w:val="de-DE"/>
              </w:rPr>
              <w:t> </w:t>
            </w:r>
            <w:r w:rsidRPr="008D1461">
              <w:rPr>
                <w:lang w:val="de-DE"/>
              </w:rPr>
              <w:t xml:space="preserve">im Fall </w:t>
            </w:r>
            <w:proofErr w:type="gramStart"/>
            <w:r w:rsidRPr="008D1461">
              <w:rPr>
                <w:lang w:val="de-DE"/>
              </w:rPr>
              <w:t>eines Ersuchens nach</w:t>
            </w:r>
            <w:proofErr w:type="gramEnd"/>
            <w:r w:rsidRPr="008D1461">
              <w:rPr>
                <w:lang w:val="de-DE"/>
              </w:rPr>
              <w:t xml:space="preserve"> Absatz 4 seine Eigenschaft als Steueranspruch des erstgenannten Staates, für den dieser Staat nach seinem Recht Maßnahmen zur Sicherung der Erhebung erlassen kann,</w:t>
            </w:r>
          </w:p>
        </w:tc>
      </w:tr>
      <w:tr w:rsidR="00962798" w:rsidRPr="0035629B" w14:paraId="4FD0E208" w14:textId="77777777" w:rsidTr="00BC2FEE">
        <w:tc>
          <w:tcPr>
            <w:tcW w:w="2500" w:type="pct"/>
            <w:shd w:val="clear" w:color="auto" w:fill="auto"/>
            <w:tcMar>
              <w:left w:w="0" w:type="dxa"/>
            </w:tcMar>
          </w:tcPr>
          <w:p w14:paraId="4AC5D17C" w14:textId="77777777" w:rsidR="00962798" w:rsidRPr="00317EFA" w:rsidRDefault="003A5A9E" w:rsidP="00BC2FEE">
            <w:pPr>
              <w:pStyle w:val="Brdtextmedindrag"/>
              <w:ind w:firstLine="0"/>
            </w:pPr>
            <w:r>
              <w:t>ska den behöriga myndigheten i den förstnämnda staten utan dröjs</w:t>
            </w:r>
            <w:r>
              <w:softHyphen/>
              <w:t>mål underrätta den behöriga myn</w:t>
            </w:r>
            <w:r>
              <w:softHyphen/>
              <w:t>digheten i den andra staten om detta och i enlighet med vad den andra staten bestämmer ska den först</w:t>
            </w:r>
            <w:r>
              <w:softHyphen/>
              <w:t>nämnda staten antingen vilande</w:t>
            </w:r>
            <w:r>
              <w:softHyphen/>
              <w:t>förklara eller återkalla sin begäran.</w:t>
            </w:r>
          </w:p>
        </w:tc>
        <w:tc>
          <w:tcPr>
            <w:tcW w:w="2500" w:type="pct"/>
            <w:shd w:val="clear" w:color="auto" w:fill="auto"/>
            <w:tcMar>
              <w:right w:w="0" w:type="dxa"/>
            </w:tcMar>
          </w:tcPr>
          <w:p w14:paraId="22025DB0" w14:textId="59B5D75A" w:rsidR="00962798" w:rsidRPr="00841206" w:rsidRDefault="003A5A9E" w:rsidP="00BC2FEE">
            <w:pPr>
              <w:pStyle w:val="Brdtextmedindrag"/>
              <w:ind w:firstLine="0"/>
              <w:rPr>
                <w:lang w:val="de-DE"/>
              </w:rPr>
            </w:pPr>
            <w:r w:rsidRPr="008D1461">
              <w:rPr>
                <w:lang w:val="de-DE"/>
              </w:rPr>
              <w:t>so teilt die zuständige Behörde des erstgenannten Staates dies der zu</w:t>
            </w:r>
            <w:r w:rsidR="000A39E0">
              <w:rPr>
                <w:lang w:val="de-DE"/>
              </w:rPr>
              <w:softHyphen/>
            </w:r>
            <w:r w:rsidRPr="008D1461">
              <w:rPr>
                <w:lang w:val="de-DE"/>
              </w:rPr>
              <w:t>ständigen Behörde des anderen Staates unverzüglich mit, und nach Wahl des anderen Staates setzt der erstgenannte Staat das Ersuchen aus oder nimmt es zurück.</w:t>
            </w:r>
          </w:p>
        </w:tc>
      </w:tr>
      <w:tr w:rsidR="00962798" w:rsidRPr="0035629B" w14:paraId="2C2DD8E1" w14:textId="77777777" w:rsidTr="00BC2FEE">
        <w:tc>
          <w:tcPr>
            <w:tcW w:w="2500" w:type="pct"/>
            <w:shd w:val="clear" w:color="auto" w:fill="auto"/>
            <w:tcMar>
              <w:left w:w="0" w:type="dxa"/>
            </w:tcMar>
          </w:tcPr>
          <w:p w14:paraId="1B7C367C" w14:textId="4BA9321E" w:rsidR="00962798" w:rsidRPr="00317EFA" w:rsidRDefault="003A5A9E" w:rsidP="00BC2FEE">
            <w:pPr>
              <w:pStyle w:val="Brdtextmedindrag"/>
            </w:pPr>
            <w:r>
              <w:t>8.</w:t>
            </w:r>
            <w:r w:rsidR="002B676D">
              <w:t> </w:t>
            </w:r>
            <w:r>
              <w:t>Bestämmelserna i denna artikel medför inte skyldighet för en avtalsslutande stat att:</w:t>
            </w:r>
          </w:p>
        </w:tc>
        <w:tc>
          <w:tcPr>
            <w:tcW w:w="2500" w:type="pct"/>
            <w:shd w:val="clear" w:color="auto" w:fill="auto"/>
            <w:tcMar>
              <w:right w:w="0" w:type="dxa"/>
            </w:tcMar>
          </w:tcPr>
          <w:p w14:paraId="0742E3E7" w14:textId="1B351287" w:rsidR="00962798" w:rsidRPr="00841206" w:rsidRDefault="003A5A9E" w:rsidP="00BC2FEE">
            <w:pPr>
              <w:pStyle w:val="Brdtextmedindrag"/>
              <w:rPr>
                <w:lang w:val="de-DE"/>
              </w:rPr>
            </w:pPr>
            <w:r w:rsidRPr="008D1461">
              <w:rPr>
                <w:lang w:val="de-DE"/>
              </w:rPr>
              <w:t>(8)</w:t>
            </w:r>
            <w:r w:rsidR="002B676D">
              <w:rPr>
                <w:lang w:val="de-DE"/>
              </w:rPr>
              <w:t> </w:t>
            </w:r>
            <w:r w:rsidRPr="008D1461">
              <w:rPr>
                <w:lang w:val="de-DE"/>
              </w:rPr>
              <w:t>Dieser Artikel ist nicht so auszulegen, als verpflichtete er ei</w:t>
            </w:r>
            <w:r w:rsidR="000A39E0">
              <w:rPr>
                <w:lang w:val="de-DE"/>
              </w:rPr>
              <w:softHyphen/>
            </w:r>
            <w:r w:rsidRPr="008D1461">
              <w:rPr>
                <w:lang w:val="de-DE"/>
              </w:rPr>
              <w:t>nen Vertragsstaat,</w:t>
            </w:r>
          </w:p>
        </w:tc>
      </w:tr>
      <w:tr w:rsidR="00962798" w:rsidRPr="0035629B" w14:paraId="3474FA42" w14:textId="77777777" w:rsidTr="00BC2FEE">
        <w:tc>
          <w:tcPr>
            <w:tcW w:w="2500" w:type="pct"/>
            <w:shd w:val="clear" w:color="auto" w:fill="auto"/>
            <w:tcMar>
              <w:left w:w="0" w:type="dxa"/>
            </w:tcMar>
          </w:tcPr>
          <w:p w14:paraId="75E5FFE9" w14:textId="0F580F82" w:rsidR="00962798" w:rsidRPr="00317EFA" w:rsidRDefault="003A5A9E" w:rsidP="00BC2FEE">
            <w:pPr>
              <w:pStyle w:val="Brdtextmedindrag"/>
            </w:pPr>
            <w:r>
              <w:t>a)</w:t>
            </w:r>
            <w:r w:rsidR="002B676D">
              <w:t> </w:t>
            </w:r>
            <w:r>
              <w:t>vidta förvaltningsåtgärder som avviker från lagstiftning och ad</w:t>
            </w:r>
            <w:r>
              <w:softHyphen/>
              <w:t>ministrativ praxis i denna avtals</w:t>
            </w:r>
            <w:r>
              <w:softHyphen/>
            </w:r>
            <w:r>
              <w:lastRenderedPageBreak/>
              <w:t>slutande stat eller i den andra av</w:t>
            </w:r>
            <w:r>
              <w:softHyphen/>
              <w:t>talsslutande staten,</w:t>
            </w:r>
          </w:p>
        </w:tc>
        <w:tc>
          <w:tcPr>
            <w:tcW w:w="2500" w:type="pct"/>
            <w:shd w:val="clear" w:color="auto" w:fill="auto"/>
            <w:tcMar>
              <w:right w:w="0" w:type="dxa"/>
            </w:tcMar>
          </w:tcPr>
          <w:p w14:paraId="13977520" w14:textId="360BA460" w:rsidR="00962798" w:rsidRPr="00841206" w:rsidRDefault="003A5A9E" w:rsidP="00BC2FEE">
            <w:pPr>
              <w:pStyle w:val="Brdtextmedindrag"/>
              <w:rPr>
                <w:lang w:val="de-DE"/>
              </w:rPr>
            </w:pPr>
            <w:r w:rsidRPr="008D1461">
              <w:rPr>
                <w:lang w:val="de-DE"/>
              </w:rPr>
              <w:lastRenderedPageBreak/>
              <w:t>a)</w:t>
            </w:r>
            <w:r w:rsidR="002B676D">
              <w:rPr>
                <w:lang w:val="de-DE"/>
              </w:rPr>
              <w:t> </w:t>
            </w:r>
            <w:r w:rsidRPr="008D1461">
              <w:rPr>
                <w:lang w:val="de-DE"/>
              </w:rPr>
              <w:t>Verwaltungsmaßnahmen durchzuführen, die von den Ge</w:t>
            </w:r>
            <w:r>
              <w:rPr>
                <w:lang w:val="de-DE"/>
              </w:rPr>
              <w:softHyphen/>
            </w:r>
            <w:r w:rsidRPr="008D1461">
              <w:rPr>
                <w:lang w:val="de-DE"/>
              </w:rPr>
              <w:t xml:space="preserve">setzen und der Verwaltungspraxis </w:t>
            </w:r>
            <w:r w:rsidRPr="008D1461">
              <w:rPr>
                <w:lang w:val="de-DE"/>
              </w:rPr>
              <w:lastRenderedPageBreak/>
              <w:t>dieses oder des anderen Vertrags</w:t>
            </w:r>
            <w:r>
              <w:rPr>
                <w:lang w:val="de-DE"/>
              </w:rPr>
              <w:softHyphen/>
            </w:r>
            <w:r w:rsidRPr="008D1461">
              <w:rPr>
                <w:lang w:val="de-DE"/>
              </w:rPr>
              <w:t>staats abweichen;</w:t>
            </w:r>
          </w:p>
        </w:tc>
      </w:tr>
      <w:tr w:rsidR="00962798" w:rsidRPr="0035629B" w14:paraId="10B81C4C" w14:textId="77777777" w:rsidTr="00BC2FEE">
        <w:tc>
          <w:tcPr>
            <w:tcW w:w="2500" w:type="pct"/>
            <w:shd w:val="clear" w:color="auto" w:fill="auto"/>
            <w:tcMar>
              <w:left w:w="0" w:type="dxa"/>
            </w:tcMar>
          </w:tcPr>
          <w:p w14:paraId="06B18135" w14:textId="1B28F0CD" w:rsidR="00962798" w:rsidRPr="00317EFA" w:rsidRDefault="003A5A9E" w:rsidP="00BC2FEE">
            <w:pPr>
              <w:pStyle w:val="Brdtextmedindrag"/>
            </w:pPr>
            <w:r>
              <w:lastRenderedPageBreak/>
              <w:t>b)</w:t>
            </w:r>
            <w:r w:rsidR="002B676D">
              <w:t> </w:t>
            </w:r>
            <w:r>
              <w:t>vidta åtgärder som skulle strida mot allmänna hänsyn (</w:t>
            </w:r>
            <w:proofErr w:type="spellStart"/>
            <w:r w:rsidRPr="00D165F1">
              <w:rPr>
                <w:i/>
                <w:iCs/>
              </w:rPr>
              <w:t>ordre</w:t>
            </w:r>
            <w:proofErr w:type="spellEnd"/>
            <w:r w:rsidRPr="00D165F1">
              <w:rPr>
                <w:i/>
                <w:iCs/>
              </w:rPr>
              <w:t xml:space="preserve"> public</w:t>
            </w:r>
            <w:r>
              <w:t>),</w:t>
            </w:r>
          </w:p>
        </w:tc>
        <w:tc>
          <w:tcPr>
            <w:tcW w:w="2500" w:type="pct"/>
            <w:shd w:val="clear" w:color="auto" w:fill="auto"/>
            <w:tcMar>
              <w:right w:w="0" w:type="dxa"/>
            </w:tcMar>
          </w:tcPr>
          <w:p w14:paraId="62B68FD0" w14:textId="656CBFD3" w:rsidR="00962798" w:rsidRPr="00841206" w:rsidRDefault="003A5A9E" w:rsidP="00BC2FEE">
            <w:pPr>
              <w:pStyle w:val="Brdtextmedindrag"/>
              <w:rPr>
                <w:lang w:val="de-DE"/>
              </w:rPr>
            </w:pPr>
            <w:r w:rsidRPr="008D1461">
              <w:rPr>
                <w:lang w:val="de-DE"/>
              </w:rPr>
              <w:t>b)</w:t>
            </w:r>
            <w:r w:rsidR="002B676D">
              <w:rPr>
                <w:lang w:val="de-DE"/>
              </w:rPr>
              <w:t> </w:t>
            </w:r>
            <w:r w:rsidRPr="008D1461">
              <w:rPr>
                <w:lang w:val="de-DE"/>
              </w:rPr>
              <w:t>Maßnahmen durchzuführen, die der öffentlichen Ordnung (</w:t>
            </w:r>
            <w:r w:rsidRPr="008D1461">
              <w:rPr>
                <w:i/>
                <w:iCs/>
                <w:lang w:val="de-DE"/>
              </w:rPr>
              <w:t xml:space="preserve">ordre </w:t>
            </w:r>
            <w:proofErr w:type="spellStart"/>
            <w:r w:rsidRPr="008D1461">
              <w:rPr>
                <w:i/>
                <w:iCs/>
                <w:lang w:val="de-DE"/>
              </w:rPr>
              <w:t>public</w:t>
            </w:r>
            <w:proofErr w:type="spellEnd"/>
            <w:r w:rsidRPr="008D1461">
              <w:rPr>
                <w:lang w:val="de-DE"/>
              </w:rPr>
              <w:t>) widersprächen;</w:t>
            </w:r>
          </w:p>
        </w:tc>
      </w:tr>
      <w:tr w:rsidR="00962798" w:rsidRPr="0035629B" w14:paraId="20849EBE" w14:textId="77777777" w:rsidTr="00BC2FEE">
        <w:tc>
          <w:tcPr>
            <w:tcW w:w="2500" w:type="pct"/>
            <w:shd w:val="clear" w:color="auto" w:fill="auto"/>
            <w:tcMar>
              <w:left w:w="0" w:type="dxa"/>
            </w:tcMar>
          </w:tcPr>
          <w:p w14:paraId="02223B26" w14:textId="1D118378" w:rsidR="00962798" w:rsidRPr="00317EFA" w:rsidRDefault="003A5A9E" w:rsidP="00BC2FEE">
            <w:pPr>
              <w:pStyle w:val="Brdtextmedindrag"/>
            </w:pPr>
            <w:r>
              <w:t>c)</w:t>
            </w:r>
            <w:r w:rsidR="002B676D">
              <w:t> </w:t>
            </w:r>
            <w:r>
              <w:t>lämna bistånd om den andra avtalsslutande staten inte vidtagit alla rimliga åtgärder för indrivning eller säkringsåtgärder som står till dess förfogande enligt dess lag</w:t>
            </w:r>
            <w:r>
              <w:softHyphen/>
              <w:t>stiftning eller administrativa praxis,</w:t>
            </w:r>
          </w:p>
        </w:tc>
        <w:tc>
          <w:tcPr>
            <w:tcW w:w="2500" w:type="pct"/>
            <w:shd w:val="clear" w:color="auto" w:fill="auto"/>
            <w:tcMar>
              <w:right w:w="0" w:type="dxa"/>
            </w:tcMar>
          </w:tcPr>
          <w:p w14:paraId="7643C25F" w14:textId="2C07C2E4" w:rsidR="00962798" w:rsidRPr="00841206" w:rsidRDefault="003A5A9E" w:rsidP="00BC2FEE">
            <w:pPr>
              <w:pStyle w:val="Brdtextmedindrag"/>
              <w:rPr>
                <w:lang w:val="de-DE"/>
              </w:rPr>
            </w:pPr>
            <w:r w:rsidRPr="008D1461">
              <w:rPr>
                <w:lang w:val="de-DE"/>
              </w:rPr>
              <w:t>c)</w:t>
            </w:r>
            <w:r w:rsidR="002B676D">
              <w:rPr>
                <w:lang w:val="de-DE"/>
              </w:rPr>
              <w:t> </w:t>
            </w:r>
            <w:r w:rsidRPr="008D1461">
              <w:rPr>
                <w:lang w:val="de-DE"/>
              </w:rPr>
              <w:t>Amtshilfe zu leisten, wenn der andere Vertragsstaat nicht alle an</w:t>
            </w:r>
            <w:r w:rsidR="000A39E0">
              <w:rPr>
                <w:lang w:val="de-DE"/>
              </w:rPr>
              <w:softHyphen/>
            </w:r>
            <w:r w:rsidRPr="008D1461">
              <w:rPr>
                <w:lang w:val="de-DE"/>
              </w:rPr>
              <w:t>gemessenen Maßnahmen zur Erhe</w:t>
            </w:r>
            <w:r w:rsidR="000A39E0">
              <w:rPr>
                <w:lang w:val="de-DE"/>
              </w:rPr>
              <w:softHyphen/>
            </w:r>
            <w:r w:rsidRPr="008D1461">
              <w:rPr>
                <w:lang w:val="de-DE"/>
              </w:rPr>
              <w:t>bung oder Sicherung seines Steuer</w:t>
            </w:r>
            <w:r w:rsidR="000A39E0">
              <w:rPr>
                <w:lang w:val="de-DE"/>
              </w:rPr>
              <w:softHyphen/>
            </w:r>
            <w:r w:rsidRPr="008D1461">
              <w:rPr>
                <w:lang w:val="de-DE"/>
              </w:rPr>
              <w:t>anspruchs, die nach seinen Geset</w:t>
            </w:r>
            <w:r w:rsidR="000A39E0">
              <w:rPr>
                <w:lang w:val="de-DE"/>
              </w:rPr>
              <w:softHyphen/>
            </w:r>
            <w:r w:rsidRPr="008D1461">
              <w:rPr>
                <w:lang w:val="de-DE"/>
              </w:rPr>
              <w:t>zen oder seiner Verwaltungspraxis möglich sind, ausgeschöpft hat;</w:t>
            </w:r>
          </w:p>
        </w:tc>
      </w:tr>
      <w:tr w:rsidR="00962798" w:rsidRPr="0035629B" w14:paraId="736580B8" w14:textId="77777777" w:rsidTr="00BC2FEE">
        <w:tc>
          <w:tcPr>
            <w:tcW w:w="2500" w:type="pct"/>
            <w:shd w:val="clear" w:color="auto" w:fill="auto"/>
            <w:tcMar>
              <w:left w:w="0" w:type="dxa"/>
            </w:tcMar>
          </w:tcPr>
          <w:p w14:paraId="1ACA9C8B" w14:textId="6E745E64" w:rsidR="00962798" w:rsidRPr="00317EFA" w:rsidRDefault="003A5A9E" w:rsidP="00BC2FEE">
            <w:pPr>
              <w:pStyle w:val="Brdtextmedindrag"/>
            </w:pPr>
            <w:r>
              <w:t>d)</w:t>
            </w:r>
            <w:r w:rsidR="002B676D">
              <w:t> </w:t>
            </w:r>
            <w:r>
              <w:t>lämna bistånd i fall där den administrativa bördan för denna stat uppenbart inte står i proportion till den nytta som står att vinna för den andra avtalsslutande staten.”</w:t>
            </w:r>
          </w:p>
        </w:tc>
        <w:tc>
          <w:tcPr>
            <w:tcW w:w="2500" w:type="pct"/>
            <w:shd w:val="clear" w:color="auto" w:fill="auto"/>
            <w:tcMar>
              <w:right w:w="0" w:type="dxa"/>
            </w:tcMar>
          </w:tcPr>
          <w:p w14:paraId="69E438D7" w14:textId="64ABE7C3" w:rsidR="00962798" w:rsidRPr="00841206" w:rsidRDefault="003A5A9E" w:rsidP="00BC2FEE">
            <w:pPr>
              <w:pStyle w:val="Brdtextmedindrag"/>
              <w:rPr>
                <w:lang w:val="de-DE"/>
              </w:rPr>
            </w:pPr>
            <w:r w:rsidRPr="008D1461">
              <w:rPr>
                <w:lang w:val="de-DE"/>
              </w:rPr>
              <w:t>d)</w:t>
            </w:r>
            <w:r w:rsidR="002B676D">
              <w:rPr>
                <w:lang w:val="de-DE"/>
              </w:rPr>
              <w:t> </w:t>
            </w:r>
            <w:r w:rsidRPr="008D1461">
              <w:rPr>
                <w:lang w:val="de-DE"/>
              </w:rPr>
              <w:t>Amtshilfe zu leisten, wenn der Verwaltungsaufwand für diesen Staat im Vergleich zum sich daraus ergebenden Vorteil für den anderen Vertragsstaat unverhältnismäßig hoch ist.“</w:t>
            </w:r>
          </w:p>
        </w:tc>
      </w:tr>
      <w:tr w:rsidR="00962798" w:rsidRPr="0035629B" w14:paraId="67085AB5" w14:textId="77777777" w:rsidTr="00BC2FEE">
        <w:tc>
          <w:tcPr>
            <w:tcW w:w="2500" w:type="pct"/>
            <w:shd w:val="clear" w:color="auto" w:fill="auto"/>
            <w:tcMar>
              <w:left w:w="0" w:type="dxa"/>
            </w:tcMar>
          </w:tcPr>
          <w:p w14:paraId="18081346" w14:textId="77777777" w:rsidR="00962798" w:rsidRPr="003A5A9E" w:rsidRDefault="00E570B0" w:rsidP="00BC2FEE">
            <w:pPr>
              <w:pStyle w:val="Brdtextmedindrag"/>
              <w:rPr>
                <w:lang w:val="de-DE"/>
              </w:rPr>
            </w:pPr>
          </w:p>
        </w:tc>
        <w:tc>
          <w:tcPr>
            <w:tcW w:w="2500" w:type="pct"/>
            <w:shd w:val="clear" w:color="auto" w:fill="auto"/>
            <w:tcMar>
              <w:right w:w="0" w:type="dxa"/>
            </w:tcMar>
          </w:tcPr>
          <w:p w14:paraId="08D824CC" w14:textId="77777777" w:rsidR="00962798" w:rsidRPr="00841206" w:rsidRDefault="00E570B0" w:rsidP="00BC2FEE">
            <w:pPr>
              <w:pStyle w:val="Brdtextmedindrag"/>
              <w:rPr>
                <w:lang w:val="de-DE"/>
              </w:rPr>
            </w:pPr>
          </w:p>
        </w:tc>
      </w:tr>
      <w:tr w:rsidR="00962798" w14:paraId="6F6EDE92" w14:textId="77777777" w:rsidTr="00BC2FEE">
        <w:tc>
          <w:tcPr>
            <w:tcW w:w="2500" w:type="pct"/>
            <w:shd w:val="clear" w:color="auto" w:fill="auto"/>
            <w:tcMar>
              <w:left w:w="0" w:type="dxa"/>
            </w:tcMar>
          </w:tcPr>
          <w:p w14:paraId="468CBF39" w14:textId="77777777" w:rsidR="00962798" w:rsidRPr="00317EFA" w:rsidRDefault="003A5A9E" w:rsidP="00BC2FEE">
            <w:pPr>
              <w:pStyle w:val="Brdtext"/>
              <w:rPr>
                <w:b/>
                <w:bCs/>
              </w:rPr>
            </w:pPr>
            <w:r w:rsidRPr="00317EFA">
              <w:rPr>
                <w:b/>
                <w:bCs/>
              </w:rPr>
              <w:t xml:space="preserve">Artikel </w:t>
            </w:r>
            <w:r>
              <w:rPr>
                <w:b/>
                <w:bCs/>
              </w:rPr>
              <w:t>14</w:t>
            </w:r>
          </w:p>
        </w:tc>
        <w:tc>
          <w:tcPr>
            <w:tcW w:w="2500" w:type="pct"/>
            <w:shd w:val="clear" w:color="auto" w:fill="auto"/>
            <w:tcMar>
              <w:right w:w="0" w:type="dxa"/>
            </w:tcMar>
          </w:tcPr>
          <w:p w14:paraId="2090D602" w14:textId="77777777" w:rsidR="00962798" w:rsidRPr="00841206" w:rsidRDefault="003A5A9E" w:rsidP="00BC2FEE">
            <w:pPr>
              <w:pStyle w:val="Brdtext"/>
              <w:rPr>
                <w:b/>
                <w:bCs/>
                <w:lang w:val="de-DE"/>
              </w:rPr>
            </w:pPr>
            <w:r w:rsidRPr="00841206">
              <w:rPr>
                <w:b/>
                <w:bCs/>
                <w:lang w:val="de-DE"/>
              </w:rPr>
              <w:t>Artikel 14</w:t>
            </w:r>
          </w:p>
        </w:tc>
      </w:tr>
      <w:tr w:rsidR="00962798" w14:paraId="4D98A9F4" w14:textId="77777777" w:rsidTr="00BC2FEE">
        <w:tc>
          <w:tcPr>
            <w:tcW w:w="2500" w:type="pct"/>
            <w:shd w:val="clear" w:color="auto" w:fill="auto"/>
            <w:tcMar>
              <w:left w:w="0" w:type="dxa"/>
            </w:tcMar>
          </w:tcPr>
          <w:p w14:paraId="0B5D6AB2" w14:textId="77777777" w:rsidR="00962798" w:rsidRPr="00317EFA" w:rsidRDefault="00E570B0" w:rsidP="00BC2FEE">
            <w:pPr>
              <w:pStyle w:val="Brdtextmedindrag"/>
            </w:pPr>
          </w:p>
        </w:tc>
        <w:tc>
          <w:tcPr>
            <w:tcW w:w="2500" w:type="pct"/>
            <w:shd w:val="clear" w:color="auto" w:fill="auto"/>
            <w:tcMar>
              <w:right w:w="0" w:type="dxa"/>
            </w:tcMar>
          </w:tcPr>
          <w:p w14:paraId="19D2F89F" w14:textId="77777777" w:rsidR="00962798" w:rsidRPr="00841206" w:rsidRDefault="00E570B0" w:rsidP="00BC2FEE">
            <w:pPr>
              <w:pStyle w:val="Brdtextmedindrag"/>
              <w:rPr>
                <w:lang w:val="de-DE"/>
              </w:rPr>
            </w:pPr>
          </w:p>
        </w:tc>
      </w:tr>
      <w:tr w:rsidR="00962798" w:rsidRPr="0035629B" w14:paraId="0977CCCA" w14:textId="77777777" w:rsidTr="00BC2FEE">
        <w:tc>
          <w:tcPr>
            <w:tcW w:w="2500" w:type="pct"/>
            <w:shd w:val="clear" w:color="auto" w:fill="auto"/>
            <w:tcMar>
              <w:left w:w="0" w:type="dxa"/>
            </w:tcMar>
          </w:tcPr>
          <w:p w14:paraId="74BCC656" w14:textId="77777777" w:rsidR="00962798" w:rsidRPr="00317EFA" w:rsidRDefault="003A5A9E" w:rsidP="00BC2FEE">
            <w:pPr>
              <w:pStyle w:val="Brdtextmedindrag"/>
            </w:pPr>
            <w:r>
              <w:t>Artiklarna 31–37 i avtalet utgår och ersätts av följande:</w:t>
            </w:r>
          </w:p>
        </w:tc>
        <w:tc>
          <w:tcPr>
            <w:tcW w:w="2500" w:type="pct"/>
            <w:shd w:val="clear" w:color="auto" w:fill="auto"/>
            <w:tcMar>
              <w:right w:w="0" w:type="dxa"/>
            </w:tcMar>
          </w:tcPr>
          <w:p w14:paraId="0911C323" w14:textId="77777777" w:rsidR="00962798" w:rsidRPr="00841206" w:rsidRDefault="003A5A9E" w:rsidP="00BC2FEE">
            <w:pPr>
              <w:pStyle w:val="Brdtextmedindrag"/>
              <w:rPr>
                <w:lang w:val="de-DE"/>
              </w:rPr>
            </w:pPr>
            <w:r w:rsidRPr="008D1461">
              <w:rPr>
                <w:lang w:val="de-DE"/>
              </w:rPr>
              <w:t>Artikel 31 bis 37 des Abkom</w:t>
            </w:r>
            <w:r>
              <w:rPr>
                <w:lang w:val="de-DE"/>
              </w:rPr>
              <w:softHyphen/>
            </w:r>
            <w:r w:rsidRPr="008D1461">
              <w:rPr>
                <w:lang w:val="de-DE"/>
              </w:rPr>
              <w:t>mens werden gestrichen und durch folgenden Wortlaut ersetzt:</w:t>
            </w:r>
          </w:p>
        </w:tc>
      </w:tr>
      <w:tr w:rsidR="00962798" w:rsidRPr="0035629B" w14:paraId="58647B4A" w14:textId="77777777" w:rsidTr="00BC2FEE">
        <w:tc>
          <w:tcPr>
            <w:tcW w:w="2500" w:type="pct"/>
            <w:shd w:val="clear" w:color="auto" w:fill="auto"/>
            <w:tcMar>
              <w:left w:w="0" w:type="dxa"/>
            </w:tcMar>
          </w:tcPr>
          <w:p w14:paraId="53F82844" w14:textId="77777777" w:rsidR="00962798" w:rsidRPr="003A5A9E" w:rsidRDefault="00E570B0" w:rsidP="00BC2FEE">
            <w:pPr>
              <w:pStyle w:val="Brdtextmedindrag"/>
              <w:rPr>
                <w:lang w:val="de-DE"/>
              </w:rPr>
            </w:pPr>
          </w:p>
        </w:tc>
        <w:tc>
          <w:tcPr>
            <w:tcW w:w="2500" w:type="pct"/>
            <w:shd w:val="clear" w:color="auto" w:fill="auto"/>
            <w:tcMar>
              <w:right w:w="0" w:type="dxa"/>
            </w:tcMar>
          </w:tcPr>
          <w:p w14:paraId="722D8C18" w14:textId="77777777" w:rsidR="00962798" w:rsidRPr="00841206" w:rsidRDefault="00E570B0" w:rsidP="00BC2FEE">
            <w:pPr>
              <w:pStyle w:val="Brdtextmedindrag"/>
              <w:rPr>
                <w:lang w:val="de-DE"/>
              </w:rPr>
            </w:pPr>
          </w:p>
        </w:tc>
      </w:tr>
      <w:tr w:rsidR="00962798" w14:paraId="12568573" w14:textId="77777777" w:rsidTr="00BC2FEE">
        <w:tc>
          <w:tcPr>
            <w:tcW w:w="2500" w:type="pct"/>
            <w:shd w:val="clear" w:color="auto" w:fill="auto"/>
            <w:tcMar>
              <w:left w:w="0" w:type="dxa"/>
            </w:tcMar>
          </w:tcPr>
          <w:p w14:paraId="21DAA86A" w14:textId="77777777" w:rsidR="00962798" w:rsidRPr="00317EFA" w:rsidRDefault="003A5A9E" w:rsidP="00BC2FEE">
            <w:pPr>
              <w:pStyle w:val="Brdtextmedindrag"/>
            </w:pPr>
            <w:r>
              <w:t>”Artiklarna 31–37 (Upphävda)”</w:t>
            </w:r>
          </w:p>
        </w:tc>
        <w:tc>
          <w:tcPr>
            <w:tcW w:w="2500" w:type="pct"/>
            <w:shd w:val="clear" w:color="auto" w:fill="auto"/>
            <w:tcMar>
              <w:right w:w="0" w:type="dxa"/>
            </w:tcMar>
          </w:tcPr>
          <w:p w14:paraId="5C7BBEE0" w14:textId="77777777" w:rsidR="00962798" w:rsidRPr="00841206" w:rsidRDefault="003A5A9E" w:rsidP="00BC2FEE">
            <w:pPr>
              <w:pStyle w:val="Brdtextmedindrag"/>
              <w:rPr>
                <w:lang w:val="de-DE"/>
              </w:rPr>
            </w:pPr>
            <w:r w:rsidRPr="008D1461">
              <w:rPr>
                <w:lang w:val="de-DE"/>
              </w:rPr>
              <w:t>„Artikel 31 bis 37 (aufgehoben)“.</w:t>
            </w:r>
          </w:p>
        </w:tc>
      </w:tr>
      <w:tr w:rsidR="00962798" w14:paraId="1922006D" w14:textId="77777777" w:rsidTr="00BC2FEE">
        <w:tc>
          <w:tcPr>
            <w:tcW w:w="2500" w:type="pct"/>
            <w:shd w:val="clear" w:color="auto" w:fill="auto"/>
            <w:tcMar>
              <w:left w:w="0" w:type="dxa"/>
            </w:tcMar>
          </w:tcPr>
          <w:p w14:paraId="1C4A39BD" w14:textId="77777777" w:rsidR="00962798" w:rsidRPr="00317EFA" w:rsidRDefault="00E570B0" w:rsidP="00BC2FEE">
            <w:pPr>
              <w:pStyle w:val="Brdtextmedindrag"/>
            </w:pPr>
          </w:p>
        </w:tc>
        <w:tc>
          <w:tcPr>
            <w:tcW w:w="2500" w:type="pct"/>
            <w:shd w:val="clear" w:color="auto" w:fill="auto"/>
            <w:tcMar>
              <w:right w:w="0" w:type="dxa"/>
            </w:tcMar>
          </w:tcPr>
          <w:p w14:paraId="6695BA89" w14:textId="77777777" w:rsidR="00962798" w:rsidRPr="00841206" w:rsidRDefault="00E570B0" w:rsidP="00BC2FEE">
            <w:pPr>
              <w:pStyle w:val="Brdtextmedindrag"/>
              <w:rPr>
                <w:lang w:val="de-DE"/>
              </w:rPr>
            </w:pPr>
          </w:p>
        </w:tc>
      </w:tr>
      <w:tr w:rsidR="00962798" w14:paraId="27B67052" w14:textId="77777777" w:rsidTr="00BC2FEE">
        <w:tc>
          <w:tcPr>
            <w:tcW w:w="2500" w:type="pct"/>
            <w:shd w:val="clear" w:color="auto" w:fill="auto"/>
            <w:tcMar>
              <w:left w:w="0" w:type="dxa"/>
            </w:tcMar>
          </w:tcPr>
          <w:p w14:paraId="4877033B" w14:textId="77777777" w:rsidR="00962798" w:rsidRPr="00317EFA" w:rsidRDefault="003A5A9E" w:rsidP="00BC2FEE">
            <w:pPr>
              <w:pStyle w:val="Brdtext"/>
              <w:rPr>
                <w:b/>
                <w:bCs/>
              </w:rPr>
            </w:pPr>
            <w:r w:rsidRPr="00317EFA">
              <w:rPr>
                <w:b/>
                <w:bCs/>
              </w:rPr>
              <w:t xml:space="preserve">Artikel </w:t>
            </w:r>
            <w:r>
              <w:rPr>
                <w:b/>
                <w:bCs/>
              </w:rPr>
              <w:t>15</w:t>
            </w:r>
          </w:p>
        </w:tc>
        <w:tc>
          <w:tcPr>
            <w:tcW w:w="2500" w:type="pct"/>
            <w:shd w:val="clear" w:color="auto" w:fill="auto"/>
            <w:tcMar>
              <w:right w:w="0" w:type="dxa"/>
            </w:tcMar>
          </w:tcPr>
          <w:p w14:paraId="18C3B9AA" w14:textId="77777777" w:rsidR="00962798" w:rsidRPr="00841206" w:rsidRDefault="003A5A9E" w:rsidP="00BC2FEE">
            <w:pPr>
              <w:pStyle w:val="Brdtext"/>
              <w:rPr>
                <w:b/>
                <w:bCs/>
                <w:lang w:val="de-DE"/>
              </w:rPr>
            </w:pPr>
            <w:r w:rsidRPr="00841206">
              <w:rPr>
                <w:b/>
                <w:bCs/>
                <w:lang w:val="de-DE"/>
              </w:rPr>
              <w:t>Artikel 15</w:t>
            </w:r>
          </w:p>
        </w:tc>
      </w:tr>
      <w:tr w:rsidR="00962798" w14:paraId="4CFAECE4" w14:textId="77777777" w:rsidTr="00BC2FEE">
        <w:tc>
          <w:tcPr>
            <w:tcW w:w="2500" w:type="pct"/>
            <w:shd w:val="clear" w:color="auto" w:fill="auto"/>
            <w:tcMar>
              <w:left w:w="0" w:type="dxa"/>
            </w:tcMar>
          </w:tcPr>
          <w:p w14:paraId="1CFFD128" w14:textId="77777777" w:rsidR="00962798" w:rsidRPr="00D165F1" w:rsidRDefault="00E570B0" w:rsidP="00BC2FEE">
            <w:pPr>
              <w:pStyle w:val="Brdtextmedindrag"/>
            </w:pPr>
          </w:p>
        </w:tc>
        <w:tc>
          <w:tcPr>
            <w:tcW w:w="2500" w:type="pct"/>
            <w:shd w:val="clear" w:color="auto" w:fill="auto"/>
            <w:tcMar>
              <w:right w:w="0" w:type="dxa"/>
            </w:tcMar>
          </w:tcPr>
          <w:p w14:paraId="1D07BD6E" w14:textId="77777777" w:rsidR="00962798" w:rsidRPr="00841206" w:rsidRDefault="00E570B0" w:rsidP="00BC2FEE">
            <w:pPr>
              <w:pStyle w:val="Brdtext"/>
              <w:rPr>
                <w:b/>
                <w:bCs/>
                <w:lang w:val="de-DE"/>
              </w:rPr>
            </w:pPr>
          </w:p>
        </w:tc>
      </w:tr>
      <w:tr w:rsidR="00962798" w:rsidRPr="0035629B" w14:paraId="78DC7D24" w14:textId="77777777" w:rsidTr="00BC2FEE">
        <w:tc>
          <w:tcPr>
            <w:tcW w:w="2500" w:type="pct"/>
            <w:shd w:val="clear" w:color="auto" w:fill="auto"/>
            <w:tcMar>
              <w:left w:w="0" w:type="dxa"/>
            </w:tcMar>
          </w:tcPr>
          <w:p w14:paraId="515ECF0D" w14:textId="77777777" w:rsidR="00962798" w:rsidRPr="00317EFA" w:rsidRDefault="003A5A9E" w:rsidP="00BC2FEE">
            <w:pPr>
              <w:pStyle w:val="Brdtextmedindrag"/>
            </w:pPr>
            <w:r>
              <w:t>Artikel 38 punkt 1 i avtalet utgår och ersätts av följande:</w:t>
            </w:r>
          </w:p>
        </w:tc>
        <w:tc>
          <w:tcPr>
            <w:tcW w:w="2500" w:type="pct"/>
            <w:shd w:val="clear" w:color="auto" w:fill="auto"/>
            <w:tcMar>
              <w:right w:w="0" w:type="dxa"/>
            </w:tcMar>
          </w:tcPr>
          <w:p w14:paraId="3D3A18F6" w14:textId="77777777" w:rsidR="00962798" w:rsidRPr="00841206" w:rsidRDefault="003A5A9E" w:rsidP="00BC2FEE">
            <w:pPr>
              <w:pStyle w:val="Brdtextmedindrag"/>
              <w:rPr>
                <w:lang w:val="de-DE"/>
              </w:rPr>
            </w:pPr>
            <w:r w:rsidRPr="008D1461">
              <w:rPr>
                <w:lang w:val="de-DE"/>
              </w:rPr>
              <w:t>Artikel 38 Absatz 1 des Abkom</w:t>
            </w:r>
            <w:r>
              <w:rPr>
                <w:lang w:val="de-DE"/>
              </w:rPr>
              <w:softHyphen/>
            </w:r>
            <w:r w:rsidRPr="008D1461">
              <w:rPr>
                <w:lang w:val="de-DE"/>
              </w:rPr>
              <w:t>mens wird gestrichen und durch folgenden Wortlaut ersetzt:</w:t>
            </w:r>
          </w:p>
        </w:tc>
      </w:tr>
      <w:tr w:rsidR="00962798" w:rsidRPr="0035629B" w14:paraId="737E1559" w14:textId="77777777" w:rsidTr="00BC2FEE">
        <w:tc>
          <w:tcPr>
            <w:tcW w:w="2500" w:type="pct"/>
            <w:shd w:val="clear" w:color="auto" w:fill="auto"/>
            <w:tcMar>
              <w:left w:w="0" w:type="dxa"/>
            </w:tcMar>
          </w:tcPr>
          <w:p w14:paraId="3DB9BDDF" w14:textId="77777777" w:rsidR="00962798" w:rsidRPr="003A5A9E" w:rsidRDefault="00E570B0" w:rsidP="00BC2FEE">
            <w:pPr>
              <w:pStyle w:val="Brdtextmedindrag"/>
              <w:rPr>
                <w:lang w:val="de-DE"/>
              </w:rPr>
            </w:pPr>
          </w:p>
        </w:tc>
        <w:tc>
          <w:tcPr>
            <w:tcW w:w="2500" w:type="pct"/>
            <w:shd w:val="clear" w:color="auto" w:fill="auto"/>
            <w:tcMar>
              <w:right w:w="0" w:type="dxa"/>
            </w:tcMar>
          </w:tcPr>
          <w:p w14:paraId="19B5EE27" w14:textId="77777777" w:rsidR="00962798" w:rsidRPr="00841206" w:rsidRDefault="00E570B0" w:rsidP="00BC2FEE">
            <w:pPr>
              <w:pStyle w:val="Brdtext"/>
              <w:rPr>
                <w:u w:val="single"/>
                <w:lang w:val="de-DE"/>
              </w:rPr>
            </w:pPr>
          </w:p>
        </w:tc>
      </w:tr>
      <w:tr w:rsidR="00962798" w:rsidRPr="0035629B" w14:paraId="03547106" w14:textId="77777777" w:rsidTr="00BC2FEE">
        <w:tc>
          <w:tcPr>
            <w:tcW w:w="2500" w:type="pct"/>
            <w:shd w:val="clear" w:color="auto" w:fill="auto"/>
            <w:tcMar>
              <w:left w:w="0" w:type="dxa"/>
            </w:tcMar>
          </w:tcPr>
          <w:p w14:paraId="4705E69A" w14:textId="5DD63F71" w:rsidR="00962798" w:rsidRPr="00317EFA" w:rsidRDefault="003A5A9E" w:rsidP="00BC2FEE">
            <w:pPr>
              <w:pStyle w:val="Brdtextmedindrag"/>
            </w:pPr>
            <w:r>
              <w:t>”1.</w:t>
            </w:r>
            <w:r w:rsidR="002B676D">
              <w:t> </w:t>
            </w:r>
            <w:r>
              <w:t>Medborgare i en avtals</w:t>
            </w:r>
            <w:r>
              <w:softHyphen/>
              <w:t>slutande stat ska inte i den andra avtalsslutande staten bli föremål för beskattning eller därmed samman</w:t>
            </w:r>
            <w:r>
              <w:softHyphen/>
              <w:t>hängande krav som är av annat slag eller mer tyngande än den beskatt</w:t>
            </w:r>
            <w:r>
              <w:softHyphen/>
              <w:t>ning och därmed sammanhängande krav som medborgare i denna andra stat under samma förhållanden, särskilt såvitt avser hemvist, är eller kan bli underkastade. Utan hinder av bestämmelserna i artikel 1 tillämpas denna bestämmelse även på personer som inte har hemvist i en avtalsslutande stat eller i båda avtalsslutande staterna.”</w:t>
            </w:r>
          </w:p>
        </w:tc>
        <w:tc>
          <w:tcPr>
            <w:tcW w:w="2500" w:type="pct"/>
            <w:shd w:val="clear" w:color="auto" w:fill="auto"/>
            <w:tcMar>
              <w:right w:w="0" w:type="dxa"/>
            </w:tcMar>
          </w:tcPr>
          <w:p w14:paraId="486C71BE" w14:textId="4F900CCA" w:rsidR="00962798" w:rsidRPr="00841206" w:rsidRDefault="003A5A9E" w:rsidP="00BC2FEE">
            <w:pPr>
              <w:pStyle w:val="Brdtextmedindrag"/>
              <w:rPr>
                <w:lang w:val="de-DE"/>
              </w:rPr>
            </w:pPr>
            <w:r w:rsidRPr="008D1461">
              <w:rPr>
                <w:lang w:val="de-DE"/>
              </w:rPr>
              <w:t>„(1)</w:t>
            </w:r>
            <w:r w:rsidR="002B676D">
              <w:rPr>
                <w:lang w:val="de-DE"/>
              </w:rPr>
              <w:t> </w:t>
            </w:r>
            <w:r w:rsidRPr="008D1461">
              <w:rPr>
                <w:lang w:val="de-DE"/>
              </w:rPr>
              <w:t>Staatsangehörige eines Ver</w:t>
            </w:r>
            <w:r>
              <w:rPr>
                <w:lang w:val="de-DE"/>
              </w:rPr>
              <w:softHyphen/>
            </w:r>
            <w:r w:rsidRPr="008D1461">
              <w:rPr>
                <w:lang w:val="de-DE"/>
              </w:rPr>
              <w:t>tragsstaats dürfen im anderen Ver</w:t>
            </w:r>
            <w:r>
              <w:rPr>
                <w:lang w:val="de-DE"/>
              </w:rPr>
              <w:softHyphen/>
            </w:r>
            <w:r w:rsidRPr="008D1461">
              <w:rPr>
                <w:lang w:val="de-DE"/>
              </w:rPr>
              <w:t>tragsstaat keiner Besteuerung oder damit zusammenhängenden Ver</w:t>
            </w:r>
            <w:r>
              <w:rPr>
                <w:lang w:val="de-DE"/>
              </w:rPr>
              <w:softHyphen/>
            </w:r>
            <w:r w:rsidRPr="008D1461">
              <w:rPr>
                <w:lang w:val="de-DE"/>
              </w:rPr>
              <w:t>pflichtungen unterworfen werden, die anders oder belastender sind als die Besteuerung und die damit zusammenhängenden Verpflich</w:t>
            </w:r>
            <w:r>
              <w:rPr>
                <w:lang w:val="de-DE"/>
              </w:rPr>
              <w:softHyphen/>
            </w:r>
            <w:r w:rsidRPr="008D1461">
              <w:rPr>
                <w:lang w:val="de-DE"/>
              </w:rPr>
              <w:t>tungen, denen Staatsangehörige des anderen Staates unter gleichen Verhältnissen insbesondere hin</w:t>
            </w:r>
            <w:r>
              <w:rPr>
                <w:lang w:val="de-DE"/>
              </w:rPr>
              <w:softHyphen/>
            </w:r>
            <w:r w:rsidRPr="008D1461">
              <w:rPr>
                <w:lang w:val="de-DE"/>
              </w:rPr>
              <w:t>sichtlich der Ansässigkeit unter</w:t>
            </w:r>
            <w:r>
              <w:rPr>
                <w:lang w:val="de-DE"/>
              </w:rPr>
              <w:softHyphen/>
            </w:r>
            <w:r w:rsidRPr="008D1461">
              <w:rPr>
                <w:lang w:val="de-DE"/>
              </w:rPr>
              <w:t>worfen sind oder unterworfen wer</w:t>
            </w:r>
            <w:r>
              <w:rPr>
                <w:lang w:val="de-DE"/>
              </w:rPr>
              <w:softHyphen/>
            </w:r>
            <w:r w:rsidRPr="008D1461">
              <w:rPr>
                <w:lang w:val="de-DE"/>
              </w:rPr>
              <w:t>den können. Satz 1 gilt ungeachtet des Artikels 1 auch für Personen, die in keinem Vertragsstaat ansäs</w:t>
            </w:r>
            <w:r>
              <w:rPr>
                <w:lang w:val="de-DE"/>
              </w:rPr>
              <w:softHyphen/>
            </w:r>
            <w:r w:rsidRPr="008D1461">
              <w:rPr>
                <w:lang w:val="de-DE"/>
              </w:rPr>
              <w:t>sig sind.“</w:t>
            </w:r>
          </w:p>
        </w:tc>
      </w:tr>
      <w:tr w:rsidR="00313472" w:rsidRPr="0035629B" w14:paraId="2C621F5D" w14:textId="77777777" w:rsidTr="00BC2FEE">
        <w:tc>
          <w:tcPr>
            <w:tcW w:w="2500" w:type="pct"/>
            <w:shd w:val="clear" w:color="auto" w:fill="auto"/>
            <w:tcMar>
              <w:left w:w="0" w:type="dxa"/>
            </w:tcMar>
          </w:tcPr>
          <w:p w14:paraId="21E08738" w14:textId="77777777" w:rsidR="00313472" w:rsidRPr="008B028F" w:rsidRDefault="00313472" w:rsidP="00BC2FEE">
            <w:pPr>
              <w:pStyle w:val="Brdtext"/>
              <w:rPr>
                <w:b/>
                <w:bCs/>
                <w:lang w:val="de-DE"/>
              </w:rPr>
            </w:pPr>
          </w:p>
        </w:tc>
        <w:tc>
          <w:tcPr>
            <w:tcW w:w="2500" w:type="pct"/>
            <w:shd w:val="clear" w:color="auto" w:fill="auto"/>
            <w:tcMar>
              <w:right w:w="0" w:type="dxa"/>
            </w:tcMar>
          </w:tcPr>
          <w:p w14:paraId="3DB03806" w14:textId="77777777" w:rsidR="00313472" w:rsidRPr="00841206" w:rsidRDefault="00313472" w:rsidP="00BC2FEE">
            <w:pPr>
              <w:pStyle w:val="Brdtext"/>
              <w:rPr>
                <w:b/>
                <w:bCs/>
                <w:lang w:val="de-DE"/>
              </w:rPr>
            </w:pPr>
          </w:p>
        </w:tc>
      </w:tr>
      <w:tr w:rsidR="00962798" w14:paraId="04D90674" w14:textId="77777777" w:rsidTr="00BC2FEE">
        <w:tc>
          <w:tcPr>
            <w:tcW w:w="2500" w:type="pct"/>
            <w:shd w:val="clear" w:color="auto" w:fill="auto"/>
            <w:tcMar>
              <w:left w:w="0" w:type="dxa"/>
            </w:tcMar>
          </w:tcPr>
          <w:p w14:paraId="5E3B9CEB" w14:textId="77777777" w:rsidR="00962798" w:rsidRPr="00317EFA" w:rsidRDefault="003A5A9E" w:rsidP="00BC2FEE">
            <w:pPr>
              <w:pStyle w:val="Brdtext"/>
              <w:rPr>
                <w:b/>
                <w:bCs/>
              </w:rPr>
            </w:pPr>
            <w:r w:rsidRPr="00317EFA">
              <w:rPr>
                <w:b/>
                <w:bCs/>
              </w:rPr>
              <w:lastRenderedPageBreak/>
              <w:t xml:space="preserve">Artikel </w:t>
            </w:r>
            <w:r>
              <w:rPr>
                <w:b/>
                <w:bCs/>
              </w:rPr>
              <w:t>16</w:t>
            </w:r>
          </w:p>
        </w:tc>
        <w:tc>
          <w:tcPr>
            <w:tcW w:w="2500" w:type="pct"/>
            <w:shd w:val="clear" w:color="auto" w:fill="auto"/>
            <w:tcMar>
              <w:right w:w="0" w:type="dxa"/>
            </w:tcMar>
          </w:tcPr>
          <w:p w14:paraId="2FFFD69D" w14:textId="77777777" w:rsidR="00962798" w:rsidRPr="00841206" w:rsidRDefault="003A5A9E" w:rsidP="00BC2FEE">
            <w:pPr>
              <w:pStyle w:val="Brdtext"/>
              <w:rPr>
                <w:b/>
                <w:bCs/>
                <w:lang w:val="de-DE"/>
              </w:rPr>
            </w:pPr>
            <w:r w:rsidRPr="00841206">
              <w:rPr>
                <w:b/>
                <w:bCs/>
                <w:lang w:val="de-DE"/>
              </w:rPr>
              <w:t>Artikel 16</w:t>
            </w:r>
          </w:p>
        </w:tc>
      </w:tr>
      <w:tr w:rsidR="00962798" w14:paraId="4DFBB3DF" w14:textId="77777777" w:rsidTr="00BC2FEE">
        <w:tc>
          <w:tcPr>
            <w:tcW w:w="2500" w:type="pct"/>
            <w:shd w:val="clear" w:color="auto" w:fill="auto"/>
            <w:tcMar>
              <w:left w:w="0" w:type="dxa"/>
            </w:tcMar>
          </w:tcPr>
          <w:p w14:paraId="14D93336" w14:textId="77777777" w:rsidR="00962798" w:rsidRPr="00317EFA" w:rsidRDefault="00E570B0" w:rsidP="00BC2FEE">
            <w:pPr>
              <w:pStyle w:val="Brdtextmedindrag"/>
            </w:pPr>
          </w:p>
        </w:tc>
        <w:tc>
          <w:tcPr>
            <w:tcW w:w="2500" w:type="pct"/>
            <w:shd w:val="clear" w:color="auto" w:fill="auto"/>
            <w:tcMar>
              <w:right w:w="0" w:type="dxa"/>
            </w:tcMar>
          </w:tcPr>
          <w:p w14:paraId="6B8E5264" w14:textId="77777777" w:rsidR="00962798" w:rsidRPr="00841206" w:rsidRDefault="00E570B0" w:rsidP="00BC2FEE">
            <w:pPr>
              <w:pStyle w:val="Brdtextmedindrag"/>
              <w:rPr>
                <w:lang w:val="de-DE"/>
              </w:rPr>
            </w:pPr>
          </w:p>
        </w:tc>
      </w:tr>
      <w:tr w:rsidR="00962798" w:rsidRPr="0035629B" w14:paraId="389D2D8D" w14:textId="77777777" w:rsidTr="00BC2FEE">
        <w:tc>
          <w:tcPr>
            <w:tcW w:w="2500" w:type="pct"/>
            <w:shd w:val="clear" w:color="auto" w:fill="auto"/>
            <w:tcMar>
              <w:left w:w="0" w:type="dxa"/>
            </w:tcMar>
          </w:tcPr>
          <w:p w14:paraId="4C30616E" w14:textId="76CB1C9E" w:rsidR="00962798" w:rsidRPr="00317EFA" w:rsidRDefault="003A5A9E" w:rsidP="00BC2FEE">
            <w:pPr>
              <w:pStyle w:val="Brdtextmedindrag"/>
            </w:pPr>
            <w:r w:rsidRPr="00754EFD">
              <w:t>1.</w:t>
            </w:r>
            <w:r w:rsidR="002B676D">
              <w:t> </w:t>
            </w:r>
            <w:r w:rsidRPr="00754EFD">
              <w:t>Artikel 39 i avtalet utgår och ersätts av följande:</w:t>
            </w:r>
          </w:p>
        </w:tc>
        <w:tc>
          <w:tcPr>
            <w:tcW w:w="2500" w:type="pct"/>
            <w:shd w:val="clear" w:color="auto" w:fill="auto"/>
            <w:tcMar>
              <w:right w:w="0" w:type="dxa"/>
            </w:tcMar>
          </w:tcPr>
          <w:p w14:paraId="7716969E" w14:textId="007F96AF" w:rsidR="00962798" w:rsidRPr="00841206" w:rsidRDefault="003A5A9E" w:rsidP="00BC2FEE">
            <w:pPr>
              <w:pStyle w:val="Brdtextmedindrag"/>
              <w:rPr>
                <w:lang w:val="de-DE"/>
              </w:rPr>
            </w:pPr>
            <w:r w:rsidRPr="008D1461">
              <w:rPr>
                <w:lang w:val="de-DE"/>
              </w:rPr>
              <w:t>(1)</w:t>
            </w:r>
            <w:r w:rsidR="002B676D">
              <w:rPr>
                <w:lang w:val="de-DE"/>
              </w:rPr>
              <w:t> </w:t>
            </w:r>
            <w:r w:rsidRPr="008D1461">
              <w:rPr>
                <w:lang w:val="de-DE"/>
              </w:rPr>
              <w:t>Artikel 39 des Abkommens wird gestrichen und durch folgen</w:t>
            </w:r>
            <w:r>
              <w:rPr>
                <w:lang w:val="de-DE"/>
              </w:rPr>
              <w:softHyphen/>
            </w:r>
            <w:r w:rsidRPr="008D1461">
              <w:rPr>
                <w:lang w:val="de-DE"/>
              </w:rPr>
              <w:t>den Wortlaut ersetzt:</w:t>
            </w:r>
          </w:p>
        </w:tc>
      </w:tr>
      <w:tr w:rsidR="00962798" w:rsidRPr="0035629B" w14:paraId="2743F4C6" w14:textId="77777777" w:rsidTr="00BC2FEE">
        <w:tc>
          <w:tcPr>
            <w:tcW w:w="2500" w:type="pct"/>
            <w:shd w:val="clear" w:color="auto" w:fill="auto"/>
            <w:tcMar>
              <w:left w:w="0" w:type="dxa"/>
            </w:tcMar>
          </w:tcPr>
          <w:p w14:paraId="00E94155" w14:textId="77777777" w:rsidR="00962798" w:rsidRPr="003A5A9E" w:rsidRDefault="00E570B0" w:rsidP="00BC2FEE">
            <w:pPr>
              <w:pStyle w:val="Brdtextmedindrag"/>
              <w:rPr>
                <w:lang w:val="de-DE"/>
              </w:rPr>
            </w:pPr>
          </w:p>
        </w:tc>
        <w:tc>
          <w:tcPr>
            <w:tcW w:w="2500" w:type="pct"/>
            <w:shd w:val="clear" w:color="auto" w:fill="auto"/>
            <w:tcMar>
              <w:right w:w="0" w:type="dxa"/>
            </w:tcMar>
          </w:tcPr>
          <w:p w14:paraId="0F7C1BD2" w14:textId="77777777" w:rsidR="00962798" w:rsidRPr="00841206" w:rsidRDefault="00E570B0" w:rsidP="00BC2FEE">
            <w:pPr>
              <w:pStyle w:val="Brdtextmedindrag"/>
              <w:rPr>
                <w:lang w:val="de-DE"/>
              </w:rPr>
            </w:pPr>
          </w:p>
        </w:tc>
      </w:tr>
      <w:tr w:rsidR="00962798" w14:paraId="2D55AF8A" w14:textId="77777777" w:rsidTr="00BC2FEE">
        <w:tc>
          <w:tcPr>
            <w:tcW w:w="2500" w:type="pct"/>
            <w:shd w:val="clear" w:color="auto" w:fill="auto"/>
            <w:tcMar>
              <w:left w:w="0" w:type="dxa"/>
            </w:tcMar>
          </w:tcPr>
          <w:p w14:paraId="751218B8" w14:textId="77777777" w:rsidR="00962798" w:rsidRPr="00317EFA" w:rsidRDefault="003A5A9E" w:rsidP="00BC2FEE">
            <w:pPr>
              <w:pStyle w:val="Brdtextmedindrag"/>
              <w:ind w:firstLine="0"/>
            </w:pPr>
            <w:r>
              <w:t>”Artikel 39</w:t>
            </w:r>
          </w:p>
        </w:tc>
        <w:tc>
          <w:tcPr>
            <w:tcW w:w="2500" w:type="pct"/>
            <w:shd w:val="clear" w:color="auto" w:fill="auto"/>
            <w:tcMar>
              <w:right w:w="0" w:type="dxa"/>
            </w:tcMar>
          </w:tcPr>
          <w:p w14:paraId="524B49A9" w14:textId="77777777" w:rsidR="00962798" w:rsidRPr="00841206" w:rsidRDefault="003A5A9E" w:rsidP="00BC2FEE">
            <w:pPr>
              <w:pStyle w:val="Brdtextmedindrag"/>
              <w:ind w:firstLine="0"/>
              <w:rPr>
                <w:lang w:val="de-DE"/>
              </w:rPr>
            </w:pPr>
            <w:r w:rsidRPr="00501E46">
              <w:t>„Artikel 39</w:t>
            </w:r>
          </w:p>
        </w:tc>
      </w:tr>
      <w:tr w:rsidR="00962798" w14:paraId="6CD14F78" w14:textId="77777777" w:rsidTr="00BC2FEE">
        <w:tc>
          <w:tcPr>
            <w:tcW w:w="2500" w:type="pct"/>
            <w:shd w:val="clear" w:color="auto" w:fill="auto"/>
            <w:tcMar>
              <w:left w:w="0" w:type="dxa"/>
            </w:tcMar>
          </w:tcPr>
          <w:p w14:paraId="4B3BFE20" w14:textId="77777777" w:rsidR="00962798" w:rsidRPr="00754EFD" w:rsidRDefault="003A5A9E" w:rsidP="00BC2FEE">
            <w:pPr>
              <w:pStyle w:val="Brdtextmedindrag"/>
              <w:ind w:firstLine="0"/>
              <w:rPr>
                <w:i/>
                <w:iCs/>
              </w:rPr>
            </w:pPr>
            <w:r w:rsidRPr="00754EFD">
              <w:rPr>
                <w:i/>
                <w:iCs/>
              </w:rPr>
              <w:t>Förfarandet vid ömsesidig över</w:t>
            </w:r>
            <w:r>
              <w:rPr>
                <w:i/>
                <w:iCs/>
              </w:rPr>
              <w:softHyphen/>
            </w:r>
            <w:r w:rsidRPr="00754EFD">
              <w:rPr>
                <w:i/>
                <w:iCs/>
              </w:rPr>
              <w:t>enskommelse</w:t>
            </w:r>
          </w:p>
        </w:tc>
        <w:tc>
          <w:tcPr>
            <w:tcW w:w="2500" w:type="pct"/>
            <w:shd w:val="clear" w:color="auto" w:fill="auto"/>
            <w:tcMar>
              <w:right w:w="0" w:type="dxa"/>
            </w:tcMar>
          </w:tcPr>
          <w:p w14:paraId="5790E5EB" w14:textId="77777777" w:rsidR="00962798" w:rsidRPr="00872EF7" w:rsidRDefault="003A5A9E" w:rsidP="00BC2FEE">
            <w:pPr>
              <w:pStyle w:val="Brdtextmedindrag"/>
              <w:ind w:firstLine="0"/>
              <w:rPr>
                <w:i/>
                <w:iCs/>
                <w:lang w:val="de-DE"/>
              </w:rPr>
            </w:pPr>
            <w:r w:rsidRPr="00872EF7">
              <w:rPr>
                <w:i/>
                <w:iCs/>
                <w:lang w:val="de-DE"/>
              </w:rPr>
              <w:t>Verständigungsverfahren</w:t>
            </w:r>
          </w:p>
        </w:tc>
      </w:tr>
      <w:tr w:rsidR="00962798" w14:paraId="54460A6A" w14:textId="77777777" w:rsidTr="00BC2FEE">
        <w:tc>
          <w:tcPr>
            <w:tcW w:w="2500" w:type="pct"/>
            <w:shd w:val="clear" w:color="auto" w:fill="auto"/>
            <w:tcMar>
              <w:left w:w="0" w:type="dxa"/>
            </w:tcMar>
          </w:tcPr>
          <w:p w14:paraId="34E2AC66" w14:textId="77777777" w:rsidR="00962798" w:rsidRPr="00317EFA" w:rsidRDefault="00E570B0" w:rsidP="00BC2FEE">
            <w:pPr>
              <w:pStyle w:val="Brdtextmedindrag"/>
            </w:pPr>
          </w:p>
        </w:tc>
        <w:tc>
          <w:tcPr>
            <w:tcW w:w="2500" w:type="pct"/>
            <w:shd w:val="clear" w:color="auto" w:fill="auto"/>
            <w:tcMar>
              <w:right w:w="0" w:type="dxa"/>
            </w:tcMar>
          </w:tcPr>
          <w:p w14:paraId="76FC9DFE" w14:textId="77777777" w:rsidR="00962798" w:rsidRPr="00841206" w:rsidRDefault="00E570B0" w:rsidP="00BC2FEE">
            <w:pPr>
              <w:pStyle w:val="Brdtextmedindrag"/>
              <w:rPr>
                <w:lang w:val="de-DE"/>
              </w:rPr>
            </w:pPr>
          </w:p>
        </w:tc>
      </w:tr>
      <w:tr w:rsidR="00962798" w:rsidRPr="0035629B" w14:paraId="3CA2E602" w14:textId="77777777" w:rsidTr="00BC2FEE">
        <w:tc>
          <w:tcPr>
            <w:tcW w:w="2500" w:type="pct"/>
            <w:shd w:val="clear" w:color="auto" w:fill="auto"/>
            <w:tcMar>
              <w:left w:w="0" w:type="dxa"/>
            </w:tcMar>
          </w:tcPr>
          <w:p w14:paraId="1E0A6924" w14:textId="63072213" w:rsidR="00962798" w:rsidRPr="00317EFA" w:rsidRDefault="003A5A9E" w:rsidP="00BC2FEE">
            <w:pPr>
              <w:pStyle w:val="Brdtextmedindrag"/>
            </w:pPr>
            <w:r>
              <w:t>1.</w:t>
            </w:r>
            <w:r w:rsidR="002B676D">
              <w:t> </w:t>
            </w:r>
            <w:r>
              <w:t>Om en person anser att en eller båda avtalsslutande staterna vid</w:t>
            </w:r>
            <w:r>
              <w:softHyphen/>
              <w:t>tagit åtgärder som för honom med</w:t>
            </w:r>
            <w:r>
              <w:softHyphen/>
              <w:t>för eller kommer att medföra beskattning som strider mot bestämmelserna i detta avtal, kan han, utan att det påverkar hans rätt att använda sig av de rättsmedel som finns i dessa staters interna rättsordningar, lägga fram saken för den behöriga myndigheten i den avtalsslutande stat där han har hemvist eller, om fråga är om tillämpning av artikel 38 punkt 1, i den avtalsslutande stat där han är medborgare. Saken ska läggas fram inom tre år från den tidpunkt då personen i fråga fick vetskap om den åtgärd som givit upphov till beskattning som strider mot be</w:t>
            </w:r>
            <w:r w:rsidR="00181988">
              <w:softHyphen/>
            </w:r>
            <w:r>
              <w:t>stämmelserna i avtalet.</w:t>
            </w:r>
          </w:p>
        </w:tc>
        <w:tc>
          <w:tcPr>
            <w:tcW w:w="2500" w:type="pct"/>
            <w:shd w:val="clear" w:color="auto" w:fill="auto"/>
            <w:tcMar>
              <w:right w:w="0" w:type="dxa"/>
            </w:tcMar>
          </w:tcPr>
          <w:p w14:paraId="10703B62" w14:textId="195F6D19" w:rsidR="00962798" w:rsidRPr="00841206" w:rsidRDefault="003A5A9E" w:rsidP="00BC2FEE">
            <w:pPr>
              <w:pStyle w:val="Brdtextmedindrag"/>
              <w:rPr>
                <w:lang w:val="de-DE"/>
              </w:rPr>
            </w:pPr>
            <w:r w:rsidRPr="00872EF7">
              <w:rPr>
                <w:lang w:val="de-DE"/>
              </w:rPr>
              <w:t>(1)</w:t>
            </w:r>
            <w:r w:rsidR="002B676D">
              <w:rPr>
                <w:lang w:val="de-DE"/>
              </w:rPr>
              <w:t> </w:t>
            </w:r>
            <w:r w:rsidRPr="00872EF7">
              <w:rPr>
                <w:lang w:val="de-DE"/>
              </w:rPr>
              <w:t>Ist eine Person der Auf</w:t>
            </w:r>
            <w:r>
              <w:rPr>
                <w:lang w:val="de-DE"/>
              </w:rPr>
              <w:softHyphen/>
            </w:r>
            <w:r w:rsidRPr="00872EF7">
              <w:rPr>
                <w:lang w:val="de-DE"/>
              </w:rPr>
              <w:t>fassung, dass Maßnahmen eines Vertragsstaats oder beider Ver</w:t>
            </w:r>
            <w:r>
              <w:rPr>
                <w:lang w:val="de-DE"/>
              </w:rPr>
              <w:softHyphen/>
            </w:r>
            <w:r w:rsidRPr="00872EF7">
              <w:rPr>
                <w:lang w:val="de-DE"/>
              </w:rPr>
              <w:t>tragsstaaten für sie zu einer Besteuerung führen oder führen werden, die diesem Abkommen nicht entspricht, so kann sie unbe</w:t>
            </w:r>
            <w:r>
              <w:rPr>
                <w:lang w:val="de-DE"/>
              </w:rPr>
              <w:softHyphen/>
            </w:r>
            <w:r w:rsidRPr="00872EF7">
              <w:rPr>
                <w:lang w:val="de-DE"/>
              </w:rPr>
              <w:t>schadet der nach dem innerstaat</w:t>
            </w:r>
            <w:r>
              <w:rPr>
                <w:lang w:val="de-DE"/>
              </w:rPr>
              <w:softHyphen/>
            </w:r>
            <w:r w:rsidRPr="00872EF7">
              <w:rPr>
                <w:lang w:val="de-DE"/>
              </w:rPr>
              <w:t>lichen Recht dieser Staaten vor</w:t>
            </w:r>
            <w:r>
              <w:rPr>
                <w:lang w:val="de-DE"/>
              </w:rPr>
              <w:softHyphen/>
            </w:r>
            <w:r w:rsidRPr="00872EF7">
              <w:rPr>
                <w:lang w:val="de-DE"/>
              </w:rPr>
              <w:t>gesehenen Rechtsbehelfe ihren Fall der zuständigen Behörde des Ver</w:t>
            </w:r>
            <w:r>
              <w:rPr>
                <w:lang w:val="de-DE"/>
              </w:rPr>
              <w:softHyphen/>
            </w:r>
            <w:r w:rsidRPr="00872EF7">
              <w:rPr>
                <w:lang w:val="de-DE"/>
              </w:rPr>
              <w:t>tragsstaats, in dem sie ansässig ist, oder, sofern ihr Fall von Artikel 38 Absatz 1 erfasst wird, der zustän</w:t>
            </w:r>
            <w:r>
              <w:rPr>
                <w:lang w:val="de-DE"/>
              </w:rPr>
              <w:softHyphen/>
            </w:r>
            <w:r w:rsidRPr="00872EF7">
              <w:rPr>
                <w:lang w:val="de-DE"/>
              </w:rPr>
              <w:t>digen Behörde des Vertragsstaats unterbreiten, dessen Staatsangehö</w:t>
            </w:r>
            <w:r>
              <w:rPr>
                <w:lang w:val="de-DE"/>
              </w:rPr>
              <w:softHyphen/>
            </w:r>
            <w:r w:rsidRPr="00872EF7">
              <w:rPr>
                <w:lang w:val="de-DE"/>
              </w:rPr>
              <w:t>riger sie ist. Der Fall muss innerhalb von drei Jahren nach der ersten Mitteilung der Maßnahme unterbreitet werden, die zu einer dem Abkommen nicht entsprech</w:t>
            </w:r>
            <w:r>
              <w:rPr>
                <w:lang w:val="de-DE"/>
              </w:rPr>
              <w:softHyphen/>
            </w:r>
            <w:r w:rsidRPr="00872EF7">
              <w:rPr>
                <w:lang w:val="de-DE"/>
              </w:rPr>
              <w:t>enden Besteuerung führt.</w:t>
            </w:r>
          </w:p>
        </w:tc>
      </w:tr>
      <w:tr w:rsidR="00962798" w:rsidRPr="0035629B" w14:paraId="3D424BED" w14:textId="77777777" w:rsidTr="00BC2FEE">
        <w:tc>
          <w:tcPr>
            <w:tcW w:w="2500" w:type="pct"/>
            <w:shd w:val="clear" w:color="auto" w:fill="auto"/>
            <w:tcMar>
              <w:left w:w="0" w:type="dxa"/>
            </w:tcMar>
          </w:tcPr>
          <w:p w14:paraId="505EB889" w14:textId="1A5E274C" w:rsidR="00962798" w:rsidRPr="00317EFA" w:rsidRDefault="003A5A9E" w:rsidP="00BC2FEE">
            <w:pPr>
              <w:pStyle w:val="Brdtextmedindrag"/>
            </w:pPr>
            <w:r>
              <w:t>2.</w:t>
            </w:r>
            <w:r w:rsidR="002B676D">
              <w:t> </w:t>
            </w:r>
            <w:r>
              <w:t>Om den behöriga myndigheten finner invändningen grundad men inte själv kan få till stånd en till</w:t>
            </w:r>
            <w:r>
              <w:softHyphen/>
              <w:t>fredsställande lösning, ska myndig</w:t>
            </w:r>
            <w:r>
              <w:softHyphen/>
              <w:t>heten söka lösa frågan genom ömsesidig överenskommelse med den behöriga myndigheten i den andra avtalsslutande staten i syfte att undvika beskattning som strider mot avtalet. Överenskommelse som träffats ska genomföras utan hinder av tidsgränser i de avtals</w:t>
            </w:r>
            <w:r>
              <w:softHyphen/>
              <w:t>slutande staternas interna lag</w:t>
            </w:r>
            <w:r>
              <w:softHyphen/>
              <w:t>stiftning.</w:t>
            </w:r>
          </w:p>
        </w:tc>
        <w:tc>
          <w:tcPr>
            <w:tcW w:w="2500" w:type="pct"/>
            <w:shd w:val="clear" w:color="auto" w:fill="auto"/>
            <w:tcMar>
              <w:right w:w="0" w:type="dxa"/>
            </w:tcMar>
          </w:tcPr>
          <w:p w14:paraId="5CDA497E" w14:textId="4C021261" w:rsidR="00962798" w:rsidRPr="00841206" w:rsidRDefault="003A5A9E" w:rsidP="00BC2FEE">
            <w:pPr>
              <w:pStyle w:val="Brdtextmedindrag"/>
              <w:rPr>
                <w:lang w:val="de-DE"/>
              </w:rPr>
            </w:pPr>
            <w:r w:rsidRPr="00872EF7">
              <w:rPr>
                <w:lang w:val="de-DE"/>
              </w:rPr>
              <w:t>(2)</w:t>
            </w:r>
            <w:r w:rsidR="002B676D">
              <w:rPr>
                <w:lang w:val="de-DE"/>
              </w:rPr>
              <w:t> </w:t>
            </w:r>
            <w:r w:rsidRPr="00872EF7">
              <w:rPr>
                <w:lang w:val="de-DE"/>
              </w:rPr>
              <w:t>Hält die zuständige Behörde die Einwendung für begründet und ist sie selbst nicht in der Lage, eine befriedigende Lösung herbeizu</w:t>
            </w:r>
            <w:r>
              <w:rPr>
                <w:lang w:val="de-DE"/>
              </w:rPr>
              <w:softHyphen/>
            </w:r>
            <w:r w:rsidRPr="00872EF7">
              <w:rPr>
                <w:lang w:val="de-DE"/>
              </w:rPr>
              <w:t>führen, so wird sie sich bemühen, den Fall durch Verständigung mit der zuständigen Behörde des anderen Vertragsstaats so zu re</w:t>
            </w:r>
            <w:r w:rsidR="007A1F58">
              <w:rPr>
                <w:lang w:val="de-DE"/>
              </w:rPr>
              <w:softHyphen/>
            </w:r>
            <w:r w:rsidRPr="00872EF7">
              <w:rPr>
                <w:lang w:val="de-DE"/>
              </w:rPr>
              <w:t>geln, dass eine dem Abkommen nicht entsprechende Besteuerung vermieden wird. Die Verständi</w:t>
            </w:r>
            <w:r w:rsidR="007A1F58">
              <w:rPr>
                <w:lang w:val="de-DE"/>
              </w:rPr>
              <w:softHyphen/>
            </w:r>
            <w:r w:rsidRPr="00872EF7">
              <w:rPr>
                <w:lang w:val="de-DE"/>
              </w:rPr>
              <w:t>gungsregelung ist ungeachtet der Fristen des innerstaatlichen Rechts der Vertragsstaaten durchzuführen.</w:t>
            </w:r>
          </w:p>
        </w:tc>
      </w:tr>
      <w:tr w:rsidR="00962798" w:rsidRPr="0035629B" w14:paraId="5A5D7548" w14:textId="77777777" w:rsidTr="00BC2FEE">
        <w:tc>
          <w:tcPr>
            <w:tcW w:w="2500" w:type="pct"/>
            <w:shd w:val="clear" w:color="auto" w:fill="auto"/>
            <w:tcMar>
              <w:left w:w="0" w:type="dxa"/>
            </w:tcMar>
          </w:tcPr>
          <w:p w14:paraId="3367A52E" w14:textId="7F5F2A70" w:rsidR="00962798" w:rsidRPr="00317EFA" w:rsidRDefault="003A5A9E" w:rsidP="00BC2FEE">
            <w:pPr>
              <w:pStyle w:val="Brdtextmedindrag"/>
            </w:pPr>
            <w:r>
              <w:t>3.</w:t>
            </w:r>
            <w:r w:rsidR="002B676D">
              <w:t> </w:t>
            </w:r>
            <w:r>
              <w:t>De behöriga myndigheterna i de avtalsslutande staterna ska genom ömsesidig överenskom</w:t>
            </w:r>
            <w:r>
              <w:softHyphen/>
              <w:t xml:space="preserve">melse söka avgöra svårigheter eller tvivelsmål som uppkommer i fråga </w:t>
            </w:r>
            <w:r>
              <w:lastRenderedPageBreak/>
              <w:t>om tolkningen eller tillämpningen av avtalet. De kan även överlägga i syfte att undanröja dubbelbeskatt</w:t>
            </w:r>
            <w:r>
              <w:softHyphen/>
              <w:t>ning i fall som inte omfattas av detta avtal.</w:t>
            </w:r>
          </w:p>
        </w:tc>
        <w:tc>
          <w:tcPr>
            <w:tcW w:w="2500" w:type="pct"/>
            <w:shd w:val="clear" w:color="auto" w:fill="auto"/>
            <w:tcMar>
              <w:right w:w="0" w:type="dxa"/>
            </w:tcMar>
          </w:tcPr>
          <w:p w14:paraId="2A38A6A3" w14:textId="1F7F3708" w:rsidR="00962798" w:rsidRPr="00841206" w:rsidRDefault="003A5A9E" w:rsidP="00BC2FEE">
            <w:pPr>
              <w:pStyle w:val="Brdtextmedindrag"/>
              <w:rPr>
                <w:lang w:val="de-DE"/>
              </w:rPr>
            </w:pPr>
            <w:r w:rsidRPr="00872EF7">
              <w:rPr>
                <w:lang w:val="de-DE"/>
              </w:rPr>
              <w:lastRenderedPageBreak/>
              <w:t>(3)</w:t>
            </w:r>
            <w:r w:rsidR="002B676D">
              <w:rPr>
                <w:lang w:val="de-DE"/>
              </w:rPr>
              <w:t> </w:t>
            </w:r>
            <w:r w:rsidRPr="00872EF7">
              <w:rPr>
                <w:lang w:val="de-DE"/>
              </w:rPr>
              <w:t xml:space="preserve">Die zuständigen Behörden der Vertragsstaaten werden sich bemühen, Schwierigkeiten oder Zweifel, die bei der Auslegung oder Anwendung des Abkommens </w:t>
            </w:r>
            <w:r w:rsidRPr="00872EF7">
              <w:rPr>
                <w:lang w:val="de-DE"/>
              </w:rPr>
              <w:lastRenderedPageBreak/>
              <w:t>entstehen, durch Verständigung zu beseitigen. Sie können auch ge</w:t>
            </w:r>
            <w:r>
              <w:rPr>
                <w:lang w:val="de-DE"/>
              </w:rPr>
              <w:softHyphen/>
            </w:r>
            <w:r w:rsidRPr="00872EF7">
              <w:rPr>
                <w:lang w:val="de-DE"/>
              </w:rPr>
              <w:t>meinsam beraten, um eine Doppel</w:t>
            </w:r>
            <w:r>
              <w:rPr>
                <w:lang w:val="de-DE"/>
              </w:rPr>
              <w:softHyphen/>
            </w:r>
            <w:r w:rsidRPr="00872EF7">
              <w:rPr>
                <w:lang w:val="de-DE"/>
              </w:rPr>
              <w:t>besteuerung in Fällen, die im Abkommen nicht behandelt sind, zu beseitigen.</w:t>
            </w:r>
          </w:p>
        </w:tc>
      </w:tr>
      <w:tr w:rsidR="00962798" w:rsidRPr="0035629B" w14:paraId="42993EE7" w14:textId="77777777" w:rsidTr="00BC2FEE">
        <w:tc>
          <w:tcPr>
            <w:tcW w:w="2500" w:type="pct"/>
            <w:shd w:val="clear" w:color="auto" w:fill="auto"/>
            <w:tcMar>
              <w:left w:w="0" w:type="dxa"/>
            </w:tcMar>
          </w:tcPr>
          <w:p w14:paraId="4E694297" w14:textId="0B1612CE" w:rsidR="00962798" w:rsidRPr="00317EFA" w:rsidRDefault="003A5A9E" w:rsidP="00BC2FEE">
            <w:pPr>
              <w:pStyle w:val="Brdtextmedindrag"/>
            </w:pPr>
            <w:r>
              <w:lastRenderedPageBreak/>
              <w:t>4.</w:t>
            </w:r>
            <w:r w:rsidR="002B676D">
              <w:t> </w:t>
            </w:r>
            <w:r>
              <w:t>De behöriga myndigheterna i de avtalsslutande staterna kan träda i direkt förbindelse med varandra i syfte att träffa överenskommelse i de fall som angivits i föregående punkter.”</w:t>
            </w:r>
          </w:p>
        </w:tc>
        <w:tc>
          <w:tcPr>
            <w:tcW w:w="2500" w:type="pct"/>
            <w:shd w:val="clear" w:color="auto" w:fill="auto"/>
            <w:tcMar>
              <w:right w:w="0" w:type="dxa"/>
            </w:tcMar>
          </w:tcPr>
          <w:p w14:paraId="372C893A" w14:textId="4D8D2722" w:rsidR="00962798" w:rsidRPr="00841206" w:rsidRDefault="003A5A9E" w:rsidP="00BC2FEE">
            <w:pPr>
              <w:pStyle w:val="Brdtextmedindrag"/>
              <w:rPr>
                <w:lang w:val="de-DE"/>
              </w:rPr>
            </w:pPr>
            <w:r w:rsidRPr="00872EF7">
              <w:rPr>
                <w:lang w:val="de-DE"/>
              </w:rPr>
              <w:t>(4)</w:t>
            </w:r>
            <w:r w:rsidR="002B676D">
              <w:rPr>
                <w:lang w:val="de-DE"/>
              </w:rPr>
              <w:t> </w:t>
            </w:r>
            <w:r w:rsidRPr="00872EF7">
              <w:rPr>
                <w:lang w:val="de-DE"/>
              </w:rPr>
              <w:t>Die zuständigen Behörden der Vertragsstaaten können zur Herbeiführung einer Einigung im Sinne der Absätze 1 bis 3 unmit</w:t>
            </w:r>
            <w:r>
              <w:rPr>
                <w:lang w:val="de-DE"/>
              </w:rPr>
              <w:softHyphen/>
            </w:r>
            <w:r w:rsidRPr="00872EF7">
              <w:rPr>
                <w:lang w:val="de-DE"/>
              </w:rPr>
              <w:t>telbar miteinander verkehren.“</w:t>
            </w:r>
          </w:p>
        </w:tc>
      </w:tr>
      <w:tr w:rsidR="00962798" w:rsidRPr="0035629B" w14:paraId="45F9B51F" w14:textId="77777777" w:rsidTr="00BC2FEE">
        <w:tc>
          <w:tcPr>
            <w:tcW w:w="2500" w:type="pct"/>
            <w:shd w:val="clear" w:color="auto" w:fill="auto"/>
            <w:tcMar>
              <w:left w:w="0" w:type="dxa"/>
            </w:tcMar>
          </w:tcPr>
          <w:p w14:paraId="0C0EECAD" w14:textId="77777777" w:rsidR="00962798" w:rsidRPr="003A5A9E" w:rsidRDefault="00E570B0" w:rsidP="00BC2FEE">
            <w:pPr>
              <w:pStyle w:val="Brdtextmedindrag"/>
              <w:rPr>
                <w:lang w:val="de-DE"/>
              </w:rPr>
            </w:pPr>
          </w:p>
        </w:tc>
        <w:tc>
          <w:tcPr>
            <w:tcW w:w="2500" w:type="pct"/>
            <w:shd w:val="clear" w:color="auto" w:fill="auto"/>
            <w:tcMar>
              <w:right w:w="0" w:type="dxa"/>
            </w:tcMar>
          </w:tcPr>
          <w:p w14:paraId="339A6AA3" w14:textId="77777777" w:rsidR="00962798" w:rsidRPr="00841206" w:rsidRDefault="00E570B0" w:rsidP="00BC2FEE">
            <w:pPr>
              <w:pStyle w:val="Brdtextmedindrag"/>
              <w:rPr>
                <w:lang w:val="de-DE"/>
              </w:rPr>
            </w:pPr>
          </w:p>
        </w:tc>
      </w:tr>
      <w:tr w:rsidR="00962798" w:rsidRPr="0035629B" w14:paraId="4A5FC2F0" w14:textId="77777777" w:rsidTr="00BC2FEE">
        <w:tc>
          <w:tcPr>
            <w:tcW w:w="2500" w:type="pct"/>
            <w:shd w:val="clear" w:color="auto" w:fill="auto"/>
            <w:tcMar>
              <w:left w:w="0" w:type="dxa"/>
            </w:tcMar>
          </w:tcPr>
          <w:p w14:paraId="17A65229" w14:textId="2A982DD1" w:rsidR="00962798" w:rsidRPr="00317EFA" w:rsidRDefault="003A5A9E" w:rsidP="00BC2FEE">
            <w:pPr>
              <w:pStyle w:val="Brdtextmedindrag"/>
            </w:pPr>
            <w:r>
              <w:t>2.</w:t>
            </w:r>
            <w:r w:rsidR="002B676D">
              <w:t> </w:t>
            </w:r>
            <w:r>
              <w:t>Artiklarna 40 och 41 i avtalet utgår och ersätts av följande:</w:t>
            </w:r>
          </w:p>
        </w:tc>
        <w:tc>
          <w:tcPr>
            <w:tcW w:w="2500" w:type="pct"/>
            <w:shd w:val="clear" w:color="auto" w:fill="auto"/>
            <w:tcMar>
              <w:right w:w="0" w:type="dxa"/>
            </w:tcMar>
          </w:tcPr>
          <w:p w14:paraId="62AAB7F3" w14:textId="6A1E6EBC" w:rsidR="00962798" w:rsidRPr="00841206" w:rsidRDefault="003A5A9E" w:rsidP="00BC2FEE">
            <w:pPr>
              <w:pStyle w:val="Brdtextmedindrag"/>
              <w:rPr>
                <w:lang w:val="de-DE"/>
              </w:rPr>
            </w:pPr>
            <w:r w:rsidRPr="00247252">
              <w:rPr>
                <w:lang w:val="de-DE"/>
              </w:rPr>
              <w:t>(2)</w:t>
            </w:r>
            <w:r w:rsidR="002B676D">
              <w:rPr>
                <w:lang w:val="de-DE"/>
              </w:rPr>
              <w:t> </w:t>
            </w:r>
            <w:r w:rsidRPr="00247252">
              <w:rPr>
                <w:lang w:val="de-DE"/>
              </w:rPr>
              <w:t>Die Artikel 40 und 41 des Abkommens werden gestrichen und durch folgenden Wortlaut er</w:t>
            </w:r>
            <w:r w:rsidR="007A1F58">
              <w:rPr>
                <w:lang w:val="de-DE"/>
              </w:rPr>
              <w:softHyphen/>
            </w:r>
            <w:r w:rsidRPr="00247252">
              <w:rPr>
                <w:lang w:val="de-DE"/>
              </w:rPr>
              <w:t>setzt:</w:t>
            </w:r>
          </w:p>
        </w:tc>
      </w:tr>
      <w:tr w:rsidR="00962798" w:rsidRPr="0035629B" w14:paraId="2D496187" w14:textId="77777777" w:rsidTr="00BC2FEE">
        <w:tc>
          <w:tcPr>
            <w:tcW w:w="2500" w:type="pct"/>
            <w:shd w:val="clear" w:color="auto" w:fill="auto"/>
            <w:tcMar>
              <w:left w:w="0" w:type="dxa"/>
            </w:tcMar>
          </w:tcPr>
          <w:p w14:paraId="56C64CF9" w14:textId="77777777" w:rsidR="00962798" w:rsidRPr="003A5A9E" w:rsidRDefault="00E570B0" w:rsidP="00BC2FEE">
            <w:pPr>
              <w:pStyle w:val="Brdtextmedindrag"/>
              <w:rPr>
                <w:lang w:val="de-DE"/>
              </w:rPr>
            </w:pPr>
          </w:p>
        </w:tc>
        <w:tc>
          <w:tcPr>
            <w:tcW w:w="2500" w:type="pct"/>
            <w:shd w:val="clear" w:color="auto" w:fill="auto"/>
            <w:tcMar>
              <w:right w:w="0" w:type="dxa"/>
            </w:tcMar>
          </w:tcPr>
          <w:p w14:paraId="1083D9DB" w14:textId="77777777" w:rsidR="00962798" w:rsidRPr="00841206" w:rsidRDefault="00E570B0" w:rsidP="00BC2FEE">
            <w:pPr>
              <w:pStyle w:val="Brdtextmedindrag"/>
              <w:rPr>
                <w:lang w:val="de-DE"/>
              </w:rPr>
            </w:pPr>
          </w:p>
        </w:tc>
      </w:tr>
      <w:tr w:rsidR="00962798" w14:paraId="722D5A20" w14:textId="77777777" w:rsidTr="00BC2FEE">
        <w:tc>
          <w:tcPr>
            <w:tcW w:w="2500" w:type="pct"/>
            <w:shd w:val="clear" w:color="auto" w:fill="auto"/>
            <w:tcMar>
              <w:left w:w="0" w:type="dxa"/>
            </w:tcMar>
          </w:tcPr>
          <w:p w14:paraId="732F5002" w14:textId="77777777" w:rsidR="00962798" w:rsidRPr="00317EFA" w:rsidRDefault="003A5A9E" w:rsidP="00BC2FEE">
            <w:pPr>
              <w:pStyle w:val="Brdtextmedindrag"/>
            </w:pPr>
            <w:r>
              <w:t>”Artiklarna 40 och 41 (Upp</w:t>
            </w:r>
            <w:r>
              <w:softHyphen/>
              <w:t>hävda)”</w:t>
            </w:r>
          </w:p>
        </w:tc>
        <w:tc>
          <w:tcPr>
            <w:tcW w:w="2500" w:type="pct"/>
            <w:shd w:val="clear" w:color="auto" w:fill="auto"/>
            <w:tcMar>
              <w:right w:w="0" w:type="dxa"/>
            </w:tcMar>
          </w:tcPr>
          <w:p w14:paraId="791D4001" w14:textId="77777777" w:rsidR="00962798" w:rsidRPr="00841206" w:rsidRDefault="003A5A9E" w:rsidP="00BC2FEE">
            <w:pPr>
              <w:pStyle w:val="Brdtextmedindrag"/>
              <w:rPr>
                <w:lang w:val="de-DE"/>
              </w:rPr>
            </w:pPr>
            <w:r w:rsidRPr="00247252">
              <w:rPr>
                <w:lang w:val="de-DE"/>
              </w:rPr>
              <w:t>„Artikel 40 und 41 (aufge</w:t>
            </w:r>
            <w:r>
              <w:rPr>
                <w:lang w:val="de-DE"/>
              </w:rPr>
              <w:softHyphen/>
            </w:r>
            <w:r w:rsidRPr="00247252">
              <w:rPr>
                <w:lang w:val="de-DE"/>
              </w:rPr>
              <w:t>hoben)“.</w:t>
            </w:r>
          </w:p>
        </w:tc>
      </w:tr>
      <w:tr w:rsidR="00962798" w14:paraId="2981CC89" w14:textId="77777777" w:rsidTr="00BC2FEE">
        <w:tc>
          <w:tcPr>
            <w:tcW w:w="2500" w:type="pct"/>
            <w:shd w:val="clear" w:color="auto" w:fill="auto"/>
            <w:tcMar>
              <w:left w:w="0" w:type="dxa"/>
            </w:tcMar>
          </w:tcPr>
          <w:p w14:paraId="50E76FE4" w14:textId="77777777" w:rsidR="00962798" w:rsidRPr="00317EFA" w:rsidRDefault="00E570B0" w:rsidP="00BC2FEE">
            <w:pPr>
              <w:pStyle w:val="Brdtext"/>
            </w:pPr>
          </w:p>
        </w:tc>
        <w:tc>
          <w:tcPr>
            <w:tcW w:w="2500" w:type="pct"/>
            <w:shd w:val="clear" w:color="auto" w:fill="auto"/>
            <w:tcMar>
              <w:right w:w="0" w:type="dxa"/>
            </w:tcMar>
          </w:tcPr>
          <w:p w14:paraId="59BC57D1" w14:textId="77777777" w:rsidR="00962798" w:rsidRPr="00841206" w:rsidRDefault="00E570B0" w:rsidP="00BC2FEE">
            <w:pPr>
              <w:pStyle w:val="Brdtext"/>
              <w:rPr>
                <w:lang w:val="de-DE"/>
              </w:rPr>
            </w:pPr>
          </w:p>
        </w:tc>
      </w:tr>
      <w:tr w:rsidR="00962798" w14:paraId="0A7F5D32" w14:textId="77777777" w:rsidTr="00BC2FEE">
        <w:tc>
          <w:tcPr>
            <w:tcW w:w="2500" w:type="pct"/>
            <w:shd w:val="clear" w:color="auto" w:fill="auto"/>
            <w:tcMar>
              <w:left w:w="0" w:type="dxa"/>
            </w:tcMar>
          </w:tcPr>
          <w:p w14:paraId="739074EA" w14:textId="77777777" w:rsidR="00962798" w:rsidRPr="00317EFA" w:rsidRDefault="003A5A9E" w:rsidP="00BC2FEE">
            <w:pPr>
              <w:pStyle w:val="Brdtext"/>
              <w:rPr>
                <w:b/>
                <w:bCs/>
              </w:rPr>
            </w:pPr>
            <w:r w:rsidRPr="00317EFA">
              <w:rPr>
                <w:b/>
                <w:bCs/>
              </w:rPr>
              <w:t xml:space="preserve">Artikel </w:t>
            </w:r>
            <w:r>
              <w:rPr>
                <w:b/>
                <w:bCs/>
              </w:rPr>
              <w:t>17</w:t>
            </w:r>
          </w:p>
        </w:tc>
        <w:tc>
          <w:tcPr>
            <w:tcW w:w="2500" w:type="pct"/>
            <w:shd w:val="clear" w:color="auto" w:fill="auto"/>
            <w:tcMar>
              <w:right w:w="0" w:type="dxa"/>
            </w:tcMar>
          </w:tcPr>
          <w:p w14:paraId="07E22A59" w14:textId="77777777" w:rsidR="00962798" w:rsidRPr="00841206" w:rsidRDefault="003A5A9E" w:rsidP="00BC2FEE">
            <w:pPr>
              <w:pStyle w:val="Brdtext"/>
              <w:rPr>
                <w:b/>
                <w:bCs/>
                <w:lang w:val="de-DE"/>
              </w:rPr>
            </w:pPr>
            <w:r w:rsidRPr="00841206">
              <w:rPr>
                <w:b/>
                <w:bCs/>
                <w:lang w:val="de-DE"/>
              </w:rPr>
              <w:t>Artikel 17</w:t>
            </w:r>
          </w:p>
        </w:tc>
      </w:tr>
      <w:tr w:rsidR="00962798" w14:paraId="2AA91DB0" w14:textId="77777777" w:rsidTr="00BC2FEE">
        <w:tc>
          <w:tcPr>
            <w:tcW w:w="2500" w:type="pct"/>
            <w:shd w:val="clear" w:color="auto" w:fill="auto"/>
            <w:tcMar>
              <w:left w:w="0" w:type="dxa"/>
            </w:tcMar>
          </w:tcPr>
          <w:p w14:paraId="5326F7DE" w14:textId="77777777" w:rsidR="00962798" w:rsidRPr="00317EFA" w:rsidRDefault="00E570B0" w:rsidP="00BC2FEE">
            <w:pPr>
              <w:pStyle w:val="Brdtextmedindrag"/>
            </w:pPr>
          </w:p>
        </w:tc>
        <w:tc>
          <w:tcPr>
            <w:tcW w:w="2500" w:type="pct"/>
            <w:shd w:val="clear" w:color="auto" w:fill="auto"/>
            <w:tcMar>
              <w:right w:w="0" w:type="dxa"/>
            </w:tcMar>
          </w:tcPr>
          <w:p w14:paraId="18FFDC0A" w14:textId="77777777" w:rsidR="00962798" w:rsidRPr="00841206" w:rsidRDefault="00E570B0" w:rsidP="00BC2FEE">
            <w:pPr>
              <w:pStyle w:val="Brdtextmedindrag"/>
              <w:rPr>
                <w:lang w:val="de-DE"/>
              </w:rPr>
            </w:pPr>
          </w:p>
        </w:tc>
      </w:tr>
      <w:tr w:rsidR="00962798" w:rsidRPr="0035629B" w14:paraId="0132C34C" w14:textId="77777777" w:rsidTr="00BC2FEE">
        <w:tc>
          <w:tcPr>
            <w:tcW w:w="2500" w:type="pct"/>
            <w:shd w:val="clear" w:color="auto" w:fill="auto"/>
            <w:tcMar>
              <w:left w:w="0" w:type="dxa"/>
            </w:tcMar>
          </w:tcPr>
          <w:p w14:paraId="34E4A94D" w14:textId="19AA8946" w:rsidR="00962798" w:rsidRPr="00317EFA" w:rsidRDefault="003A5A9E" w:rsidP="00BC2FEE">
            <w:pPr>
              <w:pStyle w:val="Brdtextmedindrag"/>
            </w:pPr>
            <w:r>
              <w:t>1.</w:t>
            </w:r>
            <w:r w:rsidR="002B676D">
              <w:t> </w:t>
            </w:r>
            <w:r>
              <w:t>Artikel 43 punkt 1 a) i avtalet utgår och ersätts av följande:</w:t>
            </w:r>
          </w:p>
        </w:tc>
        <w:tc>
          <w:tcPr>
            <w:tcW w:w="2500" w:type="pct"/>
            <w:shd w:val="clear" w:color="auto" w:fill="auto"/>
            <w:tcMar>
              <w:right w:w="0" w:type="dxa"/>
            </w:tcMar>
          </w:tcPr>
          <w:p w14:paraId="433FC9F0" w14:textId="1D11588F" w:rsidR="00962798" w:rsidRPr="00841206" w:rsidRDefault="003A5A9E" w:rsidP="00BC2FEE">
            <w:pPr>
              <w:pStyle w:val="Brdtextmedindrag"/>
              <w:rPr>
                <w:lang w:val="de-DE"/>
              </w:rPr>
            </w:pPr>
            <w:r w:rsidRPr="00247252">
              <w:rPr>
                <w:lang w:val="de-DE"/>
              </w:rPr>
              <w:t>(1)</w:t>
            </w:r>
            <w:r w:rsidR="002B676D">
              <w:rPr>
                <w:lang w:val="de-DE"/>
              </w:rPr>
              <w:t> </w:t>
            </w:r>
            <w:r w:rsidRPr="00247252">
              <w:rPr>
                <w:lang w:val="de-DE"/>
              </w:rPr>
              <w:t>Artikel 43 Absatz 1 Buch</w:t>
            </w:r>
            <w:r>
              <w:rPr>
                <w:lang w:val="de-DE"/>
              </w:rPr>
              <w:softHyphen/>
            </w:r>
            <w:r w:rsidRPr="00247252">
              <w:rPr>
                <w:lang w:val="de-DE"/>
              </w:rPr>
              <w:t>stabe a des Abkommens wird ge</w:t>
            </w:r>
            <w:r w:rsidR="007A1F58">
              <w:rPr>
                <w:lang w:val="de-DE"/>
              </w:rPr>
              <w:softHyphen/>
            </w:r>
            <w:r w:rsidRPr="00247252">
              <w:rPr>
                <w:lang w:val="de-DE"/>
              </w:rPr>
              <w:t>strichen und durch folgenden Wort</w:t>
            </w:r>
            <w:r w:rsidR="007A1F58">
              <w:rPr>
                <w:lang w:val="de-DE"/>
              </w:rPr>
              <w:softHyphen/>
            </w:r>
            <w:r w:rsidRPr="00247252">
              <w:rPr>
                <w:lang w:val="de-DE"/>
              </w:rPr>
              <w:t>laut ersetzt:</w:t>
            </w:r>
          </w:p>
        </w:tc>
      </w:tr>
      <w:tr w:rsidR="00962798" w:rsidRPr="0035629B" w14:paraId="169F9A8D" w14:textId="77777777" w:rsidTr="00BC2FEE">
        <w:tc>
          <w:tcPr>
            <w:tcW w:w="2500" w:type="pct"/>
            <w:shd w:val="clear" w:color="auto" w:fill="auto"/>
            <w:tcMar>
              <w:left w:w="0" w:type="dxa"/>
            </w:tcMar>
          </w:tcPr>
          <w:p w14:paraId="137AFC8D" w14:textId="77777777" w:rsidR="00962798" w:rsidRPr="003A5A9E" w:rsidRDefault="00E570B0" w:rsidP="00BC2FEE">
            <w:pPr>
              <w:pStyle w:val="Brdtextmedindrag"/>
              <w:rPr>
                <w:lang w:val="de-DE"/>
              </w:rPr>
            </w:pPr>
          </w:p>
        </w:tc>
        <w:tc>
          <w:tcPr>
            <w:tcW w:w="2500" w:type="pct"/>
            <w:shd w:val="clear" w:color="auto" w:fill="auto"/>
            <w:tcMar>
              <w:right w:w="0" w:type="dxa"/>
            </w:tcMar>
          </w:tcPr>
          <w:p w14:paraId="70375AB4" w14:textId="77777777" w:rsidR="00962798" w:rsidRPr="00841206" w:rsidRDefault="00E570B0" w:rsidP="00BC2FEE">
            <w:pPr>
              <w:pStyle w:val="Brdtextmedindrag"/>
              <w:rPr>
                <w:lang w:val="de-DE"/>
              </w:rPr>
            </w:pPr>
          </w:p>
        </w:tc>
      </w:tr>
      <w:tr w:rsidR="00962798" w:rsidRPr="0035629B" w14:paraId="1C744463" w14:textId="77777777" w:rsidTr="00BC2FEE">
        <w:tc>
          <w:tcPr>
            <w:tcW w:w="2500" w:type="pct"/>
            <w:shd w:val="clear" w:color="auto" w:fill="auto"/>
            <w:tcMar>
              <w:left w:w="0" w:type="dxa"/>
            </w:tcMar>
          </w:tcPr>
          <w:p w14:paraId="03F8C55B" w14:textId="0E851ADD" w:rsidR="00962798" w:rsidRPr="00317EFA" w:rsidRDefault="003A5A9E" w:rsidP="00BC2FEE">
            <w:pPr>
              <w:pStyle w:val="Brdtextmedindrag"/>
            </w:pPr>
            <w:r>
              <w:t>”a)</w:t>
            </w:r>
            <w:r w:rsidR="002B676D">
              <w:t> </w:t>
            </w:r>
            <w:r>
              <w:t>de avtalsslutande staterna i fråga om inkomst eller förmögen</w:t>
            </w:r>
            <w:r>
              <w:softHyphen/>
              <w:t>het eller delar därav tillämpar sinsemellan olika bestämmelser i avtalet och konsekvensen av denna olika tillämpning blir att inkomsten eller förmögenhetstillgången blir föremål för dubbelbeskattning, icke-beskattning eller lägre beskatt</w:t>
            </w:r>
            <w:r>
              <w:softHyphen/>
              <w:t>ning och – när det gäller dubbelbe</w:t>
            </w:r>
            <w:r>
              <w:softHyphen/>
              <w:t>skattning – frågan inte kan lösas genom förfarande enligt artikel 39, eller”</w:t>
            </w:r>
          </w:p>
        </w:tc>
        <w:tc>
          <w:tcPr>
            <w:tcW w:w="2500" w:type="pct"/>
            <w:shd w:val="clear" w:color="auto" w:fill="auto"/>
            <w:tcMar>
              <w:right w:w="0" w:type="dxa"/>
            </w:tcMar>
          </w:tcPr>
          <w:p w14:paraId="79B7D506" w14:textId="30CC6EEA" w:rsidR="00962798" w:rsidRPr="00841206" w:rsidRDefault="003A5A9E" w:rsidP="00BC2FEE">
            <w:pPr>
              <w:pStyle w:val="Brdtextmedindrag"/>
              <w:rPr>
                <w:lang w:val="de-DE"/>
              </w:rPr>
            </w:pPr>
            <w:r w:rsidRPr="00247252">
              <w:rPr>
                <w:lang w:val="de-DE"/>
              </w:rPr>
              <w:t>„a</w:t>
            </w:r>
            <w:proofErr w:type="gramStart"/>
            <w:r w:rsidRPr="00247252">
              <w:rPr>
                <w:lang w:val="de-DE"/>
              </w:rPr>
              <w:t>)</w:t>
            </w:r>
            <w:proofErr w:type="gramEnd"/>
            <w:r w:rsidR="002B676D">
              <w:rPr>
                <w:lang w:val="de-DE"/>
              </w:rPr>
              <w:t> </w:t>
            </w:r>
            <w:r w:rsidRPr="00247252">
              <w:rPr>
                <w:lang w:val="de-DE"/>
              </w:rPr>
              <w:t xml:space="preserve">wenn in den Vertragsstaaten Einkünfte oder Vermögen oder Teile davon unterschiedlichen </w:t>
            </w:r>
            <w:proofErr w:type="spellStart"/>
            <w:r w:rsidRPr="00247252">
              <w:rPr>
                <w:lang w:val="de-DE"/>
              </w:rPr>
              <w:t>Ab</w:t>
            </w:r>
            <w:r>
              <w:rPr>
                <w:lang w:val="de-DE"/>
              </w:rPr>
              <w:softHyphen/>
            </w:r>
            <w:r w:rsidRPr="00247252">
              <w:rPr>
                <w:lang w:val="de-DE"/>
              </w:rPr>
              <w:t>kommensbestimmungen</w:t>
            </w:r>
            <w:proofErr w:type="spellEnd"/>
            <w:r w:rsidRPr="00247252">
              <w:rPr>
                <w:lang w:val="de-DE"/>
              </w:rPr>
              <w:t xml:space="preserve"> zugeord</w:t>
            </w:r>
            <w:r>
              <w:rPr>
                <w:lang w:val="de-DE"/>
              </w:rPr>
              <w:softHyphen/>
            </w:r>
            <w:r w:rsidRPr="00247252">
              <w:rPr>
                <w:lang w:val="de-DE"/>
              </w:rPr>
              <w:t>net werden und wenn aufgrund dieser unterschiedlichen Zuord</w:t>
            </w:r>
            <w:r>
              <w:rPr>
                <w:lang w:val="de-DE"/>
              </w:rPr>
              <w:softHyphen/>
            </w:r>
            <w:r w:rsidRPr="00247252">
              <w:rPr>
                <w:lang w:val="de-DE"/>
              </w:rPr>
              <w:t>nung die betreffenden Einkünfte oder Vermögenswerte doppelt be</w:t>
            </w:r>
            <w:r>
              <w:rPr>
                <w:lang w:val="de-DE"/>
              </w:rPr>
              <w:softHyphen/>
            </w:r>
            <w:r w:rsidRPr="00247252">
              <w:rPr>
                <w:lang w:val="de-DE"/>
              </w:rPr>
              <w:t>steuert oder nicht oder niedriger besteuert würden und sich im Fall doppelter Besteuerung dieser Kon</w:t>
            </w:r>
            <w:r>
              <w:rPr>
                <w:lang w:val="de-DE"/>
              </w:rPr>
              <w:softHyphen/>
            </w:r>
            <w:r w:rsidRPr="00247252">
              <w:rPr>
                <w:lang w:val="de-DE"/>
              </w:rPr>
              <w:t>flikt nicht durch ein Verfahren nach Artikel 39 regeln lässt oder“.</w:t>
            </w:r>
          </w:p>
        </w:tc>
      </w:tr>
      <w:tr w:rsidR="00962798" w:rsidRPr="0035629B" w14:paraId="1457124C" w14:textId="77777777" w:rsidTr="00BC2FEE">
        <w:tc>
          <w:tcPr>
            <w:tcW w:w="2500" w:type="pct"/>
            <w:shd w:val="clear" w:color="auto" w:fill="auto"/>
            <w:tcMar>
              <w:left w:w="0" w:type="dxa"/>
            </w:tcMar>
          </w:tcPr>
          <w:p w14:paraId="33705186" w14:textId="77777777" w:rsidR="00962798" w:rsidRPr="003A5A9E" w:rsidRDefault="00E570B0" w:rsidP="00BC2FEE">
            <w:pPr>
              <w:pStyle w:val="Brdtextmedindrag"/>
              <w:rPr>
                <w:lang w:val="de-DE"/>
              </w:rPr>
            </w:pPr>
          </w:p>
        </w:tc>
        <w:tc>
          <w:tcPr>
            <w:tcW w:w="2500" w:type="pct"/>
            <w:shd w:val="clear" w:color="auto" w:fill="auto"/>
            <w:tcMar>
              <w:right w:w="0" w:type="dxa"/>
            </w:tcMar>
          </w:tcPr>
          <w:p w14:paraId="76F4470F" w14:textId="77777777" w:rsidR="00962798" w:rsidRPr="00841206" w:rsidRDefault="00E570B0" w:rsidP="00BC2FEE">
            <w:pPr>
              <w:pStyle w:val="Brdtextmedindrag"/>
              <w:rPr>
                <w:lang w:val="de-DE"/>
              </w:rPr>
            </w:pPr>
          </w:p>
        </w:tc>
      </w:tr>
      <w:tr w:rsidR="00962798" w:rsidRPr="0035629B" w14:paraId="16864770" w14:textId="77777777" w:rsidTr="00BC2FEE">
        <w:tc>
          <w:tcPr>
            <w:tcW w:w="2500" w:type="pct"/>
            <w:shd w:val="clear" w:color="auto" w:fill="auto"/>
            <w:tcMar>
              <w:left w:w="0" w:type="dxa"/>
            </w:tcMar>
          </w:tcPr>
          <w:p w14:paraId="6B65AD39" w14:textId="334D5B21" w:rsidR="00962798" w:rsidRPr="00317EFA" w:rsidRDefault="003A5A9E" w:rsidP="00BC2FEE">
            <w:pPr>
              <w:pStyle w:val="Brdtextmedindrag"/>
            </w:pPr>
            <w:r>
              <w:t>2.</w:t>
            </w:r>
            <w:r w:rsidR="002B676D">
              <w:t> </w:t>
            </w:r>
            <w:r>
              <w:t>Artikel 43 punkt 2 b) i avtalet utgår och ersätts av följande:</w:t>
            </w:r>
          </w:p>
        </w:tc>
        <w:tc>
          <w:tcPr>
            <w:tcW w:w="2500" w:type="pct"/>
            <w:shd w:val="clear" w:color="auto" w:fill="auto"/>
            <w:tcMar>
              <w:right w:w="0" w:type="dxa"/>
            </w:tcMar>
          </w:tcPr>
          <w:p w14:paraId="36B345B7" w14:textId="48EF85D8" w:rsidR="00962798" w:rsidRPr="00841206" w:rsidRDefault="003A5A9E" w:rsidP="00BC2FEE">
            <w:pPr>
              <w:pStyle w:val="Brdtextmedindrag"/>
              <w:rPr>
                <w:lang w:val="de-DE"/>
              </w:rPr>
            </w:pPr>
            <w:r w:rsidRPr="00247252">
              <w:rPr>
                <w:lang w:val="de-DE"/>
              </w:rPr>
              <w:t>(2)</w:t>
            </w:r>
            <w:r w:rsidR="002B676D">
              <w:rPr>
                <w:lang w:val="de-DE"/>
              </w:rPr>
              <w:t> </w:t>
            </w:r>
            <w:r w:rsidRPr="00247252">
              <w:rPr>
                <w:lang w:val="de-DE"/>
              </w:rPr>
              <w:t>Artikel 43 Absatz 2 Buch</w:t>
            </w:r>
            <w:r>
              <w:rPr>
                <w:lang w:val="de-DE"/>
              </w:rPr>
              <w:softHyphen/>
            </w:r>
            <w:r w:rsidRPr="00247252">
              <w:rPr>
                <w:lang w:val="de-DE"/>
              </w:rPr>
              <w:t>stabe b des Abkommens wird ge</w:t>
            </w:r>
            <w:r w:rsidR="00200708">
              <w:rPr>
                <w:lang w:val="de-DE"/>
              </w:rPr>
              <w:softHyphen/>
            </w:r>
            <w:r w:rsidRPr="00247252">
              <w:rPr>
                <w:lang w:val="de-DE"/>
              </w:rPr>
              <w:t>strichen und durch folgenden Wortlaut ersetzt:</w:t>
            </w:r>
          </w:p>
        </w:tc>
      </w:tr>
      <w:tr w:rsidR="00962798" w:rsidRPr="0035629B" w14:paraId="50689537" w14:textId="77777777" w:rsidTr="00BC2FEE">
        <w:tc>
          <w:tcPr>
            <w:tcW w:w="2500" w:type="pct"/>
            <w:shd w:val="clear" w:color="auto" w:fill="auto"/>
            <w:tcMar>
              <w:left w:w="0" w:type="dxa"/>
            </w:tcMar>
          </w:tcPr>
          <w:p w14:paraId="386F51E1" w14:textId="77777777" w:rsidR="00962798" w:rsidRPr="003A5A9E" w:rsidRDefault="00E570B0" w:rsidP="00BC2FEE">
            <w:pPr>
              <w:pStyle w:val="Brdtextmedindrag"/>
              <w:rPr>
                <w:lang w:val="de-DE"/>
              </w:rPr>
            </w:pPr>
          </w:p>
        </w:tc>
        <w:tc>
          <w:tcPr>
            <w:tcW w:w="2500" w:type="pct"/>
            <w:shd w:val="clear" w:color="auto" w:fill="auto"/>
            <w:tcMar>
              <w:right w:w="0" w:type="dxa"/>
            </w:tcMar>
          </w:tcPr>
          <w:p w14:paraId="21A4F570" w14:textId="77777777" w:rsidR="00962798" w:rsidRPr="00841206" w:rsidRDefault="00E570B0" w:rsidP="00BC2FEE">
            <w:pPr>
              <w:pStyle w:val="Brdtextmedindrag"/>
              <w:rPr>
                <w:lang w:val="de-DE"/>
              </w:rPr>
            </w:pPr>
          </w:p>
        </w:tc>
      </w:tr>
      <w:tr w:rsidR="00962798" w:rsidRPr="0035629B" w14:paraId="4E4F0E82" w14:textId="77777777" w:rsidTr="00BC2FEE">
        <w:tc>
          <w:tcPr>
            <w:tcW w:w="2500" w:type="pct"/>
            <w:shd w:val="clear" w:color="auto" w:fill="auto"/>
            <w:tcMar>
              <w:left w:w="0" w:type="dxa"/>
            </w:tcMar>
          </w:tcPr>
          <w:p w14:paraId="57313C6A" w14:textId="6DCFBD0D" w:rsidR="00962798" w:rsidRPr="00317EFA" w:rsidRDefault="003A5A9E" w:rsidP="00BC2FEE">
            <w:pPr>
              <w:pStyle w:val="Brdtextmedindrag"/>
              <w:rPr>
                <w:b/>
                <w:bCs/>
              </w:rPr>
            </w:pPr>
            <w:r>
              <w:t>”b)</w:t>
            </w:r>
            <w:r w:rsidR="002B676D">
              <w:t> </w:t>
            </w:r>
            <w:r>
              <w:t>att det hindrar en avtals</w:t>
            </w:r>
            <w:r>
              <w:softHyphen/>
              <w:t>slutande stat att tillämpa lagstift</w:t>
            </w:r>
            <w:r>
              <w:softHyphen/>
              <w:t xml:space="preserve">ning avseende delägare i utländska </w:t>
            </w:r>
            <w:r>
              <w:lastRenderedPageBreak/>
              <w:t>juridiska personer som är föremål för låg beskattning.”</w:t>
            </w:r>
          </w:p>
        </w:tc>
        <w:tc>
          <w:tcPr>
            <w:tcW w:w="2500" w:type="pct"/>
            <w:shd w:val="clear" w:color="auto" w:fill="auto"/>
            <w:tcMar>
              <w:right w:w="0" w:type="dxa"/>
            </w:tcMar>
          </w:tcPr>
          <w:p w14:paraId="16E79BC2" w14:textId="0443ED73" w:rsidR="00962798" w:rsidRPr="00841206" w:rsidRDefault="003A5A9E" w:rsidP="00BC2FEE">
            <w:pPr>
              <w:pStyle w:val="Brdtextmedindrag"/>
              <w:rPr>
                <w:b/>
                <w:bCs/>
                <w:lang w:val="de-DE"/>
              </w:rPr>
            </w:pPr>
            <w:r w:rsidRPr="00247252">
              <w:rPr>
                <w:lang w:val="de-DE"/>
              </w:rPr>
              <w:lastRenderedPageBreak/>
              <w:t>„b)</w:t>
            </w:r>
            <w:r w:rsidR="002B676D">
              <w:rPr>
                <w:lang w:val="de-DE"/>
              </w:rPr>
              <w:t> </w:t>
            </w:r>
            <w:r w:rsidRPr="00247252">
              <w:rPr>
                <w:lang w:val="de-DE"/>
              </w:rPr>
              <w:t>hinderte es einen Vertrags</w:t>
            </w:r>
            <w:r>
              <w:rPr>
                <w:lang w:val="de-DE"/>
              </w:rPr>
              <w:softHyphen/>
            </w:r>
            <w:r w:rsidRPr="00247252">
              <w:rPr>
                <w:lang w:val="de-DE"/>
              </w:rPr>
              <w:t>staat, seine Regelungen zur Hin</w:t>
            </w:r>
            <w:r>
              <w:rPr>
                <w:lang w:val="de-DE"/>
              </w:rPr>
              <w:softHyphen/>
            </w:r>
            <w:r w:rsidRPr="00247252">
              <w:rPr>
                <w:lang w:val="de-DE"/>
              </w:rPr>
              <w:t>zurechnungsbesteuerung anzuwenden.“</w:t>
            </w:r>
          </w:p>
        </w:tc>
      </w:tr>
      <w:tr w:rsidR="00962798" w:rsidRPr="0035629B" w14:paraId="0C5DC6CB" w14:textId="77777777" w:rsidTr="00BC2FEE">
        <w:tc>
          <w:tcPr>
            <w:tcW w:w="2500" w:type="pct"/>
            <w:shd w:val="clear" w:color="auto" w:fill="auto"/>
            <w:tcMar>
              <w:left w:w="0" w:type="dxa"/>
            </w:tcMar>
          </w:tcPr>
          <w:p w14:paraId="1ECA3C2B" w14:textId="4CE9A3A0" w:rsidR="00962798" w:rsidRPr="00317EFA" w:rsidRDefault="003A5A9E" w:rsidP="00BC2FEE">
            <w:pPr>
              <w:pStyle w:val="Brdtextmedindrag"/>
            </w:pPr>
            <w:r>
              <w:t>3.</w:t>
            </w:r>
            <w:r w:rsidR="002B676D">
              <w:t> </w:t>
            </w:r>
            <w:r>
              <w:t>Artikel 43 punkt 2 c) i avtalet utgår.</w:t>
            </w:r>
          </w:p>
        </w:tc>
        <w:tc>
          <w:tcPr>
            <w:tcW w:w="2500" w:type="pct"/>
            <w:shd w:val="clear" w:color="auto" w:fill="auto"/>
            <w:tcMar>
              <w:right w:w="0" w:type="dxa"/>
            </w:tcMar>
          </w:tcPr>
          <w:p w14:paraId="4F7310F1" w14:textId="3A1F25B2" w:rsidR="00962798" w:rsidRPr="00841206" w:rsidRDefault="003A5A9E" w:rsidP="00BC2FEE">
            <w:pPr>
              <w:pStyle w:val="Brdtextmedindrag"/>
              <w:rPr>
                <w:lang w:val="de-DE"/>
              </w:rPr>
            </w:pPr>
            <w:r w:rsidRPr="00247252">
              <w:rPr>
                <w:lang w:val="de-DE"/>
              </w:rPr>
              <w:t>(3)</w:t>
            </w:r>
            <w:r w:rsidR="002B676D">
              <w:rPr>
                <w:lang w:val="de-DE"/>
              </w:rPr>
              <w:t> </w:t>
            </w:r>
            <w:r w:rsidRPr="00247252">
              <w:rPr>
                <w:lang w:val="de-DE"/>
              </w:rPr>
              <w:t>Artikel 43 Absatz 2 Buch</w:t>
            </w:r>
            <w:r>
              <w:rPr>
                <w:lang w:val="de-DE"/>
              </w:rPr>
              <w:softHyphen/>
            </w:r>
            <w:r w:rsidRPr="00247252">
              <w:rPr>
                <w:lang w:val="de-DE"/>
              </w:rPr>
              <w:t>stabe c des Abkommens wird auf</w:t>
            </w:r>
            <w:r>
              <w:rPr>
                <w:lang w:val="de-DE"/>
              </w:rPr>
              <w:softHyphen/>
            </w:r>
            <w:r w:rsidRPr="00247252">
              <w:rPr>
                <w:lang w:val="de-DE"/>
              </w:rPr>
              <w:t>gehoben.</w:t>
            </w:r>
          </w:p>
        </w:tc>
      </w:tr>
      <w:tr w:rsidR="00962798" w:rsidRPr="0035629B" w14:paraId="44D1BEEE" w14:textId="77777777" w:rsidTr="00BC2FEE">
        <w:tc>
          <w:tcPr>
            <w:tcW w:w="2500" w:type="pct"/>
            <w:shd w:val="clear" w:color="auto" w:fill="auto"/>
            <w:tcMar>
              <w:left w:w="0" w:type="dxa"/>
            </w:tcMar>
          </w:tcPr>
          <w:p w14:paraId="04A01A0A" w14:textId="77777777" w:rsidR="00962798" w:rsidRPr="003A5A9E" w:rsidRDefault="00E570B0" w:rsidP="00BC2FEE">
            <w:pPr>
              <w:pStyle w:val="Brdtextmedindrag"/>
              <w:rPr>
                <w:lang w:val="de-DE"/>
              </w:rPr>
            </w:pPr>
          </w:p>
        </w:tc>
        <w:tc>
          <w:tcPr>
            <w:tcW w:w="2500" w:type="pct"/>
            <w:shd w:val="clear" w:color="auto" w:fill="auto"/>
            <w:tcMar>
              <w:right w:w="0" w:type="dxa"/>
            </w:tcMar>
          </w:tcPr>
          <w:p w14:paraId="0D139F45" w14:textId="77777777" w:rsidR="00962798" w:rsidRPr="00841206" w:rsidRDefault="00E570B0" w:rsidP="00BC2FEE">
            <w:pPr>
              <w:pStyle w:val="Brdtextmedindrag"/>
              <w:rPr>
                <w:lang w:val="de-DE"/>
              </w:rPr>
            </w:pPr>
          </w:p>
        </w:tc>
      </w:tr>
      <w:tr w:rsidR="00962798" w:rsidRPr="0035629B" w14:paraId="014ABFC8" w14:textId="77777777" w:rsidTr="00BC2FEE">
        <w:tc>
          <w:tcPr>
            <w:tcW w:w="2500" w:type="pct"/>
            <w:shd w:val="clear" w:color="auto" w:fill="auto"/>
            <w:tcMar>
              <w:left w:w="0" w:type="dxa"/>
            </w:tcMar>
          </w:tcPr>
          <w:p w14:paraId="3D969863" w14:textId="1BB15CA9" w:rsidR="00962798" w:rsidRPr="00317EFA" w:rsidRDefault="003A5A9E" w:rsidP="00BC2FEE">
            <w:pPr>
              <w:pStyle w:val="Brdtextmedindrag"/>
            </w:pPr>
            <w:r>
              <w:t>4.</w:t>
            </w:r>
            <w:r w:rsidR="0035629B">
              <w:t> </w:t>
            </w:r>
            <w:r>
              <w:t>Den sista meningen i artikel 43 punkt 2 i avtalet utgår och ersätts av följande:</w:t>
            </w:r>
          </w:p>
        </w:tc>
        <w:tc>
          <w:tcPr>
            <w:tcW w:w="2500" w:type="pct"/>
            <w:shd w:val="clear" w:color="auto" w:fill="auto"/>
            <w:tcMar>
              <w:right w:w="0" w:type="dxa"/>
            </w:tcMar>
          </w:tcPr>
          <w:p w14:paraId="5560E555" w14:textId="2C82888F" w:rsidR="00962798" w:rsidRPr="00841206" w:rsidRDefault="003A5A9E" w:rsidP="00BC2FEE">
            <w:pPr>
              <w:pStyle w:val="Brdtextmedindrag"/>
              <w:rPr>
                <w:lang w:val="de-DE"/>
              </w:rPr>
            </w:pPr>
            <w:r w:rsidRPr="00247252">
              <w:rPr>
                <w:lang w:val="de-DE"/>
              </w:rPr>
              <w:t>(4)</w:t>
            </w:r>
            <w:r w:rsidR="0035629B">
              <w:rPr>
                <w:lang w:val="de-DE"/>
              </w:rPr>
              <w:t> </w:t>
            </w:r>
            <w:r w:rsidRPr="00247252">
              <w:rPr>
                <w:lang w:val="de-DE"/>
              </w:rPr>
              <w:t>Artikel 43 Absatz 2 Satz 2 des Abkommens wird gestrichen und durch folgenden Wortlaut ersetzt:</w:t>
            </w:r>
          </w:p>
        </w:tc>
      </w:tr>
      <w:tr w:rsidR="00962798" w:rsidRPr="0035629B" w14:paraId="27B9B834" w14:textId="77777777" w:rsidTr="00BC2FEE">
        <w:tc>
          <w:tcPr>
            <w:tcW w:w="2500" w:type="pct"/>
            <w:shd w:val="clear" w:color="auto" w:fill="auto"/>
            <w:tcMar>
              <w:left w:w="0" w:type="dxa"/>
            </w:tcMar>
          </w:tcPr>
          <w:p w14:paraId="2BABFD3A" w14:textId="77777777" w:rsidR="00962798" w:rsidRPr="003A5A9E" w:rsidRDefault="00E570B0" w:rsidP="00BC2FEE">
            <w:pPr>
              <w:pStyle w:val="Brdtextmedindrag"/>
              <w:rPr>
                <w:lang w:val="de-DE"/>
              </w:rPr>
            </w:pPr>
          </w:p>
        </w:tc>
        <w:tc>
          <w:tcPr>
            <w:tcW w:w="2500" w:type="pct"/>
            <w:shd w:val="clear" w:color="auto" w:fill="auto"/>
            <w:tcMar>
              <w:right w:w="0" w:type="dxa"/>
            </w:tcMar>
          </w:tcPr>
          <w:p w14:paraId="001E5BF0" w14:textId="77777777" w:rsidR="00962798" w:rsidRPr="00841206" w:rsidRDefault="00E570B0" w:rsidP="00BC2FEE">
            <w:pPr>
              <w:pStyle w:val="Brdtextmedindrag"/>
              <w:rPr>
                <w:lang w:val="de-DE"/>
              </w:rPr>
            </w:pPr>
          </w:p>
        </w:tc>
      </w:tr>
      <w:tr w:rsidR="00962798" w:rsidRPr="0035629B" w14:paraId="36D07723" w14:textId="77777777" w:rsidTr="00BC2FEE">
        <w:tc>
          <w:tcPr>
            <w:tcW w:w="2500" w:type="pct"/>
            <w:shd w:val="clear" w:color="auto" w:fill="auto"/>
            <w:tcMar>
              <w:left w:w="0" w:type="dxa"/>
            </w:tcMar>
          </w:tcPr>
          <w:p w14:paraId="1ADC72F5" w14:textId="77777777" w:rsidR="00962798" w:rsidRPr="00317EFA" w:rsidRDefault="003A5A9E" w:rsidP="00BC2FEE">
            <w:pPr>
              <w:pStyle w:val="Brdtextmedindrag"/>
              <w:rPr>
                <w:b/>
                <w:bCs/>
              </w:rPr>
            </w:pPr>
            <w:r>
              <w:t>”Om bestämmelserna i föregå</w:t>
            </w:r>
            <w:r>
              <w:softHyphen/>
              <w:t>ende mening föranleder dubbel</w:t>
            </w:r>
            <w:r>
              <w:softHyphen/>
              <w:t>beskattning ska de behöriga myn</w:t>
            </w:r>
            <w:r>
              <w:softHyphen/>
              <w:t>digheterna överlägga enligt be</w:t>
            </w:r>
            <w:r>
              <w:softHyphen/>
              <w:t>stämmelserna i artikel 39 punkt 3 om att undvika dubbelbeskattning.”</w:t>
            </w:r>
          </w:p>
        </w:tc>
        <w:tc>
          <w:tcPr>
            <w:tcW w:w="2500" w:type="pct"/>
            <w:shd w:val="clear" w:color="auto" w:fill="auto"/>
            <w:tcMar>
              <w:right w:w="0" w:type="dxa"/>
            </w:tcMar>
          </w:tcPr>
          <w:p w14:paraId="1632D2DF" w14:textId="57C05AE3" w:rsidR="00962798" w:rsidRPr="00841206" w:rsidRDefault="003A5A9E" w:rsidP="00BC2FEE">
            <w:pPr>
              <w:pStyle w:val="Brdtextmedindrag"/>
              <w:rPr>
                <w:b/>
                <w:bCs/>
                <w:lang w:val="de-DE"/>
              </w:rPr>
            </w:pPr>
            <w:r w:rsidRPr="00247252">
              <w:rPr>
                <w:lang w:val="de-DE"/>
              </w:rPr>
              <w:t>„Führt Satz 1 zur Doppelbe</w:t>
            </w:r>
            <w:r w:rsidR="00200708">
              <w:rPr>
                <w:lang w:val="de-DE"/>
              </w:rPr>
              <w:softHyphen/>
            </w:r>
            <w:r w:rsidRPr="00247252">
              <w:rPr>
                <w:lang w:val="de-DE"/>
              </w:rPr>
              <w:t>steuerung, so beraten die zustän</w:t>
            </w:r>
            <w:r w:rsidR="00200708">
              <w:rPr>
                <w:lang w:val="de-DE"/>
              </w:rPr>
              <w:softHyphen/>
            </w:r>
            <w:r w:rsidRPr="00247252">
              <w:rPr>
                <w:lang w:val="de-DE"/>
              </w:rPr>
              <w:t>digen Behörden nach Artikel 39 Absatz 3, wie die Doppelbesteue</w:t>
            </w:r>
            <w:r>
              <w:rPr>
                <w:lang w:val="de-DE"/>
              </w:rPr>
              <w:softHyphen/>
            </w:r>
            <w:r w:rsidRPr="00247252">
              <w:rPr>
                <w:lang w:val="de-DE"/>
              </w:rPr>
              <w:t>rung zu vermeiden ist.“</w:t>
            </w:r>
          </w:p>
        </w:tc>
      </w:tr>
      <w:tr w:rsidR="00962798" w:rsidRPr="0035629B" w14:paraId="79ADBDBE" w14:textId="77777777" w:rsidTr="00BC2FEE">
        <w:tc>
          <w:tcPr>
            <w:tcW w:w="2500" w:type="pct"/>
            <w:shd w:val="clear" w:color="auto" w:fill="auto"/>
            <w:tcMar>
              <w:left w:w="0" w:type="dxa"/>
            </w:tcMar>
          </w:tcPr>
          <w:p w14:paraId="76774BCC" w14:textId="77777777" w:rsidR="00962798" w:rsidRPr="003A5A9E" w:rsidRDefault="00E570B0" w:rsidP="00BC2FEE">
            <w:pPr>
              <w:pStyle w:val="Brdtextmedindrag"/>
              <w:rPr>
                <w:lang w:val="de-DE"/>
              </w:rPr>
            </w:pPr>
          </w:p>
        </w:tc>
        <w:tc>
          <w:tcPr>
            <w:tcW w:w="2500" w:type="pct"/>
            <w:shd w:val="clear" w:color="auto" w:fill="auto"/>
            <w:tcMar>
              <w:right w:w="0" w:type="dxa"/>
            </w:tcMar>
          </w:tcPr>
          <w:p w14:paraId="59A3BD9B" w14:textId="77777777" w:rsidR="00962798" w:rsidRPr="00841206" w:rsidRDefault="00E570B0" w:rsidP="00BC2FEE">
            <w:pPr>
              <w:pStyle w:val="Brdtextmedindrag"/>
              <w:rPr>
                <w:lang w:val="de-DE"/>
              </w:rPr>
            </w:pPr>
          </w:p>
        </w:tc>
      </w:tr>
      <w:tr w:rsidR="00962798" w:rsidRPr="0035629B" w14:paraId="3B11DEB5" w14:textId="77777777" w:rsidTr="00BC2FEE">
        <w:tc>
          <w:tcPr>
            <w:tcW w:w="2500" w:type="pct"/>
            <w:shd w:val="clear" w:color="auto" w:fill="auto"/>
            <w:tcMar>
              <w:left w:w="0" w:type="dxa"/>
            </w:tcMar>
          </w:tcPr>
          <w:p w14:paraId="19552B72" w14:textId="3A3190FE" w:rsidR="00962798" w:rsidRPr="00317EFA" w:rsidRDefault="003A5A9E" w:rsidP="00BC2FEE">
            <w:pPr>
              <w:pStyle w:val="Brdtextmedindrag"/>
            </w:pPr>
            <w:r>
              <w:t>5.</w:t>
            </w:r>
            <w:r w:rsidR="002B676D">
              <w:t> </w:t>
            </w:r>
            <w:r>
              <w:t>Följande nya punkt 4 infogas efter punkt 3 i artikel 43 i avtalet:</w:t>
            </w:r>
          </w:p>
        </w:tc>
        <w:tc>
          <w:tcPr>
            <w:tcW w:w="2500" w:type="pct"/>
            <w:shd w:val="clear" w:color="auto" w:fill="auto"/>
            <w:tcMar>
              <w:right w:w="0" w:type="dxa"/>
            </w:tcMar>
          </w:tcPr>
          <w:p w14:paraId="73706CFB" w14:textId="7DB4E823" w:rsidR="00962798" w:rsidRPr="00841206" w:rsidRDefault="003A5A9E" w:rsidP="00BC2FEE">
            <w:pPr>
              <w:pStyle w:val="Brdtextmedindrag"/>
              <w:rPr>
                <w:lang w:val="de-DE"/>
              </w:rPr>
            </w:pPr>
            <w:r w:rsidRPr="00247252">
              <w:rPr>
                <w:lang w:val="de-DE"/>
              </w:rPr>
              <w:t>(5)</w:t>
            </w:r>
            <w:r w:rsidR="002B676D">
              <w:rPr>
                <w:lang w:val="de-DE"/>
              </w:rPr>
              <w:t> </w:t>
            </w:r>
            <w:r w:rsidRPr="00247252">
              <w:rPr>
                <w:lang w:val="de-DE"/>
              </w:rPr>
              <w:t>Nach Artikel 43 Absatz 3 des Abkommens wird folgender neuer Absatz 4 angefügt:</w:t>
            </w:r>
          </w:p>
        </w:tc>
      </w:tr>
      <w:tr w:rsidR="00962798" w:rsidRPr="0035629B" w14:paraId="06ABE4B7" w14:textId="77777777" w:rsidTr="00BC2FEE">
        <w:tc>
          <w:tcPr>
            <w:tcW w:w="2500" w:type="pct"/>
            <w:shd w:val="clear" w:color="auto" w:fill="auto"/>
            <w:tcMar>
              <w:left w:w="0" w:type="dxa"/>
            </w:tcMar>
          </w:tcPr>
          <w:p w14:paraId="3799939B" w14:textId="77777777" w:rsidR="00962798" w:rsidRPr="003A5A9E" w:rsidRDefault="00E570B0" w:rsidP="00BC2FEE">
            <w:pPr>
              <w:pStyle w:val="Brdtextmedindrag"/>
              <w:rPr>
                <w:lang w:val="de-DE"/>
              </w:rPr>
            </w:pPr>
          </w:p>
        </w:tc>
        <w:tc>
          <w:tcPr>
            <w:tcW w:w="2500" w:type="pct"/>
            <w:shd w:val="clear" w:color="auto" w:fill="auto"/>
            <w:tcMar>
              <w:right w:w="0" w:type="dxa"/>
            </w:tcMar>
          </w:tcPr>
          <w:p w14:paraId="19C07096" w14:textId="77777777" w:rsidR="00962798" w:rsidRPr="00841206" w:rsidRDefault="00E570B0" w:rsidP="00BC2FEE">
            <w:pPr>
              <w:pStyle w:val="Brdtextmedindrag"/>
              <w:rPr>
                <w:lang w:val="de-DE"/>
              </w:rPr>
            </w:pPr>
          </w:p>
        </w:tc>
      </w:tr>
      <w:tr w:rsidR="00962798" w:rsidRPr="0035629B" w14:paraId="792E83B1" w14:textId="77777777" w:rsidTr="00BC2FEE">
        <w:tc>
          <w:tcPr>
            <w:tcW w:w="2500" w:type="pct"/>
            <w:shd w:val="clear" w:color="auto" w:fill="auto"/>
            <w:tcMar>
              <w:left w:w="0" w:type="dxa"/>
            </w:tcMar>
          </w:tcPr>
          <w:p w14:paraId="0B71F921" w14:textId="3E896443" w:rsidR="00962798" w:rsidRPr="00317EFA" w:rsidRDefault="003A5A9E" w:rsidP="00BC2FEE">
            <w:pPr>
              <w:pStyle w:val="Brdtextmedindrag"/>
            </w:pPr>
            <w:r>
              <w:t>”4.</w:t>
            </w:r>
            <w:r w:rsidR="002B676D">
              <w:t> </w:t>
            </w:r>
            <w:r>
              <w:t>Utan hinder av övriga bestämmelser i detta avtal ska en förmån enligt avtalet inte ges i fråga om en inkomst eller en förmögenhetstillgång, om det med hänsyn till alla relevanta fakta och omständigheter rimligen kan antas att ett av de huvudsakliga syftena med det arrangemang eller den transaktion som direkt eller indirekt resulterade i förmånen var att få förmånen, såvida det inte fastställs att det under omständigheterna är förenligt med de relevanta bestäm</w:t>
            </w:r>
            <w:r>
              <w:softHyphen/>
              <w:t>melsernas ändamål och syfte att förmånen ges.”</w:t>
            </w:r>
          </w:p>
        </w:tc>
        <w:tc>
          <w:tcPr>
            <w:tcW w:w="2500" w:type="pct"/>
            <w:shd w:val="clear" w:color="auto" w:fill="auto"/>
            <w:tcMar>
              <w:right w:w="0" w:type="dxa"/>
            </w:tcMar>
          </w:tcPr>
          <w:p w14:paraId="2E6F26C1" w14:textId="6AA18F63" w:rsidR="00962798" w:rsidRPr="00841206" w:rsidRDefault="003A5A9E" w:rsidP="00BC2FEE">
            <w:pPr>
              <w:pStyle w:val="Brdtextmedindrag"/>
              <w:rPr>
                <w:lang w:val="de-DE"/>
              </w:rPr>
            </w:pPr>
            <w:r w:rsidRPr="00247252">
              <w:rPr>
                <w:lang w:val="de-DE"/>
              </w:rPr>
              <w:t>„(4)</w:t>
            </w:r>
            <w:r w:rsidR="002B676D">
              <w:rPr>
                <w:lang w:val="de-DE"/>
              </w:rPr>
              <w:t> </w:t>
            </w:r>
            <w:r w:rsidRPr="00247252">
              <w:rPr>
                <w:lang w:val="de-DE"/>
              </w:rPr>
              <w:t>Ungeachtet der sonstigen Bestimmungen dieses Abkommens wird eine Vergünstigung nach dem Abkommen nicht für bestimmte Einkünfte oder Vermögenswerte gewährt, wenn unter Berücksichti</w:t>
            </w:r>
            <w:r>
              <w:rPr>
                <w:lang w:val="de-DE"/>
              </w:rPr>
              <w:softHyphen/>
            </w:r>
            <w:r w:rsidRPr="00247252">
              <w:rPr>
                <w:lang w:val="de-DE"/>
              </w:rPr>
              <w:t>gung aller maßgeblichen Tatsachen und Umstände die Feststellung gerechtfertigt ist, dass der Erhalt dieser Vergünstigung einer der Hauptzwecke einer Gestaltung oder Transaktion war, die unmittelbar oder mittelbar zu dieser Vergün</w:t>
            </w:r>
            <w:r>
              <w:rPr>
                <w:lang w:val="de-DE"/>
              </w:rPr>
              <w:softHyphen/>
            </w:r>
            <w:r w:rsidRPr="00247252">
              <w:rPr>
                <w:lang w:val="de-DE"/>
              </w:rPr>
              <w:t>stigung geführt hat, es sei denn, es wird nachgewiesen, dass die Ge</w:t>
            </w:r>
            <w:r>
              <w:rPr>
                <w:lang w:val="de-DE"/>
              </w:rPr>
              <w:softHyphen/>
            </w:r>
            <w:r w:rsidRPr="00247252">
              <w:rPr>
                <w:lang w:val="de-DE"/>
              </w:rPr>
              <w:t>währung dieser Vergünstigung unter diesen Umständen mit dem Ziel und Zweck der einschlägigen Bestimmungen des Abkommens im Einklang steht.“</w:t>
            </w:r>
          </w:p>
        </w:tc>
      </w:tr>
      <w:tr w:rsidR="00962798" w:rsidRPr="0035629B" w14:paraId="2E1BA33D" w14:textId="77777777" w:rsidTr="00BC2FEE">
        <w:tc>
          <w:tcPr>
            <w:tcW w:w="2500" w:type="pct"/>
            <w:shd w:val="clear" w:color="auto" w:fill="auto"/>
            <w:tcMar>
              <w:left w:w="0" w:type="dxa"/>
            </w:tcMar>
          </w:tcPr>
          <w:p w14:paraId="087F0561" w14:textId="77777777" w:rsidR="00962798" w:rsidRPr="003A5A9E" w:rsidRDefault="00E570B0" w:rsidP="00BC2FEE">
            <w:pPr>
              <w:pStyle w:val="Brdtextmedindrag"/>
              <w:rPr>
                <w:lang w:val="de-DE"/>
              </w:rPr>
            </w:pPr>
          </w:p>
        </w:tc>
        <w:tc>
          <w:tcPr>
            <w:tcW w:w="2500" w:type="pct"/>
            <w:shd w:val="clear" w:color="auto" w:fill="auto"/>
            <w:tcMar>
              <w:right w:w="0" w:type="dxa"/>
            </w:tcMar>
          </w:tcPr>
          <w:p w14:paraId="0BFE1942" w14:textId="77777777" w:rsidR="00962798" w:rsidRDefault="00E570B0" w:rsidP="00BC2FEE">
            <w:pPr>
              <w:pStyle w:val="Brdtextmedindrag"/>
              <w:rPr>
                <w:lang w:val="de-DE"/>
              </w:rPr>
            </w:pPr>
          </w:p>
        </w:tc>
      </w:tr>
      <w:tr w:rsidR="00962798" w14:paraId="779CA47E" w14:textId="77777777" w:rsidTr="00BC2FEE">
        <w:tc>
          <w:tcPr>
            <w:tcW w:w="2500" w:type="pct"/>
            <w:shd w:val="clear" w:color="auto" w:fill="auto"/>
            <w:tcMar>
              <w:left w:w="0" w:type="dxa"/>
            </w:tcMar>
          </w:tcPr>
          <w:p w14:paraId="257EF0DB" w14:textId="77777777" w:rsidR="00962798" w:rsidRPr="00317EFA" w:rsidRDefault="003A5A9E" w:rsidP="00BC2FEE">
            <w:pPr>
              <w:pStyle w:val="Brdtext"/>
              <w:rPr>
                <w:b/>
                <w:bCs/>
              </w:rPr>
            </w:pPr>
            <w:r w:rsidRPr="00317EFA">
              <w:rPr>
                <w:b/>
                <w:bCs/>
              </w:rPr>
              <w:t xml:space="preserve">Artikel </w:t>
            </w:r>
            <w:r>
              <w:rPr>
                <w:b/>
                <w:bCs/>
              </w:rPr>
              <w:t>18</w:t>
            </w:r>
          </w:p>
        </w:tc>
        <w:tc>
          <w:tcPr>
            <w:tcW w:w="2500" w:type="pct"/>
            <w:shd w:val="clear" w:color="auto" w:fill="auto"/>
            <w:tcMar>
              <w:right w:w="0" w:type="dxa"/>
            </w:tcMar>
          </w:tcPr>
          <w:p w14:paraId="11EACBE4" w14:textId="77777777" w:rsidR="00962798" w:rsidRPr="00841206" w:rsidRDefault="003A5A9E" w:rsidP="00BC2FEE">
            <w:pPr>
              <w:pStyle w:val="Brdtext"/>
              <w:rPr>
                <w:b/>
                <w:bCs/>
                <w:lang w:val="de-DE"/>
              </w:rPr>
            </w:pPr>
            <w:r w:rsidRPr="00841206">
              <w:rPr>
                <w:b/>
                <w:bCs/>
                <w:lang w:val="de-DE"/>
              </w:rPr>
              <w:t>Artikel 18</w:t>
            </w:r>
          </w:p>
        </w:tc>
      </w:tr>
      <w:tr w:rsidR="00962798" w14:paraId="130F1155" w14:textId="77777777" w:rsidTr="00BC2FEE">
        <w:tc>
          <w:tcPr>
            <w:tcW w:w="2500" w:type="pct"/>
            <w:shd w:val="clear" w:color="auto" w:fill="auto"/>
            <w:tcMar>
              <w:left w:w="0" w:type="dxa"/>
            </w:tcMar>
          </w:tcPr>
          <w:p w14:paraId="4F5F7E98" w14:textId="77777777" w:rsidR="00962798" w:rsidRPr="00317EFA" w:rsidRDefault="00E570B0" w:rsidP="00BC2FEE">
            <w:pPr>
              <w:pStyle w:val="Brdtext"/>
              <w:rPr>
                <w:b/>
                <w:bCs/>
              </w:rPr>
            </w:pPr>
          </w:p>
        </w:tc>
        <w:tc>
          <w:tcPr>
            <w:tcW w:w="2500" w:type="pct"/>
            <w:shd w:val="clear" w:color="auto" w:fill="auto"/>
            <w:tcMar>
              <w:right w:w="0" w:type="dxa"/>
            </w:tcMar>
          </w:tcPr>
          <w:p w14:paraId="1D885AC6" w14:textId="77777777" w:rsidR="00962798" w:rsidRPr="00841206" w:rsidRDefault="00E570B0" w:rsidP="00BC2FEE">
            <w:pPr>
              <w:pStyle w:val="Brdtext"/>
              <w:rPr>
                <w:b/>
                <w:bCs/>
                <w:lang w:val="de-DE"/>
              </w:rPr>
            </w:pPr>
          </w:p>
        </w:tc>
      </w:tr>
      <w:tr w:rsidR="00962798" w:rsidRPr="0035629B" w14:paraId="307D826E" w14:textId="77777777" w:rsidTr="00BC2FEE">
        <w:tc>
          <w:tcPr>
            <w:tcW w:w="2500" w:type="pct"/>
            <w:shd w:val="clear" w:color="auto" w:fill="auto"/>
            <w:tcMar>
              <w:left w:w="0" w:type="dxa"/>
            </w:tcMar>
          </w:tcPr>
          <w:p w14:paraId="4418B495" w14:textId="77777777" w:rsidR="00962798" w:rsidRPr="00317EFA" w:rsidRDefault="003A5A9E" w:rsidP="00BC2FEE">
            <w:pPr>
              <w:pStyle w:val="Brdtextmedindrag"/>
            </w:pPr>
            <w:r>
              <w:t>Följande nya artikel ska infogas efter artikel 45 i avtalet:</w:t>
            </w:r>
          </w:p>
        </w:tc>
        <w:tc>
          <w:tcPr>
            <w:tcW w:w="2500" w:type="pct"/>
            <w:shd w:val="clear" w:color="auto" w:fill="auto"/>
            <w:tcMar>
              <w:right w:w="0" w:type="dxa"/>
            </w:tcMar>
          </w:tcPr>
          <w:p w14:paraId="02D495A5" w14:textId="77777777" w:rsidR="00962798" w:rsidRPr="00841206" w:rsidRDefault="003A5A9E" w:rsidP="00BC2FEE">
            <w:pPr>
              <w:pStyle w:val="Brdtextmedindrag"/>
              <w:rPr>
                <w:lang w:val="de-DE"/>
              </w:rPr>
            </w:pPr>
            <w:r w:rsidRPr="00247252">
              <w:rPr>
                <w:lang w:val="de-DE"/>
              </w:rPr>
              <w:t>Nach Artikel 45 des Abkommens wird folgender neuer Artikel 45a eingefügt:</w:t>
            </w:r>
          </w:p>
        </w:tc>
      </w:tr>
      <w:tr w:rsidR="00566B0A" w:rsidRPr="0035629B" w14:paraId="7F211EB5" w14:textId="77777777" w:rsidTr="00BC2FEE">
        <w:tc>
          <w:tcPr>
            <w:tcW w:w="2500" w:type="pct"/>
            <w:shd w:val="clear" w:color="auto" w:fill="auto"/>
            <w:tcMar>
              <w:left w:w="0" w:type="dxa"/>
            </w:tcMar>
          </w:tcPr>
          <w:p w14:paraId="235D3FCB" w14:textId="77777777" w:rsidR="00566B0A" w:rsidRPr="008B028F" w:rsidRDefault="00566B0A" w:rsidP="00BC2FEE">
            <w:pPr>
              <w:pStyle w:val="Brdtextmedindrag"/>
              <w:rPr>
                <w:lang w:val="de-DE"/>
              </w:rPr>
            </w:pPr>
            <w:bookmarkStart w:id="34" w:name="_Hlk134786781"/>
          </w:p>
        </w:tc>
        <w:tc>
          <w:tcPr>
            <w:tcW w:w="2500" w:type="pct"/>
            <w:shd w:val="clear" w:color="auto" w:fill="auto"/>
            <w:tcMar>
              <w:right w:w="0" w:type="dxa"/>
            </w:tcMar>
          </w:tcPr>
          <w:p w14:paraId="4B650FEF" w14:textId="77777777" w:rsidR="00566B0A" w:rsidRDefault="00566B0A" w:rsidP="00BC2FEE">
            <w:pPr>
              <w:pStyle w:val="Brdtextmedindrag"/>
              <w:rPr>
                <w:lang w:val="de-DE"/>
              </w:rPr>
            </w:pPr>
          </w:p>
        </w:tc>
      </w:tr>
      <w:tr w:rsidR="00566B0A" w:rsidRPr="0035629B" w14:paraId="2FEDAC75" w14:textId="77777777" w:rsidTr="00BC2FEE">
        <w:tc>
          <w:tcPr>
            <w:tcW w:w="2500" w:type="pct"/>
            <w:shd w:val="clear" w:color="auto" w:fill="auto"/>
            <w:tcMar>
              <w:left w:w="0" w:type="dxa"/>
            </w:tcMar>
          </w:tcPr>
          <w:p w14:paraId="3A82FFF2" w14:textId="77777777" w:rsidR="00566B0A" w:rsidRPr="008B028F" w:rsidRDefault="00566B0A" w:rsidP="00BC2FEE">
            <w:pPr>
              <w:pStyle w:val="Brdtextmedindrag"/>
              <w:rPr>
                <w:lang w:val="de-DE"/>
              </w:rPr>
            </w:pPr>
          </w:p>
        </w:tc>
        <w:tc>
          <w:tcPr>
            <w:tcW w:w="2500" w:type="pct"/>
            <w:shd w:val="clear" w:color="auto" w:fill="auto"/>
            <w:tcMar>
              <w:right w:w="0" w:type="dxa"/>
            </w:tcMar>
          </w:tcPr>
          <w:p w14:paraId="4EA1CACB" w14:textId="77777777" w:rsidR="00566B0A" w:rsidRPr="00841206" w:rsidRDefault="00566B0A" w:rsidP="00BC2FEE">
            <w:pPr>
              <w:pStyle w:val="Brdtextmedindrag"/>
              <w:rPr>
                <w:lang w:val="de-DE"/>
              </w:rPr>
            </w:pPr>
          </w:p>
        </w:tc>
      </w:tr>
      <w:tr w:rsidR="00962798" w:rsidRPr="0035629B" w14:paraId="39D5F38C" w14:textId="77777777" w:rsidTr="00BC2FEE">
        <w:tc>
          <w:tcPr>
            <w:tcW w:w="2500" w:type="pct"/>
            <w:shd w:val="clear" w:color="auto" w:fill="auto"/>
            <w:tcMar>
              <w:left w:w="0" w:type="dxa"/>
            </w:tcMar>
          </w:tcPr>
          <w:p w14:paraId="5A01853C" w14:textId="77777777" w:rsidR="00962798" w:rsidRPr="008B028F" w:rsidRDefault="00E570B0" w:rsidP="00BC2FEE">
            <w:pPr>
              <w:pStyle w:val="Brdtextmedindrag"/>
              <w:rPr>
                <w:lang w:val="de-DE"/>
              </w:rPr>
            </w:pPr>
          </w:p>
        </w:tc>
        <w:tc>
          <w:tcPr>
            <w:tcW w:w="2500" w:type="pct"/>
            <w:shd w:val="clear" w:color="auto" w:fill="auto"/>
            <w:tcMar>
              <w:right w:w="0" w:type="dxa"/>
            </w:tcMar>
          </w:tcPr>
          <w:p w14:paraId="07614663" w14:textId="77777777" w:rsidR="00962798" w:rsidRPr="00841206" w:rsidRDefault="00E570B0" w:rsidP="00BC2FEE">
            <w:pPr>
              <w:pStyle w:val="Brdtextmedindrag"/>
              <w:rPr>
                <w:lang w:val="de-DE"/>
              </w:rPr>
            </w:pPr>
          </w:p>
        </w:tc>
      </w:tr>
      <w:tr w:rsidR="00200708" w:rsidRPr="0035629B" w14:paraId="43BDA353" w14:textId="77777777" w:rsidTr="00200708">
        <w:tc>
          <w:tcPr>
            <w:tcW w:w="2500" w:type="pct"/>
            <w:shd w:val="clear" w:color="auto" w:fill="auto"/>
            <w:tcMar>
              <w:left w:w="0" w:type="dxa"/>
            </w:tcMar>
          </w:tcPr>
          <w:p w14:paraId="39E00875" w14:textId="77777777" w:rsidR="00200708" w:rsidRPr="008B028F" w:rsidRDefault="00200708" w:rsidP="002E3929">
            <w:pPr>
              <w:pStyle w:val="Brdtextmedindrag"/>
              <w:rPr>
                <w:lang w:val="de-DE"/>
              </w:rPr>
            </w:pPr>
          </w:p>
        </w:tc>
        <w:tc>
          <w:tcPr>
            <w:tcW w:w="2500" w:type="pct"/>
            <w:shd w:val="clear" w:color="auto" w:fill="auto"/>
            <w:tcMar>
              <w:right w:w="0" w:type="dxa"/>
            </w:tcMar>
          </w:tcPr>
          <w:p w14:paraId="62B137FC" w14:textId="77777777" w:rsidR="00200708" w:rsidRDefault="00200708" w:rsidP="002E3929">
            <w:pPr>
              <w:pStyle w:val="Brdtextmedindrag"/>
              <w:rPr>
                <w:lang w:val="de-DE"/>
              </w:rPr>
            </w:pPr>
          </w:p>
        </w:tc>
      </w:tr>
      <w:bookmarkEnd w:id="34"/>
      <w:tr w:rsidR="00962798" w14:paraId="334E0E44" w14:textId="77777777" w:rsidTr="00BC2FEE">
        <w:tc>
          <w:tcPr>
            <w:tcW w:w="2500" w:type="pct"/>
            <w:shd w:val="clear" w:color="auto" w:fill="auto"/>
            <w:tcMar>
              <w:left w:w="0" w:type="dxa"/>
            </w:tcMar>
          </w:tcPr>
          <w:p w14:paraId="5FED0272" w14:textId="77777777" w:rsidR="00962798" w:rsidRPr="00317EFA" w:rsidRDefault="003A5A9E" w:rsidP="00BC2FEE">
            <w:pPr>
              <w:pStyle w:val="Brdtextmedindrag"/>
              <w:ind w:firstLine="0"/>
            </w:pPr>
            <w:r>
              <w:lastRenderedPageBreak/>
              <w:t>”Artikel 45a</w:t>
            </w:r>
          </w:p>
        </w:tc>
        <w:tc>
          <w:tcPr>
            <w:tcW w:w="2500" w:type="pct"/>
            <w:shd w:val="clear" w:color="auto" w:fill="auto"/>
            <w:tcMar>
              <w:right w:w="0" w:type="dxa"/>
            </w:tcMar>
          </w:tcPr>
          <w:p w14:paraId="2283BF49" w14:textId="77777777" w:rsidR="00962798" w:rsidRPr="00841206" w:rsidRDefault="003A5A9E" w:rsidP="00BC2FEE">
            <w:pPr>
              <w:pStyle w:val="Brdtextmedindrag"/>
              <w:ind w:firstLine="0"/>
              <w:rPr>
                <w:lang w:val="de-DE"/>
              </w:rPr>
            </w:pPr>
            <w:r w:rsidRPr="00247252">
              <w:rPr>
                <w:lang w:val="de-DE"/>
              </w:rPr>
              <w:t>„Artikel 45a</w:t>
            </w:r>
          </w:p>
        </w:tc>
      </w:tr>
      <w:tr w:rsidR="00962798" w14:paraId="4441FA40" w14:textId="77777777" w:rsidTr="00BC2FEE">
        <w:tc>
          <w:tcPr>
            <w:tcW w:w="2500" w:type="pct"/>
            <w:shd w:val="clear" w:color="auto" w:fill="auto"/>
            <w:tcMar>
              <w:left w:w="0" w:type="dxa"/>
            </w:tcMar>
          </w:tcPr>
          <w:p w14:paraId="548609C3" w14:textId="77777777" w:rsidR="00962798" w:rsidRPr="00427E06" w:rsidRDefault="003A5A9E" w:rsidP="00BC2FEE">
            <w:pPr>
              <w:pStyle w:val="Brdtextmedindrag"/>
              <w:ind w:firstLine="0"/>
              <w:rPr>
                <w:i/>
                <w:iCs/>
              </w:rPr>
            </w:pPr>
            <w:r w:rsidRPr="00427E06">
              <w:rPr>
                <w:i/>
                <w:iCs/>
              </w:rPr>
              <w:t>Protokoll</w:t>
            </w:r>
          </w:p>
        </w:tc>
        <w:tc>
          <w:tcPr>
            <w:tcW w:w="2500" w:type="pct"/>
            <w:shd w:val="clear" w:color="auto" w:fill="auto"/>
            <w:tcMar>
              <w:right w:w="0" w:type="dxa"/>
            </w:tcMar>
          </w:tcPr>
          <w:p w14:paraId="35316D7C" w14:textId="77777777" w:rsidR="00962798" w:rsidRPr="00247252" w:rsidRDefault="003A5A9E" w:rsidP="00BC2FEE">
            <w:pPr>
              <w:pStyle w:val="Brdtextmedindrag"/>
              <w:ind w:firstLine="0"/>
              <w:rPr>
                <w:i/>
                <w:iCs/>
                <w:lang w:val="de-DE"/>
              </w:rPr>
            </w:pPr>
            <w:r w:rsidRPr="00247252">
              <w:rPr>
                <w:i/>
                <w:iCs/>
                <w:lang w:val="de-DE"/>
              </w:rPr>
              <w:t>Protokoll</w:t>
            </w:r>
          </w:p>
        </w:tc>
      </w:tr>
      <w:tr w:rsidR="00962798" w14:paraId="0D78B622" w14:textId="77777777" w:rsidTr="00BC2FEE">
        <w:tc>
          <w:tcPr>
            <w:tcW w:w="2500" w:type="pct"/>
            <w:shd w:val="clear" w:color="auto" w:fill="auto"/>
            <w:tcMar>
              <w:left w:w="0" w:type="dxa"/>
            </w:tcMar>
          </w:tcPr>
          <w:p w14:paraId="322A38AD" w14:textId="77777777" w:rsidR="00962798" w:rsidRPr="00317EFA" w:rsidRDefault="00E570B0" w:rsidP="00BC2FEE">
            <w:pPr>
              <w:pStyle w:val="Brdtextmedindrag"/>
            </w:pPr>
          </w:p>
        </w:tc>
        <w:tc>
          <w:tcPr>
            <w:tcW w:w="2500" w:type="pct"/>
            <w:shd w:val="clear" w:color="auto" w:fill="auto"/>
            <w:tcMar>
              <w:right w:w="0" w:type="dxa"/>
            </w:tcMar>
          </w:tcPr>
          <w:p w14:paraId="18CD0D02" w14:textId="77777777" w:rsidR="00962798" w:rsidRPr="00841206" w:rsidRDefault="00E570B0" w:rsidP="00BC2FEE">
            <w:pPr>
              <w:pStyle w:val="Brdtextmedindrag"/>
              <w:rPr>
                <w:lang w:val="de-DE"/>
              </w:rPr>
            </w:pPr>
          </w:p>
        </w:tc>
      </w:tr>
      <w:tr w:rsidR="00962798" w:rsidRPr="0035629B" w14:paraId="78DCA14D" w14:textId="77777777" w:rsidTr="00BC2FEE">
        <w:tc>
          <w:tcPr>
            <w:tcW w:w="2500" w:type="pct"/>
            <w:shd w:val="clear" w:color="auto" w:fill="auto"/>
            <w:tcMar>
              <w:left w:w="0" w:type="dxa"/>
            </w:tcMar>
          </w:tcPr>
          <w:p w14:paraId="6AEFF6DD" w14:textId="615EDC7F" w:rsidR="00962798" w:rsidRPr="00317EFA" w:rsidRDefault="003A5A9E" w:rsidP="00357721">
            <w:pPr>
              <w:pStyle w:val="Brdtextmedindrag"/>
              <w:rPr>
                <w:u w:val="single"/>
              </w:rPr>
            </w:pPr>
            <w:r>
              <w:t>Det bifogade protokollet ska utgöra en integrerande del av av</w:t>
            </w:r>
            <w:r w:rsidR="00357721">
              <w:softHyphen/>
            </w:r>
            <w:r>
              <w:t>talet.”</w:t>
            </w:r>
          </w:p>
        </w:tc>
        <w:tc>
          <w:tcPr>
            <w:tcW w:w="2500" w:type="pct"/>
            <w:shd w:val="clear" w:color="auto" w:fill="auto"/>
            <w:tcMar>
              <w:right w:w="0" w:type="dxa"/>
            </w:tcMar>
          </w:tcPr>
          <w:p w14:paraId="12DE6530" w14:textId="77777777" w:rsidR="00962798" w:rsidRPr="00247252" w:rsidRDefault="003A5A9E" w:rsidP="00BC2FEE">
            <w:pPr>
              <w:pStyle w:val="Brdtextmedindrag"/>
              <w:rPr>
                <w:lang w:val="de-DE"/>
              </w:rPr>
            </w:pPr>
            <w:r w:rsidRPr="00247252">
              <w:rPr>
                <w:lang w:val="de-DE"/>
              </w:rPr>
              <w:t>Das angefügte Protokoll ist Be</w:t>
            </w:r>
            <w:r>
              <w:rPr>
                <w:lang w:val="de-DE"/>
              </w:rPr>
              <w:softHyphen/>
            </w:r>
            <w:r w:rsidRPr="00247252">
              <w:rPr>
                <w:lang w:val="de-DE"/>
              </w:rPr>
              <w:t>standteil dieses Abkommens.“</w:t>
            </w:r>
          </w:p>
        </w:tc>
      </w:tr>
      <w:tr w:rsidR="00962798" w:rsidRPr="0035629B" w14:paraId="04CE57BC" w14:textId="77777777" w:rsidTr="00BC2FEE">
        <w:tc>
          <w:tcPr>
            <w:tcW w:w="2500" w:type="pct"/>
            <w:shd w:val="clear" w:color="auto" w:fill="auto"/>
            <w:tcMar>
              <w:left w:w="0" w:type="dxa"/>
            </w:tcMar>
          </w:tcPr>
          <w:p w14:paraId="4324F006" w14:textId="77777777" w:rsidR="00962798" w:rsidRPr="008B028F" w:rsidRDefault="00E570B0" w:rsidP="00BC2FEE">
            <w:pPr>
              <w:pStyle w:val="Brdtextmedindrag"/>
              <w:rPr>
                <w:lang w:val="de-DE"/>
              </w:rPr>
            </w:pPr>
          </w:p>
        </w:tc>
        <w:tc>
          <w:tcPr>
            <w:tcW w:w="2500" w:type="pct"/>
            <w:shd w:val="clear" w:color="auto" w:fill="auto"/>
            <w:tcMar>
              <w:right w:w="0" w:type="dxa"/>
            </w:tcMar>
          </w:tcPr>
          <w:p w14:paraId="7B18E321" w14:textId="77777777" w:rsidR="00962798" w:rsidRPr="00841206" w:rsidRDefault="00E570B0" w:rsidP="00BC2FEE">
            <w:pPr>
              <w:pStyle w:val="Brdtextmedindrag"/>
              <w:rPr>
                <w:lang w:val="de-DE"/>
              </w:rPr>
            </w:pPr>
          </w:p>
        </w:tc>
      </w:tr>
      <w:tr w:rsidR="00962798" w14:paraId="0BDE663F" w14:textId="77777777" w:rsidTr="00BC2FEE">
        <w:tc>
          <w:tcPr>
            <w:tcW w:w="2500" w:type="pct"/>
            <w:shd w:val="clear" w:color="auto" w:fill="auto"/>
            <w:tcMar>
              <w:left w:w="0" w:type="dxa"/>
            </w:tcMar>
          </w:tcPr>
          <w:p w14:paraId="7B088CC1" w14:textId="77777777" w:rsidR="00962798" w:rsidRPr="00317EFA" w:rsidRDefault="003A5A9E" w:rsidP="00BC2FEE">
            <w:pPr>
              <w:pStyle w:val="Brdtext"/>
              <w:rPr>
                <w:b/>
                <w:bCs/>
              </w:rPr>
            </w:pPr>
            <w:r w:rsidRPr="00317EFA">
              <w:rPr>
                <w:b/>
                <w:bCs/>
              </w:rPr>
              <w:t xml:space="preserve">Artikel </w:t>
            </w:r>
            <w:r>
              <w:rPr>
                <w:b/>
                <w:bCs/>
              </w:rPr>
              <w:t>19</w:t>
            </w:r>
          </w:p>
        </w:tc>
        <w:tc>
          <w:tcPr>
            <w:tcW w:w="2500" w:type="pct"/>
            <w:shd w:val="clear" w:color="auto" w:fill="auto"/>
            <w:tcMar>
              <w:right w:w="0" w:type="dxa"/>
            </w:tcMar>
          </w:tcPr>
          <w:p w14:paraId="120CB091" w14:textId="77777777" w:rsidR="00962798" w:rsidRPr="00841206" w:rsidRDefault="003A5A9E" w:rsidP="00BC2FEE">
            <w:pPr>
              <w:pStyle w:val="Brdtext"/>
              <w:rPr>
                <w:b/>
                <w:bCs/>
                <w:lang w:val="de-DE"/>
              </w:rPr>
            </w:pPr>
            <w:r w:rsidRPr="00841206">
              <w:rPr>
                <w:b/>
                <w:bCs/>
                <w:lang w:val="de-DE"/>
              </w:rPr>
              <w:t>Artikel 19</w:t>
            </w:r>
          </w:p>
        </w:tc>
      </w:tr>
      <w:tr w:rsidR="00962798" w14:paraId="1D6A6057" w14:textId="77777777" w:rsidTr="00BC2FEE">
        <w:tc>
          <w:tcPr>
            <w:tcW w:w="2500" w:type="pct"/>
            <w:shd w:val="clear" w:color="auto" w:fill="auto"/>
            <w:tcMar>
              <w:left w:w="0" w:type="dxa"/>
            </w:tcMar>
          </w:tcPr>
          <w:p w14:paraId="6E0541DF" w14:textId="77777777" w:rsidR="00962798" w:rsidRPr="00317EFA" w:rsidRDefault="00E570B0" w:rsidP="00BC2FEE">
            <w:pPr>
              <w:pStyle w:val="Brdtextmedindrag"/>
            </w:pPr>
          </w:p>
        </w:tc>
        <w:tc>
          <w:tcPr>
            <w:tcW w:w="2500" w:type="pct"/>
            <w:shd w:val="clear" w:color="auto" w:fill="auto"/>
            <w:tcMar>
              <w:right w:w="0" w:type="dxa"/>
            </w:tcMar>
          </w:tcPr>
          <w:p w14:paraId="5ABCF0AF" w14:textId="77777777" w:rsidR="00962798" w:rsidRPr="00841206" w:rsidRDefault="00E570B0" w:rsidP="00BC2FEE">
            <w:pPr>
              <w:pStyle w:val="Brdtextmedindrag"/>
              <w:rPr>
                <w:lang w:val="de-DE"/>
              </w:rPr>
            </w:pPr>
          </w:p>
        </w:tc>
      </w:tr>
      <w:tr w:rsidR="00962798" w:rsidRPr="0035629B" w14:paraId="6F5A4AF0" w14:textId="77777777" w:rsidTr="00BC2FEE">
        <w:tc>
          <w:tcPr>
            <w:tcW w:w="2500" w:type="pct"/>
            <w:shd w:val="clear" w:color="auto" w:fill="auto"/>
            <w:tcMar>
              <w:left w:w="0" w:type="dxa"/>
            </w:tcMar>
          </w:tcPr>
          <w:p w14:paraId="14FE9943" w14:textId="2E645B36" w:rsidR="00962798" w:rsidRPr="00317EFA" w:rsidRDefault="003A5A9E" w:rsidP="00BC2FEE">
            <w:pPr>
              <w:pStyle w:val="Brdtextmedindrag"/>
            </w:pPr>
            <w:r>
              <w:t>1.</w:t>
            </w:r>
            <w:r w:rsidR="002B676D">
              <w:t> </w:t>
            </w:r>
            <w:r>
              <w:t>Artikel 47 punkt b) i avtalet utgår.</w:t>
            </w:r>
          </w:p>
        </w:tc>
        <w:tc>
          <w:tcPr>
            <w:tcW w:w="2500" w:type="pct"/>
            <w:shd w:val="clear" w:color="auto" w:fill="auto"/>
            <w:tcMar>
              <w:right w:w="0" w:type="dxa"/>
            </w:tcMar>
          </w:tcPr>
          <w:p w14:paraId="064A66E6" w14:textId="754DEC34" w:rsidR="00962798" w:rsidRPr="00841206" w:rsidRDefault="003A5A9E" w:rsidP="00BC2FEE">
            <w:pPr>
              <w:pStyle w:val="Brdtextmedindrag"/>
              <w:rPr>
                <w:lang w:val="de-DE"/>
              </w:rPr>
            </w:pPr>
            <w:r w:rsidRPr="00247252">
              <w:rPr>
                <w:lang w:val="de-DE"/>
              </w:rPr>
              <w:t>(1)</w:t>
            </w:r>
            <w:r w:rsidR="002B676D">
              <w:rPr>
                <w:lang w:val="de-DE"/>
              </w:rPr>
              <w:t> </w:t>
            </w:r>
            <w:r w:rsidRPr="00247252">
              <w:rPr>
                <w:lang w:val="de-DE"/>
              </w:rPr>
              <w:t>Artikel 47 Buchstabe b des Abkommens wird aufgehoben.</w:t>
            </w:r>
          </w:p>
        </w:tc>
      </w:tr>
      <w:tr w:rsidR="00962798" w:rsidRPr="0035629B" w14:paraId="75585929" w14:textId="77777777" w:rsidTr="00BC2FEE">
        <w:tc>
          <w:tcPr>
            <w:tcW w:w="2500" w:type="pct"/>
            <w:shd w:val="clear" w:color="auto" w:fill="auto"/>
            <w:tcMar>
              <w:left w:w="0" w:type="dxa"/>
            </w:tcMar>
          </w:tcPr>
          <w:p w14:paraId="75F9BAAB" w14:textId="77777777" w:rsidR="00962798" w:rsidRPr="008B028F" w:rsidRDefault="00E570B0" w:rsidP="00BC2FEE">
            <w:pPr>
              <w:pStyle w:val="Brdtextmedindrag"/>
              <w:rPr>
                <w:lang w:val="de-DE"/>
              </w:rPr>
            </w:pPr>
          </w:p>
        </w:tc>
        <w:tc>
          <w:tcPr>
            <w:tcW w:w="2500" w:type="pct"/>
            <w:shd w:val="clear" w:color="auto" w:fill="auto"/>
            <w:tcMar>
              <w:right w:w="0" w:type="dxa"/>
            </w:tcMar>
          </w:tcPr>
          <w:p w14:paraId="087B181A" w14:textId="77777777" w:rsidR="00962798" w:rsidRPr="00841206" w:rsidRDefault="00E570B0" w:rsidP="00BC2FEE">
            <w:pPr>
              <w:pStyle w:val="Brdtextmedindrag"/>
              <w:rPr>
                <w:lang w:val="de-DE"/>
              </w:rPr>
            </w:pPr>
          </w:p>
        </w:tc>
      </w:tr>
      <w:tr w:rsidR="00962798" w:rsidRPr="0035629B" w14:paraId="4D6DA683" w14:textId="77777777" w:rsidTr="00BC2FEE">
        <w:tc>
          <w:tcPr>
            <w:tcW w:w="2500" w:type="pct"/>
            <w:shd w:val="clear" w:color="auto" w:fill="auto"/>
            <w:tcMar>
              <w:left w:w="0" w:type="dxa"/>
            </w:tcMar>
          </w:tcPr>
          <w:p w14:paraId="5961712E" w14:textId="53260662" w:rsidR="00962798" w:rsidRPr="00317EFA" w:rsidRDefault="003A5A9E" w:rsidP="00BC2FEE">
            <w:pPr>
              <w:pStyle w:val="Brdtextmedindrag"/>
            </w:pPr>
            <w:r>
              <w:t>2.</w:t>
            </w:r>
            <w:r w:rsidR="002B676D">
              <w:t> </w:t>
            </w:r>
            <w:r>
              <w:t>Punkt c) i artikel 47 omnum</w:t>
            </w:r>
            <w:r>
              <w:softHyphen/>
              <w:t>reras till punkt b).</w:t>
            </w:r>
          </w:p>
        </w:tc>
        <w:tc>
          <w:tcPr>
            <w:tcW w:w="2500" w:type="pct"/>
            <w:shd w:val="clear" w:color="auto" w:fill="auto"/>
            <w:tcMar>
              <w:right w:w="0" w:type="dxa"/>
            </w:tcMar>
          </w:tcPr>
          <w:p w14:paraId="0A3FD226" w14:textId="237123AF" w:rsidR="00962798" w:rsidRPr="00841206" w:rsidRDefault="003A5A9E" w:rsidP="00BC2FEE">
            <w:pPr>
              <w:pStyle w:val="Brdtextmedindrag"/>
              <w:rPr>
                <w:lang w:val="de-DE"/>
              </w:rPr>
            </w:pPr>
            <w:r w:rsidRPr="00247252">
              <w:rPr>
                <w:lang w:val="de-DE"/>
              </w:rPr>
              <w:t>(2)</w:t>
            </w:r>
            <w:r w:rsidR="002B676D">
              <w:rPr>
                <w:lang w:val="de-DE"/>
              </w:rPr>
              <w:t> </w:t>
            </w:r>
            <w:r w:rsidRPr="00247252">
              <w:rPr>
                <w:lang w:val="de-DE"/>
              </w:rPr>
              <w:t>Artikel 47 Buchstabe c des Abkommens wird Buchstabe b</w:t>
            </w:r>
          </w:p>
        </w:tc>
      </w:tr>
      <w:tr w:rsidR="00962798" w:rsidRPr="0035629B" w14:paraId="60B94049" w14:textId="77777777" w:rsidTr="00BC2FEE">
        <w:tc>
          <w:tcPr>
            <w:tcW w:w="2500" w:type="pct"/>
            <w:shd w:val="clear" w:color="auto" w:fill="auto"/>
            <w:tcMar>
              <w:left w:w="0" w:type="dxa"/>
            </w:tcMar>
          </w:tcPr>
          <w:p w14:paraId="0299DDF7" w14:textId="77777777" w:rsidR="00962798" w:rsidRPr="008B028F" w:rsidRDefault="00E570B0" w:rsidP="00BC2FEE">
            <w:pPr>
              <w:pStyle w:val="Brdtextmedindrag"/>
              <w:rPr>
                <w:lang w:val="de-DE"/>
              </w:rPr>
            </w:pPr>
          </w:p>
        </w:tc>
        <w:tc>
          <w:tcPr>
            <w:tcW w:w="2500" w:type="pct"/>
            <w:shd w:val="clear" w:color="auto" w:fill="auto"/>
            <w:tcMar>
              <w:right w:w="0" w:type="dxa"/>
            </w:tcMar>
          </w:tcPr>
          <w:p w14:paraId="63E4EF32" w14:textId="77777777" w:rsidR="00962798" w:rsidRPr="00841206" w:rsidRDefault="00E570B0" w:rsidP="00BC2FEE">
            <w:pPr>
              <w:pStyle w:val="Brdtextmedindrag"/>
              <w:rPr>
                <w:lang w:val="de-DE"/>
              </w:rPr>
            </w:pPr>
          </w:p>
        </w:tc>
      </w:tr>
      <w:tr w:rsidR="00962798" w14:paraId="4850D0A4" w14:textId="77777777" w:rsidTr="00BC2FEE">
        <w:tc>
          <w:tcPr>
            <w:tcW w:w="2500" w:type="pct"/>
            <w:shd w:val="clear" w:color="auto" w:fill="auto"/>
            <w:tcMar>
              <w:left w:w="0" w:type="dxa"/>
            </w:tcMar>
          </w:tcPr>
          <w:p w14:paraId="3DE4094F" w14:textId="77777777" w:rsidR="00962798" w:rsidRPr="00317EFA" w:rsidRDefault="003A5A9E" w:rsidP="00BC2FEE">
            <w:pPr>
              <w:pStyle w:val="Brdtext"/>
              <w:rPr>
                <w:b/>
                <w:bCs/>
              </w:rPr>
            </w:pPr>
            <w:r w:rsidRPr="00317EFA">
              <w:rPr>
                <w:b/>
                <w:bCs/>
              </w:rPr>
              <w:t xml:space="preserve">Artikel </w:t>
            </w:r>
            <w:r>
              <w:rPr>
                <w:b/>
                <w:bCs/>
              </w:rPr>
              <w:t>20</w:t>
            </w:r>
          </w:p>
        </w:tc>
        <w:tc>
          <w:tcPr>
            <w:tcW w:w="2500" w:type="pct"/>
            <w:shd w:val="clear" w:color="auto" w:fill="auto"/>
            <w:tcMar>
              <w:right w:w="0" w:type="dxa"/>
            </w:tcMar>
          </w:tcPr>
          <w:p w14:paraId="7045FEE7" w14:textId="77777777" w:rsidR="00962798" w:rsidRPr="00841206" w:rsidRDefault="003A5A9E" w:rsidP="00BC2FEE">
            <w:pPr>
              <w:pStyle w:val="Brdtext"/>
              <w:rPr>
                <w:b/>
                <w:bCs/>
                <w:lang w:val="de-DE"/>
              </w:rPr>
            </w:pPr>
            <w:r w:rsidRPr="00841206">
              <w:rPr>
                <w:b/>
                <w:bCs/>
                <w:lang w:val="de-DE"/>
              </w:rPr>
              <w:t>Artikel 20</w:t>
            </w:r>
          </w:p>
        </w:tc>
      </w:tr>
      <w:tr w:rsidR="00962798" w14:paraId="004BDD62" w14:textId="77777777" w:rsidTr="00BC2FEE">
        <w:tc>
          <w:tcPr>
            <w:tcW w:w="2500" w:type="pct"/>
            <w:shd w:val="clear" w:color="auto" w:fill="auto"/>
            <w:tcMar>
              <w:left w:w="0" w:type="dxa"/>
            </w:tcMar>
          </w:tcPr>
          <w:p w14:paraId="5F60ECA2" w14:textId="77777777" w:rsidR="00962798" w:rsidRPr="00317EFA" w:rsidRDefault="00E570B0" w:rsidP="00BC2FEE">
            <w:pPr>
              <w:pStyle w:val="Brdtextmedindrag"/>
            </w:pPr>
          </w:p>
        </w:tc>
        <w:tc>
          <w:tcPr>
            <w:tcW w:w="2500" w:type="pct"/>
            <w:shd w:val="clear" w:color="auto" w:fill="auto"/>
            <w:tcMar>
              <w:right w:w="0" w:type="dxa"/>
            </w:tcMar>
          </w:tcPr>
          <w:p w14:paraId="2462E084" w14:textId="77777777" w:rsidR="00962798" w:rsidRPr="00841206" w:rsidRDefault="00E570B0" w:rsidP="00BC2FEE">
            <w:pPr>
              <w:pStyle w:val="Brdtextmedindrag"/>
              <w:rPr>
                <w:lang w:val="de-DE"/>
              </w:rPr>
            </w:pPr>
          </w:p>
        </w:tc>
      </w:tr>
      <w:tr w:rsidR="00962798" w:rsidRPr="0035629B" w14:paraId="7480A87B" w14:textId="77777777" w:rsidTr="00BC2FEE">
        <w:tc>
          <w:tcPr>
            <w:tcW w:w="2500" w:type="pct"/>
            <w:shd w:val="clear" w:color="auto" w:fill="auto"/>
            <w:tcMar>
              <w:left w:w="0" w:type="dxa"/>
            </w:tcMar>
          </w:tcPr>
          <w:p w14:paraId="79789944" w14:textId="77777777" w:rsidR="00962798" w:rsidRPr="00317EFA" w:rsidRDefault="003A5A9E" w:rsidP="00BC2FEE">
            <w:pPr>
              <w:pStyle w:val="Brdtextmedindrag"/>
            </w:pPr>
            <w:r>
              <w:t>Följande nya protokoll ska fogas till avtalet:</w:t>
            </w:r>
          </w:p>
        </w:tc>
        <w:tc>
          <w:tcPr>
            <w:tcW w:w="2500" w:type="pct"/>
            <w:shd w:val="clear" w:color="auto" w:fill="auto"/>
            <w:tcMar>
              <w:right w:w="0" w:type="dxa"/>
            </w:tcMar>
          </w:tcPr>
          <w:p w14:paraId="229CCD67" w14:textId="77777777" w:rsidR="00962798" w:rsidRPr="00841206" w:rsidRDefault="003A5A9E" w:rsidP="00BC2FEE">
            <w:pPr>
              <w:pStyle w:val="Brdtextmedindrag"/>
              <w:rPr>
                <w:lang w:val="de-DE"/>
              </w:rPr>
            </w:pPr>
            <w:r w:rsidRPr="00247252">
              <w:rPr>
                <w:lang w:val="de-DE"/>
              </w:rPr>
              <w:t>Dem Abkommen wird folgendes neues Protokoll angefügt:</w:t>
            </w:r>
          </w:p>
        </w:tc>
      </w:tr>
      <w:tr w:rsidR="00962798" w:rsidRPr="0035629B" w14:paraId="7A5490E0" w14:textId="77777777" w:rsidTr="00BC2FEE">
        <w:tc>
          <w:tcPr>
            <w:tcW w:w="2500" w:type="pct"/>
            <w:shd w:val="clear" w:color="auto" w:fill="auto"/>
            <w:tcMar>
              <w:left w:w="0" w:type="dxa"/>
            </w:tcMar>
          </w:tcPr>
          <w:p w14:paraId="06CC5C24" w14:textId="77777777" w:rsidR="00962798" w:rsidRPr="008B028F" w:rsidRDefault="00E570B0" w:rsidP="00BC2FEE">
            <w:pPr>
              <w:pStyle w:val="Brdtextmedindrag"/>
              <w:rPr>
                <w:lang w:val="de-DE"/>
              </w:rPr>
            </w:pPr>
          </w:p>
        </w:tc>
        <w:tc>
          <w:tcPr>
            <w:tcW w:w="2500" w:type="pct"/>
            <w:shd w:val="clear" w:color="auto" w:fill="auto"/>
            <w:tcMar>
              <w:right w:w="0" w:type="dxa"/>
            </w:tcMar>
          </w:tcPr>
          <w:p w14:paraId="68F78274" w14:textId="77777777" w:rsidR="00962798" w:rsidRPr="00841206" w:rsidRDefault="00E570B0" w:rsidP="00BC2FEE">
            <w:pPr>
              <w:pStyle w:val="Brdtextmedindrag"/>
              <w:rPr>
                <w:lang w:val="de-DE"/>
              </w:rPr>
            </w:pPr>
          </w:p>
        </w:tc>
      </w:tr>
      <w:tr w:rsidR="00962798" w:rsidRPr="0035629B" w14:paraId="57E7FA2A" w14:textId="77777777" w:rsidTr="00BC2FEE">
        <w:tc>
          <w:tcPr>
            <w:tcW w:w="2500" w:type="pct"/>
            <w:shd w:val="clear" w:color="auto" w:fill="auto"/>
            <w:tcMar>
              <w:left w:w="0" w:type="dxa"/>
            </w:tcMar>
          </w:tcPr>
          <w:p w14:paraId="1946E16E" w14:textId="77777777" w:rsidR="00962798" w:rsidRPr="00317EFA" w:rsidRDefault="003A5A9E" w:rsidP="00BC2FEE">
            <w:pPr>
              <w:pStyle w:val="Brdtextmedindrag"/>
            </w:pPr>
            <w:r>
              <w:t>”</w:t>
            </w:r>
            <w:r w:rsidRPr="00427E06">
              <w:rPr>
                <w:b/>
                <w:bCs/>
              </w:rPr>
              <w:t>Protokoll till avtalet mellan Konungariket Sverige och För</w:t>
            </w:r>
            <w:r>
              <w:rPr>
                <w:b/>
                <w:bCs/>
              </w:rPr>
              <w:softHyphen/>
            </w:r>
            <w:r w:rsidRPr="00427E06">
              <w:rPr>
                <w:b/>
                <w:bCs/>
              </w:rPr>
              <w:t>bundsrepubliken Tyskland för undvikande av dubbelbeskatt</w:t>
            </w:r>
            <w:r>
              <w:rPr>
                <w:b/>
                <w:bCs/>
              </w:rPr>
              <w:softHyphen/>
            </w:r>
            <w:r w:rsidRPr="00427E06">
              <w:rPr>
                <w:b/>
                <w:bCs/>
              </w:rPr>
              <w:t>ning beträffande skatter på in</w:t>
            </w:r>
            <w:r>
              <w:rPr>
                <w:b/>
                <w:bCs/>
              </w:rPr>
              <w:softHyphen/>
            </w:r>
            <w:r w:rsidRPr="00427E06">
              <w:rPr>
                <w:b/>
                <w:bCs/>
              </w:rPr>
              <w:t>komst och på förmögenhet samt förhindrande av skatteflykt och skatteundandragande</w:t>
            </w:r>
          </w:p>
        </w:tc>
        <w:tc>
          <w:tcPr>
            <w:tcW w:w="2500" w:type="pct"/>
            <w:shd w:val="clear" w:color="auto" w:fill="auto"/>
            <w:tcMar>
              <w:right w:w="0" w:type="dxa"/>
            </w:tcMar>
          </w:tcPr>
          <w:p w14:paraId="4F42FCC5" w14:textId="77777777" w:rsidR="00962798" w:rsidRPr="00247252" w:rsidRDefault="003A5A9E" w:rsidP="00BC2FEE">
            <w:pPr>
              <w:pStyle w:val="Brdtextmedindrag"/>
              <w:rPr>
                <w:b/>
                <w:bCs/>
                <w:lang w:val="de-DE"/>
              </w:rPr>
            </w:pPr>
            <w:r w:rsidRPr="00247252">
              <w:rPr>
                <w:b/>
                <w:bCs/>
                <w:lang w:val="de-DE"/>
              </w:rPr>
              <w:t>„Protokoll zu dem Abkommen zwischen dem Königreich Schwe</w:t>
            </w:r>
            <w:r>
              <w:rPr>
                <w:b/>
                <w:bCs/>
                <w:lang w:val="de-DE"/>
              </w:rPr>
              <w:softHyphen/>
            </w:r>
            <w:r w:rsidRPr="00247252">
              <w:rPr>
                <w:b/>
                <w:bCs/>
                <w:lang w:val="de-DE"/>
              </w:rPr>
              <w:t>den und der Bundesrepublik Deutschland zur Beseitigung der Doppelbesteuerung auf dem Ge</w:t>
            </w:r>
            <w:r>
              <w:rPr>
                <w:b/>
                <w:bCs/>
                <w:lang w:val="de-DE"/>
              </w:rPr>
              <w:softHyphen/>
            </w:r>
            <w:r w:rsidRPr="00247252">
              <w:rPr>
                <w:b/>
                <w:bCs/>
                <w:lang w:val="de-DE"/>
              </w:rPr>
              <w:t>biet der Steuern vom Einkom</w:t>
            </w:r>
            <w:r>
              <w:rPr>
                <w:b/>
                <w:bCs/>
                <w:lang w:val="de-DE"/>
              </w:rPr>
              <w:softHyphen/>
            </w:r>
            <w:r w:rsidRPr="00247252">
              <w:rPr>
                <w:b/>
                <w:bCs/>
                <w:lang w:val="de-DE"/>
              </w:rPr>
              <w:t>men und vom Vermögen sowie zur Verhinderung der Steuer</w:t>
            </w:r>
            <w:r>
              <w:rPr>
                <w:b/>
                <w:bCs/>
                <w:lang w:val="de-DE"/>
              </w:rPr>
              <w:softHyphen/>
            </w:r>
            <w:r w:rsidRPr="00247252">
              <w:rPr>
                <w:b/>
                <w:bCs/>
                <w:lang w:val="de-DE"/>
              </w:rPr>
              <w:t xml:space="preserve">verkürzung und </w:t>
            </w:r>
            <w:proofErr w:type="spellStart"/>
            <w:r w:rsidRPr="00247252">
              <w:rPr>
                <w:b/>
                <w:bCs/>
                <w:lang w:val="de-DE"/>
              </w:rPr>
              <w:t>umgehung</w:t>
            </w:r>
            <w:proofErr w:type="spellEnd"/>
          </w:p>
        </w:tc>
      </w:tr>
      <w:tr w:rsidR="00962798" w:rsidRPr="0035629B" w14:paraId="2E0FCCBA" w14:textId="77777777" w:rsidTr="00BC2FEE">
        <w:tc>
          <w:tcPr>
            <w:tcW w:w="2500" w:type="pct"/>
            <w:shd w:val="clear" w:color="auto" w:fill="auto"/>
            <w:tcMar>
              <w:left w:w="0" w:type="dxa"/>
            </w:tcMar>
          </w:tcPr>
          <w:p w14:paraId="79750CF9" w14:textId="77777777" w:rsidR="00962798" w:rsidRPr="008B028F" w:rsidRDefault="00E570B0" w:rsidP="00BC2FEE">
            <w:pPr>
              <w:pStyle w:val="Brdtextmedindrag"/>
              <w:rPr>
                <w:lang w:val="de-DE"/>
              </w:rPr>
            </w:pPr>
          </w:p>
        </w:tc>
        <w:tc>
          <w:tcPr>
            <w:tcW w:w="2500" w:type="pct"/>
            <w:shd w:val="clear" w:color="auto" w:fill="auto"/>
            <w:tcMar>
              <w:right w:w="0" w:type="dxa"/>
            </w:tcMar>
          </w:tcPr>
          <w:p w14:paraId="1A7FA5FE" w14:textId="77777777" w:rsidR="00962798" w:rsidRPr="00841206" w:rsidRDefault="00E570B0" w:rsidP="00BC2FEE">
            <w:pPr>
              <w:pStyle w:val="Brdtextmedindrag"/>
              <w:rPr>
                <w:lang w:val="de-DE"/>
              </w:rPr>
            </w:pPr>
          </w:p>
        </w:tc>
      </w:tr>
      <w:tr w:rsidR="00962798" w:rsidRPr="0035629B" w14:paraId="1B56043D" w14:textId="77777777" w:rsidTr="00BC2FEE">
        <w:tc>
          <w:tcPr>
            <w:tcW w:w="2500" w:type="pct"/>
            <w:shd w:val="clear" w:color="auto" w:fill="auto"/>
            <w:tcMar>
              <w:left w:w="0" w:type="dxa"/>
            </w:tcMar>
          </w:tcPr>
          <w:p w14:paraId="2F2DD20A" w14:textId="77777777" w:rsidR="00962798" w:rsidRPr="00317EFA" w:rsidRDefault="003A5A9E" w:rsidP="00BC2FEE">
            <w:pPr>
              <w:pStyle w:val="Brdtextmedindrag"/>
            </w:pPr>
            <w:r>
              <w:t>Konungariket Sverige och Förbundsrepubliken Tyskland har kommit överens om följande bestämmelser, vilka ska utgöra en integrerande del av avtalet:</w:t>
            </w:r>
          </w:p>
        </w:tc>
        <w:tc>
          <w:tcPr>
            <w:tcW w:w="2500" w:type="pct"/>
            <w:shd w:val="clear" w:color="auto" w:fill="auto"/>
            <w:tcMar>
              <w:right w:w="0" w:type="dxa"/>
            </w:tcMar>
          </w:tcPr>
          <w:p w14:paraId="0BDF94A4" w14:textId="77777777" w:rsidR="00962798" w:rsidRPr="00841206" w:rsidRDefault="003A5A9E" w:rsidP="00BC2FEE">
            <w:pPr>
              <w:pStyle w:val="Brdtextmedindrag"/>
              <w:rPr>
                <w:lang w:val="de-DE"/>
              </w:rPr>
            </w:pPr>
            <w:r w:rsidRPr="00247252">
              <w:rPr>
                <w:lang w:val="de-DE"/>
              </w:rPr>
              <w:t>Das Königreich Schweden und die Bundesrepublik Deutschland haben die nachstehenden Bestim</w:t>
            </w:r>
            <w:r>
              <w:rPr>
                <w:lang w:val="de-DE"/>
              </w:rPr>
              <w:softHyphen/>
            </w:r>
            <w:r w:rsidRPr="00247252">
              <w:rPr>
                <w:lang w:val="de-DE"/>
              </w:rPr>
              <w:t xml:space="preserve">mungen vereinbart, </w:t>
            </w:r>
            <w:proofErr w:type="gramStart"/>
            <w:r w:rsidRPr="00247252">
              <w:rPr>
                <w:lang w:val="de-DE"/>
              </w:rPr>
              <w:t>die Bestandteil</w:t>
            </w:r>
            <w:proofErr w:type="gramEnd"/>
            <w:r w:rsidRPr="00247252">
              <w:rPr>
                <w:lang w:val="de-DE"/>
              </w:rPr>
              <w:t xml:space="preserve"> des Abkommens sind:</w:t>
            </w:r>
          </w:p>
        </w:tc>
      </w:tr>
      <w:tr w:rsidR="00962798" w:rsidRPr="0035629B" w14:paraId="2FE7E06C" w14:textId="77777777" w:rsidTr="00BC2FEE">
        <w:tc>
          <w:tcPr>
            <w:tcW w:w="2500" w:type="pct"/>
            <w:shd w:val="clear" w:color="auto" w:fill="auto"/>
            <w:tcMar>
              <w:left w:w="0" w:type="dxa"/>
            </w:tcMar>
          </w:tcPr>
          <w:p w14:paraId="4DED5587" w14:textId="77777777" w:rsidR="00962798" w:rsidRPr="008B028F" w:rsidRDefault="00E570B0" w:rsidP="00BC2FEE">
            <w:pPr>
              <w:pStyle w:val="Brdtextmedindrag"/>
              <w:rPr>
                <w:lang w:val="de-DE"/>
              </w:rPr>
            </w:pPr>
          </w:p>
        </w:tc>
        <w:tc>
          <w:tcPr>
            <w:tcW w:w="2500" w:type="pct"/>
            <w:shd w:val="clear" w:color="auto" w:fill="auto"/>
            <w:tcMar>
              <w:right w:w="0" w:type="dxa"/>
            </w:tcMar>
          </w:tcPr>
          <w:p w14:paraId="24F6ECD1" w14:textId="77777777" w:rsidR="00962798" w:rsidRPr="00841206" w:rsidRDefault="00E570B0" w:rsidP="00BC2FEE">
            <w:pPr>
              <w:pStyle w:val="Brdtextmedindrag"/>
              <w:rPr>
                <w:lang w:val="de-DE"/>
              </w:rPr>
            </w:pPr>
          </w:p>
        </w:tc>
      </w:tr>
      <w:tr w:rsidR="00962798" w:rsidRPr="0035629B" w14:paraId="661B2EA1" w14:textId="77777777" w:rsidTr="00BC2FEE">
        <w:tc>
          <w:tcPr>
            <w:tcW w:w="2500" w:type="pct"/>
            <w:shd w:val="clear" w:color="auto" w:fill="auto"/>
            <w:tcMar>
              <w:left w:w="0" w:type="dxa"/>
            </w:tcMar>
          </w:tcPr>
          <w:p w14:paraId="6D99688C" w14:textId="28239485" w:rsidR="00962798" w:rsidRPr="00427E06" w:rsidRDefault="003A5A9E" w:rsidP="00BC2FEE">
            <w:pPr>
              <w:pStyle w:val="Brdtext"/>
              <w:rPr>
                <w:i/>
                <w:iCs/>
              </w:rPr>
            </w:pPr>
            <w:r w:rsidRPr="00427E06">
              <w:rPr>
                <w:i/>
                <w:iCs/>
              </w:rPr>
              <w:t>1.</w:t>
            </w:r>
            <w:r w:rsidR="002B676D">
              <w:rPr>
                <w:i/>
                <w:iCs/>
              </w:rPr>
              <w:t> </w:t>
            </w:r>
            <w:r w:rsidRPr="00427E06">
              <w:rPr>
                <w:i/>
                <w:iCs/>
              </w:rPr>
              <w:t>Avseende tillämpningen av av</w:t>
            </w:r>
            <w:r>
              <w:rPr>
                <w:i/>
                <w:iCs/>
              </w:rPr>
              <w:softHyphen/>
            </w:r>
            <w:r w:rsidRPr="00427E06">
              <w:rPr>
                <w:i/>
                <w:iCs/>
              </w:rPr>
              <w:t>talet</w:t>
            </w:r>
          </w:p>
        </w:tc>
        <w:tc>
          <w:tcPr>
            <w:tcW w:w="2500" w:type="pct"/>
            <w:shd w:val="clear" w:color="auto" w:fill="auto"/>
            <w:tcMar>
              <w:right w:w="0" w:type="dxa"/>
            </w:tcMar>
          </w:tcPr>
          <w:p w14:paraId="314CB07B" w14:textId="05370F61" w:rsidR="00962798" w:rsidRPr="00247252" w:rsidRDefault="003A5A9E" w:rsidP="00BC2FEE">
            <w:pPr>
              <w:pStyle w:val="Brdtext"/>
              <w:rPr>
                <w:i/>
                <w:iCs/>
                <w:lang w:val="de-DE"/>
              </w:rPr>
            </w:pPr>
            <w:r w:rsidRPr="00247252">
              <w:rPr>
                <w:i/>
                <w:iCs/>
                <w:lang w:val="de-DE"/>
              </w:rPr>
              <w:t>1.</w:t>
            </w:r>
            <w:r w:rsidR="002B676D">
              <w:rPr>
                <w:i/>
                <w:iCs/>
                <w:lang w:val="de-DE"/>
              </w:rPr>
              <w:t> </w:t>
            </w:r>
            <w:r w:rsidRPr="00247252">
              <w:rPr>
                <w:i/>
                <w:iCs/>
                <w:lang w:val="de-DE"/>
              </w:rPr>
              <w:t>Zur Anwendung des Abkommens im Allgemeinen</w:t>
            </w:r>
          </w:p>
        </w:tc>
      </w:tr>
      <w:tr w:rsidR="00962798" w:rsidRPr="0035629B" w14:paraId="43F6AB74" w14:textId="77777777" w:rsidTr="00BC2FEE">
        <w:tc>
          <w:tcPr>
            <w:tcW w:w="2500" w:type="pct"/>
            <w:shd w:val="clear" w:color="auto" w:fill="auto"/>
            <w:tcMar>
              <w:left w:w="0" w:type="dxa"/>
            </w:tcMar>
          </w:tcPr>
          <w:p w14:paraId="3BD8CF6C" w14:textId="77777777" w:rsidR="00962798" w:rsidRPr="008B028F" w:rsidRDefault="00E570B0" w:rsidP="00BC2FEE">
            <w:pPr>
              <w:pStyle w:val="Brdtextmedindrag"/>
              <w:rPr>
                <w:lang w:val="de-DE"/>
              </w:rPr>
            </w:pPr>
          </w:p>
        </w:tc>
        <w:tc>
          <w:tcPr>
            <w:tcW w:w="2500" w:type="pct"/>
            <w:shd w:val="clear" w:color="auto" w:fill="auto"/>
            <w:tcMar>
              <w:right w:w="0" w:type="dxa"/>
            </w:tcMar>
          </w:tcPr>
          <w:p w14:paraId="079A4285" w14:textId="77777777" w:rsidR="00962798" w:rsidRPr="00841206" w:rsidRDefault="00E570B0" w:rsidP="00BC2FEE">
            <w:pPr>
              <w:pStyle w:val="Brdtextmedindrag"/>
              <w:rPr>
                <w:lang w:val="de-DE"/>
              </w:rPr>
            </w:pPr>
          </w:p>
        </w:tc>
      </w:tr>
      <w:tr w:rsidR="00962798" w:rsidRPr="0035629B" w14:paraId="715358F1" w14:textId="77777777" w:rsidTr="00BC2FEE">
        <w:tc>
          <w:tcPr>
            <w:tcW w:w="2500" w:type="pct"/>
            <w:shd w:val="clear" w:color="auto" w:fill="auto"/>
            <w:tcMar>
              <w:left w:w="0" w:type="dxa"/>
            </w:tcMar>
          </w:tcPr>
          <w:p w14:paraId="691C5163" w14:textId="77777777" w:rsidR="00962798" w:rsidRPr="00317EFA" w:rsidRDefault="003A5A9E" w:rsidP="00BC2FEE">
            <w:pPr>
              <w:pStyle w:val="Brdtextmedindrag"/>
            </w:pPr>
            <w:r w:rsidRPr="00427E06">
              <w:t>I fråga om Förbundsrepubliken Tyskland förtydligas att uttrycket ”avtalsslutande stat” omfattar de tyska delstaterna (”Länder”) enligt tysk grundlag.</w:t>
            </w:r>
          </w:p>
        </w:tc>
        <w:tc>
          <w:tcPr>
            <w:tcW w:w="2500" w:type="pct"/>
            <w:shd w:val="clear" w:color="auto" w:fill="auto"/>
            <w:tcMar>
              <w:right w:w="0" w:type="dxa"/>
            </w:tcMar>
          </w:tcPr>
          <w:p w14:paraId="7E6B3168" w14:textId="77777777" w:rsidR="00962798" w:rsidRPr="00841206" w:rsidRDefault="003A5A9E" w:rsidP="00BC2FEE">
            <w:pPr>
              <w:pStyle w:val="Brdtextmedindrag"/>
              <w:rPr>
                <w:lang w:val="de-DE"/>
              </w:rPr>
            </w:pPr>
            <w:r w:rsidRPr="00247252">
              <w:rPr>
                <w:lang w:val="de-DE"/>
              </w:rPr>
              <w:t>Es wird klargestellt, dass der Ausdruck „Vertragsstaat“ im Fall der Bundesrepublik Deutschland auch die Länder umfasst. Der Ausdruck „Länder“ bedeutet die Länder nach dem Grundgesetz für die Bundesrepublik Deutschland.</w:t>
            </w:r>
          </w:p>
        </w:tc>
      </w:tr>
      <w:tr w:rsidR="002C75D1" w:rsidRPr="0035629B" w14:paraId="1D7944A7" w14:textId="77777777" w:rsidTr="00BC2FEE">
        <w:tc>
          <w:tcPr>
            <w:tcW w:w="2500" w:type="pct"/>
            <w:shd w:val="clear" w:color="auto" w:fill="auto"/>
            <w:tcMar>
              <w:left w:w="0" w:type="dxa"/>
            </w:tcMar>
          </w:tcPr>
          <w:p w14:paraId="78EE28E5" w14:textId="77777777" w:rsidR="002C75D1" w:rsidRPr="008B028F" w:rsidRDefault="002C75D1" w:rsidP="00BC2FEE">
            <w:pPr>
              <w:pStyle w:val="Brdtextmedindrag"/>
              <w:ind w:firstLine="0"/>
              <w:rPr>
                <w:i/>
                <w:iCs/>
                <w:lang w:val="de-DE"/>
              </w:rPr>
            </w:pPr>
          </w:p>
        </w:tc>
        <w:tc>
          <w:tcPr>
            <w:tcW w:w="2500" w:type="pct"/>
            <w:shd w:val="clear" w:color="auto" w:fill="auto"/>
            <w:tcMar>
              <w:right w:w="0" w:type="dxa"/>
            </w:tcMar>
          </w:tcPr>
          <w:p w14:paraId="63A3C995" w14:textId="77777777" w:rsidR="002C75D1" w:rsidRPr="00247252" w:rsidRDefault="002C75D1" w:rsidP="00BC2FEE">
            <w:pPr>
              <w:pStyle w:val="Brdtextmedindrag"/>
              <w:ind w:firstLine="0"/>
              <w:rPr>
                <w:i/>
                <w:iCs/>
                <w:lang w:val="de-DE"/>
              </w:rPr>
            </w:pPr>
          </w:p>
        </w:tc>
      </w:tr>
      <w:tr w:rsidR="00DB2F03" w:rsidRPr="0035629B" w14:paraId="0C44CE18" w14:textId="77777777" w:rsidTr="00BC2FEE">
        <w:tc>
          <w:tcPr>
            <w:tcW w:w="2500" w:type="pct"/>
            <w:shd w:val="clear" w:color="auto" w:fill="auto"/>
            <w:tcMar>
              <w:left w:w="0" w:type="dxa"/>
            </w:tcMar>
          </w:tcPr>
          <w:p w14:paraId="7D26E33C" w14:textId="77777777" w:rsidR="00DB2F03" w:rsidRPr="008B028F" w:rsidRDefault="00DB2F03" w:rsidP="00BC2FEE">
            <w:pPr>
              <w:pStyle w:val="Brdtextmedindrag"/>
              <w:ind w:firstLine="0"/>
              <w:rPr>
                <w:i/>
                <w:iCs/>
                <w:lang w:val="de-DE"/>
              </w:rPr>
            </w:pPr>
          </w:p>
        </w:tc>
        <w:tc>
          <w:tcPr>
            <w:tcW w:w="2500" w:type="pct"/>
            <w:shd w:val="clear" w:color="auto" w:fill="auto"/>
            <w:tcMar>
              <w:right w:w="0" w:type="dxa"/>
            </w:tcMar>
          </w:tcPr>
          <w:p w14:paraId="57E877B2" w14:textId="77777777" w:rsidR="00DB2F03" w:rsidRPr="00247252" w:rsidRDefault="00DB2F03" w:rsidP="00BC2FEE">
            <w:pPr>
              <w:pStyle w:val="Brdtextmedindrag"/>
              <w:ind w:firstLine="0"/>
              <w:rPr>
                <w:i/>
                <w:iCs/>
                <w:lang w:val="de-DE"/>
              </w:rPr>
            </w:pPr>
          </w:p>
        </w:tc>
      </w:tr>
      <w:tr w:rsidR="002C75D1" w:rsidRPr="0035629B" w14:paraId="3A03CA03" w14:textId="77777777" w:rsidTr="00BC2FEE">
        <w:tc>
          <w:tcPr>
            <w:tcW w:w="2500" w:type="pct"/>
            <w:shd w:val="clear" w:color="auto" w:fill="auto"/>
            <w:tcMar>
              <w:left w:w="0" w:type="dxa"/>
            </w:tcMar>
          </w:tcPr>
          <w:p w14:paraId="6BA237B5" w14:textId="77777777" w:rsidR="002C75D1" w:rsidRPr="008B028F" w:rsidRDefault="002C75D1" w:rsidP="00BC2FEE">
            <w:pPr>
              <w:pStyle w:val="Brdtextmedindrag"/>
              <w:ind w:firstLine="0"/>
              <w:rPr>
                <w:i/>
                <w:iCs/>
                <w:lang w:val="de-DE"/>
              </w:rPr>
            </w:pPr>
          </w:p>
        </w:tc>
        <w:tc>
          <w:tcPr>
            <w:tcW w:w="2500" w:type="pct"/>
            <w:shd w:val="clear" w:color="auto" w:fill="auto"/>
            <w:tcMar>
              <w:right w:w="0" w:type="dxa"/>
            </w:tcMar>
          </w:tcPr>
          <w:p w14:paraId="4940121D" w14:textId="77777777" w:rsidR="002C75D1" w:rsidRPr="00247252" w:rsidRDefault="002C75D1" w:rsidP="00BC2FEE">
            <w:pPr>
              <w:pStyle w:val="Brdtextmedindrag"/>
              <w:ind w:firstLine="0"/>
              <w:rPr>
                <w:i/>
                <w:iCs/>
                <w:lang w:val="de-DE"/>
              </w:rPr>
            </w:pPr>
          </w:p>
        </w:tc>
      </w:tr>
      <w:tr w:rsidR="002C75D1" w:rsidRPr="0035629B" w14:paraId="25671B74" w14:textId="77777777" w:rsidTr="00BC2FEE">
        <w:tc>
          <w:tcPr>
            <w:tcW w:w="2500" w:type="pct"/>
            <w:shd w:val="clear" w:color="auto" w:fill="auto"/>
            <w:tcMar>
              <w:left w:w="0" w:type="dxa"/>
            </w:tcMar>
          </w:tcPr>
          <w:p w14:paraId="33212AAB" w14:textId="77777777" w:rsidR="002C75D1" w:rsidRPr="008B028F" w:rsidRDefault="002C75D1" w:rsidP="00BC2FEE">
            <w:pPr>
              <w:pStyle w:val="Brdtextmedindrag"/>
              <w:ind w:firstLine="0"/>
              <w:rPr>
                <w:i/>
                <w:iCs/>
                <w:lang w:val="de-DE"/>
              </w:rPr>
            </w:pPr>
          </w:p>
        </w:tc>
        <w:tc>
          <w:tcPr>
            <w:tcW w:w="2500" w:type="pct"/>
            <w:shd w:val="clear" w:color="auto" w:fill="auto"/>
            <w:tcMar>
              <w:right w:w="0" w:type="dxa"/>
            </w:tcMar>
          </w:tcPr>
          <w:p w14:paraId="1A6EBD76" w14:textId="77777777" w:rsidR="002C75D1" w:rsidRPr="00247252" w:rsidRDefault="002C75D1" w:rsidP="00BC2FEE">
            <w:pPr>
              <w:pStyle w:val="Brdtextmedindrag"/>
              <w:ind w:firstLine="0"/>
              <w:rPr>
                <w:i/>
                <w:iCs/>
                <w:lang w:val="de-DE"/>
              </w:rPr>
            </w:pPr>
          </w:p>
        </w:tc>
      </w:tr>
      <w:tr w:rsidR="00962798" w:rsidRPr="0035629B" w14:paraId="4C2E591D" w14:textId="77777777" w:rsidTr="00BC2FEE">
        <w:tc>
          <w:tcPr>
            <w:tcW w:w="2500" w:type="pct"/>
            <w:shd w:val="clear" w:color="auto" w:fill="auto"/>
            <w:tcMar>
              <w:left w:w="0" w:type="dxa"/>
            </w:tcMar>
          </w:tcPr>
          <w:p w14:paraId="258800A0" w14:textId="260FFAAA" w:rsidR="00962798" w:rsidRPr="00427E06" w:rsidRDefault="003A5A9E" w:rsidP="00BC2FEE">
            <w:pPr>
              <w:pStyle w:val="Brdtextmedindrag"/>
              <w:ind w:firstLine="0"/>
              <w:rPr>
                <w:i/>
                <w:iCs/>
              </w:rPr>
            </w:pPr>
            <w:r w:rsidRPr="00427E06">
              <w:rPr>
                <w:i/>
                <w:iCs/>
              </w:rPr>
              <w:lastRenderedPageBreak/>
              <w:t>2.</w:t>
            </w:r>
            <w:r w:rsidR="002B676D">
              <w:rPr>
                <w:i/>
                <w:iCs/>
              </w:rPr>
              <w:t> </w:t>
            </w:r>
            <w:r w:rsidRPr="00427E06">
              <w:rPr>
                <w:i/>
                <w:iCs/>
              </w:rPr>
              <w:t>Avseende artikel 1 punkt 2 och artikel 10</w:t>
            </w:r>
          </w:p>
        </w:tc>
        <w:tc>
          <w:tcPr>
            <w:tcW w:w="2500" w:type="pct"/>
            <w:shd w:val="clear" w:color="auto" w:fill="auto"/>
            <w:tcMar>
              <w:right w:w="0" w:type="dxa"/>
            </w:tcMar>
          </w:tcPr>
          <w:p w14:paraId="6D8CC354" w14:textId="0BF55355" w:rsidR="00962798" w:rsidRPr="00247252" w:rsidRDefault="003A5A9E" w:rsidP="00952335">
            <w:pPr>
              <w:pStyle w:val="Brdtextmedindrag"/>
              <w:ind w:firstLine="0"/>
              <w:jc w:val="left"/>
              <w:rPr>
                <w:i/>
                <w:iCs/>
                <w:lang w:val="de-DE"/>
              </w:rPr>
            </w:pPr>
            <w:r w:rsidRPr="00247252">
              <w:rPr>
                <w:i/>
                <w:iCs/>
                <w:lang w:val="de-DE"/>
              </w:rPr>
              <w:t>2.</w:t>
            </w:r>
            <w:r w:rsidR="002B676D">
              <w:rPr>
                <w:i/>
                <w:iCs/>
                <w:lang w:val="de-DE"/>
              </w:rPr>
              <w:t> </w:t>
            </w:r>
            <w:r w:rsidRPr="00247252">
              <w:rPr>
                <w:i/>
                <w:iCs/>
                <w:lang w:val="de-DE"/>
              </w:rPr>
              <w:t xml:space="preserve">Zu Artikel 1 Absatz 2 und </w:t>
            </w:r>
            <w:r w:rsidR="00952335">
              <w:rPr>
                <w:i/>
                <w:iCs/>
                <w:lang w:val="de-DE"/>
              </w:rPr>
              <w:br/>
            </w:r>
            <w:r w:rsidRPr="00247252">
              <w:rPr>
                <w:i/>
                <w:iCs/>
                <w:lang w:val="de-DE"/>
              </w:rPr>
              <w:t>Artikel 10</w:t>
            </w:r>
          </w:p>
        </w:tc>
      </w:tr>
      <w:tr w:rsidR="00962798" w:rsidRPr="0035629B" w14:paraId="1C7AF870" w14:textId="77777777" w:rsidTr="00BC2FEE">
        <w:tc>
          <w:tcPr>
            <w:tcW w:w="2500" w:type="pct"/>
            <w:shd w:val="clear" w:color="auto" w:fill="auto"/>
            <w:tcMar>
              <w:left w:w="0" w:type="dxa"/>
            </w:tcMar>
          </w:tcPr>
          <w:p w14:paraId="291D8115" w14:textId="77777777" w:rsidR="00962798" w:rsidRPr="008B028F" w:rsidRDefault="00E570B0" w:rsidP="00BC2FEE">
            <w:pPr>
              <w:pStyle w:val="Brdtextmedindrag"/>
              <w:rPr>
                <w:lang w:val="de-DE"/>
              </w:rPr>
            </w:pPr>
          </w:p>
        </w:tc>
        <w:tc>
          <w:tcPr>
            <w:tcW w:w="2500" w:type="pct"/>
            <w:shd w:val="clear" w:color="auto" w:fill="auto"/>
            <w:tcMar>
              <w:right w:w="0" w:type="dxa"/>
            </w:tcMar>
          </w:tcPr>
          <w:p w14:paraId="6BEDCA68" w14:textId="77777777" w:rsidR="00962798" w:rsidRPr="00841206" w:rsidRDefault="00E570B0" w:rsidP="00BC2FEE">
            <w:pPr>
              <w:pStyle w:val="Brdtextmedindrag"/>
              <w:rPr>
                <w:lang w:val="de-DE"/>
              </w:rPr>
            </w:pPr>
          </w:p>
        </w:tc>
      </w:tr>
      <w:tr w:rsidR="00962798" w:rsidRPr="0035629B" w14:paraId="2D153EA1" w14:textId="77777777" w:rsidTr="00BC2FEE">
        <w:tc>
          <w:tcPr>
            <w:tcW w:w="2500" w:type="pct"/>
            <w:shd w:val="clear" w:color="auto" w:fill="auto"/>
            <w:tcMar>
              <w:left w:w="0" w:type="dxa"/>
            </w:tcMar>
          </w:tcPr>
          <w:p w14:paraId="34998F85" w14:textId="77777777" w:rsidR="00962798" w:rsidRPr="00317EFA" w:rsidRDefault="003A5A9E" w:rsidP="00BC2FEE">
            <w:pPr>
              <w:pStyle w:val="Brdtextmedindrag"/>
            </w:pPr>
            <w:r w:rsidRPr="00427E06">
              <w:t>Om utdelning som uppbärs av eller via en person eller ett arrangemang som är föremål för delägarbeskattning enligt skattelag</w:t>
            </w:r>
            <w:r>
              <w:softHyphen/>
            </w:r>
            <w:r w:rsidRPr="00427E06">
              <w:t>stiftningen i en avtalsslutande stat, anses förvärvad av en person med hemvist i den staten, ska artikel 10 tillämpas som om personen med hemvist erhöll utdelningen direkt.”</w:t>
            </w:r>
          </w:p>
        </w:tc>
        <w:tc>
          <w:tcPr>
            <w:tcW w:w="2500" w:type="pct"/>
            <w:shd w:val="clear" w:color="auto" w:fill="auto"/>
            <w:tcMar>
              <w:right w:w="0" w:type="dxa"/>
            </w:tcMar>
          </w:tcPr>
          <w:p w14:paraId="0223A8F4" w14:textId="3DB1B6A0" w:rsidR="00962798" w:rsidRPr="00841206" w:rsidRDefault="003A5A9E" w:rsidP="00BC2FEE">
            <w:pPr>
              <w:pStyle w:val="Brdtextmedindrag"/>
              <w:rPr>
                <w:lang w:val="de-DE"/>
              </w:rPr>
            </w:pPr>
            <w:r w:rsidRPr="00247252">
              <w:rPr>
                <w:lang w:val="de-DE"/>
              </w:rPr>
              <w:t>Es besteht Einvernehmen dar</w:t>
            </w:r>
            <w:r>
              <w:rPr>
                <w:lang w:val="de-DE"/>
              </w:rPr>
              <w:softHyphen/>
            </w:r>
            <w:r w:rsidRPr="00247252">
              <w:rPr>
                <w:lang w:val="de-DE"/>
              </w:rPr>
              <w:t>über, dass, wenn Dividenden, die von steuerlich transparenten Rechtsträgern oder Gebilden oder über steuerlich transparente Rechtsträger oder Gebilde bezogen werden, für Zwecke der Besteue</w:t>
            </w:r>
            <w:r>
              <w:rPr>
                <w:lang w:val="de-DE"/>
              </w:rPr>
              <w:softHyphen/>
            </w:r>
            <w:r w:rsidRPr="00247252">
              <w:rPr>
                <w:lang w:val="de-DE"/>
              </w:rPr>
              <w:t>rung durch einen Vertragsstaat als Einkünfte einer in diesem Staat ansässigen Person gelten, Artikel 10 anzuwenden ist, als hätte diese ansässige Person die Dividenden unmittelbar bezogen.“</w:t>
            </w:r>
          </w:p>
        </w:tc>
      </w:tr>
      <w:tr w:rsidR="00962798" w:rsidRPr="0035629B" w14:paraId="31933BFC" w14:textId="77777777" w:rsidTr="00BC2FEE">
        <w:tc>
          <w:tcPr>
            <w:tcW w:w="2500" w:type="pct"/>
            <w:shd w:val="clear" w:color="auto" w:fill="auto"/>
            <w:tcMar>
              <w:left w:w="0" w:type="dxa"/>
            </w:tcMar>
          </w:tcPr>
          <w:p w14:paraId="231083DA" w14:textId="77777777" w:rsidR="00962798" w:rsidRPr="008B028F" w:rsidRDefault="00E570B0" w:rsidP="00BC2FEE">
            <w:pPr>
              <w:pStyle w:val="Brdtextmedindrag"/>
              <w:rPr>
                <w:lang w:val="de-DE"/>
              </w:rPr>
            </w:pPr>
          </w:p>
        </w:tc>
        <w:tc>
          <w:tcPr>
            <w:tcW w:w="2500" w:type="pct"/>
            <w:shd w:val="clear" w:color="auto" w:fill="auto"/>
            <w:tcMar>
              <w:right w:w="0" w:type="dxa"/>
            </w:tcMar>
          </w:tcPr>
          <w:p w14:paraId="4B9F191D" w14:textId="77777777" w:rsidR="00962798" w:rsidRPr="00841206" w:rsidRDefault="00E570B0" w:rsidP="00BC2FEE">
            <w:pPr>
              <w:pStyle w:val="Brdtextmedindrag"/>
              <w:rPr>
                <w:lang w:val="de-DE"/>
              </w:rPr>
            </w:pPr>
          </w:p>
        </w:tc>
      </w:tr>
      <w:tr w:rsidR="00962798" w14:paraId="3CA101BB" w14:textId="77777777" w:rsidTr="00BC2FEE">
        <w:tc>
          <w:tcPr>
            <w:tcW w:w="2500" w:type="pct"/>
            <w:shd w:val="clear" w:color="auto" w:fill="auto"/>
            <w:tcMar>
              <w:left w:w="0" w:type="dxa"/>
            </w:tcMar>
          </w:tcPr>
          <w:p w14:paraId="78711334" w14:textId="77777777" w:rsidR="00962798" w:rsidRPr="00317EFA" w:rsidRDefault="003A5A9E" w:rsidP="00BC2FEE">
            <w:pPr>
              <w:pStyle w:val="Brdtext"/>
              <w:rPr>
                <w:b/>
                <w:bCs/>
              </w:rPr>
            </w:pPr>
            <w:r w:rsidRPr="00317EFA">
              <w:rPr>
                <w:b/>
                <w:bCs/>
              </w:rPr>
              <w:t xml:space="preserve">Artikel </w:t>
            </w:r>
            <w:r>
              <w:rPr>
                <w:b/>
                <w:bCs/>
              </w:rPr>
              <w:t>21</w:t>
            </w:r>
          </w:p>
        </w:tc>
        <w:tc>
          <w:tcPr>
            <w:tcW w:w="2500" w:type="pct"/>
            <w:shd w:val="clear" w:color="auto" w:fill="auto"/>
            <w:tcMar>
              <w:right w:w="0" w:type="dxa"/>
            </w:tcMar>
          </w:tcPr>
          <w:p w14:paraId="24FA97DF" w14:textId="77777777" w:rsidR="00962798" w:rsidRPr="00841206" w:rsidRDefault="003A5A9E" w:rsidP="00BC2FEE">
            <w:pPr>
              <w:pStyle w:val="Brdtext"/>
              <w:rPr>
                <w:b/>
                <w:bCs/>
                <w:lang w:val="de-DE"/>
              </w:rPr>
            </w:pPr>
            <w:r w:rsidRPr="00841206">
              <w:rPr>
                <w:b/>
                <w:bCs/>
                <w:lang w:val="de-DE"/>
              </w:rPr>
              <w:t>Artikel 21</w:t>
            </w:r>
          </w:p>
        </w:tc>
      </w:tr>
      <w:tr w:rsidR="00962798" w14:paraId="310D3959" w14:textId="77777777" w:rsidTr="00BC2FEE">
        <w:tc>
          <w:tcPr>
            <w:tcW w:w="2500" w:type="pct"/>
            <w:shd w:val="clear" w:color="auto" w:fill="auto"/>
            <w:tcMar>
              <w:left w:w="0" w:type="dxa"/>
            </w:tcMar>
          </w:tcPr>
          <w:p w14:paraId="07CC33DC" w14:textId="77777777" w:rsidR="00962798" w:rsidRPr="00317EFA" w:rsidRDefault="00E570B0" w:rsidP="00BC2FEE">
            <w:pPr>
              <w:pStyle w:val="Brdtextmedindrag"/>
            </w:pPr>
          </w:p>
        </w:tc>
        <w:tc>
          <w:tcPr>
            <w:tcW w:w="2500" w:type="pct"/>
            <w:shd w:val="clear" w:color="auto" w:fill="auto"/>
            <w:tcMar>
              <w:right w:w="0" w:type="dxa"/>
            </w:tcMar>
          </w:tcPr>
          <w:p w14:paraId="3FEE38FE" w14:textId="77777777" w:rsidR="00962798" w:rsidRPr="00841206" w:rsidRDefault="00E570B0" w:rsidP="00BC2FEE">
            <w:pPr>
              <w:pStyle w:val="Brdtextmedindrag"/>
              <w:rPr>
                <w:lang w:val="de-DE"/>
              </w:rPr>
            </w:pPr>
          </w:p>
        </w:tc>
      </w:tr>
      <w:tr w:rsidR="00962798" w:rsidRPr="0035629B" w14:paraId="7F1C8670" w14:textId="77777777" w:rsidTr="00BC2FEE">
        <w:tc>
          <w:tcPr>
            <w:tcW w:w="2500" w:type="pct"/>
            <w:shd w:val="clear" w:color="auto" w:fill="auto"/>
            <w:tcMar>
              <w:left w:w="0" w:type="dxa"/>
            </w:tcMar>
          </w:tcPr>
          <w:p w14:paraId="635DD356" w14:textId="77777777" w:rsidR="00962798" w:rsidRPr="00317EFA" w:rsidRDefault="003A5A9E" w:rsidP="00BC2FEE">
            <w:pPr>
              <w:pStyle w:val="Brdtextmedindrag"/>
            </w:pPr>
            <w:r w:rsidRPr="00427E06">
              <w:t>Bilagan till avtalet utgår.</w:t>
            </w:r>
          </w:p>
        </w:tc>
        <w:tc>
          <w:tcPr>
            <w:tcW w:w="2500" w:type="pct"/>
            <w:shd w:val="clear" w:color="auto" w:fill="auto"/>
            <w:tcMar>
              <w:right w:w="0" w:type="dxa"/>
            </w:tcMar>
          </w:tcPr>
          <w:p w14:paraId="21817970" w14:textId="77777777" w:rsidR="00962798" w:rsidRPr="00841206" w:rsidRDefault="003A5A9E" w:rsidP="00BC2FEE">
            <w:pPr>
              <w:pStyle w:val="Brdtextmedindrag"/>
              <w:rPr>
                <w:lang w:val="de-DE"/>
              </w:rPr>
            </w:pPr>
            <w:r w:rsidRPr="00247252">
              <w:rPr>
                <w:lang w:val="de-DE"/>
              </w:rPr>
              <w:t>Die Anlage zum Abkommen wird aufgehoben.</w:t>
            </w:r>
          </w:p>
        </w:tc>
      </w:tr>
      <w:tr w:rsidR="00962798" w:rsidRPr="0035629B" w14:paraId="7070FABF" w14:textId="77777777" w:rsidTr="00BC2FEE">
        <w:tc>
          <w:tcPr>
            <w:tcW w:w="2500" w:type="pct"/>
            <w:shd w:val="clear" w:color="auto" w:fill="auto"/>
            <w:tcMar>
              <w:left w:w="0" w:type="dxa"/>
            </w:tcMar>
          </w:tcPr>
          <w:p w14:paraId="045E8535" w14:textId="77777777" w:rsidR="00962798" w:rsidRPr="008B028F" w:rsidRDefault="00E570B0" w:rsidP="00BC2FEE">
            <w:pPr>
              <w:pStyle w:val="Brdtextmedindrag"/>
              <w:rPr>
                <w:lang w:val="de-DE"/>
              </w:rPr>
            </w:pPr>
          </w:p>
        </w:tc>
        <w:tc>
          <w:tcPr>
            <w:tcW w:w="2500" w:type="pct"/>
            <w:shd w:val="clear" w:color="auto" w:fill="auto"/>
            <w:tcMar>
              <w:right w:w="0" w:type="dxa"/>
            </w:tcMar>
          </w:tcPr>
          <w:p w14:paraId="3928E1F3" w14:textId="77777777" w:rsidR="00962798" w:rsidRPr="00841206" w:rsidRDefault="00E570B0" w:rsidP="00BC2FEE">
            <w:pPr>
              <w:pStyle w:val="Brdtextmedindrag"/>
              <w:rPr>
                <w:lang w:val="de-DE"/>
              </w:rPr>
            </w:pPr>
          </w:p>
        </w:tc>
      </w:tr>
      <w:tr w:rsidR="00962798" w14:paraId="0CA7EFD3" w14:textId="77777777" w:rsidTr="00BC2FEE">
        <w:tc>
          <w:tcPr>
            <w:tcW w:w="2500" w:type="pct"/>
            <w:shd w:val="clear" w:color="auto" w:fill="auto"/>
            <w:tcMar>
              <w:left w:w="0" w:type="dxa"/>
            </w:tcMar>
          </w:tcPr>
          <w:p w14:paraId="39505890" w14:textId="77777777" w:rsidR="00962798" w:rsidRPr="00317EFA" w:rsidRDefault="003A5A9E" w:rsidP="00BC2FEE">
            <w:pPr>
              <w:pStyle w:val="Brdtext"/>
              <w:rPr>
                <w:b/>
                <w:bCs/>
              </w:rPr>
            </w:pPr>
            <w:r w:rsidRPr="00317EFA">
              <w:rPr>
                <w:b/>
                <w:bCs/>
              </w:rPr>
              <w:t xml:space="preserve">Artikel </w:t>
            </w:r>
            <w:r>
              <w:rPr>
                <w:b/>
                <w:bCs/>
              </w:rPr>
              <w:t>22</w:t>
            </w:r>
          </w:p>
        </w:tc>
        <w:tc>
          <w:tcPr>
            <w:tcW w:w="2500" w:type="pct"/>
            <w:shd w:val="clear" w:color="auto" w:fill="auto"/>
            <w:tcMar>
              <w:right w:w="0" w:type="dxa"/>
            </w:tcMar>
          </w:tcPr>
          <w:p w14:paraId="5A626ACC" w14:textId="77777777" w:rsidR="00962798" w:rsidRPr="00841206" w:rsidRDefault="003A5A9E" w:rsidP="00BC2FEE">
            <w:pPr>
              <w:pStyle w:val="Brdtext"/>
              <w:rPr>
                <w:b/>
                <w:bCs/>
                <w:lang w:val="de-DE"/>
              </w:rPr>
            </w:pPr>
            <w:r w:rsidRPr="00841206">
              <w:rPr>
                <w:b/>
                <w:bCs/>
                <w:lang w:val="de-DE"/>
              </w:rPr>
              <w:t>Artikel 22</w:t>
            </w:r>
          </w:p>
        </w:tc>
      </w:tr>
      <w:tr w:rsidR="00962798" w14:paraId="1D178E6B" w14:textId="77777777" w:rsidTr="00BC2FEE">
        <w:tc>
          <w:tcPr>
            <w:tcW w:w="2500" w:type="pct"/>
            <w:shd w:val="clear" w:color="auto" w:fill="auto"/>
            <w:tcMar>
              <w:left w:w="0" w:type="dxa"/>
            </w:tcMar>
          </w:tcPr>
          <w:p w14:paraId="21A831B8" w14:textId="77777777" w:rsidR="00962798" w:rsidRPr="00317EFA" w:rsidRDefault="00E570B0" w:rsidP="00BC2FEE">
            <w:pPr>
              <w:pStyle w:val="Brdtextmedindrag"/>
            </w:pPr>
          </w:p>
        </w:tc>
        <w:tc>
          <w:tcPr>
            <w:tcW w:w="2500" w:type="pct"/>
            <w:shd w:val="clear" w:color="auto" w:fill="auto"/>
            <w:tcMar>
              <w:right w:w="0" w:type="dxa"/>
            </w:tcMar>
          </w:tcPr>
          <w:p w14:paraId="4C881EEF" w14:textId="77777777" w:rsidR="00962798" w:rsidRPr="00841206" w:rsidRDefault="00E570B0" w:rsidP="00BC2FEE">
            <w:pPr>
              <w:pStyle w:val="Brdtextmedindrag"/>
              <w:rPr>
                <w:lang w:val="de-DE"/>
              </w:rPr>
            </w:pPr>
          </w:p>
        </w:tc>
      </w:tr>
      <w:tr w:rsidR="00962798" w:rsidRPr="0035629B" w14:paraId="21D478D7" w14:textId="77777777" w:rsidTr="00BC2FEE">
        <w:tc>
          <w:tcPr>
            <w:tcW w:w="2500" w:type="pct"/>
            <w:shd w:val="clear" w:color="auto" w:fill="auto"/>
            <w:tcMar>
              <w:left w:w="0" w:type="dxa"/>
            </w:tcMar>
          </w:tcPr>
          <w:p w14:paraId="2BBF5F50" w14:textId="42B331CD" w:rsidR="00962798" w:rsidRPr="00317EFA" w:rsidRDefault="003A5A9E" w:rsidP="00BC2FEE">
            <w:pPr>
              <w:pStyle w:val="Brdtextmedindrag"/>
            </w:pPr>
            <w:r>
              <w:t>1.</w:t>
            </w:r>
            <w:r w:rsidR="002B676D">
              <w:t> </w:t>
            </w:r>
            <w:r>
              <w:t>Detta ändringsprotokoll ska ratificeras och ratifikationsinstru</w:t>
            </w:r>
            <w:r>
              <w:softHyphen/>
              <w:t>menten ska utväxlas så snart som möjligt.</w:t>
            </w:r>
          </w:p>
        </w:tc>
        <w:tc>
          <w:tcPr>
            <w:tcW w:w="2500" w:type="pct"/>
            <w:shd w:val="clear" w:color="auto" w:fill="auto"/>
            <w:tcMar>
              <w:right w:w="0" w:type="dxa"/>
            </w:tcMar>
          </w:tcPr>
          <w:p w14:paraId="67B83BA1" w14:textId="710D6871" w:rsidR="00962798" w:rsidRPr="00841206" w:rsidRDefault="003A5A9E" w:rsidP="00BC2FEE">
            <w:pPr>
              <w:pStyle w:val="Brdtextmedindrag"/>
              <w:rPr>
                <w:lang w:val="de-DE"/>
              </w:rPr>
            </w:pPr>
            <w:r w:rsidRPr="00247252">
              <w:rPr>
                <w:lang w:val="de-DE"/>
              </w:rPr>
              <w:t>(1)</w:t>
            </w:r>
            <w:r w:rsidR="002B676D">
              <w:rPr>
                <w:lang w:val="de-DE"/>
              </w:rPr>
              <w:t> </w:t>
            </w:r>
            <w:r w:rsidRPr="00247252">
              <w:rPr>
                <w:lang w:val="de-DE"/>
              </w:rPr>
              <w:t>Dieses Änderungsprotokoll bedarf der Ratifikation; die Ratifi</w:t>
            </w:r>
            <w:r w:rsidR="00200708">
              <w:rPr>
                <w:lang w:val="de-DE"/>
              </w:rPr>
              <w:softHyphen/>
            </w:r>
            <w:r w:rsidRPr="00247252">
              <w:rPr>
                <w:lang w:val="de-DE"/>
              </w:rPr>
              <w:t>kationsurkunden werden so bald wie möglich ausgetauscht.</w:t>
            </w:r>
          </w:p>
        </w:tc>
      </w:tr>
      <w:tr w:rsidR="00962798" w:rsidRPr="0035629B" w14:paraId="5C8DC436" w14:textId="77777777" w:rsidTr="00BC2FEE">
        <w:tc>
          <w:tcPr>
            <w:tcW w:w="2500" w:type="pct"/>
            <w:shd w:val="clear" w:color="auto" w:fill="auto"/>
            <w:tcMar>
              <w:left w:w="0" w:type="dxa"/>
            </w:tcMar>
          </w:tcPr>
          <w:p w14:paraId="6F2C926A" w14:textId="1A394AEE" w:rsidR="00962798" w:rsidRPr="00317EFA" w:rsidRDefault="003A5A9E" w:rsidP="00BC2FEE">
            <w:pPr>
              <w:pStyle w:val="Brdtextmedindrag"/>
            </w:pPr>
            <w:r>
              <w:t>2.</w:t>
            </w:r>
            <w:r w:rsidR="002B676D">
              <w:t> </w:t>
            </w:r>
            <w:r>
              <w:t>Detta ändringsprotokoll träder i kraft den trettionde dagen efter det att ratifikationsinstrumenten har utväxlats. Avtalet såsom ändrat av detta ändringsprotokoll ska därefter tillämpas:</w:t>
            </w:r>
          </w:p>
        </w:tc>
        <w:tc>
          <w:tcPr>
            <w:tcW w:w="2500" w:type="pct"/>
            <w:shd w:val="clear" w:color="auto" w:fill="auto"/>
            <w:tcMar>
              <w:right w:w="0" w:type="dxa"/>
            </w:tcMar>
          </w:tcPr>
          <w:p w14:paraId="1BF9E332" w14:textId="5E9AD05E" w:rsidR="00962798" w:rsidRPr="00841206" w:rsidRDefault="003A5A9E" w:rsidP="00BC2FEE">
            <w:pPr>
              <w:pStyle w:val="Brdtextmedindrag"/>
              <w:rPr>
                <w:lang w:val="de-DE"/>
              </w:rPr>
            </w:pPr>
            <w:r w:rsidRPr="00247252">
              <w:rPr>
                <w:lang w:val="de-DE"/>
              </w:rPr>
              <w:t>(2)</w:t>
            </w:r>
            <w:r w:rsidR="002B676D">
              <w:rPr>
                <w:lang w:val="de-DE"/>
              </w:rPr>
              <w:t> </w:t>
            </w:r>
            <w:r w:rsidRPr="00247252">
              <w:rPr>
                <w:lang w:val="de-DE"/>
              </w:rPr>
              <w:t>Dieses Änderungsprotokoll tritt am dreißigsten Tag nach dem Austausch der Ratifikationsurkun</w:t>
            </w:r>
            <w:r>
              <w:rPr>
                <w:lang w:val="de-DE"/>
              </w:rPr>
              <w:softHyphen/>
            </w:r>
            <w:r w:rsidRPr="00247252">
              <w:rPr>
                <w:lang w:val="de-DE"/>
              </w:rPr>
              <w:t>den in Kraft. Das Abkommen in der durch dieses Änderungsprotokoll geänderten Fassung ist daraufhin anzuwenden</w:t>
            </w:r>
          </w:p>
        </w:tc>
      </w:tr>
      <w:tr w:rsidR="00962798" w:rsidRPr="0035629B" w14:paraId="3D90F16C" w14:textId="77777777" w:rsidTr="00BC2FEE">
        <w:tc>
          <w:tcPr>
            <w:tcW w:w="2500" w:type="pct"/>
            <w:shd w:val="clear" w:color="auto" w:fill="auto"/>
            <w:tcMar>
              <w:left w:w="0" w:type="dxa"/>
            </w:tcMar>
          </w:tcPr>
          <w:p w14:paraId="45AD3DA8" w14:textId="7894F9B3" w:rsidR="00962798" w:rsidRPr="00317EFA" w:rsidRDefault="003A5A9E" w:rsidP="00BC2FEE">
            <w:pPr>
              <w:pStyle w:val="Brdtextmedindrag"/>
            </w:pPr>
            <w:r>
              <w:t>a)</w:t>
            </w:r>
            <w:r w:rsidR="002B676D">
              <w:t> </w:t>
            </w:r>
            <w:r>
              <w:t>i fråga om källskatter, på belopp som betalas eller tillgodo</w:t>
            </w:r>
            <w:r>
              <w:softHyphen/>
              <w:t>förs den 1 januari det kalenderår som följer närmast efter den dag då detta ändringsprotokoll träder i kraft eller senare,</w:t>
            </w:r>
          </w:p>
        </w:tc>
        <w:tc>
          <w:tcPr>
            <w:tcW w:w="2500" w:type="pct"/>
            <w:shd w:val="clear" w:color="auto" w:fill="auto"/>
            <w:tcMar>
              <w:right w:w="0" w:type="dxa"/>
            </w:tcMar>
          </w:tcPr>
          <w:p w14:paraId="22234168" w14:textId="0A404BC6" w:rsidR="00962798" w:rsidRPr="00841206" w:rsidRDefault="003A5A9E" w:rsidP="00BC2FEE">
            <w:pPr>
              <w:pStyle w:val="Brdtextmedindrag"/>
              <w:rPr>
                <w:lang w:val="de-DE"/>
              </w:rPr>
            </w:pPr>
            <w:r w:rsidRPr="00247252">
              <w:rPr>
                <w:lang w:val="de-DE"/>
              </w:rPr>
              <w:t>a)</w:t>
            </w:r>
            <w:r w:rsidR="002B676D">
              <w:rPr>
                <w:lang w:val="de-DE"/>
              </w:rPr>
              <w:t> </w:t>
            </w:r>
            <w:r w:rsidRPr="00247252">
              <w:rPr>
                <w:lang w:val="de-DE"/>
              </w:rPr>
              <w:t>bei den im Abzugsweg er</w:t>
            </w:r>
            <w:r w:rsidR="00200708">
              <w:rPr>
                <w:lang w:val="de-DE"/>
              </w:rPr>
              <w:softHyphen/>
            </w:r>
            <w:r w:rsidRPr="00247252">
              <w:rPr>
                <w:lang w:val="de-DE"/>
              </w:rPr>
              <w:t>hobenen Steuern auf die Beträge, die am oder nach dem 1. Januar des Kalenderjahres gezahlt oder gutge</w:t>
            </w:r>
            <w:r>
              <w:rPr>
                <w:lang w:val="de-DE"/>
              </w:rPr>
              <w:softHyphen/>
            </w:r>
            <w:r w:rsidRPr="00247252">
              <w:rPr>
                <w:lang w:val="de-DE"/>
              </w:rPr>
              <w:t>schrieben werden, das dem Tag folgt, an dem dieses Änderungs</w:t>
            </w:r>
            <w:r>
              <w:rPr>
                <w:lang w:val="de-DE"/>
              </w:rPr>
              <w:softHyphen/>
            </w:r>
            <w:r w:rsidRPr="00247252">
              <w:rPr>
                <w:lang w:val="de-DE"/>
              </w:rPr>
              <w:t>protokoll in Kraft tritt;</w:t>
            </w:r>
          </w:p>
        </w:tc>
      </w:tr>
      <w:tr w:rsidR="00962798" w:rsidRPr="0035629B" w14:paraId="09B5F941" w14:textId="77777777" w:rsidTr="00BC2FEE">
        <w:tc>
          <w:tcPr>
            <w:tcW w:w="2500" w:type="pct"/>
            <w:shd w:val="clear" w:color="auto" w:fill="auto"/>
            <w:tcMar>
              <w:left w:w="0" w:type="dxa"/>
            </w:tcMar>
          </w:tcPr>
          <w:p w14:paraId="7C8A9060" w14:textId="61D23873" w:rsidR="00962798" w:rsidRPr="00317EFA" w:rsidRDefault="003A5A9E" w:rsidP="00BC2FEE">
            <w:pPr>
              <w:pStyle w:val="Brdtextmedindrag"/>
            </w:pPr>
            <w:r>
              <w:t>b)</w:t>
            </w:r>
            <w:r w:rsidR="002B676D">
              <w:t> </w:t>
            </w:r>
            <w:r>
              <w:t>i fråga om andra skatter på inkomst och skatter på förmögen</w:t>
            </w:r>
            <w:r>
              <w:softHyphen/>
              <w:t>het, på skatt som påförs för beskattningsperiod som börjar den 1 januari det kalenderår som följer närmast efter den dag då detta ändringsprotokoll träder i kraft eller senare,</w:t>
            </w:r>
          </w:p>
        </w:tc>
        <w:tc>
          <w:tcPr>
            <w:tcW w:w="2500" w:type="pct"/>
            <w:shd w:val="clear" w:color="auto" w:fill="auto"/>
            <w:tcMar>
              <w:right w:w="0" w:type="dxa"/>
            </w:tcMar>
          </w:tcPr>
          <w:p w14:paraId="6AD1B267" w14:textId="7C77C6C8" w:rsidR="00962798" w:rsidRPr="00841206" w:rsidRDefault="003A5A9E" w:rsidP="00BC2FEE">
            <w:pPr>
              <w:pStyle w:val="Brdtextmedindrag"/>
              <w:rPr>
                <w:lang w:val="de-DE"/>
              </w:rPr>
            </w:pPr>
            <w:r w:rsidRPr="00247252">
              <w:rPr>
                <w:lang w:val="de-DE"/>
              </w:rPr>
              <w:t>b)</w:t>
            </w:r>
            <w:r w:rsidR="002B676D">
              <w:rPr>
                <w:lang w:val="de-DE"/>
              </w:rPr>
              <w:t> </w:t>
            </w:r>
            <w:r w:rsidRPr="00247252">
              <w:rPr>
                <w:lang w:val="de-DE"/>
              </w:rPr>
              <w:t>bei den übrigen Steuern vom Einkommen und den Steuern vom Vermögen auf die Steuern, die für Veranlagungszeiträume erhoben werden, die am oder nach dem 1. Januar des Kalenderjahres begin</w:t>
            </w:r>
            <w:r>
              <w:rPr>
                <w:lang w:val="de-DE"/>
              </w:rPr>
              <w:softHyphen/>
            </w:r>
            <w:r w:rsidRPr="00247252">
              <w:rPr>
                <w:lang w:val="de-DE"/>
              </w:rPr>
              <w:t>nen, das dem Tag folgt, an dem dieses Änderungsprotokoll in Kraft tritt;</w:t>
            </w:r>
          </w:p>
        </w:tc>
      </w:tr>
      <w:tr w:rsidR="00962798" w:rsidRPr="0035629B" w14:paraId="3A4C0600" w14:textId="77777777" w:rsidTr="00BC2FEE">
        <w:tc>
          <w:tcPr>
            <w:tcW w:w="2500" w:type="pct"/>
            <w:shd w:val="clear" w:color="auto" w:fill="auto"/>
            <w:tcMar>
              <w:left w:w="0" w:type="dxa"/>
            </w:tcMar>
          </w:tcPr>
          <w:p w14:paraId="2527F261" w14:textId="20FD1A0F" w:rsidR="00962798" w:rsidRPr="00317EFA" w:rsidRDefault="003A5A9E" w:rsidP="00BC2FEE">
            <w:pPr>
              <w:pStyle w:val="Brdtextmedindrag"/>
            </w:pPr>
            <w:r>
              <w:lastRenderedPageBreak/>
              <w:t>c)</w:t>
            </w:r>
            <w:r w:rsidR="002B676D">
              <w:t> </w:t>
            </w:r>
            <w:r>
              <w:t>i fråga om arvskatt, på kvarlåtenskap efter person som avlider den 1 januari det kalenderår som följer närmast efter den dag då detta ändringsprotokoll träder i kraft eller senare,</w:t>
            </w:r>
          </w:p>
        </w:tc>
        <w:tc>
          <w:tcPr>
            <w:tcW w:w="2500" w:type="pct"/>
            <w:shd w:val="clear" w:color="auto" w:fill="auto"/>
            <w:tcMar>
              <w:right w:w="0" w:type="dxa"/>
            </w:tcMar>
          </w:tcPr>
          <w:p w14:paraId="088A3CD2" w14:textId="41A959D1" w:rsidR="00962798" w:rsidRPr="00841206" w:rsidRDefault="003A5A9E" w:rsidP="00BC2FEE">
            <w:pPr>
              <w:pStyle w:val="Brdtextmedindrag"/>
              <w:rPr>
                <w:lang w:val="de-DE"/>
              </w:rPr>
            </w:pPr>
            <w:r w:rsidRPr="00247252">
              <w:rPr>
                <w:lang w:val="de-DE"/>
              </w:rPr>
              <w:t>c)</w:t>
            </w:r>
            <w:r w:rsidR="002B676D">
              <w:rPr>
                <w:lang w:val="de-DE"/>
              </w:rPr>
              <w:t> </w:t>
            </w:r>
            <w:r w:rsidRPr="00247252">
              <w:rPr>
                <w:lang w:val="de-DE"/>
              </w:rPr>
              <w:t>bei der Erbschaftsteuer auf Nachlässe von Personen, die am oder nach dem 1. Januar des Ka</w:t>
            </w:r>
            <w:r>
              <w:rPr>
                <w:lang w:val="de-DE"/>
              </w:rPr>
              <w:softHyphen/>
            </w:r>
            <w:r w:rsidRPr="00247252">
              <w:rPr>
                <w:lang w:val="de-DE"/>
              </w:rPr>
              <w:t>lenderjahres sterben, das dem Tag folgt, an dem dieses Änderungs</w:t>
            </w:r>
            <w:r>
              <w:rPr>
                <w:lang w:val="de-DE"/>
              </w:rPr>
              <w:softHyphen/>
            </w:r>
            <w:r w:rsidRPr="00247252">
              <w:rPr>
                <w:lang w:val="de-DE"/>
              </w:rPr>
              <w:t>protokoll in Kraft tritt;</w:t>
            </w:r>
          </w:p>
        </w:tc>
      </w:tr>
      <w:tr w:rsidR="00962798" w:rsidRPr="0035629B" w14:paraId="2C69B8F5" w14:textId="77777777" w:rsidTr="00BC2FEE">
        <w:tc>
          <w:tcPr>
            <w:tcW w:w="2500" w:type="pct"/>
            <w:shd w:val="clear" w:color="auto" w:fill="auto"/>
            <w:tcMar>
              <w:left w:w="0" w:type="dxa"/>
            </w:tcMar>
          </w:tcPr>
          <w:p w14:paraId="118F134E" w14:textId="22B24FF3" w:rsidR="00962798" w:rsidRPr="00317EFA" w:rsidRDefault="003A5A9E" w:rsidP="00BC2FEE">
            <w:pPr>
              <w:pStyle w:val="Brdtextmedindrag"/>
            </w:pPr>
            <w:r>
              <w:t>d)</w:t>
            </w:r>
            <w:r w:rsidR="002B676D">
              <w:t> </w:t>
            </w:r>
            <w:r>
              <w:t>i fråga om gåvoskatt, på gåva som sker den 1 januari det kalen</w:t>
            </w:r>
            <w:r>
              <w:softHyphen/>
              <w:t>derår som följer närmast efter den dag då detta ändringsprotokoll träder i kraft eller senare.</w:t>
            </w:r>
          </w:p>
        </w:tc>
        <w:tc>
          <w:tcPr>
            <w:tcW w:w="2500" w:type="pct"/>
            <w:shd w:val="clear" w:color="auto" w:fill="auto"/>
            <w:tcMar>
              <w:right w:w="0" w:type="dxa"/>
            </w:tcMar>
          </w:tcPr>
          <w:p w14:paraId="38E460FE" w14:textId="16D8D9B3" w:rsidR="00962798" w:rsidRPr="00841206" w:rsidRDefault="003A5A9E" w:rsidP="00BC2FEE">
            <w:pPr>
              <w:pStyle w:val="Brdtextmedindrag"/>
              <w:rPr>
                <w:lang w:val="de-DE"/>
              </w:rPr>
            </w:pPr>
            <w:r w:rsidRPr="00247252">
              <w:rPr>
                <w:lang w:val="de-DE"/>
              </w:rPr>
              <w:t>d)</w:t>
            </w:r>
            <w:r w:rsidR="002B676D">
              <w:rPr>
                <w:lang w:val="de-DE"/>
              </w:rPr>
              <w:t> </w:t>
            </w:r>
            <w:r w:rsidRPr="00247252">
              <w:rPr>
                <w:lang w:val="de-DE"/>
              </w:rPr>
              <w:t>bei der Schenkungsteuer auf Schenkungen, die am oder nach dem 1. Januar des Kalenderjahres ausgeführt werden, das dem Tag folgt, an dem dieses Änderungs</w:t>
            </w:r>
            <w:r>
              <w:rPr>
                <w:lang w:val="de-DE"/>
              </w:rPr>
              <w:softHyphen/>
            </w:r>
            <w:r w:rsidRPr="00247252">
              <w:rPr>
                <w:lang w:val="de-DE"/>
              </w:rPr>
              <w:t>protokoll in Kraft tritt.</w:t>
            </w:r>
          </w:p>
        </w:tc>
      </w:tr>
      <w:tr w:rsidR="00962798" w:rsidRPr="0035629B" w14:paraId="58C817BB" w14:textId="77777777" w:rsidTr="00BC2FEE">
        <w:tc>
          <w:tcPr>
            <w:tcW w:w="2500" w:type="pct"/>
            <w:shd w:val="clear" w:color="auto" w:fill="auto"/>
            <w:tcMar>
              <w:left w:w="0" w:type="dxa"/>
            </w:tcMar>
          </w:tcPr>
          <w:p w14:paraId="6EE949D2" w14:textId="4A1F2D8E" w:rsidR="00962798" w:rsidRPr="00317EFA" w:rsidRDefault="003A5A9E" w:rsidP="00BC2FEE">
            <w:pPr>
              <w:pStyle w:val="Brdtextmedindrag"/>
            </w:pPr>
            <w:r>
              <w:t>3.</w:t>
            </w:r>
            <w:r w:rsidR="002B676D">
              <w:t> </w:t>
            </w:r>
            <w:r>
              <w:t>Utan hinder av bestämmel</w:t>
            </w:r>
            <w:r>
              <w:softHyphen/>
              <w:t>serna i punkt 2, ska bestämmel</w:t>
            </w:r>
            <w:r>
              <w:softHyphen/>
              <w:t>serna i artiklarna 29 och 30 i avtalet, såsom ändrade av artikel 13 i detta ändringsprotokoll, tillämpas från och med den dag då ändrings</w:t>
            </w:r>
            <w:r>
              <w:softHyphen/>
              <w:t>protokollet träder i kraft, oavsett vilken beskattningsperiod som frå</w:t>
            </w:r>
            <w:r>
              <w:softHyphen/>
              <w:t>gan eller beskattningsanspråket hänför sig till.</w:t>
            </w:r>
          </w:p>
        </w:tc>
        <w:tc>
          <w:tcPr>
            <w:tcW w:w="2500" w:type="pct"/>
            <w:shd w:val="clear" w:color="auto" w:fill="auto"/>
            <w:tcMar>
              <w:right w:w="0" w:type="dxa"/>
            </w:tcMar>
          </w:tcPr>
          <w:p w14:paraId="06C1EDAF" w14:textId="138DB306" w:rsidR="00962798" w:rsidRPr="00841206" w:rsidRDefault="003A5A9E" w:rsidP="00BC2FEE">
            <w:pPr>
              <w:pStyle w:val="Brdtextmedindrag"/>
              <w:rPr>
                <w:lang w:val="de-DE"/>
              </w:rPr>
            </w:pPr>
            <w:r w:rsidRPr="00247252">
              <w:rPr>
                <w:lang w:val="de-DE"/>
              </w:rPr>
              <w:t>(3)</w:t>
            </w:r>
            <w:r w:rsidR="002B676D">
              <w:rPr>
                <w:lang w:val="de-DE"/>
              </w:rPr>
              <w:t> </w:t>
            </w:r>
            <w:r w:rsidRPr="00247252">
              <w:rPr>
                <w:lang w:val="de-DE"/>
              </w:rPr>
              <w:t>Ungeachtet des Absatzes 2 werden die Artikel 29 und 30 des Abkommens in der durch Artikel 13 dieses Änderungsprotokolls geänderten Fassung ab dem Tag des Inkrafttretens dieses Ände</w:t>
            </w:r>
            <w:r>
              <w:rPr>
                <w:lang w:val="de-DE"/>
              </w:rPr>
              <w:softHyphen/>
            </w:r>
            <w:r w:rsidRPr="00247252">
              <w:rPr>
                <w:lang w:val="de-DE"/>
              </w:rPr>
              <w:t>rungsprotokolls wirksam, unab</w:t>
            </w:r>
            <w:r>
              <w:rPr>
                <w:lang w:val="de-DE"/>
              </w:rPr>
              <w:softHyphen/>
            </w:r>
            <w:r w:rsidRPr="00247252">
              <w:rPr>
                <w:lang w:val="de-DE"/>
              </w:rPr>
              <w:t>hängig von dem Veranlagungs</w:t>
            </w:r>
            <w:r>
              <w:rPr>
                <w:lang w:val="de-DE"/>
              </w:rPr>
              <w:softHyphen/>
            </w:r>
            <w:r w:rsidRPr="00247252">
              <w:rPr>
                <w:lang w:val="de-DE"/>
              </w:rPr>
              <w:t>zeitraum, auf den sich der Sach</w:t>
            </w:r>
            <w:r>
              <w:rPr>
                <w:lang w:val="de-DE"/>
              </w:rPr>
              <w:softHyphen/>
            </w:r>
            <w:r w:rsidRPr="00247252">
              <w:rPr>
                <w:lang w:val="de-DE"/>
              </w:rPr>
              <w:t>verhalt oder Steueranspruch be</w:t>
            </w:r>
            <w:r>
              <w:rPr>
                <w:lang w:val="de-DE"/>
              </w:rPr>
              <w:softHyphen/>
            </w:r>
            <w:r w:rsidRPr="00247252">
              <w:rPr>
                <w:lang w:val="de-DE"/>
              </w:rPr>
              <w:t>zieht.</w:t>
            </w:r>
          </w:p>
        </w:tc>
      </w:tr>
      <w:tr w:rsidR="00962798" w:rsidRPr="0035629B" w14:paraId="79E071B4" w14:textId="77777777" w:rsidTr="00BC2FEE">
        <w:tc>
          <w:tcPr>
            <w:tcW w:w="2500" w:type="pct"/>
            <w:shd w:val="clear" w:color="auto" w:fill="auto"/>
            <w:tcMar>
              <w:left w:w="0" w:type="dxa"/>
            </w:tcMar>
          </w:tcPr>
          <w:p w14:paraId="0F4353E0" w14:textId="77777777" w:rsidR="00962798" w:rsidRPr="00962798" w:rsidRDefault="00E570B0" w:rsidP="00BC2FEE">
            <w:pPr>
              <w:pStyle w:val="Brdtextmedindrag"/>
              <w:rPr>
                <w:lang w:val="de-DE"/>
              </w:rPr>
            </w:pPr>
          </w:p>
        </w:tc>
        <w:tc>
          <w:tcPr>
            <w:tcW w:w="2500" w:type="pct"/>
            <w:shd w:val="clear" w:color="auto" w:fill="auto"/>
            <w:tcMar>
              <w:right w:w="0" w:type="dxa"/>
            </w:tcMar>
          </w:tcPr>
          <w:p w14:paraId="24F58448" w14:textId="77777777" w:rsidR="00962798" w:rsidRPr="00841206" w:rsidRDefault="00E570B0" w:rsidP="00BC2FEE">
            <w:pPr>
              <w:pStyle w:val="Brdtextmedindrag"/>
              <w:rPr>
                <w:lang w:val="de-DE"/>
              </w:rPr>
            </w:pPr>
          </w:p>
        </w:tc>
      </w:tr>
      <w:tr w:rsidR="00962798" w:rsidRPr="0035629B" w14:paraId="542B33D6" w14:textId="77777777" w:rsidTr="00BC2FEE">
        <w:tc>
          <w:tcPr>
            <w:tcW w:w="2500" w:type="pct"/>
            <w:shd w:val="clear" w:color="auto" w:fill="auto"/>
            <w:tcMar>
              <w:left w:w="0" w:type="dxa"/>
            </w:tcMar>
          </w:tcPr>
          <w:p w14:paraId="32770565" w14:textId="104F27F2" w:rsidR="00962798" w:rsidRPr="007A61B8" w:rsidRDefault="003A5A9E" w:rsidP="00BC2FEE">
            <w:pPr>
              <w:pStyle w:val="Brdtext"/>
            </w:pPr>
            <w:r w:rsidRPr="007A61B8">
              <w:t xml:space="preserve">Som skedde i </w:t>
            </w:r>
            <w:r>
              <w:t xml:space="preserve">Stockholm </w:t>
            </w:r>
            <w:r w:rsidRPr="007A61B8">
              <w:t>den</w:t>
            </w:r>
            <w:r>
              <w:t xml:space="preserve"> 18</w:t>
            </w:r>
            <w:r w:rsidR="0035629B">
              <w:t> </w:t>
            </w:r>
            <w:r>
              <w:t>januari 2023</w:t>
            </w:r>
            <w:r w:rsidRPr="007A61B8">
              <w:t>, i två exemplar på svenska och tyska språken, vilka båda texter äger lika vitsord.</w:t>
            </w:r>
          </w:p>
        </w:tc>
        <w:tc>
          <w:tcPr>
            <w:tcW w:w="2500" w:type="pct"/>
            <w:shd w:val="clear" w:color="auto" w:fill="auto"/>
            <w:tcMar>
              <w:right w:w="0" w:type="dxa"/>
            </w:tcMar>
          </w:tcPr>
          <w:p w14:paraId="1B16C90A" w14:textId="77777777" w:rsidR="00962798" w:rsidRPr="00C60670" w:rsidRDefault="003A5A9E" w:rsidP="00BC2FEE">
            <w:pPr>
              <w:pStyle w:val="Brdtext"/>
              <w:rPr>
                <w:lang w:val="de-DE"/>
              </w:rPr>
            </w:pPr>
            <w:r w:rsidRPr="00C60670">
              <w:rPr>
                <w:lang w:val="de-DE"/>
              </w:rPr>
              <w:t>Geschehen zu</w:t>
            </w:r>
            <w:r>
              <w:rPr>
                <w:lang w:val="de-DE"/>
              </w:rPr>
              <w:t xml:space="preserve"> Stockholm am 18. Januar 2023 in </w:t>
            </w:r>
            <w:r w:rsidRPr="00C60670">
              <w:rPr>
                <w:lang w:val="de-DE"/>
              </w:rPr>
              <w:t>zwei Urschriften, jede in schwedischer und deutscher Sprache, wobei jeder Wortlaut gleichermaßen verbindlich ist.</w:t>
            </w:r>
          </w:p>
        </w:tc>
      </w:tr>
      <w:tr w:rsidR="00962798" w:rsidRPr="0035629B" w14:paraId="11F15898" w14:textId="77777777" w:rsidTr="00BC2FEE">
        <w:tc>
          <w:tcPr>
            <w:tcW w:w="2500" w:type="pct"/>
            <w:shd w:val="clear" w:color="auto" w:fill="auto"/>
            <w:tcMar>
              <w:left w:w="0" w:type="dxa"/>
            </w:tcMar>
          </w:tcPr>
          <w:p w14:paraId="18708338" w14:textId="77777777" w:rsidR="00962798" w:rsidRPr="00962798" w:rsidRDefault="00E570B0" w:rsidP="00BC2FEE">
            <w:pPr>
              <w:pStyle w:val="Brdtextmedindrag"/>
              <w:rPr>
                <w:lang w:val="de-DE"/>
              </w:rPr>
            </w:pPr>
          </w:p>
        </w:tc>
        <w:tc>
          <w:tcPr>
            <w:tcW w:w="2500" w:type="pct"/>
            <w:shd w:val="clear" w:color="auto" w:fill="auto"/>
            <w:tcMar>
              <w:right w:w="0" w:type="dxa"/>
            </w:tcMar>
          </w:tcPr>
          <w:p w14:paraId="2F66B317" w14:textId="77777777" w:rsidR="00962798" w:rsidRPr="00841206" w:rsidRDefault="00E570B0" w:rsidP="00BC2FEE">
            <w:pPr>
              <w:pStyle w:val="Brdtextmedindrag"/>
              <w:rPr>
                <w:lang w:val="de-DE"/>
              </w:rPr>
            </w:pPr>
          </w:p>
        </w:tc>
      </w:tr>
      <w:tr w:rsidR="00962798" w14:paraId="108F7A41" w14:textId="77777777" w:rsidTr="00BC2FEE">
        <w:tc>
          <w:tcPr>
            <w:tcW w:w="2500" w:type="pct"/>
            <w:shd w:val="clear" w:color="auto" w:fill="auto"/>
            <w:tcMar>
              <w:left w:w="0" w:type="dxa"/>
            </w:tcMar>
          </w:tcPr>
          <w:p w14:paraId="72E06D86" w14:textId="77777777" w:rsidR="00962798" w:rsidRPr="00317EFA" w:rsidRDefault="003A5A9E" w:rsidP="00BC2FEE">
            <w:pPr>
              <w:pStyle w:val="Brdtextmedindrag"/>
              <w:ind w:firstLine="0"/>
            </w:pPr>
            <w:r>
              <w:t>För Konungariket Sverige</w:t>
            </w:r>
          </w:p>
        </w:tc>
        <w:tc>
          <w:tcPr>
            <w:tcW w:w="2500" w:type="pct"/>
            <w:shd w:val="clear" w:color="auto" w:fill="auto"/>
            <w:tcMar>
              <w:right w:w="0" w:type="dxa"/>
            </w:tcMar>
          </w:tcPr>
          <w:p w14:paraId="26D69143" w14:textId="77777777" w:rsidR="00962798" w:rsidRPr="00841206" w:rsidRDefault="003A5A9E" w:rsidP="00BC2FEE">
            <w:pPr>
              <w:pStyle w:val="Brdtextmedindrag"/>
              <w:ind w:firstLine="0"/>
              <w:rPr>
                <w:lang w:val="de-DE"/>
              </w:rPr>
            </w:pPr>
            <w:r w:rsidRPr="009A6917">
              <w:rPr>
                <w:lang w:val="de-DE"/>
              </w:rPr>
              <w:t>Für das Königreich Schweden</w:t>
            </w:r>
          </w:p>
        </w:tc>
      </w:tr>
      <w:tr w:rsidR="00962798" w14:paraId="32192387" w14:textId="77777777" w:rsidTr="00BC2FEE">
        <w:tc>
          <w:tcPr>
            <w:tcW w:w="2500" w:type="pct"/>
            <w:shd w:val="clear" w:color="auto" w:fill="auto"/>
            <w:tcMar>
              <w:left w:w="0" w:type="dxa"/>
            </w:tcMar>
          </w:tcPr>
          <w:p w14:paraId="6B51CAF4" w14:textId="77777777" w:rsidR="00962798" w:rsidRPr="00317EFA" w:rsidRDefault="00E570B0" w:rsidP="00BC2FEE">
            <w:pPr>
              <w:pStyle w:val="Brdtextmedindrag"/>
            </w:pPr>
          </w:p>
        </w:tc>
        <w:tc>
          <w:tcPr>
            <w:tcW w:w="2500" w:type="pct"/>
            <w:shd w:val="clear" w:color="auto" w:fill="auto"/>
            <w:tcMar>
              <w:right w:w="0" w:type="dxa"/>
            </w:tcMar>
          </w:tcPr>
          <w:p w14:paraId="3BE3ED73" w14:textId="77777777" w:rsidR="00962798" w:rsidRPr="00841206" w:rsidRDefault="00E570B0" w:rsidP="00BC2FEE">
            <w:pPr>
              <w:pStyle w:val="Brdtextmedindrag"/>
              <w:rPr>
                <w:lang w:val="de-DE"/>
              </w:rPr>
            </w:pPr>
          </w:p>
        </w:tc>
      </w:tr>
      <w:tr w:rsidR="00962798" w14:paraId="693236AD" w14:textId="77777777" w:rsidTr="00BC2FEE">
        <w:tc>
          <w:tcPr>
            <w:tcW w:w="2500" w:type="pct"/>
            <w:shd w:val="clear" w:color="auto" w:fill="auto"/>
            <w:tcMar>
              <w:left w:w="0" w:type="dxa"/>
            </w:tcMar>
          </w:tcPr>
          <w:p w14:paraId="0974C837" w14:textId="77777777" w:rsidR="00962798" w:rsidRPr="007A61B8" w:rsidRDefault="003A5A9E" w:rsidP="00BC2FEE">
            <w:pPr>
              <w:pStyle w:val="Brdtext"/>
              <w:rPr>
                <w:i/>
                <w:iCs/>
              </w:rPr>
            </w:pPr>
            <w:r>
              <w:rPr>
                <w:i/>
                <w:iCs/>
              </w:rPr>
              <w:t>Carolina Lindholm</w:t>
            </w:r>
          </w:p>
        </w:tc>
        <w:tc>
          <w:tcPr>
            <w:tcW w:w="2500" w:type="pct"/>
            <w:shd w:val="clear" w:color="auto" w:fill="auto"/>
            <w:tcMar>
              <w:right w:w="0" w:type="dxa"/>
            </w:tcMar>
          </w:tcPr>
          <w:p w14:paraId="6031951C" w14:textId="77777777" w:rsidR="00962798" w:rsidRPr="009A6917" w:rsidRDefault="003A5A9E" w:rsidP="00BC2FEE">
            <w:pPr>
              <w:pStyle w:val="Brdtext"/>
              <w:rPr>
                <w:i/>
                <w:iCs/>
                <w:lang w:val="de-DE"/>
              </w:rPr>
            </w:pPr>
            <w:r>
              <w:rPr>
                <w:i/>
                <w:iCs/>
                <w:lang w:val="de-DE"/>
              </w:rPr>
              <w:t>Carolina Lindholm</w:t>
            </w:r>
          </w:p>
        </w:tc>
      </w:tr>
      <w:tr w:rsidR="00962798" w14:paraId="7E3FDED0" w14:textId="77777777" w:rsidTr="00BC2FEE">
        <w:tc>
          <w:tcPr>
            <w:tcW w:w="2500" w:type="pct"/>
            <w:shd w:val="clear" w:color="auto" w:fill="auto"/>
            <w:tcMar>
              <w:left w:w="0" w:type="dxa"/>
            </w:tcMar>
          </w:tcPr>
          <w:p w14:paraId="46686D14" w14:textId="77777777" w:rsidR="00962798" w:rsidRPr="00317EFA" w:rsidRDefault="00E570B0" w:rsidP="00BC2FEE">
            <w:pPr>
              <w:pStyle w:val="Brdtextmedindrag"/>
            </w:pPr>
          </w:p>
        </w:tc>
        <w:tc>
          <w:tcPr>
            <w:tcW w:w="2500" w:type="pct"/>
            <w:shd w:val="clear" w:color="auto" w:fill="auto"/>
            <w:tcMar>
              <w:right w:w="0" w:type="dxa"/>
            </w:tcMar>
          </w:tcPr>
          <w:p w14:paraId="2F2D7720" w14:textId="77777777" w:rsidR="00962798" w:rsidRPr="00841206" w:rsidRDefault="00E570B0" w:rsidP="00BC2FEE">
            <w:pPr>
              <w:pStyle w:val="Brdtextmedindrag"/>
              <w:rPr>
                <w:lang w:val="de-DE"/>
              </w:rPr>
            </w:pPr>
          </w:p>
        </w:tc>
      </w:tr>
      <w:tr w:rsidR="00962798" w14:paraId="024FB18B" w14:textId="77777777" w:rsidTr="00BC2FEE">
        <w:tc>
          <w:tcPr>
            <w:tcW w:w="2500" w:type="pct"/>
            <w:shd w:val="clear" w:color="auto" w:fill="auto"/>
            <w:tcMar>
              <w:left w:w="0" w:type="dxa"/>
            </w:tcMar>
          </w:tcPr>
          <w:p w14:paraId="7353C9BF" w14:textId="77777777" w:rsidR="00962798" w:rsidRPr="00317EFA" w:rsidRDefault="003A5A9E" w:rsidP="00BC2FEE">
            <w:pPr>
              <w:pStyle w:val="Brdtext"/>
              <w:rPr>
                <w:u w:val="single"/>
              </w:rPr>
            </w:pPr>
            <w:r>
              <w:t>För Förbundsrepubliken Tyskland</w:t>
            </w:r>
          </w:p>
        </w:tc>
        <w:tc>
          <w:tcPr>
            <w:tcW w:w="2500" w:type="pct"/>
            <w:shd w:val="clear" w:color="auto" w:fill="auto"/>
            <w:tcMar>
              <w:right w:w="0" w:type="dxa"/>
            </w:tcMar>
          </w:tcPr>
          <w:p w14:paraId="706F8BB6" w14:textId="77777777" w:rsidR="00962798" w:rsidRPr="009A6917" w:rsidRDefault="003A5A9E" w:rsidP="00BC2FEE">
            <w:pPr>
              <w:pStyle w:val="Brdtextmedindrag"/>
              <w:ind w:firstLine="0"/>
              <w:rPr>
                <w:lang w:val="de-DE"/>
              </w:rPr>
            </w:pPr>
            <w:r w:rsidRPr="009A6917">
              <w:rPr>
                <w:lang w:val="de-DE"/>
              </w:rPr>
              <w:t>Für die Bundesrepublik Deutsch</w:t>
            </w:r>
            <w:r>
              <w:rPr>
                <w:lang w:val="de-DE"/>
              </w:rPr>
              <w:softHyphen/>
            </w:r>
            <w:r w:rsidRPr="009A6917">
              <w:rPr>
                <w:lang w:val="de-DE"/>
              </w:rPr>
              <w:t>land</w:t>
            </w:r>
          </w:p>
        </w:tc>
      </w:tr>
      <w:tr w:rsidR="00962798" w14:paraId="360DF191" w14:textId="77777777" w:rsidTr="00BC2FEE">
        <w:tc>
          <w:tcPr>
            <w:tcW w:w="2500" w:type="pct"/>
            <w:shd w:val="clear" w:color="auto" w:fill="auto"/>
            <w:tcMar>
              <w:left w:w="0" w:type="dxa"/>
            </w:tcMar>
          </w:tcPr>
          <w:p w14:paraId="465ACEAE" w14:textId="77777777" w:rsidR="00962798" w:rsidRPr="00317EFA" w:rsidRDefault="00E570B0" w:rsidP="00BC2FEE">
            <w:pPr>
              <w:pStyle w:val="Brdtextmedindrag"/>
            </w:pPr>
          </w:p>
        </w:tc>
        <w:tc>
          <w:tcPr>
            <w:tcW w:w="2500" w:type="pct"/>
            <w:shd w:val="clear" w:color="auto" w:fill="auto"/>
            <w:tcMar>
              <w:right w:w="0" w:type="dxa"/>
            </w:tcMar>
          </w:tcPr>
          <w:p w14:paraId="24B7B0FF" w14:textId="77777777" w:rsidR="00962798" w:rsidRPr="00841206" w:rsidRDefault="00E570B0" w:rsidP="00BC2FEE">
            <w:pPr>
              <w:pStyle w:val="Brdtextmedindrag"/>
              <w:rPr>
                <w:lang w:val="de-DE"/>
              </w:rPr>
            </w:pPr>
          </w:p>
        </w:tc>
      </w:tr>
      <w:tr w:rsidR="00962798" w14:paraId="610E35A1" w14:textId="77777777" w:rsidTr="00BC2FEE">
        <w:tc>
          <w:tcPr>
            <w:tcW w:w="2500" w:type="pct"/>
            <w:shd w:val="clear" w:color="auto" w:fill="auto"/>
            <w:tcMar>
              <w:left w:w="0" w:type="dxa"/>
            </w:tcMar>
          </w:tcPr>
          <w:p w14:paraId="4FF913BA" w14:textId="77777777" w:rsidR="00962798" w:rsidRPr="007A61B8" w:rsidRDefault="003A5A9E" w:rsidP="00BC2FEE">
            <w:pPr>
              <w:pStyle w:val="Brdtextmedindrag"/>
              <w:ind w:firstLine="0"/>
              <w:rPr>
                <w:i/>
                <w:iCs/>
              </w:rPr>
            </w:pPr>
            <w:r>
              <w:rPr>
                <w:i/>
                <w:iCs/>
              </w:rPr>
              <w:t xml:space="preserve">Joachim </w:t>
            </w:r>
            <w:proofErr w:type="spellStart"/>
            <w:r>
              <w:rPr>
                <w:i/>
                <w:iCs/>
              </w:rPr>
              <w:t>Bertele</w:t>
            </w:r>
            <w:proofErr w:type="spellEnd"/>
          </w:p>
        </w:tc>
        <w:tc>
          <w:tcPr>
            <w:tcW w:w="2500" w:type="pct"/>
            <w:shd w:val="clear" w:color="auto" w:fill="auto"/>
            <w:tcMar>
              <w:right w:w="0" w:type="dxa"/>
            </w:tcMar>
          </w:tcPr>
          <w:p w14:paraId="2176AE6C" w14:textId="77777777" w:rsidR="00962798" w:rsidRPr="009A6917" w:rsidRDefault="003A5A9E" w:rsidP="00BC2FEE">
            <w:pPr>
              <w:pStyle w:val="Brdtextmedindrag"/>
              <w:ind w:firstLine="0"/>
              <w:rPr>
                <w:i/>
                <w:iCs/>
                <w:lang w:val="de-DE"/>
              </w:rPr>
            </w:pPr>
            <w:r>
              <w:rPr>
                <w:i/>
                <w:iCs/>
                <w:lang w:val="de-DE"/>
              </w:rPr>
              <w:t>Joachim Bertele</w:t>
            </w:r>
          </w:p>
        </w:tc>
      </w:tr>
    </w:tbl>
    <w:p w14:paraId="332E3922" w14:textId="77777777" w:rsidR="00962798" w:rsidRPr="00962798" w:rsidRDefault="00E570B0" w:rsidP="00962798">
      <w:pPr>
        <w:pStyle w:val="Brdtext"/>
        <w:sectPr w:rsidR="00962798" w:rsidRPr="00962798" w:rsidSect="00155500">
          <w:headerReference w:type="even" r:id="rId33"/>
          <w:headerReference w:type="default" r:id="rId34"/>
          <w:footerReference w:type="even" r:id="rId35"/>
          <w:footerReference w:type="default" r:id="rId36"/>
          <w:headerReference w:type="first" r:id="rId37"/>
          <w:footerReference w:type="first" r:id="rId38"/>
          <w:pgSz w:w="9356" w:h="13721" w:code="9"/>
          <w:pgMar w:top="794" w:right="2438" w:bottom="1191" w:left="1021" w:header="0" w:footer="709" w:gutter="0"/>
          <w:cols w:space="708"/>
          <w:docGrid w:linePitch="360"/>
        </w:sectPr>
      </w:pPr>
    </w:p>
    <w:sdt>
      <w:sdtPr>
        <w:alias w:val="Departementsnamn"/>
        <w:tag w:val="Departementsnamn"/>
        <w:id w:val="-137580982"/>
        <w:lock w:val="sdtLocked"/>
        <w:dataBinding w:prefixMappings="xmlns:ns0='http://rkdhs/mallar/lagstiftning/Prop/Prop.xsd'" w:xpath="/ns0:dokumentvärden[1]/ns0:departementsnamn[1]" w:storeItemID="{068625C3-B546-44A5-B525-B7CC092E5AD6}"/>
        <w:text/>
      </w:sdtPr>
      <w:sdtEndPr/>
      <w:sdtContent>
        <w:p w14:paraId="154EFF8F" w14:textId="4E0D6AC4" w:rsidR="00F43FB9" w:rsidRDefault="003A5A9E" w:rsidP="00601D40">
          <w:pPr>
            <w:pStyle w:val="Proprubrik"/>
            <w:spacing w:before="720" w:after="190"/>
          </w:pPr>
          <w:r>
            <w:t>Finansdepartementet</w:t>
          </w:r>
        </w:p>
      </w:sdtContent>
    </w:sdt>
    <w:p w14:paraId="12AECA7F" w14:textId="2643A093" w:rsidR="00F43FB9" w:rsidRDefault="003A5A9E" w:rsidP="00F85486">
      <w:pPr>
        <w:pStyle w:val="Proputdrag"/>
      </w:pPr>
      <w:bookmarkStart w:id="35" w:name="_Toc135751891"/>
      <w:r>
        <w:t xml:space="preserve">Utdrag ur protokoll vid regeringssammanträde </w:t>
      </w:r>
      <w:sdt>
        <w:sdtPr>
          <w:alias w:val="Datum"/>
          <w:tag w:val="Datum"/>
          <w:id w:val="679708000"/>
          <w:date w:fullDate="2023-05-25T00:00:00Z">
            <w:dateFormat w:val="'den' d MMMM yyyy"/>
            <w:lid w:val="sv-SE"/>
            <w:storeMappedDataAs w:val="dateTime"/>
            <w:calendar w:val="gregorian"/>
          </w:date>
        </w:sdtPr>
        <w:sdtEndPr/>
        <w:sdtContent>
          <w:r w:rsidR="00333B31">
            <w:t>den 25 maj 2023</w:t>
          </w:r>
        </w:sdtContent>
      </w:sdt>
      <w:bookmarkEnd w:id="35"/>
    </w:p>
    <w:p w14:paraId="569B30CB" w14:textId="77777777" w:rsidR="00F43FB9" w:rsidRDefault="00E570B0" w:rsidP="00F85486">
      <w:pPr>
        <w:pStyle w:val="Brdtext"/>
        <w:jc w:val="left"/>
      </w:pPr>
    </w:p>
    <w:p w14:paraId="1AABC09A" w14:textId="48F97D6A" w:rsidR="00F43FB9" w:rsidRDefault="003A5A9E" w:rsidP="00F85486">
      <w:pPr>
        <w:pStyle w:val="Brdtext"/>
        <w:jc w:val="left"/>
      </w:pPr>
      <w:r>
        <w:t xml:space="preserve">Närvarande: </w:t>
      </w:r>
      <w:sdt>
        <w:sdtPr>
          <w:alias w:val="Narvarande"/>
          <w:tag w:val="Narvarande"/>
          <w:id w:val="2036694613"/>
          <w:lock w:val="sdtLocked"/>
          <w:dataBinding w:prefixMappings="xmlns:ns0='http://rkdhs/mallar/lagstiftning/Prop/Prop.xsd'" w:xpath="/ns0:dokumentvärden[1]/ns0:närvarande[1]" w:storeItemID="{068625C3-B546-44A5-B525-B7CC092E5AD6}"/>
          <w:text w:multiLine="1"/>
        </w:sdtPr>
        <w:sdtEndPr/>
        <w:sdtContent>
          <w:r>
            <w:t xml:space="preserve">statsminister Kristersson, ordförande, och statsråden Busch, Billström, Svantesson, Ankarberg Johansson, Edholm, J Pehrson, Waltersson Grönvall, Strömmer, Roswall, Forssmed, </w:t>
          </w:r>
          <w:proofErr w:type="spellStart"/>
          <w:r>
            <w:t>Tenje</w:t>
          </w:r>
          <w:proofErr w:type="spellEnd"/>
          <w:r>
            <w:t xml:space="preserve">, </w:t>
          </w:r>
          <w:proofErr w:type="spellStart"/>
          <w:r>
            <w:t>Slottner</w:t>
          </w:r>
          <w:proofErr w:type="spellEnd"/>
          <w:r>
            <w:t xml:space="preserve">, M Persson, </w:t>
          </w:r>
          <w:proofErr w:type="spellStart"/>
          <w:r>
            <w:t>Wykman</w:t>
          </w:r>
          <w:proofErr w:type="spellEnd"/>
          <w:r>
            <w:t xml:space="preserve">, Malmer </w:t>
          </w:r>
          <w:proofErr w:type="spellStart"/>
          <w:r>
            <w:t>Stenergard</w:t>
          </w:r>
          <w:proofErr w:type="spellEnd"/>
          <w:r>
            <w:t xml:space="preserve">, Kullgren, Liljestrand, Brandberg, </w:t>
          </w:r>
          <w:proofErr w:type="spellStart"/>
          <w:r>
            <w:t>Pourmokhtari</w:t>
          </w:r>
          <w:proofErr w:type="spellEnd"/>
        </w:sdtContent>
      </w:sdt>
    </w:p>
    <w:p w14:paraId="4A089A27" w14:textId="77777777" w:rsidR="00F43FB9" w:rsidRDefault="00E570B0" w:rsidP="00F85486">
      <w:pPr>
        <w:pStyle w:val="Brdtext"/>
        <w:jc w:val="left"/>
      </w:pPr>
    </w:p>
    <w:p w14:paraId="470EAB93" w14:textId="11DD3A45" w:rsidR="00F43FB9" w:rsidRDefault="003A5A9E" w:rsidP="00F85486">
      <w:pPr>
        <w:pStyle w:val="Brdtext"/>
        <w:jc w:val="left"/>
      </w:pPr>
      <w:r>
        <w:t xml:space="preserve">Föredragande: statsrådet </w:t>
      </w:r>
      <w:sdt>
        <w:sdtPr>
          <w:alias w:val="Foredragande"/>
          <w:tag w:val="Foredragande"/>
          <w:id w:val="1160741249"/>
          <w:text w:multiLine="1"/>
        </w:sdtPr>
        <w:sdtEndPr/>
        <w:sdtContent>
          <w:r>
            <w:t>Svantesson</w:t>
          </w:r>
        </w:sdtContent>
      </w:sdt>
    </w:p>
    <w:p w14:paraId="18D90557" w14:textId="77777777" w:rsidR="00F43FB9" w:rsidRPr="00827386" w:rsidRDefault="00E570B0" w:rsidP="00F85486">
      <w:pPr>
        <w:pStyle w:val="Brdtext"/>
        <w:jc w:val="left"/>
        <w:rPr>
          <w:szCs w:val="21"/>
        </w:rPr>
      </w:pPr>
    </w:p>
    <w:p w14:paraId="58AE9366" w14:textId="77777777" w:rsidR="00F43FB9" w:rsidRPr="00915BF3" w:rsidRDefault="003A5A9E" w:rsidP="00F85486">
      <w:pPr>
        <w:pStyle w:val="Slutstreck"/>
      </w:pPr>
      <w:r w:rsidRPr="008B7E85">
        <w:t>                    </w:t>
      </w:r>
    </w:p>
    <w:p w14:paraId="3C59A41F" w14:textId="77777777" w:rsidR="00F43FB9" w:rsidRPr="006E102E" w:rsidRDefault="00E570B0" w:rsidP="00F85486">
      <w:pPr>
        <w:pStyle w:val="Brdtext"/>
        <w:jc w:val="left"/>
        <w:rPr>
          <w:sz w:val="18"/>
          <w:szCs w:val="18"/>
        </w:rPr>
      </w:pPr>
    </w:p>
    <w:p w14:paraId="55F9FA99" w14:textId="77777777" w:rsidR="00F43FB9" w:rsidRDefault="00E570B0" w:rsidP="00F85486">
      <w:pPr>
        <w:pStyle w:val="Brdtext"/>
        <w:jc w:val="left"/>
      </w:pPr>
    </w:p>
    <w:p w14:paraId="720FA867" w14:textId="0995F34F" w:rsidR="00F43FB9" w:rsidRDefault="003A5A9E" w:rsidP="00F85486">
      <w:pPr>
        <w:pStyle w:val="Brdtext"/>
        <w:jc w:val="left"/>
      </w:pPr>
      <w:r>
        <w:t xml:space="preserve">Regeringen beslutar proposition </w:t>
      </w:r>
      <w:sdt>
        <w:sdtPr>
          <w:alias w:val="Rubrik"/>
          <w:tag w:val="Rubrik"/>
          <w:id w:val="1055821273"/>
          <w:lock w:val="sdtContentLocked"/>
          <w:dataBinding w:prefixMappings="xmlns:ns0='http://rkdhs/mallar/lagstiftning/Prop/Prop.xsd'" w:xpath="/ns0:dokumentvärden[1]/ns0:titel[1]" w:storeItemID="{068625C3-B546-44A5-B525-B7CC092E5AD6}"/>
          <w:text w:multiLine="1"/>
        </w:sdtPr>
        <w:sdtEndPr/>
        <w:sdtContent>
          <w:r>
            <w:t>Ändring i skatteavtalet mellan Sverige och Tyskland</w:t>
          </w:r>
        </w:sdtContent>
      </w:sdt>
    </w:p>
    <w:p w14:paraId="6C9D7B39" w14:textId="77777777" w:rsidR="00DB62B9" w:rsidRPr="00152749" w:rsidRDefault="00DB62B9" w:rsidP="00152749">
      <w:pPr>
        <w:pStyle w:val="Brdtextmedindrag"/>
      </w:pPr>
    </w:p>
    <w:sectPr w:rsidR="00DB62B9" w:rsidRPr="00152749" w:rsidSect="00155500">
      <w:headerReference w:type="even" r:id="rId39"/>
      <w:headerReference w:type="default" r:id="rId40"/>
      <w:footerReference w:type="even" r:id="rId41"/>
      <w:footerReference w:type="default" r:id="rId42"/>
      <w:headerReference w:type="first" r:id="rId43"/>
      <w:footerReference w:type="first" r:id="rId44"/>
      <w:pgSz w:w="9356" w:h="13721" w:code="9"/>
      <w:pgMar w:top="794" w:right="2438" w:bottom="1191" w:left="1021" w:header="0" w:footer="709"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2B38F32" w14:textId="77777777" w:rsidR="003276FB" w:rsidRDefault="003276FB" w:rsidP="00F8009C">
      <w:r>
        <w:separator/>
      </w:r>
    </w:p>
  </w:endnote>
  <w:endnote w:type="continuationSeparator" w:id="0">
    <w:p w14:paraId="187686DF" w14:textId="77777777" w:rsidR="003276FB" w:rsidRDefault="003276FB" w:rsidP="00F8009C">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6FF" w:usb1="420024FF" w:usb2="02000000" w:usb3="00000000" w:csb0="0000019F" w:csb1="00000000"/>
  </w:font>
  <w:font w:name="TradeGothic">
    <w:panose1 w:val="00000400000000000000"/>
    <w:charset w:val="00"/>
    <w:family w:val="auto"/>
    <w:pitch w:val="variable"/>
    <w:sig w:usb0="00000003" w:usb1="00000000" w:usb2="00000000" w:usb3="00000000" w:csb0="00000001" w:csb1="00000000"/>
  </w:font>
  <w:font w:name="TradeGothic CondEighteen">
    <w:panose1 w:val="00000400000000000000"/>
    <w:charset w:val="00"/>
    <w:family w:val="auto"/>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B7BC64" w14:textId="77777777" w:rsidR="00244011" w:rsidRDefault="00244011" w:rsidP="009C2B67">
    <w:pPr>
      <w:pStyle w:val="Brdtext"/>
    </w:pPr>
    <w:r>
      <w:rPr>
        <w:noProof/>
        <w:lang w:eastAsia="sv-SE"/>
      </w:rPr>
      <mc:AlternateContent>
        <mc:Choice Requires="wps">
          <w:drawing>
            <wp:anchor distT="0" distB="0" distL="0" distR="0" simplePos="0" relativeHeight="251665920"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5"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B381CF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Textruta 4" o:spid="_x0000_s1029" type="#_x0000_t202" style="position:absolute;left:0;text-align:left;margin-left:5.4pt;margin-top:610.95pt;width:44.2pt;height:9.6pt;z-index:25166592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n4J1eAIAAGs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9u+/gnJHtPDQTUxwclHR492KgA/C04jQe9PY4z19tAECH3qJszX4X6/d&#10;R3tiLmk5a2jkCh5+boRXnJmvljh9kZ9HGmE6nI8/Eo+YP9WsTjV2U18DMSKnBeNkEqM9mr2oPdRP&#10;tB3mMSuphJWUu+C4F6+xWwS0XaSaz5MRTaUTeGuXTsbQEeVIzcf2SXjX8xeJ+HewH04xfUHjzjZ6&#10;BjffIFExcTzi3KHa408Tnajfb5+4Mk7Pyeq4I2e/AQ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En4J1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7B381CF0"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F2FD1C0" w14:textId="77777777" w:rsidR="00244011" w:rsidRDefault="00244011" w:rsidP="00EE1584">
    <w:pPr>
      <w:pStyle w:val="Brdtext"/>
    </w:pPr>
    <w:r>
      <w:rPr>
        <w:noProof/>
        <w:lang w:eastAsia="sv-SE"/>
      </w:rPr>
      <mc:AlternateContent>
        <mc:Choice Requires="wps">
          <w:drawing>
            <wp:anchor distT="0" distB="0" distL="0" distR="0" simplePos="0" relativeHeight="25164544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E934D7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Textruta 1" o:spid="_x0000_s1030" type="#_x0000_t202" style="position:absolute;left:0;text-align:left;margin-left:393pt;margin-top:611.25pt;width:44.2pt;height:9.6pt;z-index:25164544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Lc2geAIAAGs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t+tn//FZQ7ooWHbmKCk4uKHu9WBHwQnkaE3pvGHu/pow0Q+NBLnK3B/3rt&#10;PtoTc0nLWUMjV/DwcyO84sx8tcTpy/w80gjT4Xz8kXjE/Klmdaqxm3oOxIicFoyTSYz2aPai9lA/&#10;0XaYxaykElZS7oLjXpxjtwhou0g1myUjmkon8NYunYyhI8qRmo/tk/Cu5y8S8e9gP5xi8oLGnW30&#10;DG62QaJi4njEuUO1x58mOlG/3z5xZZyek9VxR0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stzaB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4E934D7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D544CAB" w14:textId="77777777" w:rsidR="00244011" w:rsidRDefault="00244011" w:rsidP="00EE1584">
    <w:pPr>
      <w:pStyle w:val="Brdtext"/>
    </w:pPr>
    <w:r>
      <w:rPr>
        <w:noProof/>
        <w:lang w:eastAsia="sv-SE"/>
      </w:rPr>
      <mc:AlternateContent>
        <mc:Choice Requires="wps">
          <w:drawing>
            <wp:anchor distT="0" distB="0" distL="0" distR="0" simplePos="0" relativeHeight="25164646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4"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23979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1" type="#_x0000_t202" style="position:absolute;left:0;text-align:left;margin-left:393pt;margin-top:611.25pt;width:44.2pt;height:9.6pt;z-index:25164646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OLDneAIAAGs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2r//Esod0cJDNzHByZuKHu9WBHwQnkaE3pvGHu/pow0Q+NBLnK3B/3rt&#10;PtoTc0nLWUMjV/DwcyO84sx8tcTpi3wUaYTpMBp/JB4xf6pZnmrspl4AMSKnBeNkEqM9mr2oPdTP&#10;tB3mMSuphJWUu+C4FxfYLQLaLlLN58mIptIJvLWPTsbQEeVIzaf2WXjX8xeJ+HewH04xfUHjzjZ6&#10;BjffIFExcTzi3KHa408Tnajfb5+4Mk7Pyeq4I2e/AQ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MU4sOd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523979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D1B85C9" w14:textId="77777777" w:rsidR="00244011" w:rsidRDefault="00244011" w:rsidP="009C2B67">
    <w:pPr>
      <w:pStyle w:val="Brdtext"/>
    </w:pPr>
    <w:r>
      <w:rPr>
        <w:noProof/>
        <w:lang w:eastAsia="sv-SE"/>
      </w:rPr>
      <mc:AlternateContent>
        <mc:Choice Requires="wps">
          <w:drawing>
            <wp:anchor distT="0" distB="0" distL="0" distR="0" simplePos="0" relativeHeight="251666944"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18"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76074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4" type="#_x0000_t202" style="position:absolute;left:0;text-align:left;margin-left:5.4pt;margin-top:610.95pt;width:44.2pt;height:9.6pt;z-index:25166694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6BFDeAIAAGsFAAAOAAAAZHJzL2Uyb0RvYy54bWysVMlu2zAQvRfoPxC8N7KcrREsB26CFAWC&#10;JKhT5ExTZCyU4rDk2JL79RlS8tI0lxS9SEPO/vhmJpddY9ha+VCDLXl+NOJMWQlVbZ9L/uPx5tNn&#10;zgIKWwkDVpV8owK/nH78MGldocawBFMpzyiIDUXrSr5EdEWWBblUjQhH4JQlpQbfCKSjf84qL1qK&#10;3phsPBqdZS34ynmQKgS6ve6VfJria60k3msdFDJTcqoN09en7yJ+s+lEFM9euGUthzLEP1TRiNpS&#10;0l2oa4GCrXz9V6imlh4CaDyS0GSgdS1V6oG6yUevupkvhVOpFwInuB1M4f+FlXfruXvwDLsv0NED&#10;RkBaF4pAl7GfTvsm/qlSRnqCcLODTXXIJF2enuXHJ6SRpMrH+cU4wZrtnZ0P+FVBw6JQck+vksAS&#10;69uAlJBMtyYxVwBTVze1MekQmaCujGdrQW9oMJVIHn9YGcvakp8dn45SYAvRvY9sbAyjEheGdPsG&#10;k4Qbo6KNsd+VZnWV+nwjt5BS2V3+ZB2tNKV6j+Ngv6/qPc59H+SRMoPFnXNTW/Cp+zQ8e8iqn1vI&#10;dG9PgB/0HUXsFh01XvLz7fsvoNoQLTz0ExOcvKnp8W5FwAfhaUTovWns8Z4+2gCBD4PE2RL877fu&#10;oz0xl7SctTRyJQ+/VsIrzsw3S5y+yE8ijTAdTk7PiUfMH2oWhxq7aq6AGJHTgnEyidEezVbUHpon&#10;2g6zmJVUwkrKXXLcilfYLwLaLlLNZsmIptIJvLVzJ2PoiHKk5mP3JLwb+ItE/DvYDqcoXtG4t42e&#10;wc1WSFRMHI8496gO+NNEJ+oP2yeujMNzstrvyOkLAAAA//8DAFBLAwQUAAYACAAAACEAlhHwiN8A&#10;AAALAQAADwAAAGRycy9kb3ducmV2LnhtbEyPQWvDMAyF74P+B6PBbquTUEaTxSnr2A4rlLJ2sKsb&#10;a3FYLIfYabN/P/XUnsSTHk/fK1eT68QJh9B6UpDOExBItTctNQq+Du+PSxAhajK684QK/jDAqprd&#10;lbow/kyfeNrHRnAIhUIrsDH2hZShtuh0mPseiW8/fnA6shwaaQZ95nDXySxJnqTTLfEHq3t8tVj/&#10;7ken4LBdm1GayXy81dvNDr/lxi52Sj3cTy/PICJO8WqGCz6jQ8VMRz+SCaJjnTB55JllaQ6CHXme&#10;gTheNos0BVmV8rZD9Q8AAP//AwBQSwECLQAUAAYACAAAACEAtoM4kv4AAADhAQAAEwAAAAAAAAAA&#10;AAAAAAAAAAAAW0NvbnRlbnRfVHlwZXNdLnhtbFBLAQItABQABgAIAAAAIQA4/SH/1gAAAJQBAAAL&#10;AAAAAAAAAAAAAAAAAC8BAABfcmVscy8ucmVsc1BLAQItABQABgAIAAAAIQAF6BFDeAIAAGsFAAAO&#10;AAAAAAAAAAAAAAAAAC4CAABkcnMvZTJvRG9jLnhtbFBLAQItABQABgAIAAAAIQCWEfCI3wAAAAsB&#10;AAAPAAAAAAAAAAAAAAAAANIEAABkcnMvZG93bnJldi54bWxQSwUGAAAAAAQABADzAAAA3gUAAAAA&#10;" o:allowoverlap="f" fillcolor="white [3201]" stroked="f" strokeweight=".5pt">
              <v:textbox style="mso-fit-shape-to-text:t">
                <w:txbxContent>
                  <w:p w14:paraId="21760746"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CB5455" w14:textId="77777777" w:rsidR="00244011" w:rsidRDefault="00244011" w:rsidP="00EE1584">
    <w:pPr>
      <w:pStyle w:val="Brdtext"/>
    </w:pPr>
    <w:r>
      <w:rPr>
        <w:noProof/>
        <w:lang w:eastAsia="sv-SE"/>
      </w:rPr>
      <mc:AlternateContent>
        <mc:Choice Requires="wps">
          <w:drawing>
            <wp:anchor distT="0" distB="0" distL="0" distR="0" simplePos="0" relativeHeight="25164748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9"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99561D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5" type="#_x0000_t202" style="position:absolute;left:0;text-align:left;margin-left:393pt;margin-top:611.25pt;width:44.2pt;height:9.6pt;z-index:25164748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caQYeAIAAGsFAAAOAAAAZHJzL2Uyb0RvYy54bWysVMlu2zAQvRfoPxC817KcpYkQOXAdpCgQ&#10;JEGTImeaImOhFIclx5bcr8+QkpemuaToRRpy9sc3c3HZNYatlQ812JLnozFnykqoavtc8h+P15/O&#10;OAsobCUMWFXyjQr8cvrxw0XrCjWBJZhKeUZBbChaV/IloiuyLMilakQYgVOWlBp8I5CO/jmrvGgp&#10;emOyyXh8mrXgK+dBqhDo9qpX8mmKr7WSeKd1UMhMyak2TF+fvov4zaYXonj2wi1rOZQh/qGKRtSW&#10;ku5CXQkUbOXrv0I1tfQQQONIQpOB1rVUqQfqJh+/6uZhKZxKvRA4we1gCv8vrLxdP7h7z7D7Ah09&#10;YASkdaEIdBn76bRv4p8qZaQnCDc72FSHTNLlyWl+dEwaSap8kp9PEqzZ3tn5gF8VNCwKJff0Kgks&#10;sb4JSAnJdGsScwUwdXVdG5MOkQlqbjxbC3pDg6lE8vjDyljWlvz06GScAluI7n1kY2MYlbgwpNs3&#10;mCTcGBVtjP2uNKur1OcbuYWUyu7yJ+topSnVexwH+31V73Hu+yCPlBks7pyb2oJP3afh2UNW/dxC&#10;pnt7Avyg7yhit+io8ZKfbd9/AdWGaOGhn5jg5HVNj3cjAt4LTyNC701jj3f00QYIfBgkzpbgf791&#10;H+2JuaTlrKWRK3n4tRJecWa+WeL0eX4caYTpcHzymXjE/KFmcaixq2YOxIicFoyTSYz2aLai9tA8&#10;0XaYxaykElZS7pLjVpxjvwhou0g1myUjmkon8MY+OBlDR5QjNR+7J+HdwF8k4t/CdjhF8YrGvW30&#10;DG62QqJi4njEuUd1wJ8mOlF/2D5xZRyek9V+R05fAA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AZxpBh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099561DA"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F61B88" w14:textId="77777777" w:rsidR="00244011" w:rsidRDefault="00244011" w:rsidP="00EE1584">
    <w:pPr>
      <w:pStyle w:val="Brdtext"/>
    </w:pPr>
    <w:r>
      <w:rPr>
        <w:noProof/>
        <w:lang w:eastAsia="sv-SE"/>
      </w:rPr>
      <mc:AlternateContent>
        <mc:Choice Requires="wps">
          <w:drawing>
            <wp:anchor distT="0" distB="0" distL="0" distR="0" simplePos="0" relativeHeight="25164851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17"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62B076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36" type="#_x0000_t202" style="position:absolute;left:0;text-align:left;margin-left:393pt;margin-top:611.25pt;width:44.2pt;height:9.6pt;z-index:25164851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w+vNeAIAAGsFAAAOAAAAZHJzL2Uyb0RvYy54bWysVEtv2zAMvg/YfxB0Xx2nTbcEcYqsRYYB&#10;RVssHXpWZKkxJouaxMTOfv0o2Xms66XDLjYlvj995PSqrQ3bKh8qsAXPzwacKSuhrOxzwb8/Lj58&#10;4iygsKUwYFXBdyrwq9n7d9PGTdQQ1mBK5RkFsWHSuIKvEd0ky4Jcq1qEM3DKklKDrwXS0T9npRcN&#10;Ra9NNhwMLrMGfOk8SBUC3d50Sj5L8bVWEu+1DgqZKTjVhunr03cVv9lsKibPXrh1JfsyxD9UUYvK&#10;UtJDqBuBgm189VeoupIeAmg8k1BnoHUlVeqBuskHL7pZroVTqRcCJ7gDTOH/hZV326V78Azbz9DS&#10;A0ZAGhcmgS5jP632dfxTpYz0BOHuAJtqkUm6HF3m5xekkaTKh/l4mGDNjs7OB/yioGZRKLinV0lg&#10;ie1tQEpIpnuTmCuAqcpFZUw6RCaoa+PZVtAbGkwlkscfVsaypuCX56NBCmwhuneRjY1hVOJCn+7Y&#10;YJJwZ1S0Mfab0qwqU5+v5BZSKnvIn6yjlaZUb3Hs7Y9VvcW564M8UmaweHCuKws+dZ+G5whZ+WMP&#10;me7sCfCTvqOI7aqlxgs+3r//Csod0cJDNzHByUVFj3crAj4ITyNC701jj/f00QYIfOglztbgf712&#10;H+2JuaTlrKGRK3j4uRFecWa+WuL0OL+INMJ0uBh9JB4xf6pZnWrspr4GYkROC8bJJEZ7NHtRe6if&#10;aDvMY1ZSCSspd8FxL15jtwhou0g1nycjmkon8NYunYyhI8qRmo/tk/Cu5y8S8e9gP5xi8oLGnW30&#10;DG6+QaJi4njEuUO1x58mOlG/3z5xZZyek9VxR85+AwAA//8DAFBLAwQUAAYACAAAACEA79OYouEA&#10;AAANAQAADwAAAGRycy9kb3ducmV2LnhtbEyPwU7DMBBE70j8g7VI3KjTKDRRiFMBggOVqooWiasb&#10;L3FEvI5ipw1/z/YEx50Zzb6p1rPrxQnH0HlSsFwkIJAabzpqFXwcXu8KECFqMrr3hAp+MMC6vr6q&#10;dGn8md7xtI+t4BIKpVZgYxxKKUNj0emw8AMSe19+dDryObbSjPrM5a6XaZKspNMd8QerB3y22Hzv&#10;J6fgsH0ykzSzeXtptpsdfsqNzXZK3d7Mjw8gIs7xLwwXfEaHmpmOfiITRK8gL1a8JbKRpuk9CI4U&#10;eZaBOF6kbJmDrCv5f0X9CwAA//8DAFBLAQItABQABgAIAAAAIQC2gziS/gAAAOEBAAATAAAAAAAA&#10;AAAAAAAAAAAAAABbQ29udGVudF9UeXBlc10ueG1sUEsBAi0AFAAGAAgAAAAhADj9If/WAAAAlAEA&#10;AAsAAAAAAAAAAAAAAAAALwEAAF9yZWxzLy5yZWxzUEsBAi0AFAAGAAgAAAAhAHnD6814AgAAawUA&#10;AA4AAAAAAAAAAAAAAAAALgIAAGRycy9lMm9Eb2MueG1sUEsBAi0AFAAGAAgAAAAhAO/TmKLhAAAA&#10;DQEAAA8AAAAAAAAAAAAAAAAA0gQAAGRycy9kb3ducmV2LnhtbFBLBQYAAAAABAAEAPMAAADgBQAA&#10;AAA=&#10;" o:allowoverlap="f" fillcolor="white [3201]" stroked="f" strokeweight=".5pt">
              <v:textbox style="mso-fit-shape-to-text:t">
                <w:txbxContent>
                  <w:p w14:paraId="562B076F"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B605732" w14:textId="77777777" w:rsidR="00244011" w:rsidRDefault="00244011" w:rsidP="009C2B67">
    <w:pPr>
      <w:pStyle w:val="Brdtext"/>
    </w:pPr>
    <w:r>
      <w:rPr>
        <w:noProof/>
        <w:lang w:eastAsia="sv-SE"/>
      </w:rPr>
      <mc:AlternateContent>
        <mc:Choice Requires="wps">
          <w:drawing>
            <wp:anchor distT="0" distB="0" distL="0" distR="0" simplePos="0" relativeHeight="251667968"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1"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01D0A0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39" type="#_x0000_t202" style="position:absolute;left:0;text-align:left;margin-left:5.4pt;margin-top:610.95pt;width:44.2pt;height:9.6pt;z-index:25166796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RsjOeQIAAGwFAAAOAAAAZHJzL2Uyb0RvYy54bWysVEtv2zAMvg/YfxB0XxynTbYGdYqsRYYB&#10;RVssHXpWZKkxJouaxMTOfv0o2Xms66XDLjYlvsSPH3l51daGbZUPFdiC54MhZ8pKKCv7XPDvj4sP&#10;nzgLKGwpDFhV8J0K/Gr2/t1l46ZqBGswpfKMgtgwbVzB14hummVBrlUtwgCcsqTU4GuBdPTPWelF&#10;Q9Frk42Gw0nWgC+dB6lCoNubTslnKb7WSuK91kEhMwWnt2H6+vRdxW82uxTTZy/cupL9M8Q/vKIW&#10;laWkh1A3AgXb+OqvUHUlPQTQOJBQZ6B1JVWqgarJhy+qWa6FU6kWAie4A0zh/4WVd9ule/AM28/Q&#10;UgMjII0L00CXsZ5W+zr+6aWM9ATh7gCbapFJuhxP8rNz0khS5aP8YpRgzY7Ozgf8oqBmUSi4p64k&#10;sMT2NiAlJNO9ScwVwFTlojImHSIT1LXxbCuohwbTE8njDytjWVPwydl4mAJbiO5dZGNjGJW40Kc7&#10;Fpgk3BkVbYz9pjSrylTnK7mFlMoe8ifraKUp1Vsce/vjq97i3NVBHikzWDw415UFn6pPw3OErPyx&#10;h0x39gT4Sd1RxHbVUuGxfXsCrKDcES88dCMTnFxU1L1bEfBBeJoRajjNPd7TRxsg9KGXOFuD//Xa&#10;fbQn6pKWs4ZmruDh50Z4xZn5aonUF/l55BGmw/n4IxGJ+VPN6lRjN/U1ECVy2jBOJjHao9mL2kP9&#10;ROthHrOSSlhJuQuOe/Eau01A60Wq+TwZ0Vg6gbd26WQMHWGO3Hxsn4R3PYGRmH8H++kU0xc87myj&#10;Z3DzDRIXE8kj0B2qfQNopBP3+/UTd8bpOVkdl+TsN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EbIzn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501D0A0F"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BCEE829" w14:textId="77777777" w:rsidR="00244011" w:rsidRDefault="00244011" w:rsidP="00EE1584">
    <w:pPr>
      <w:pStyle w:val="Brdtext"/>
    </w:pPr>
    <w:r>
      <w:rPr>
        <w:noProof/>
        <w:lang w:eastAsia="sv-SE"/>
      </w:rPr>
      <mc:AlternateContent>
        <mc:Choice Requires="wps">
          <w:drawing>
            <wp:anchor distT="0" distB="0" distL="0" distR="0" simplePos="0" relativeHeight="25164953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2"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813190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0" type="#_x0000_t202" style="position:absolute;left:0;text-align:left;margin-left:393pt;margin-top:611.25pt;width:44.2pt;height:9.6pt;z-index:25164953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9IcbeQIAAGwFAAAOAAAAZHJzL2Uyb0RvYy54bWysVEtv2zAMvg/YfxB0XxynTbcGdYosRYYB&#10;RVssHXpWZKkxJouaxMTOfv0o2Xms66XDLjYlvsSPH3l13daGbZUPFdiC54MhZ8pKKCv7XPDvj4sP&#10;nzgLKGwpDFhV8J0K/Hr6/t1V4yZqBGswpfKMgtgwaVzB14hukmVBrlUtwgCcsqTU4GuBdPTPWelF&#10;Q9Frk42Gw4usAV86D1KFQLc3nZJPU3ytlcR7rYNCZgpOb8P09em7it9seiUmz164dSX7Z4h/eEUt&#10;KktJD6FuBAq28dVfoepKegigcSChzkDrSqpUA1WTD19Us1wLp1ItBE5wB5jC/wsr77ZL9+AZtp+h&#10;pQZGQBoXJoEuYz2t9nX800sZ6QnC3QE21SKTdDm+yM/OSSNJlY/yy1GCNTs6Ox/wi4KaRaHgnrqS&#10;wBLb24CUkEz3JjFXAFOVi8qYdIhMUHPj2VZQDw2mJ5LHH1bGsqbgF2fjYQpsIbp3kY2NYVTiQp/u&#10;WGCScGdUtDH2m9KsKlOdr+QWUip7yJ+so5WmVG9x7O2Pr3qLc1cHeaTMYPHgXFcWfKo+Dc8RsvLH&#10;HjLd2RPgJ3VHEdtVS4VT+872BFhBuSNeeOhGJji5qKh7tyLgg/A0I9Rwmnu8p482QOhDL3G2Bv/r&#10;tftoT9QlLWcNzVzBw8+N8Ioz89USqS/z88gjTIfz8UciEvOnmtWpxm7qORAlctowTiYx2qPZi9pD&#10;/UTrYRazkkpYSbkLjntxjt0moPUi1WyWjGgsncBbu3Qyho4wR24+tk/Cu57ASMy/g/10iskLHne2&#10;0TO42QaJi4nkEegO1b4BNNKJ+/36iTvj9Jysjkty+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79Icb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68131905"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805368" w14:textId="77777777" w:rsidR="00244011" w:rsidRDefault="00244011" w:rsidP="00EE1584">
    <w:pPr>
      <w:pStyle w:val="Brdtext"/>
    </w:pPr>
    <w:r>
      <w:rPr>
        <w:noProof/>
        <w:lang w:eastAsia="sv-SE"/>
      </w:rPr>
      <mc:AlternateContent>
        <mc:Choice Requires="wps">
          <w:drawing>
            <wp:anchor distT="0" distB="0" distL="0" distR="0" simplePos="0" relativeHeight="251650560"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0"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1DBFC1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1" type="#_x0000_t202" style="position:absolute;left:0;text-align:left;margin-left:393pt;margin-top:611.25pt;width:44.2pt;height:9.6pt;z-index:25165056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4fpceQIAAGwFAAAOAAAAZHJzL2Uyb0RvYy54bWysVEtv2zAMvg/YfxB0Xx2nSbYGdYosRYcB&#10;RVusHXpWZCkxJouaxMTOfv0o2Xms66XDLjYlvsSPH3l51daGbZUPFdiC52cDzpSVUFZ2VfDvTzcf&#10;PnEWUNhSGLCq4DsV+NXs/bvLxk3VENZgSuUZBbFh2riCrxHdNMuCXKtahDNwypJSg68F0tGvstKL&#10;hqLXJhsOBpOsAV86D1KFQLfXnZLPUnytlcR7rYNCZgpOb8P09em7jN9sdimmKy/cupL9M8Q/vKIW&#10;laWkh1DXAgXb+OqvUHUlPQTQeCahzkDrSqpUA1WTD15U87gWTqVaCJzgDjCF/xdW3m0f3YNn2H6G&#10;lhoYAWlcmAa6jPW02tfxTy9lpCcIdwfYVItM0uV4kp+PSCNJlQ/zi2GCNTs6Ox/wi4KaRaHgnrqS&#10;wBLb24CUkEz3JjFXAFOVN5Ux6RCZoBbGs62gHhpMTySPP6yMZU3BJ+fjQQpsIbp3kY2NYVTiQp/u&#10;WGCScGdUtDH2m9KsKlOdr+QWUip7yJ+so5WmVG9x7O2Pr3qLc1cHeaTMYPHgXFcWfKo+Dc8RsvLH&#10;HjLd2RPgJ3VHEdtlS4VT+0Z7Aiyh3BEvPHQjE5y8qah7tyLgg/A0I9Rwmnu8p482QOhDL3G2Bv/r&#10;tftoT9QlLWcNzVzBw8+N8Ioz89USqS/yUeQRpsNo/JGIxPypZnmqsZt6AUSJnDaMk0mM9mj2ovZQ&#10;P9N6mMespBJWUu6C415cYLcJaL1INZ8nIxpLJ/DWPjoZQ0eYIzef2mfhXU9gJObfwX46xfQFjzvb&#10;6BncfIPExUTyCHSHat8AGunE/X79xJ1xek5WxyU5+w0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CF4fpc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1DBFC12"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1EDC665" w14:textId="77777777" w:rsidR="00244011" w:rsidRDefault="00244011" w:rsidP="009C2B67">
    <w:pPr>
      <w:pStyle w:val="Brdtext"/>
    </w:pPr>
    <w:r>
      <w:rPr>
        <w:noProof/>
        <w:lang w:eastAsia="sv-SE"/>
      </w:rPr>
      <mc:AlternateContent>
        <mc:Choice Requires="wps">
          <w:drawing>
            <wp:anchor distT="0" distB="0" distL="0" distR="0" simplePos="0" relativeHeight="251668992"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4"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39BC162" w14:textId="77777777" w:rsidR="00244011" w:rsidRPr="00756E21" w:rsidRDefault="00244011" w:rsidP="009C2B67">
                          <w:pPr>
                            <w:pStyle w:val="Brdtext"/>
                            <w:jc w:val="right"/>
                          </w:pPr>
                          <w:r>
                            <w:fldChar w:fldCharType="begin"/>
                          </w:r>
                          <w:r>
                            <w:instrText xml:space="preserve"> PAGE   \* MERGEFORMAT </w:instrText>
                          </w:r>
                          <w:r>
                            <w:fldChar w:fldCharType="separate"/>
                          </w:r>
                          <w:r w:rsidR="003A5A9E">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4" type="#_x0000_t202" style="position:absolute;left:0;text-align:left;margin-left:5.4pt;margin-top:610.95pt;width:44.2pt;height:9.6pt;z-index:25166899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FMVv4eQIAAGwFAAAOAAAAZHJzL2Uyb0RvYy54bWysVEtv2zAMvg/YfxB0Xx2nr9WIU2QtOgwo&#10;2mLp0LMiS40xWdQkJnb260vJzmNdLx12sSnxJX78yMll1xi2Vj7UYEueH404U1ZCVdvnkv94vPn0&#10;mbOAwlbCgFUl36jAL6cfP0xaV6gxLMFUyjMKYkPRupIvEV2RZUEuVSPCEThlSanBNwLp6J+zyouW&#10;ojcmG49GZ1kLvnIepAqBbq97JZ+m+ForifdaB4XMlJzehunr03cRv9l0IopnL9yylsMzxD+8ohG1&#10;paS7UNcCBVv5+q9QTS09BNB4JKHJQOtaqlQDVZOPXlUzXwqnUi0ETnA7mML/Cyvv1nP34Bl2X6Cj&#10;BkZAWheKQJexnk77Jv7ppYz0BOFmB5vqkEm6PD3Lj09II0mVj/OLcYI12zs7H/CrgoZFoeSeupLA&#10;EuvbgJSQTLcmMVcAU1c3tTHpEJmgroxna0E9NJieSB5/WBnL2pKfHZ+OUmAL0b2PbGwMoxIXhnT7&#10;ApOEG6OijbHflWZ1lep8I7eQUtld/mQdrTSleo/jYL9/1Xuc+zrII2UGizvnprbgU/VpePaQVT+3&#10;kOnengA/qDuK2C06Kpzad74lwAKqDfHCQz8ywcmbmrp3KwI+CE8zQg2nucd7+mgDhD4MEmdL8L/f&#10;uo/2RF3SctbSzJU8/FoJrzgz3yyR+iI/iTzCdDg5PSciMX+oWRxq7Kq5AqJEThvGySRGezRbUXto&#10;nmg9zGJWUgkrKXfJcSteYb8JaL1INZslIxpLJ/DWzp2MoSPMkZuP3ZPwbiAwEvPvYDudonjF4942&#10;egY3WyFxMZE8At2jOjSARjpxf1g/cWccnpPVfklOXwA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RTFb+H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139BC162" w14:textId="77777777" w:rsidR="00244011" w:rsidRPr="00756E21" w:rsidRDefault="00244011" w:rsidP="009C2B67">
                    <w:pPr>
                      <w:pStyle w:val="Brdtext"/>
                      <w:jc w:val="right"/>
                    </w:pPr>
                    <w:r>
                      <w:fldChar w:fldCharType="begin"/>
                    </w:r>
                    <w:r>
                      <w:instrText xml:space="preserve"> PAGE   \* MERGEFORMAT </w:instrText>
                    </w:r>
                    <w:r>
                      <w:fldChar w:fldCharType="separate"/>
                    </w:r>
                    <w:r w:rsidR="003A5A9E">
                      <w:rPr>
                        <w:noProof/>
                      </w:rPr>
                      <w:t>2</w:t>
                    </w:r>
                    <w:r>
                      <w:fldChar w:fldCharType="end"/>
                    </w:r>
                  </w:p>
                </w:txbxContent>
              </v:textbox>
              <w10:wrap type="square" anchorx="page" anchory="page"/>
            </v:shape>
          </w:pict>
        </mc:Fallback>
      </mc:AlternateContent>
    </w:r>
    <w:r>
      <w:t xml:space="preserve"> </w:t>
    </w: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82B7D89" w14:textId="77777777" w:rsidR="00244011" w:rsidRDefault="00244011" w:rsidP="00EE1584">
    <w:pPr>
      <w:pStyle w:val="Brdtext"/>
    </w:pPr>
    <w:r>
      <w:rPr>
        <w:noProof/>
        <w:lang w:eastAsia="sv-SE"/>
      </w:rPr>
      <mc:AlternateContent>
        <mc:Choice Requires="wps">
          <w:drawing>
            <wp:anchor distT="0" distB="0" distL="0" distR="0" simplePos="0" relativeHeight="251651584"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5"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C391C60" w14:textId="77777777" w:rsidR="00244011" w:rsidRPr="00756E21" w:rsidRDefault="00244011" w:rsidP="00A118D8">
                          <w:pPr>
                            <w:pStyle w:val="Brdtext"/>
                            <w:jc w:val="right"/>
                          </w:pPr>
                          <w:r>
                            <w:fldChar w:fldCharType="begin"/>
                          </w:r>
                          <w:r>
                            <w:instrText xml:space="preserve"> PAGE   \* MERGEFORMAT </w:instrText>
                          </w:r>
                          <w:r>
                            <w:fldChar w:fldCharType="separate"/>
                          </w:r>
                          <w:r w:rsidR="003A5A9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5" type="#_x0000_t202" style="position:absolute;left:0;text-align:left;margin-left:393pt;margin-top:611.25pt;width:44.2pt;height:9.6pt;z-index:25165158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qO6jeQIAAGwFAAAOAAAAZHJzL2Uyb0RvYy54bWysVEtv2zAMvg/YfxB0Xxynj7VGnSJL0WFA&#10;0RZrh54VWWqMyaImMbGzX19Kdh7reumwi02JL/HjR15cdo1ha+VDDbbk+WjMmbISqto+l/zH4/Wn&#10;M84CClsJA1aVfKMCv5x+/HDRukJNYAmmUp5REBuK1pV8ieiKLAtyqRoRRuCUJaUG3wiko3/OKi9a&#10;it6YbDIen2Yt+Mp5kCoEur3qlXya4mutJN5pHRQyU3J6G6avT99F/GbTC1E8e+GWtRyeIf7hFY2o&#10;LSXdhboSKNjK13+FamrpIYDGkYQmA61rqVINVE0+flXNw1I4lWohcILbwRT+X1h5u35w955h9wU6&#10;amAEpHWhCHQZ6+m0b+KfXspITxBudrCpDpmky5PT/OiYNJJU+SQ/nyRYs72z8wG/KmhYFEruqSsJ&#10;LLG+CUgJyXRrEnMFMHV1XRuTDpEJam48WwvqocH0RPL4w8pY1pb89OhknAJbiO59ZGNjGJW4MKTb&#10;F5gk3BgVbYz9rjSrq1TnG7mFlMru8ifraKUp1XscB/v9q97j3NdBHikzWNw5N7UFn6pPw7OHrPq5&#10;hUz39gT4Qd1RxG7RUeHUvrMtARZQbYgXHvqRCU5e19S9GxHwXniaEWo4zT3e0UcbIPRhkDhbgv/9&#10;1n20J+qSlrOWZq7k4ddKeMWZ+WaJ1Of5ceQRpsPxyWciEvOHmsWhxq6aORAlctowTiYx2qPZitpD&#10;80TrYRazkkpYSblLjltxjv0moPUi1WyWjGgsncAb++BkDB1hjtx87J6EdwOBkZh/C9vpFMUrHve2&#10;0TO42QqJi4nkEege1aEBNNKJ+8P6iTvj8Jys9kty+gI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GqO6j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C391C60" w14:textId="77777777" w:rsidR="00244011" w:rsidRPr="00756E21" w:rsidRDefault="00244011" w:rsidP="00A118D8">
                    <w:pPr>
                      <w:pStyle w:val="Brdtext"/>
                      <w:jc w:val="right"/>
                    </w:pPr>
                    <w:r>
                      <w:fldChar w:fldCharType="begin"/>
                    </w:r>
                    <w:r>
                      <w:instrText xml:space="preserve"> PAGE   \* MERGEFORMAT </w:instrText>
                    </w:r>
                    <w:r>
                      <w:fldChar w:fldCharType="separate"/>
                    </w:r>
                    <w:r w:rsidR="003A5A9E">
                      <w:rPr>
                        <w:noProof/>
                      </w:rPr>
                      <w:t>1</w:t>
                    </w:r>
                    <w:r>
                      <w:fldChar w:fldCharType="end"/>
                    </w:r>
                  </w:p>
                </w:txbxContent>
              </v:textbox>
              <w10:wrap type="square" anchorx="page" anchory="page"/>
            </v:shape>
          </w:pict>
        </mc:Fallback>
      </mc:AlternateContent>
    </w:r>
    <w:r>
      <w:t xml:space="preserve"> </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DBCA24" w14:textId="77777777" w:rsidR="00244011" w:rsidRDefault="00244011" w:rsidP="00EE1584">
    <w:pPr>
      <w:pStyle w:val="Brdtext"/>
    </w:pPr>
    <w:r>
      <w:rPr>
        <w:noProof/>
        <w:lang w:eastAsia="sv-SE"/>
      </w:rPr>
      <mc:AlternateContent>
        <mc:Choice Requires="wps">
          <w:drawing>
            <wp:anchor distT="0" distB="0" distL="0" distR="0" simplePos="0" relativeHeight="251652608"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3"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A0F379" w14:textId="77777777" w:rsidR="00244011" w:rsidRPr="00756E21" w:rsidRDefault="00244011" w:rsidP="00A118D8">
                          <w:pPr>
                            <w:pStyle w:val="Brdtext"/>
                            <w:jc w:val="right"/>
                          </w:pPr>
                          <w:r>
                            <w:fldChar w:fldCharType="begin"/>
                          </w:r>
                          <w:r>
                            <w:instrText xml:space="preserve"> PAGE   \* MERGEFORMAT </w:instrText>
                          </w:r>
                          <w:r>
                            <w:fldChar w:fldCharType="separate"/>
                          </w:r>
                          <w:r w:rsidR="003A5A9E">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46" type="#_x0000_t202" style="position:absolute;left:0;text-align:left;margin-left:393pt;margin-top:611.25pt;width:44.2pt;height:9.6pt;z-index:25165260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GqF2eQIAAGwFAAAOAAAAZHJzL2Uyb0RvYy54bWysVEtv2zAMvg/YfxB0Xx2nTbcEcYqsRYYB&#10;RVssHXpWZKkxJouaxMTOfv0o2Xms66XDLjYlvsSPHzm9amvDtsqHCmzB87MBZ8pKKCv7XPDvj4sP&#10;nzgLKGwpDFhV8J0K/Gr2/t20cRM1hDWYUnlGQWyYNK7ga0Q3ybIg16oW4QycsqTU4GuBdPTPWelF&#10;Q9Frkw0Hg8usAV86D1KFQLc3nZLPUnytlcR7rYNCZgpOb8P09em7it9sNhWTZy/cupL9M8Q/vKIW&#10;laWkh1A3AgXb+OqvUHUlPQTQeCahzkDrSqpUA1WTD15Us1wLp1ItBE5wB5jC/wsr77ZL9+AZtp+h&#10;pQZGQBoXJoEuYz2t9nX800sZ6QnC3QE21SKTdDm6zM8vSCNJlQ/z8TDBmh2dnQ/4RUHNolBwT11J&#10;YIntbUBKSKZ7k5grgKnKRWVMOkQmqGvj2VZQDw2mJ5LHH1bGsqbgl+ejQQpsIbp3kY2NYVTiQp/u&#10;WGCScGdUtDH2m9KsKlOdr+QWUip7yJ+so5WmVG9x7O2Pr3qLc1cHeaTMYPHgXFcWfKo+Dc8RsvLH&#10;HjLd2RPgJ3VHEdtVS4VT+8Z7Aqyg3BEvPHQjE5xcVNS9WxHwQXiaEWo4zT3e00cbIPShlzhbg//1&#10;2n20J+qSlrOGZq7g4edGeMWZ+WqJ1OP8IvII0+Fi9JGIxPypZnWqsZv6GogSOW0YJ5MY7dHsRe2h&#10;fqL1MI9ZSSWspNwFx714jd0moPUi1XyejGgsncBbu3Qyho4wR24+tk/Cu57ASMy/g/10iskLHne2&#10;0TO4+QaJi4nkEegO1b4BNNKJ+/36iTvj9Jysjkty9hs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A5GqF2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8A0F379" w14:textId="77777777" w:rsidR="00244011" w:rsidRPr="00756E21" w:rsidRDefault="00244011" w:rsidP="00A118D8">
                    <w:pPr>
                      <w:pStyle w:val="Brdtext"/>
                      <w:jc w:val="right"/>
                    </w:pPr>
                    <w:r>
                      <w:fldChar w:fldCharType="begin"/>
                    </w:r>
                    <w:r>
                      <w:instrText xml:space="preserve"> PAGE   \* MERGEFORMAT </w:instrText>
                    </w:r>
                    <w:r>
                      <w:fldChar w:fldCharType="separate"/>
                    </w:r>
                    <w:r w:rsidR="003A5A9E">
                      <w:rPr>
                        <w:noProof/>
                      </w:rPr>
                      <w:t>1</w:t>
                    </w:r>
                    <w:r>
                      <w:fldChar w:fldCharType="end"/>
                    </w:r>
                  </w:p>
                </w:txbxContent>
              </v:textbox>
              <w10:wrap type="square" anchorx="page" anchory="page"/>
            </v:shape>
          </w:pict>
        </mc:Fallback>
      </mc:AlternateContent>
    </w:r>
    <w:r>
      <w:t xml:space="preserve"> </w:t>
    </w: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8DA9B24" w14:textId="77777777" w:rsidR="00244011" w:rsidRDefault="00244011" w:rsidP="009C2B67">
    <w:pPr>
      <w:pStyle w:val="Brdtext"/>
    </w:pPr>
    <w:r>
      <w:rPr>
        <w:noProof/>
        <w:lang w:eastAsia="sv-SE"/>
      </w:rPr>
      <mc:AlternateContent>
        <mc:Choice Requires="wps">
          <w:drawing>
            <wp:anchor distT="0" distB="0" distL="0" distR="0" simplePos="0" relativeHeight="251670016" behindDoc="0" locked="0" layoutInCell="1" allowOverlap="0" wp14:anchorId="254E2197" wp14:editId="416B5275">
              <wp:simplePos x="0" y="0"/>
              <wp:positionH relativeFrom="page">
                <wp:posOffset>68580</wp:posOffset>
              </wp:positionH>
              <wp:positionV relativeFrom="page">
                <wp:posOffset>7759065</wp:posOffset>
              </wp:positionV>
              <wp:extent cx="561340" cy="121920"/>
              <wp:effectExtent l="0" t="0" r="0" b="3810"/>
              <wp:wrapSquare wrapText="bothSides"/>
              <wp:docPr id="27" name="Textruta 4"/>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9BC489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254E2197" id="_x0000_t202" coordsize="21600,21600" o:spt="202" path="m,l,21600r21600,l21600,xe">
              <v:stroke joinstyle="miter"/>
              <v:path gradientshapeok="t" o:connecttype="rect"/>
            </v:shapetype>
            <v:shape id="_x0000_s1049" type="#_x0000_t202" style="position:absolute;left:0;text-align:left;margin-left:5.4pt;margin-top:610.95pt;width:44.2pt;height:9.6pt;z-index:25167001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JQhVeQIAAGwFAAAOAAAAZHJzL2Uyb0RvYy54bWysVEtv2zAMvg/YfxB0XxynTbYGdYqsRYYB&#10;RVssHXpWZKkxJouaxMTOfv0o2Xms66XDLjYlvj995OVVWxu2VT5UYAueD4acKSuhrOxzwb8/Lj58&#10;4iygsKUwYFXBdyrwq9n7d5eNm6oRrMGUyjMKYsO0cQVfI7pplgW5VrUIA3DKklKDrwXS0T9npRcN&#10;Ra9NNhoOJ1kDvnQepAqBbm86JZ+l+ForifdaB4XMFJxqw/T16buK32x2KabPXrh1JfsyxD9UUYvK&#10;UtJDqBuBgm189VeoupIeAmgcSKgz0LqSKvVA3eTDF90s18Kp1AuBE9wBpvD/wsq77dI9eIbtZ2jp&#10;ASMgjQvTQJexn1b7Ov6pUkZ6gnB3gE21yCRdjif52TlpJKnyUX4xSrBmR2fnA35RULMoFNzTqySw&#10;xPY2ICUk071JzBXAVOWiMiYdIhPUtfFsK+gNDaYSyeMPK2NZU/DJ2XiYAluI7l1kY2MYlbjQpzs2&#10;mCTcGRVtjP2mNKvK1OcruYWUyh7yJ+topSnVWxx7+2NVb3Hu+iCPlBksHpzryoJP3afhOUJW/thD&#10;pjt7Avyk7yhiu2qp8YKPRnsCrKDcES88dCMTnFxU9Hq3IuCD8DQj9OA093hPH22A0Ide4mwN/tdr&#10;99GeqEtazhqauYKHnxvhFWfmqyVSX+TnkUeYDufjj0Qk5k81q1ON3dTXQJTIacM4mcRoj2Yvag/1&#10;E62HecxKKmEl5S447sVr7DYBrRep5vNkRGPpBN7apZMxdIQ5cvOxfRLe9QRGYv4d7KdTTF/wuLON&#10;nsHNN0hcTCSPQHeo9g9AI52436+fuDNOz8nquCRnvwEAAP//AwBQSwMEFAAGAAgAAAAhAJYR8Ijf&#10;AAAACwEAAA8AAABkcnMvZG93bnJldi54bWxMj0FrwzAMhe+D/gejwW6rk1BGk8Up69gOK5SydrCr&#10;G2txWCyH2Gmzfz/11J7Ekx5P3ytXk+vECYfQelKQzhMQSLU3LTUKvg7vj0sQIWoyuvOECv4wwKqa&#10;3ZW6MP5Mn3jax0ZwCIVCK7Ax9oWUobbodJj7HolvP35wOrIcGmkGfeZw18ksSZ6k0y3xB6t7fLVY&#10;/+5Hp+CwXZtRmsl8vNXbzQ6/5cYudko93E8vzyAiTvFqhgs+o0PFTEc/kgmiY50weeSZZWkOgh15&#10;noE4XjaLNAVZlfK2Q/UPAAD//wMAUEsBAi0AFAAGAAgAAAAhALaDOJL+AAAA4QEAABMAAAAAAAAA&#10;AAAAAAAAAAAAAFtDb250ZW50X1R5cGVzXS54bWxQSwECLQAUAAYACAAAACEAOP0h/9YAAACUAQAA&#10;CwAAAAAAAAAAAAAAAAAvAQAAX3JlbHMvLnJlbHNQSwECLQAUAAYACAAAACEAJCUIVXkCAABsBQAA&#10;DgAAAAAAAAAAAAAAAAAuAgAAZHJzL2Uyb0RvYy54bWxQSwECLQAUAAYACAAAACEAlhHwiN8AAAAL&#10;AQAADwAAAAAAAAAAAAAAAADTBAAAZHJzL2Rvd25yZXYueG1sUEsFBgAAAAAEAAQA8wAAAN8FAAAA&#10;AA==&#10;" o:allowoverlap="f" fillcolor="white [3201]" stroked="f" strokeweight=".5pt">
              <v:textbox style="mso-fit-shape-to-text:t">
                <w:txbxContent>
                  <w:p w14:paraId="69BC4897" w14:textId="77777777" w:rsidR="00244011" w:rsidRPr="00756E21" w:rsidRDefault="00244011" w:rsidP="009C2B67">
                    <w:pPr>
                      <w:pStyle w:val="Brdtext"/>
                      <w:jc w:val="right"/>
                    </w:pPr>
                    <w:r>
                      <w:fldChar w:fldCharType="begin"/>
                    </w:r>
                    <w:r>
                      <w:instrText xml:space="preserve"> PAGE   \* MERGEFORMAT </w:instrText>
                    </w:r>
                    <w:r>
                      <w:fldChar w:fldCharType="separate"/>
                    </w:r>
                    <w:r w:rsidR="00EC3063">
                      <w:rPr>
                        <w:noProof/>
                      </w:rPr>
                      <w:t>2</w:t>
                    </w:r>
                    <w:r>
                      <w:fldChar w:fldCharType="end"/>
                    </w:r>
                  </w:p>
                </w:txbxContent>
              </v:textbox>
              <w10:wrap type="square" anchorx="page" anchory="page"/>
            </v:shape>
          </w:pict>
        </mc:Fallback>
      </mc:AlternateContent>
    </w:r>
    <w:r>
      <w:t xml:space="preserve"> </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50D3BC" w14:textId="77777777" w:rsidR="00244011" w:rsidRDefault="00244011" w:rsidP="00EE1584">
    <w:pPr>
      <w:pStyle w:val="Brdtext"/>
    </w:pPr>
    <w:r>
      <w:rPr>
        <w:noProof/>
        <w:lang w:eastAsia="sv-SE"/>
      </w:rPr>
      <mc:AlternateContent>
        <mc:Choice Requires="wps">
          <w:drawing>
            <wp:anchor distT="0" distB="0" distL="0" distR="0" simplePos="0" relativeHeight="251653632"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8"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482F1F3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0" type="#_x0000_t202" style="position:absolute;left:0;text-align:left;margin-left:393pt;margin-top:611.25pt;width:44.2pt;height:9.6pt;z-index:25165363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l0eAeQIAAGwFAAAOAAAAZHJzL2Uyb0RvYy54bWysVEtv2zAMvg/YfxB0XxynTbcGdYosRYYB&#10;RVssHXpWZKkxJouaxMTOfv0o2Xms66XDLjYlvj995NV1Wxu2VT5UYAueD4acKSuhrOxzwb8/Lj58&#10;4iygsKUwYFXBdyrw6+n7d1eNm6gRrMGUyjMKYsOkcQVfI7pJlgW5VrUIA3DKklKDrwXS0T9npRcN&#10;Ra9NNhoOL7IGfOk8SBUC3d50Sj5N8bVWEu+1DgqZKTjVhunr03cVv9n0SkyevXDrSvZliH+oohaV&#10;paSHUDcCBdv46q9QdSU9BNA4kFBnoHUlVeqBusmHL7pZroVTqRcCJ7gDTOH/hZV326V78Azbz9DS&#10;A0ZAGhcmgS5jP632dfxTpYz0BOHuAJtqkUm6HF/kZ+ekkaTKR/nlKMGaHZ2dD/hFQc2iUHBPr5LA&#10;EtvbgJSQTPcmMVcAU5WLyph0iExQc+PZVtAbGkwlkscfVsaypuAXZ+NhCmwhuneRjY1hVOJCn+7Y&#10;YJJwZ1S0Mfab0qwqU5+v5BZSKnvIn6yjlaZUb3Hs7Y9VvcW564M8UmaweHCuKws+dZ+G5whZ+WMP&#10;me7sCfCTvqOI7aqlxgs+OtsTYAXljnjhoRuZ4OSiote7FQEfhKcZoQenucd7+mgDhD70Emdr8L9e&#10;u4/2RF3SctbQzBU8/NwIrzgzXy2R+jI/jzzCdDgffyQiMX+qWZ1q7KaeA1Eipw3jZBKjPZq9qD3U&#10;T7QeZjErqYSVlLvguBfn2G0CWi9SzWbJiMbSCby1Sydj6Ahz5OZj+yS86wmMxPw72E+nmLzgcWcb&#10;PYObbZC4mEgege5Q7R+ARjpxv18/cWecnpPVcUlOfwM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Bbl0eA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482F1F34"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EAF50C7" w14:textId="77777777" w:rsidR="00244011" w:rsidRDefault="00244011" w:rsidP="00EE1584">
    <w:pPr>
      <w:pStyle w:val="Brdtext"/>
    </w:pPr>
    <w:r>
      <w:rPr>
        <w:noProof/>
        <w:lang w:eastAsia="sv-SE"/>
      </w:rPr>
      <mc:AlternateContent>
        <mc:Choice Requires="wps">
          <w:drawing>
            <wp:anchor distT="0" distB="0" distL="0" distR="0" simplePos="0" relativeHeight="251654656" behindDoc="0" locked="0" layoutInCell="1" allowOverlap="0" wp14:anchorId="4D47199C" wp14:editId="3BAE5DF9">
              <wp:simplePos x="0" y="0"/>
              <wp:positionH relativeFrom="page">
                <wp:posOffset>4991100</wp:posOffset>
              </wp:positionH>
              <wp:positionV relativeFrom="page">
                <wp:posOffset>7762875</wp:posOffset>
              </wp:positionV>
              <wp:extent cx="561340" cy="121920"/>
              <wp:effectExtent l="0" t="0" r="0" b="3810"/>
              <wp:wrapSquare wrapText="bothSides"/>
              <wp:docPr id="26" name="Textruta 1"/>
              <wp:cNvGraphicFramePr/>
              <a:graphic xmlns:a="http://schemas.openxmlformats.org/drawingml/2006/main">
                <a:graphicData uri="http://schemas.microsoft.com/office/word/2010/wordprocessingShape">
                  <wps:wsp>
                    <wps:cNvSpPr txBox="1"/>
                    <wps:spPr>
                      <a:xfrm>
                        <a:off x="0" y="0"/>
                        <a:ext cx="56134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28FA260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4D47199C" id="_x0000_t202" coordsize="21600,21600" o:spt="202" path="m,l,21600r21600,l21600,xe">
              <v:stroke joinstyle="miter"/>
              <v:path gradientshapeok="t" o:connecttype="rect"/>
            </v:shapetype>
            <v:shape id="_x0000_s1051" type="#_x0000_t202" style="position:absolute;left:0;text-align:left;margin-left:393pt;margin-top:611.25pt;width:44.2pt;height:9.6pt;z-index:25165465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gjrHeQIAAGwFAAAOAAAAZHJzL2Uyb0RvYy54bWysVEtv2zAMvg/YfxB0Xx2nSbYGdYosRYcB&#10;RVusHXpWZCkxJouaxMTOfv0o2Xms66XDLjYlvj995OVVWxu2VT5UYAuenw04U1ZCWdlVwb8/3Xz4&#10;xFlAYUthwKqC71TgV7P37y4bN1VDWIMplWcUxIZp4wq+RnTTLAtyrWoRzsApS0oNvhZIR7/KSi8a&#10;il6bbDgYTLIGfOk8SBUC3V53Sj5L8bVWEu+1DgqZKTjVhunr03cZv9nsUkxXXrh1JfsyxD9UUYvK&#10;UtJDqGuBgm189VeoupIeAmg8k1BnoHUlVeqBuskHL7p5XAunUi8ETnAHmML/Cyvvto/uwTNsP0NL&#10;DxgBaVyYBrqM/bTa1/FPlTLSE4S7A2yqRSbpcjzJz0ekkaTKh/nFMMGaHZ2dD/hFQc2iUHBPr5LA&#10;EtvbgJSQTPcmMVcAU5U3lTHpEJmgFsazraA3NJhKJI8/rIxlTcEn5+NBCmwhuneRjY1hVOJCn+7Y&#10;YJJwZ1S0Mfab0qwqU5+v5BZSKnvIn6yjlaZUb3Hs7Y9VvcW564M8UmaweHCuKws+dZ+G5whZ+WMP&#10;me7sCfCTvqOI7bKlxgs+HO0JsIRyR7zw0I1McPKmote7FQEfhKcZoQenucd7+mgDhD70Emdr8L9e&#10;u4/2RF3SctbQzBU8/NwIrzgzXy2R+iIfRR5hOozGH4lIzJ9qlqcau6kXQJTIacM4mcRoj2Yvag/1&#10;M62HecxKKmEl5S447sUFdpuA1otU83kyorF0Am/to5MxdIQ5cvOpfRbe9QRGYv4d7KdTTF/wuLON&#10;nsHNN0hcTCSPQHeo9g9AI52436+fuDNOz8nquCRnvwEAAP//AwBQSwMEFAAGAAgAAAAhAO/TmKLh&#10;AAAADQEAAA8AAABkcnMvZG93bnJldi54bWxMj8FOwzAQRO9I/IO1SNyo0yg0UYhTAYIDlaqKFomr&#10;Gy9xRLyOYqcNf8/2BMedGc2+qdaz68UJx9B5UrBcJCCQGm86ahV8HF7vChAhajK694QKfjDAur6+&#10;qnRp/Jne8bSPreASCqVWYGMcSilDY9HpsPADEntffnQ68jm20oz6zOWul2mSrKTTHfEHqwd8tth8&#10;7yen4LB9MpM0s3l7ababHX7Kjc12St3ezI8PICLO8S8MF3xGh5qZjn4iE0SvIC9WvCWykabpPQiO&#10;FHmWgThepGyZg6wr+X9F/QsAAP//AwBQSwECLQAUAAYACAAAACEAtoM4kv4AAADhAQAAEwAAAAAA&#10;AAAAAAAAAAAAAAAAW0NvbnRlbnRfVHlwZXNdLnhtbFBLAQItABQABgAIAAAAIQA4/SH/1gAAAJQB&#10;AAALAAAAAAAAAAAAAAAAAC8BAABfcmVscy8ucmVsc1BLAQItABQABgAIAAAAIQDlgjrHeQIAAGwF&#10;AAAOAAAAAAAAAAAAAAAAAC4CAABkcnMvZTJvRG9jLnhtbFBLAQItABQABgAIAAAAIQDv05ii4QAA&#10;AA0BAAAPAAAAAAAAAAAAAAAAANMEAABkcnMvZG93bnJldi54bWxQSwUGAAAAAAQABADzAAAA4QUA&#10;AAAA&#10;" o:allowoverlap="f" fillcolor="white [3201]" stroked="f" strokeweight=".5pt">
              <v:textbox style="mso-fit-shape-to-text:t">
                <w:txbxContent>
                  <w:p w14:paraId="28FA2603" w14:textId="77777777" w:rsidR="00244011" w:rsidRPr="00756E21" w:rsidRDefault="00244011" w:rsidP="00A118D8">
                    <w:pPr>
                      <w:pStyle w:val="Brdtext"/>
                      <w:jc w:val="right"/>
                    </w:pPr>
                    <w:r>
                      <w:fldChar w:fldCharType="begin"/>
                    </w:r>
                    <w:r>
                      <w:instrText xml:space="preserve"> PAGE   \* MERGEFORMAT </w:instrText>
                    </w:r>
                    <w:r>
                      <w:fldChar w:fldCharType="separate"/>
                    </w:r>
                    <w:r w:rsidR="00C70289">
                      <w:rPr>
                        <w:noProof/>
                      </w:rPr>
                      <w:t>1</w:t>
                    </w:r>
                    <w:r>
                      <w:fldChar w:fldCharType="end"/>
                    </w:r>
                  </w:p>
                </w:txbxContent>
              </v:textbox>
              <w10:wrap type="square" anchorx="page" anchory="page"/>
            </v:shape>
          </w:pict>
        </mc:Fallback>
      </mc:AlternateContent>
    </w:r>
    <w:r>
      <w:t xml:space="preserve"> </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0090DA3" w14:textId="77777777" w:rsidR="003276FB" w:rsidRDefault="003276FB" w:rsidP="006923D1">
      <w:pPr>
        <w:pStyle w:val="Sidfot"/>
      </w:pPr>
    </w:p>
  </w:footnote>
  <w:footnote w:type="continuationSeparator" w:id="0">
    <w:p w14:paraId="5BBD8977" w14:textId="77777777" w:rsidR="003276FB" w:rsidRPr="006923D1" w:rsidRDefault="003276FB" w:rsidP="006923D1">
      <w:pPr>
        <w:pStyle w:val="Sidfot"/>
      </w:pPr>
    </w:p>
  </w:footnote>
  <w:footnote w:type="continuationNotice" w:id="1">
    <w:p w14:paraId="32C26A14" w14:textId="77777777" w:rsidR="003276FB" w:rsidRDefault="003276FB" w:rsidP="006923D1">
      <w:pPr>
        <w:pStyle w:val="RKbas"/>
      </w:pPr>
    </w:p>
  </w:footnote>
  <w:footnote w:id="2">
    <w:p w14:paraId="3E983B1F" w14:textId="77777777" w:rsidR="008E0CEA" w:rsidRDefault="003A5A9E" w:rsidP="008E0CEA">
      <w:pPr>
        <w:pStyle w:val="Fotnotstext"/>
      </w:pPr>
      <w:r>
        <w:rPr>
          <w:rStyle w:val="Fotnotsreferens"/>
        </w:rPr>
        <w:footnoteRef/>
      </w:r>
      <w:r>
        <w:t xml:space="preserve"> Ändringen innebär bl.a. att den svenska texten anges i vänsterspalten och den tyska texten i högerspalten.</w:t>
      </w:r>
    </w:p>
  </w:footnote>
  <w:footnote w:id="3">
    <w:p w14:paraId="7120D778" w14:textId="77777777" w:rsidR="008E0CEA" w:rsidRDefault="003A5A9E" w:rsidP="008E0CEA">
      <w:pPr>
        <w:pStyle w:val="Fotnotstext"/>
      </w:pPr>
      <w:r>
        <w:rPr>
          <w:rStyle w:val="Fotnotsreferens"/>
        </w:rPr>
        <w:footnoteRef/>
      </w:r>
      <w:r>
        <w:t xml:space="preserve"> Avtalets rubrik har fått denna lydelse genom ändringsprotokollet den 18 januari 2023. </w:t>
      </w:r>
    </w:p>
  </w:footnote>
  <w:footnote w:id="4">
    <w:p w14:paraId="13F7142D" w14:textId="77777777" w:rsidR="008E0CEA" w:rsidRDefault="003A5A9E" w:rsidP="008E0CEA">
      <w:pPr>
        <w:pStyle w:val="Fotnotstext"/>
      </w:pPr>
      <w:r>
        <w:rPr>
          <w:rStyle w:val="Fotnotsreferens"/>
        </w:rPr>
        <w:footnoteRef/>
      </w:r>
      <w:r>
        <w:t xml:space="preserve"> Avtalets ingress har fått denna lydelse genom ändringsprotokollet den 18 januari 2023.</w:t>
      </w:r>
    </w:p>
  </w:footnote>
  <w:footnote w:id="5">
    <w:p w14:paraId="08CDC650" w14:textId="77777777" w:rsidR="008E0CEA" w:rsidRDefault="003A5A9E" w:rsidP="008E0CEA">
      <w:pPr>
        <w:pStyle w:val="Fotnotstext"/>
      </w:pPr>
      <w:r>
        <w:rPr>
          <w:rStyle w:val="Fotnotsreferens"/>
        </w:rPr>
        <w:footnoteRef/>
      </w:r>
      <w:r>
        <w:t xml:space="preserve"> Artikel 1 har fått denna lydelse genom ändringsprotokollet den 18 januari 2023.</w:t>
      </w:r>
    </w:p>
  </w:footnote>
  <w:footnote w:id="6">
    <w:p w14:paraId="593D94DF" w14:textId="77777777" w:rsidR="008E0CEA" w:rsidRDefault="003A5A9E" w:rsidP="008E0CEA">
      <w:pPr>
        <w:pStyle w:val="Fotnotstext"/>
      </w:pPr>
      <w:r>
        <w:rPr>
          <w:rStyle w:val="Fotnotsreferens"/>
        </w:rPr>
        <w:footnoteRef/>
      </w:r>
      <w:r>
        <w:t xml:space="preserve"> Artikel 2 har fått denna lydelse genom ändringsprotokollet den 18 januari 2023. Genom ändringsprotokollet har även bilagan till artikeln utgått.</w:t>
      </w:r>
    </w:p>
  </w:footnote>
  <w:footnote w:id="7">
    <w:p w14:paraId="2A85167D" w14:textId="77777777" w:rsidR="008E0CEA" w:rsidRDefault="003A5A9E" w:rsidP="008E0CEA">
      <w:pPr>
        <w:pStyle w:val="Fotnotstext"/>
      </w:pPr>
      <w:r>
        <w:rPr>
          <w:rStyle w:val="Fotnotsreferens"/>
        </w:rPr>
        <w:footnoteRef/>
      </w:r>
      <w:r>
        <w:t>Artikel 3 punkt 1 a) har fått denna lydelse genom ändringsprotokollet den 18 januari 2023.</w:t>
      </w:r>
    </w:p>
  </w:footnote>
  <w:footnote w:id="8">
    <w:p w14:paraId="4EBC8D54" w14:textId="77777777" w:rsidR="008E0CEA" w:rsidRDefault="003A5A9E" w:rsidP="008E0CEA">
      <w:pPr>
        <w:pStyle w:val="Fotnotstext"/>
      </w:pPr>
      <w:r>
        <w:rPr>
          <w:rStyle w:val="Fotnotsreferens"/>
        </w:rPr>
        <w:footnoteRef/>
      </w:r>
      <w:r>
        <w:t>Artikel 3 punkt 1 b) har fått denna lydelse genom ändringsprotokollet den 18 januari 2023.</w:t>
      </w:r>
    </w:p>
  </w:footnote>
  <w:footnote w:id="9">
    <w:p w14:paraId="3286BA24" w14:textId="77777777" w:rsidR="008E0CEA" w:rsidRDefault="003A5A9E" w:rsidP="008E0CEA">
      <w:pPr>
        <w:pStyle w:val="Fotnotstext"/>
      </w:pPr>
      <w:r>
        <w:rPr>
          <w:rStyle w:val="Fotnotsreferens"/>
        </w:rPr>
        <w:footnoteRef/>
      </w:r>
      <w:r>
        <w:t xml:space="preserve"> Artikel 3 punkt 1 i) har fått denna numrering och lydelse genom ändringsprotokollet den 18 januari 2023. Bestämmelsen utgjorde tidigare punkt 1 j). </w:t>
      </w:r>
    </w:p>
  </w:footnote>
  <w:footnote w:id="10">
    <w:p w14:paraId="759FBCC2" w14:textId="77777777" w:rsidR="008E0CEA" w:rsidRDefault="003A5A9E" w:rsidP="008E0CEA">
      <w:pPr>
        <w:pStyle w:val="Fotnotstext"/>
      </w:pPr>
      <w:r>
        <w:rPr>
          <w:rStyle w:val="Fotnotsreferens"/>
        </w:rPr>
        <w:footnoteRef/>
      </w:r>
      <w:r>
        <w:t xml:space="preserve"> Underpunkterna i artikel 3 punkt i) har genom ändringsprotokollet den 18 januari 2023 fått ett nytt numreringsformat i den tyska språkversionen. Underpunkterna 1) och 2) hade tidigare numreringsformatet aa) och bb).</w:t>
      </w:r>
    </w:p>
  </w:footnote>
  <w:footnote w:id="11">
    <w:p w14:paraId="0C195BD6" w14:textId="77777777" w:rsidR="008E0CEA" w:rsidRDefault="003A5A9E" w:rsidP="008E0CEA">
      <w:pPr>
        <w:pStyle w:val="Fotnotstext"/>
      </w:pPr>
      <w:r>
        <w:rPr>
          <w:rStyle w:val="Fotnotsreferens"/>
        </w:rPr>
        <w:footnoteRef/>
      </w:r>
      <w:r>
        <w:t xml:space="preserve"> Artikel 3 punkt 1 j) har fått denna numrering och lydelse genom ändringsprotokollet den 18 januari 2023. Bestämmelsen utgjorde tidigare punkt 1 k). Underpunkterna 1) och 2) i den tyska språkversionen hade tidigare numreringsformatet aa) och bb).</w:t>
      </w:r>
    </w:p>
  </w:footnote>
  <w:footnote w:id="12">
    <w:p w14:paraId="43E4CFDF" w14:textId="77777777" w:rsidR="008E0CEA" w:rsidRDefault="003A5A9E" w:rsidP="008E0CEA">
      <w:pPr>
        <w:pStyle w:val="Fotnotstext"/>
      </w:pPr>
      <w:r>
        <w:rPr>
          <w:rStyle w:val="Fotnotsreferens"/>
        </w:rPr>
        <w:footnoteRef/>
      </w:r>
      <w:r>
        <w:t xml:space="preserve"> Artikel 3 punkt 2 har fått denna lydelse genom ändringsprotokollet den 18 januari 2023.</w:t>
      </w:r>
    </w:p>
  </w:footnote>
  <w:footnote w:id="13">
    <w:p w14:paraId="3C078184" w14:textId="77777777" w:rsidR="008E0CEA" w:rsidRDefault="003A5A9E" w:rsidP="008E0CEA">
      <w:pPr>
        <w:pStyle w:val="Fotnotstext"/>
      </w:pPr>
      <w:r>
        <w:rPr>
          <w:rStyle w:val="Fotnotsreferens"/>
        </w:rPr>
        <w:footnoteRef/>
      </w:r>
      <w:r>
        <w:t xml:space="preserve"> Artikel 4 punkt 1 har fått denna lydelse genom ändringsprotokollet den 18 januari 2023.</w:t>
      </w:r>
    </w:p>
  </w:footnote>
  <w:footnote w:id="14">
    <w:p w14:paraId="07008730" w14:textId="77777777" w:rsidR="008E0CEA" w:rsidRDefault="003A5A9E" w:rsidP="008E0CEA">
      <w:pPr>
        <w:pStyle w:val="Fotnotstext"/>
      </w:pPr>
      <w:r>
        <w:rPr>
          <w:rStyle w:val="Fotnotsreferens"/>
        </w:rPr>
        <w:footnoteRef/>
      </w:r>
      <w:r>
        <w:t xml:space="preserve"> Artikel 7 har fått denna lydelse genom ändringsprotokollet den 18 januari 2023.</w:t>
      </w:r>
    </w:p>
  </w:footnote>
  <w:footnote w:id="15">
    <w:p w14:paraId="3A4EF4EF" w14:textId="77777777" w:rsidR="008E0CEA" w:rsidRDefault="003A5A9E" w:rsidP="008E0CEA">
      <w:pPr>
        <w:pStyle w:val="Fotnotstext"/>
      </w:pPr>
      <w:r>
        <w:rPr>
          <w:rStyle w:val="Fotnotsreferens"/>
        </w:rPr>
        <w:footnoteRef/>
      </w:r>
      <w:r>
        <w:t xml:space="preserve"> Artikel 9 punkt 2 har fått denna lydelse genom ändringsprotokollet den 18 januari 2023.</w:t>
      </w:r>
    </w:p>
  </w:footnote>
  <w:footnote w:id="16">
    <w:p w14:paraId="02174D05" w14:textId="77777777" w:rsidR="008E0CEA" w:rsidRDefault="003A5A9E" w:rsidP="008E0CEA">
      <w:pPr>
        <w:pStyle w:val="Fotnotstext"/>
      </w:pPr>
      <w:r>
        <w:rPr>
          <w:rStyle w:val="Fotnotsreferens"/>
        </w:rPr>
        <w:footnoteRef/>
      </w:r>
      <w:r>
        <w:t xml:space="preserve"> Artikel 15 punkt 4 har fått denna lydelse genom ändringsprotokollet den 18 januari 2023.</w:t>
      </w:r>
    </w:p>
  </w:footnote>
  <w:footnote w:id="17">
    <w:p w14:paraId="52F26446" w14:textId="77777777" w:rsidR="008E0CEA" w:rsidRDefault="003A5A9E" w:rsidP="008E0CEA">
      <w:pPr>
        <w:pStyle w:val="Fotnotstext"/>
      </w:pPr>
      <w:r>
        <w:rPr>
          <w:rStyle w:val="Fotnotsreferens"/>
        </w:rPr>
        <w:footnoteRef/>
      </w:r>
      <w:r>
        <w:t xml:space="preserve"> Artikel 19 punkt 1 har fått denna lydelse genom ändringsprotokollet den 18 januari 2023.</w:t>
      </w:r>
    </w:p>
  </w:footnote>
  <w:footnote w:id="18">
    <w:p w14:paraId="37FDB8C2" w14:textId="77777777" w:rsidR="008E0CEA" w:rsidRDefault="003A5A9E" w:rsidP="008E0CEA">
      <w:pPr>
        <w:pStyle w:val="Fotnotstext"/>
      </w:pPr>
      <w:r>
        <w:rPr>
          <w:rStyle w:val="Fotnotsreferens"/>
        </w:rPr>
        <w:footnoteRef/>
      </w:r>
      <w:r>
        <w:t xml:space="preserve"> Artikel 19 punkt 2 har fått denna lydelse genom ändringsprotokollet den 18 januari 2023.</w:t>
      </w:r>
    </w:p>
  </w:footnote>
  <w:footnote w:id="19">
    <w:p w14:paraId="1BA5C777" w14:textId="77777777" w:rsidR="008E0CEA" w:rsidRDefault="003A5A9E" w:rsidP="008E0CEA">
      <w:pPr>
        <w:pStyle w:val="Fotnotstext"/>
      </w:pPr>
      <w:r>
        <w:rPr>
          <w:rStyle w:val="Fotnotsreferens"/>
        </w:rPr>
        <w:footnoteRef/>
      </w:r>
      <w:r>
        <w:t xml:space="preserve"> Artikel 19 punkt 3 har fått denna lydelse genom ändringsprotokollet den 18 januari 2023.</w:t>
      </w:r>
    </w:p>
  </w:footnote>
  <w:footnote w:id="20">
    <w:p w14:paraId="41E1E3AB" w14:textId="77777777" w:rsidR="008E0CEA" w:rsidRDefault="003A5A9E" w:rsidP="008E0CEA">
      <w:pPr>
        <w:pStyle w:val="Fotnotstext"/>
      </w:pPr>
      <w:r>
        <w:rPr>
          <w:rStyle w:val="Fotnotsreferens"/>
        </w:rPr>
        <w:footnoteRef/>
      </w:r>
      <w:r>
        <w:t xml:space="preserve"> Artikel 19 punkt 4 har fått denna lydelse genom ändringsprotokollet den 18 januari 2023, varvid underpunkt a) har upphävts.</w:t>
      </w:r>
    </w:p>
  </w:footnote>
  <w:footnote w:id="21">
    <w:p w14:paraId="11E7DCE2" w14:textId="77777777" w:rsidR="008E0CEA" w:rsidRDefault="003A5A9E" w:rsidP="008E0CEA">
      <w:pPr>
        <w:pStyle w:val="Fotnotstext"/>
      </w:pPr>
      <w:r>
        <w:rPr>
          <w:rStyle w:val="Fotnotsreferens"/>
        </w:rPr>
        <w:footnoteRef/>
      </w:r>
      <w:r>
        <w:t xml:space="preserve"> Underpunkterna i artikel 23 punkt b) har genom ändringsprotokollet den 18 januari 2023 fått ett nytt numreringsformat i den tyska språkversionen. Underpunkterna har 1)–4) hade tidigare numreringsformatet aa)–dd).</w:t>
      </w:r>
    </w:p>
  </w:footnote>
  <w:footnote w:id="22">
    <w:p w14:paraId="071181B4" w14:textId="77777777" w:rsidR="008E0CEA" w:rsidRDefault="003A5A9E" w:rsidP="008E0CEA">
      <w:pPr>
        <w:pStyle w:val="Fotnotstext"/>
      </w:pPr>
      <w:r>
        <w:rPr>
          <w:rStyle w:val="Fotnotsreferens"/>
        </w:rPr>
        <w:footnoteRef/>
      </w:r>
      <w:r>
        <w:t xml:space="preserve"> Artiklarna 24–28 har upphävts genom ändringsprotokollet den 18 januari 2023.</w:t>
      </w:r>
    </w:p>
  </w:footnote>
  <w:footnote w:id="23">
    <w:p w14:paraId="45A98153" w14:textId="77777777" w:rsidR="008E0CEA" w:rsidRDefault="003A5A9E" w:rsidP="008E0CEA">
      <w:pPr>
        <w:pStyle w:val="Fotnotstext"/>
      </w:pPr>
      <w:r>
        <w:rPr>
          <w:rStyle w:val="Fotnotsreferens"/>
        </w:rPr>
        <w:footnoteRef/>
      </w:r>
      <w:r>
        <w:t xml:space="preserve"> Artikel 29 har fått denna lydelse genom ändringsprotokollet den 18 januari 2023.</w:t>
      </w:r>
    </w:p>
  </w:footnote>
  <w:footnote w:id="24">
    <w:p w14:paraId="12D32A11" w14:textId="77777777" w:rsidR="008E0CEA" w:rsidRDefault="003A5A9E" w:rsidP="008E0CEA">
      <w:pPr>
        <w:pStyle w:val="Fotnotstext"/>
      </w:pPr>
      <w:r>
        <w:rPr>
          <w:rStyle w:val="Fotnotsreferens"/>
        </w:rPr>
        <w:footnoteRef/>
      </w:r>
      <w:r>
        <w:t xml:space="preserve"> Artikel 30 har fått denna lydelse genom ändringsprotokollet den 18 januari 2023.</w:t>
      </w:r>
    </w:p>
  </w:footnote>
  <w:footnote w:id="25">
    <w:p w14:paraId="4A018AA5" w14:textId="77777777" w:rsidR="008E0CEA" w:rsidRDefault="003A5A9E" w:rsidP="008E0CEA">
      <w:pPr>
        <w:pStyle w:val="Fotnotstext"/>
      </w:pPr>
      <w:r>
        <w:rPr>
          <w:rStyle w:val="Fotnotsreferens"/>
        </w:rPr>
        <w:footnoteRef/>
      </w:r>
      <w:r>
        <w:t xml:space="preserve"> Artiklarna 31–37 har upphävts genom ändringsprotokollet den 18 januari 2023.</w:t>
      </w:r>
    </w:p>
  </w:footnote>
  <w:footnote w:id="26">
    <w:p w14:paraId="3830A5D2" w14:textId="77777777" w:rsidR="008E0CEA" w:rsidRDefault="003A5A9E" w:rsidP="008E0CEA">
      <w:pPr>
        <w:pStyle w:val="Fotnotstext"/>
      </w:pPr>
      <w:r>
        <w:rPr>
          <w:rStyle w:val="Fotnotsreferens"/>
        </w:rPr>
        <w:footnoteRef/>
      </w:r>
      <w:r>
        <w:t xml:space="preserve"> Artikel 38 punkt 1 har fått denna lydelse genom ändringsprotokollet den 18 januari 2023.</w:t>
      </w:r>
    </w:p>
  </w:footnote>
  <w:footnote w:id="27">
    <w:p w14:paraId="3D5646E0" w14:textId="77777777" w:rsidR="008E0CEA" w:rsidRDefault="003A5A9E" w:rsidP="008E0CEA">
      <w:pPr>
        <w:pStyle w:val="Fotnotstext"/>
      </w:pPr>
      <w:r>
        <w:rPr>
          <w:rStyle w:val="Fotnotsreferens"/>
        </w:rPr>
        <w:footnoteRef/>
      </w:r>
      <w:r>
        <w:t xml:space="preserve"> Artikel 39</w:t>
      </w:r>
      <w:r w:rsidRPr="00CF10E6">
        <w:t xml:space="preserve"> </w:t>
      </w:r>
      <w:r>
        <w:t>har fått denna lydelse genom ändringsprotokollet den 18 januari 2023.</w:t>
      </w:r>
    </w:p>
  </w:footnote>
  <w:footnote w:id="28">
    <w:p w14:paraId="31E9D432" w14:textId="77777777" w:rsidR="008E0CEA" w:rsidRDefault="003A5A9E" w:rsidP="008E0CEA">
      <w:pPr>
        <w:pStyle w:val="Fotnotstext"/>
      </w:pPr>
      <w:r>
        <w:rPr>
          <w:rStyle w:val="Fotnotsreferens"/>
        </w:rPr>
        <w:footnoteRef/>
      </w:r>
      <w:r>
        <w:t xml:space="preserve"> Artiklarna 40 och 41 har upphävts genom ändringsprotokollet den 18 januari 2023.</w:t>
      </w:r>
    </w:p>
  </w:footnote>
  <w:footnote w:id="29">
    <w:p w14:paraId="727E4D50" w14:textId="77777777" w:rsidR="008E0CEA" w:rsidRDefault="003A5A9E" w:rsidP="008E0CEA">
      <w:pPr>
        <w:pStyle w:val="Fotnotstext"/>
      </w:pPr>
      <w:r>
        <w:rPr>
          <w:rStyle w:val="Fotnotsreferens"/>
        </w:rPr>
        <w:footnoteRef/>
      </w:r>
      <w:r>
        <w:t xml:space="preserve"> Artikel 43 punkt 1 a) har fått denna lydelse genom ändringsprotokollet den 18 januari 2023.</w:t>
      </w:r>
    </w:p>
  </w:footnote>
  <w:footnote w:id="30">
    <w:p w14:paraId="7268FD61" w14:textId="77777777" w:rsidR="008E0CEA" w:rsidRDefault="003A5A9E" w:rsidP="008E0CEA">
      <w:pPr>
        <w:pStyle w:val="Fotnotstext"/>
      </w:pPr>
      <w:r>
        <w:rPr>
          <w:rStyle w:val="Fotnotsreferens"/>
        </w:rPr>
        <w:footnoteRef/>
      </w:r>
      <w:r>
        <w:t xml:space="preserve"> Artikel 43 punkt 2 har fått denna lydelse genom ändringsprotokollet den 18 januari 2023.</w:t>
      </w:r>
    </w:p>
  </w:footnote>
  <w:footnote w:id="31">
    <w:p w14:paraId="40CD743D" w14:textId="77777777" w:rsidR="008E0CEA" w:rsidRDefault="003A5A9E" w:rsidP="008E0CEA">
      <w:pPr>
        <w:pStyle w:val="Fotnotstext"/>
      </w:pPr>
      <w:r>
        <w:rPr>
          <w:rStyle w:val="Fotnotsreferens"/>
        </w:rPr>
        <w:footnoteRef/>
      </w:r>
      <w:r>
        <w:t xml:space="preserve"> Artikel 43 punkt 4 har tillkommit genom ändringsprotokollet den 18 januari 2023.</w:t>
      </w:r>
    </w:p>
  </w:footnote>
  <w:footnote w:id="32">
    <w:p w14:paraId="24F127B2" w14:textId="77777777" w:rsidR="008E0CEA" w:rsidRDefault="003A5A9E" w:rsidP="008E0CEA">
      <w:pPr>
        <w:pStyle w:val="Fotnotstext"/>
      </w:pPr>
      <w:r>
        <w:rPr>
          <w:rStyle w:val="Fotnotsreferens"/>
        </w:rPr>
        <w:footnoteRef/>
      </w:r>
      <w:r>
        <w:t xml:space="preserve"> Artikel 45A har tillkommit genom ändringsprotokollet den 18 januari 2023.</w:t>
      </w:r>
    </w:p>
  </w:footnote>
  <w:footnote w:id="33">
    <w:p w14:paraId="528CA1D8" w14:textId="77777777" w:rsidR="008E0CEA" w:rsidRDefault="003A5A9E" w:rsidP="008E0CEA">
      <w:pPr>
        <w:pStyle w:val="Fotnotstext"/>
      </w:pPr>
      <w:r>
        <w:rPr>
          <w:rStyle w:val="Fotnotsreferens"/>
        </w:rPr>
        <w:footnoteRef/>
      </w:r>
      <w:r>
        <w:t xml:space="preserve"> Artikel 47 punkt b) har fått denna numrering genom ändringsprotokollet den 18 januari 2023. Bestämmelsen utgjorde tidigare punkt c). Bestämmelsen som tidigare utgjorde punkt b) har utgått.</w:t>
      </w:r>
    </w:p>
  </w:footnote>
  <w:footnote w:id="34">
    <w:p w14:paraId="7829AE90" w14:textId="77777777" w:rsidR="008E0CEA" w:rsidRDefault="003A5A9E" w:rsidP="008E0CEA">
      <w:pPr>
        <w:pStyle w:val="Fotnotstext"/>
      </w:pPr>
      <w:r>
        <w:rPr>
          <w:rStyle w:val="Fotnotsreferens"/>
        </w:rPr>
        <w:footnoteRef/>
      </w:r>
      <w:r>
        <w:t xml:space="preserve"> Protokollet till avtalet har tillkommit genom ändringsprotokollet den 18 januari 2023.</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A6C94F7" w14:textId="77777777" w:rsidR="00244011" w:rsidRDefault="00244011" w:rsidP="00664D04">
    <w:pPr>
      <w:pStyle w:val="Brdtext"/>
    </w:pPr>
    <w:r>
      <w:rPr>
        <w:noProof/>
        <w:lang w:eastAsia="sv-SE"/>
      </w:rPr>
      <mc:AlternateContent>
        <mc:Choice Requires="wps">
          <w:drawing>
            <wp:anchor distT="0" distB="0" distL="0" distR="0" simplePos="0" relativeHeight="251655680"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5"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90263CB" w14:textId="77A1127A" w:rsidR="00244011" w:rsidRPr="00756E21" w:rsidRDefault="00E570B0"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3A5A9E">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3A5A9E">
                                <w:t>2022/23:118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Textruta 2" o:spid="_x0000_s1027" type="#_x0000_t202" style="position:absolute;left:0;text-align:left;margin-left:29.4pt;margin-top:35.55pt;width:89.85pt;height:9.6pt;z-index:25165568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7iLIdQIAAGU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Q+eXUG2JEB76WQlOXtfUtRsR8F54Gg5qNA083tGhDRDqMEicrcD/fu1/tCfO&#10;kpazloat5OHXWnjFmflmic3n+WQSpzNdJqefiEDMH2uWxxq7bi6BqJDTanEyidEezU7UHppH2gvz&#10;mJVUwkrKXXLciZfYrwDaK1LN58mI5tEJvLELJ2PoCG/k5EP3KLwbiItE+VvYjaUoXvC3t42ewc3X&#10;SBxM5I4A96gOwNMsJ84Peycui+N7sjpsx9kzAAAA//8DAFBLAwQUAAYACAAAACEAq02CE98AAAAI&#10;AQAADwAAAGRycy9kb3ducmV2LnhtbEyPwU7DMBBE70j9B2srcaNOWgohZFMVBAcqVRUtElc3XuKo&#10;8TqKnTb8PeYEx9GMZt4Uq9G24ky9bxwjpLMEBHHldMM1wsfh9SYD4YNirVrHhPBNHlbl5KpQuXYX&#10;fqfzPtQilrDPFYIJocul9JUhq/zMdcTR+3K9VSHKvpa6V5dYbls5T5I7aVXDccGojp4NVaf9YBEO&#10;2yc9SD3qt5dqu9nRp9yY2x3i9XRcP4IINIa/MPziR3QoI9PRDay9aBGWWSQPCPdpCiL680W2BHFE&#10;eEgWIMtC/j9Q/gAAAP//AwBQSwECLQAUAAYACAAAACEAtoM4kv4AAADhAQAAEwAAAAAAAAAAAAAA&#10;AAAAAAAAW0NvbnRlbnRfVHlwZXNdLnhtbFBLAQItABQABgAIAAAAIQA4/SH/1gAAAJQBAAALAAAA&#10;AAAAAAAAAAAAAC8BAABfcmVscy8ucmVsc1BLAQItABQABgAIAAAAIQDH7iLIdQIAAGUFAAAOAAAA&#10;AAAAAAAAAAAAAC4CAABkcnMvZTJvRG9jLnhtbFBLAQItABQABgAIAAAAIQCrTYIT3wAAAAgBAAAP&#10;AAAAAAAAAAAAAAAAAM8EAABkcnMvZG93bnJldi54bWxQSwUGAAAAAAQABADzAAAA2wUAAAAA&#10;" o:allowoverlap="f" fillcolor="white [3201]" stroked="f" strokeweight=".5pt">
              <v:textbox style="mso-fit-shape-to-text:t">
                <w:txbxContent>
                  <w:p w14:paraId="190263CB" w14:textId="77A1127A" w:rsidR="00244011" w:rsidRPr="00756E21" w:rsidRDefault="00E570B0" w:rsidP="00664D04">
                    <w:pPr>
                      <w:pStyle w:val="Brdtext"/>
                      <w:jc w:val="left"/>
                    </w:pPr>
                    <w:sdt>
                      <w:sdtPr>
                        <w:alias w:val="NummerEtikett"/>
                        <w:tag w:val="NummerEtikett"/>
                        <w:id w:val="1909953747"/>
                        <w:lock w:val="sdtContentLocked"/>
                        <w:dataBinding w:prefixMappings="xmlns:ns0='http://rkdhs/mallar/lagstiftning/Prop/Prop.xsd'" w:xpath="/ns0:dokumentvärden[1]/ns0:dokumentnummer[1]/@etikett" w:storeItemID="{068625C3-B546-44A5-B525-B7CC092E5AD6}"/>
                        <w:text/>
                      </w:sdtPr>
                      <w:sdtEndPr/>
                      <w:sdtContent>
                        <w:r w:rsidR="003A5A9E">
                          <w:t>Prop.</w:t>
                        </w:r>
                      </w:sdtContent>
                    </w:sdt>
                    <w:r w:rsidR="00244011">
                      <w:t xml:space="preserve"> </w:t>
                    </w:r>
                    <w:sdt>
                      <w:sdtPr>
                        <w:alias w:val="Nummer"/>
                        <w:tag w:val="Nummer"/>
                        <w:id w:val="1135212224"/>
                        <w:lock w:val="sdtContentLocked"/>
                        <w:dataBinding w:prefixMappings="xmlns:ns0='http://rkdhs/mallar/lagstiftning/Prop/Prop.xsd'" w:xpath="/ns0:dokumentvärden[1]/ns0:dokumentnummer[1]" w:storeItemID="{068625C3-B546-44A5-B525-B7CC092E5AD6}"/>
                        <w:text/>
                      </w:sdtPr>
                      <w:sdtEndPr/>
                      <w:sdtContent>
                        <w:r w:rsidR="003A5A9E">
                          <w:t>2022/23:118</w:t>
                        </w:r>
                      </w:sdtContent>
                    </w:sdt>
                  </w:p>
                </w:txbxContent>
              </v:textbox>
              <w10:wrap type="square" anchorx="page" anchory="page"/>
            </v:shape>
          </w:pict>
        </mc:Fallback>
      </mc:AlternateContent>
    </w:r>
    <w:r>
      <w:t xml:space="preserve"> </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0AE6CAA" w14:textId="77777777" w:rsidR="00244011" w:rsidRDefault="00244011" w:rsidP="00EE1584">
    <w:pPr>
      <w:pStyle w:val="Brdtext"/>
    </w:pPr>
    <w:r>
      <w:rPr>
        <w:noProof/>
        <w:lang w:eastAsia="sv-SE"/>
      </w:rPr>
      <mc:AlternateContent>
        <mc:Choice Requires="wps">
          <w:drawing>
            <wp:anchor distT="0" distB="0" distL="0" distR="0" simplePos="0" relativeHeight="251660800"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4"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D099DFA" w14:textId="5C76F876" w:rsidR="00244011" w:rsidRPr="00756E21" w:rsidRDefault="00E570B0"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3A5A9E">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3A5A9E">
                                <w:t>2022/23:118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Textruta 3" o:spid="_x0000_s1028" type="#_x0000_t202" style="position:absolute;left:0;text-align:left;margin-left:348pt;margin-top:36pt;width:89.85pt;height:9.6pt;z-index:251660800;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ebtcdg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IgAS6i2xAsP/cgEJ69rerwbEfBeeJoRem+ae7yjQxsg8GGQOFuB//3a/2hP&#10;1CUtZy3NXMnDr7XwijPzzRKpz/PJJA5pukxOPxGPmD/WLI81dt1cAjEipw3jZBKjPZqdqD00j7Qe&#10;5jErqYSVlLvkuBMvsd8EtF6kms+TEY2lE3hjF07G0BHlSM2H7lF4N/AXifm3sJtOUbygcW8bPYOb&#10;r5GomDgece5RHfCnkU7UH9ZP3BnH92R1WJKzZwAAAP//AwBQSwMEFAAGAAgAAAAhABZzEpXgAAAA&#10;CQEAAA8AAABkcnMvZG93bnJldi54bWxMj0FLw0AQhe+C/2EZwZvdNGjSptkUFT1YKMVW6HWbHbPB&#10;7GzIbtr47x1PenoM7/Hme+V6cp044xBaTwrmswQEUu1NS42Cj8Pr3QJEiJqM7jyhgm8MsK6ur0pd&#10;GH+hdzzvYyO4hEKhFdgY+0LKUFt0Osx8j8Tepx+cjnwOjTSDvnC562SaJJl0uiX+YHWPzxbrr/3o&#10;FBy2T2aUZjJvL/V2s8Oj3Nj7nVK3N9PjCkTEKf6F4Ref0aFippMfyQTRKciWGW+JCvKUlQOL/CEH&#10;cVKwnKcgq1L+X1D9AAAA//8DAFBLAQItABQABgAIAAAAIQC2gziS/gAAAOEBAAATAAAAAAAAAAAA&#10;AAAAAAAAAABbQ29udGVudF9UeXBlc10ueG1sUEsBAi0AFAAGAAgAAAAhADj9If/WAAAAlAEAAAsA&#10;AAAAAAAAAAAAAAAALwEAAF9yZWxzLy5yZWxzUEsBAi0AFAAGAAgAAAAhAJt5u1x2AgAAbAUAAA4A&#10;AAAAAAAAAAAAAAAALgIAAGRycy9lMm9Eb2MueG1sUEsBAi0AFAAGAAgAAAAhABZzEpXgAAAACQEA&#10;AA8AAAAAAAAAAAAAAAAA0AQAAGRycy9kb3ducmV2LnhtbFBLBQYAAAAABAAEAPMAAADdBQAAAAA=&#10;" o:allowoverlap="f" fillcolor="white [3201]" stroked="f" strokeweight=".5pt">
              <v:textbox style="mso-fit-shape-to-text:t">
                <w:txbxContent>
                  <w:p w14:paraId="1D099DFA" w14:textId="5C76F876" w:rsidR="00244011" w:rsidRPr="00756E21" w:rsidRDefault="00E570B0" w:rsidP="00A118D8">
                    <w:pPr>
                      <w:pStyle w:val="Brdtext"/>
                      <w:jc w:val="left"/>
                    </w:pPr>
                    <w:sdt>
                      <w:sdtPr>
                        <w:alias w:val="NummerEtikett"/>
                        <w:tag w:val="NummerEtikett"/>
                        <w:id w:val="406809228"/>
                        <w:lock w:val="sdtContentLocked"/>
                        <w:dataBinding w:prefixMappings="xmlns:ns0='http://rkdhs/mallar/lagstiftning/Prop/Prop.xsd'" w:xpath="/ns0:dokumentvärden[1]/ns0:dokumentnummer[1]/@etikett" w:storeItemID="{068625C3-B546-44A5-B525-B7CC092E5AD6}"/>
                        <w:text/>
                      </w:sdtPr>
                      <w:sdtEndPr/>
                      <w:sdtContent>
                        <w:r w:rsidR="003A5A9E">
                          <w:t>Prop.</w:t>
                        </w:r>
                      </w:sdtContent>
                    </w:sdt>
                    <w:r w:rsidR="00244011">
                      <w:t xml:space="preserve"> </w:t>
                    </w:r>
                    <w:sdt>
                      <w:sdtPr>
                        <w:alias w:val="Nummer"/>
                        <w:tag w:val="Nummer"/>
                        <w:id w:val="1217775106"/>
                        <w:lock w:val="sdtContentLocked"/>
                        <w:dataBinding w:prefixMappings="xmlns:ns0='http://rkdhs/mallar/lagstiftning/Prop/Prop.xsd'" w:xpath="/ns0:dokumentvärden[1]/ns0:dokumentnummer[1]" w:storeItemID="{068625C3-B546-44A5-B525-B7CC092E5AD6}"/>
                        <w:text/>
                      </w:sdtPr>
                      <w:sdtEndPr/>
                      <w:sdtContent>
                        <w:r w:rsidR="003A5A9E">
                          <w:t>2022/23:118</w:t>
                        </w:r>
                      </w:sdtContent>
                    </w:sdt>
                  </w:p>
                </w:txbxContent>
              </v:textbox>
              <w10:wrap type="square" anchorx="page" anchory="page"/>
            </v:shape>
          </w:pict>
        </mc:Fallback>
      </mc:AlternateContent>
    </w:r>
    <w:r>
      <w:t xml:space="preserve"> </w:t>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4C049D4" w14:textId="77777777" w:rsidR="00244011" w:rsidRDefault="00244011" w:rsidP="00EE1584">
    <w:pPr>
      <w:pStyle w:val="Brdtext"/>
    </w:pPr>
    <w:r>
      <w:t xml:space="preserve"> </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5660DB7" w14:textId="77777777" w:rsidR="00244011" w:rsidRDefault="00244011" w:rsidP="00664D04">
    <w:pPr>
      <w:pStyle w:val="Brdtext"/>
    </w:pPr>
    <w:r>
      <w:rPr>
        <w:noProof/>
        <w:lang w:eastAsia="sv-SE"/>
      </w:rPr>
      <mc:AlternateContent>
        <mc:Choice Requires="wps">
          <w:drawing>
            <wp:anchor distT="0" distB="0" distL="0" distR="0" simplePos="0" relativeHeight="251656704"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7"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003FEC64" w14:textId="7714ED36" w:rsidR="00244011" w:rsidRPr="00756E21" w:rsidRDefault="00E570B0" w:rsidP="00664D04">
                          <w:pPr>
                            <w:pStyle w:val="Brdtext"/>
                            <w:jc w:val="left"/>
                          </w:pPr>
                          <w:sdt>
                            <w:sdtPr>
                              <w:alias w:val="NummerEtikett"/>
                              <w:tag w:val="NummerEtikett"/>
                              <w:id w:val="1589119913"/>
                              <w:lock w:val="sdtContentLocked"/>
                              <w:dataBinding w:prefixMappings="xmlns:ns0='http://rkdhs/mallar/lagstiftning/Prop/Prop.xsd'" w:xpath="/ns0:dokumentvärden[1]/ns0:dokumentnummer[1]/@etikett" w:storeItemID="{068625C3-B546-44A5-B525-B7CC092E5AD6}"/>
                              <w:text/>
                            </w:sdtPr>
                            <w:sdtEndPr/>
                            <w:sdtContent>
                              <w:r w:rsidR="003A5A9E">
                                <w:t>Prop.</w:t>
                              </w:r>
                            </w:sdtContent>
                          </w:sdt>
                          <w:r w:rsidR="00244011">
                            <w:t xml:space="preserve"> </w:t>
                          </w:r>
                          <w:sdt>
                            <w:sdtPr>
                              <w:alias w:val="Nummer"/>
                              <w:tag w:val="Nummer"/>
                              <w:id w:val="-1822959385"/>
                              <w:lock w:val="sdtContentLocked"/>
                              <w:dataBinding w:prefixMappings="xmlns:ns0='http://rkdhs/mallar/lagstiftning/Prop/Prop.xsd'" w:xpath="/ns0:dokumentvärden[1]/ns0:dokumentnummer[1]" w:storeItemID="{068625C3-B546-44A5-B525-B7CC092E5AD6}"/>
                              <w:text/>
                            </w:sdtPr>
                            <w:sdtEndPr/>
                            <w:sdtContent>
                              <w:r w:rsidR="003A5A9E">
                                <w:t>2022/23:118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2" type="#_x0000_t202" style="position:absolute;left:0;text-align:left;margin-left:29.4pt;margin-top:35.55pt;width:89.85pt;height:9.6pt;z-index:25165670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vGe/eAIAAGwFAAAOAAAAZHJzL2Uyb0RvYy54bWysVEtv2zAMvg/YfxB0XxxnabcGcYqsRYYB&#10;RVssHXpWZKkxJouaxMTOfn0p2Xms66XDLjJlvj995PSyrQ3bKh8qsAXPB0POlJVQVvap4D8eFh8+&#10;cxZQ2FIYsKrgOxX45ez9u2njJmoEazCl8oyC2DBpXMHXiG6SZUGuVS3CAJyypNTga4F09U9Z6UVD&#10;0WuTjYbD86wBXzoPUoVAf687JZ+l+ForiXdaB4XMFJxqw3T6dK7imc2mYvLkhVtXsi9D/EMVtags&#10;JT2EuhYo2MZXf4WqK+khgMaBhDoDrSupUg/UTT580c1yLZxKvRA4wR1gCv8vrLzdLt29Z9h+gZYe&#10;MALSuDAJ9DP202pfxy9VykhPEO4OsKkWmYxO+Tint+BMki4f5RejhGt29HY+4FcFNYtCwT09S0JL&#10;bG8CUkYy3ZvEZAFMVS4qY9IlUkFdGc+2gh7RYKqRPP6wMpY1BT//eDZMgS1E9y6ysTGMSmTo0x07&#10;TBLujIo2xn5XmlVlavSV3EJKZQ/5k3W00pTqLY69/bGqtzh3fZBHygwWD851ZcGn7tP0HCErf+4h&#10;0509AX7SdxSxXbXUeMHP9gRYQbkjXnjoRiY4uajo8W5EwHvhaUbovWnu8Y4ObYDAh17ibA3+92v/&#10;oz1Rl7ScNTRzBQ+/NsIrzsw3S6S+yMfjOKTpMj77RDxi/lSzOtXYTX0FxIicNoyTSYz2aPai9lA/&#10;0nqYx6ykElZS7oLjXrzCbhPQepFqPk9GNJZO4I1dOhlDR5QjNR/aR+Fdz18k5t/CfjrF5AWNO9vo&#10;Gdx8g0TFxPGIc4dqjz+NdKJ+v37izji9J6vjkpw9Aw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DlvGe/eAIAAGw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003FEC64" w14:textId="7714ED36" w:rsidR="00244011" w:rsidRPr="00756E21" w:rsidRDefault="00E570B0" w:rsidP="00664D04">
                    <w:pPr>
                      <w:pStyle w:val="Brdtext"/>
                      <w:jc w:val="left"/>
                    </w:pPr>
                    <w:sdt>
                      <w:sdtPr>
                        <w:alias w:val="NummerEtikett"/>
                        <w:tag w:val="NummerEtikett"/>
                        <w:id w:val="1589119913"/>
                        <w:lock w:val="sdtContentLocked"/>
                        <w:dataBinding w:prefixMappings="xmlns:ns0='http://rkdhs/mallar/lagstiftning/Prop/Prop.xsd'" w:xpath="/ns0:dokumentvärden[1]/ns0:dokumentnummer[1]/@etikett" w:storeItemID="{068625C3-B546-44A5-B525-B7CC092E5AD6}"/>
                        <w:text/>
                      </w:sdtPr>
                      <w:sdtEndPr/>
                      <w:sdtContent>
                        <w:r w:rsidR="003A5A9E">
                          <w:t>Prop.</w:t>
                        </w:r>
                      </w:sdtContent>
                    </w:sdt>
                    <w:r w:rsidR="00244011">
                      <w:t xml:space="preserve"> </w:t>
                    </w:r>
                    <w:sdt>
                      <w:sdtPr>
                        <w:alias w:val="Nummer"/>
                        <w:tag w:val="Nummer"/>
                        <w:id w:val="-1822959385"/>
                        <w:lock w:val="sdtContentLocked"/>
                        <w:dataBinding w:prefixMappings="xmlns:ns0='http://rkdhs/mallar/lagstiftning/Prop/Prop.xsd'" w:xpath="/ns0:dokumentvärden[1]/ns0:dokumentnummer[1]" w:storeItemID="{068625C3-B546-44A5-B525-B7CC092E5AD6}"/>
                        <w:text/>
                      </w:sdtPr>
                      <w:sdtEndPr/>
                      <w:sdtContent>
                        <w:r w:rsidR="003A5A9E">
                          <w:t>2022/23:118</w:t>
                        </w:r>
                      </w:sdtContent>
                    </w:sdt>
                  </w:p>
                </w:txbxContent>
              </v:textbox>
              <w10:wrap type="square" anchorx="page" anchory="page"/>
            </v:shape>
          </w:pict>
        </mc:Fallback>
      </mc:AlternateContent>
    </w:r>
    <w:r>
      <w:t xml:space="preserve"> </w:t>
    </w: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975D226" w14:textId="77777777" w:rsidR="00244011" w:rsidRDefault="00244011" w:rsidP="00EE1584">
    <w:pPr>
      <w:pStyle w:val="Brdtext"/>
    </w:pPr>
    <w:r>
      <w:rPr>
        <w:noProof/>
        <w:lang w:eastAsia="sv-SE"/>
      </w:rPr>
      <mc:AlternateContent>
        <mc:Choice Requires="wps">
          <w:drawing>
            <wp:anchor distT="0" distB="0" distL="0" distR="0" simplePos="0" relativeHeight="251661824"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6"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46502E3" w14:textId="58227FFC" w:rsidR="00244011" w:rsidRPr="00756E21" w:rsidRDefault="00E570B0" w:rsidP="00A118D8">
                          <w:pPr>
                            <w:pStyle w:val="Brdtext"/>
                            <w:jc w:val="left"/>
                          </w:pPr>
                          <w:sdt>
                            <w:sdtPr>
                              <w:alias w:val="NummerEtikett"/>
                              <w:tag w:val="NummerEtikett"/>
                              <w:id w:val="755640452"/>
                              <w:lock w:val="sdtContentLocked"/>
                              <w:dataBinding w:prefixMappings="xmlns:ns0='http://rkdhs/mallar/lagstiftning/Prop/Prop.xsd'" w:xpath="/ns0:dokumentvärden[1]/ns0:dokumentnummer[1]/@etikett" w:storeItemID="{068625C3-B546-44A5-B525-B7CC092E5AD6}"/>
                              <w:text/>
                            </w:sdtPr>
                            <w:sdtEndPr/>
                            <w:sdtContent>
                              <w:r w:rsidR="003A5A9E">
                                <w:t>Prop.</w:t>
                              </w:r>
                            </w:sdtContent>
                          </w:sdt>
                          <w:r w:rsidR="00244011">
                            <w:t xml:space="preserve"> </w:t>
                          </w:r>
                          <w:sdt>
                            <w:sdtPr>
                              <w:alias w:val="Nummer"/>
                              <w:tag w:val="Nummer"/>
                              <w:id w:val="-1612885825"/>
                              <w:lock w:val="sdtContentLocked"/>
                              <w:dataBinding w:prefixMappings="xmlns:ns0='http://rkdhs/mallar/lagstiftning/Prop/Prop.xsd'" w:xpath="/ns0:dokumentvärden[1]/ns0:dokumentnummer[1]" w:storeItemID="{068625C3-B546-44A5-B525-B7CC092E5AD6}"/>
                              <w:text/>
                            </w:sdtPr>
                            <w:sdtEndPr/>
                            <w:sdtContent>
                              <w:r w:rsidR="003A5A9E">
                                <w:t>2022/23:118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3" type="#_x0000_t202" style="position:absolute;left:0;text-align:left;margin-left:348pt;margin-top:36pt;width:89.85pt;height:9.6pt;z-index:251661824;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lbMYbdwIAAGwFAAAOAAAAZHJzL2Uyb0RvYy54bWysVN1P2zAQf5+0/8Hy+0jTFTaipqgDMU1C&#10;gFYmnl3HptEcn2dfm3R/PWcn/RjjhWkvzjn3/fPvbnrRNYZtlA812JLnJyPOlJVQ1fap5D8erj98&#10;5iygsJUwYFXJtyrwi9n7d9PWFWoMKzCV8oyC2FC0ruQrRFdkWZAr1YhwAk5ZUmrwjUC6+qes8qKl&#10;6I3JxqPRWdaCr5wHqUKgv1e9ks9SfK2VxDutg0JmSk61YTp9OpfxzGZTUTx54Va1HMoQ/1BFI2pL&#10;SfehrgQKtvb1X6GaWnoIoPFEQpOB1rVUqQfqJh+96GaxEk6lXgic4PYwhf8XVt5uFu7eM+y+QEcP&#10;GAFpXSgC/Yz9dNo38UuVMtIThNs9bKpDJqNTPsnpLTiTpMvH+fk44ZodvJ0P+FVBw6JQck/PktAS&#10;m5uAlJFMdyYxWQBTV9e1MekSqaAujWcbQY9oMNVIHn9YGcvakp99PB2lwBaiex/Z2BhGJTIM6Q4d&#10;Jgm3RkUbY78rzeoqNfpKbiGlsvv8yTpaaUr1FsfB/lDVW5z7PsgjZQaLe+emtuBT92l6DpBVP3eQ&#10;6d6eAD/qO4rYLTtqnBDcEWAJ1ZZ44aEfmeDkdU2PdyMC3gtPM0LvTXOPd3RoAwQ+DBJnK/C/X/sf&#10;7Ym6pOWspZkrefi1Fl5xZr5ZIvV5PpnEIU2Xyekn4hHzx5rlscaum0sgRuS0YZxMYrRHsxO1h+aR&#10;1sM8ZiWVsJJylxx34iX2m4DWi1TzeTKisXQCb+zCyRg6ohyp+dA9Cu8G/iIx/xZ20ymKFzTubaNn&#10;cPM1EhUTxyPOPaoD/jTSifrD+ok74/ierA5LcvYMAAD//wMAUEsDBBQABgAIAAAAIQAWcxKV4AAA&#10;AAkBAAAPAAAAZHJzL2Rvd25yZXYueG1sTI9BS8NAEIXvgv9hGcGb3TRo0qbZFBU9WCjFVuh1mx2z&#10;wexsyG7a+O8dT3p6DO/x5nvlenKdOOMQWk8K5rMEBFLtTUuNgo/D690CRIiajO48oYJvDLCurq9K&#10;XRh/oXc872MjuIRCoRXYGPtCylBbdDrMfI/E3qcfnI58Do00g75wuetkmiSZdLol/mB1j88W66/9&#10;6BQctk9mlGYyby/1drPDo9zY+51StzfT4wpExCn+heEXn9GhYqaTH8kE0SnIlhlviQrylJUDi/wh&#10;B3FSsJynIKtS/l9Q/QAAAP//AwBQSwECLQAUAAYACAAAACEAtoM4kv4AAADhAQAAEwAAAAAAAAAA&#10;AAAAAAAAAAAAW0NvbnRlbnRfVHlwZXNdLnhtbFBLAQItABQABgAIAAAAIQA4/SH/1gAAAJQBAAAL&#10;AAAAAAAAAAAAAAAAAC8BAABfcmVscy8ucmVsc1BLAQItABQABgAIAAAAIQAlbMYbdwIAAGwFAAAO&#10;AAAAAAAAAAAAAAAAAC4CAABkcnMvZTJvRG9jLnhtbFBLAQItABQABgAIAAAAIQAWcxKV4AAAAAkB&#10;AAAPAAAAAAAAAAAAAAAAANEEAABkcnMvZG93bnJldi54bWxQSwUGAAAAAAQABADzAAAA3gUAAAAA&#10;" o:allowoverlap="f" fillcolor="white [3201]" stroked="f" strokeweight=".5pt">
              <v:textbox style="mso-fit-shape-to-text:t">
                <w:txbxContent>
                  <w:p w14:paraId="146502E3" w14:textId="58227FFC" w:rsidR="00244011" w:rsidRPr="00756E21" w:rsidRDefault="00E570B0" w:rsidP="00A118D8">
                    <w:pPr>
                      <w:pStyle w:val="Brdtext"/>
                      <w:jc w:val="left"/>
                    </w:pPr>
                    <w:sdt>
                      <w:sdtPr>
                        <w:alias w:val="NummerEtikett"/>
                        <w:tag w:val="NummerEtikett"/>
                        <w:id w:val="755640452"/>
                        <w:lock w:val="sdtContentLocked"/>
                        <w:dataBinding w:prefixMappings="xmlns:ns0='http://rkdhs/mallar/lagstiftning/Prop/Prop.xsd'" w:xpath="/ns0:dokumentvärden[1]/ns0:dokumentnummer[1]/@etikett" w:storeItemID="{068625C3-B546-44A5-B525-B7CC092E5AD6}"/>
                        <w:text/>
                      </w:sdtPr>
                      <w:sdtEndPr/>
                      <w:sdtContent>
                        <w:r w:rsidR="003A5A9E">
                          <w:t>Prop.</w:t>
                        </w:r>
                      </w:sdtContent>
                    </w:sdt>
                    <w:r w:rsidR="00244011">
                      <w:t xml:space="preserve"> </w:t>
                    </w:r>
                    <w:sdt>
                      <w:sdtPr>
                        <w:alias w:val="Nummer"/>
                        <w:tag w:val="Nummer"/>
                        <w:id w:val="-1612885825"/>
                        <w:lock w:val="sdtContentLocked"/>
                        <w:dataBinding w:prefixMappings="xmlns:ns0='http://rkdhs/mallar/lagstiftning/Prop/Prop.xsd'" w:xpath="/ns0:dokumentvärden[1]/ns0:dokumentnummer[1]" w:storeItemID="{068625C3-B546-44A5-B525-B7CC092E5AD6}"/>
                        <w:text/>
                      </w:sdtPr>
                      <w:sdtEndPr/>
                      <w:sdtContent>
                        <w:r w:rsidR="003A5A9E">
                          <w:t>2022/23:118</w:t>
                        </w:r>
                      </w:sdtContent>
                    </w:sdt>
                  </w:p>
                </w:txbxContent>
              </v:textbox>
              <w10:wrap type="square" anchorx="page" anchory="page"/>
            </v:shape>
          </w:pict>
        </mc:Fallback>
      </mc:AlternateContent>
    </w:r>
    <w:r>
      <w:t xml:space="preserve"> </w:t>
    </w: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6D60B0" w14:textId="77777777" w:rsidR="00244011" w:rsidRDefault="00244011" w:rsidP="00EE1584">
    <w:pPr>
      <w:pStyle w:val="Brdtext"/>
    </w:pPr>
    <w:r>
      <w:t xml:space="preserve"> </w:t>
    </w: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AAB6E65" w14:textId="77777777" w:rsidR="00244011" w:rsidRDefault="00244011" w:rsidP="00664D04">
    <w:pPr>
      <w:pStyle w:val="Brdtext"/>
    </w:pPr>
    <w:r>
      <w:rPr>
        <w:noProof/>
        <w:lang w:eastAsia="sv-SE"/>
      </w:rPr>
      <mc:AlternateContent>
        <mc:Choice Requires="wps">
          <w:drawing>
            <wp:anchor distT="0" distB="0" distL="0" distR="0" simplePos="0" relativeHeight="251657728"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9"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932B0C8" w14:textId="6C4C2022" w:rsidR="00244011" w:rsidRPr="00756E21" w:rsidRDefault="00E570B0" w:rsidP="00664D04">
                          <w:pPr>
                            <w:pStyle w:val="Brdtext"/>
                            <w:jc w:val="left"/>
                          </w:pPr>
                          <w:sdt>
                            <w:sdtPr>
                              <w:alias w:val="NummerEtikett"/>
                              <w:tag w:val="NummerEtikett"/>
                              <w:id w:val="-781651818"/>
                              <w:lock w:val="sdtContentLocked"/>
                              <w:dataBinding w:prefixMappings="xmlns:ns0='http://rkdhs/mallar/lagstiftning/Prop/Prop.xsd'" w:xpath="/ns0:dokumentvärden[1]/ns0:dokumentnummer[1]/@etikett" w:storeItemID="{068625C3-B546-44A5-B525-B7CC092E5AD6}"/>
                              <w:text/>
                            </w:sdtPr>
                            <w:sdtEndPr/>
                            <w:sdtContent>
                              <w:r w:rsidR="003A5A9E">
                                <w:t>Prop.</w:t>
                              </w:r>
                            </w:sdtContent>
                          </w:sdt>
                          <w:r w:rsidR="00244011">
                            <w:t xml:space="preserve"> </w:t>
                          </w:r>
                          <w:sdt>
                            <w:sdtPr>
                              <w:alias w:val="Nummer"/>
                              <w:tag w:val="Nummer"/>
                              <w:id w:val="451985945"/>
                              <w:lock w:val="sdtContentLocked"/>
                              <w:dataBinding w:prefixMappings="xmlns:ns0='http://rkdhs/mallar/lagstiftning/Prop/Prop.xsd'" w:xpath="/ns0:dokumentvärden[1]/ns0:dokumentnummer[1]" w:storeItemID="{068625C3-B546-44A5-B525-B7CC092E5AD6}"/>
                              <w:text/>
                            </w:sdtPr>
                            <w:sdtEndPr/>
                            <w:sdtContent>
                              <w:r w:rsidR="003A5A9E">
                                <w:t>2022/23:118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37" type="#_x0000_t202" style="position:absolute;left:0;text-align:left;margin-left:29.4pt;margin-top:35.55pt;width:89.85pt;height:9.6pt;z-index:25165772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o8H9EeAIAAG0FAAAOAAAAZHJzL2Uyb0RvYy54bWysVEtv2zAMvg/YfxB0Xx1nabcacYqsRYcB&#10;RVssHXpWZKkxJouaxMTOfn0p2Xms66XDLjYlvsSPHzm96BrDNsqHGmzJ85MRZ8pKqGr7VPIfD9cf&#10;PnMWUNhKGLCq5FsV+MXs/btp6wo1hhWYSnlGQWwoWlfyFaIrsizIlWpEOAGnLCk1+EYgHf1TVnnR&#10;UvTGZOPR6CxrwVfOg1Qh0O1Vr+SzFF9rJfFO66CQmZLT2zB9ffou4zebTUXx5IVb1XJ4hviHVzSi&#10;tpR0H+pKoGBrX/8VqqmlhwAaTyQ0GWhdS5VqoGry0YtqFivhVKqFwAluD1P4f2Hl7Wbh7j3D7gt0&#10;1MAISOtCEegy1tNp38Q/vZSRniDc7mFTHTIZnfJJTr3gTJIuH+fn44RrdvB2PuBXBQ2LQsk9tSWh&#10;JTY3ASkjme5MYrIApq6ua2PSIVJBXRrPNoKaaDC9kTz+sDKWtSU/+3g6SoEtRPc+srExjEpkGNId&#10;KkwSbo2KNsZ+V5rVVSr0ldxCSmX3+ZN1tNKU6i2Og/3hVW9x7usgj5QZLO6dm9qCT9Wn6TlAVv3c&#10;QaZ7ewL8qO4oYrfsqHBqX2pdvFpCtSVieOhnJjh5XVP3bkTAe+FpSKjhNPh4Rx9tgNCHQeJsBf73&#10;a/fRnrhLWs5aGrqSh19r4RVn5pslVp/nk0mc0nSYnH4iIjF/rFkea+y6uQSiRE4rxskkRns0O1F7&#10;aB5pP8xjVlIJKyl3yXEnXmK/Cmi/SDWfJyOaSyfwxi6cjKEjzJGbD92j8G4gMBL1b2E3nqJ4wePe&#10;NnoGN18jcTGR/IDq0ACa6cT9Yf/EpXF8TlaHLTl7BgAA//8DAFBLAwQUAAYACAAAACEAq02CE98A&#10;AAAIAQAADwAAAGRycy9kb3ducmV2LnhtbEyPwU7DMBBE70j9B2srcaNOWgohZFMVBAcqVRUtElc3&#10;XuKo8TqKnTb8PeYEx9GMZt4Uq9G24ky9bxwjpLMEBHHldMM1wsfh9SYD4YNirVrHhPBNHlbl5KpQ&#10;uXYXfqfzPtQilrDPFYIJocul9JUhq/zMdcTR+3K9VSHKvpa6V5dYbls5T5I7aVXDccGojp4NVaf9&#10;YBEO2yc9SD3qt5dqu9nRp9yY2x3i9XRcP4IINIa/MPziR3QoI9PRDay9aBGWWSQPCPdpCiL680W2&#10;BHFEeEgWIMtC/j9Q/gAAAP//AwBQSwECLQAUAAYACAAAACEAtoM4kv4AAADhAQAAEwAAAAAAAAAA&#10;AAAAAAAAAAAAW0NvbnRlbnRfVHlwZXNdLnhtbFBLAQItABQABgAIAAAAIQA4/SH/1gAAAJQBAAAL&#10;AAAAAAAAAAAAAAAAAC8BAABfcmVscy8ucmVsc1BLAQItABQABgAIAAAAIQCo8H9EeAIAAG0FAAAO&#10;AAAAAAAAAAAAAAAAAC4CAABkcnMvZTJvRG9jLnhtbFBLAQItABQABgAIAAAAIQCrTYIT3wAAAAgB&#10;AAAPAAAAAAAAAAAAAAAAANIEAABkcnMvZG93bnJldi54bWxQSwUGAAAAAAQABADzAAAA3gUAAAAA&#10;" o:allowoverlap="f" fillcolor="white [3201]" stroked="f" strokeweight=".5pt">
              <v:textbox style="mso-fit-shape-to-text:t">
                <w:txbxContent>
                  <w:p w14:paraId="3932B0C8" w14:textId="6C4C2022" w:rsidR="00244011" w:rsidRPr="00756E21" w:rsidRDefault="00E570B0" w:rsidP="00664D04">
                    <w:pPr>
                      <w:pStyle w:val="Brdtext"/>
                      <w:jc w:val="left"/>
                    </w:pPr>
                    <w:sdt>
                      <w:sdtPr>
                        <w:alias w:val="NummerEtikett"/>
                        <w:tag w:val="NummerEtikett"/>
                        <w:id w:val="-781651818"/>
                        <w:lock w:val="sdtContentLocked"/>
                        <w:dataBinding w:prefixMappings="xmlns:ns0='http://rkdhs/mallar/lagstiftning/Prop/Prop.xsd'" w:xpath="/ns0:dokumentvärden[1]/ns0:dokumentnummer[1]/@etikett" w:storeItemID="{068625C3-B546-44A5-B525-B7CC092E5AD6}"/>
                        <w:text/>
                      </w:sdtPr>
                      <w:sdtEndPr/>
                      <w:sdtContent>
                        <w:r w:rsidR="003A5A9E">
                          <w:t>Prop.</w:t>
                        </w:r>
                      </w:sdtContent>
                    </w:sdt>
                    <w:r w:rsidR="00244011">
                      <w:t xml:space="preserve"> </w:t>
                    </w:r>
                    <w:sdt>
                      <w:sdtPr>
                        <w:alias w:val="Nummer"/>
                        <w:tag w:val="Nummer"/>
                        <w:id w:val="451985945"/>
                        <w:lock w:val="sdtContentLocked"/>
                        <w:dataBinding w:prefixMappings="xmlns:ns0='http://rkdhs/mallar/lagstiftning/Prop/Prop.xsd'" w:xpath="/ns0:dokumentvärden[1]/ns0:dokumentnummer[1]" w:storeItemID="{068625C3-B546-44A5-B525-B7CC092E5AD6}"/>
                        <w:text/>
                      </w:sdtPr>
                      <w:sdtEndPr/>
                      <w:sdtContent>
                        <w:r w:rsidR="003A5A9E">
                          <w:t>2022/23:118</w:t>
                        </w:r>
                      </w:sdtContent>
                    </w:sdt>
                  </w:p>
                </w:txbxContent>
              </v:textbox>
              <w10:wrap type="square" anchorx="page" anchory="page"/>
            </v:shape>
          </w:pict>
        </mc:Fallback>
      </mc:AlternateContent>
    </w:r>
    <w:r>
      <w:t xml:space="preserve"> </w:t>
    </w: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AD1BFA" w14:textId="77777777" w:rsidR="00244011" w:rsidRDefault="00244011" w:rsidP="00EE1584">
    <w:pPr>
      <w:pStyle w:val="Brdtext"/>
    </w:pPr>
    <w:r>
      <w:rPr>
        <w:noProof/>
        <w:lang w:eastAsia="sv-SE"/>
      </w:rPr>
      <mc:AlternateContent>
        <mc:Choice Requires="wps">
          <w:drawing>
            <wp:anchor distT="0" distB="0" distL="0" distR="0" simplePos="0" relativeHeight="251662848"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8"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25527B6" w14:textId="3A45815F" w:rsidR="00244011" w:rsidRPr="00756E21" w:rsidRDefault="00E570B0" w:rsidP="00A118D8">
                          <w:pPr>
                            <w:pStyle w:val="Brdtext"/>
                            <w:jc w:val="left"/>
                          </w:pPr>
                          <w:sdt>
                            <w:sdtPr>
                              <w:alias w:val="NummerEtikett"/>
                              <w:tag w:val="NummerEtikett"/>
                              <w:id w:val="264426327"/>
                              <w:lock w:val="sdtContentLocked"/>
                              <w:dataBinding w:prefixMappings="xmlns:ns0='http://rkdhs/mallar/lagstiftning/Prop/Prop.xsd'" w:xpath="/ns0:dokumentvärden[1]/ns0:dokumentnummer[1]/@etikett" w:storeItemID="{068625C3-B546-44A5-B525-B7CC092E5AD6}"/>
                              <w:text/>
                            </w:sdtPr>
                            <w:sdtEndPr/>
                            <w:sdtContent>
                              <w:r w:rsidR="003A5A9E">
                                <w:t>Prop.</w:t>
                              </w:r>
                            </w:sdtContent>
                          </w:sdt>
                          <w:r w:rsidR="00244011">
                            <w:t xml:space="preserve"> </w:t>
                          </w:r>
                          <w:sdt>
                            <w:sdtPr>
                              <w:alias w:val="Nummer"/>
                              <w:tag w:val="Nummer"/>
                              <w:id w:val="396101304"/>
                              <w:lock w:val="sdtContentLocked"/>
                              <w:dataBinding w:prefixMappings="xmlns:ns0='http://rkdhs/mallar/lagstiftning/Prop/Prop.xsd'" w:xpath="/ns0:dokumentvärden[1]/ns0:dokumentnummer[1]" w:storeItemID="{068625C3-B546-44A5-B525-B7CC092E5AD6}"/>
                              <w:text/>
                            </w:sdtPr>
                            <w:sdtEndPr/>
                            <w:sdtContent>
                              <w:r w:rsidR="003A5A9E">
                                <w:t>2022/23:118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38" type="#_x0000_t202" style="position:absolute;left:0;text-align:left;margin-left:348pt;margin-top:36pt;width:89.85pt;height:9.6pt;z-index:251662848;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QjCReQIAAG0FAAAOAAAAZHJzL2Uyb0RvYy54bWysVEtv2zAMvg/YfxB0Xx1nabcacYqsRYcB&#10;RVssHXpWZKkxJouaxMTOfn0p2Xms66XDLjJlvsSPHzm96BrDNsqHGmzJ85MRZ8pKqGr7VPIfD9cf&#10;PnMWUNhKGLCq5FsV+MXs/btp6wo1hhWYSnlGQWwoWlfyFaIrsizIlWpEOAGnLCk1+EYgXf1TVnnR&#10;UvTGZOPR6CxrwVfOg1Qh0N+rXslnKb7WSuKd1kEhMyWnt2E6fTqX8cxmU1E8eeFWtRyeIf7hFY2o&#10;LSXdh7oSKNja13+FamrpIYDGEwlNBlrXUqUaqJp89KKaxUo4lWohcILbwxT+X1h5u1m4e8+w+wId&#10;NTAC0rpQBPoZ6+m0b+KXXspITxBu97CpDpmMTvkkp15wJkmXj/PzccI1O3g7H/CrgoZFoeSe2pLQ&#10;EpubgJSRTHcmMVkAU1fXtTHpEqmgLo1nG0FNNJjeSB5/WBnL2pKffTwdpcAWonsf2dgYRiUyDOkO&#10;FSYJt0ZFG2O/K83qKhX6Sm4hpbL7/Mk6WmlK9RbHwf7wqrc493WQR8oMFvfOTW3Bp+rT9Bwgq37u&#10;INO9PQF+VHcUsVt2VHjs5Y4BS6i2RAwP/cwEJ69r6t6NCHgvPA0JNZwGH+/o0AYIfRgkzlbgf7/2&#10;P9oTd0nLWUtDV/Lway284sx8s8Tq83wyiVOaLpPTT0Qk5o81y2ONXTeXQJTIacU4mcRoj2Ynag/N&#10;I+2HecxKKmEl5S457sRL7FcB7Rep5vNkRHPpBN7YhZMxdIQ5cvOhexTeDQRGov4t7MZTFC943NtG&#10;z+DmayQuJpJHoHtUhwbQTCfuD/snLo3je7I6bMnZMwA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NdCMJF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325527B6" w14:textId="3A45815F" w:rsidR="00244011" w:rsidRPr="00756E21" w:rsidRDefault="00E570B0" w:rsidP="00A118D8">
                    <w:pPr>
                      <w:pStyle w:val="Brdtext"/>
                      <w:jc w:val="left"/>
                    </w:pPr>
                    <w:sdt>
                      <w:sdtPr>
                        <w:alias w:val="NummerEtikett"/>
                        <w:tag w:val="NummerEtikett"/>
                        <w:id w:val="264426327"/>
                        <w:lock w:val="sdtContentLocked"/>
                        <w:dataBinding w:prefixMappings="xmlns:ns0='http://rkdhs/mallar/lagstiftning/Prop/Prop.xsd'" w:xpath="/ns0:dokumentvärden[1]/ns0:dokumentnummer[1]/@etikett" w:storeItemID="{068625C3-B546-44A5-B525-B7CC092E5AD6}"/>
                        <w:text/>
                      </w:sdtPr>
                      <w:sdtEndPr/>
                      <w:sdtContent>
                        <w:r w:rsidR="003A5A9E">
                          <w:t>Prop.</w:t>
                        </w:r>
                      </w:sdtContent>
                    </w:sdt>
                    <w:r w:rsidR="00244011">
                      <w:t xml:space="preserve"> </w:t>
                    </w:r>
                    <w:sdt>
                      <w:sdtPr>
                        <w:alias w:val="Nummer"/>
                        <w:tag w:val="Nummer"/>
                        <w:id w:val="396101304"/>
                        <w:lock w:val="sdtContentLocked"/>
                        <w:dataBinding w:prefixMappings="xmlns:ns0='http://rkdhs/mallar/lagstiftning/Prop/Prop.xsd'" w:xpath="/ns0:dokumentvärden[1]/ns0:dokumentnummer[1]" w:storeItemID="{068625C3-B546-44A5-B525-B7CC092E5AD6}"/>
                        <w:text/>
                      </w:sdtPr>
                      <w:sdtEndPr/>
                      <w:sdtContent>
                        <w:r w:rsidR="003A5A9E">
                          <w:t>2022/23:118</w:t>
                        </w:r>
                      </w:sdtContent>
                    </w:sdt>
                  </w:p>
                </w:txbxContent>
              </v:textbox>
              <w10:wrap type="square" anchorx="page" anchory="page"/>
            </v:shape>
          </w:pict>
        </mc:Fallback>
      </mc:AlternateContent>
    </w:r>
    <w:r>
      <w:t xml:space="preserve"> </w:t>
    </w: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780E1E" w14:textId="77777777" w:rsidR="00244011" w:rsidRDefault="00244011" w:rsidP="00EE1584">
    <w:pPr>
      <w:pStyle w:val="Brdtext"/>
    </w:pPr>
    <w:r>
      <w:t xml:space="preserve"> </w:t>
    </w: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C429A1" w14:textId="77777777" w:rsidR="00244011" w:rsidRDefault="00244011" w:rsidP="00664D04">
    <w:pPr>
      <w:pStyle w:val="Brdtext"/>
    </w:pPr>
    <w:r>
      <w:rPr>
        <w:noProof/>
        <w:lang w:eastAsia="sv-SE"/>
      </w:rPr>
      <mc:AlternateContent>
        <mc:Choice Requires="wps">
          <w:drawing>
            <wp:anchor distT="0" distB="0" distL="0" distR="0" simplePos="0" relativeHeight="251658752" behindDoc="0" locked="0" layoutInCell="1" allowOverlap="0" wp14:anchorId="7C6F8B3A" wp14:editId="5E3D2E53">
              <wp:simplePos x="0" y="0"/>
              <wp:positionH relativeFrom="page">
                <wp:posOffset>373380</wp:posOffset>
              </wp:positionH>
              <wp:positionV relativeFrom="page">
                <wp:posOffset>442595</wp:posOffset>
              </wp:positionV>
              <wp:extent cx="1141200" cy="121920"/>
              <wp:effectExtent l="0" t="0" r="1905" b="0"/>
              <wp:wrapSquare wrapText="bothSides"/>
              <wp:docPr id="11"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67168B5" w14:textId="4616571F" w:rsidR="00244011" w:rsidRDefault="00E570B0" w:rsidP="00664D04">
                          <w:pPr>
                            <w:pStyle w:val="Brdtext"/>
                            <w:jc w:val="left"/>
                          </w:pPr>
                          <w:sdt>
                            <w:sdtPr>
                              <w:alias w:val="NummerEtikett"/>
                              <w:tag w:val="NummerEtikett"/>
                              <w:id w:val="798337050"/>
                              <w:lock w:val="sdtContentLocked"/>
                              <w:dataBinding w:prefixMappings="xmlns:ns0='http://rkdhs/mallar/lagstiftning/Prop/Prop.xsd'" w:xpath="/ns0:dokumentvärden[1]/ns0:dokumentnummer[1]/@etikett" w:storeItemID="{068625C3-B546-44A5-B525-B7CC092E5AD6}"/>
                              <w:text/>
                            </w:sdtPr>
                            <w:sdtEndPr/>
                            <w:sdtContent>
                              <w:r w:rsidR="003A5A9E">
                                <w:t>Prop.</w:t>
                              </w:r>
                            </w:sdtContent>
                          </w:sdt>
                          <w:r w:rsidR="00244011">
                            <w:t xml:space="preserve"> </w:t>
                          </w:r>
                          <w:sdt>
                            <w:sdtPr>
                              <w:alias w:val="Nummer"/>
                              <w:tag w:val="Nummer"/>
                              <w:id w:val="1604302389"/>
                              <w:lock w:val="sdtContentLocked"/>
                              <w:dataBinding w:prefixMappings="xmlns:ns0='http://rkdhs/mallar/lagstiftning/Prop/Prop.xsd'" w:xpath="/ns0:dokumentvärden[1]/ns0:dokumentnummer[1]" w:storeItemID="{068625C3-B546-44A5-B525-B7CC092E5AD6}"/>
                              <w:text/>
                            </w:sdtPr>
                            <w:sdtEndPr/>
                            <w:sdtContent>
                              <w:r w:rsidR="003A5A9E">
                                <w:t>2022/23:118</w:t>
                              </w:r>
                            </w:sdtContent>
                          </w:sdt>
                        </w:p>
                        <w:p w14:paraId="40179284" w14:textId="777D12A8" w:rsidR="00C7375F" w:rsidRPr="00C7375F" w:rsidRDefault="00E570B0"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3A5A9E">
                                <w:t>Bilaga</w:t>
                              </w:r>
                            </w:sdtContent>
                          </w:sdt>
                          <w:r w:rsidR="003A5A9E">
                            <w:t xml:space="preserve"> </w:t>
                          </w:r>
                          <w:sdt>
                            <w:sdtPr>
                              <w:alias w:val="BilageNummer"/>
                              <w:tag w:val="BilageNummer"/>
                              <w:id w:val="568394623"/>
                              <w:lock w:val="sdtContentLocked"/>
                              <w:showingPlcHdr/>
                              <w:dataBinding w:prefixMappings="xmlns:ns0='http://rkdhs/mallar/lagstiftning/Prop/Prop.xsd'" w:xpath="/ns0:dokumentvärden[1]/ns0:bilagor[1]/ns0:bilaga[1]/@bilagenummer" w:storeItemID="{068625C3-B546-44A5-B525-B7CC092E5AD6}"/>
                              <w:text/>
                            </w:sdtPr>
                            <w:sdtEndPr/>
                            <w:sdtContent>
                              <w:r w:rsidR="003A5A9E">
                                <w:rPr>
                                  <w:rStyle w:val="Platshllartext"/>
                                  <w:rFonts w:eastAsiaTheme="minorHAnsi"/>
                                </w:rPr>
                                <w:t xml:space="preserve"> </w:t>
                              </w:r>
                              <w:r w:rsidR="003A5A9E" w:rsidRPr="00A40C34">
                                <w:rPr>
                                  <w:rStyle w:val="Platshllartext"/>
                                  <w:rFonts w:eastAsiaTheme="minorHAnsi"/>
                                </w:rPr>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2" type="#_x0000_t202" style="position:absolute;left:0;text-align:left;margin-left:29.4pt;margin-top:34.85pt;width:89.85pt;height:9.6pt;z-index:25165875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h+xy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2zPgBWUOyKGh25mgpOLirp3IwLeC09DQg2nwcc7OrQBQh96ibM1+N+v&#10;/Y/2xF3SctbQ0BU8/NoIrzgz3yyx+iIfj+OUpsv47BMRiflTzepUYzf1FRAlcloxTiYx2qPZi9pD&#10;/Uj7YR6zkkpYSbkLjnvxCrtVQPtFqvk8GdFcOoE3dulkDB1hjtx8aB+Fdz2Bkah/C/vxFJMXPO5s&#10;o2dw8w0SFxPJI9Adqn0DaKYT9/v9E5fG6T1ZHbfk7BkAAP//AwBQSwMEFAAGAAgAAAAhAJOkePTf&#10;AAAACAEAAA8AAABkcnMvZG93bnJldi54bWxMj8FOwzAQRO9I/IO1SNyoQ6HFTbOpAMGBSlVFi9Sr&#10;Gy9xRLyOYqcNf485wXE0o5k3xWp0rThRHxrPCLeTDARx5U3DNcLH/vVGgQhRs9GtZ0L4pgCr8vKi&#10;0LnxZ36n0y7WIpVwyDWCjbHLpQyVJafDxHfEyfv0vdMxyb6WptfnVO5aOc2yuXS64bRgdUfPlqqv&#10;3eAQ9psnM0gzmreXarPe0kGu7f0W8fpqfFyCiDTGvzD84id0KBPT0Q9sgmgRZiqRR4T54gFE8qd3&#10;agbiiKDUAmRZyP8Hyh8AAAD//wMAUEsBAi0AFAAGAAgAAAAhALaDOJL+AAAA4QEAABMAAAAAAAAA&#10;AAAAAAAAAAAAAFtDb250ZW50X1R5cGVzXS54bWxQSwECLQAUAAYACAAAACEAOP0h/9YAAACUAQAA&#10;CwAAAAAAAAAAAAAAAAAvAQAAX3JlbHMvLnJlbHNQSwECLQAUAAYACAAAACEAqYfscnkCAABtBQAA&#10;DgAAAAAAAAAAAAAAAAAuAgAAZHJzL2Uyb0RvYy54bWxQSwECLQAUAAYACAAAACEAk6R49N8AAAAI&#10;AQAADwAAAAAAAAAAAAAAAADTBAAAZHJzL2Rvd25yZXYueG1sUEsFBgAAAAAEAAQA8wAAAN8FAAAA&#10;AA==&#10;" o:allowoverlap="f" fillcolor="white [3201]" stroked="f" strokeweight=".5pt">
              <v:textbox style="mso-fit-shape-to-text:t">
                <w:txbxContent>
                  <w:p w14:paraId="167168B5" w14:textId="4616571F" w:rsidR="00244011" w:rsidRDefault="00E570B0" w:rsidP="00664D04">
                    <w:pPr>
                      <w:pStyle w:val="Brdtext"/>
                      <w:jc w:val="left"/>
                    </w:pPr>
                    <w:sdt>
                      <w:sdtPr>
                        <w:alias w:val="NummerEtikett"/>
                        <w:tag w:val="NummerEtikett"/>
                        <w:id w:val="798337050"/>
                        <w:lock w:val="sdtContentLocked"/>
                        <w:dataBinding w:prefixMappings="xmlns:ns0='http://rkdhs/mallar/lagstiftning/Prop/Prop.xsd'" w:xpath="/ns0:dokumentvärden[1]/ns0:dokumentnummer[1]/@etikett" w:storeItemID="{068625C3-B546-44A5-B525-B7CC092E5AD6}"/>
                        <w:text/>
                      </w:sdtPr>
                      <w:sdtEndPr/>
                      <w:sdtContent>
                        <w:r w:rsidR="003A5A9E">
                          <w:t>Prop.</w:t>
                        </w:r>
                      </w:sdtContent>
                    </w:sdt>
                    <w:r w:rsidR="00244011">
                      <w:t xml:space="preserve"> </w:t>
                    </w:r>
                    <w:sdt>
                      <w:sdtPr>
                        <w:alias w:val="Nummer"/>
                        <w:tag w:val="Nummer"/>
                        <w:id w:val="1604302389"/>
                        <w:lock w:val="sdtContentLocked"/>
                        <w:dataBinding w:prefixMappings="xmlns:ns0='http://rkdhs/mallar/lagstiftning/Prop/Prop.xsd'" w:xpath="/ns0:dokumentvärden[1]/ns0:dokumentnummer[1]" w:storeItemID="{068625C3-B546-44A5-B525-B7CC092E5AD6}"/>
                        <w:text/>
                      </w:sdtPr>
                      <w:sdtEndPr/>
                      <w:sdtContent>
                        <w:r w:rsidR="003A5A9E">
                          <w:t>2022/23:118</w:t>
                        </w:r>
                      </w:sdtContent>
                    </w:sdt>
                  </w:p>
                  <w:p w14:paraId="40179284" w14:textId="777D12A8" w:rsidR="00C7375F" w:rsidRPr="00C7375F" w:rsidRDefault="00E570B0" w:rsidP="00C7375F">
                    <w:pPr>
                      <w:pStyle w:val="Brdtext"/>
                    </w:pPr>
                    <w:sdt>
                      <w:sdtPr>
                        <w:alias w:val="BilageEtikett"/>
                        <w:tag w:val="BilageEtikett"/>
                        <w:id w:val="-1710640699"/>
                        <w:lock w:val="sdtContentLocked"/>
                        <w:dataBinding w:prefixMappings="xmlns:ns0='http://rkdhs/mallar/lagstiftning/Prop/Prop.xsd'" w:xpath="/ns0:dokumentvärden[1]/ns0:bilagor[1]/ns0:bilaga[1]/@bilageetikett" w:storeItemID="{068625C3-B546-44A5-B525-B7CC092E5AD6}"/>
                        <w:text/>
                      </w:sdtPr>
                      <w:sdtEndPr/>
                      <w:sdtContent>
                        <w:r w:rsidR="003A5A9E">
                          <w:t>Bilaga</w:t>
                        </w:r>
                      </w:sdtContent>
                    </w:sdt>
                    <w:r w:rsidR="003A5A9E">
                      <w:t xml:space="preserve"> </w:t>
                    </w:r>
                    <w:sdt>
                      <w:sdtPr>
                        <w:alias w:val="BilageNummer"/>
                        <w:tag w:val="BilageNummer"/>
                        <w:id w:val="568394623"/>
                        <w:lock w:val="sdtContentLocked"/>
                        <w:showingPlcHdr/>
                        <w:dataBinding w:prefixMappings="xmlns:ns0='http://rkdhs/mallar/lagstiftning/Prop/Prop.xsd'" w:xpath="/ns0:dokumentvärden[1]/ns0:bilagor[1]/ns0:bilaga[1]/@bilagenummer" w:storeItemID="{068625C3-B546-44A5-B525-B7CC092E5AD6}"/>
                        <w:text/>
                      </w:sdtPr>
                      <w:sdtEndPr/>
                      <w:sdtContent>
                        <w:r w:rsidR="003A5A9E">
                          <w:rPr>
                            <w:rStyle w:val="Platshllartext"/>
                            <w:rFonts w:eastAsiaTheme="minorHAnsi"/>
                          </w:rPr>
                          <w:t xml:space="preserve"> </w:t>
                        </w:r>
                        <w:r w:rsidR="003A5A9E" w:rsidRPr="00A40C34">
                          <w:rPr>
                            <w:rStyle w:val="Platshllartext"/>
                            <w:rFonts w:eastAsiaTheme="minorHAnsi"/>
                          </w:rPr>
                          <w:t xml:space="preserve"> </w:t>
                        </w:r>
                      </w:sdtContent>
                    </w:sdt>
                  </w:p>
                </w:txbxContent>
              </v:textbox>
              <w10:wrap type="square" anchorx="page" anchory="page"/>
            </v:shape>
          </w:pict>
        </mc:Fallback>
      </mc:AlternateContent>
    </w:r>
    <w:r>
      <w:t xml:space="preserve"> </w:t>
    </w: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67C4DA" w14:textId="77777777" w:rsidR="00244011" w:rsidRDefault="00244011" w:rsidP="00EE1584">
    <w:pPr>
      <w:pStyle w:val="Brdtext"/>
    </w:pPr>
    <w:r>
      <w:rPr>
        <w:noProof/>
        <w:lang w:eastAsia="sv-SE"/>
      </w:rPr>
      <mc:AlternateContent>
        <mc:Choice Requires="wps">
          <w:drawing>
            <wp:anchor distT="0" distB="0" distL="0" distR="0" simplePos="0" relativeHeight="251663872" behindDoc="0" locked="0" layoutInCell="1" allowOverlap="0" wp14:anchorId="6C270289" wp14:editId="2F99408D">
              <wp:simplePos x="0" y="0"/>
              <wp:positionH relativeFrom="page">
                <wp:posOffset>4421505</wp:posOffset>
              </wp:positionH>
              <wp:positionV relativeFrom="page">
                <wp:posOffset>450215</wp:posOffset>
              </wp:positionV>
              <wp:extent cx="1141200" cy="121920"/>
              <wp:effectExtent l="0" t="0" r="1905" b="0"/>
              <wp:wrapSquare wrapText="bothSides"/>
              <wp:docPr id="10"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6AC5A453" w14:textId="7830876F" w:rsidR="00244011" w:rsidRDefault="00E570B0" w:rsidP="00A118D8">
                          <w:pPr>
                            <w:pStyle w:val="Brdtext"/>
                            <w:jc w:val="left"/>
                          </w:pPr>
                          <w:sdt>
                            <w:sdtPr>
                              <w:alias w:val="NummerEtikett"/>
                              <w:tag w:val="NummerEtikett"/>
                              <w:id w:val="1987815999"/>
                              <w:lock w:val="sdtContentLocked"/>
                              <w:dataBinding w:prefixMappings="xmlns:ns0='http://rkdhs/mallar/lagstiftning/Prop/Prop.xsd'" w:xpath="/ns0:dokumentvärden[1]/ns0:dokumentnummer[1]/@etikett" w:storeItemID="{068625C3-B546-44A5-B525-B7CC092E5AD6}"/>
                              <w:text/>
                            </w:sdtPr>
                            <w:sdtEndPr/>
                            <w:sdtContent>
                              <w:r w:rsidR="003A5A9E">
                                <w:t>Prop.</w:t>
                              </w:r>
                            </w:sdtContent>
                          </w:sdt>
                          <w:r w:rsidR="00244011">
                            <w:t xml:space="preserve"> </w:t>
                          </w:r>
                          <w:sdt>
                            <w:sdtPr>
                              <w:alias w:val="Nummer"/>
                              <w:tag w:val="Nummer"/>
                              <w:id w:val="-1839524014"/>
                              <w:lock w:val="sdtContentLocked"/>
                              <w:dataBinding w:prefixMappings="xmlns:ns0='http://rkdhs/mallar/lagstiftning/Prop/Prop.xsd'" w:xpath="/ns0:dokumentvärden[1]/ns0:dokumentnummer[1]" w:storeItemID="{068625C3-B546-44A5-B525-B7CC092E5AD6}"/>
                              <w:text/>
                            </w:sdtPr>
                            <w:sdtEndPr/>
                            <w:sdtContent>
                              <w:r w:rsidR="003A5A9E">
                                <w:t>2022/23:118</w:t>
                              </w:r>
                            </w:sdtContent>
                          </w:sdt>
                        </w:p>
                        <w:p w14:paraId="7D878812" w14:textId="34289846" w:rsidR="00C7375F" w:rsidRPr="00C7375F" w:rsidRDefault="00E570B0"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3A5A9E">
                                <w:t>Bilaga</w:t>
                              </w:r>
                            </w:sdtContent>
                          </w:sdt>
                          <w:r w:rsidR="003A5A9E">
                            <w:t xml:space="preserve"> </w:t>
                          </w:r>
                          <w:sdt>
                            <w:sdtPr>
                              <w:alias w:val="BilageNummer"/>
                              <w:tag w:val="BilageNummer"/>
                              <w:id w:val="7733761"/>
                              <w:lock w:val="sdtContentLocked"/>
                              <w:showingPlcHdr/>
                              <w:dataBinding w:prefixMappings="xmlns:ns0='http://rkdhs/mallar/lagstiftning/Prop/Prop.xsd'" w:xpath="/ns0:dokumentvärden[1]/ns0:bilagor[1]/ns0:bilaga[1]/@bilagenummer" w:storeItemID="{068625C3-B546-44A5-B525-B7CC092E5AD6}"/>
                              <w:text/>
                            </w:sdtPr>
                            <w:sdtEndPr/>
                            <w:sdtContent>
                              <w:r w:rsidR="003A5A9E">
                                <w:rPr>
                                  <w:rStyle w:val="Platshllartext"/>
                                  <w:rFonts w:eastAsiaTheme="minorHAnsi"/>
                                </w:rPr>
                                <w:t xml:space="preserve"> </w:t>
                              </w:r>
                              <w:r w:rsidR="003A5A9E" w:rsidRPr="00A40C34">
                                <w:rPr>
                                  <w:rStyle w:val="Platshllartext"/>
                                  <w:rFonts w:eastAsiaTheme="minorHAnsi"/>
                                </w:rPr>
                                <w:t xml:space="preserve"> </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3" type="#_x0000_t202" style="position:absolute;left:0;text-align:left;margin-left:348.15pt;margin-top:35.45pt;width:89.85pt;height:9.6pt;z-index:251663872;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V03WeQIAAG0FAAAOAAAAZHJzL2Uyb0RvYy54bWysVEtv2zAMvg/YfxB0XxxnabcGcYqsRYYB&#10;RVssHXpWZKkxJouaxMTOfn0p2Xms66XDLjJlvsSPHzm9bGvDtsqHCmzB88GQM2UllJV9KviPh8WH&#10;z5wFFLYUBqwq+E4Ffjl7/27auIkawRpMqTyjIDZMGlfwNaKbZFmQa1WLMACnLCk1+FogXf1TVnrR&#10;UPTaZKPh8DxrwJfOg1Qh0N/rTslnKb7WSuKd1kEhMwWnt2E6fTpX8cxmUzF58sKtK9k/Q/zDK2pR&#10;WUp6CHUtULCNr/4KVVfSQwCNAwl1BlpXUqUaqJp8+KKa5Vo4lWohcII7wBT+X1h5u126e8+w/QIt&#10;NTAC0rgwCfQz1tNqX8cvvZSRniDcHWBTLTIZnfJxTr3gTJIuH+UXo4RrdvR2PuBXBTWLQsE9tSWh&#10;JbY3ASkjme5NYrIApioXlTHpEqmgroxnW0FNNJjeSB5/WBnLmoKffzwbpsAWonsX2dgYRiUy9OmO&#10;FSYJd0ZFG2O/K82qMhX6Sm4hpbKH/Mk6WmlK9RbH3v74qrc4d3WQR8oMFg/OdWXBp+rT9BwhK3/u&#10;IdOdPQF+UncUsV21VDi173zPgBWUOyKGh25mgpOLirp3IwLeC09DQg2nwcc7OrQBQh96ibM1+N+v&#10;/Y/2xF3SctbQ0BU8/NoIrzgz3yyx+iIfj+OUpsv47BMRiflTzepUYzf1FRAlcloxTiYx2qPZi9pD&#10;/Uj7YR6zkkpYSbkLjnvxCrtVQPtFqvk8GdFcOoE3dulkDB1hjtx8aB+Fdz2Bkah/C/vxFJMXPO5s&#10;o2dw8w0SFxPJI9Adqn0DaKYT9/v9E5fG6T1ZHbfk7BkAAP//AwBQSwMEFAAGAAgAAAAhADqKEcLf&#10;AAAACQEAAA8AAABkcnMvZG93bnJldi54bWxMj8FOwzAQRO9I/IO1SNyoXUBpE7KpAMGBSlVFi8TV&#10;jZc4Iraj2GnD37OcynG1TzNvytXkOnGkIbbBI8xnCgT5OpjWNwgf+9ebJYiYtDe6C54QfijCqrq8&#10;KHVhwsm/03GXGsEhPhYawabUF1LG2pLTcRZ68vz7CoPTic+hkWbQJw53nbxVKpNOt54brO7p2VL9&#10;vRsdwn7zZEZpJvP2Um/WW/qUa3u/Rby+mh4fQCSa0hmGP31Wh4qdDmH0JooOIcuzO0YRFioHwcBy&#10;kfG4A0Ku5iCrUv5fUP0CAAD//wMAUEsBAi0AFAAGAAgAAAAhALaDOJL+AAAA4QEAABMAAAAAAAAA&#10;AAAAAAAAAAAAAFtDb250ZW50X1R5cGVzXS54bWxQSwECLQAUAAYACAAAACEAOP0h/9YAAACUAQAA&#10;CwAAAAAAAAAAAAAAAAAvAQAAX3JlbHMvLnJlbHNQSwECLQAUAAYACAAAACEAaVdN1nkCAABtBQAA&#10;DgAAAAAAAAAAAAAAAAAuAgAAZHJzL2Uyb0RvYy54bWxQSwECLQAUAAYACAAAACEAOooRwt8AAAAJ&#10;AQAADwAAAAAAAAAAAAAAAADTBAAAZHJzL2Rvd25yZXYueG1sUEsFBgAAAAAEAAQA8wAAAN8FAAAA&#10;AA==&#10;" o:allowoverlap="f" fillcolor="white [3201]" stroked="f" strokeweight=".5pt">
              <v:textbox style="mso-fit-shape-to-text:t">
                <w:txbxContent>
                  <w:p w14:paraId="6AC5A453" w14:textId="7830876F" w:rsidR="00244011" w:rsidRDefault="00E570B0" w:rsidP="00A118D8">
                    <w:pPr>
                      <w:pStyle w:val="Brdtext"/>
                      <w:jc w:val="left"/>
                    </w:pPr>
                    <w:sdt>
                      <w:sdtPr>
                        <w:alias w:val="NummerEtikett"/>
                        <w:tag w:val="NummerEtikett"/>
                        <w:id w:val="1987815999"/>
                        <w:lock w:val="sdtContentLocked"/>
                        <w:dataBinding w:prefixMappings="xmlns:ns0='http://rkdhs/mallar/lagstiftning/Prop/Prop.xsd'" w:xpath="/ns0:dokumentvärden[1]/ns0:dokumentnummer[1]/@etikett" w:storeItemID="{068625C3-B546-44A5-B525-B7CC092E5AD6}"/>
                        <w:text/>
                      </w:sdtPr>
                      <w:sdtEndPr/>
                      <w:sdtContent>
                        <w:r w:rsidR="003A5A9E">
                          <w:t>Prop.</w:t>
                        </w:r>
                      </w:sdtContent>
                    </w:sdt>
                    <w:r w:rsidR="00244011">
                      <w:t xml:space="preserve"> </w:t>
                    </w:r>
                    <w:sdt>
                      <w:sdtPr>
                        <w:alias w:val="Nummer"/>
                        <w:tag w:val="Nummer"/>
                        <w:id w:val="-1839524014"/>
                        <w:lock w:val="sdtContentLocked"/>
                        <w:dataBinding w:prefixMappings="xmlns:ns0='http://rkdhs/mallar/lagstiftning/Prop/Prop.xsd'" w:xpath="/ns0:dokumentvärden[1]/ns0:dokumentnummer[1]" w:storeItemID="{068625C3-B546-44A5-B525-B7CC092E5AD6}"/>
                        <w:text/>
                      </w:sdtPr>
                      <w:sdtEndPr/>
                      <w:sdtContent>
                        <w:r w:rsidR="003A5A9E">
                          <w:t>2022/23:118</w:t>
                        </w:r>
                      </w:sdtContent>
                    </w:sdt>
                  </w:p>
                  <w:p w14:paraId="7D878812" w14:textId="34289846" w:rsidR="00C7375F" w:rsidRPr="00C7375F" w:rsidRDefault="00E570B0" w:rsidP="00C7375F">
                    <w:pPr>
                      <w:pStyle w:val="Brdtext"/>
                    </w:pPr>
                    <w:sdt>
                      <w:sdtPr>
                        <w:alias w:val="BilageEtikett"/>
                        <w:tag w:val="BilageEtikett"/>
                        <w:id w:val="-205724955"/>
                        <w:lock w:val="sdtContentLocked"/>
                        <w:dataBinding w:prefixMappings="xmlns:ns0='http://rkdhs/mallar/lagstiftning/Prop/Prop.xsd'" w:xpath="/ns0:dokumentvärden[1]/ns0:bilagor[1]/ns0:bilaga[1]/@bilageetikett" w:storeItemID="{068625C3-B546-44A5-B525-B7CC092E5AD6}"/>
                        <w:text/>
                      </w:sdtPr>
                      <w:sdtEndPr/>
                      <w:sdtContent>
                        <w:r w:rsidR="003A5A9E">
                          <w:t>Bilaga</w:t>
                        </w:r>
                      </w:sdtContent>
                    </w:sdt>
                    <w:r w:rsidR="003A5A9E">
                      <w:t xml:space="preserve"> </w:t>
                    </w:r>
                    <w:sdt>
                      <w:sdtPr>
                        <w:alias w:val="BilageNummer"/>
                        <w:tag w:val="BilageNummer"/>
                        <w:id w:val="7733761"/>
                        <w:lock w:val="sdtContentLocked"/>
                        <w:showingPlcHdr/>
                        <w:dataBinding w:prefixMappings="xmlns:ns0='http://rkdhs/mallar/lagstiftning/Prop/Prop.xsd'" w:xpath="/ns0:dokumentvärden[1]/ns0:bilagor[1]/ns0:bilaga[1]/@bilagenummer" w:storeItemID="{068625C3-B546-44A5-B525-B7CC092E5AD6}"/>
                        <w:text/>
                      </w:sdtPr>
                      <w:sdtEndPr/>
                      <w:sdtContent>
                        <w:r w:rsidR="003A5A9E">
                          <w:rPr>
                            <w:rStyle w:val="Platshllartext"/>
                            <w:rFonts w:eastAsiaTheme="minorHAnsi"/>
                          </w:rPr>
                          <w:t xml:space="preserve"> </w:t>
                        </w:r>
                        <w:r w:rsidR="003A5A9E" w:rsidRPr="00A40C34">
                          <w:rPr>
                            <w:rStyle w:val="Platshllartext"/>
                            <w:rFonts w:eastAsiaTheme="minorHAnsi"/>
                          </w:rPr>
                          <w:t xml:space="preserve"> </w:t>
                        </w:r>
                      </w:sdtContent>
                    </w:sdt>
                  </w:p>
                </w:txbxContent>
              </v:textbox>
              <w10:wrap type="square" anchorx="page" anchory="page"/>
            </v:shape>
          </w:pict>
        </mc:Fallback>
      </mc:AlternateContent>
    </w:r>
    <w:r>
      <w:t xml:space="preserve"> </w:t>
    </w: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31F3B2" w14:textId="77777777" w:rsidR="00244011" w:rsidRDefault="00244011" w:rsidP="00EE1584">
    <w:pPr>
      <w:pStyle w:val="Brdtext"/>
    </w:pPr>
    <w:r>
      <w:t xml:space="preserve"> </w:t>
    </w:r>
  </w:p>
</w:hdr>
</file>

<file path=word/header1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B2709A" w14:textId="77777777" w:rsidR="00244011" w:rsidRDefault="00244011" w:rsidP="00664D04">
    <w:pPr>
      <w:pStyle w:val="Brdtext"/>
    </w:pPr>
    <w:r>
      <w:rPr>
        <w:noProof/>
        <w:lang w:eastAsia="sv-SE"/>
      </w:rPr>
      <mc:AlternateContent>
        <mc:Choice Requires="wps">
          <w:drawing>
            <wp:anchor distT="0" distB="0" distL="0" distR="0" simplePos="0" relativeHeight="251659776" behindDoc="0" locked="0" layoutInCell="1" allowOverlap="0" wp14:anchorId="7C6F8B3A" wp14:editId="5E3D2E53">
              <wp:simplePos x="0" y="0"/>
              <wp:positionH relativeFrom="page">
                <wp:posOffset>373380</wp:posOffset>
              </wp:positionH>
              <wp:positionV relativeFrom="page">
                <wp:posOffset>451485</wp:posOffset>
              </wp:positionV>
              <wp:extent cx="1141200" cy="121920"/>
              <wp:effectExtent l="0" t="0" r="1905" b="3810"/>
              <wp:wrapSquare wrapText="bothSides"/>
              <wp:docPr id="13" name="Textruta 2"/>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55365E69" w14:textId="435D20E5" w:rsidR="00244011" w:rsidRPr="00756E21" w:rsidRDefault="00E570B0" w:rsidP="00664D04">
                          <w:pPr>
                            <w:pStyle w:val="Brdtext"/>
                            <w:jc w:val="left"/>
                          </w:pPr>
                          <w:sdt>
                            <w:sdtPr>
                              <w:alias w:val="NummerEtikett"/>
                              <w:tag w:val="NummerEtikett"/>
                              <w:id w:val="1134674429"/>
                              <w:lock w:val="sdtContentLocked"/>
                              <w:dataBinding w:prefixMappings="xmlns:ns0='http://rkdhs/mallar/lagstiftning/Prop/Prop.xsd'" w:xpath="/ns0:dokumentvärden[1]/ns0:dokumentnummer[1]/@etikett" w:storeItemID="{068625C3-B546-44A5-B525-B7CC092E5AD6}"/>
                              <w:text/>
                            </w:sdtPr>
                            <w:sdtEndPr/>
                            <w:sdtContent>
                              <w:r w:rsidR="003A5A9E">
                                <w:t>Prop.</w:t>
                              </w:r>
                            </w:sdtContent>
                          </w:sdt>
                          <w:r w:rsidR="00244011">
                            <w:t xml:space="preserve"> </w:t>
                          </w:r>
                          <w:sdt>
                            <w:sdtPr>
                              <w:alias w:val="Nummer"/>
                              <w:tag w:val="Nummer"/>
                              <w:id w:val="1618177542"/>
                              <w:lock w:val="sdtContentLocked"/>
                              <w:dataBinding w:prefixMappings="xmlns:ns0='http://rkdhs/mallar/lagstiftning/Prop/Prop.xsd'" w:xpath="/ns0:dokumentvärden[1]/ns0:dokumentnummer[1]" w:storeItemID="{068625C3-B546-44A5-B525-B7CC092E5AD6}"/>
                              <w:text/>
                            </w:sdtPr>
                            <w:sdtEndPr/>
                            <w:sdtContent>
                              <w:r w:rsidR="003A5A9E">
                                <w:t>2022/23:118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7C6F8B3A" id="_x0000_t202" coordsize="21600,21600" o:spt="202" path="m,l,21600r21600,l21600,xe">
              <v:stroke joinstyle="miter"/>
              <v:path gradientshapeok="t" o:connecttype="rect"/>
            </v:shapetype>
            <v:shape id="_x0000_s1047" type="#_x0000_t202" style="position:absolute;left:0;text-align:left;margin-left:29.4pt;margin-top:35.55pt;width:89.85pt;height:9.6pt;z-index:25165977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k7/fdwIAAG0FAAAOAAAAZHJzL2Uyb0RvYy54bWysVFtP2zAUfp+0/2D5faTpChtRU9SBmCYh&#10;QCsTz65j02iOj2efNul+PcdOehnjhWkvie3zndt3LtOLrjFso3yowZY8PxlxpqyEqrZPJf/xcP3h&#10;M2cBha2EAatKvlWBX8zev5u2rlBjWIGplGdkxIaidSVfIboiy4JcqUaEE3DKklCDbwTS1T9llRct&#10;WW9MNh6NzrIWfOU8SBUCvV71Qj5L9rVWEu+0DgqZKTnFhunr03cZv9lsKoonL9yqlkMY4h+iaERt&#10;yene1JVAwda+/stUU0sPATSeSGgy0LqWKuVA2eSjF9ksVsKplAuRE9yepvD/zMrbzcLde4bdF+io&#10;gJGQ1oUi0GPMp9O+iX+KlJGcKNzuaVMdMhmV8klOteBMkiwf5+fjxGt20HY+4FcFDYuHknsqS2JL&#10;bG4CkkeC7iDRWQBTV9e1MekSW0FdGs82gopoMMVIGn+gjGVtyc8+no6SYQtRvbdsbDSjUjMM7g4Z&#10;phNujYoYY78rzeoqJfqKbyGlsnv/CR1Rmly9RXHAH6J6i3KfB2kkz2Bxr9zUFnzKPk3PgbLq544y&#10;3eOJ8KO84xG7ZUeJl7wvXXxaQrWlxvDQz0xw8rqm6t2IgPfC05BQwWnw8Y4+2gCxD8OJsxX436+9&#10;Rzz1Lkk5a2noSh5+rYVXnJlvlrr6PJ9M4pSmy+T0E0XD/LFkeSyx6+YSqCVyWjFOpmPEo9kdtYfm&#10;kfbDPHolkbCSfJccd8dL7FcB7Rep5vMEorl0Am/swsloOtIce/OhexTeDQ2M1Pq3sBtPUbzo4x4b&#10;NYObr5F6MTX5gdWhADTTqfeH/ROXxvE9oQ5bcvYMAAD//wMAUEsDBBQABgAIAAAAIQCrTYIT3wAA&#10;AAgBAAAPAAAAZHJzL2Rvd25yZXYueG1sTI/BTsMwEETvSP0Haytxo05aCiFkUxUEBypVFS0SVzde&#10;4qjxOoqdNvw95gTH0Yxm3hSr0bbiTL1vHCOkswQEceV0wzXCx+H1JgPhg2KtWseE8E0eVuXkqlC5&#10;dhd+p/M+1CKWsM8Vggmhy6X0lSGr/Mx1xNH7cr1VIcq+lrpXl1huWzlPkjtpVcNxwaiOng1Vp/1g&#10;EQ7bJz1IPeq3l2q72dGn3JjbHeL1dFw/ggg0hr8w/OJHdCgj09ENrL1oEZZZJA8I92kKIvrzRbYE&#10;cUR4SBYgy0L+P1D+AAAA//8DAFBLAQItABQABgAIAAAAIQC2gziS/gAAAOEBAAATAAAAAAAAAAAA&#10;AAAAAAAAAABbQ29udGVudF9UeXBlc10ueG1sUEsBAi0AFAAGAAgAAAAhADj9If/WAAAAlAEAAAsA&#10;AAAAAAAAAAAAAAAALwEAAF9yZWxzLy5yZWxzUEsBAi0AFAAGAAgAAAAhAMiTv993AgAAbQUAAA4A&#10;AAAAAAAAAAAAAAAALgIAAGRycy9lMm9Eb2MueG1sUEsBAi0AFAAGAAgAAAAhAKtNghPfAAAACAEA&#10;AA8AAAAAAAAAAAAAAAAA0QQAAGRycy9kb3ducmV2LnhtbFBLBQYAAAAABAAEAPMAAADdBQAAAAA=&#10;" o:allowoverlap="f" fillcolor="white [3201]" stroked="f" strokeweight=".5pt">
              <v:textbox style="mso-fit-shape-to-text:t">
                <w:txbxContent>
                  <w:p w14:paraId="55365E69" w14:textId="435D20E5" w:rsidR="00244011" w:rsidRPr="00756E21" w:rsidRDefault="00E570B0" w:rsidP="00664D04">
                    <w:pPr>
                      <w:pStyle w:val="Brdtext"/>
                      <w:jc w:val="left"/>
                    </w:pPr>
                    <w:sdt>
                      <w:sdtPr>
                        <w:alias w:val="NummerEtikett"/>
                        <w:tag w:val="NummerEtikett"/>
                        <w:id w:val="1134674429"/>
                        <w:lock w:val="sdtContentLocked"/>
                        <w:dataBinding w:prefixMappings="xmlns:ns0='http://rkdhs/mallar/lagstiftning/Prop/Prop.xsd'" w:xpath="/ns0:dokumentvärden[1]/ns0:dokumentnummer[1]/@etikett" w:storeItemID="{068625C3-B546-44A5-B525-B7CC092E5AD6}"/>
                        <w:text/>
                      </w:sdtPr>
                      <w:sdtEndPr/>
                      <w:sdtContent>
                        <w:r w:rsidR="003A5A9E">
                          <w:t>Prop.</w:t>
                        </w:r>
                      </w:sdtContent>
                    </w:sdt>
                    <w:r w:rsidR="00244011">
                      <w:t xml:space="preserve"> </w:t>
                    </w:r>
                    <w:sdt>
                      <w:sdtPr>
                        <w:alias w:val="Nummer"/>
                        <w:tag w:val="Nummer"/>
                        <w:id w:val="1618177542"/>
                        <w:lock w:val="sdtContentLocked"/>
                        <w:dataBinding w:prefixMappings="xmlns:ns0='http://rkdhs/mallar/lagstiftning/Prop/Prop.xsd'" w:xpath="/ns0:dokumentvärden[1]/ns0:dokumentnummer[1]" w:storeItemID="{068625C3-B546-44A5-B525-B7CC092E5AD6}"/>
                        <w:text/>
                      </w:sdtPr>
                      <w:sdtEndPr/>
                      <w:sdtContent>
                        <w:r w:rsidR="003A5A9E">
                          <w:t>2022/23:118</w:t>
                        </w:r>
                      </w:sdtContent>
                    </w:sdt>
                  </w:p>
                </w:txbxContent>
              </v:textbox>
              <w10:wrap type="square" anchorx="page" anchory="page"/>
            </v:shape>
          </w:pict>
        </mc:Fallback>
      </mc:AlternateContent>
    </w:r>
    <w:r>
      <w:t xml:space="preserve"> </w:t>
    </w:r>
  </w:p>
</w:hdr>
</file>

<file path=word/header1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E2615E" w14:textId="77777777" w:rsidR="00244011" w:rsidRDefault="00244011" w:rsidP="00EE1584">
    <w:pPr>
      <w:pStyle w:val="Brdtext"/>
    </w:pPr>
    <w:r>
      <w:rPr>
        <w:noProof/>
        <w:lang w:eastAsia="sv-SE"/>
      </w:rPr>
      <mc:AlternateContent>
        <mc:Choice Requires="wps">
          <w:drawing>
            <wp:anchor distT="0" distB="0" distL="0" distR="0" simplePos="0" relativeHeight="251664896" behindDoc="0" locked="0" layoutInCell="1" allowOverlap="0" wp14:anchorId="6C270289" wp14:editId="2F99408D">
              <wp:simplePos x="0" y="0"/>
              <wp:positionH relativeFrom="page">
                <wp:posOffset>4419600</wp:posOffset>
              </wp:positionH>
              <wp:positionV relativeFrom="page">
                <wp:posOffset>457200</wp:posOffset>
              </wp:positionV>
              <wp:extent cx="1141200" cy="121920"/>
              <wp:effectExtent l="0" t="0" r="1905" b="3810"/>
              <wp:wrapSquare wrapText="bothSides"/>
              <wp:docPr id="12" name="Textruta 3"/>
              <wp:cNvGraphicFramePr/>
              <a:graphic xmlns:a="http://schemas.openxmlformats.org/drawingml/2006/main">
                <a:graphicData uri="http://schemas.microsoft.com/office/word/2010/wordprocessingShape">
                  <wps:wsp>
                    <wps:cNvSpPr txBox="1"/>
                    <wps:spPr>
                      <a:xfrm>
                        <a:off x="0" y="0"/>
                        <a:ext cx="1141200" cy="121920"/>
                      </a:xfrm>
                      <a:prstGeom prst="rect">
                        <a:avLst/>
                      </a:prstGeom>
                      <a:solidFill>
                        <a:schemeClr val="lt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300C8DC1" w14:textId="7F315082" w:rsidR="00244011" w:rsidRPr="00756E21" w:rsidRDefault="00E570B0" w:rsidP="00A118D8">
                          <w:pPr>
                            <w:pStyle w:val="Brdtext"/>
                            <w:jc w:val="left"/>
                          </w:pPr>
                          <w:sdt>
                            <w:sdtPr>
                              <w:alias w:val="NummerEtikett"/>
                              <w:tag w:val="NummerEtikett"/>
                              <w:id w:val="-649217940"/>
                              <w:lock w:val="sdtContentLocked"/>
                              <w:dataBinding w:prefixMappings="xmlns:ns0='http://rkdhs/mallar/lagstiftning/Prop/Prop.xsd'" w:xpath="/ns0:dokumentvärden[1]/ns0:dokumentnummer[1]/@etikett" w:storeItemID="{068625C3-B546-44A5-B525-B7CC092E5AD6}"/>
                              <w:text/>
                            </w:sdtPr>
                            <w:sdtEndPr/>
                            <w:sdtContent>
                              <w:r w:rsidR="003A5A9E">
                                <w:t>Prop.</w:t>
                              </w:r>
                            </w:sdtContent>
                          </w:sdt>
                          <w:r w:rsidR="00244011">
                            <w:t xml:space="preserve"> </w:t>
                          </w:r>
                          <w:sdt>
                            <w:sdtPr>
                              <w:alias w:val="Nummer"/>
                              <w:tag w:val="Nummer"/>
                              <w:id w:val="1953425397"/>
                              <w:lock w:val="sdtContentLocked"/>
                              <w:dataBinding w:prefixMappings="xmlns:ns0='http://rkdhs/mallar/lagstiftning/Prop/Prop.xsd'" w:xpath="/ns0:dokumentvärden[1]/ns0:dokumentnummer[1]" w:storeItemID="{068625C3-B546-44A5-B525-B7CC092E5AD6}"/>
                              <w:text/>
                            </w:sdtPr>
                            <w:sdtEndPr/>
                            <w:sdtContent>
                              <w:r w:rsidR="003A5A9E">
                                <w:t>2022/23:118</w:t>
                              </w:r>
                            </w:sdtContent>
                          </w:sdt>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page">
                <wp14:pctWidth>0</wp14:pctWidth>
              </wp14:sizeRelH>
              <wp14:sizeRelV relativeFrom="margin">
                <wp14:pctHeight>0</wp14:pctHeight>
              </wp14:sizeRelV>
            </wp:anchor>
          </w:drawing>
        </mc:Choice>
        <mc:Fallback>
          <w:pict>
            <v:shapetype w14:anchorId="6C270289" id="_x0000_t202" coordsize="21600,21600" o:spt="202" path="m,l,21600r21600,l21600,xe">
              <v:stroke joinstyle="miter"/>
              <v:path gradientshapeok="t" o:connecttype="rect"/>
            </v:shapetype>
            <v:shape id="_x0000_s1048" type="#_x0000_t202" style="position:absolute;left:0;text-align:left;margin-left:348pt;margin-top:36pt;width:89.85pt;height:9.6pt;z-index:251664896;visibility:visible;mso-wrap-style:square;mso-width-percent:0;mso-height-percent:0;mso-wrap-distance-left:0;mso-wrap-distance-top:0;mso-wrap-distance-right:0;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3IfAKeQIAAG0FAAAOAAAAZHJzL2Uyb0RvYy54bWysVE1v2zAMvQ/YfxB0Xx1nabcGcYqsRYcB&#10;RVssHXpWZKkxJouaxMTOfn0p2XGyrpcOu8iU+SU+PnJ20daGbZUPFdiC5ycjzpSVUFb2qeA/Hq4/&#10;fOYsoLClMGBVwXcq8Iv5+3ezxk3VGNZgSuUZBbFh2riCrxHdNMuCXKtahBNwypJSg68F0tU/ZaUX&#10;DUWvTTYejc6yBnzpPEgVAv296pR8nuJrrSTeaR0UMlNwehum06dzFc9sPhPTJy/cupL9M8Q/vKIW&#10;laWkQ6grgYJtfPVXqLqSHgJoPJFQZ6B1JVWqgarJRy+qWa6FU6kWAie4Aabw/8LK2+3S3XuG7Rdo&#10;qYERkMaFaaCfsZ5W+zp+6aWM9AThboBNtchkdMonOfWCM0m6fJyfjxOu2cHb+YBfFdQsCgX31JaE&#10;ltjeBKSMZLo3ickCmKq8roxJl0gFdWk82wpqosH0RvL4w8pY1hT87OPpKAW2EN27yMbGMCqRoU93&#10;qDBJuDMq2hj7XWlWlanQV3ILKZUd8ifraKUp1Vsce/vDq97i3NVBHikzWByc68qCT9Wn6TlAVv7c&#10;Q6Y7ewL8qO4oYrtqqfCCjwcGrKDcETE8dDMTnLyuqHs3IuC98DQk1HAafLyjQxsg9KGXOFuD//3a&#10;/2hP3CUtZw0NXcHDr43wijPzzRKrz/PJJE5pukxOPxGRmD/WrI41dlNfAlEipxXjZBKjPZq9qD3U&#10;j7QfFjErqYSVlLvguBcvsVsFtF+kWiySEc2lE3hjl07G0BHmyM2H9lF41xMYifq3sB9PMX3B4842&#10;ega32CBxMZE8At2h2jeAZjpxv98/cWkc35PVYUvOnwEAAP//AwBQSwMEFAAGAAgAAAAhABZzEpXg&#10;AAAACQEAAA8AAABkcnMvZG93bnJldi54bWxMj0FLw0AQhe+C/2EZwZvdNGjSptkUFT1YKMVW6HWb&#10;HbPB7GzIbtr47x1PenoM7/Hme+V6cp044xBaTwrmswQEUu1NS42Cj8Pr3QJEiJqM7jyhgm8MsK6u&#10;r0pdGH+hdzzvYyO4hEKhFdgY+0LKUFt0Osx8j8Tepx+cjnwOjTSDvnC562SaJJl0uiX+YHWPzxbr&#10;r/3oFBy2T2aUZjJvL/V2s8Oj3Nj7nVK3N9PjCkTEKf6F4Ref0aFippMfyQTRKciWGW+JCvKUlQOL&#10;/CEHcVKwnKcgq1L+X1D9AAAA//8DAFBLAQItABQABgAIAAAAIQC2gziS/gAAAOEBAAATAAAAAAAA&#10;AAAAAAAAAAAAAABbQ29udGVudF9UeXBlc10ueG1sUEsBAi0AFAAGAAgAAAAhADj9If/WAAAAlAEA&#10;AAsAAAAAAAAAAAAAAAAALwEAAF9yZWxzLy5yZWxzUEsBAi0AFAAGAAgAAAAhALch8Ap5AgAAbQUA&#10;AA4AAAAAAAAAAAAAAAAALgIAAGRycy9lMm9Eb2MueG1sUEsBAi0AFAAGAAgAAAAhABZzEpXgAAAA&#10;CQEAAA8AAAAAAAAAAAAAAAAA0wQAAGRycy9kb3ducmV2LnhtbFBLBQYAAAAABAAEAPMAAADgBQAA&#10;AAA=&#10;" o:allowoverlap="f" fillcolor="white [3201]" stroked="f" strokeweight=".5pt">
              <v:textbox style="mso-fit-shape-to-text:t">
                <w:txbxContent>
                  <w:p w14:paraId="300C8DC1" w14:textId="7F315082" w:rsidR="00244011" w:rsidRPr="00756E21" w:rsidRDefault="00E570B0" w:rsidP="00A118D8">
                    <w:pPr>
                      <w:pStyle w:val="Brdtext"/>
                      <w:jc w:val="left"/>
                    </w:pPr>
                    <w:sdt>
                      <w:sdtPr>
                        <w:alias w:val="NummerEtikett"/>
                        <w:tag w:val="NummerEtikett"/>
                        <w:id w:val="-649217940"/>
                        <w:lock w:val="sdtContentLocked"/>
                        <w:dataBinding w:prefixMappings="xmlns:ns0='http://rkdhs/mallar/lagstiftning/Prop/Prop.xsd'" w:xpath="/ns0:dokumentvärden[1]/ns0:dokumentnummer[1]/@etikett" w:storeItemID="{068625C3-B546-44A5-B525-B7CC092E5AD6}"/>
                        <w:text/>
                      </w:sdtPr>
                      <w:sdtEndPr/>
                      <w:sdtContent>
                        <w:r w:rsidR="003A5A9E">
                          <w:t>Prop.</w:t>
                        </w:r>
                      </w:sdtContent>
                    </w:sdt>
                    <w:r w:rsidR="00244011">
                      <w:t xml:space="preserve"> </w:t>
                    </w:r>
                    <w:sdt>
                      <w:sdtPr>
                        <w:alias w:val="Nummer"/>
                        <w:tag w:val="Nummer"/>
                        <w:id w:val="1953425397"/>
                        <w:lock w:val="sdtContentLocked"/>
                        <w:dataBinding w:prefixMappings="xmlns:ns0='http://rkdhs/mallar/lagstiftning/Prop/Prop.xsd'" w:xpath="/ns0:dokumentvärden[1]/ns0:dokumentnummer[1]" w:storeItemID="{068625C3-B546-44A5-B525-B7CC092E5AD6}"/>
                        <w:text/>
                      </w:sdtPr>
                      <w:sdtEndPr/>
                      <w:sdtContent>
                        <w:r w:rsidR="003A5A9E">
                          <w:t>2022/23:118</w:t>
                        </w:r>
                      </w:sdtContent>
                    </w:sdt>
                  </w:p>
                </w:txbxContent>
              </v:textbox>
              <w10:wrap type="square" anchorx="page" anchory="page"/>
            </v:shape>
          </w:pict>
        </mc:Fallback>
      </mc:AlternateContent>
    </w:r>
    <w:r>
      <w:t xml:space="preserve"> </w:t>
    </w:r>
  </w:p>
</w:hdr>
</file>

<file path=word/header1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2134733" w14:textId="77777777" w:rsidR="00244011" w:rsidRDefault="00244011" w:rsidP="00EE1584">
    <w:pPr>
      <w:pStyle w:val="Brdtext"/>
    </w:pPr>
    <w:r>
      <w:t xml:space="preserve"> </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B22A75AE"/>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1B064D1"/>
    <w:multiLevelType w:val="multilevel"/>
    <w:tmpl w:val="4B9E585A"/>
    <w:numStyleLink w:val="RKnummerlista"/>
  </w:abstractNum>
  <w:abstractNum w:abstractNumId="2" w15:restartNumberingAfterBreak="0">
    <w:nsid w:val="026161C1"/>
    <w:multiLevelType w:val="multilevel"/>
    <w:tmpl w:val="089CCD3C"/>
    <w:numStyleLink w:val="RKpunktlistaram"/>
  </w:abstractNum>
  <w:abstractNum w:abstractNumId="3" w15:restartNumberingAfterBreak="0">
    <w:nsid w:val="04206CBB"/>
    <w:multiLevelType w:val="multilevel"/>
    <w:tmpl w:val="A386DF5C"/>
    <w:lvl w:ilvl="0">
      <w:start w:val="3"/>
      <w:numFmt w:val="decimal"/>
      <w:lvlText w:val="%1."/>
      <w:lvlJc w:val="left"/>
      <w:pPr>
        <w:tabs>
          <w:tab w:val="num" w:pos="284"/>
        </w:tabs>
        <w:ind w:left="284" w:hanging="284"/>
      </w:pPr>
      <w:rPr>
        <w:rFonts w:hint="default"/>
      </w:rPr>
    </w:lvl>
    <w:lvl w:ilvl="1">
      <w:start w:val="1"/>
      <w:numFmt w:val="lowerLetter"/>
      <w:lvlText w:val="%2."/>
      <w:lvlJc w:val="left"/>
      <w:pPr>
        <w:ind w:left="1440" w:hanging="360"/>
      </w:pPr>
      <w:rPr>
        <w:rFonts w:hint="default"/>
      </w:rPr>
    </w:lvl>
    <w:lvl w:ilvl="2">
      <w:start w:val="1"/>
      <w:numFmt w:val="lowerRoman"/>
      <w:lvlText w:val="%3."/>
      <w:lvlJc w:val="right"/>
      <w:pPr>
        <w:ind w:left="2160" w:hanging="180"/>
      </w:pPr>
      <w:rPr>
        <w:rFonts w:hint="default"/>
      </w:rPr>
    </w:lvl>
    <w:lvl w:ilvl="3">
      <w:start w:val="1"/>
      <w:numFmt w:val="decimal"/>
      <w:lvlText w:val="%4."/>
      <w:lvlJc w:val="left"/>
      <w:pPr>
        <w:ind w:left="2880" w:hanging="360"/>
      </w:pPr>
      <w:rPr>
        <w:rFonts w:hint="default"/>
      </w:rPr>
    </w:lvl>
    <w:lvl w:ilvl="4">
      <w:start w:val="1"/>
      <w:numFmt w:val="lowerLetter"/>
      <w:lvlText w:val="%5."/>
      <w:lvlJc w:val="left"/>
      <w:pPr>
        <w:ind w:left="3600" w:hanging="360"/>
      </w:pPr>
      <w:rPr>
        <w:rFonts w:hint="default"/>
      </w:rPr>
    </w:lvl>
    <w:lvl w:ilvl="5">
      <w:start w:val="1"/>
      <w:numFmt w:val="lowerRoman"/>
      <w:lvlText w:val="%6."/>
      <w:lvlJc w:val="right"/>
      <w:pPr>
        <w:ind w:left="4320" w:hanging="180"/>
      </w:pPr>
      <w:rPr>
        <w:rFonts w:hint="default"/>
      </w:rPr>
    </w:lvl>
    <w:lvl w:ilvl="6">
      <w:start w:val="1"/>
      <w:numFmt w:val="decimal"/>
      <w:lvlText w:val="%7."/>
      <w:lvlJc w:val="left"/>
      <w:pPr>
        <w:ind w:left="5040" w:hanging="360"/>
      </w:pPr>
      <w:rPr>
        <w:rFonts w:hint="default"/>
      </w:rPr>
    </w:lvl>
    <w:lvl w:ilvl="7">
      <w:start w:val="1"/>
      <w:numFmt w:val="lowerLetter"/>
      <w:lvlText w:val="%8."/>
      <w:lvlJc w:val="left"/>
      <w:pPr>
        <w:ind w:left="5760" w:hanging="360"/>
      </w:pPr>
      <w:rPr>
        <w:rFonts w:hint="default"/>
      </w:rPr>
    </w:lvl>
    <w:lvl w:ilvl="8">
      <w:start w:val="1"/>
      <w:numFmt w:val="lowerRoman"/>
      <w:lvlText w:val="%9."/>
      <w:lvlJc w:val="right"/>
      <w:pPr>
        <w:ind w:left="6480" w:hanging="180"/>
      </w:pPr>
      <w:rPr>
        <w:rFonts w:hint="default"/>
      </w:rPr>
    </w:lvl>
  </w:abstractNum>
  <w:abstractNum w:abstractNumId="4" w15:restartNumberingAfterBreak="0">
    <w:nsid w:val="045727E5"/>
    <w:multiLevelType w:val="multilevel"/>
    <w:tmpl w:val="2EB89F6E"/>
    <w:numStyleLink w:val="RKrubrik1-4"/>
  </w:abstractNum>
  <w:abstractNum w:abstractNumId="5" w15:restartNumberingAfterBreak="0">
    <w:nsid w:val="04B66FE9"/>
    <w:multiLevelType w:val="multilevel"/>
    <w:tmpl w:val="07E8A37C"/>
    <w:styleLink w:val="RKstrecklistaram"/>
    <w:lvl w:ilvl="0">
      <w:start w:val="1"/>
      <w:numFmt w:val="none"/>
      <w:pStyle w:val="Brdtextefterstrlistaram"/>
      <w:suff w:val="nothing"/>
      <w:lvlText w:val=""/>
      <w:lvlJc w:val="left"/>
      <w:pPr>
        <w:ind w:left="0" w:firstLine="0"/>
      </w:pPr>
      <w:rPr>
        <w:rFonts w:hint="default"/>
      </w:rPr>
    </w:lvl>
    <w:lvl w:ilvl="1">
      <w:start w:val="1"/>
      <w:numFmt w:val="bullet"/>
      <w:pStyle w:val="Strecklistaram"/>
      <w:lvlText w:val="–"/>
      <w:lvlJc w:val="left"/>
      <w:pPr>
        <w:tabs>
          <w:tab w:val="num" w:pos="397"/>
        </w:tabs>
        <w:ind w:left="397" w:hanging="284"/>
      </w:pPr>
      <w:rPr>
        <w:rFonts w:ascii="Times New Roman" w:hAnsi="Times New Roman" w:cs="Times New Roman" w:hint="default"/>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6" w15:restartNumberingAfterBreak="0">
    <w:nsid w:val="06441E01"/>
    <w:multiLevelType w:val="multilevel"/>
    <w:tmpl w:val="07E8A37C"/>
    <w:numStyleLink w:val="RKstrecklistaram"/>
  </w:abstractNum>
  <w:abstractNum w:abstractNumId="7" w15:restartNumberingAfterBreak="0">
    <w:nsid w:val="094A1350"/>
    <w:multiLevelType w:val="multilevel"/>
    <w:tmpl w:val="874C129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8" w15:restartNumberingAfterBreak="0">
    <w:nsid w:val="0C484E05"/>
    <w:multiLevelType w:val="multilevel"/>
    <w:tmpl w:val="85CA2C1E"/>
    <w:numStyleLink w:val="RKpunktlista"/>
  </w:abstractNum>
  <w:abstractNum w:abstractNumId="9" w15:restartNumberingAfterBreak="0">
    <w:nsid w:val="0D76163D"/>
    <w:multiLevelType w:val="hybridMultilevel"/>
    <w:tmpl w:val="C6D8D278"/>
    <w:lvl w:ilvl="0" w:tplc="FCFCF040">
      <w:start w:val="1"/>
      <w:numFmt w:val="bullet"/>
      <w:lvlText w:val="-"/>
      <w:lvlJc w:val="left"/>
      <w:pPr>
        <w:ind w:left="720" w:hanging="360"/>
      </w:pPr>
      <w:rPr>
        <w:rFonts w:ascii="Courier New" w:hAnsi="Courier New" w:hint="default"/>
      </w:rPr>
    </w:lvl>
    <w:lvl w:ilvl="1" w:tplc="675CCC20" w:tentative="1">
      <w:start w:val="1"/>
      <w:numFmt w:val="bullet"/>
      <w:lvlText w:val="o"/>
      <w:lvlJc w:val="left"/>
      <w:pPr>
        <w:ind w:left="1440" w:hanging="360"/>
      </w:pPr>
      <w:rPr>
        <w:rFonts w:ascii="Courier New" w:hAnsi="Courier New" w:cs="Courier New" w:hint="default"/>
      </w:rPr>
    </w:lvl>
    <w:lvl w:ilvl="2" w:tplc="74F43A9C" w:tentative="1">
      <w:start w:val="1"/>
      <w:numFmt w:val="bullet"/>
      <w:lvlText w:val=""/>
      <w:lvlJc w:val="left"/>
      <w:pPr>
        <w:ind w:left="2160" w:hanging="360"/>
      </w:pPr>
      <w:rPr>
        <w:rFonts w:ascii="Wingdings" w:hAnsi="Wingdings" w:hint="default"/>
      </w:rPr>
    </w:lvl>
    <w:lvl w:ilvl="3" w:tplc="F1EA29D4" w:tentative="1">
      <w:start w:val="1"/>
      <w:numFmt w:val="bullet"/>
      <w:lvlText w:val=""/>
      <w:lvlJc w:val="left"/>
      <w:pPr>
        <w:ind w:left="2880" w:hanging="360"/>
      </w:pPr>
      <w:rPr>
        <w:rFonts w:ascii="Symbol" w:hAnsi="Symbol" w:hint="default"/>
      </w:rPr>
    </w:lvl>
    <w:lvl w:ilvl="4" w:tplc="09A69968" w:tentative="1">
      <w:start w:val="1"/>
      <w:numFmt w:val="bullet"/>
      <w:lvlText w:val="o"/>
      <w:lvlJc w:val="left"/>
      <w:pPr>
        <w:ind w:left="3600" w:hanging="360"/>
      </w:pPr>
      <w:rPr>
        <w:rFonts w:ascii="Courier New" w:hAnsi="Courier New" w:cs="Courier New" w:hint="default"/>
      </w:rPr>
    </w:lvl>
    <w:lvl w:ilvl="5" w:tplc="B380C252" w:tentative="1">
      <w:start w:val="1"/>
      <w:numFmt w:val="bullet"/>
      <w:lvlText w:val=""/>
      <w:lvlJc w:val="left"/>
      <w:pPr>
        <w:ind w:left="4320" w:hanging="360"/>
      </w:pPr>
      <w:rPr>
        <w:rFonts w:ascii="Wingdings" w:hAnsi="Wingdings" w:hint="default"/>
      </w:rPr>
    </w:lvl>
    <w:lvl w:ilvl="6" w:tplc="5AACD5EA" w:tentative="1">
      <w:start w:val="1"/>
      <w:numFmt w:val="bullet"/>
      <w:lvlText w:val=""/>
      <w:lvlJc w:val="left"/>
      <w:pPr>
        <w:ind w:left="5040" w:hanging="360"/>
      </w:pPr>
      <w:rPr>
        <w:rFonts w:ascii="Symbol" w:hAnsi="Symbol" w:hint="default"/>
      </w:rPr>
    </w:lvl>
    <w:lvl w:ilvl="7" w:tplc="E92AB558" w:tentative="1">
      <w:start w:val="1"/>
      <w:numFmt w:val="bullet"/>
      <w:lvlText w:val="o"/>
      <w:lvlJc w:val="left"/>
      <w:pPr>
        <w:ind w:left="5760" w:hanging="360"/>
      </w:pPr>
      <w:rPr>
        <w:rFonts w:ascii="Courier New" w:hAnsi="Courier New" w:cs="Courier New" w:hint="default"/>
      </w:rPr>
    </w:lvl>
    <w:lvl w:ilvl="8" w:tplc="9CB8B256" w:tentative="1">
      <w:start w:val="1"/>
      <w:numFmt w:val="bullet"/>
      <w:lvlText w:val=""/>
      <w:lvlJc w:val="left"/>
      <w:pPr>
        <w:ind w:left="6480" w:hanging="360"/>
      </w:pPr>
      <w:rPr>
        <w:rFonts w:ascii="Wingdings" w:hAnsi="Wingdings" w:hint="default"/>
      </w:rPr>
    </w:lvl>
  </w:abstractNum>
  <w:abstractNum w:abstractNumId="10" w15:restartNumberingAfterBreak="0">
    <w:nsid w:val="12393F3B"/>
    <w:multiLevelType w:val="multilevel"/>
    <w:tmpl w:val="70D898A8"/>
    <w:styleLink w:val="RKstrecklista"/>
    <w:lvl w:ilvl="0">
      <w:start w:val="1"/>
      <w:numFmt w:val="none"/>
      <w:pStyle w:val="Brdtextefterstrecklista"/>
      <w:suff w:val="nothing"/>
      <w:lvlText w:val=""/>
      <w:lvlJc w:val="left"/>
      <w:pPr>
        <w:ind w:left="0" w:firstLine="0"/>
      </w:pPr>
      <w:rPr>
        <w:rFonts w:hint="default"/>
      </w:rPr>
    </w:lvl>
    <w:lvl w:ilvl="1">
      <w:start w:val="1"/>
      <w:numFmt w:val="bullet"/>
      <w:pStyle w:val="Strecklista"/>
      <w:lvlText w:val="–"/>
      <w:lvlJc w:val="left"/>
      <w:pPr>
        <w:ind w:left="284" w:hanging="284"/>
      </w:pPr>
      <w:rPr>
        <w:rFonts w:ascii="Times New Roman" w:hAnsi="Times New Roman" w:cs="Times New Roman" w:hint="default"/>
      </w:rPr>
    </w:lvl>
    <w:lvl w:ilvl="2">
      <w:start w:val="1"/>
      <w:numFmt w:val="none"/>
      <w:lvlRestart w:val="0"/>
      <w:lvlText w:val=""/>
      <w:lvlJc w:val="left"/>
      <w:pPr>
        <w:ind w:left="1440" w:hanging="363"/>
      </w:pPr>
      <w:rPr>
        <w:rFonts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1" w15:restartNumberingAfterBreak="0">
    <w:nsid w:val="17EC6E5E"/>
    <w:multiLevelType w:val="multilevel"/>
    <w:tmpl w:val="4B9E585A"/>
    <w:styleLink w:val="RKnummerlista"/>
    <w:lvl w:ilvl="0">
      <w:start w:val="1"/>
      <w:numFmt w:val="none"/>
      <w:pStyle w:val="Brdtextefternumreradlista"/>
      <w:suff w:val="nothing"/>
      <w:lvlText w:val=""/>
      <w:lvlJc w:val="left"/>
      <w:pPr>
        <w:ind w:left="0" w:firstLine="0"/>
      </w:pPr>
      <w:rPr>
        <w:rFonts w:ascii="Times New Roman" w:hAnsi="Times New Roman" w:hint="default"/>
      </w:rPr>
    </w:lvl>
    <w:lvl w:ilvl="1">
      <w:start w:val="1"/>
      <w:numFmt w:val="decimal"/>
      <w:pStyle w:val="Numreradlista"/>
      <w:lvlText w:val="%2."/>
      <w:lvlJc w:val="left"/>
      <w:pPr>
        <w:ind w:left="284" w:hanging="284"/>
      </w:pPr>
      <w:rPr>
        <w:rFonts w:hint="default"/>
      </w:rPr>
    </w:lvl>
    <w:lvl w:ilvl="2">
      <w:start w:val="1"/>
      <w:numFmt w:val="bullet"/>
      <w:pStyle w:val="Strecklistainumreradlista"/>
      <w:lvlText w:val="–"/>
      <w:lvlJc w:val="left"/>
      <w:pPr>
        <w:ind w:left="567" w:hanging="283"/>
      </w:pPr>
      <w:rPr>
        <w:rFonts w:ascii="Times New Roman" w:hAnsi="Times New Roman" w:cs="Times New Roman"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2" w15:restartNumberingAfterBreak="0">
    <w:nsid w:val="197B46EC"/>
    <w:multiLevelType w:val="multilevel"/>
    <w:tmpl w:val="85CA2C1E"/>
    <w:styleLink w:val="RKpunktlista"/>
    <w:lvl w:ilvl="0">
      <w:start w:val="1"/>
      <w:numFmt w:val="none"/>
      <w:pStyle w:val="Brdtextefterpunktlista"/>
      <w:suff w:val="nothing"/>
      <w:lvlText w:val="%1"/>
      <w:lvlJc w:val="left"/>
      <w:pPr>
        <w:ind w:left="0" w:firstLine="0"/>
      </w:pPr>
      <w:rPr>
        <w:rFonts w:hint="default"/>
        <w:color w:val="auto"/>
      </w:rPr>
    </w:lvl>
    <w:lvl w:ilvl="1">
      <w:start w:val="1"/>
      <w:numFmt w:val="bullet"/>
      <w:pStyle w:val="Punktlista"/>
      <w:lvlText w:val=""/>
      <w:lvlJc w:val="left"/>
      <w:pPr>
        <w:ind w:left="284" w:hanging="284"/>
      </w:pPr>
      <w:rPr>
        <w:rFonts w:ascii="Symbol" w:hAnsi="Symbol" w:hint="default"/>
        <w:color w:val="auto"/>
      </w:rPr>
    </w:lvl>
    <w:lvl w:ilvl="2">
      <w:start w:val="1"/>
      <w:numFmt w:val="bullet"/>
      <w:pStyle w:val="Strecklistaipunktlista"/>
      <w:lvlText w:val="–"/>
      <w:lvlJc w:val="left"/>
      <w:pPr>
        <w:ind w:left="567" w:hanging="283"/>
      </w:pPr>
      <w:rPr>
        <w:rFonts w:ascii="Times New Roman" w:hAnsi="Times New Roman" w:cs="Times New Roman" w:hint="default"/>
        <w:color w:val="auto"/>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3" w15:restartNumberingAfterBreak="0">
    <w:nsid w:val="199F21EB"/>
    <w:multiLevelType w:val="multilevel"/>
    <w:tmpl w:val="EC762F8C"/>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ind w:left="864" w:hanging="864"/>
      </w:pPr>
      <w:rPr>
        <w:rFonts w:hint="default"/>
      </w:rPr>
    </w:lvl>
    <w:lvl w:ilvl="4">
      <w:start w:val="1"/>
      <w:numFmt w:val="decimal"/>
      <w:pStyle w:val="Rubrik5"/>
      <w:lvlText w:val="%1.%2.%3.%4.%5"/>
      <w:lvlJc w:val="left"/>
      <w:pPr>
        <w:ind w:left="1008" w:hanging="1008"/>
      </w:pPr>
      <w:rPr>
        <w:rFonts w:hint="default"/>
      </w:rPr>
    </w:lvl>
    <w:lvl w:ilvl="5">
      <w:start w:val="1"/>
      <w:numFmt w:val="decimal"/>
      <w:pStyle w:val="Rubrik6"/>
      <w:lvlText w:val="%1.%2.%3.%4.%5.%6"/>
      <w:lvlJc w:val="left"/>
      <w:pPr>
        <w:ind w:left="1152" w:hanging="1152"/>
      </w:pPr>
      <w:rPr>
        <w:rFonts w:hint="default"/>
      </w:rPr>
    </w:lvl>
    <w:lvl w:ilvl="6">
      <w:start w:val="1"/>
      <w:numFmt w:val="decimal"/>
      <w:pStyle w:val="Rubrik7"/>
      <w:lvlText w:val="%1.%2.%3.%4.%5.%6.%7"/>
      <w:lvlJc w:val="left"/>
      <w:pPr>
        <w:ind w:left="1296" w:hanging="1296"/>
      </w:pPr>
      <w:rPr>
        <w:rFonts w:hint="default"/>
      </w:rPr>
    </w:lvl>
    <w:lvl w:ilvl="7">
      <w:start w:val="1"/>
      <w:numFmt w:val="decimal"/>
      <w:pStyle w:val="Rubrik8"/>
      <w:lvlText w:val="%1.%2.%3.%4.%5.%6.%7.%8"/>
      <w:lvlJc w:val="left"/>
      <w:pPr>
        <w:ind w:left="1440" w:hanging="1440"/>
      </w:pPr>
      <w:rPr>
        <w:rFonts w:hint="default"/>
      </w:rPr>
    </w:lvl>
    <w:lvl w:ilvl="8">
      <w:start w:val="1"/>
      <w:numFmt w:val="decimal"/>
      <w:pStyle w:val="Rubrik9"/>
      <w:lvlText w:val="%1.%2.%3.%4.%5.%6.%7.%8.%9"/>
      <w:lvlJc w:val="left"/>
      <w:pPr>
        <w:ind w:left="1584" w:hanging="1584"/>
      </w:pPr>
      <w:rPr>
        <w:rFonts w:hint="default"/>
      </w:rPr>
    </w:lvl>
  </w:abstractNum>
  <w:abstractNum w:abstractNumId="14" w15:restartNumberingAfterBreak="0">
    <w:nsid w:val="1D324031"/>
    <w:multiLevelType w:val="multilevel"/>
    <w:tmpl w:val="77F4358A"/>
    <w:numStyleLink w:val="RKnumreradlistaram"/>
  </w:abstractNum>
  <w:abstractNum w:abstractNumId="15" w15:restartNumberingAfterBreak="0">
    <w:nsid w:val="1EAD06AE"/>
    <w:multiLevelType w:val="multilevel"/>
    <w:tmpl w:val="07E8A37C"/>
    <w:numStyleLink w:val="RKstrecklistaram"/>
  </w:abstractNum>
  <w:abstractNum w:abstractNumId="16" w15:restartNumberingAfterBreak="0">
    <w:nsid w:val="24993A85"/>
    <w:multiLevelType w:val="multilevel"/>
    <w:tmpl w:val="2EB89F6E"/>
    <w:styleLink w:val="RKrubrik1-4"/>
    <w:lvl w:ilvl="0">
      <w:start w:val="1"/>
      <w:numFmt w:val="decimal"/>
      <w:lvlText w:val="%1"/>
      <w:lvlJc w:val="left"/>
      <w:pPr>
        <w:tabs>
          <w:tab w:val="num" w:pos="907"/>
        </w:tabs>
        <w:ind w:left="907" w:hanging="907"/>
      </w:pPr>
      <w:rPr>
        <w:rFonts w:hint="default"/>
      </w:rPr>
    </w:lvl>
    <w:lvl w:ilvl="1">
      <w:start w:val="1"/>
      <w:numFmt w:val="decimal"/>
      <w:lvlText w:val="%1.%2"/>
      <w:lvlJc w:val="left"/>
      <w:pPr>
        <w:tabs>
          <w:tab w:val="num" w:pos="907"/>
        </w:tabs>
        <w:ind w:left="907" w:hanging="907"/>
      </w:pPr>
      <w:rPr>
        <w:rFonts w:hint="default"/>
      </w:rPr>
    </w:lvl>
    <w:lvl w:ilvl="2">
      <w:start w:val="1"/>
      <w:numFmt w:val="decimal"/>
      <w:lvlText w:val="%1.%2.%3"/>
      <w:lvlJc w:val="left"/>
      <w:pPr>
        <w:tabs>
          <w:tab w:val="num" w:pos="907"/>
        </w:tabs>
        <w:ind w:left="907" w:hanging="907"/>
      </w:pPr>
      <w:rPr>
        <w:rFonts w:hint="default"/>
      </w:rPr>
    </w:lvl>
    <w:lvl w:ilvl="3">
      <w:start w:val="1"/>
      <w:numFmt w:val="decimal"/>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17" w15:restartNumberingAfterBreak="0">
    <w:nsid w:val="24F04E30"/>
    <w:multiLevelType w:val="multilevel"/>
    <w:tmpl w:val="07E8A37C"/>
    <w:numStyleLink w:val="RKstrecklistaram"/>
  </w:abstractNum>
  <w:abstractNum w:abstractNumId="18" w15:restartNumberingAfterBreak="0">
    <w:nsid w:val="25B82ACD"/>
    <w:multiLevelType w:val="multilevel"/>
    <w:tmpl w:val="B73C09A4"/>
    <w:lvl w:ilvl="0">
      <w:start w:val="1"/>
      <w:numFmt w:val="decimal"/>
      <w:lvlRestart w:val="0"/>
      <w:lvlText w:val="%1"/>
      <w:lvlJc w:val="left"/>
      <w:pPr>
        <w:tabs>
          <w:tab w:val="num" w:pos="907"/>
        </w:tabs>
        <w:ind w:left="907" w:hanging="907"/>
      </w:pPr>
    </w:lvl>
    <w:lvl w:ilvl="1">
      <w:start w:val="1"/>
      <w:numFmt w:val="decimal"/>
      <w:lvlText w:val="%1.%2"/>
      <w:lvlJc w:val="left"/>
      <w:pPr>
        <w:tabs>
          <w:tab w:val="num" w:pos="907"/>
        </w:tabs>
        <w:ind w:left="907" w:hanging="907"/>
      </w:pPr>
    </w:lvl>
    <w:lvl w:ilvl="2">
      <w:start w:val="1"/>
      <w:numFmt w:val="decimal"/>
      <w:lvlText w:val="%1.%2.%3"/>
      <w:lvlJc w:val="left"/>
      <w:pPr>
        <w:tabs>
          <w:tab w:val="num" w:pos="907"/>
        </w:tabs>
        <w:ind w:left="907" w:hanging="907"/>
      </w:pPr>
    </w:lvl>
    <w:lvl w:ilvl="3">
      <w:start w:val="1"/>
      <w:numFmt w:val="decimal"/>
      <w:lvlText w:val="%1.%2.%3.%4"/>
      <w:lvlJc w:val="left"/>
      <w:pPr>
        <w:tabs>
          <w:tab w:val="num" w:pos="907"/>
        </w:tabs>
        <w:ind w:left="907" w:hanging="907"/>
      </w:pPr>
    </w:lvl>
    <w:lvl w:ilvl="4">
      <w:start w:val="1"/>
      <w:numFmt w:val="none"/>
      <w:suff w:val="nothing"/>
      <w:lvlText w:val=""/>
      <w:lvlJc w:val="left"/>
      <w:pPr>
        <w:ind w:left="0" w:firstLine="0"/>
      </w:pPr>
    </w:lvl>
    <w:lvl w:ilvl="5">
      <w:start w:val="1"/>
      <w:numFmt w:val="none"/>
      <w:suff w:val="nothing"/>
      <w:lvlText w:val=""/>
      <w:lvlJc w:val="left"/>
      <w:pPr>
        <w:ind w:left="0" w:firstLine="0"/>
      </w:pPr>
    </w:lvl>
    <w:lvl w:ilvl="6">
      <w:start w:val="1"/>
      <w:numFmt w:val="none"/>
      <w:suff w:val="nothing"/>
      <w:lvlText w:val=""/>
      <w:lvlJc w:val="left"/>
      <w:pPr>
        <w:ind w:left="0" w:firstLine="0"/>
      </w:pPr>
    </w:lvl>
    <w:lvl w:ilvl="7">
      <w:start w:val="1"/>
      <w:numFmt w:val="none"/>
      <w:suff w:val="nothing"/>
      <w:lvlText w:val=""/>
      <w:lvlJc w:val="left"/>
      <w:pPr>
        <w:ind w:left="0" w:firstLine="0"/>
      </w:pPr>
    </w:lvl>
    <w:lvl w:ilvl="8">
      <w:start w:val="1"/>
      <w:numFmt w:val="none"/>
      <w:suff w:val="nothing"/>
      <w:lvlText w:val=""/>
      <w:lvlJc w:val="left"/>
      <w:pPr>
        <w:ind w:left="0" w:firstLine="0"/>
      </w:pPr>
    </w:lvl>
  </w:abstractNum>
  <w:abstractNum w:abstractNumId="19" w15:restartNumberingAfterBreak="0">
    <w:nsid w:val="2A1355EC"/>
    <w:multiLevelType w:val="multilevel"/>
    <w:tmpl w:val="77F4358A"/>
    <w:numStyleLink w:val="RKnumreradlistaram"/>
  </w:abstractNum>
  <w:abstractNum w:abstractNumId="20" w15:restartNumberingAfterBreak="0">
    <w:nsid w:val="2BF62863"/>
    <w:multiLevelType w:val="multilevel"/>
    <w:tmpl w:val="041D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1" w15:restartNumberingAfterBreak="0">
    <w:nsid w:val="372C411F"/>
    <w:multiLevelType w:val="multilevel"/>
    <w:tmpl w:val="5B2E566E"/>
    <w:lvl w:ilvl="0">
      <w:start w:val="1"/>
      <w:numFmt w:val="decimal"/>
      <w:lvlText w:val="%1."/>
      <w:lvlJc w:val="left"/>
      <w:pPr>
        <w:tabs>
          <w:tab w:val="num" w:pos="397"/>
        </w:tabs>
        <w:ind w:left="397" w:hanging="284"/>
      </w:pPr>
      <w:rPr>
        <w:rFonts w:ascii="Times New Roman" w:hAnsi="Times New Roman" w:hint="default"/>
        <w:sz w:val="20"/>
      </w:rPr>
    </w:lvl>
    <w:lvl w:ilvl="1">
      <w:start w:val="1"/>
      <w:numFmt w:val="lowerLetter"/>
      <w:lvlText w:val="%2."/>
      <w:lvlJc w:val="left"/>
      <w:pPr>
        <w:tabs>
          <w:tab w:val="num" w:pos="1077"/>
        </w:tabs>
        <w:ind w:left="1361" w:hanging="284"/>
      </w:pPr>
      <w:rPr>
        <w:rFonts w:hint="default"/>
      </w:rPr>
    </w:lvl>
    <w:lvl w:ilvl="2">
      <w:start w:val="1"/>
      <w:numFmt w:val="lowerRoman"/>
      <w:lvlText w:val="%3."/>
      <w:lvlJc w:val="right"/>
      <w:pPr>
        <w:tabs>
          <w:tab w:val="num" w:pos="2154"/>
        </w:tabs>
        <w:ind w:left="2438" w:hanging="284"/>
      </w:pPr>
      <w:rPr>
        <w:rFonts w:hint="default"/>
      </w:rPr>
    </w:lvl>
    <w:lvl w:ilvl="3">
      <w:start w:val="1"/>
      <w:numFmt w:val="decimal"/>
      <w:lvlText w:val="%4."/>
      <w:lvlJc w:val="left"/>
      <w:pPr>
        <w:tabs>
          <w:tab w:val="num" w:pos="3231"/>
        </w:tabs>
        <w:ind w:left="3515" w:hanging="284"/>
      </w:pPr>
      <w:rPr>
        <w:rFonts w:hint="default"/>
      </w:rPr>
    </w:lvl>
    <w:lvl w:ilvl="4">
      <w:start w:val="1"/>
      <w:numFmt w:val="lowerLetter"/>
      <w:lvlText w:val="%5."/>
      <w:lvlJc w:val="left"/>
      <w:pPr>
        <w:tabs>
          <w:tab w:val="num" w:pos="4308"/>
        </w:tabs>
        <w:ind w:left="4592" w:hanging="284"/>
      </w:pPr>
      <w:rPr>
        <w:rFonts w:hint="default"/>
      </w:rPr>
    </w:lvl>
    <w:lvl w:ilvl="5">
      <w:start w:val="1"/>
      <w:numFmt w:val="lowerRoman"/>
      <w:lvlText w:val="%6."/>
      <w:lvlJc w:val="right"/>
      <w:pPr>
        <w:tabs>
          <w:tab w:val="num" w:pos="5385"/>
        </w:tabs>
        <w:ind w:left="5669" w:hanging="284"/>
      </w:pPr>
      <w:rPr>
        <w:rFonts w:hint="default"/>
      </w:rPr>
    </w:lvl>
    <w:lvl w:ilvl="6">
      <w:start w:val="1"/>
      <w:numFmt w:val="decimal"/>
      <w:lvlText w:val="%7."/>
      <w:lvlJc w:val="left"/>
      <w:pPr>
        <w:tabs>
          <w:tab w:val="num" w:pos="6462"/>
        </w:tabs>
        <w:ind w:left="6746" w:hanging="284"/>
      </w:pPr>
      <w:rPr>
        <w:rFonts w:hint="default"/>
      </w:rPr>
    </w:lvl>
    <w:lvl w:ilvl="7">
      <w:start w:val="1"/>
      <w:numFmt w:val="lowerLetter"/>
      <w:lvlText w:val="%8."/>
      <w:lvlJc w:val="left"/>
      <w:pPr>
        <w:tabs>
          <w:tab w:val="num" w:pos="7539"/>
        </w:tabs>
        <w:ind w:left="7823" w:hanging="284"/>
      </w:pPr>
      <w:rPr>
        <w:rFonts w:hint="default"/>
      </w:rPr>
    </w:lvl>
    <w:lvl w:ilvl="8">
      <w:start w:val="1"/>
      <w:numFmt w:val="lowerRoman"/>
      <w:lvlText w:val="%9."/>
      <w:lvlJc w:val="right"/>
      <w:pPr>
        <w:tabs>
          <w:tab w:val="num" w:pos="8616"/>
        </w:tabs>
        <w:ind w:left="8900" w:hanging="284"/>
      </w:pPr>
      <w:rPr>
        <w:rFonts w:hint="default"/>
      </w:rPr>
    </w:lvl>
  </w:abstractNum>
  <w:abstractNum w:abstractNumId="22" w15:restartNumberingAfterBreak="0">
    <w:nsid w:val="39647D17"/>
    <w:multiLevelType w:val="multilevel"/>
    <w:tmpl w:val="DE44696C"/>
    <w:lvl w:ilvl="0">
      <w:start w:val="1"/>
      <w:numFmt w:val="decimal"/>
      <w:pStyle w:val="Rubrik1"/>
      <w:lvlText w:val="%1"/>
      <w:lvlJc w:val="left"/>
      <w:pPr>
        <w:tabs>
          <w:tab w:val="num" w:pos="907"/>
        </w:tabs>
        <w:ind w:left="907" w:hanging="907"/>
      </w:pPr>
      <w:rPr>
        <w:rFonts w:hint="default"/>
      </w:rPr>
    </w:lvl>
    <w:lvl w:ilvl="1">
      <w:start w:val="1"/>
      <w:numFmt w:val="decimal"/>
      <w:pStyle w:val="Rubrik2"/>
      <w:lvlText w:val="%1.%2"/>
      <w:lvlJc w:val="left"/>
      <w:pPr>
        <w:tabs>
          <w:tab w:val="num" w:pos="907"/>
        </w:tabs>
        <w:ind w:left="907" w:hanging="907"/>
      </w:pPr>
      <w:rPr>
        <w:rFonts w:hint="default"/>
      </w:rPr>
    </w:lvl>
    <w:lvl w:ilvl="2">
      <w:start w:val="1"/>
      <w:numFmt w:val="decimal"/>
      <w:pStyle w:val="Rubrik3"/>
      <w:lvlText w:val="%1.%2.%3"/>
      <w:lvlJc w:val="left"/>
      <w:pPr>
        <w:tabs>
          <w:tab w:val="num" w:pos="907"/>
        </w:tabs>
        <w:ind w:left="907" w:hanging="907"/>
      </w:pPr>
      <w:rPr>
        <w:rFonts w:hint="default"/>
      </w:rPr>
    </w:lvl>
    <w:lvl w:ilvl="3">
      <w:start w:val="1"/>
      <w:numFmt w:val="decimal"/>
      <w:pStyle w:val="Rubrik4"/>
      <w:lvlText w:val="%1.%2.%3.%4"/>
      <w:lvlJc w:val="left"/>
      <w:pPr>
        <w:tabs>
          <w:tab w:val="num" w:pos="907"/>
        </w:tabs>
        <w:ind w:left="907" w:hanging="907"/>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3" w15:restartNumberingAfterBreak="0">
    <w:nsid w:val="3B3772BC"/>
    <w:multiLevelType w:val="hybridMultilevel"/>
    <w:tmpl w:val="6D944974"/>
    <w:lvl w:ilvl="0" w:tplc="7532A3CC">
      <w:start w:val="1"/>
      <w:numFmt w:val="decimal"/>
      <w:pStyle w:val="Innehll4"/>
      <w:lvlText w:val="Bilaga %1"/>
      <w:lvlJc w:val="left"/>
      <w:pPr>
        <w:ind w:left="720" w:hanging="360"/>
      </w:pPr>
      <w:rPr>
        <w:rFonts w:ascii="Times New Roman" w:hAnsi="Times New Roman" w:hint="default"/>
        <w:sz w:val="20"/>
      </w:rPr>
    </w:lvl>
    <w:lvl w:ilvl="1" w:tplc="041D0019" w:tentative="1">
      <w:start w:val="1"/>
      <w:numFmt w:val="lowerLetter"/>
      <w:lvlText w:val="%2."/>
      <w:lvlJc w:val="left"/>
      <w:pPr>
        <w:ind w:left="1440" w:hanging="360"/>
      </w:pPr>
    </w:lvl>
    <w:lvl w:ilvl="2" w:tplc="041D001B" w:tentative="1">
      <w:start w:val="1"/>
      <w:numFmt w:val="lowerRoman"/>
      <w:lvlText w:val="%3."/>
      <w:lvlJc w:val="right"/>
      <w:pPr>
        <w:ind w:left="2160" w:hanging="180"/>
      </w:pPr>
    </w:lvl>
    <w:lvl w:ilvl="3" w:tplc="041D000F" w:tentative="1">
      <w:start w:val="1"/>
      <w:numFmt w:val="decimal"/>
      <w:lvlText w:val="%4."/>
      <w:lvlJc w:val="left"/>
      <w:pPr>
        <w:ind w:left="2880" w:hanging="360"/>
      </w:pPr>
    </w:lvl>
    <w:lvl w:ilvl="4" w:tplc="041D0019" w:tentative="1">
      <w:start w:val="1"/>
      <w:numFmt w:val="lowerLetter"/>
      <w:lvlText w:val="%5."/>
      <w:lvlJc w:val="left"/>
      <w:pPr>
        <w:ind w:left="3600" w:hanging="360"/>
      </w:pPr>
    </w:lvl>
    <w:lvl w:ilvl="5" w:tplc="041D001B" w:tentative="1">
      <w:start w:val="1"/>
      <w:numFmt w:val="lowerRoman"/>
      <w:lvlText w:val="%6."/>
      <w:lvlJc w:val="right"/>
      <w:pPr>
        <w:ind w:left="4320" w:hanging="180"/>
      </w:pPr>
    </w:lvl>
    <w:lvl w:ilvl="6" w:tplc="041D000F" w:tentative="1">
      <w:start w:val="1"/>
      <w:numFmt w:val="decimal"/>
      <w:lvlText w:val="%7."/>
      <w:lvlJc w:val="left"/>
      <w:pPr>
        <w:ind w:left="5040" w:hanging="360"/>
      </w:pPr>
    </w:lvl>
    <w:lvl w:ilvl="7" w:tplc="041D0019" w:tentative="1">
      <w:start w:val="1"/>
      <w:numFmt w:val="lowerLetter"/>
      <w:lvlText w:val="%8."/>
      <w:lvlJc w:val="left"/>
      <w:pPr>
        <w:ind w:left="5760" w:hanging="360"/>
      </w:pPr>
    </w:lvl>
    <w:lvl w:ilvl="8" w:tplc="041D001B" w:tentative="1">
      <w:start w:val="1"/>
      <w:numFmt w:val="lowerRoman"/>
      <w:lvlText w:val="%9."/>
      <w:lvlJc w:val="right"/>
      <w:pPr>
        <w:ind w:left="6480" w:hanging="180"/>
      </w:pPr>
    </w:lvl>
  </w:abstractNum>
  <w:abstractNum w:abstractNumId="24" w15:restartNumberingAfterBreak="0">
    <w:nsid w:val="3FD21564"/>
    <w:multiLevelType w:val="multilevel"/>
    <w:tmpl w:val="85CA2C1E"/>
    <w:numStyleLink w:val="RKpunktlista"/>
  </w:abstractNum>
  <w:abstractNum w:abstractNumId="25" w15:restartNumberingAfterBreak="0">
    <w:nsid w:val="3FF67402"/>
    <w:multiLevelType w:val="multilevel"/>
    <w:tmpl w:val="089CCD3C"/>
    <w:styleLink w:val="RKpunktlistaram"/>
    <w:lvl w:ilvl="0">
      <w:start w:val="1"/>
      <w:numFmt w:val="none"/>
      <w:pStyle w:val="Brdtextefterpkt-listaram"/>
      <w:suff w:val="nothing"/>
      <w:lvlText w:val=""/>
      <w:lvlJc w:val="left"/>
      <w:pPr>
        <w:ind w:left="0" w:firstLine="0"/>
      </w:pPr>
      <w:rPr>
        <w:rFonts w:hint="default"/>
      </w:rPr>
    </w:lvl>
    <w:lvl w:ilvl="1">
      <w:start w:val="1"/>
      <w:numFmt w:val="bullet"/>
      <w:pStyle w:val="Punktlistaram"/>
      <w:lvlText w:val=""/>
      <w:lvlJc w:val="left"/>
      <w:pPr>
        <w:tabs>
          <w:tab w:val="num" w:pos="397"/>
        </w:tabs>
        <w:ind w:left="397" w:hanging="284"/>
      </w:pPr>
      <w:rPr>
        <w:rFonts w:ascii="Symbol" w:hAnsi="Symbol" w:hint="default"/>
        <w:color w:val="auto"/>
      </w:rPr>
    </w:lvl>
    <w:lvl w:ilvl="2">
      <w:start w:val="1"/>
      <w:numFmt w:val="none"/>
      <w:lvlRestart w:val="0"/>
      <w:lvlText w:val=""/>
      <w:lvlJc w:val="left"/>
      <w:pPr>
        <w:ind w:left="1080" w:hanging="360"/>
      </w:pPr>
      <w:rPr>
        <w:rFonts w:hint="default"/>
      </w:rPr>
    </w:lvl>
    <w:lvl w:ilvl="3">
      <w:start w:val="1"/>
      <w:numFmt w:val="none"/>
      <w:lvlRestart w:val="0"/>
      <w:lvlText w:val=""/>
      <w:lvlJc w:val="left"/>
      <w:pPr>
        <w:ind w:left="1440" w:hanging="360"/>
      </w:pPr>
      <w:rPr>
        <w:rFonts w:hint="default"/>
      </w:rPr>
    </w:lvl>
    <w:lvl w:ilvl="4">
      <w:start w:val="1"/>
      <w:numFmt w:val="none"/>
      <w:lvlRestart w:val="0"/>
      <w:lvlText w:val=""/>
      <w:lvlJc w:val="left"/>
      <w:pPr>
        <w:ind w:left="1800" w:hanging="360"/>
      </w:pPr>
      <w:rPr>
        <w:rFonts w:hint="default"/>
      </w:rPr>
    </w:lvl>
    <w:lvl w:ilvl="5">
      <w:start w:val="1"/>
      <w:numFmt w:val="none"/>
      <w:lvlRestart w:val="0"/>
      <w:lvlText w:val=""/>
      <w:lvlJc w:val="left"/>
      <w:pPr>
        <w:ind w:left="2160" w:hanging="360"/>
      </w:pPr>
      <w:rPr>
        <w:rFonts w:hint="default"/>
      </w:rPr>
    </w:lvl>
    <w:lvl w:ilvl="6">
      <w:start w:val="1"/>
      <w:numFmt w:val="none"/>
      <w:lvlRestart w:val="0"/>
      <w:lvlText w:val=""/>
      <w:lvlJc w:val="left"/>
      <w:pPr>
        <w:ind w:left="2520" w:hanging="360"/>
      </w:pPr>
      <w:rPr>
        <w:rFonts w:hint="default"/>
      </w:rPr>
    </w:lvl>
    <w:lvl w:ilvl="7">
      <w:start w:val="1"/>
      <w:numFmt w:val="none"/>
      <w:lvlRestart w:val="0"/>
      <w:lvlText w:val=""/>
      <w:lvlJc w:val="left"/>
      <w:pPr>
        <w:ind w:left="2880" w:hanging="360"/>
      </w:pPr>
      <w:rPr>
        <w:rFonts w:hint="default"/>
      </w:rPr>
    </w:lvl>
    <w:lvl w:ilvl="8">
      <w:start w:val="1"/>
      <w:numFmt w:val="none"/>
      <w:lvlRestart w:val="0"/>
      <w:lvlText w:val=""/>
      <w:lvlJc w:val="left"/>
      <w:pPr>
        <w:ind w:left="3240" w:hanging="360"/>
      </w:pPr>
      <w:rPr>
        <w:rFonts w:hint="default"/>
      </w:rPr>
    </w:lvl>
  </w:abstractNum>
  <w:abstractNum w:abstractNumId="26" w15:restartNumberingAfterBreak="0">
    <w:nsid w:val="43612E31"/>
    <w:multiLevelType w:val="multilevel"/>
    <w:tmpl w:val="089CCD3C"/>
    <w:numStyleLink w:val="RKpunktlistaram"/>
  </w:abstractNum>
  <w:abstractNum w:abstractNumId="27" w15:restartNumberingAfterBreak="0">
    <w:nsid w:val="45A626CA"/>
    <w:multiLevelType w:val="multilevel"/>
    <w:tmpl w:val="4B9E585A"/>
    <w:numStyleLink w:val="RKnummerlista"/>
  </w:abstractNum>
  <w:abstractNum w:abstractNumId="28" w15:restartNumberingAfterBreak="0">
    <w:nsid w:val="489C4783"/>
    <w:multiLevelType w:val="multilevel"/>
    <w:tmpl w:val="70D898A8"/>
    <w:numStyleLink w:val="RKstrecklista"/>
  </w:abstractNum>
  <w:abstractNum w:abstractNumId="29" w15:restartNumberingAfterBreak="0">
    <w:nsid w:val="4CD01921"/>
    <w:multiLevelType w:val="multilevel"/>
    <w:tmpl w:val="089CCD3C"/>
    <w:numStyleLink w:val="RKpunktlistaram"/>
  </w:abstractNum>
  <w:abstractNum w:abstractNumId="30" w15:restartNumberingAfterBreak="0">
    <w:nsid w:val="53191FCC"/>
    <w:multiLevelType w:val="multilevel"/>
    <w:tmpl w:val="77F4358A"/>
    <w:numStyleLink w:val="RKnumreradlistaram"/>
  </w:abstractNum>
  <w:abstractNum w:abstractNumId="31" w15:restartNumberingAfterBreak="0">
    <w:nsid w:val="58A86BDA"/>
    <w:multiLevelType w:val="multilevel"/>
    <w:tmpl w:val="77F4358A"/>
    <w:styleLink w:val="RKnumreradlistaram"/>
    <w:lvl w:ilvl="0">
      <w:start w:val="1"/>
      <w:numFmt w:val="none"/>
      <w:pStyle w:val="Brdtextefternr-listaram"/>
      <w:suff w:val="nothing"/>
      <w:lvlText w:val=""/>
      <w:lvlJc w:val="left"/>
      <w:pPr>
        <w:ind w:left="0" w:firstLine="0"/>
      </w:pPr>
      <w:rPr>
        <w:rFonts w:ascii="Times New Roman" w:hAnsi="Times New Roman" w:hint="default"/>
        <w:sz w:val="20"/>
      </w:rPr>
    </w:lvl>
    <w:lvl w:ilvl="1">
      <w:start w:val="1"/>
      <w:numFmt w:val="decimal"/>
      <w:pStyle w:val="Numreradlistaram"/>
      <w:lvlText w:val="%2."/>
      <w:lvlJc w:val="left"/>
      <w:pPr>
        <w:tabs>
          <w:tab w:val="num" w:pos="397"/>
        </w:tabs>
        <w:ind w:left="397" w:hanging="284"/>
      </w:pPr>
      <w:rPr>
        <w:rFonts w:ascii="Times New Roman" w:hAnsi="Times New Roman" w:hint="default"/>
        <w:sz w:val="20"/>
      </w:rPr>
    </w:lvl>
    <w:lvl w:ilvl="2">
      <w:start w:val="1"/>
      <w:numFmt w:val="none"/>
      <w:lvlRestart w:val="0"/>
      <w:lvlText w:val="%3"/>
      <w:lvlJc w:val="right"/>
      <w:pPr>
        <w:tabs>
          <w:tab w:val="num" w:pos="1588"/>
        </w:tabs>
        <w:ind w:left="1814" w:hanging="510"/>
      </w:pPr>
      <w:rPr>
        <w:rFonts w:hint="default"/>
      </w:rPr>
    </w:lvl>
    <w:lvl w:ilvl="3">
      <w:start w:val="1"/>
      <w:numFmt w:val="none"/>
      <w:lvlRestart w:val="0"/>
      <w:lvlText w:val="%4"/>
      <w:lvlJc w:val="left"/>
      <w:pPr>
        <w:tabs>
          <w:tab w:val="num" w:pos="2381"/>
        </w:tabs>
        <w:ind w:left="2892" w:hanging="1191"/>
      </w:pPr>
      <w:rPr>
        <w:rFonts w:hint="default"/>
      </w:rPr>
    </w:lvl>
    <w:lvl w:ilvl="4">
      <w:start w:val="1"/>
      <w:numFmt w:val="none"/>
      <w:lvlRestart w:val="0"/>
      <w:lvlText w:val="%5"/>
      <w:lvlJc w:val="left"/>
      <w:pPr>
        <w:tabs>
          <w:tab w:val="num" w:pos="3062"/>
        </w:tabs>
        <w:ind w:left="3345" w:hanging="907"/>
      </w:pPr>
      <w:rPr>
        <w:rFonts w:hint="default"/>
      </w:rPr>
    </w:lvl>
    <w:lvl w:ilvl="5">
      <w:start w:val="1"/>
      <w:numFmt w:val="none"/>
      <w:lvlRestart w:val="0"/>
      <w:lvlText w:val="%6"/>
      <w:lvlJc w:val="right"/>
      <w:pPr>
        <w:tabs>
          <w:tab w:val="num" w:pos="4026"/>
        </w:tabs>
        <w:ind w:left="4593" w:hanging="1248"/>
      </w:pPr>
      <w:rPr>
        <w:rFonts w:hint="default"/>
      </w:rPr>
    </w:lvl>
    <w:lvl w:ilvl="6">
      <w:start w:val="1"/>
      <w:numFmt w:val="none"/>
      <w:lvlRestart w:val="0"/>
      <w:lvlText w:val="%7"/>
      <w:lvlJc w:val="left"/>
      <w:pPr>
        <w:tabs>
          <w:tab w:val="num" w:pos="4423"/>
        </w:tabs>
        <w:ind w:left="4649" w:hanging="623"/>
      </w:pPr>
      <w:rPr>
        <w:rFonts w:hint="default"/>
      </w:rPr>
    </w:lvl>
    <w:lvl w:ilvl="7">
      <w:start w:val="1"/>
      <w:numFmt w:val="none"/>
      <w:lvlRestart w:val="0"/>
      <w:lvlText w:val="%8"/>
      <w:lvlJc w:val="left"/>
      <w:pPr>
        <w:tabs>
          <w:tab w:val="num" w:pos="5160"/>
        </w:tabs>
        <w:ind w:left="5500" w:hanging="2665"/>
      </w:pPr>
      <w:rPr>
        <w:rFonts w:hint="default"/>
      </w:rPr>
    </w:lvl>
    <w:lvl w:ilvl="8">
      <w:start w:val="1"/>
      <w:numFmt w:val="none"/>
      <w:lvlRestart w:val="0"/>
      <w:lvlText w:val="%9"/>
      <w:lvlJc w:val="right"/>
      <w:pPr>
        <w:tabs>
          <w:tab w:val="num" w:pos="5670"/>
        </w:tabs>
        <w:ind w:left="6294" w:hanging="2438"/>
      </w:pPr>
      <w:rPr>
        <w:rFonts w:hint="default"/>
      </w:rPr>
    </w:lvl>
  </w:abstractNum>
  <w:abstractNum w:abstractNumId="32" w15:restartNumberingAfterBreak="0">
    <w:nsid w:val="58FE4B62"/>
    <w:multiLevelType w:val="multilevel"/>
    <w:tmpl w:val="77F4358A"/>
    <w:numStyleLink w:val="RKnumreradlistaram"/>
  </w:abstractNum>
  <w:abstractNum w:abstractNumId="33" w15:restartNumberingAfterBreak="0">
    <w:nsid w:val="59A00B31"/>
    <w:multiLevelType w:val="multilevel"/>
    <w:tmpl w:val="4B9E585A"/>
    <w:numStyleLink w:val="RKnummerlista"/>
  </w:abstractNum>
  <w:abstractNum w:abstractNumId="34" w15:restartNumberingAfterBreak="0">
    <w:nsid w:val="603A5610"/>
    <w:multiLevelType w:val="multilevel"/>
    <w:tmpl w:val="85CA2C1E"/>
    <w:numStyleLink w:val="RKpunktlista"/>
  </w:abstractNum>
  <w:abstractNum w:abstractNumId="35" w15:restartNumberingAfterBreak="0">
    <w:nsid w:val="621E5655"/>
    <w:multiLevelType w:val="multilevel"/>
    <w:tmpl w:val="85CA2C1E"/>
    <w:numStyleLink w:val="RKpunktlista"/>
  </w:abstractNum>
  <w:abstractNum w:abstractNumId="36" w15:restartNumberingAfterBreak="0">
    <w:nsid w:val="62A7665E"/>
    <w:multiLevelType w:val="multilevel"/>
    <w:tmpl w:val="70D898A8"/>
    <w:numStyleLink w:val="RKstrecklista"/>
  </w:abstractNum>
  <w:abstractNum w:abstractNumId="37" w15:restartNumberingAfterBreak="0">
    <w:nsid w:val="6D1E7806"/>
    <w:multiLevelType w:val="multilevel"/>
    <w:tmpl w:val="70D898A8"/>
    <w:numStyleLink w:val="RKstrecklista"/>
  </w:abstractNum>
  <w:abstractNum w:abstractNumId="38" w15:restartNumberingAfterBreak="0">
    <w:nsid w:val="755223B5"/>
    <w:multiLevelType w:val="multilevel"/>
    <w:tmpl w:val="70D898A8"/>
    <w:numStyleLink w:val="RKstrecklista"/>
  </w:abstractNum>
  <w:num w:numId="1" w16cid:durableId="2076927803">
    <w:abstractNumId w:val="13"/>
  </w:num>
  <w:num w:numId="2" w16cid:durableId="123622723">
    <w:abstractNumId w:val="11"/>
  </w:num>
  <w:num w:numId="3" w16cid:durableId="1613512907">
    <w:abstractNumId w:val="12"/>
  </w:num>
  <w:num w:numId="4" w16cid:durableId="1604072550">
    <w:abstractNumId w:val="10"/>
  </w:num>
  <w:num w:numId="5" w16cid:durableId="1649549961">
    <w:abstractNumId w:val="0"/>
  </w:num>
  <w:num w:numId="6" w16cid:durableId="68886630">
    <w:abstractNumId w:val="9"/>
  </w:num>
  <w:num w:numId="7" w16cid:durableId="686979883">
    <w:abstractNumId w:val="3"/>
  </w:num>
  <w:num w:numId="8" w16cid:durableId="1358431680">
    <w:abstractNumId w:val="23"/>
  </w:num>
  <w:num w:numId="9" w16cid:durableId="1991443250">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0" w16cid:durableId="1816143726">
    <w:abstractNumId w:val="31"/>
  </w:num>
  <w:num w:numId="11" w16cid:durableId="540098703">
    <w:abstractNumId w:val="21"/>
  </w:num>
  <w:num w:numId="12" w16cid:durableId="1231501818">
    <w:abstractNumId w:val="21"/>
    <w:lvlOverride w:ilvl="0">
      <w:startOverride w:val="7"/>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3" w16cid:durableId="128935504">
    <w:abstractNumId w:val="7"/>
  </w:num>
  <w:num w:numId="14" w16cid:durableId="611127432">
    <w:abstractNumId w:val="1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5" w16cid:durableId="393747247">
    <w:abstractNumId w:val="18"/>
  </w:num>
  <w:num w:numId="16" w16cid:durableId="478618852">
    <w:abstractNumId w:val="27"/>
  </w:num>
  <w:num w:numId="17" w16cid:durableId="311563632">
    <w:abstractNumId w:val="32"/>
  </w:num>
  <w:num w:numId="18" w16cid:durableId="1080517080">
    <w:abstractNumId w:val="8"/>
  </w:num>
  <w:num w:numId="19" w16cid:durableId="1295258437">
    <w:abstractNumId w:val="38"/>
  </w:num>
  <w:num w:numId="20" w16cid:durableId="1141844822">
    <w:abstractNumId w:val="36"/>
  </w:num>
  <w:num w:numId="21" w16cid:durableId="933319207">
    <w:abstractNumId w:val="14"/>
  </w:num>
  <w:num w:numId="22" w16cid:durableId="860896739">
    <w:abstractNumId w:val="20"/>
  </w:num>
  <w:num w:numId="23" w16cid:durableId="960305523">
    <w:abstractNumId w:val="16"/>
  </w:num>
  <w:num w:numId="24" w16cid:durableId="950892381">
    <w:abstractNumId w:val="4"/>
  </w:num>
  <w:num w:numId="25" w16cid:durableId="1317152235">
    <w:abstractNumId w:val="22"/>
  </w:num>
  <w:num w:numId="26" w16cid:durableId="814683752">
    <w:abstractNumId w:val="33"/>
  </w:num>
  <w:num w:numId="27" w16cid:durableId="584656442">
    <w:abstractNumId w:val="1"/>
  </w:num>
  <w:num w:numId="28" w16cid:durableId="211581376">
    <w:abstractNumId w:val="30"/>
  </w:num>
  <w:num w:numId="29" w16cid:durableId="686180856">
    <w:abstractNumId w:val="19"/>
  </w:num>
  <w:num w:numId="30" w16cid:durableId="1857039822">
    <w:abstractNumId w:val="24"/>
  </w:num>
  <w:num w:numId="31" w16cid:durableId="193467302">
    <w:abstractNumId w:val="34"/>
  </w:num>
  <w:num w:numId="32" w16cid:durableId="2026594730">
    <w:abstractNumId w:val="35"/>
  </w:num>
  <w:num w:numId="33" w16cid:durableId="1921209829">
    <w:abstractNumId w:val="37"/>
  </w:num>
  <w:num w:numId="34" w16cid:durableId="603465933">
    <w:abstractNumId w:val="25"/>
  </w:num>
  <w:num w:numId="35" w16cid:durableId="1954896246">
    <w:abstractNumId w:val="29"/>
  </w:num>
  <w:num w:numId="36" w16cid:durableId="606281137">
    <w:abstractNumId w:val="26"/>
  </w:num>
  <w:num w:numId="37" w16cid:durableId="1616716277">
    <w:abstractNumId w:val="6"/>
  </w:num>
  <w:num w:numId="38" w16cid:durableId="973411257">
    <w:abstractNumId w:val="5"/>
  </w:num>
  <w:num w:numId="39" w16cid:durableId="139616986">
    <w:abstractNumId w:val="2"/>
  </w:num>
  <w:num w:numId="40" w16cid:durableId="32585768">
    <w:abstractNumId w:val="17"/>
  </w:num>
  <w:num w:numId="41" w16cid:durableId="1820069150">
    <w:abstractNumId w:val="28"/>
  </w:num>
  <w:num w:numId="42" w16cid:durableId="541984795">
    <w:abstractNumId w:val="15"/>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60"/>
  <w:mirrorMargins/>
  <w:proofState w:spelling="clean" w:grammar="clean"/>
  <w:attachedTemplate r:id="rId1"/>
  <w:defaultTabStop w:val="1304"/>
  <w:hyphenationZone w:val="425"/>
  <w:evenAndOddHeaders/>
  <w:characterSpacingControl w:val="doNotCompress"/>
  <w:hdrShapeDefaults>
    <o:shapedefaults v:ext="edit" spidmax="2050"/>
  </w:hdrShapeDefaults>
  <w:footnotePr>
    <w:footnote w:id="-1"/>
    <w:footnote w:id="0"/>
    <w:footnote w:id="1"/>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276FB"/>
    <w:rsid w:val="00001A62"/>
    <w:rsid w:val="000023F8"/>
    <w:rsid w:val="000070E2"/>
    <w:rsid w:val="0000783D"/>
    <w:rsid w:val="000106C3"/>
    <w:rsid w:val="00011FE7"/>
    <w:rsid w:val="000127FF"/>
    <w:rsid w:val="000140A3"/>
    <w:rsid w:val="000163C7"/>
    <w:rsid w:val="000211BF"/>
    <w:rsid w:val="00025171"/>
    <w:rsid w:val="000276E3"/>
    <w:rsid w:val="00032E6D"/>
    <w:rsid w:val="00040A0F"/>
    <w:rsid w:val="00043AB1"/>
    <w:rsid w:val="00046417"/>
    <w:rsid w:val="00047664"/>
    <w:rsid w:val="00055486"/>
    <w:rsid w:val="00061989"/>
    <w:rsid w:val="000631A9"/>
    <w:rsid w:val="00067524"/>
    <w:rsid w:val="00070DFE"/>
    <w:rsid w:val="00072689"/>
    <w:rsid w:val="00075F2D"/>
    <w:rsid w:val="000761F8"/>
    <w:rsid w:val="0008203A"/>
    <w:rsid w:val="000834ED"/>
    <w:rsid w:val="00085ABB"/>
    <w:rsid w:val="00085AEF"/>
    <w:rsid w:val="00085EFF"/>
    <w:rsid w:val="000879B3"/>
    <w:rsid w:val="0009544E"/>
    <w:rsid w:val="00096CFD"/>
    <w:rsid w:val="000978DE"/>
    <w:rsid w:val="000A1209"/>
    <w:rsid w:val="000A39E0"/>
    <w:rsid w:val="000A40DD"/>
    <w:rsid w:val="000A6489"/>
    <w:rsid w:val="000A66BE"/>
    <w:rsid w:val="000A6F2D"/>
    <w:rsid w:val="000B392B"/>
    <w:rsid w:val="000B3DDA"/>
    <w:rsid w:val="000B7DEE"/>
    <w:rsid w:val="000C0142"/>
    <w:rsid w:val="000C0772"/>
    <w:rsid w:val="000C5CDD"/>
    <w:rsid w:val="000C7233"/>
    <w:rsid w:val="000E67B7"/>
    <w:rsid w:val="000E6A30"/>
    <w:rsid w:val="000E7DA9"/>
    <w:rsid w:val="000F4DD6"/>
    <w:rsid w:val="000F73EB"/>
    <w:rsid w:val="001028C5"/>
    <w:rsid w:val="0010490F"/>
    <w:rsid w:val="00107129"/>
    <w:rsid w:val="00110C85"/>
    <w:rsid w:val="00113CC6"/>
    <w:rsid w:val="00115516"/>
    <w:rsid w:val="00116299"/>
    <w:rsid w:val="001166EB"/>
    <w:rsid w:val="0012094D"/>
    <w:rsid w:val="0012164C"/>
    <w:rsid w:val="00122565"/>
    <w:rsid w:val="0012360F"/>
    <w:rsid w:val="00125F18"/>
    <w:rsid w:val="00127836"/>
    <w:rsid w:val="00131972"/>
    <w:rsid w:val="0013464D"/>
    <w:rsid w:val="0013525C"/>
    <w:rsid w:val="00135343"/>
    <w:rsid w:val="00144361"/>
    <w:rsid w:val="001456A0"/>
    <w:rsid w:val="00152749"/>
    <w:rsid w:val="00152BB9"/>
    <w:rsid w:val="001531B4"/>
    <w:rsid w:val="00155500"/>
    <w:rsid w:val="00157EF7"/>
    <w:rsid w:val="00162BB7"/>
    <w:rsid w:val="00163D57"/>
    <w:rsid w:val="00166139"/>
    <w:rsid w:val="00174E46"/>
    <w:rsid w:val="00175A45"/>
    <w:rsid w:val="00176E54"/>
    <w:rsid w:val="00181988"/>
    <w:rsid w:val="00181DAB"/>
    <w:rsid w:val="00183C92"/>
    <w:rsid w:val="00185AD6"/>
    <w:rsid w:val="0019074D"/>
    <w:rsid w:val="00194C95"/>
    <w:rsid w:val="00195571"/>
    <w:rsid w:val="001A0FB9"/>
    <w:rsid w:val="001A465E"/>
    <w:rsid w:val="001A4767"/>
    <w:rsid w:val="001A5048"/>
    <w:rsid w:val="001A6FAB"/>
    <w:rsid w:val="001B7CDA"/>
    <w:rsid w:val="001C0D83"/>
    <w:rsid w:val="001C4647"/>
    <w:rsid w:val="001D0157"/>
    <w:rsid w:val="001D0638"/>
    <w:rsid w:val="001D1007"/>
    <w:rsid w:val="001D3465"/>
    <w:rsid w:val="001D4287"/>
    <w:rsid w:val="001D7D3E"/>
    <w:rsid w:val="001F5CE5"/>
    <w:rsid w:val="001F782A"/>
    <w:rsid w:val="002001F8"/>
    <w:rsid w:val="00200708"/>
    <w:rsid w:val="00203904"/>
    <w:rsid w:val="00203FAB"/>
    <w:rsid w:val="0020543F"/>
    <w:rsid w:val="00211E15"/>
    <w:rsid w:val="002132D5"/>
    <w:rsid w:val="00233E31"/>
    <w:rsid w:val="00235765"/>
    <w:rsid w:val="002367E5"/>
    <w:rsid w:val="002405D8"/>
    <w:rsid w:val="00244011"/>
    <w:rsid w:val="00252C4D"/>
    <w:rsid w:val="002603EF"/>
    <w:rsid w:val="00263274"/>
    <w:rsid w:val="00263817"/>
    <w:rsid w:val="002675C4"/>
    <w:rsid w:val="002818CA"/>
    <w:rsid w:val="002859A1"/>
    <w:rsid w:val="00285A6F"/>
    <w:rsid w:val="00287045"/>
    <w:rsid w:val="0029293D"/>
    <w:rsid w:val="00292E0F"/>
    <w:rsid w:val="00294B19"/>
    <w:rsid w:val="00295225"/>
    <w:rsid w:val="00295C59"/>
    <w:rsid w:val="00297A80"/>
    <w:rsid w:val="002A1E80"/>
    <w:rsid w:val="002B01BF"/>
    <w:rsid w:val="002B12FD"/>
    <w:rsid w:val="002B676D"/>
    <w:rsid w:val="002B7EB5"/>
    <w:rsid w:val="002C14EF"/>
    <w:rsid w:val="002C1EBF"/>
    <w:rsid w:val="002C49A5"/>
    <w:rsid w:val="002C75D1"/>
    <w:rsid w:val="002D09C9"/>
    <w:rsid w:val="002D10A4"/>
    <w:rsid w:val="002D2ED8"/>
    <w:rsid w:val="002D6A16"/>
    <w:rsid w:val="002E219E"/>
    <w:rsid w:val="002E30E2"/>
    <w:rsid w:val="002E57AD"/>
    <w:rsid w:val="002E5F6A"/>
    <w:rsid w:val="002E60D4"/>
    <w:rsid w:val="002F073E"/>
    <w:rsid w:val="002F434A"/>
    <w:rsid w:val="002F4A14"/>
    <w:rsid w:val="002F4DD9"/>
    <w:rsid w:val="002F76B6"/>
    <w:rsid w:val="0031012B"/>
    <w:rsid w:val="00312E5A"/>
    <w:rsid w:val="00313472"/>
    <w:rsid w:val="003138C7"/>
    <w:rsid w:val="00317CC4"/>
    <w:rsid w:val="00320896"/>
    <w:rsid w:val="003276FB"/>
    <w:rsid w:val="00327E6C"/>
    <w:rsid w:val="00332455"/>
    <w:rsid w:val="00332DE2"/>
    <w:rsid w:val="00333B31"/>
    <w:rsid w:val="00342D4D"/>
    <w:rsid w:val="00344E28"/>
    <w:rsid w:val="0034791C"/>
    <w:rsid w:val="00351E66"/>
    <w:rsid w:val="0035347F"/>
    <w:rsid w:val="0035356C"/>
    <w:rsid w:val="00355582"/>
    <w:rsid w:val="0035629B"/>
    <w:rsid w:val="00357721"/>
    <w:rsid w:val="003605D4"/>
    <w:rsid w:val="00360677"/>
    <w:rsid w:val="003612EA"/>
    <w:rsid w:val="00361ABA"/>
    <w:rsid w:val="00362009"/>
    <w:rsid w:val="00362B62"/>
    <w:rsid w:val="0037021E"/>
    <w:rsid w:val="00371D07"/>
    <w:rsid w:val="00375687"/>
    <w:rsid w:val="00376669"/>
    <w:rsid w:val="00381C02"/>
    <w:rsid w:val="0038525D"/>
    <w:rsid w:val="00385C7A"/>
    <w:rsid w:val="0038735C"/>
    <w:rsid w:val="00390A6D"/>
    <w:rsid w:val="00390B49"/>
    <w:rsid w:val="00396C83"/>
    <w:rsid w:val="00397521"/>
    <w:rsid w:val="003A1544"/>
    <w:rsid w:val="003A5A9E"/>
    <w:rsid w:val="003B024C"/>
    <w:rsid w:val="003B0EF7"/>
    <w:rsid w:val="003B26C6"/>
    <w:rsid w:val="003B735E"/>
    <w:rsid w:val="003C0194"/>
    <w:rsid w:val="003C0C1F"/>
    <w:rsid w:val="003D02E8"/>
    <w:rsid w:val="003D0E6F"/>
    <w:rsid w:val="003D13F0"/>
    <w:rsid w:val="003D4388"/>
    <w:rsid w:val="003D565A"/>
    <w:rsid w:val="003D6631"/>
    <w:rsid w:val="003E1270"/>
    <w:rsid w:val="003E2E9A"/>
    <w:rsid w:val="003E3D11"/>
    <w:rsid w:val="003E4276"/>
    <w:rsid w:val="003F2744"/>
    <w:rsid w:val="003F3D8A"/>
    <w:rsid w:val="003F4295"/>
    <w:rsid w:val="003F6CBA"/>
    <w:rsid w:val="00414A77"/>
    <w:rsid w:val="004158C3"/>
    <w:rsid w:val="0042549F"/>
    <w:rsid w:val="0042561B"/>
    <w:rsid w:val="0042584F"/>
    <w:rsid w:val="004274E2"/>
    <w:rsid w:val="00432371"/>
    <w:rsid w:val="004457A0"/>
    <w:rsid w:val="00445801"/>
    <w:rsid w:val="00446747"/>
    <w:rsid w:val="00446AB1"/>
    <w:rsid w:val="00450482"/>
    <w:rsid w:val="004506DF"/>
    <w:rsid w:val="00451C3E"/>
    <w:rsid w:val="00452D99"/>
    <w:rsid w:val="00454016"/>
    <w:rsid w:val="00454D1F"/>
    <w:rsid w:val="00465E66"/>
    <w:rsid w:val="004679AC"/>
    <w:rsid w:val="004727BD"/>
    <w:rsid w:val="004734CD"/>
    <w:rsid w:val="004738C6"/>
    <w:rsid w:val="00474983"/>
    <w:rsid w:val="00477ABF"/>
    <w:rsid w:val="00484FCB"/>
    <w:rsid w:val="00487BE9"/>
    <w:rsid w:val="00490ACA"/>
    <w:rsid w:val="004917D3"/>
    <w:rsid w:val="004A4D23"/>
    <w:rsid w:val="004B5C2E"/>
    <w:rsid w:val="004B6A37"/>
    <w:rsid w:val="004B771E"/>
    <w:rsid w:val="004C3AEF"/>
    <w:rsid w:val="004C6EBB"/>
    <w:rsid w:val="004C70F2"/>
    <w:rsid w:val="004D6D83"/>
    <w:rsid w:val="004D7475"/>
    <w:rsid w:val="004D7A3D"/>
    <w:rsid w:val="004E0277"/>
    <w:rsid w:val="004E62A0"/>
    <w:rsid w:val="004F013F"/>
    <w:rsid w:val="004F29B2"/>
    <w:rsid w:val="004F4804"/>
    <w:rsid w:val="00500B7A"/>
    <w:rsid w:val="0050181A"/>
    <w:rsid w:val="00504ADE"/>
    <w:rsid w:val="00506A6B"/>
    <w:rsid w:val="0050742E"/>
    <w:rsid w:val="00510DD2"/>
    <w:rsid w:val="0051351F"/>
    <w:rsid w:val="00513F14"/>
    <w:rsid w:val="00515EC7"/>
    <w:rsid w:val="005270B3"/>
    <w:rsid w:val="005311C5"/>
    <w:rsid w:val="00533460"/>
    <w:rsid w:val="0053355B"/>
    <w:rsid w:val="00535212"/>
    <w:rsid w:val="005358B1"/>
    <w:rsid w:val="00535E12"/>
    <w:rsid w:val="00536700"/>
    <w:rsid w:val="00537022"/>
    <w:rsid w:val="00537049"/>
    <w:rsid w:val="00540DF7"/>
    <w:rsid w:val="0054196B"/>
    <w:rsid w:val="005429E7"/>
    <w:rsid w:val="00542DDB"/>
    <w:rsid w:val="00544938"/>
    <w:rsid w:val="0054587A"/>
    <w:rsid w:val="00552E8C"/>
    <w:rsid w:val="00556424"/>
    <w:rsid w:val="00560C10"/>
    <w:rsid w:val="00561D74"/>
    <w:rsid w:val="0056410E"/>
    <w:rsid w:val="00564D4D"/>
    <w:rsid w:val="005652A9"/>
    <w:rsid w:val="00566B0A"/>
    <w:rsid w:val="00571D1C"/>
    <w:rsid w:val="005722ED"/>
    <w:rsid w:val="00574282"/>
    <w:rsid w:val="00574F50"/>
    <w:rsid w:val="0057741D"/>
    <w:rsid w:val="00584FCD"/>
    <w:rsid w:val="005870F4"/>
    <w:rsid w:val="005926A7"/>
    <w:rsid w:val="005A0098"/>
    <w:rsid w:val="005A2C12"/>
    <w:rsid w:val="005A3B52"/>
    <w:rsid w:val="005A3B8A"/>
    <w:rsid w:val="005A72C8"/>
    <w:rsid w:val="005A7DCE"/>
    <w:rsid w:val="005A7EB1"/>
    <w:rsid w:val="005B49A2"/>
    <w:rsid w:val="005B70B2"/>
    <w:rsid w:val="005C0963"/>
    <w:rsid w:val="005C0FDC"/>
    <w:rsid w:val="005C11AF"/>
    <w:rsid w:val="005C2E5B"/>
    <w:rsid w:val="005C5DD2"/>
    <w:rsid w:val="005D31A4"/>
    <w:rsid w:val="005D3B15"/>
    <w:rsid w:val="005E1131"/>
    <w:rsid w:val="005E3665"/>
    <w:rsid w:val="005E3C60"/>
    <w:rsid w:val="005E3C87"/>
    <w:rsid w:val="005E5E8D"/>
    <w:rsid w:val="005E7780"/>
    <w:rsid w:val="005E7DBD"/>
    <w:rsid w:val="005F089D"/>
    <w:rsid w:val="005F121F"/>
    <w:rsid w:val="005F13BA"/>
    <w:rsid w:val="005F2844"/>
    <w:rsid w:val="005F48D9"/>
    <w:rsid w:val="005F4EBB"/>
    <w:rsid w:val="005F7386"/>
    <w:rsid w:val="00601BA2"/>
    <w:rsid w:val="00602FF7"/>
    <w:rsid w:val="006042E5"/>
    <w:rsid w:val="0060650E"/>
    <w:rsid w:val="0061015B"/>
    <w:rsid w:val="006108EF"/>
    <w:rsid w:val="006115D2"/>
    <w:rsid w:val="00611BC1"/>
    <w:rsid w:val="00613168"/>
    <w:rsid w:val="00617215"/>
    <w:rsid w:val="00617D56"/>
    <w:rsid w:val="00621399"/>
    <w:rsid w:val="00626B7E"/>
    <w:rsid w:val="00634C6C"/>
    <w:rsid w:val="00640C08"/>
    <w:rsid w:val="006421CF"/>
    <w:rsid w:val="0064389E"/>
    <w:rsid w:val="0064723F"/>
    <w:rsid w:val="00650A95"/>
    <w:rsid w:val="0065293C"/>
    <w:rsid w:val="00652B2E"/>
    <w:rsid w:val="00664D04"/>
    <w:rsid w:val="0066533B"/>
    <w:rsid w:val="00667319"/>
    <w:rsid w:val="00667FC2"/>
    <w:rsid w:val="00670176"/>
    <w:rsid w:val="006706E3"/>
    <w:rsid w:val="00670FDB"/>
    <w:rsid w:val="006737AA"/>
    <w:rsid w:val="00674574"/>
    <w:rsid w:val="00676699"/>
    <w:rsid w:val="00676752"/>
    <w:rsid w:val="00684F41"/>
    <w:rsid w:val="0068579B"/>
    <w:rsid w:val="006923D1"/>
    <w:rsid w:val="006949B8"/>
    <w:rsid w:val="006A0759"/>
    <w:rsid w:val="006A2DAB"/>
    <w:rsid w:val="006A2EEC"/>
    <w:rsid w:val="006A6FF1"/>
    <w:rsid w:val="006B2E43"/>
    <w:rsid w:val="006B6F5C"/>
    <w:rsid w:val="006B6FCB"/>
    <w:rsid w:val="006C671A"/>
    <w:rsid w:val="006D232A"/>
    <w:rsid w:val="006D3BA1"/>
    <w:rsid w:val="006D4A59"/>
    <w:rsid w:val="006D4C91"/>
    <w:rsid w:val="006D6F79"/>
    <w:rsid w:val="006E0779"/>
    <w:rsid w:val="006E0B12"/>
    <w:rsid w:val="006E234F"/>
    <w:rsid w:val="006E345B"/>
    <w:rsid w:val="006E34F6"/>
    <w:rsid w:val="006E4743"/>
    <w:rsid w:val="006E5A48"/>
    <w:rsid w:val="006E5BA0"/>
    <w:rsid w:val="006F0C08"/>
    <w:rsid w:val="006F1889"/>
    <w:rsid w:val="006F2296"/>
    <w:rsid w:val="006F4745"/>
    <w:rsid w:val="007020D6"/>
    <w:rsid w:val="007030C4"/>
    <w:rsid w:val="007064DA"/>
    <w:rsid w:val="00712EDD"/>
    <w:rsid w:val="007159FE"/>
    <w:rsid w:val="007243E9"/>
    <w:rsid w:val="00735F7E"/>
    <w:rsid w:val="0073675B"/>
    <w:rsid w:val="007428B6"/>
    <w:rsid w:val="00751306"/>
    <w:rsid w:val="00751FF8"/>
    <w:rsid w:val="007524F1"/>
    <w:rsid w:val="00753EFC"/>
    <w:rsid w:val="00756E53"/>
    <w:rsid w:val="00756EAD"/>
    <w:rsid w:val="00762CDA"/>
    <w:rsid w:val="00763A3D"/>
    <w:rsid w:val="007648F2"/>
    <w:rsid w:val="007705A3"/>
    <w:rsid w:val="00771306"/>
    <w:rsid w:val="00772071"/>
    <w:rsid w:val="00773619"/>
    <w:rsid w:val="0077500F"/>
    <w:rsid w:val="007751D7"/>
    <w:rsid w:val="007754D6"/>
    <w:rsid w:val="00777AB3"/>
    <w:rsid w:val="00781161"/>
    <w:rsid w:val="00782D59"/>
    <w:rsid w:val="00787BEC"/>
    <w:rsid w:val="00791898"/>
    <w:rsid w:val="007A040D"/>
    <w:rsid w:val="007A0AC8"/>
    <w:rsid w:val="007A1F58"/>
    <w:rsid w:val="007A2097"/>
    <w:rsid w:val="007A4089"/>
    <w:rsid w:val="007C1483"/>
    <w:rsid w:val="007C15BE"/>
    <w:rsid w:val="007C6631"/>
    <w:rsid w:val="007C6E37"/>
    <w:rsid w:val="007D045C"/>
    <w:rsid w:val="007D25ED"/>
    <w:rsid w:val="007E44F8"/>
    <w:rsid w:val="007E70C6"/>
    <w:rsid w:val="007F3D87"/>
    <w:rsid w:val="007F3D8C"/>
    <w:rsid w:val="007F5652"/>
    <w:rsid w:val="007F77F5"/>
    <w:rsid w:val="008054AE"/>
    <w:rsid w:val="00806287"/>
    <w:rsid w:val="00811E52"/>
    <w:rsid w:val="008141FF"/>
    <w:rsid w:val="0081778B"/>
    <w:rsid w:val="008212D3"/>
    <w:rsid w:val="00822F7B"/>
    <w:rsid w:val="00823968"/>
    <w:rsid w:val="00830602"/>
    <w:rsid w:val="00831DF3"/>
    <w:rsid w:val="008321F8"/>
    <w:rsid w:val="00832261"/>
    <w:rsid w:val="00834815"/>
    <w:rsid w:val="008449F4"/>
    <w:rsid w:val="008463D8"/>
    <w:rsid w:val="008478BB"/>
    <w:rsid w:val="008524DA"/>
    <w:rsid w:val="00853C1F"/>
    <w:rsid w:val="008568B8"/>
    <w:rsid w:val="0085711F"/>
    <w:rsid w:val="00862380"/>
    <w:rsid w:val="00863AA1"/>
    <w:rsid w:val="00863C1F"/>
    <w:rsid w:val="00863FAF"/>
    <w:rsid w:val="0087615E"/>
    <w:rsid w:val="0087677D"/>
    <w:rsid w:val="00876795"/>
    <w:rsid w:val="00882820"/>
    <w:rsid w:val="00884D66"/>
    <w:rsid w:val="008857B8"/>
    <w:rsid w:val="00890F70"/>
    <w:rsid w:val="008917F7"/>
    <w:rsid w:val="008937E3"/>
    <w:rsid w:val="00897BD6"/>
    <w:rsid w:val="008A1705"/>
    <w:rsid w:val="008A48C1"/>
    <w:rsid w:val="008A6BDE"/>
    <w:rsid w:val="008B028F"/>
    <w:rsid w:val="008B1C1B"/>
    <w:rsid w:val="008B48D7"/>
    <w:rsid w:val="008B5B8D"/>
    <w:rsid w:val="008B6943"/>
    <w:rsid w:val="008C3EB4"/>
    <w:rsid w:val="008C6FA5"/>
    <w:rsid w:val="008C728F"/>
    <w:rsid w:val="008C7829"/>
    <w:rsid w:val="008D5418"/>
    <w:rsid w:val="008E1047"/>
    <w:rsid w:val="008E3691"/>
    <w:rsid w:val="008E434C"/>
    <w:rsid w:val="008E643A"/>
    <w:rsid w:val="008F0389"/>
    <w:rsid w:val="008F0733"/>
    <w:rsid w:val="008F2013"/>
    <w:rsid w:val="008F61C6"/>
    <w:rsid w:val="008F6391"/>
    <w:rsid w:val="008F7951"/>
    <w:rsid w:val="00900A87"/>
    <w:rsid w:val="009012C6"/>
    <w:rsid w:val="009026BB"/>
    <w:rsid w:val="00906FC8"/>
    <w:rsid w:val="00906FDE"/>
    <w:rsid w:val="0091172E"/>
    <w:rsid w:val="00914A74"/>
    <w:rsid w:val="00915BF3"/>
    <w:rsid w:val="009161B5"/>
    <w:rsid w:val="00920097"/>
    <w:rsid w:val="009205B3"/>
    <w:rsid w:val="00922E83"/>
    <w:rsid w:val="0093096C"/>
    <w:rsid w:val="00932F55"/>
    <w:rsid w:val="00936B1B"/>
    <w:rsid w:val="00936B58"/>
    <w:rsid w:val="009415C3"/>
    <w:rsid w:val="0094324D"/>
    <w:rsid w:val="00947731"/>
    <w:rsid w:val="00951955"/>
    <w:rsid w:val="00952335"/>
    <w:rsid w:val="00952E1E"/>
    <w:rsid w:val="00953D04"/>
    <w:rsid w:val="00955249"/>
    <w:rsid w:val="00960FDF"/>
    <w:rsid w:val="009709D7"/>
    <w:rsid w:val="00975EA3"/>
    <w:rsid w:val="00980016"/>
    <w:rsid w:val="009807F5"/>
    <w:rsid w:val="00981CF6"/>
    <w:rsid w:val="009831A0"/>
    <w:rsid w:val="00985FDE"/>
    <w:rsid w:val="00987008"/>
    <w:rsid w:val="009A4473"/>
    <w:rsid w:val="009A46D7"/>
    <w:rsid w:val="009A4FDE"/>
    <w:rsid w:val="009A51D0"/>
    <w:rsid w:val="009A7B86"/>
    <w:rsid w:val="009C0F31"/>
    <w:rsid w:val="009C2B67"/>
    <w:rsid w:val="009C38E8"/>
    <w:rsid w:val="009C5051"/>
    <w:rsid w:val="009C52B1"/>
    <w:rsid w:val="009C61A6"/>
    <w:rsid w:val="009C6229"/>
    <w:rsid w:val="009D137F"/>
    <w:rsid w:val="009D1AD6"/>
    <w:rsid w:val="009D6A5E"/>
    <w:rsid w:val="009D7B25"/>
    <w:rsid w:val="009D7EF0"/>
    <w:rsid w:val="009F2AC6"/>
    <w:rsid w:val="009F354E"/>
    <w:rsid w:val="009F38FB"/>
    <w:rsid w:val="009F49D7"/>
    <w:rsid w:val="00A04CCD"/>
    <w:rsid w:val="00A118D8"/>
    <w:rsid w:val="00A11C77"/>
    <w:rsid w:val="00A132C4"/>
    <w:rsid w:val="00A13A71"/>
    <w:rsid w:val="00A16183"/>
    <w:rsid w:val="00A177C7"/>
    <w:rsid w:val="00A20FD6"/>
    <w:rsid w:val="00A2108E"/>
    <w:rsid w:val="00A22920"/>
    <w:rsid w:val="00A22B78"/>
    <w:rsid w:val="00A27C03"/>
    <w:rsid w:val="00A30AE8"/>
    <w:rsid w:val="00A32406"/>
    <w:rsid w:val="00A32BF1"/>
    <w:rsid w:val="00A40190"/>
    <w:rsid w:val="00A401C4"/>
    <w:rsid w:val="00A4086F"/>
    <w:rsid w:val="00A447E3"/>
    <w:rsid w:val="00A46AD1"/>
    <w:rsid w:val="00A476E3"/>
    <w:rsid w:val="00A504AD"/>
    <w:rsid w:val="00A51BC6"/>
    <w:rsid w:val="00A538A3"/>
    <w:rsid w:val="00A640C6"/>
    <w:rsid w:val="00A643CF"/>
    <w:rsid w:val="00A70D24"/>
    <w:rsid w:val="00A7165A"/>
    <w:rsid w:val="00A738F0"/>
    <w:rsid w:val="00A73FCD"/>
    <w:rsid w:val="00A76360"/>
    <w:rsid w:val="00A77512"/>
    <w:rsid w:val="00A77BD9"/>
    <w:rsid w:val="00A80877"/>
    <w:rsid w:val="00A82617"/>
    <w:rsid w:val="00A851EA"/>
    <w:rsid w:val="00A8548C"/>
    <w:rsid w:val="00A856B5"/>
    <w:rsid w:val="00A858C5"/>
    <w:rsid w:val="00A8707F"/>
    <w:rsid w:val="00A93215"/>
    <w:rsid w:val="00A932B0"/>
    <w:rsid w:val="00A937DF"/>
    <w:rsid w:val="00A94369"/>
    <w:rsid w:val="00A950D5"/>
    <w:rsid w:val="00AA1AF4"/>
    <w:rsid w:val="00AA2A75"/>
    <w:rsid w:val="00AA5DA5"/>
    <w:rsid w:val="00AB35DF"/>
    <w:rsid w:val="00AB6234"/>
    <w:rsid w:val="00AB67EF"/>
    <w:rsid w:val="00AB71A3"/>
    <w:rsid w:val="00AC0393"/>
    <w:rsid w:val="00AC259F"/>
    <w:rsid w:val="00AC3E3B"/>
    <w:rsid w:val="00AC484C"/>
    <w:rsid w:val="00AC64FC"/>
    <w:rsid w:val="00AD41C7"/>
    <w:rsid w:val="00AD6662"/>
    <w:rsid w:val="00AD7171"/>
    <w:rsid w:val="00AE121A"/>
    <w:rsid w:val="00AE41F9"/>
    <w:rsid w:val="00AE553C"/>
    <w:rsid w:val="00AF1194"/>
    <w:rsid w:val="00AF283E"/>
    <w:rsid w:val="00AF2C80"/>
    <w:rsid w:val="00AF4655"/>
    <w:rsid w:val="00AF509E"/>
    <w:rsid w:val="00AF7BE2"/>
    <w:rsid w:val="00B0103B"/>
    <w:rsid w:val="00B0163B"/>
    <w:rsid w:val="00B04D10"/>
    <w:rsid w:val="00B07126"/>
    <w:rsid w:val="00B07A32"/>
    <w:rsid w:val="00B133E3"/>
    <w:rsid w:val="00B21971"/>
    <w:rsid w:val="00B21F89"/>
    <w:rsid w:val="00B22069"/>
    <w:rsid w:val="00B32167"/>
    <w:rsid w:val="00B36F45"/>
    <w:rsid w:val="00B40CA5"/>
    <w:rsid w:val="00B425C2"/>
    <w:rsid w:val="00B42712"/>
    <w:rsid w:val="00B439B9"/>
    <w:rsid w:val="00B43E6A"/>
    <w:rsid w:val="00B444D4"/>
    <w:rsid w:val="00B50A9C"/>
    <w:rsid w:val="00B50C12"/>
    <w:rsid w:val="00B50DBD"/>
    <w:rsid w:val="00B5630D"/>
    <w:rsid w:val="00B61F4F"/>
    <w:rsid w:val="00B6470E"/>
    <w:rsid w:val="00B66357"/>
    <w:rsid w:val="00B669F3"/>
    <w:rsid w:val="00B711B7"/>
    <w:rsid w:val="00B72B1A"/>
    <w:rsid w:val="00B76245"/>
    <w:rsid w:val="00B7625D"/>
    <w:rsid w:val="00B82B71"/>
    <w:rsid w:val="00B849B0"/>
    <w:rsid w:val="00B87498"/>
    <w:rsid w:val="00B91E37"/>
    <w:rsid w:val="00B92D32"/>
    <w:rsid w:val="00B937F4"/>
    <w:rsid w:val="00B9461D"/>
    <w:rsid w:val="00BA6701"/>
    <w:rsid w:val="00BA6DA2"/>
    <w:rsid w:val="00BA760C"/>
    <w:rsid w:val="00BA79AD"/>
    <w:rsid w:val="00BB3F51"/>
    <w:rsid w:val="00BB4010"/>
    <w:rsid w:val="00BC0372"/>
    <w:rsid w:val="00BC06AC"/>
    <w:rsid w:val="00BC2840"/>
    <w:rsid w:val="00BC4B2B"/>
    <w:rsid w:val="00BC4EBF"/>
    <w:rsid w:val="00BD0368"/>
    <w:rsid w:val="00BD1624"/>
    <w:rsid w:val="00BD1BE3"/>
    <w:rsid w:val="00BD3326"/>
    <w:rsid w:val="00BD6947"/>
    <w:rsid w:val="00BD794E"/>
    <w:rsid w:val="00BE673F"/>
    <w:rsid w:val="00BE67A7"/>
    <w:rsid w:val="00BF40F4"/>
    <w:rsid w:val="00BF449B"/>
    <w:rsid w:val="00BF5F66"/>
    <w:rsid w:val="00C015F7"/>
    <w:rsid w:val="00C026B4"/>
    <w:rsid w:val="00C0514A"/>
    <w:rsid w:val="00C05B93"/>
    <w:rsid w:val="00C06FD5"/>
    <w:rsid w:val="00C13B63"/>
    <w:rsid w:val="00C17119"/>
    <w:rsid w:val="00C22958"/>
    <w:rsid w:val="00C24C3D"/>
    <w:rsid w:val="00C250F3"/>
    <w:rsid w:val="00C320B0"/>
    <w:rsid w:val="00C3241F"/>
    <w:rsid w:val="00C3691B"/>
    <w:rsid w:val="00C47A8A"/>
    <w:rsid w:val="00C511B9"/>
    <w:rsid w:val="00C52E84"/>
    <w:rsid w:val="00C544DB"/>
    <w:rsid w:val="00C54F93"/>
    <w:rsid w:val="00C57856"/>
    <w:rsid w:val="00C57E30"/>
    <w:rsid w:val="00C60629"/>
    <w:rsid w:val="00C6365E"/>
    <w:rsid w:val="00C67150"/>
    <w:rsid w:val="00C70289"/>
    <w:rsid w:val="00C71644"/>
    <w:rsid w:val="00C716D6"/>
    <w:rsid w:val="00C737ED"/>
    <w:rsid w:val="00C746D2"/>
    <w:rsid w:val="00C75B2E"/>
    <w:rsid w:val="00C76EC8"/>
    <w:rsid w:val="00C77211"/>
    <w:rsid w:val="00C779B1"/>
    <w:rsid w:val="00C77C20"/>
    <w:rsid w:val="00C8425B"/>
    <w:rsid w:val="00C92EDF"/>
    <w:rsid w:val="00C95AD1"/>
    <w:rsid w:val="00C97F02"/>
    <w:rsid w:val="00CA161B"/>
    <w:rsid w:val="00CA1B36"/>
    <w:rsid w:val="00CA529D"/>
    <w:rsid w:val="00CA644F"/>
    <w:rsid w:val="00CA71C5"/>
    <w:rsid w:val="00CB67B4"/>
    <w:rsid w:val="00CC3895"/>
    <w:rsid w:val="00CC7E2B"/>
    <w:rsid w:val="00CD3194"/>
    <w:rsid w:val="00CD41FA"/>
    <w:rsid w:val="00CE0113"/>
    <w:rsid w:val="00CE4BE9"/>
    <w:rsid w:val="00CE4C6D"/>
    <w:rsid w:val="00CE501F"/>
    <w:rsid w:val="00CE5186"/>
    <w:rsid w:val="00CE5F1A"/>
    <w:rsid w:val="00CF0598"/>
    <w:rsid w:val="00CF1CB5"/>
    <w:rsid w:val="00CF2B9C"/>
    <w:rsid w:val="00CF3744"/>
    <w:rsid w:val="00D004A3"/>
    <w:rsid w:val="00D04A06"/>
    <w:rsid w:val="00D04A47"/>
    <w:rsid w:val="00D04EC3"/>
    <w:rsid w:val="00D143D5"/>
    <w:rsid w:val="00D31B47"/>
    <w:rsid w:val="00D32CE6"/>
    <w:rsid w:val="00D332B5"/>
    <w:rsid w:val="00D42F0C"/>
    <w:rsid w:val="00D45DEE"/>
    <w:rsid w:val="00D465BF"/>
    <w:rsid w:val="00D477A5"/>
    <w:rsid w:val="00D50784"/>
    <w:rsid w:val="00D51C77"/>
    <w:rsid w:val="00D51E13"/>
    <w:rsid w:val="00D53197"/>
    <w:rsid w:val="00D70C4C"/>
    <w:rsid w:val="00D75981"/>
    <w:rsid w:val="00D76584"/>
    <w:rsid w:val="00D77AC1"/>
    <w:rsid w:val="00D85B8C"/>
    <w:rsid w:val="00D9256D"/>
    <w:rsid w:val="00D92C98"/>
    <w:rsid w:val="00D9410D"/>
    <w:rsid w:val="00D947BA"/>
    <w:rsid w:val="00DA524D"/>
    <w:rsid w:val="00DA612D"/>
    <w:rsid w:val="00DB2F03"/>
    <w:rsid w:val="00DB3C2B"/>
    <w:rsid w:val="00DB5937"/>
    <w:rsid w:val="00DB62B9"/>
    <w:rsid w:val="00DC55EB"/>
    <w:rsid w:val="00DD1584"/>
    <w:rsid w:val="00DD26CE"/>
    <w:rsid w:val="00DD706C"/>
    <w:rsid w:val="00DD7177"/>
    <w:rsid w:val="00DE4A8A"/>
    <w:rsid w:val="00DE521F"/>
    <w:rsid w:val="00DE581C"/>
    <w:rsid w:val="00DE62BC"/>
    <w:rsid w:val="00DE6481"/>
    <w:rsid w:val="00DF5E55"/>
    <w:rsid w:val="00E01018"/>
    <w:rsid w:val="00E05B09"/>
    <w:rsid w:val="00E06CC2"/>
    <w:rsid w:val="00E07DD1"/>
    <w:rsid w:val="00E169B3"/>
    <w:rsid w:val="00E22AC9"/>
    <w:rsid w:val="00E24CE3"/>
    <w:rsid w:val="00E2570A"/>
    <w:rsid w:val="00E257CC"/>
    <w:rsid w:val="00E2734F"/>
    <w:rsid w:val="00E371B7"/>
    <w:rsid w:val="00E400EC"/>
    <w:rsid w:val="00E444C3"/>
    <w:rsid w:val="00E46004"/>
    <w:rsid w:val="00E46364"/>
    <w:rsid w:val="00E465F6"/>
    <w:rsid w:val="00E5065C"/>
    <w:rsid w:val="00E52261"/>
    <w:rsid w:val="00E570B0"/>
    <w:rsid w:val="00E576B9"/>
    <w:rsid w:val="00E57C43"/>
    <w:rsid w:val="00E643A5"/>
    <w:rsid w:val="00E672A6"/>
    <w:rsid w:val="00E67630"/>
    <w:rsid w:val="00E678BE"/>
    <w:rsid w:val="00E72942"/>
    <w:rsid w:val="00E77951"/>
    <w:rsid w:val="00E77BE5"/>
    <w:rsid w:val="00E80DA0"/>
    <w:rsid w:val="00E81F6B"/>
    <w:rsid w:val="00E823D2"/>
    <w:rsid w:val="00E90753"/>
    <w:rsid w:val="00E93706"/>
    <w:rsid w:val="00EA1F6C"/>
    <w:rsid w:val="00EA4366"/>
    <w:rsid w:val="00EA4EBF"/>
    <w:rsid w:val="00EA7762"/>
    <w:rsid w:val="00EB1E28"/>
    <w:rsid w:val="00EB2528"/>
    <w:rsid w:val="00EB4B2C"/>
    <w:rsid w:val="00EC3063"/>
    <w:rsid w:val="00EC442C"/>
    <w:rsid w:val="00ED5748"/>
    <w:rsid w:val="00ED633C"/>
    <w:rsid w:val="00EE1584"/>
    <w:rsid w:val="00EE5DA5"/>
    <w:rsid w:val="00EF116B"/>
    <w:rsid w:val="00EF34A0"/>
    <w:rsid w:val="00EF37DD"/>
    <w:rsid w:val="00EF4F11"/>
    <w:rsid w:val="00EF6348"/>
    <w:rsid w:val="00EF74DE"/>
    <w:rsid w:val="00F007F3"/>
    <w:rsid w:val="00F00C64"/>
    <w:rsid w:val="00F039B2"/>
    <w:rsid w:val="00F05B4E"/>
    <w:rsid w:val="00F10357"/>
    <w:rsid w:val="00F11470"/>
    <w:rsid w:val="00F11605"/>
    <w:rsid w:val="00F12A03"/>
    <w:rsid w:val="00F13B4D"/>
    <w:rsid w:val="00F16A9C"/>
    <w:rsid w:val="00F214E2"/>
    <w:rsid w:val="00F2564E"/>
    <w:rsid w:val="00F261C1"/>
    <w:rsid w:val="00F301F8"/>
    <w:rsid w:val="00F31501"/>
    <w:rsid w:val="00F323C1"/>
    <w:rsid w:val="00F32FF1"/>
    <w:rsid w:val="00F44DC6"/>
    <w:rsid w:val="00F50DDC"/>
    <w:rsid w:val="00F53B23"/>
    <w:rsid w:val="00F6077D"/>
    <w:rsid w:val="00F615FB"/>
    <w:rsid w:val="00F65AC9"/>
    <w:rsid w:val="00F65D5F"/>
    <w:rsid w:val="00F66903"/>
    <w:rsid w:val="00F6746B"/>
    <w:rsid w:val="00F67AA9"/>
    <w:rsid w:val="00F7204B"/>
    <w:rsid w:val="00F72DEB"/>
    <w:rsid w:val="00F8009C"/>
    <w:rsid w:val="00F8033E"/>
    <w:rsid w:val="00F83776"/>
    <w:rsid w:val="00F85211"/>
    <w:rsid w:val="00F862EE"/>
    <w:rsid w:val="00F874C2"/>
    <w:rsid w:val="00F925FA"/>
    <w:rsid w:val="00F93877"/>
    <w:rsid w:val="00F965F7"/>
    <w:rsid w:val="00F9798D"/>
    <w:rsid w:val="00FA1E93"/>
    <w:rsid w:val="00FA2081"/>
    <w:rsid w:val="00FA3985"/>
    <w:rsid w:val="00FA60BB"/>
    <w:rsid w:val="00FA63CA"/>
    <w:rsid w:val="00FB0984"/>
    <w:rsid w:val="00FB2317"/>
    <w:rsid w:val="00FB2D6C"/>
    <w:rsid w:val="00FB4EF7"/>
    <w:rsid w:val="00FB78A1"/>
    <w:rsid w:val="00FC0765"/>
    <w:rsid w:val="00FC2CFD"/>
    <w:rsid w:val="00FC6786"/>
    <w:rsid w:val="00FC67BC"/>
    <w:rsid w:val="00FC6F89"/>
    <w:rsid w:val="00FD5004"/>
    <w:rsid w:val="00FD695E"/>
    <w:rsid w:val="00FE09D4"/>
    <w:rsid w:val="00FE0AB2"/>
    <w:rsid w:val="00FE0C4D"/>
    <w:rsid w:val="00FE104B"/>
    <w:rsid w:val="00FE2333"/>
    <w:rsid w:val="00FE41DC"/>
    <w:rsid w:val="00FE5559"/>
    <w:rsid w:val="00FF3248"/>
    <w:rsid w:val="00FF7693"/>
  </w:rsids>
  <m:mathPr>
    <m:mathFont m:val="Cambria Math"/>
    <m:brkBin m:val="before"/>
    <m:brkBinSub m:val="--"/>
    <m:smallFrac m:val="0"/>
    <m:dispDef/>
    <m:lMargin m:val="0"/>
    <m:rMargin m:val="0"/>
    <m:defJc m:val="centerGroup"/>
    <m:wrapIndent m:val="1440"/>
    <m:intLim m:val="subSup"/>
    <m:naryLim m:val="undOvr"/>
  </m:mathPr>
  <w:themeFontLang w:val="sv-SE"/>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0430D97"/>
  <w15:docId w15:val="{21C5934E-ABBA-4E30-8634-3E36E7474AD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sv-SE" w:eastAsia="en-US" w:bidi="ar-SA"/>
      </w:rPr>
    </w:rPrDefault>
    <w:pPrDefault>
      <w:pPr>
        <w:spacing w:after="200" w:line="2" w:lineRule="auto"/>
      </w:pPr>
    </w:pPrDefault>
  </w:docDefaults>
  <w:latentStyles w:defLockedState="0" w:defUIPriority="99" w:defSemiHidden="0" w:defUnhideWhenUsed="0" w:defQFormat="0" w:count="376">
    <w:lsdException w:name="Normal" w:semiHidden="1" w:uiPriority="0"/>
    <w:lsdException w:name="heading 1" w:semiHidden="1" w:uiPriority="0" w:qFormat="1"/>
    <w:lsdException w:name="heading 2" w:semiHidden="1" w:uiPriority="0" w:qFormat="1"/>
    <w:lsdException w:name="heading 3" w:semiHidden="1" w:uiPriority="0" w:qFormat="1"/>
    <w:lsdException w:name="heading 4" w:semiHidden="1" w:uiPriority="0" w:qFormat="1"/>
    <w:lsdException w:name="heading 5" w:semiHidden="1" w:uiPriority="0" w:qFormat="1"/>
    <w:lsdException w:name="heading 6" w:semiHidden="1" w:uiPriority="0" w:qFormat="1"/>
    <w:lsdException w:name="heading 7" w:semiHidden="1" w:uiPriority="0" w:qFormat="1"/>
    <w:lsdException w:name="heading 8" w:semiHidden="1" w:uiPriority="0" w:qFormat="1"/>
    <w:lsdException w:name="heading 9" w:semiHidden="1" w:uiPriority="0"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uiPriority="0"/>
    <w:lsdException w:name="annotation text" w:semiHidden="1"/>
    <w:lsdException w:name="header" w:semiHidden="1" w:uiPriority="0"/>
    <w:lsdException w:name="footer" w:semiHidden="1" w:uiPriority="0"/>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uiPriority="0"/>
    <w:lsdException w:name="annotation reference" w:semiHidden="1"/>
    <w:lsdException w:name="line number" w:semiHidden="1"/>
    <w:lsdException w:name="page number" w:semiHidden="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uiPriority="98" w:qFormat="1"/>
    <w:lsdException w:name="List Number" w:semiHidden="1" w:uiPriority="4" w:qFormat="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lsdException w:name="Body Text" w:semiHidden="1" w:uiPriority="0" w:qFormat="1"/>
    <w:lsdException w:name="Body Text Indent" w:semiHidden="1" w:uiPriority="0" w:qFormat="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lsdException w:name="HTML Bottom of Form" w:semiHidden="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lsdException w:name="HTML Preformatted" w:semiHidden="1"/>
    <w:lsdException w:name="HTML Sample" w:semiHidden="1"/>
    <w:lsdException w:name="HTML Typewriter" w:semiHidden="1"/>
    <w:lsdException w:name="HTML Variable" w:semiHidden="1"/>
    <w:lsdException w:name="Normal Table" w:semiHidden="1" w:unhideWhenUsed="1"/>
    <w:lsdException w:name="annotation subject" w:semiHidden="1"/>
    <w:lsdException w:name="No List" w:semiHidden="1"/>
    <w:lsdException w:name="Outline List 1" w:semiHidden="1"/>
    <w:lsdException w:name="Outline List 2" w:semiHidden="1"/>
    <w:lsdException w:name="Outline List 3" w:semiHidden="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lsdException w:name="Table Grid" w:uiPriority="59"/>
    <w:lsdException w:name="Table Theme" w:semiHidden="1" w:unhideWhenUsed="1"/>
    <w:lsdException w:name="Placeholder Text" w:semiHidden="1"/>
    <w:lsdException w:name="No Spacing" w:semiHidden="1" w:uiPriority="9"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lsdException w:name="TOC Heading" w:semiHidden="1" w:uiPriority="39"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lsdException w:name="Smart Hyperlink" w:semiHidden="1"/>
    <w:lsdException w:name="Hashtag" w:semiHidden="1"/>
    <w:lsdException w:name="Unresolved Mention" w:semiHidden="1"/>
    <w:lsdException w:name="Smart Link" w:semiHidden="1"/>
  </w:latentStyles>
  <w:style w:type="paragraph" w:default="1" w:styleId="Normal">
    <w:name w:val="Normal"/>
    <w:uiPriority w:val="4"/>
    <w:semiHidden/>
    <w:rsid w:val="00BD3326"/>
    <w:pPr>
      <w:spacing w:line="180" w:lineRule="exact"/>
    </w:pPr>
    <w:rPr>
      <w:rFonts w:eastAsia="Times New Roman" w:cs="Times New Roman"/>
      <w:szCs w:val="20"/>
    </w:rPr>
  </w:style>
  <w:style w:type="paragraph" w:styleId="Rubrik1">
    <w:name w:val="heading 1"/>
    <w:basedOn w:val="RKbas"/>
    <w:next w:val="Brdtext"/>
    <w:link w:val="Rubrik1Char"/>
    <w:qFormat/>
    <w:rsid w:val="00B669F3"/>
    <w:pPr>
      <w:keepNext/>
      <w:numPr>
        <w:numId w:val="25"/>
      </w:numPr>
      <w:spacing w:before="720" w:after="240"/>
      <w:outlineLvl w:val="0"/>
    </w:pPr>
    <w:rPr>
      <w:kern w:val="28"/>
      <w:sz w:val="30"/>
    </w:rPr>
  </w:style>
  <w:style w:type="paragraph" w:styleId="Rubrik2">
    <w:name w:val="heading 2"/>
    <w:basedOn w:val="RKbas"/>
    <w:next w:val="Brdtext"/>
    <w:link w:val="Rubrik2Char"/>
    <w:qFormat/>
    <w:rsid w:val="00B669F3"/>
    <w:pPr>
      <w:keepNext/>
      <w:numPr>
        <w:ilvl w:val="1"/>
        <w:numId w:val="25"/>
      </w:numPr>
      <w:spacing w:before="480" w:after="160"/>
      <w:outlineLvl w:val="1"/>
    </w:pPr>
    <w:rPr>
      <w:sz w:val="26"/>
    </w:rPr>
  </w:style>
  <w:style w:type="paragraph" w:styleId="Rubrik3">
    <w:name w:val="heading 3"/>
    <w:basedOn w:val="RKbas"/>
    <w:next w:val="Brdtext"/>
    <w:link w:val="Rubrik3Char"/>
    <w:qFormat/>
    <w:rsid w:val="00B669F3"/>
    <w:pPr>
      <w:keepNext/>
      <w:numPr>
        <w:ilvl w:val="2"/>
        <w:numId w:val="25"/>
      </w:numPr>
      <w:spacing w:before="400" w:after="120"/>
      <w:outlineLvl w:val="2"/>
    </w:pPr>
    <w:rPr>
      <w:b/>
      <w:sz w:val="23"/>
    </w:rPr>
  </w:style>
  <w:style w:type="paragraph" w:styleId="Rubrik4">
    <w:name w:val="heading 4"/>
    <w:basedOn w:val="RKbas"/>
    <w:next w:val="Brdtext"/>
    <w:link w:val="Rubrik4Char"/>
    <w:semiHidden/>
    <w:qFormat/>
    <w:rsid w:val="00A937DF"/>
    <w:pPr>
      <w:keepNext/>
      <w:numPr>
        <w:ilvl w:val="3"/>
        <w:numId w:val="25"/>
      </w:numPr>
      <w:tabs>
        <w:tab w:val="clear" w:pos="907"/>
        <w:tab w:val="num" w:pos="360"/>
      </w:tabs>
      <w:spacing w:before="320" w:after="80" w:line="210" w:lineRule="exact"/>
      <w:ind w:left="0" w:firstLine="0"/>
      <w:outlineLvl w:val="3"/>
    </w:pPr>
    <w:rPr>
      <w:rFonts w:eastAsiaTheme="majorEastAsia" w:cstheme="majorBidi"/>
      <w:b/>
      <w:bCs/>
      <w:iCs/>
      <w:sz w:val="20"/>
    </w:rPr>
  </w:style>
  <w:style w:type="paragraph" w:styleId="Rubrik5">
    <w:name w:val="heading 5"/>
    <w:basedOn w:val="Normal"/>
    <w:next w:val="Normal"/>
    <w:link w:val="Rubrik5Char"/>
    <w:semiHidden/>
    <w:qFormat/>
    <w:rsid w:val="00712EDD"/>
    <w:pPr>
      <w:keepNext/>
      <w:keepLines/>
      <w:numPr>
        <w:ilvl w:val="4"/>
        <w:numId w:val="1"/>
      </w:numPr>
      <w:spacing w:before="200"/>
      <w:outlineLvl w:val="4"/>
    </w:pPr>
    <w:rPr>
      <w:rFonts w:asciiTheme="majorHAnsi" w:eastAsiaTheme="majorEastAsia" w:hAnsiTheme="majorHAnsi" w:cstheme="majorBidi"/>
      <w:color w:val="243F60" w:themeColor="accent1" w:themeShade="7F"/>
    </w:rPr>
  </w:style>
  <w:style w:type="paragraph" w:styleId="Rubrik6">
    <w:name w:val="heading 6"/>
    <w:basedOn w:val="Normal"/>
    <w:next w:val="Normal"/>
    <w:link w:val="Rubrik6Char"/>
    <w:semiHidden/>
    <w:qFormat/>
    <w:rsid w:val="00712EDD"/>
    <w:pPr>
      <w:keepNext/>
      <w:keepLines/>
      <w:numPr>
        <w:ilvl w:val="5"/>
        <w:numId w:val="1"/>
      </w:numPr>
      <w:spacing w:before="200"/>
      <w:outlineLvl w:val="5"/>
    </w:pPr>
    <w:rPr>
      <w:rFonts w:asciiTheme="majorHAnsi" w:eastAsiaTheme="majorEastAsia" w:hAnsiTheme="majorHAnsi" w:cstheme="majorBidi"/>
      <w:i/>
      <w:iCs/>
      <w:color w:val="243F60" w:themeColor="accent1" w:themeShade="7F"/>
    </w:rPr>
  </w:style>
  <w:style w:type="paragraph" w:styleId="Rubrik7">
    <w:name w:val="heading 7"/>
    <w:basedOn w:val="Normal"/>
    <w:next w:val="Normal"/>
    <w:link w:val="Rubrik7Char"/>
    <w:semiHidden/>
    <w:qFormat/>
    <w:rsid w:val="00712EDD"/>
    <w:pPr>
      <w:keepNext/>
      <w:keepLines/>
      <w:numPr>
        <w:ilvl w:val="6"/>
        <w:numId w:val="1"/>
      </w:numPr>
      <w:spacing w:before="200"/>
      <w:outlineLvl w:val="6"/>
    </w:pPr>
    <w:rPr>
      <w:rFonts w:asciiTheme="majorHAnsi" w:eastAsiaTheme="majorEastAsia" w:hAnsiTheme="majorHAnsi" w:cstheme="majorBidi"/>
      <w:i/>
      <w:iCs/>
      <w:color w:val="404040" w:themeColor="text1" w:themeTint="BF"/>
    </w:rPr>
  </w:style>
  <w:style w:type="paragraph" w:styleId="Rubrik8">
    <w:name w:val="heading 8"/>
    <w:basedOn w:val="Normal"/>
    <w:next w:val="Normal"/>
    <w:link w:val="Rubrik8Char"/>
    <w:semiHidden/>
    <w:qFormat/>
    <w:rsid w:val="00712EDD"/>
    <w:pPr>
      <w:keepNext/>
      <w:keepLines/>
      <w:numPr>
        <w:ilvl w:val="7"/>
        <w:numId w:val="1"/>
      </w:numPr>
      <w:spacing w:before="200"/>
      <w:outlineLvl w:val="7"/>
    </w:pPr>
    <w:rPr>
      <w:rFonts w:asciiTheme="majorHAnsi" w:eastAsiaTheme="majorEastAsia" w:hAnsiTheme="majorHAnsi" w:cstheme="majorBidi"/>
      <w:color w:val="404040" w:themeColor="text1" w:themeTint="BF"/>
      <w:sz w:val="20"/>
    </w:rPr>
  </w:style>
  <w:style w:type="paragraph" w:styleId="Rubrik9">
    <w:name w:val="heading 9"/>
    <w:basedOn w:val="Normal"/>
    <w:next w:val="Normal"/>
    <w:link w:val="Rubrik9Char"/>
    <w:semiHidden/>
    <w:qFormat/>
    <w:rsid w:val="00712EDD"/>
    <w:pPr>
      <w:keepNext/>
      <w:keepLines/>
      <w:numPr>
        <w:ilvl w:val="8"/>
        <w:numId w:val="1"/>
      </w:numPr>
      <w:spacing w:before="200"/>
      <w:outlineLvl w:val="8"/>
    </w:pPr>
    <w:rPr>
      <w:rFonts w:asciiTheme="majorHAnsi" w:eastAsiaTheme="majorEastAsia" w:hAnsiTheme="majorHAnsi" w:cstheme="majorBidi"/>
      <w:i/>
      <w:iCs/>
      <w:color w:val="404040" w:themeColor="text1" w:themeTint="BF"/>
      <w:sz w:val="20"/>
    </w:rPr>
  </w:style>
  <w:style w:type="character" w:default="1" w:styleId="Standardstycketeckensnitt">
    <w:name w:val="Default Paragraph Font"/>
    <w:uiPriority w:val="1"/>
    <w:semiHidden/>
    <w:unhideWhenUsed/>
  </w:style>
  <w:style w:type="table" w:default="1" w:styleId="Normaltabell">
    <w:name w:val="Normal Table"/>
    <w:uiPriority w:val="99"/>
    <w:semiHidden/>
    <w:unhideWhenUsed/>
    <w:tblPr>
      <w:tblInd w:w="0" w:type="dxa"/>
      <w:tblCellMar>
        <w:top w:w="0" w:type="dxa"/>
        <w:left w:w="108" w:type="dxa"/>
        <w:bottom w:w="0" w:type="dxa"/>
        <w:right w:w="108" w:type="dxa"/>
      </w:tblCellMar>
    </w:tblPr>
  </w:style>
  <w:style w:type="numbering" w:default="1" w:styleId="Ingenlista">
    <w:name w:val="No List"/>
    <w:uiPriority w:val="99"/>
    <w:semiHidden/>
    <w:unhideWhenUsed/>
  </w:style>
  <w:style w:type="paragraph" w:customStyle="1" w:styleId="RKbas">
    <w:name w:val="RKbas"/>
    <w:link w:val="RKbasChar"/>
    <w:uiPriority w:val="14"/>
    <w:semiHidden/>
    <w:rsid w:val="00181DAB"/>
    <w:pPr>
      <w:spacing w:after="0" w:line="240" w:lineRule="auto"/>
    </w:pPr>
    <w:rPr>
      <w:rFonts w:ascii="Times New Roman" w:hAnsi="Times New Roman"/>
      <w:sz w:val="18"/>
    </w:rPr>
  </w:style>
  <w:style w:type="paragraph" w:styleId="Brdtext">
    <w:name w:val="Body Text"/>
    <w:basedOn w:val="RKbas"/>
    <w:next w:val="Brdtextmedindrag"/>
    <w:link w:val="BrdtextChar"/>
    <w:qFormat/>
    <w:rsid w:val="006E0779"/>
    <w:pPr>
      <w:tabs>
        <w:tab w:val="left" w:pos="2268"/>
      </w:tabs>
      <w:overflowPunct w:val="0"/>
      <w:autoSpaceDE w:val="0"/>
      <w:autoSpaceDN w:val="0"/>
      <w:adjustRightInd w:val="0"/>
      <w:jc w:val="both"/>
      <w:textAlignment w:val="baseline"/>
    </w:pPr>
    <w:rPr>
      <w:rFonts w:eastAsia="Times New Roman" w:cs="Times New Roman"/>
      <w:sz w:val="20"/>
      <w:szCs w:val="20"/>
    </w:rPr>
  </w:style>
  <w:style w:type="character" w:customStyle="1" w:styleId="BrdtextChar">
    <w:name w:val="Brödtext Char"/>
    <w:basedOn w:val="Standardstycketeckensnitt"/>
    <w:link w:val="Brdtext"/>
    <w:rsid w:val="000B3DDA"/>
    <w:rPr>
      <w:rFonts w:ascii="Times New Roman" w:eastAsia="Times New Roman" w:hAnsi="Times New Roman" w:cs="Times New Roman"/>
      <w:sz w:val="20"/>
      <w:szCs w:val="20"/>
    </w:rPr>
  </w:style>
  <w:style w:type="paragraph" w:styleId="Brdtextmedindrag">
    <w:name w:val="Body Text Indent"/>
    <w:basedOn w:val="Brdtext"/>
    <w:link w:val="BrdtextmedindragChar"/>
    <w:qFormat/>
    <w:rsid w:val="006E0779"/>
    <w:pPr>
      <w:ind w:firstLine="170"/>
    </w:pPr>
  </w:style>
  <w:style w:type="character" w:customStyle="1" w:styleId="BrdtextmedindragChar">
    <w:name w:val="Brödtext med indrag Char"/>
    <w:basedOn w:val="Standardstycketeckensnitt"/>
    <w:link w:val="Brdtextmedindrag"/>
    <w:rsid w:val="000B3DDA"/>
    <w:rPr>
      <w:rFonts w:ascii="Times New Roman" w:eastAsia="Times New Roman" w:hAnsi="Times New Roman" w:cs="Times New Roman"/>
      <w:sz w:val="20"/>
      <w:szCs w:val="20"/>
    </w:rPr>
  </w:style>
  <w:style w:type="character" w:customStyle="1" w:styleId="Rubrik1Char">
    <w:name w:val="Rubrik 1 Char"/>
    <w:basedOn w:val="Standardstycketeckensnitt"/>
    <w:link w:val="Rubrik1"/>
    <w:rsid w:val="00B0103B"/>
    <w:rPr>
      <w:rFonts w:ascii="Times New Roman" w:hAnsi="Times New Roman"/>
      <w:kern w:val="28"/>
      <w:sz w:val="30"/>
    </w:rPr>
  </w:style>
  <w:style w:type="character" w:customStyle="1" w:styleId="Rubrik2Char">
    <w:name w:val="Rubrik 2 Char"/>
    <w:basedOn w:val="Standardstycketeckensnitt"/>
    <w:link w:val="Rubrik2"/>
    <w:rsid w:val="00B0103B"/>
    <w:rPr>
      <w:rFonts w:ascii="Times New Roman" w:hAnsi="Times New Roman"/>
      <w:sz w:val="26"/>
    </w:rPr>
  </w:style>
  <w:style w:type="character" w:customStyle="1" w:styleId="Rubrik3Char">
    <w:name w:val="Rubrik 3 Char"/>
    <w:basedOn w:val="Standardstycketeckensnitt"/>
    <w:link w:val="Rubrik3"/>
    <w:uiPriority w:val="14"/>
    <w:rsid w:val="00B0103B"/>
    <w:rPr>
      <w:rFonts w:ascii="Times New Roman" w:hAnsi="Times New Roman"/>
      <w:b/>
      <w:sz w:val="23"/>
    </w:rPr>
  </w:style>
  <w:style w:type="character" w:customStyle="1" w:styleId="Rubrik4Char">
    <w:name w:val="Rubrik 4 Char"/>
    <w:basedOn w:val="Standardstycketeckensnitt"/>
    <w:link w:val="Rubrik4"/>
    <w:uiPriority w:val="8"/>
    <w:semiHidden/>
    <w:rsid w:val="00914A74"/>
    <w:rPr>
      <w:rFonts w:ascii="Times New Roman" w:eastAsiaTheme="majorEastAsia" w:hAnsi="Times New Roman" w:cstheme="majorBidi"/>
      <w:b/>
      <w:bCs/>
      <w:iCs/>
      <w:sz w:val="20"/>
    </w:rPr>
  </w:style>
  <w:style w:type="character" w:customStyle="1" w:styleId="Rubrik5Char">
    <w:name w:val="Rubrik 5 Char"/>
    <w:basedOn w:val="Standardstycketeckensnitt"/>
    <w:link w:val="Rubrik5"/>
    <w:uiPriority w:val="8"/>
    <w:semiHidden/>
    <w:rsid w:val="00914A74"/>
    <w:rPr>
      <w:rFonts w:asciiTheme="majorHAnsi" w:eastAsiaTheme="majorEastAsia" w:hAnsiTheme="majorHAnsi" w:cstheme="majorBidi"/>
      <w:color w:val="243F60" w:themeColor="accent1" w:themeShade="7F"/>
      <w:szCs w:val="20"/>
    </w:rPr>
  </w:style>
  <w:style w:type="character" w:customStyle="1" w:styleId="Rubrik6Char">
    <w:name w:val="Rubrik 6 Char"/>
    <w:basedOn w:val="Standardstycketeckensnitt"/>
    <w:link w:val="Rubrik6"/>
    <w:uiPriority w:val="8"/>
    <w:semiHidden/>
    <w:rsid w:val="00914A74"/>
    <w:rPr>
      <w:rFonts w:asciiTheme="majorHAnsi" w:eastAsiaTheme="majorEastAsia" w:hAnsiTheme="majorHAnsi" w:cstheme="majorBidi"/>
      <w:i/>
      <w:iCs/>
      <w:color w:val="243F60" w:themeColor="accent1" w:themeShade="7F"/>
      <w:szCs w:val="20"/>
    </w:rPr>
  </w:style>
  <w:style w:type="character" w:customStyle="1" w:styleId="Rubrik7Char">
    <w:name w:val="Rubrik 7 Char"/>
    <w:basedOn w:val="Standardstycketeckensnitt"/>
    <w:link w:val="Rubrik7"/>
    <w:uiPriority w:val="8"/>
    <w:semiHidden/>
    <w:rsid w:val="00914A74"/>
    <w:rPr>
      <w:rFonts w:asciiTheme="majorHAnsi" w:eastAsiaTheme="majorEastAsia" w:hAnsiTheme="majorHAnsi" w:cstheme="majorBidi"/>
      <w:i/>
      <w:iCs/>
      <w:color w:val="404040" w:themeColor="text1" w:themeTint="BF"/>
      <w:szCs w:val="20"/>
    </w:rPr>
  </w:style>
  <w:style w:type="character" w:customStyle="1" w:styleId="Rubrik8Char">
    <w:name w:val="Rubrik 8 Char"/>
    <w:basedOn w:val="Standardstycketeckensnitt"/>
    <w:link w:val="Rubrik8"/>
    <w:uiPriority w:val="8"/>
    <w:semiHidden/>
    <w:rsid w:val="00914A74"/>
    <w:rPr>
      <w:rFonts w:asciiTheme="majorHAnsi" w:eastAsiaTheme="majorEastAsia" w:hAnsiTheme="majorHAnsi" w:cstheme="majorBidi"/>
      <w:color w:val="404040" w:themeColor="text1" w:themeTint="BF"/>
      <w:sz w:val="20"/>
      <w:szCs w:val="20"/>
    </w:rPr>
  </w:style>
  <w:style w:type="character" w:customStyle="1" w:styleId="Rubrik9Char">
    <w:name w:val="Rubrik 9 Char"/>
    <w:basedOn w:val="Standardstycketeckensnitt"/>
    <w:link w:val="Rubrik9"/>
    <w:uiPriority w:val="8"/>
    <w:semiHidden/>
    <w:rsid w:val="00914A74"/>
    <w:rPr>
      <w:rFonts w:asciiTheme="majorHAnsi" w:eastAsiaTheme="majorEastAsia" w:hAnsiTheme="majorHAnsi" w:cstheme="majorBidi"/>
      <w:i/>
      <w:iCs/>
      <w:color w:val="404040" w:themeColor="text1" w:themeTint="BF"/>
      <w:sz w:val="20"/>
      <w:szCs w:val="20"/>
    </w:rPr>
  </w:style>
  <w:style w:type="paragraph" w:customStyle="1" w:styleId="Rubrik1utannumrering">
    <w:name w:val="Rubrik 1 utan numrering"/>
    <w:basedOn w:val="RKbas"/>
    <w:next w:val="Brdtext"/>
    <w:link w:val="Rubrik1utannumreringChar"/>
    <w:uiPriority w:val="14"/>
    <w:qFormat/>
    <w:rsid w:val="001166EB"/>
    <w:pPr>
      <w:keepNext/>
      <w:tabs>
        <w:tab w:val="left" w:pos="907"/>
      </w:tabs>
      <w:spacing w:before="720" w:after="240"/>
      <w:outlineLvl w:val="0"/>
    </w:pPr>
    <w:rPr>
      <w:sz w:val="30"/>
    </w:rPr>
  </w:style>
  <w:style w:type="character" w:customStyle="1" w:styleId="RKbasChar">
    <w:name w:val="RKbas Char"/>
    <w:basedOn w:val="Standardstycketeckensnitt"/>
    <w:link w:val="RKbas"/>
    <w:uiPriority w:val="14"/>
    <w:semiHidden/>
    <w:rsid w:val="000A6F2D"/>
    <w:rPr>
      <w:rFonts w:ascii="Times New Roman" w:hAnsi="Times New Roman"/>
      <w:sz w:val="18"/>
    </w:rPr>
  </w:style>
  <w:style w:type="character" w:customStyle="1" w:styleId="Rubrik1utannumreringChar">
    <w:name w:val="Rubrik 1 utan numrering Char"/>
    <w:basedOn w:val="RKbasChar"/>
    <w:link w:val="Rubrik1utannumrering"/>
    <w:uiPriority w:val="14"/>
    <w:rsid w:val="001166EB"/>
    <w:rPr>
      <w:rFonts w:ascii="Times New Roman" w:hAnsi="Times New Roman"/>
      <w:sz w:val="30"/>
    </w:rPr>
  </w:style>
  <w:style w:type="paragraph" w:customStyle="1" w:styleId="Rubrik2utannumrering">
    <w:name w:val="Rubrik 2 utan numrering"/>
    <w:basedOn w:val="RKbas"/>
    <w:next w:val="Brdtext"/>
    <w:link w:val="Rubrik2utannumreringChar"/>
    <w:uiPriority w:val="14"/>
    <w:qFormat/>
    <w:rsid w:val="001166EB"/>
    <w:pPr>
      <w:keepNext/>
      <w:tabs>
        <w:tab w:val="left" w:pos="907"/>
      </w:tabs>
      <w:spacing w:before="480" w:after="160"/>
      <w:outlineLvl w:val="1"/>
    </w:pPr>
    <w:rPr>
      <w:sz w:val="26"/>
    </w:rPr>
  </w:style>
  <w:style w:type="character" w:customStyle="1" w:styleId="Rubrik2utannumreringChar">
    <w:name w:val="Rubrik 2 utan numrering Char"/>
    <w:basedOn w:val="RKbasChar"/>
    <w:link w:val="Rubrik2utannumrering"/>
    <w:uiPriority w:val="14"/>
    <w:rsid w:val="001166EB"/>
    <w:rPr>
      <w:rFonts w:ascii="Times New Roman" w:hAnsi="Times New Roman"/>
      <w:sz w:val="26"/>
    </w:rPr>
  </w:style>
  <w:style w:type="paragraph" w:customStyle="1" w:styleId="Rubrik3utannumrering">
    <w:name w:val="Rubrik 3 utan numrering"/>
    <w:basedOn w:val="RKbas"/>
    <w:next w:val="Brdtext"/>
    <w:link w:val="Rubrik3utannumreringChar"/>
    <w:uiPriority w:val="14"/>
    <w:qFormat/>
    <w:rsid w:val="001166EB"/>
    <w:pPr>
      <w:keepNext/>
      <w:tabs>
        <w:tab w:val="left" w:pos="907"/>
      </w:tabs>
      <w:spacing w:before="400" w:after="120"/>
      <w:outlineLvl w:val="2"/>
    </w:pPr>
    <w:rPr>
      <w:b/>
      <w:sz w:val="23"/>
    </w:rPr>
  </w:style>
  <w:style w:type="character" w:customStyle="1" w:styleId="Rubrik3utannumreringChar">
    <w:name w:val="Rubrik 3 utan numrering Char"/>
    <w:basedOn w:val="RKbasChar"/>
    <w:link w:val="Rubrik3utannumrering"/>
    <w:uiPriority w:val="14"/>
    <w:rsid w:val="001166EB"/>
    <w:rPr>
      <w:rFonts w:ascii="Times New Roman" w:hAnsi="Times New Roman"/>
      <w:b/>
      <w:sz w:val="23"/>
    </w:rPr>
  </w:style>
  <w:style w:type="paragraph" w:customStyle="1" w:styleId="Rubrik4utannumrering">
    <w:name w:val="Rubrik 4 utan numrering"/>
    <w:basedOn w:val="RKbas"/>
    <w:next w:val="Brdtext"/>
    <w:link w:val="Rubrik4utannumreringChar"/>
    <w:uiPriority w:val="14"/>
    <w:qFormat/>
    <w:rsid w:val="001166EB"/>
    <w:pPr>
      <w:keepNext/>
      <w:tabs>
        <w:tab w:val="left" w:pos="907"/>
      </w:tabs>
      <w:spacing w:before="320" w:after="80" w:line="210" w:lineRule="exact"/>
      <w:outlineLvl w:val="3"/>
    </w:pPr>
    <w:rPr>
      <w:b/>
      <w:sz w:val="20"/>
    </w:rPr>
  </w:style>
  <w:style w:type="character" w:customStyle="1" w:styleId="Rubrik4utannumreringChar">
    <w:name w:val="Rubrik 4 utan numrering Char"/>
    <w:basedOn w:val="RKbasChar"/>
    <w:link w:val="Rubrik4utannumrering"/>
    <w:uiPriority w:val="14"/>
    <w:rsid w:val="001166EB"/>
    <w:rPr>
      <w:rFonts w:ascii="Times New Roman" w:hAnsi="Times New Roman"/>
      <w:b/>
      <w:sz w:val="20"/>
    </w:rPr>
  </w:style>
  <w:style w:type="paragraph" w:customStyle="1" w:styleId="Rubrik5utannumrering">
    <w:name w:val="Rubrik 5 utan numrering"/>
    <w:basedOn w:val="RKbas"/>
    <w:next w:val="Brdtext"/>
    <w:link w:val="Rubrik5utannumreringChar"/>
    <w:uiPriority w:val="14"/>
    <w:qFormat/>
    <w:rsid w:val="001166EB"/>
    <w:pPr>
      <w:keepNext/>
      <w:tabs>
        <w:tab w:val="left" w:pos="907"/>
      </w:tabs>
      <w:spacing w:before="240" w:after="80" w:line="210" w:lineRule="exact"/>
      <w:outlineLvl w:val="4"/>
    </w:pPr>
    <w:rPr>
      <w:i/>
      <w:sz w:val="20"/>
    </w:rPr>
  </w:style>
  <w:style w:type="character" w:customStyle="1" w:styleId="Rubrik5utannumreringChar">
    <w:name w:val="Rubrik 5 utan numrering Char"/>
    <w:basedOn w:val="RKbasChar"/>
    <w:link w:val="Rubrik5utannumrering"/>
    <w:uiPriority w:val="14"/>
    <w:rsid w:val="001166EB"/>
    <w:rPr>
      <w:rFonts w:ascii="Times New Roman" w:hAnsi="Times New Roman"/>
      <w:i/>
      <w:sz w:val="20"/>
    </w:rPr>
  </w:style>
  <w:style w:type="paragraph" w:customStyle="1" w:styleId="FigurRubrik">
    <w:name w:val="Figur Rubrik"/>
    <w:basedOn w:val="RKbas"/>
    <w:next w:val="FigurUnderrubrik"/>
    <w:link w:val="FigurRubrikChar"/>
    <w:rsid w:val="00E81F6B"/>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FigurRubrikChar">
    <w:name w:val="Figur Rubrik Char"/>
    <w:basedOn w:val="RKbasChar"/>
    <w:link w:val="FigurRubrik"/>
    <w:rsid w:val="00E81F6B"/>
    <w:rPr>
      <w:rFonts w:ascii="TradeGothic" w:eastAsia="Times New Roman" w:hAnsi="TradeGothic" w:cs="Times New Roman"/>
      <w:b/>
      <w:sz w:val="18"/>
      <w:szCs w:val="20"/>
    </w:rPr>
  </w:style>
  <w:style w:type="paragraph" w:customStyle="1" w:styleId="FigurUnderrubrik">
    <w:name w:val="Figur Underrubrik"/>
    <w:basedOn w:val="RKbas"/>
    <w:link w:val="FigurUnderrubrikChar"/>
    <w:rsid w:val="00E81F6B"/>
    <w:pPr>
      <w:keepNext/>
      <w:keepLines/>
      <w:tabs>
        <w:tab w:val="right" w:pos="5897"/>
      </w:tabs>
      <w:overflowPunct w:val="0"/>
      <w:autoSpaceDE w:val="0"/>
      <w:autoSpaceDN w:val="0"/>
      <w:adjustRightInd w:val="0"/>
      <w:spacing w:after="100" w:line="200" w:lineRule="exact"/>
      <w:ind w:left="1134"/>
      <w:textAlignment w:val="baseline"/>
    </w:pPr>
    <w:rPr>
      <w:rFonts w:ascii="TradeGothic" w:eastAsia="Times New Roman" w:hAnsi="TradeGothic" w:cs="Times New Roman"/>
      <w:sz w:val="17"/>
      <w:szCs w:val="20"/>
    </w:rPr>
  </w:style>
  <w:style w:type="character" w:customStyle="1" w:styleId="FigurUnderrubrikChar">
    <w:name w:val="Figur Underrubrik Char"/>
    <w:basedOn w:val="RKbasChar"/>
    <w:link w:val="FigurUnderrubrik"/>
    <w:rsid w:val="00E81F6B"/>
    <w:rPr>
      <w:rFonts w:ascii="TradeGothic" w:eastAsia="Times New Roman" w:hAnsi="TradeGothic" w:cs="Times New Roman"/>
      <w:sz w:val="17"/>
      <w:szCs w:val="20"/>
    </w:rPr>
  </w:style>
  <w:style w:type="paragraph" w:styleId="Fotnotstext">
    <w:name w:val="footnote text"/>
    <w:basedOn w:val="RKbas"/>
    <w:link w:val="FotnotstextChar"/>
    <w:uiPriority w:val="4"/>
    <w:rsid w:val="00113CC6"/>
    <w:pPr>
      <w:overflowPunct w:val="0"/>
      <w:autoSpaceDE w:val="0"/>
      <w:autoSpaceDN w:val="0"/>
      <w:adjustRightInd w:val="0"/>
      <w:textAlignment w:val="baseline"/>
    </w:pPr>
    <w:rPr>
      <w:rFonts w:eastAsia="Times New Roman" w:cs="Times New Roman"/>
      <w:sz w:val="16"/>
      <w:szCs w:val="20"/>
    </w:rPr>
  </w:style>
  <w:style w:type="character" w:customStyle="1" w:styleId="FotnotstextChar">
    <w:name w:val="Fotnotstext Char"/>
    <w:basedOn w:val="Standardstycketeckensnitt"/>
    <w:link w:val="Fotnotstext"/>
    <w:uiPriority w:val="4"/>
    <w:rsid w:val="00914A74"/>
    <w:rPr>
      <w:rFonts w:ascii="Times New Roman" w:eastAsia="Times New Roman" w:hAnsi="Times New Roman" w:cs="Times New Roman"/>
      <w:sz w:val="16"/>
      <w:szCs w:val="20"/>
    </w:rPr>
  </w:style>
  <w:style w:type="character" w:styleId="Fotnotsreferens">
    <w:name w:val="footnote reference"/>
    <w:basedOn w:val="Standardstycketeckensnitt"/>
    <w:uiPriority w:val="4"/>
    <w:semiHidden/>
    <w:rsid w:val="00113CC6"/>
    <w:rPr>
      <w:vertAlign w:val="superscript"/>
    </w:rPr>
  </w:style>
  <w:style w:type="paragraph" w:customStyle="1" w:styleId="Bilagarubrik">
    <w:name w:val="Bilaga rubrik"/>
    <w:basedOn w:val="Proprubrik"/>
    <w:next w:val="Brdtext"/>
    <w:link w:val="BilagarubrikChar"/>
    <w:rsid w:val="001166EB"/>
    <w:pPr>
      <w:spacing w:after="240"/>
    </w:pPr>
  </w:style>
  <w:style w:type="character" w:customStyle="1" w:styleId="BilagarubrikChar">
    <w:name w:val="Bilaga rubrik Char"/>
    <w:basedOn w:val="RKbasChar"/>
    <w:link w:val="Bilagarubrik"/>
    <w:rsid w:val="001166EB"/>
    <w:rPr>
      <w:rFonts w:ascii="Times New Roman" w:eastAsia="Times New Roman" w:hAnsi="Times New Roman" w:cs="Times New Roman"/>
      <w:sz w:val="30"/>
      <w:szCs w:val="20"/>
    </w:rPr>
  </w:style>
  <w:style w:type="paragraph" w:customStyle="1" w:styleId="Proprubrik">
    <w:name w:val="Prop. rubrik"/>
    <w:basedOn w:val="Brdtext"/>
    <w:next w:val="Brdtext"/>
    <w:link w:val="ProprubrikChar"/>
    <w:semiHidden/>
    <w:rsid w:val="001166EB"/>
    <w:pPr>
      <w:jc w:val="left"/>
      <w:outlineLvl w:val="0"/>
    </w:pPr>
    <w:rPr>
      <w:sz w:val="30"/>
    </w:rPr>
  </w:style>
  <w:style w:type="character" w:customStyle="1" w:styleId="ProprubrikChar">
    <w:name w:val="Prop. rubrik Char"/>
    <w:basedOn w:val="BrdtextChar"/>
    <w:link w:val="Proprubrik"/>
    <w:semiHidden/>
    <w:rsid w:val="001166EB"/>
    <w:rPr>
      <w:rFonts w:ascii="Times New Roman" w:eastAsia="Times New Roman" w:hAnsi="Times New Roman" w:cs="Times New Roman"/>
      <w:sz w:val="30"/>
      <w:szCs w:val="20"/>
    </w:rPr>
  </w:style>
  <w:style w:type="paragraph" w:customStyle="1" w:styleId="TabellFotnot">
    <w:name w:val="Tabell Fotnot"/>
    <w:basedOn w:val="RKbas"/>
    <w:link w:val="TabellFotnotChar"/>
    <w:uiPriority w:val="1"/>
    <w:rsid w:val="00574F50"/>
    <w:pPr>
      <w:keepLines/>
      <w:overflowPunct w:val="0"/>
      <w:autoSpaceDE w:val="0"/>
      <w:autoSpaceDN w:val="0"/>
      <w:adjustRightInd w:val="0"/>
      <w:spacing w:before="40" w:line="160" w:lineRule="exact"/>
      <w:textAlignment w:val="baseline"/>
    </w:pPr>
    <w:rPr>
      <w:rFonts w:ascii="TradeGothic CondEighteen" w:eastAsia="Times New Roman" w:hAnsi="TradeGothic CondEighteen" w:cs="Times New Roman"/>
      <w:spacing w:val="4"/>
      <w:sz w:val="14"/>
      <w:szCs w:val="20"/>
    </w:rPr>
  </w:style>
  <w:style w:type="character" w:customStyle="1" w:styleId="TabellFotnotChar">
    <w:name w:val="Tabell Fotnot Char"/>
    <w:basedOn w:val="RKbasChar"/>
    <w:link w:val="TabellFotnot"/>
    <w:uiPriority w:val="1"/>
    <w:rsid w:val="00574F50"/>
    <w:rPr>
      <w:rFonts w:ascii="TradeGothic CondEighteen" w:eastAsia="Times New Roman" w:hAnsi="TradeGothic CondEighteen" w:cs="Times New Roman"/>
      <w:spacing w:val="4"/>
      <w:sz w:val="14"/>
      <w:szCs w:val="20"/>
    </w:rPr>
  </w:style>
  <w:style w:type="paragraph" w:customStyle="1" w:styleId="TabellHuvud">
    <w:name w:val="Tabell Huvud"/>
    <w:basedOn w:val="RKbas"/>
    <w:link w:val="TabellHuvudChar"/>
    <w:qFormat/>
    <w:rsid w:val="00474983"/>
    <w:pPr>
      <w:keepNext/>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b/>
      <w:spacing w:val="4"/>
      <w:szCs w:val="20"/>
    </w:rPr>
  </w:style>
  <w:style w:type="character" w:customStyle="1" w:styleId="TabellHuvudChar">
    <w:name w:val="Tabell Huvud Char"/>
    <w:basedOn w:val="RKbasChar"/>
    <w:link w:val="TabellHuvud"/>
    <w:rsid w:val="00474983"/>
    <w:rPr>
      <w:rFonts w:ascii="TradeGothic CondEighteen" w:eastAsia="Times New Roman" w:hAnsi="TradeGothic CondEighteen" w:cs="Times New Roman"/>
      <w:b/>
      <w:spacing w:val="4"/>
      <w:sz w:val="18"/>
      <w:szCs w:val="20"/>
    </w:rPr>
  </w:style>
  <w:style w:type="paragraph" w:customStyle="1" w:styleId="TabellRader">
    <w:name w:val="Tabell Rader"/>
    <w:basedOn w:val="RKbas"/>
    <w:link w:val="TabellRaderChar"/>
    <w:qFormat/>
    <w:rsid w:val="00652B2E"/>
    <w:pPr>
      <w:keepLines/>
      <w:overflowPunct w:val="0"/>
      <w:autoSpaceDE w:val="0"/>
      <w:autoSpaceDN w:val="0"/>
      <w:adjustRightInd w:val="0"/>
      <w:spacing w:before="20" w:after="20" w:line="220" w:lineRule="exact"/>
      <w:jc w:val="right"/>
      <w:textAlignment w:val="baseline"/>
    </w:pPr>
    <w:rPr>
      <w:rFonts w:ascii="TradeGothic CondEighteen" w:eastAsia="Times New Roman" w:hAnsi="TradeGothic CondEighteen" w:cs="Times New Roman"/>
      <w:spacing w:val="4"/>
      <w:szCs w:val="20"/>
    </w:rPr>
  </w:style>
  <w:style w:type="character" w:customStyle="1" w:styleId="TabellRaderChar">
    <w:name w:val="Tabell Rader Char"/>
    <w:basedOn w:val="RKbasChar"/>
    <w:link w:val="TabellRader"/>
    <w:rsid w:val="00652B2E"/>
    <w:rPr>
      <w:rFonts w:ascii="TradeGothic CondEighteen" w:eastAsia="Times New Roman" w:hAnsi="TradeGothic CondEighteen" w:cs="Times New Roman"/>
      <w:spacing w:val="4"/>
      <w:sz w:val="18"/>
      <w:szCs w:val="20"/>
    </w:rPr>
  </w:style>
  <w:style w:type="paragraph" w:customStyle="1" w:styleId="TabellRubrik">
    <w:name w:val="Tabell Rubrik"/>
    <w:basedOn w:val="RKbas"/>
    <w:next w:val="FigurUnderrubrik"/>
    <w:link w:val="TabellRubrikChar"/>
    <w:qFormat/>
    <w:rsid w:val="00285A6F"/>
    <w:pPr>
      <w:keepNext/>
      <w:keepLines/>
      <w:tabs>
        <w:tab w:val="left" w:pos="1134"/>
      </w:tabs>
      <w:overflowPunct w:val="0"/>
      <w:autoSpaceDE w:val="0"/>
      <w:autoSpaceDN w:val="0"/>
      <w:adjustRightInd w:val="0"/>
      <w:spacing w:before="260" w:after="80"/>
      <w:ind w:left="1134" w:hanging="1134"/>
      <w:textAlignment w:val="baseline"/>
    </w:pPr>
    <w:rPr>
      <w:rFonts w:ascii="TradeGothic" w:eastAsia="Times New Roman" w:hAnsi="TradeGothic" w:cs="Times New Roman"/>
      <w:b/>
      <w:szCs w:val="20"/>
    </w:rPr>
  </w:style>
  <w:style w:type="character" w:customStyle="1" w:styleId="TabellRubrikChar">
    <w:name w:val="Tabell Rubrik Char"/>
    <w:basedOn w:val="RKbasChar"/>
    <w:link w:val="TabellRubrik"/>
    <w:rsid w:val="00285A6F"/>
    <w:rPr>
      <w:rFonts w:ascii="TradeGothic" w:eastAsia="Times New Roman" w:hAnsi="TradeGothic" w:cs="Times New Roman"/>
      <w:b/>
      <w:sz w:val="18"/>
      <w:szCs w:val="20"/>
    </w:rPr>
  </w:style>
  <w:style w:type="paragraph" w:customStyle="1" w:styleId="TabellSlutsumma">
    <w:name w:val="Tabell Slutsumma"/>
    <w:basedOn w:val="TabellRader"/>
    <w:link w:val="TabellSlutsummaChar"/>
    <w:qFormat/>
    <w:rsid w:val="005F2844"/>
    <w:pPr>
      <w:keepNext/>
    </w:pPr>
    <w:rPr>
      <w:b/>
    </w:rPr>
  </w:style>
  <w:style w:type="character" w:customStyle="1" w:styleId="TabellSlutsummaChar">
    <w:name w:val="Tabell Slutsumma Char"/>
    <w:basedOn w:val="TabellRaderChar"/>
    <w:link w:val="TabellSlutsumma"/>
    <w:rsid w:val="005F2844"/>
    <w:rPr>
      <w:rFonts w:ascii="TradeGothic CondEighteen" w:eastAsia="Times New Roman" w:hAnsi="TradeGothic CondEighteen" w:cs="Times New Roman"/>
      <w:b/>
      <w:spacing w:val="4"/>
      <w:sz w:val="18"/>
      <w:szCs w:val="20"/>
    </w:rPr>
  </w:style>
  <w:style w:type="paragraph" w:customStyle="1" w:styleId="TabellUnderrubrik">
    <w:name w:val="Tabell Underrubrik"/>
    <w:basedOn w:val="TabellRubrik"/>
    <w:next w:val="Brdtext"/>
    <w:link w:val="TabellUnderrubrikChar"/>
    <w:qFormat/>
    <w:rsid w:val="00285A6F"/>
    <w:pPr>
      <w:tabs>
        <w:tab w:val="clear" w:pos="1134"/>
      </w:tabs>
      <w:spacing w:before="0" w:after="100" w:line="200" w:lineRule="exact"/>
      <w:ind w:firstLine="0"/>
    </w:pPr>
    <w:rPr>
      <w:b w:val="0"/>
      <w:sz w:val="17"/>
    </w:rPr>
  </w:style>
  <w:style w:type="character" w:customStyle="1" w:styleId="TabellUnderrubrikChar">
    <w:name w:val="Tabell Underrubrik Char"/>
    <w:basedOn w:val="TabellRubrikChar"/>
    <w:link w:val="TabellUnderrubrik"/>
    <w:rsid w:val="00285A6F"/>
    <w:rPr>
      <w:rFonts w:ascii="TradeGothic" w:eastAsia="Times New Roman" w:hAnsi="TradeGothic" w:cs="Times New Roman"/>
      <w:b w:val="0"/>
      <w:sz w:val="17"/>
      <w:szCs w:val="20"/>
    </w:rPr>
  </w:style>
  <w:style w:type="paragraph" w:styleId="Sidhuvud">
    <w:name w:val="header"/>
    <w:basedOn w:val="Normal"/>
    <w:link w:val="SidhuvudChar"/>
    <w:semiHidden/>
    <w:rsid w:val="00F8009C"/>
    <w:pPr>
      <w:tabs>
        <w:tab w:val="center" w:pos="4536"/>
        <w:tab w:val="right" w:pos="9072"/>
      </w:tabs>
    </w:pPr>
  </w:style>
  <w:style w:type="character" w:customStyle="1" w:styleId="SidhuvudChar">
    <w:name w:val="Sidhuvud Char"/>
    <w:basedOn w:val="Standardstycketeckensnitt"/>
    <w:link w:val="Sidhuvud"/>
    <w:semiHidden/>
    <w:rsid w:val="000A6F2D"/>
    <w:rPr>
      <w:rFonts w:eastAsia="Times New Roman" w:cs="Times New Roman"/>
      <w:szCs w:val="20"/>
    </w:rPr>
  </w:style>
  <w:style w:type="paragraph" w:styleId="Sidfot">
    <w:name w:val="footer"/>
    <w:basedOn w:val="Normal"/>
    <w:link w:val="SidfotChar"/>
    <w:semiHidden/>
    <w:rsid w:val="00F8009C"/>
    <w:pPr>
      <w:tabs>
        <w:tab w:val="center" w:pos="4536"/>
        <w:tab w:val="right" w:pos="9072"/>
      </w:tabs>
    </w:pPr>
  </w:style>
  <w:style w:type="character" w:customStyle="1" w:styleId="SidfotChar">
    <w:name w:val="Sidfot Char"/>
    <w:basedOn w:val="Standardstycketeckensnitt"/>
    <w:link w:val="Sidfot"/>
    <w:semiHidden/>
    <w:rsid w:val="000A6F2D"/>
    <w:rPr>
      <w:rFonts w:eastAsia="Times New Roman" w:cs="Times New Roman"/>
      <w:szCs w:val="20"/>
    </w:rPr>
  </w:style>
  <w:style w:type="paragraph" w:customStyle="1" w:styleId="Prophuvudrubrik">
    <w:name w:val="Prop. huvudrubrik"/>
    <w:basedOn w:val="RKbas"/>
    <w:link w:val="ProphuvudrubrikChar"/>
    <w:semiHidden/>
    <w:rsid w:val="001166EB"/>
    <w:pPr>
      <w:overflowPunct w:val="0"/>
      <w:autoSpaceDE w:val="0"/>
      <w:autoSpaceDN w:val="0"/>
      <w:adjustRightInd w:val="0"/>
      <w:textAlignment w:val="baseline"/>
      <w:outlineLvl w:val="0"/>
    </w:pPr>
    <w:rPr>
      <w:rFonts w:eastAsia="Times New Roman" w:cs="Times New Roman"/>
      <w:sz w:val="38"/>
      <w:szCs w:val="20"/>
    </w:rPr>
  </w:style>
  <w:style w:type="character" w:customStyle="1" w:styleId="ProphuvudrubrikChar">
    <w:name w:val="Prop. huvudrubrik Char"/>
    <w:basedOn w:val="RKbasChar"/>
    <w:link w:val="Prophuvudrubrik"/>
    <w:semiHidden/>
    <w:rsid w:val="001166EB"/>
    <w:rPr>
      <w:rFonts w:ascii="Times New Roman" w:eastAsia="Times New Roman" w:hAnsi="Times New Roman" w:cs="Times New Roman"/>
      <w:sz w:val="38"/>
      <w:szCs w:val="20"/>
    </w:rPr>
  </w:style>
  <w:style w:type="paragraph" w:customStyle="1" w:styleId="Propnamnunderskrift1">
    <w:name w:val="Prop. namnunderskrift 1"/>
    <w:basedOn w:val="RKbas"/>
    <w:link w:val="Propnamnunderskrift1Char"/>
    <w:semiHidden/>
    <w:rsid w:val="0068579B"/>
    <w:pPr>
      <w:tabs>
        <w:tab w:val="left" w:pos="2693"/>
      </w:tabs>
      <w:overflowPunct w:val="0"/>
      <w:autoSpaceDE w:val="0"/>
      <w:autoSpaceDN w:val="0"/>
      <w:adjustRightInd w:val="0"/>
      <w:spacing w:before="240" w:after="290"/>
      <w:textAlignment w:val="baseline"/>
    </w:pPr>
    <w:rPr>
      <w:rFonts w:eastAsia="Times New Roman" w:cs="Times New Roman"/>
      <w:i/>
      <w:iCs/>
      <w:sz w:val="20"/>
      <w:szCs w:val="20"/>
    </w:rPr>
  </w:style>
  <w:style w:type="character" w:customStyle="1" w:styleId="Propnamnunderskrift1Char">
    <w:name w:val="Prop. namnunderskrift 1 Char"/>
    <w:basedOn w:val="RKbasChar"/>
    <w:link w:val="Propnamnunderskrift1"/>
    <w:semiHidden/>
    <w:rsid w:val="007648F2"/>
    <w:rPr>
      <w:rFonts w:ascii="Times New Roman" w:eastAsia="Times New Roman" w:hAnsi="Times New Roman" w:cs="Times New Roman"/>
      <w:i/>
      <w:iCs/>
      <w:sz w:val="20"/>
      <w:szCs w:val="20"/>
    </w:rPr>
  </w:style>
  <w:style w:type="paragraph" w:customStyle="1" w:styleId="Propnamnunderskrift2">
    <w:name w:val="Prop. namnunderskrift 2"/>
    <w:basedOn w:val="RKbas"/>
    <w:link w:val="Propnamnunderskrift2Char"/>
    <w:semiHidden/>
    <w:rsid w:val="00FE2333"/>
    <w:pPr>
      <w:tabs>
        <w:tab w:val="left" w:pos="2693"/>
        <w:tab w:val="left" w:pos="7474"/>
      </w:tabs>
      <w:overflowPunct w:val="0"/>
      <w:autoSpaceDE w:val="0"/>
      <w:autoSpaceDN w:val="0"/>
      <w:adjustRightInd w:val="0"/>
      <w:ind w:right="-2268"/>
      <w:textAlignment w:val="baseline"/>
    </w:pPr>
    <w:rPr>
      <w:rFonts w:eastAsia="Times New Roman" w:cs="Times New Roman"/>
      <w:i/>
      <w:iCs/>
      <w:sz w:val="20"/>
      <w:szCs w:val="20"/>
    </w:rPr>
  </w:style>
  <w:style w:type="character" w:customStyle="1" w:styleId="Propnamnunderskrift2Char">
    <w:name w:val="Prop. namnunderskrift 2 Char"/>
    <w:basedOn w:val="RKbasChar"/>
    <w:link w:val="Propnamnunderskrift2"/>
    <w:semiHidden/>
    <w:rsid w:val="007648F2"/>
    <w:rPr>
      <w:rFonts w:ascii="Times New Roman" w:eastAsia="Times New Roman" w:hAnsi="Times New Roman" w:cs="Times New Roman"/>
      <w:i/>
      <w:iCs/>
      <w:sz w:val="20"/>
      <w:szCs w:val="20"/>
    </w:rPr>
  </w:style>
  <w:style w:type="paragraph" w:customStyle="1" w:styleId="Proprdatablad">
    <w:name w:val="Prop. rdatablad"/>
    <w:basedOn w:val="Proprubrik"/>
    <w:next w:val="Brdtext"/>
    <w:link w:val="ProprdatabladChar"/>
    <w:semiHidden/>
    <w:rsid w:val="0081778B"/>
    <w:pPr>
      <w:spacing w:after="80"/>
    </w:pPr>
  </w:style>
  <w:style w:type="character" w:customStyle="1" w:styleId="ProprdatabladChar">
    <w:name w:val="Prop. rdatablad Char"/>
    <w:basedOn w:val="ProprubrikChar"/>
    <w:link w:val="Proprdatablad"/>
    <w:semiHidden/>
    <w:rsid w:val="007648F2"/>
    <w:rPr>
      <w:rFonts w:ascii="Times New Roman" w:eastAsia="Times New Roman" w:hAnsi="Times New Roman" w:cs="Times New Roman"/>
      <w:sz w:val="30"/>
      <w:szCs w:val="20"/>
    </w:rPr>
  </w:style>
  <w:style w:type="paragraph" w:customStyle="1" w:styleId="Proputdrag">
    <w:name w:val="Prop. utdrag"/>
    <w:basedOn w:val="Brdtext"/>
    <w:next w:val="Brdtext"/>
    <w:link w:val="ProputdragChar"/>
    <w:semiHidden/>
    <w:rsid w:val="0081778B"/>
  </w:style>
  <w:style w:type="character" w:customStyle="1" w:styleId="ProputdragChar">
    <w:name w:val="Prop. utdrag Char"/>
    <w:basedOn w:val="BrdtextChar"/>
    <w:link w:val="Proputdrag"/>
    <w:semiHidden/>
    <w:rsid w:val="007648F2"/>
    <w:rPr>
      <w:rFonts w:ascii="Times New Roman" w:eastAsia="Times New Roman" w:hAnsi="Times New Roman" w:cs="Times New Roman"/>
      <w:sz w:val="20"/>
      <w:szCs w:val="20"/>
    </w:rPr>
  </w:style>
  <w:style w:type="paragraph" w:styleId="Innehll1">
    <w:name w:val="toc 1"/>
    <w:basedOn w:val="RKbas"/>
    <w:next w:val="Brdtext"/>
    <w:link w:val="Innehll1Char"/>
    <w:uiPriority w:val="39"/>
    <w:rsid w:val="00B07A32"/>
    <w:pPr>
      <w:tabs>
        <w:tab w:val="right" w:leader="dot" w:pos="5880"/>
      </w:tabs>
      <w:spacing w:before="100"/>
      <w:ind w:left="397" w:right="510" w:hanging="397"/>
    </w:pPr>
    <w:rPr>
      <w:noProof/>
      <w:sz w:val="20"/>
    </w:rPr>
  </w:style>
  <w:style w:type="character" w:customStyle="1" w:styleId="Innehll1Char">
    <w:name w:val="Innehåll 1 Char"/>
    <w:basedOn w:val="RKbasChar"/>
    <w:link w:val="Innehll1"/>
    <w:uiPriority w:val="39"/>
    <w:semiHidden/>
    <w:rsid w:val="00BD3326"/>
    <w:rPr>
      <w:rFonts w:ascii="Times New Roman" w:hAnsi="Times New Roman"/>
      <w:noProof/>
      <w:sz w:val="20"/>
    </w:rPr>
  </w:style>
  <w:style w:type="paragraph" w:styleId="Innehll2">
    <w:name w:val="toc 2"/>
    <w:basedOn w:val="RKbas"/>
    <w:next w:val="Brdtext"/>
    <w:link w:val="Innehll2Char"/>
    <w:uiPriority w:val="39"/>
    <w:rsid w:val="00B07A32"/>
    <w:pPr>
      <w:tabs>
        <w:tab w:val="right" w:leader="dot" w:pos="5880"/>
      </w:tabs>
      <w:overflowPunct w:val="0"/>
      <w:autoSpaceDE w:val="0"/>
      <w:autoSpaceDN w:val="0"/>
      <w:adjustRightInd w:val="0"/>
      <w:ind w:left="1134" w:right="510" w:hanging="737"/>
      <w:textAlignment w:val="baseline"/>
    </w:pPr>
    <w:rPr>
      <w:rFonts w:eastAsia="Times New Roman" w:cs="Times New Roman"/>
      <w:noProof/>
      <w:sz w:val="20"/>
      <w:szCs w:val="20"/>
    </w:rPr>
  </w:style>
  <w:style w:type="character" w:customStyle="1" w:styleId="Innehll2Char">
    <w:name w:val="Innehåll 2 Char"/>
    <w:basedOn w:val="RKbasChar"/>
    <w:link w:val="Innehll2"/>
    <w:uiPriority w:val="39"/>
    <w:semiHidden/>
    <w:rsid w:val="00B07A32"/>
    <w:rPr>
      <w:rFonts w:ascii="Times New Roman" w:eastAsia="Times New Roman" w:hAnsi="Times New Roman" w:cs="Times New Roman"/>
      <w:noProof/>
      <w:sz w:val="20"/>
      <w:szCs w:val="20"/>
    </w:rPr>
  </w:style>
  <w:style w:type="paragraph" w:styleId="Innehll3">
    <w:name w:val="toc 3"/>
    <w:basedOn w:val="RKbas"/>
    <w:next w:val="Brdtext"/>
    <w:link w:val="Innehll3Char"/>
    <w:uiPriority w:val="39"/>
    <w:rsid w:val="00B07A32"/>
    <w:pPr>
      <w:tabs>
        <w:tab w:val="right" w:leader="dot" w:pos="5880"/>
      </w:tabs>
      <w:overflowPunct w:val="0"/>
      <w:autoSpaceDE w:val="0"/>
      <w:autoSpaceDN w:val="0"/>
      <w:adjustRightInd w:val="0"/>
      <w:ind w:left="1985" w:right="510" w:hanging="851"/>
      <w:textAlignment w:val="baseline"/>
    </w:pPr>
    <w:rPr>
      <w:rFonts w:eastAsia="Times New Roman" w:cs="Times New Roman"/>
      <w:noProof/>
      <w:sz w:val="20"/>
      <w:szCs w:val="20"/>
    </w:rPr>
  </w:style>
  <w:style w:type="character" w:customStyle="1" w:styleId="Innehll3Char">
    <w:name w:val="Innehåll 3 Char"/>
    <w:basedOn w:val="RKbasChar"/>
    <w:link w:val="Innehll3"/>
    <w:uiPriority w:val="39"/>
    <w:semiHidden/>
    <w:rsid w:val="00B07A32"/>
    <w:rPr>
      <w:rFonts w:ascii="Times New Roman" w:eastAsia="Times New Roman" w:hAnsi="Times New Roman" w:cs="Times New Roman"/>
      <w:noProof/>
      <w:sz w:val="20"/>
      <w:szCs w:val="20"/>
    </w:rPr>
  </w:style>
  <w:style w:type="paragraph" w:customStyle="1" w:styleId="Innehllsfrteckning">
    <w:name w:val="Innehållsförteckning"/>
    <w:basedOn w:val="RKbas"/>
    <w:next w:val="Brdtext"/>
    <w:link w:val="InnehllsfrteckningChar"/>
    <w:semiHidden/>
    <w:rsid w:val="00FC67BC"/>
    <w:pPr>
      <w:overflowPunct w:val="0"/>
      <w:autoSpaceDE w:val="0"/>
      <w:autoSpaceDN w:val="0"/>
      <w:adjustRightInd w:val="0"/>
      <w:spacing w:before="520" w:after="280"/>
      <w:textAlignment w:val="baseline"/>
    </w:pPr>
    <w:rPr>
      <w:rFonts w:eastAsia="Times New Roman" w:cs="Times New Roman"/>
      <w:sz w:val="27"/>
      <w:szCs w:val="20"/>
    </w:rPr>
  </w:style>
  <w:style w:type="character" w:customStyle="1" w:styleId="InnehllsfrteckningChar">
    <w:name w:val="Innehållsförteckning Char"/>
    <w:basedOn w:val="RKbasChar"/>
    <w:link w:val="Innehllsfrteckning"/>
    <w:semiHidden/>
    <w:rsid w:val="00FC67BC"/>
    <w:rPr>
      <w:rFonts w:ascii="Times New Roman" w:eastAsia="Times New Roman" w:hAnsi="Times New Roman" w:cs="Times New Roman"/>
      <w:sz w:val="27"/>
      <w:szCs w:val="20"/>
    </w:rPr>
  </w:style>
  <w:style w:type="character" w:styleId="Platshllartext">
    <w:name w:val="Placeholder Text"/>
    <w:basedOn w:val="Standardstycketeckensnitt"/>
    <w:uiPriority w:val="99"/>
    <w:semiHidden/>
    <w:rsid w:val="00876795"/>
    <w:rPr>
      <w:color w:val="808080"/>
    </w:rPr>
  </w:style>
  <w:style w:type="paragraph" w:styleId="Innehll4">
    <w:name w:val="toc 4"/>
    <w:basedOn w:val="RKbas"/>
    <w:next w:val="Brdtext"/>
    <w:link w:val="Innehll4Char"/>
    <w:uiPriority w:val="39"/>
    <w:rsid w:val="00AF2C80"/>
    <w:pPr>
      <w:numPr>
        <w:numId w:val="8"/>
      </w:numPr>
      <w:tabs>
        <w:tab w:val="left" w:pos="1134"/>
        <w:tab w:val="right" w:leader="dot" w:pos="5880"/>
      </w:tabs>
      <w:spacing w:before="100"/>
      <w:ind w:left="1134" w:right="510" w:hanging="1134"/>
    </w:pPr>
    <w:rPr>
      <w:sz w:val="20"/>
    </w:rPr>
  </w:style>
  <w:style w:type="character" w:customStyle="1" w:styleId="Innehll4Char">
    <w:name w:val="Innehåll 4 Char"/>
    <w:basedOn w:val="RKbasChar"/>
    <w:link w:val="Innehll4"/>
    <w:uiPriority w:val="39"/>
    <w:semiHidden/>
    <w:rsid w:val="00203904"/>
    <w:rPr>
      <w:rFonts w:ascii="Times New Roman" w:hAnsi="Times New Roman"/>
      <w:sz w:val="20"/>
    </w:rPr>
  </w:style>
  <w:style w:type="paragraph" w:styleId="Innehll5">
    <w:name w:val="toc 5"/>
    <w:basedOn w:val="RKbas"/>
    <w:next w:val="Brdtext"/>
    <w:link w:val="Innehll5Char"/>
    <w:uiPriority w:val="39"/>
    <w:rsid w:val="00465E66"/>
    <w:pPr>
      <w:tabs>
        <w:tab w:val="left" w:pos="510"/>
        <w:tab w:val="right" w:leader="dot" w:pos="5880"/>
      </w:tabs>
      <w:spacing w:before="100"/>
      <w:ind w:left="851" w:right="510" w:hanging="851"/>
    </w:pPr>
    <w:rPr>
      <w:sz w:val="20"/>
    </w:rPr>
  </w:style>
  <w:style w:type="character" w:customStyle="1" w:styleId="Innehll5Char">
    <w:name w:val="Innehåll 5 Char"/>
    <w:basedOn w:val="RKbasChar"/>
    <w:link w:val="Innehll5"/>
    <w:uiPriority w:val="39"/>
    <w:semiHidden/>
    <w:rsid w:val="007064DA"/>
    <w:rPr>
      <w:rFonts w:ascii="Times New Roman" w:hAnsi="Times New Roman"/>
      <w:sz w:val="20"/>
    </w:rPr>
  </w:style>
  <w:style w:type="paragraph" w:styleId="Innehll6">
    <w:name w:val="toc 6"/>
    <w:basedOn w:val="RKbas"/>
    <w:next w:val="Brdtext"/>
    <w:link w:val="Innehll6Char"/>
    <w:uiPriority w:val="39"/>
    <w:semiHidden/>
    <w:rsid w:val="00465E66"/>
    <w:pPr>
      <w:tabs>
        <w:tab w:val="left" w:pos="510"/>
        <w:tab w:val="right" w:leader="dot" w:pos="5880"/>
      </w:tabs>
      <w:spacing w:before="100"/>
      <w:ind w:left="851" w:right="510" w:hanging="851"/>
    </w:pPr>
    <w:rPr>
      <w:sz w:val="20"/>
    </w:rPr>
  </w:style>
  <w:style w:type="character" w:customStyle="1" w:styleId="Innehll6Char">
    <w:name w:val="Innehåll 6 Char"/>
    <w:basedOn w:val="RKbasChar"/>
    <w:link w:val="Innehll6"/>
    <w:uiPriority w:val="39"/>
    <w:semiHidden/>
    <w:rsid w:val="007064DA"/>
    <w:rPr>
      <w:rFonts w:ascii="Times New Roman" w:hAnsi="Times New Roman"/>
      <w:sz w:val="20"/>
    </w:rPr>
  </w:style>
  <w:style w:type="paragraph" w:styleId="Ballongtext">
    <w:name w:val="Balloon Text"/>
    <w:basedOn w:val="Normal"/>
    <w:link w:val="BallongtextChar"/>
    <w:uiPriority w:val="99"/>
    <w:semiHidden/>
    <w:unhideWhenUsed/>
    <w:rsid w:val="009D1AD6"/>
    <w:rPr>
      <w:rFonts w:ascii="Tahoma" w:hAnsi="Tahoma" w:cs="Tahoma"/>
      <w:sz w:val="16"/>
      <w:szCs w:val="16"/>
    </w:rPr>
  </w:style>
  <w:style w:type="character" w:customStyle="1" w:styleId="BallongtextChar">
    <w:name w:val="Ballongtext Char"/>
    <w:basedOn w:val="Standardstycketeckensnitt"/>
    <w:link w:val="Ballongtext"/>
    <w:uiPriority w:val="99"/>
    <w:semiHidden/>
    <w:rsid w:val="009D1AD6"/>
    <w:rPr>
      <w:rFonts w:ascii="Tahoma" w:eastAsia="Times New Roman" w:hAnsi="Tahoma" w:cs="Tahoma"/>
      <w:sz w:val="16"/>
      <w:szCs w:val="16"/>
    </w:rPr>
  </w:style>
  <w:style w:type="numbering" w:customStyle="1" w:styleId="RKnummerlista">
    <w:name w:val="RK nummerlista"/>
    <w:uiPriority w:val="99"/>
    <w:semiHidden/>
    <w:rsid w:val="005F4EBB"/>
    <w:pPr>
      <w:numPr>
        <w:numId w:val="2"/>
      </w:numPr>
    </w:pPr>
  </w:style>
  <w:style w:type="numbering" w:customStyle="1" w:styleId="RKpunktlista">
    <w:name w:val="RK punktlista"/>
    <w:uiPriority w:val="99"/>
    <w:semiHidden/>
    <w:rsid w:val="00884D66"/>
    <w:pPr>
      <w:numPr>
        <w:numId w:val="3"/>
      </w:numPr>
    </w:pPr>
  </w:style>
  <w:style w:type="numbering" w:customStyle="1" w:styleId="RKstrecklista">
    <w:name w:val="RK strecklista"/>
    <w:uiPriority w:val="99"/>
    <w:semiHidden/>
    <w:rsid w:val="008B5B8D"/>
    <w:pPr>
      <w:numPr>
        <w:numId w:val="4"/>
      </w:numPr>
    </w:pPr>
  </w:style>
  <w:style w:type="paragraph" w:styleId="Punktlista">
    <w:name w:val="List Bullet"/>
    <w:basedOn w:val="Brdtext"/>
    <w:link w:val="PunktlistaChar"/>
    <w:uiPriority w:val="11"/>
    <w:qFormat/>
    <w:rsid w:val="00884D66"/>
    <w:pPr>
      <w:numPr>
        <w:ilvl w:val="1"/>
        <w:numId w:val="32"/>
      </w:numPr>
      <w:contextualSpacing/>
    </w:pPr>
  </w:style>
  <w:style w:type="character" w:customStyle="1" w:styleId="PunktlistaChar">
    <w:name w:val="Punktlista Char"/>
    <w:basedOn w:val="BrdtextChar"/>
    <w:link w:val="Punktlista"/>
    <w:uiPriority w:val="11"/>
    <w:rsid w:val="00CE501F"/>
    <w:rPr>
      <w:rFonts w:ascii="Times New Roman" w:eastAsia="Times New Roman" w:hAnsi="Times New Roman" w:cs="Times New Roman"/>
      <w:sz w:val="20"/>
      <w:szCs w:val="20"/>
    </w:rPr>
  </w:style>
  <w:style w:type="paragraph" w:customStyle="1" w:styleId="Strecklista">
    <w:name w:val="Strecklista"/>
    <w:basedOn w:val="Punktlista"/>
    <w:link w:val="StrecklistaChar"/>
    <w:uiPriority w:val="14"/>
    <w:qFormat/>
    <w:rsid w:val="008B5B8D"/>
    <w:pPr>
      <w:numPr>
        <w:numId w:val="41"/>
      </w:numPr>
    </w:pPr>
  </w:style>
  <w:style w:type="character" w:customStyle="1" w:styleId="StrecklistaChar">
    <w:name w:val="Strecklista Char"/>
    <w:basedOn w:val="PunktlistaChar"/>
    <w:link w:val="Strecklista"/>
    <w:uiPriority w:val="14"/>
    <w:rsid w:val="000A6F2D"/>
    <w:rPr>
      <w:rFonts w:ascii="Times New Roman" w:eastAsia="Times New Roman" w:hAnsi="Times New Roman" w:cs="Times New Roman"/>
      <w:sz w:val="20"/>
      <w:szCs w:val="20"/>
    </w:rPr>
  </w:style>
  <w:style w:type="paragraph" w:styleId="Numreradlista">
    <w:name w:val="List Number"/>
    <w:basedOn w:val="Brdtext"/>
    <w:link w:val="NumreradlistaChar"/>
    <w:uiPriority w:val="4"/>
    <w:qFormat/>
    <w:rsid w:val="005F4EBB"/>
    <w:pPr>
      <w:numPr>
        <w:ilvl w:val="1"/>
        <w:numId w:val="27"/>
      </w:numPr>
      <w:contextualSpacing/>
    </w:pPr>
  </w:style>
  <w:style w:type="character" w:customStyle="1" w:styleId="NumreradlistaChar">
    <w:name w:val="Numrerad lista Char"/>
    <w:basedOn w:val="BrdtextChar"/>
    <w:link w:val="Numreradlista"/>
    <w:uiPriority w:val="4"/>
    <w:rsid w:val="00914A74"/>
    <w:rPr>
      <w:rFonts w:ascii="Times New Roman" w:eastAsia="Times New Roman" w:hAnsi="Times New Roman" w:cs="Times New Roman"/>
      <w:sz w:val="20"/>
      <w:szCs w:val="20"/>
    </w:rPr>
  </w:style>
  <w:style w:type="paragraph" w:customStyle="1" w:styleId="Brdtextram">
    <w:name w:val="Brödtext ram"/>
    <w:basedOn w:val="Brdtext"/>
    <w:next w:val="Brdtextmedindragram"/>
    <w:link w:val="BrdtextramChar"/>
    <w:uiPriority w:val="2"/>
    <w:qFormat/>
    <w:rsid w:val="00FA1E93"/>
    <w:pPr>
      <w:pBdr>
        <w:top w:val="single" w:sz="4" w:space="2" w:color="auto"/>
        <w:left w:val="single" w:sz="4" w:space="4" w:color="auto"/>
        <w:bottom w:val="single" w:sz="4" w:space="3" w:color="auto"/>
        <w:right w:val="single" w:sz="4" w:space="4" w:color="auto"/>
      </w:pBdr>
      <w:ind w:left="113" w:right="113"/>
    </w:pPr>
  </w:style>
  <w:style w:type="paragraph" w:customStyle="1" w:styleId="Brdtextmedindragram">
    <w:name w:val="Brödtext med indrag ram"/>
    <w:basedOn w:val="Brdtextmedindrag"/>
    <w:link w:val="BrdtextmedindragramChar"/>
    <w:uiPriority w:val="3"/>
    <w:qFormat/>
    <w:rsid w:val="00FA1E93"/>
    <w:pPr>
      <w:pBdr>
        <w:top w:val="single" w:sz="4" w:space="2" w:color="auto"/>
        <w:left w:val="single" w:sz="4" w:space="4" w:color="auto"/>
        <w:bottom w:val="single" w:sz="4" w:space="3" w:color="auto"/>
        <w:right w:val="single" w:sz="4" w:space="4" w:color="auto"/>
      </w:pBdr>
      <w:ind w:left="113" w:right="113"/>
    </w:pPr>
  </w:style>
  <w:style w:type="character" w:customStyle="1" w:styleId="BrdtextramChar">
    <w:name w:val="Brödtext ram Char"/>
    <w:basedOn w:val="BrdtextChar"/>
    <w:link w:val="Brdtextram"/>
    <w:uiPriority w:val="2"/>
    <w:rsid w:val="00CE501F"/>
    <w:rPr>
      <w:rFonts w:ascii="Times New Roman" w:eastAsia="Times New Roman" w:hAnsi="Times New Roman" w:cs="Times New Roman"/>
      <w:sz w:val="20"/>
      <w:szCs w:val="20"/>
    </w:rPr>
  </w:style>
  <w:style w:type="paragraph" w:customStyle="1" w:styleId="Numreradlistaram">
    <w:name w:val="Numrerad lista ram"/>
    <w:basedOn w:val="Numreradlista"/>
    <w:link w:val="NumreradlistaramChar"/>
    <w:uiPriority w:val="6"/>
    <w:qFormat/>
    <w:rsid w:val="00490ACA"/>
    <w:pPr>
      <w:numPr>
        <w:numId w:val="29"/>
      </w:numPr>
      <w:pBdr>
        <w:top w:val="single" w:sz="4" w:space="2" w:color="auto"/>
        <w:left w:val="single" w:sz="4" w:space="4" w:color="auto"/>
        <w:bottom w:val="single" w:sz="4" w:space="3" w:color="auto"/>
        <w:right w:val="single" w:sz="4" w:space="4" w:color="auto"/>
      </w:pBdr>
      <w:ind w:right="113"/>
    </w:pPr>
  </w:style>
  <w:style w:type="character" w:customStyle="1" w:styleId="BrdtextmedindragramChar">
    <w:name w:val="Brödtext med indrag ram Char"/>
    <w:basedOn w:val="BrdtextmedindragChar"/>
    <w:link w:val="Brdtextmedindragram"/>
    <w:uiPriority w:val="3"/>
    <w:rsid w:val="00CE501F"/>
    <w:rPr>
      <w:rFonts w:ascii="Times New Roman" w:eastAsia="Times New Roman" w:hAnsi="Times New Roman" w:cs="Times New Roman"/>
      <w:sz w:val="20"/>
      <w:szCs w:val="20"/>
    </w:rPr>
  </w:style>
  <w:style w:type="paragraph" w:customStyle="1" w:styleId="Strecklistaram">
    <w:name w:val="Strecklista ram"/>
    <w:basedOn w:val="Strecklista"/>
    <w:link w:val="StrecklistaramChar"/>
    <w:uiPriority w:val="16"/>
    <w:qFormat/>
    <w:rsid w:val="00FB2D6C"/>
    <w:pPr>
      <w:numPr>
        <w:numId w:val="42"/>
      </w:numPr>
      <w:pBdr>
        <w:top w:val="single" w:sz="4" w:space="2" w:color="auto"/>
        <w:left w:val="single" w:sz="4" w:space="4" w:color="auto"/>
        <w:bottom w:val="single" w:sz="4" w:space="3" w:color="auto"/>
        <w:right w:val="single" w:sz="4" w:space="4" w:color="auto"/>
      </w:pBdr>
      <w:ind w:right="113"/>
    </w:pPr>
  </w:style>
  <w:style w:type="character" w:customStyle="1" w:styleId="NumreradlistaramChar">
    <w:name w:val="Numrerad lista ram Char"/>
    <w:basedOn w:val="NumreradlistaChar"/>
    <w:link w:val="Numreradlistaram"/>
    <w:uiPriority w:val="6"/>
    <w:rsid w:val="00914A74"/>
    <w:rPr>
      <w:rFonts w:ascii="Times New Roman" w:eastAsia="Times New Roman" w:hAnsi="Times New Roman" w:cs="Times New Roman"/>
      <w:sz w:val="20"/>
      <w:szCs w:val="20"/>
    </w:rPr>
  </w:style>
  <w:style w:type="paragraph" w:customStyle="1" w:styleId="Punktlistaram">
    <w:name w:val="Punktlista ram"/>
    <w:basedOn w:val="Punktlista"/>
    <w:link w:val="PunktlistaramChar"/>
    <w:uiPriority w:val="12"/>
    <w:qFormat/>
    <w:rsid w:val="00A32406"/>
    <w:pPr>
      <w:numPr>
        <w:numId w:val="39"/>
      </w:numPr>
      <w:pBdr>
        <w:top w:val="single" w:sz="4" w:space="2" w:color="auto"/>
        <w:left w:val="single" w:sz="4" w:space="4" w:color="auto"/>
        <w:bottom w:val="single" w:sz="4" w:space="3" w:color="auto"/>
        <w:right w:val="single" w:sz="4" w:space="4" w:color="auto"/>
      </w:pBdr>
      <w:ind w:right="113"/>
    </w:pPr>
  </w:style>
  <w:style w:type="character" w:customStyle="1" w:styleId="StrecklistaramChar">
    <w:name w:val="Strecklista ram Char"/>
    <w:basedOn w:val="StrecklistaChar"/>
    <w:link w:val="Strecklistaram"/>
    <w:uiPriority w:val="16"/>
    <w:rsid w:val="005F48D9"/>
    <w:rPr>
      <w:rFonts w:ascii="Times New Roman" w:eastAsia="Times New Roman" w:hAnsi="Times New Roman" w:cs="Times New Roman"/>
      <w:sz w:val="20"/>
      <w:szCs w:val="20"/>
    </w:rPr>
  </w:style>
  <w:style w:type="character" w:customStyle="1" w:styleId="PunktlistaramChar">
    <w:name w:val="Punktlista ram Char"/>
    <w:basedOn w:val="PunktlistaChar"/>
    <w:link w:val="Punktlistaram"/>
    <w:uiPriority w:val="12"/>
    <w:rsid w:val="00823968"/>
    <w:rPr>
      <w:rFonts w:ascii="Times New Roman" w:eastAsia="Times New Roman" w:hAnsi="Times New Roman" w:cs="Times New Roman"/>
      <w:sz w:val="20"/>
      <w:szCs w:val="20"/>
    </w:rPr>
  </w:style>
  <w:style w:type="paragraph" w:customStyle="1" w:styleId="Slutstreck">
    <w:name w:val="Slutstreck"/>
    <w:basedOn w:val="Brdtext"/>
    <w:next w:val="Brdtextmedindrag"/>
    <w:link w:val="SlutstreckChar"/>
    <w:semiHidden/>
    <w:qFormat/>
    <w:rsid w:val="003B0EF7"/>
    <w:pPr>
      <w:spacing w:after="240"/>
    </w:pPr>
    <w:rPr>
      <w:spacing w:val="34"/>
      <w:u w:val="single"/>
    </w:rPr>
  </w:style>
  <w:style w:type="character" w:customStyle="1" w:styleId="SlutstreckChar">
    <w:name w:val="Slutstreck Char"/>
    <w:basedOn w:val="BrdtextChar"/>
    <w:link w:val="Slutstreck"/>
    <w:semiHidden/>
    <w:rsid w:val="00F214E2"/>
    <w:rPr>
      <w:rFonts w:ascii="Times New Roman" w:eastAsia="Times New Roman" w:hAnsi="Times New Roman" w:cs="Times New Roman"/>
      <w:spacing w:val="34"/>
      <w:sz w:val="20"/>
      <w:szCs w:val="20"/>
      <w:u w:val="single"/>
    </w:rPr>
  </w:style>
  <w:style w:type="paragraph" w:styleId="Citat">
    <w:name w:val="Quote"/>
    <w:basedOn w:val="Brdtext"/>
    <w:next w:val="Brdtext"/>
    <w:link w:val="CitatChar"/>
    <w:uiPriority w:val="4"/>
    <w:qFormat/>
    <w:rsid w:val="00244011"/>
    <w:pPr>
      <w:spacing w:before="120" w:after="240"/>
      <w:ind w:left="454"/>
    </w:pPr>
    <w:rPr>
      <w:iCs/>
      <w:sz w:val="19"/>
    </w:rPr>
  </w:style>
  <w:style w:type="character" w:customStyle="1" w:styleId="CitatChar">
    <w:name w:val="Citat Char"/>
    <w:basedOn w:val="Standardstycketeckensnitt"/>
    <w:link w:val="Citat"/>
    <w:uiPriority w:val="4"/>
    <w:rsid w:val="00CE501F"/>
    <w:rPr>
      <w:rFonts w:ascii="Times New Roman" w:eastAsia="Times New Roman" w:hAnsi="Times New Roman" w:cs="Times New Roman"/>
      <w:iCs/>
      <w:sz w:val="19"/>
      <w:szCs w:val="20"/>
    </w:rPr>
  </w:style>
  <w:style w:type="numbering" w:customStyle="1" w:styleId="RKnumreradlistaram">
    <w:name w:val="RK numrerad lista ram"/>
    <w:basedOn w:val="Ingenlista"/>
    <w:uiPriority w:val="99"/>
    <w:semiHidden/>
    <w:rsid w:val="00490ACA"/>
    <w:pPr>
      <w:numPr>
        <w:numId w:val="10"/>
      </w:numPr>
    </w:pPr>
  </w:style>
  <w:style w:type="paragraph" w:customStyle="1" w:styleId="FigurFotnot">
    <w:name w:val="Figur Fotnot"/>
    <w:basedOn w:val="Brdtext"/>
    <w:next w:val="Brdtext"/>
    <w:link w:val="FigurFotnotChar"/>
    <w:rsid w:val="00FF7693"/>
    <w:pPr>
      <w:keepLines/>
      <w:spacing w:before="40"/>
      <w:jc w:val="left"/>
    </w:pPr>
    <w:rPr>
      <w:rFonts w:ascii="TradeGothic CondEighteen" w:hAnsi="TradeGothic CondEighteen"/>
      <w:spacing w:val="4"/>
      <w:sz w:val="14"/>
    </w:rPr>
  </w:style>
  <w:style w:type="character" w:customStyle="1" w:styleId="FigurFotnotChar">
    <w:name w:val="Figur Fotnot Char"/>
    <w:basedOn w:val="BrdtextChar"/>
    <w:link w:val="FigurFotnot"/>
    <w:rsid w:val="00FF7693"/>
    <w:rPr>
      <w:rFonts w:ascii="TradeGothic CondEighteen" w:eastAsia="Times New Roman" w:hAnsi="TradeGothic CondEighteen" w:cs="Times New Roman"/>
      <w:spacing w:val="4"/>
      <w:sz w:val="14"/>
      <w:szCs w:val="20"/>
    </w:rPr>
  </w:style>
  <w:style w:type="numbering" w:customStyle="1" w:styleId="RKrubrik1-4">
    <w:name w:val="RK rubrik 1-4"/>
    <w:uiPriority w:val="99"/>
    <w:semiHidden/>
    <w:rsid w:val="00B669F3"/>
    <w:pPr>
      <w:numPr>
        <w:numId w:val="23"/>
      </w:numPr>
    </w:pPr>
  </w:style>
  <w:style w:type="paragraph" w:customStyle="1" w:styleId="Brdtextefternumreradlista">
    <w:name w:val="Brödtext efter numrerad lista"/>
    <w:basedOn w:val="Brdtext"/>
    <w:next w:val="Brdtextmedindrag"/>
    <w:link w:val="BrdtextefternumreradlistaChar"/>
    <w:uiPriority w:val="5"/>
    <w:rsid w:val="00E72942"/>
    <w:pPr>
      <w:numPr>
        <w:numId w:val="27"/>
      </w:numPr>
      <w:spacing w:before="230"/>
    </w:pPr>
  </w:style>
  <w:style w:type="character" w:customStyle="1" w:styleId="BrdtextefternumreradlistaChar">
    <w:name w:val="Brödtext efter numrerad lista Char"/>
    <w:basedOn w:val="BrdtextChar"/>
    <w:link w:val="Brdtextefternumreradlista"/>
    <w:uiPriority w:val="5"/>
    <w:rsid w:val="00E72942"/>
    <w:rPr>
      <w:rFonts w:ascii="Times New Roman" w:eastAsia="Times New Roman" w:hAnsi="Times New Roman" w:cs="Times New Roman"/>
      <w:sz w:val="20"/>
      <w:szCs w:val="20"/>
    </w:rPr>
  </w:style>
  <w:style w:type="paragraph" w:customStyle="1" w:styleId="Strecklistainumreradlista">
    <w:name w:val="Strecklista i numrerad lista"/>
    <w:basedOn w:val="Strecklista"/>
    <w:link w:val="StrecklistainumreradlistaChar"/>
    <w:uiPriority w:val="8"/>
    <w:semiHidden/>
    <w:rsid w:val="005F4EBB"/>
    <w:pPr>
      <w:numPr>
        <w:ilvl w:val="2"/>
        <w:numId w:val="27"/>
      </w:numPr>
    </w:pPr>
  </w:style>
  <w:style w:type="character" w:customStyle="1" w:styleId="StrecklistainumreradlistaChar">
    <w:name w:val="Strecklista i numrerad lista Char"/>
    <w:basedOn w:val="StrecklistaChar"/>
    <w:link w:val="Strecklistainumreradlista"/>
    <w:uiPriority w:val="8"/>
    <w:semiHidden/>
    <w:rsid w:val="00914A74"/>
    <w:rPr>
      <w:rFonts w:ascii="Times New Roman" w:eastAsia="Times New Roman" w:hAnsi="Times New Roman" w:cs="Times New Roman"/>
      <w:sz w:val="20"/>
      <w:szCs w:val="20"/>
    </w:rPr>
  </w:style>
  <w:style w:type="paragraph" w:customStyle="1" w:styleId="Brdtextefternr-listaram">
    <w:name w:val="Brödtext efter nr-lista ram"/>
    <w:basedOn w:val="Brdtext"/>
    <w:next w:val="Brdtextmedindrag"/>
    <w:link w:val="Brdtextefternr-listaramChar"/>
    <w:uiPriority w:val="7"/>
    <w:rsid w:val="00AD6662"/>
    <w:pPr>
      <w:numPr>
        <w:numId w:val="29"/>
      </w:numPr>
      <w:spacing w:before="90"/>
    </w:pPr>
  </w:style>
  <w:style w:type="character" w:customStyle="1" w:styleId="Brdtextefternr-listaramChar">
    <w:name w:val="Brödtext efter nr-lista ram Char"/>
    <w:basedOn w:val="BrdtextChar"/>
    <w:link w:val="Brdtextefternr-listaram"/>
    <w:uiPriority w:val="7"/>
    <w:rsid w:val="00914A74"/>
    <w:rPr>
      <w:rFonts w:ascii="Times New Roman" w:eastAsia="Times New Roman" w:hAnsi="Times New Roman" w:cs="Times New Roman"/>
      <w:sz w:val="20"/>
      <w:szCs w:val="20"/>
    </w:rPr>
  </w:style>
  <w:style w:type="paragraph" w:customStyle="1" w:styleId="Strecklistaipunktlista">
    <w:name w:val="Strecklista i punktlista"/>
    <w:basedOn w:val="Strecklistainumreradlista"/>
    <w:link w:val="StrecklistaipunktlistaChar"/>
    <w:uiPriority w:val="8"/>
    <w:semiHidden/>
    <w:rsid w:val="00884D66"/>
    <w:pPr>
      <w:numPr>
        <w:numId w:val="32"/>
      </w:numPr>
    </w:pPr>
  </w:style>
  <w:style w:type="paragraph" w:customStyle="1" w:styleId="Brdtextefterpunktlista">
    <w:name w:val="Brödtext efter punktlista"/>
    <w:basedOn w:val="Brdtext"/>
    <w:next w:val="Brdtextmedindrag"/>
    <w:link w:val="BrdtextefterpunktlistaChar"/>
    <w:uiPriority w:val="12"/>
    <w:rsid w:val="00E72942"/>
    <w:pPr>
      <w:numPr>
        <w:numId w:val="32"/>
      </w:numPr>
      <w:spacing w:before="230"/>
    </w:pPr>
  </w:style>
  <w:style w:type="character" w:customStyle="1" w:styleId="StrecklistaipunktlistaChar">
    <w:name w:val="Strecklista i punktlista Char"/>
    <w:basedOn w:val="StrecklistainumreradlistaChar"/>
    <w:link w:val="Strecklistaipunktlista"/>
    <w:uiPriority w:val="8"/>
    <w:semiHidden/>
    <w:rsid w:val="00914A74"/>
    <w:rPr>
      <w:rFonts w:ascii="Times New Roman" w:eastAsia="Times New Roman" w:hAnsi="Times New Roman" w:cs="Times New Roman"/>
      <w:sz w:val="20"/>
      <w:szCs w:val="20"/>
    </w:rPr>
  </w:style>
  <w:style w:type="character" w:customStyle="1" w:styleId="BrdtextefterpunktlistaChar">
    <w:name w:val="Brödtext efter punktlista Char"/>
    <w:basedOn w:val="BrdtextChar"/>
    <w:link w:val="Brdtextefterpunktlista"/>
    <w:uiPriority w:val="12"/>
    <w:rsid w:val="00CE501F"/>
    <w:rPr>
      <w:rFonts w:ascii="Times New Roman" w:eastAsia="Times New Roman" w:hAnsi="Times New Roman" w:cs="Times New Roman"/>
      <w:sz w:val="20"/>
      <w:szCs w:val="20"/>
    </w:rPr>
  </w:style>
  <w:style w:type="paragraph" w:customStyle="1" w:styleId="Brdtextefterstrecklista">
    <w:name w:val="Brödtext efter strecklista"/>
    <w:basedOn w:val="Brdtext"/>
    <w:next w:val="Brdtextmedindrag"/>
    <w:link w:val="BrdtextefterstrecklistaChar"/>
    <w:uiPriority w:val="15"/>
    <w:rsid w:val="00E72942"/>
    <w:pPr>
      <w:numPr>
        <w:numId w:val="41"/>
      </w:numPr>
      <w:spacing w:before="230"/>
    </w:pPr>
  </w:style>
  <w:style w:type="character" w:customStyle="1" w:styleId="BrdtextefterstrecklistaChar">
    <w:name w:val="Brödtext efter strecklista Char"/>
    <w:basedOn w:val="BrdtextChar"/>
    <w:link w:val="Brdtextefterstrecklista"/>
    <w:uiPriority w:val="15"/>
    <w:rsid w:val="005F48D9"/>
    <w:rPr>
      <w:rFonts w:ascii="Times New Roman" w:eastAsia="Times New Roman" w:hAnsi="Times New Roman" w:cs="Times New Roman"/>
      <w:sz w:val="20"/>
      <w:szCs w:val="20"/>
    </w:rPr>
  </w:style>
  <w:style w:type="numbering" w:customStyle="1" w:styleId="RKpunktlistaram">
    <w:name w:val="RK punktlista ram"/>
    <w:uiPriority w:val="99"/>
    <w:semiHidden/>
    <w:rsid w:val="00A32406"/>
    <w:pPr>
      <w:numPr>
        <w:numId w:val="34"/>
      </w:numPr>
    </w:pPr>
  </w:style>
  <w:style w:type="paragraph" w:customStyle="1" w:styleId="Brdtextefterpkt-listaram">
    <w:name w:val="Brödtext efter pkt-lista ram"/>
    <w:basedOn w:val="Brdtext"/>
    <w:next w:val="Brdtextmedindrag"/>
    <w:link w:val="Brdtextefterpkt-listaramChar"/>
    <w:uiPriority w:val="13"/>
    <w:rsid w:val="00AD6662"/>
    <w:pPr>
      <w:numPr>
        <w:numId w:val="39"/>
      </w:numPr>
      <w:spacing w:before="90"/>
    </w:pPr>
  </w:style>
  <w:style w:type="character" w:customStyle="1" w:styleId="Brdtextefterpkt-listaramChar">
    <w:name w:val="Brödtext efter pkt-lista ram Char"/>
    <w:basedOn w:val="BrdtextChar"/>
    <w:link w:val="Brdtextefterpkt-listaram"/>
    <w:uiPriority w:val="13"/>
    <w:rsid w:val="00823968"/>
    <w:rPr>
      <w:rFonts w:ascii="Times New Roman" w:eastAsia="Times New Roman" w:hAnsi="Times New Roman" w:cs="Times New Roman"/>
      <w:sz w:val="20"/>
      <w:szCs w:val="20"/>
    </w:rPr>
  </w:style>
  <w:style w:type="numbering" w:customStyle="1" w:styleId="RKstrecklistaram">
    <w:name w:val="RK strecklista ram"/>
    <w:uiPriority w:val="99"/>
    <w:semiHidden/>
    <w:rsid w:val="00FB2D6C"/>
    <w:pPr>
      <w:numPr>
        <w:numId w:val="38"/>
      </w:numPr>
    </w:pPr>
  </w:style>
  <w:style w:type="paragraph" w:customStyle="1" w:styleId="Brdtextefterstrlistaram">
    <w:name w:val="Brödtext efter str.lista ram"/>
    <w:basedOn w:val="Brdtext"/>
    <w:next w:val="Brdtextmedindrag"/>
    <w:link w:val="BrdtextefterstrlistaramChar"/>
    <w:uiPriority w:val="17"/>
    <w:rsid w:val="00AD6662"/>
    <w:pPr>
      <w:numPr>
        <w:numId w:val="42"/>
      </w:numPr>
      <w:spacing w:before="90"/>
    </w:pPr>
  </w:style>
  <w:style w:type="character" w:customStyle="1" w:styleId="BrdtextefterstrlistaramChar">
    <w:name w:val="Brödtext efter str.lista ram Char"/>
    <w:basedOn w:val="BrdtextChar"/>
    <w:link w:val="Brdtextefterstrlistaram"/>
    <w:uiPriority w:val="17"/>
    <w:rsid w:val="005F48D9"/>
    <w:rPr>
      <w:rFonts w:ascii="Times New Roman" w:eastAsia="Times New Roman" w:hAnsi="Times New Roman" w:cs="Times New Roman"/>
      <w:sz w:val="20"/>
      <w:szCs w:val="20"/>
    </w:rPr>
  </w:style>
  <w:style w:type="character" w:styleId="Hyperlnk">
    <w:name w:val="Hyperlink"/>
    <w:basedOn w:val="Standardstycketeckensnitt"/>
    <w:uiPriority w:val="99"/>
    <w:rsid w:val="00CC7E2B"/>
    <w:rPr>
      <w:color w:val="0000FF" w:themeColor="hyperlink"/>
      <w:u w:val="single"/>
    </w:rPr>
  </w:style>
  <w:style w:type="paragraph" w:styleId="Rubrik">
    <w:name w:val="Title"/>
    <w:basedOn w:val="Normal"/>
    <w:next w:val="Normal"/>
    <w:link w:val="RubrikChar"/>
    <w:uiPriority w:val="10"/>
    <w:semiHidden/>
    <w:qFormat/>
    <w:rsid w:val="001166EB"/>
    <w:pPr>
      <w:spacing w:after="0" w:line="240" w:lineRule="auto"/>
      <w:contextualSpacing/>
      <w:outlineLvl w:val="0"/>
    </w:pPr>
    <w:rPr>
      <w:rFonts w:asciiTheme="majorHAnsi" w:eastAsiaTheme="majorEastAsia" w:hAnsiTheme="majorHAnsi" w:cstheme="majorBidi"/>
      <w:spacing w:val="-10"/>
      <w:kern w:val="28"/>
      <w:sz w:val="56"/>
      <w:szCs w:val="56"/>
    </w:rPr>
  </w:style>
  <w:style w:type="character" w:customStyle="1" w:styleId="RubrikChar">
    <w:name w:val="Rubrik Char"/>
    <w:basedOn w:val="Standardstycketeckensnitt"/>
    <w:link w:val="Rubrik"/>
    <w:uiPriority w:val="10"/>
    <w:semiHidden/>
    <w:rsid w:val="001166EB"/>
    <w:rPr>
      <w:rFonts w:asciiTheme="majorHAnsi" w:eastAsiaTheme="majorEastAsia" w:hAnsiTheme="majorHAnsi" w:cstheme="majorBidi"/>
      <w:spacing w:val="-10"/>
      <w:kern w:val="28"/>
      <w:sz w:val="56"/>
      <w:szCs w:val="56"/>
    </w:rPr>
  </w:style>
  <w:style w:type="paragraph" w:customStyle="1" w:styleId="Propnamnunderskrift2medplatsefter">
    <w:name w:val="Prop. namnunderskrift 2 med plats efter"/>
    <w:basedOn w:val="Propnamnunderskrift2"/>
    <w:next w:val="Brdtext"/>
    <w:semiHidden/>
    <w:rsid w:val="00F925FA"/>
    <w:pPr>
      <w:tabs>
        <w:tab w:val="left" w:pos="2126"/>
      </w:tabs>
      <w:spacing w:after="76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8" Type="http://schemas.openxmlformats.org/officeDocument/2006/relationships/numbering" Target="numbering.xml"/><Relationship Id="rId13" Type="http://schemas.openxmlformats.org/officeDocument/2006/relationships/endnotes" Target="endnotes.xml"/><Relationship Id="rId18" Type="http://schemas.openxmlformats.org/officeDocument/2006/relationships/footer" Target="footer2.xml"/><Relationship Id="rId26" Type="http://schemas.openxmlformats.org/officeDocument/2006/relationships/footer" Target="footer6.xml"/><Relationship Id="rId39" Type="http://schemas.openxmlformats.org/officeDocument/2006/relationships/header" Target="header13.xml"/><Relationship Id="rId3" Type="http://schemas.openxmlformats.org/officeDocument/2006/relationships/customXml" Target="../customXml/item3.xml"/><Relationship Id="rId21" Type="http://schemas.openxmlformats.org/officeDocument/2006/relationships/header" Target="header4.xml"/><Relationship Id="rId34" Type="http://schemas.openxmlformats.org/officeDocument/2006/relationships/header" Target="header11.xml"/><Relationship Id="rId42" Type="http://schemas.openxmlformats.org/officeDocument/2006/relationships/footer" Target="footer14.xml"/><Relationship Id="rId7" Type="http://schemas.openxmlformats.org/officeDocument/2006/relationships/customXml" Target="../customXml/item7.xml"/><Relationship Id="rId12" Type="http://schemas.openxmlformats.org/officeDocument/2006/relationships/footnotes" Target="footnotes.xml"/><Relationship Id="rId17" Type="http://schemas.openxmlformats.org/officeDocument/2006/relationships/footer" Target="footer1.xml"/><Relationship Id="rId25" Type="http://schemas.openxmlformats.org/officeDocument/2006/relationships/header" Target="header6.xml"/><Relationship Id="rId33" Type="http://schemas.openxmlformats.org/officeDocument/2006/relationships/header" Target="header10.xml"/><Relationship Id="rId38" Type="http://schemas.openxmlformats.org/officeDocument/2006/relationships/footer" Target="footer12.xml"/><Relationship Id="rId46"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footer" Target="footer3.xml"/><Relationship Id="rId29" Type="http://schemas.openxmlformats.org/officeDocument/2006/relationships/footer" Target="footer7.xml"/><Relationship Id="rId41" Type="http://schemas.openxmlformats.org/officeDocument/2006/relationships/footer" Target="footer13.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webSettings" Target="webSettings.xml"/><Relationship Id="rId24" Type="http://schemas.openxmlformats.org/officeDocument/2006/relationships/footer" Target="footer5.xml"/><Relationship Id="rId32" Type="http://schemas.openxmlformats.org/officeDocument/2006/relationships/footer" Target="footer9.xml"/><Relationship Id="rId37" Type="http://schemas.openxmlformats.org/officeDocument/2006/relationships/header" Target="header12.xml"/><Relationship Id="rId40" Type="http://schemas.openxmlformats.org/officeDocument/2006/relationships/header" Target="header14.xml"/><Relationship Id="rId45"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header" Target="header1.xml"/><Relationship Id="rId23" Type="http://schemas.openxmlformats.org/officeDocument/2006/relationships/footer" Target="footer4.xml"/><Relationship Id="rId28" Type="http://schemas.openxmlformats.org/officeDocument/2006/relationships/header" Target="header8.xml"/><Relationship Id="rId36" Type="http://schemas.openxmlformats.org/officeDocument/2006/relationships/footer" Target="footer11.xml"/><Relationship Id="rId10" Type="http://schemas.openxmlformats.org/officeDocument/2006/relationships/settings" Target="settings.xml"/><Relationship Id="rId19" Type="http://schemas.openxmlformats.org/officeDocument/2006/relationships/header" Target="header3.xml"/><Relationship Id="rId31" Type="http://schemas.openxmlformats.org/officeDocument/2006/relationships/header" Target="header9.xml"/><Relationship Id="rId44" Type="http://schemas.openxmlformats.org/officeDocument/2006/relationships/footer" Target="footer15.xml"/><Relationship Id="rId4" Type="http://schemas.openxmlformats.org/officeDocument/2006/relationships/customXml" Target="../customXml/item4.xml"/><Relationship Id="rId9" Type="http://schemas.openxmlformats.org/officeDocument/2006/relationships/styles" Target="styles.xml"/><Relationship Id="rId14" Type="http://schemas.openxmlformats.org/officeDocument/2006/relationships/image" Target="media/image1.emf"/><Relationship Id="rId22" Type="http://schemas.openxmlformats.org/officeDocument/2006/relationships/header" Target="header5.xml"/><Relationship Id="rId27" Type="http://schemas.openxmlformats.org/officeDocument/2006/relationships/header" Target="header7.xml"/><Relationship Id="rId30" Type="http://schemas.openxmlformats.org/officeDocument/2006/relationships/footer" Target="footer8.xml"/><Relationship Id="rId35" Type="http://schemas.openxmlformats.org/officeDocument/2006/relationships/footer" Target="footer10.xml"/><Relationship Id="rId43" Type="http://schemas.openxmlformats.org/officeDocument/2006/relationships/header" Target="header15.xml"/></Relationships>
</file>

<file path=word/_rels/settings.xml.rels><?xml version="1.0" encoding="UTF-8" standalone="yes"?>
<Relationships xmlns="http://schemas.openxmlformats.org/package/2006/relationships"><Relationship Id="rId1" Type="http://schemas.openxmlformats.org/officeDocument/2006/relationships/attachedTemplate" Target="https://dhs.sp.regeringskansliet.se/yta/fi-ska/S3/Internationella/skatteavtal/Propositioner/Forms/Prop-samling/Prop-samling.dotx" TargetMode="External"/></Relationships>
</file>

<file path=word/theme/theme1.xml><?xml version="1.0" encoding="utf-8"?>
<a:theme xmlns:a="http://schemas.openxmlformats.org/drawingml/2006/main" name="Office-t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k46d94c0acf84ab9a79866a9d8b1905f xmlns="cc625d36-bb37-4650-91b9-0c96159295ba">
      <Terms xmlns="http://schemas.microsoft.com/office/infopath/2007/PartnerControls">
        <TermInfo xmlns="http://schemas.microsoft.com/office/infopath/2007/PartnerControls">
          <TermName xmlns="http://schemas.microsoft.com/office/infopath/2007/PartnerControls">Finansdepartementet</TermName>
          <TermId xmlns="http://schemas.microsoft.com/office/infopath/2007/PartnerControls">0b2f41b1-db50-472c-80a1-d21b0254fb2b</TermId>
        </TermInfo>
      </Terms>
    </k46d94c0acf84ab9a79866a9d8b1905f>
    <TaxCatchAll xmlns="cc625d36-bb37-4650-91b9-0c96159295ba">
      <Value>25</Value>
    </TaxCatchAll>
    <DirtyMigration xmlns="4e9c2f0c-7bf8-49af-8356-cbf363fc78a7">false</DirtyMigration>
    <_dlc_DocId xmlns="4f5ca95d-8798-43a8-9b50-3b2f8b9416bf">6VV7YVCVAJZ7-373442560-11410</_dlc_DocId>
    <_dlc_DocIdUrl xmlns="4f5ca95d-8798-43a8-9b50-3b2f8b9416bf">
      <Url>https://dhs.sp.regeringskansliet.se/yta/sb-gransk/_layouts/15/DocIdRedir.aspx?ID=6VV7YVCVAJZ7-373442560-11410</Url>
      <Description>6VV7YVCVAJZ7-373442560-11410</Description>
    </_dlc_DocIdUrl>
    <edbe0b5c82304c8e847ab7b8c02a77c3 xmlns="cc625d36-bb37-4650-91b9-0c96159295ba">
      <Terms xmlns="http://schemas.microsoft.com/office/infopath/2007/PartnerControls"/>
    </edbe0b5c82304c8e847ab7b8c02a77c3>
    <RecordNumber xmlns="4e9c2f0c-7bf8-49af-8356-cbf363fc78a7" xsi:nil="true"/>
    <RKNyckelord xmlns="18f3d968-6251-40b0-9f11-012b293496c2" xsi:nil="true"/>
  </documentManagement>
</p:properties>
</file>

<file path=customXml/item4.xml><?xml version="1.0" encoding="utf-8"?>
<?mso-contentType ?>
<customXsn xmlns="http://schemas.microsoft.com/office/2006/metadata/customXsn">
  <xsnLocation/>
  <cached>True</cached>
  <openByDefault>False</openByDefault>
  <xsnScope/>
</customXsn>
</file>

<file path=customXml/item5.xml><?xml version="1.0" encoding="utf-8"?>
<?mso-contentType ?>
<SharedContentType xmlns="Microsoft.SharePoint.Taxonomy.ContentTypeSync" SourceId="d07acfae-4dfa-4949-99a8-259efd31a6ae" ContentTypeId="0x010100BBA312BF02777149882D207184EC35C032" PreviousValue="false"/>
</file>

<file path=customXml/item6.xml><?xml version="1.0" encoding="utf-8"?>
<ct:contentTypeSchema xmlns:ct="http://schemas.microsoft.com/office/2006/metadata/contentType" xmlns:ma="http://schemas.microsoft.com/office/2006/metadata/properties/metaAttributes" ct:_="" ma:_="" ma:contentTypeName="RK Word" ma:contentTypeID="0x010100BBA312BF02777149882D207184EC35C03200809FFC4ADB9B6B46A924C31E5E6E4CF0" ma:contentTypeVersion="43" ma:contentTypeDescription="Skapa nytt dokument med möjlighet att välja RK-mall" ma:contentTypeScope="" ma:versionID="146793c086981a4150188d1476b3331d">
  <xsd:schema xmlns:xsd="http://www.w3.org/2001/XMLSchema" xmlns:xs="http://www.w3.org/2001/XMLSchema" xmlns:p="http://schemas.microsoft.com/office/2006/metadata/properties" xmlns:ns2="4e9c2f0c-7bf8-49af-8356-cbf363fc78a7" xmlns:ns4="cc625d36-bb37-4650-91b9-0c96159295ba" xmlns:ns5="18f3d968-6251-40b0-9f11-012b293496c2" xmlns:ns6="9c9941df-7074-4a92-bf99-225d24d78d61" xmlns:ns7="4f5ca95d-8798-43a8-9b50-3b2f8b9416bf" targetNamespace="http://schemas.microsoft.com/office/2006/metadata/properties" ma:root="true" ma:fieldsID="38f8ddb04922b9d3709da2142207060f" ns2:_="" ns4:_="" ns5:_="" ns6:_="" ns7:_="">
    <xsd:import namespace="4e9c2f0c-7bf8-49af-8356-cbf363fc78a7"/>
    <xsd:import namespace="cc625d36-bb37-4650-91b9-0c96159295ba"/>
    <xsd:import namespace="18f3d968-6251-40b0-9f11-012b293496c2"/>
    <xsd:import namespace="9c9941df-7074-4a92-bf99-225d24d78d61"/>
    <xsd:import namespace="4f5ca95d-8798-43a8-9b50-3b2f8b9416bf"/>
    <xsd:element name="properties">
      <xsd:complexType>
        <xsd:sequence>
          <xsd:element name="documentManagement">
            <xsd:complexType>
              <xsd:all>
                <xsd:element ref="ns2:RecordNumber" minOccurs="0"/>
                <xsd:element ref="ns2:DirtyMigration" minOccurs="0"/>
                <xsd:element ref="ns4:TaxCatchAllLabel" minOccurs="0"/>
                <xsd:element ref="ns4:k46d94c0acf84ab9a79866a9d8b1905f" minOccurs="0"/>
                <xsd:element ref="ns4:TaxCatchAll" minOccurs="0"/>
                <xsd:element ref="ns4:edbe0b5c82304c8e847ab7b8c02a77c3" minOccurs="0"/>
                <xsd:element ref="ns5:RKNyckelord" minOccurs="0"/>
                <xsd:element ref="ns6:SharedWithUsers" minOccurs="0"/>
                <xsd:element ref="ns7:_dlc_DocId" minOccurs="0"/>
                <xsd:element ref="ns7:_dlc_DocIdUrl" minOccurs="0"/>
                <xsd:element ref="ns7: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c2f0c-7bf8-49af-8356-cbf363fc78a7" elementFormDefault="qualified">
    <xsd:import namespace="http://schemas.microsoft.com/office/2006/documentManagement/types"/>
    <xsd:import namespace="http://schemas.microsoft.com/office/infopath/2007/PartnerControls"/>
    <xsd:element name="RecordNumber" ma:index="3" nillable="true" ma:displayName="Diarienummer" ma:internalName="RecordNumber">
      <xsd:simpleType>
        <xsd:restriction base="dms:Text">
          <xsd:maxLength value="255"/>
        </xsd:restriction>
      </xsd:simpleType>
    </xsd:element>
    <xsd:element name="DirtyMigration" ma:index="5" nillable="true" ma:displayName="Migrerad inte uppdaterad" ma:default="0" ma:internalName="DirtyMigration">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cc625d36-bb37-4650-91b9-0c96159295ba" elementFormDefault="qualified">
    <xsd:import namespace="http://schemas.microsoft.com/office/2006/documentManagement/types"/>
    <xsd:import namespace="http://schemas.microsoft.com/office/infopath/2007/PartnerControls"/>
    <xsd:element name="TaxCatchAllLabel" ma:index="6" nillable="true" ma:displayName="Global taxonomikolumn1" ma:description="" ma:hidden="true" ma:list="{2311779a-7458-4354-9411-ec27cd5f36ea}" ma:internalName="TaxCatchAllLabel" ma:readOnly="true" ma:showField="CatchAllDataLabel"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k46d94c0acf84ab9a79866a9d8b1905f" ma:index="11" nillable="true" ma:taxonomy="true" ma:internalName="k46d94c0acf84ab9a79866a9d8b1905f" ma:taxonomyFieldName="Organisation" ma:displayName="Organisatorisk enhet" ma:default="" ma:fieldId="{446d94c0-acf8-4ab9-a798-66a9d8b1905f}" ma:sspId="d07acfae-4dfa-4949-99a8-259efd31a6ae" ma:termSetId="8c1436be-a8c9-4c8f-93bb-07dc2d5595bf" ma:anchorId="00000000-0000-0000-0000-000000000000" ma:open="false" ma:isKeyword="false">
      <xsd:complexType>
        <xsd:sequence>
          <xsd:element ref="pc:Terms" minOccurs="0" maxOccurs="1"/>
        </xsd:sequence>
      </xsd:complexType>
    </xsd:element>
    <xsd:element name="TaxCatchAll" ma:index="13" nillable="true" ma:displayName="Taxonomy Catch All Column" ma:description="" ma:hidden="true" ma:list="{2311779a-7458-4354-9411-ec27cd5f36ea}" ma:internalName="TaxCatchAll" ma:showField="CatchAllData" ma:web="d391929d-c6ca-41b4-94ac-336dbad8055a">
      <xsd:complexType>
        <xsd:complexContent>
          <xsd:extension base="dms:MultiChoiceLookup">
            <xsd:sequence>
              <xsd:element name="Value" type="dms:Lookup" maxOccurs="unbounded" minOccurs="0" nillable="true"/>
            </xsd:sequence>
          </xsd:extension>
        </xsd:complexContent>
      </xsd:complexType>
    </xsd:element>
    <xsd:element name="edbe0b5c82304c8e847ab7b8c02a77c3" ma:index="14" nillable="true" ma:taxonomy="true" ma:internalName="edbe0b5c82304c8e847ab7b8c02a77c3" ma:taxonomyFieldName="ActivityCategory" ma:displayName="Aktivitetskategori" ma:default="" ma:fieldId="{edbe0b5c-8230-4c8e-847a-b7b8c02a77c3}" ma:sspId="d07acfae-4dfa-4949-99a8-259efd31a6ae" ma:termSetId="8bf97125-e7b6-456b-9da4-c0e62cf3e5a7"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8f3d968-6251-40b0-9f11-012b293496c2" elementFormDefault="qualified">
    <xsd:import namespace="http://schemas.microsoft.com/office/2006/documentManagement/types"/>
    <xsd:import namespace="http://schemas.microsoft.com/office/infopath/2007/PartnerControls"/>
    <xsd:element name="RKNyckelord" ma:index="16" nillable="true" ma:displayName="Nyckelord" ma:internalName="RKNyckelord">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c9941df-7074-4a92-bf99-225d24d78d61" elementFormDefault="qualified">
    <xsd:import namespace="http://schemas.microsoft.com/office/2006/documentManagement/types"/>
    <xsd:import namespace="http://schemas.microsoft.com/office/infopath/2007/PartnerControls"/>
    <xsd:element name="SharedWithUsers" ma:index="17" nillable="true" ma:displayName="Delat med"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f5ca95d-8798-43a8-9b50-3b2f8b9416bf" elementFormDefault="qualified">
    <xsd:import namespace="http://schemas.microsoft.com/office/2006/documentManagement/types"/>
    <xsd:import namespace="http://schemas.microsoft.com/office/infopath/2007/PartnerControls"/>
    <xsd:element name="_dlc_DocId" ma:index="18" nillable="true" ma:displayName="Dokument-ID-värde" ma:description="Värdet för dokument-ID som tilldelats till det här objektet." ma:internalName="_dlc_DocId" ma:readOnly="true">
      <xsd:simpleType>
        <xsd:restriction base="dms:Text"/>
      </xsd:simpleType>
    </xsd:element>
    <xsd:element name="_dlc_DocIdUrl" ma:index="19" nillable="true" ma:displayName="Dokument-ID" ma:description="Permanent länk till det här dokumente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0" nillable="true" ma:displayName="Spara ID" ma:description="Behåll ID vid tillägg."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7" ma:displayName="Innehållstyp"/>
        <xsd:element ref="dc:title" minOccurs="0" maxOccurs="1" ma:index="1" ma:displayName="Rubrik"/>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7.xml><?xml version="1.0" encoding="utf-8"?>
<dokumentvärden xmlns="http://rkdhs/mallar/lagstiftning/Prop/Prop.xsd">
  <departementsnamn>Finansdepartementet</departementsnamn>
  <logos>
    <logo id="26">AQAAAHQAAACnAAAAXQAAANsAAAC7AAAAYxQAAFoLAAC8GgAA1BYAACBFTUYAAAEAWA4AAF8AAAAEAAAADQAAAFgAAAAAAAAAAAQAAAADAABAAQAA8AAAAEEAZABvAGIAZQAgAFMAeQBzAHQAZQBtAHMAAAARAAAADAAAAAgAAAASAAAADAAAAAEAAAAKAAAAEAAAAAAAAAAAAAAADAAAABAAAAAAAAAAAAAAAAkAAAAQAAAA1AEAAE4DAAALAAAAEAAAAJwAAAAaAQAAEwAAAAwAAAACAAAAJwAAABgAAAABAAAAAAAAAAAAAAAAAAAAJQAAAAwAAAABAAAAXwAAADQAAAACAAAALAAAAAAAAAAsAAAAAAAAAAAiAQACAAAAAAAAAAAAAAAAAAAAAAAAACUAAAAMAAAAAgAAADoAAAAMAAAACgAAAF8AAAA0AAAAAwAAACwAAAAAAAAALAAAAAAAAAAFAAAAAAAAAAAAAAAAAAAAAAAAAAAAAAAlAAAADAAAAAMAAAAoAAAADAAAAAIAAABbAAAALAAAAMAAAABcAAAAwgAAAGIAAAABAAAAAgAAAAIAAABDAhYBQwIjAV8AAAA0AAAAAgAAACwAAAAAAAAALAAAAAAAAAAAIgEAAgAAAAAAAAAAAAAAAAAAAAAAAAAlAAAADAAAAAIAAAAoAAAADAAAAAMAAAAnAAAAGAAAAAMAAAABAAAAAAAAAAAAAAAlAAAADAAAAAMAAAAoAAAADAAAAAEAAABaAAAALAAAAMAAAABcAAAAwgAAAGIAAAABAAAAAgAAAAIAAABDAhYBQwIjARMAAAAMAAAAAgAAACcAAAAYAAAAAQAAAAAAAAAAAAAAAAAAACUAAAAMAAAAAQAAACgAAAAMAAAAAwAAAF8AAAA0AAAAAwAAACwAAAAAAAAALAAAAAAAAAAAIgEAAwAAAAAAAAAAAAAAAAAAAAAAAAAlAAAADAAAAAMAAAAoAAAADAAAAAIAAAA6AAAADAAAAAoAAABfAAAANAAAAAIAAAAsAAAAAAAAACwAAAAAAAAABQAAAAAAAAAAAAAAAAAAAAAAAAAAAAAAJQAAAAwAAAACAAAAKAAAAAwAAAADAAAAWwAAACwAAAC+AAAAXgAAAMQAAABgAAAAAQAAAAIAAAACAAAAPAIcAUkCHAFfAAAANAAAAAMAAAAsAAAAAAAAACwAAAAAAAAAACIBAAMAAAAAAAAAAAAAAAAAAAAAAAAAJQAAAAwAAAADAAAAKAAAAAwAAAACAAAAJwAAABgAAAACAAAAAQAAAAAAAAAAAAAAJQAAAAwAAAACAAAAKAAAAAwAAAABAAAAWgAAACwAAAC+AAAAXgAAAMQAAABgAAAAAQAAAAIAAAACAAAAPAIcAUkCHAE6AAAADAAAAAoAAAA7AAAACAAAABsAAAAQAAAATAIAAC0BAABYAAAATAAAAL0AAABgAAAAxQAAAGgAAAAMAAAATAIxAUgCNQFDAjUBPgI1AToCMgE6Ai0BOgIoAT4CJAFDAiQBSAIkAUwCKAFMAi0BPQAAAAgAAAA8AAAACAAAAEAAAAAYAAAAn4YBAJ+GAQBhef7/YXn+/zoAAAAMAAAABwAAADsAAAAIAAAAGwAAABAAAABDAgAAWgEAAFgAAADoAAAAqAAAAGYAAADaAAAAdQAAADMAAABLAloBSwJaAUsCWgFLAkwBSAJAAUgCQAFWAkkBWwJbAVsCWwFrAlsBawJbAWsCWwFkAkoBVQJBAVUCQQFvAkgBewJaAXsCWgGKAloBigJaAYoCWgFuAjUBQwI4AUMCOAFDAjgBQwI4AUMCOAFDAjgBGAI1AfwBWgELAloBCwJaAQsCWgELAloBFwJIATACQQEwAkEBIgJKARsCWwErAlsBKwJbASsCWwErAlsBMAJJAT4CQAE+AkABOwJMATwCWgFDAloBQwJaAUMCWgE9AAAACAAAADwAAAAIAAAAQAAAABgAAACfhgEAn4YBAGF5/v9hef7/OgAAAAwAAAAHAAAAOwAAAAgAAAAbAAAAEAAAAEMCAACOAQAAWAAAAJgCAACmAAAAcgAAANsAAACGAAAAnwAAAIcCjgGHAo4BhwKOAYkCcwGPAl8BjwJfAYECWgGEAmYBhAJmAYQCZgGBAmUBfwJmAX0CZgF6AmgBegJtAXsCcQF+AnIBgAJyAYQCcwGGAnABhgJwAYYCcAGGAnsBeAJ7AWoCewFpAnEBaQJxAWkCcQFrAnMBbgJyAXACcgF0AnEBdAJtAXUCagF0AmgBcgJnAXACZQFsAmYBbAJmAWwCZgFuAl4BZgJeAV4CXgFgAmYBYAJmAWACZgFeAmYBWwJnAVkCZwFXAmkBVwJtAVgCcQFbAnIBXQJyAWACcgFjAnABYwJwAWMCcAFjAnsBUwJ7AUUCewFGAnABRgJwAUYCcAFHAnIBSgJyAUwCcwFPAnIBUAJvAVECbAFRAmkBTwJoAU0CZQFIAmYBSAJmAUoCXgFDAl4BQwJeAUMCXgFDAl4BQwJeAUMCXgE8Al4BPQJmAT0CZgE5AmUBNwJoATUCaQE0AmwBNQJvATYCcgE5AnMBPAJyAT4CcgFAAnABQAJwAUACcAFBAnsBMwJ7ASMCewEjAnABIwJwASMCcAEmAnIBKQJyASsCcgEuAnEBLgJtAS8CaQEtAmcBKwJnASgCZgEmAmYBJgJmASYCZgEoAl4BIAJeARgCXgEaAmYBGgJmARoCZgEWAmUBFAJnARICaAERAmoBEQJtARICcQEVAnIBFwJyARsCcwEcAnEBHAJxARwCcQEcAnsBDgJ7AQACewEAAnABAAJwAQACcAECAnMBBQJyAQgCcgELAnEBCwJtAQsCaAEJAmYBBwJmAQUCZQECAmYBAgJmAQICZgEEAloB9gFfAfYBXwH9AXMB/wGOAUMCjgFDAo4BQwKOAT0AAAAIAAAAPAAAAAgAAABAAAAAGAAAAJ+GAQCfhgEAYXn+/2F5/v86AAAADAAAAAcAAAA7AAAACAAAABsAAAAQAAAAQwIAAC8CAABYAAAAoAAAAKgAAACHAAAA2gAAALsAAAAhAAAAQwIvAnECJwJ8AiICggIfAowCHQKMAgkCjALxAYwC1wGMAtcBjAKXAYwClwGMApcBQwKXAUMClwFDApcBQwKXAUMClwFDApcB+gGXAfoBlwH6AZcB+gHXAfoB1wH6AdcB+gHXAfoB8AH6AQkC+gEdAgQCHwIKAiICFAInAkMCLwJDAi8CPQAAAAgAAAA8AAAACAAAAEAAAAAYAAAAn4YBAJ+GAQBhef7/YXn+/zoAAAAMAAAABwAAADsAAAAIAAAAGwAAABAAAAAiAgAA0gEAAFgAAAAwAQAArAAAAIwAAADAAAAAnAAAAEUAAAA5AtIBOQLSATkC0gE+AqkBPgKpAT4CqQE2AqcBNwKvATcCrwEwAq8BMAK0ATACtAEwArQBMAK3ATICuAE0AroBOAK5ATgCuQE4ArkBNwLCAS4CwgElAsIBJAK5ASQCuQEkArkBJwK6ASgCuQEpArkBLAK4ASwCtAEtAq8BJwKvAScCrwEoAqgBIgKoASICqAEiAqgBHAKoAR4CrwEeAq8BGAKvARgCtAEYArgBGwK5ARwCuQEeAroBIAK5ASACuQEgArkBHwLCARYCwgENAsIBDQK5AQ0CuQENArkBEQK6ARICuAEUArcBFAK0ARQCtAEUArQBFAKvAQ4CrwEOAq8BDgKnAQcCqQEMAtIBDALSAQwC0gE9AAAACAAAADwAAAAIAAAAQAAAABgAAACfhgEAn4YBAGF5/v9hef7/OgAAAAwAAAAHAAAAOwAAAAgAAAAbAAAAEAAAAGUCAADSAQAAWAAAADABAADCAAAAjAAAANYAAACcAAAARQAAAE8C0gFPAtIBTwLSAUkCqQFJAqkBSQKpAVECpwFQAq8BUAKvAVcCrwFXArQBVwK0AVcCtAFXArcBVQK4AVMCugFPArkBTwK5AU8CuQFQAsIBWQLCAWICwgFjArkBYwK5AWMCuQFgAroBXwK5AV4CuQFbArgBWwK0AVsCrwFgAq8BYAKvAV8CqAFlAqgBZQKoAWUCqAFrAqgBaQKvAWkCrwFvAq8BbwK0AW8CuAFsArkBawK5AWkCugFnArkBZwK5AWcCuQFoAsIBcQLCAXoCwgF6ArkBegK5AXoCuQF3AroBdQK4AXMCtwFzArQBcwK0AXMCtAFzAq8BeQKvAXkCrwF5AqcBgAKpAXsC0gF7AtIBewLSAT0AAAAIAAAAPAAAAAgAAABAAAAAGAAAAJ+GAQCfhgEAYXn+/2F5/v86AAAADAAAAAcAAAA7AAAACAAAABsAAAAQAAAAQwIAAAoCAABYAAAAMAEAALcAAACeAAAAzAAAAK8AAABFAAAALAIKAiwCCgIsAgoCJwLfAScC3wEnAt8BLgLeAS0C5gEtAuYBNALlATQC6wE0AusBNALrATUC7gEzAvABMQLxAS0C8AEtAvABLQLwAS4C+gE3AvoBQAL6AUEC8AFBAvABQQLwAT8C8QE9AvABPALwATkC8AE5AusBOQLmAT4C5gE+AuYBPQLfAUQC3wFEAt8BRALfAUoC3gFJAuYBSQLmAU8C5gFPAusBTwLvAUwC8AFLAvEBSQLxAUcC8AFHAvABRwLwAUgC+gFSAvoBWwL6AVwC8AFcAvABXALwAVgC8QFWAvABVALvAVQC7AFUAuwBVALsAVQC5gFcAuYBXALmAVsC3gFiAuABXQIKAl0CCgJdAgoCPQAAAAgAAAA8AAAACAAAAEAAAAAYAAAAn4YBAJ+GAQBhef7/YXn+/ygAAAAMAAAAAgAAACgAAAAMAAAAAwAAAA4AAAAUAAAAAAAAABAAAAAUAAAA</logo>
  </logos>
  <närvarande>statsminister Kristersson, ordförande, och statsråden Busch, Billström, Svantesson, Ankarberg Johansson, Edholm, J Pehrson, Waltersson Grönvall, Strömmer, Roswall, Forssmed, Tenje, Slottner, M Persson, Wykman, Malmer Stenergard, Kullgren, Liljestrand, Brandberg, Pourmokhtari</närvarande>
  <föredragande>statsminister Kristersson, ordförande, och statsråden Busch, Billström, Svantesson, Ankarberg Johansson, Edholm, J Pehrson, Waltersson Grönvall, Jonson, Strömmer, Roswall, Forssmed, Tenje, Forssell, Slottner, M Persson, Wykman, Malmer Stenergard, Kullgren, Liljestrand, Brandberg, Bohlin, Carlson, Pourmokhtari</föredragande>
  <departementsenhet id="Finansdepartementet"/>
  <dokumentnummer etikett="Prop.">2022/23:118</dokumentnummer>
  <titel>Ändring i skatteavtalet mellan Sverige och Tyskland</titel>
  <template id="14"/>
  <kapitel/>
  <avsnitt/>
  <fastaavsnitt/>
  <bilagor>
    <bilaga bilagenummer="" bilageetikett="Bilaga"/>
  </bilagor>
</dokumentvärden>
</file>

<file path=customXml/itemProps1.xml><?xml version="1.0" encoding="utf-8"?>
<ds:datastoreItem xmlns:ds="http://schemas.openxmlformats.org/officeDocument/2006/customXml" ds:itemID="{BBCF97CD-C511-4849-9A73-E919A90059CC}">
  <ds:schemaRefs>
    <ds:schemaRef ds:uri="http://schemas.microsoft.com/sharepoint/events"/>
  </ds:schemaRefs>
</ds:datastoreItem>
</file>

<file path=customXml/itemProps2.xml><?xml version="1.0" encoding="utf-8"?>
<ds:datastoreItem xmlns:ds="http://schemas.openxmlformats.org/officeDocument/2006/customXml" ds:itemID="{7D1FC658-7D76-4FA9-A9B6-B1F0B9335522}">
  <ds:schemaRefs>
    <ds:schemaRef ds:uri="http://schemas.microsoft.com/sharepoint/v3/contenttype/forms"/>
  </ds:schemaRefs>
</ds:datastoreItem>
</file>

<file path=customXml/itemProps3.xml><?xml version="1.0" encoding="utf-8"?>
<ds:datastoreItem xmlns:ds="http://schemas.openxmlformats.org/officeDocument/2006/customXml" ds:itemID="{5712B488-B23A-4E3C-9924-A16CDB317233}">
  <ds:schemaRefs>
    <ds:schemaRef ds:uri="http://purl.org/dc/terms/"/>
    <ds:schemaRef ds:uri="http://schemas.openxmlformats.org/package/2006/metadata/core-properties"/>
    <ds:schemaRef ds:uri="24a4140e-5e0c-4d26-a10b-8a77e9005ebd"/>
    <ds:schemaRef ds:uri="http://schemas.microsoft.com/office/2006/documentManagement/types"/>
    <ds:schemaRef ds:uri="http://schemas.microsoft.com/office/infopath/2007/PartnerControls"/>
    <ds:schemaRef ds:uri="84a146bb-e433-4be7-93e4-049a36845c6a"/>
    <ds:schemaRef ds:uri="http://purl.org/dc/elements/1.1/"/>
    <ds:schemaRef ds:uri="http://schemas.microsoft.com/office/2006/metadata/properties"/>
    <ds:schemaRef ds:uri="cc625d36-bb37-4650-91b9-0c96159295ba"/>
    <ds:schemaRef ds:uri="4e9c2f0c-7bf8-49af-8356-cbf363fc78a7"/>
    <ds:schemaRef ds:uri="97b10ead-df4e-4cc1-ad9b-f66248f00366"/>
    <ds:schemaRef ds:uri="http://www.w3.org/XML/1998/namespace"/>
    <ds:schemaRef ds:uri="http://purl.org/dc/dcmitype/"/>
  </ds:schemaRefs>
</ds:datastoreItem>
</file>

<file path=customXml/itemProps4.xml><?xml version="1.0" encoding="utf-8"?>
<ds:datastoreItem xmlns:ds="http://schemas.openxmlformats.org/officeDocument/2006/customXml" ds:itemID="{88893B4E-BCF2-4964-9D7D-635338F53434}">
  <ds:schemaRefs>
    <ds:schemaRef ds:uri="http://schemas.microsoft.com/office/2006/metadata/customXsn"/>
  </ds:schemaRefs>
</ds:datastoreItem>
</file>

<file path=customXml/itemProps5.xml><?xml version="1.0" encoding="utf-8"?>
<ds:datastoreItem xmlns:ds="http://schemas.openxmlformats.org/officeDocument/2006/customXml" ds:itemID="{4C484AB0-3BA1-403B-8934-53DBC9F2D8AC}"/>
</file>

<file path=customXml/itemProps6.xml><?xml version="1.0" encoding="utf-8"?>
<ds:datastoreItem xmlns:ds="http://schemas.openxmlformats.org/officeDocument/2006/customXml" ds:itemID="{66D3FDA0-0321-4519-962D-475F3A4610F5}"/>
</file>

<file path=customXml/itemProps7.xml><?xml version="1.0" encoding="utf-8"?>
<ds:datastoreItem xmlns:ds="http://schemas.openxmlformats.org/officeDocument/2006/customXml" ds:itemID="{068625C3-B546-44A5-B525-B7CC092E5AD6}">
  <ds:schemaRefs>
    <ds:schemaRef ds:uri="http://rkdhs/mallar/lagstiftning/Prop/Prop-kapitel.xsd"/>
    <ds:schemaRef ds:uri="http://rkdhs/mallar/lagstiftning/Prop/Prop.xsd"/>
  </ds:schemaRefs>
</ds:datastoreItem>
</file>

<file path=docProps/app.xml><?xml version="1.0" encoding="utf-8"?>
<Properties xmlns="http://schemas.openxmlformats.org/officeDocument/2006/extended-properties" xmlns:vt="http://schemas.openxmlformats.org/officeDocument/2006/docPropsVTypes">
  <Template>Prop-samling</Template>
  <TotalTime>0</TotalTime>
  <Pages>93</Pages>
  <Words>37186</Words>
  <Characters>197091</Characters>
  <Application>Microsoft Office Word</Application>
  <DocSecurity>0</DocSecurity>
  <Lines>1642</Lines>
  <Paragraphs>467</Paragraphs>
  <ScaleCrop>false</ScaleCrop>
  <HeadingPairs>
    <vt:vector size="2" baseType="variant">
      <vt:variant>
        <vt:lpstr>Rubrik</vt:lpstr>
      </vt:variant>
      <vt:variant>
        <vt:i4>1</vt:i4>
      </vt:variant>
    </vt:vector>
  </HeadingPairs>
  <TitlesOfParts>
    <vt:vector size="1" baseType="lpstr">
      <vt:lpstr>Ändring i skatteavtalet mellan Sverige och Tyskland</vt:lpstr>
    </vt:vector>
  </TitlesOfParts>
  <Company>Regeringskansliet</Company>
  <LinksUpToDate>false</LinksUpToDate>
  <CharactersWithSpaces>233810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Ändring i skatteavtalet mellan Sverige och Tyskland</dc:title>
  <dc:creator>Lotta Nordqvist</dc:creator>
  <dc:description/>
  <cp:lastModifiedBy>Lotta Nordqvist</cp:lastModifiedBy>
  <cp:revision>3</cp:revision>
  <cp:lastPrinted>2023-05-25T08:45:00Z</cp:lastPrinted>
  <dcterms:created xsi:type="dcterms:W3CDTF">2023-05-25T08:43:00Z</dcterms:created>
  <dcterms:modified xsi:type="dcterms:W3CDTF">2023-05-25T08:50:00Z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0x010100BBA312BF02777149882D207184EC35C03200809FFC4ADB9B6B46A924C31E5E6E4CF0</vt:lpwstr>
  </property>
  <property fmtid="{D5CDD505-2E9C-101B-9397-08002B2CF9AE}" pid="3" name="_dlc_DocIdItemGuid">
    <vt:lpwstr>685c13c3-64a4-4b5f-85bf-6d04e84fed7d</vt:lpwstr>
  </property>
  <property fmtid="{D5CDD505-2E9C-101B-9397-08002B2CF9AE}" pid="4" name="Organisation">
    <vt:lpwstr>25;#Finansdepartementet|0b2f41b1-db50-472c-80a1-d21b0254fb2b</vt:lpwstr>
  </property>
  <property fmtid="{D5CDD505-2E9C-101B-9397-08002B2CF9AE}" pid="5" name="ActivityCategory">
    <vt:lpwstr/>
  </property>
</Properties>
</file>